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8" r:id="rId3"/>
    <p:sldId id="263" r:id="rId4"/>
    <p:sldId id="260" r:id="rId5"/>
    <p:sldId id="261" r:id="rId6"/>
    <p:sldId id="266" r:id="rId7"/>
    <p:sldId id="265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DF75A-C81D-4166-9074-0B6483F2D2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097861-9747-4726-8C47-88D35D8DA5A7}">
      <dgm:prSet/>
      <dgm:spPr/>
      <dgm:t>
        <a:bodyPr/>
        <a:lstStyle/>
        <a:p>
          <a:r>
            <a:rPr lang="en-US"/>
            <a:t>Subset of mathematical optimization that is related to operations research, algorithm theory and computational complexity.</a:t>
          </a:r>
        </a:p>
      </dgm:t>
    </dgm:pt>
    <dgm:pt modelId="{78FC7B38-D3BE-4E51-A705-A92EB0BEA1A6}" type="parTrans" cxnId="{AA6C00F2-02C6-4807-9DB8-8E3738E34BD2}">
      <dgm:prSet/>
      <dgm:spPr/>
      <dgm:t>
        <a:bodyPr/>
        <a:lstStyle/>
        <a:p>
          <a:endParaRPr lang="en-US"/>
        </a:p>
      </dgm:t>
    </dgm:pt>
    <dgm:pt modelId="{8B08E1D6-D221-45E2-B60F-B535ADD94F54}" type="sibTrans" cxnId="{AA6C00F2-02C6-4807-9DB8-8E3738E34BD2}">
      <dgm:prSet/>
      <dgm:spPr/>
      <dgm:t>
        <a:bodyPr/>
        <a:lstStyle/>
        <a:p>
          <a:endParaRPr lang="en-US"/>
        </a:p>
      </dgm:t>
    </dgm:pt>
    <dgm:pt modelId="{3BD4F293-C697-4639-AEEA-8133D35CF318}">
      <dgm:prSet/>
      <dgm:spPr/>
      <dgm:t>
        <a:bodyPr/>
        <a:lstStyle/>
        <a:p>
          <a:r>
            <a:rPr lang="en-US" dirty="0"/>
            <a:t>Find the optimal object from finite set of objects in terms of the desired cost function.</a:t>
          </a:r>
        </a:p>
      </dgm:t>
    </dgm:pt>
    <dgm:pt modelId="{7973D875-DA2F-4966-938D-FAD1A50FC5F6}" type="parTrans" cxnId="{EEF42781-3F04-4376-A865-B6FCC38ECEFC}">
      <dgm:prSet/>
      <dgm:spPr/>
      <dgm:t>
        <a:bodyPr/>
        <a:lstStyle/>
        <a:p>
          <a:endParaRPr lang="en-US"/>
        </a:p>
      </dgm:t>
    </dgm:pt>
    <dgm:pt modelId="{0ADF770A-E75D-4B24-9FF0-2704DD6F61E1}" type="sibTrans" cxnId="{EEF42781-3F04-4376-A865-B6FCC38ECEFC}">
      <dgm:prSet/>
      <dgm:spPr/>
      <dgm:t>
        <a:bodyPr/>
        <a:lstStyle/>
        <a:p>
          <a:endParaRPr lang="en-US"/>
        </a:p>
      </dgm:t>
    </dgm:pt>
    <dgm:pt modelId="{FB01CFF8-3E47-4AC1-802F-5A21E8048DE4}">
      <dgm:prSet/>
      <dgm:spPr/>
      <dgm:t>
        <a:bodyPr/>
        <a:lstStyle/>
        <a:p>
          <a:r>
            <a:rPr lang="en-US" dirty="0"/>
            <a:t>Which solution is better using cost function optimization </a:t>
          </a:r>
        </a:p>
      </dgm:t>
    </dgm:pt>
    <dgm:pt modelId="{4E45F7FB-2F78-41C3-A60D-BCD3209B5D64}" type="parTrans" cxnId="{47F2B73A-605E-4ADF-BE97-5641EC1EF57E}">
      <dgm:prSet/>
      <dgm:spPr/>
      <dgm:t>
        <a:bodyPr/>
        <a:lstStyle/>
        <a:p>
          <a:endParaRPr lang="en-US"/>
        </a:p>
      </dgm:t>
    </dgm:pt>
    <dgm:pt modelId="{FFD5C0C5-5310-492D-A0C7-9D4F45E313B8}" type="sibTrans" cxnId="{47F2B73A-605E-4ADF-BE97-5641EC1EF57E}">
      <dgm:prSet/>
      <dgm:spPr/>
      <dgm:t>
        <a:bodyPr/>
        <a:lstStyle/>
        <a:p>
          <a:endParaRPr lang="en-US"/>
        </a:p>
      </dgm:t>
    </dgm:pt>
    <dgm:pt modelId="{B55EDA45-4475-4A86-A4E5-36A8ED5C15C9}" type="pres">
      <dgm:prSet presAssocID="{479DF75A-C81D-4166-9074-0B6483F2D2BB}" presName="linear" presStyleCnt="0">
        <dgm:presLayoutVars>
          <dgm:animLvl val="lvl"/>
          <dgm:resizeHandles val="exact"/>
        </dgm:presLayoutVars>
      </dgm:prSet>
      <dgm:spPr/>
    </dgm:pt>
    <dgm:pt modelId="{F1F15366-99D7-4383-949E-5FEA11DAC77C}" type="pres">
      <dgm:prSet presAssocID="{9A097861-9747-4726-8C47-88D35D8DA5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ABF600-C397-4DE8-ABF4-144A9536FAD2}" type="pres">
      <dgm:prSet presAssocID="{8B08E1D6-D221-45E2-B60F-B535ADD94F54}" presName="spacer" presStyleCnt="0"/>
      <dgm:spPr/>
    </dgm:pt>
    <dgm:pt modelId="{B0503A1C-2EBA-4287-853F-42C81F05B1A2}" type="pres">
      <dgm:prSet presAssocID="{3BD4F293-C697-4639-AEEA-8133D35CF3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69FF0F-535B-4F11-B709-78E8E8858CFD}" type="pres">
      <dgm:prSet presAssocID="{0ADF770A-E75D-4B24-9FF0-2704DD6F61E1}" presName="spacer" presStyleCnt="0"/>
      <dgm:spPr/>
    </dgm:pt>
    <dgm:pt modelId="{71D503FB-FC71-4812-AE43-430796311B24}" type="pres">
      <dgm:prSet presAssocID="{FB01CFF8-3E47-4AC1-802F-5A21E8048D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F2B73A-605E-4ADF-BE97-5641EC1EF57E}" srcId="{479DF75A-C81D-4166-9074-0B6483F2D2BB}" destId="{FB01CFF8-3E47-4AC1-802F-5A21E8048DE4}" srcOrd="2" destOrd="0" parTransId="{4E45F7FB-2F78-41C3-A60D-BCD3209B5D64}" sibTransId="{FFD5C0C5-5310-492D-A0C7-9D4F45E313B8}"/>
    <dgm:cxn modelId="{327E183D-21F7-4ED2-AEE7-832F70B94540}" type="presOf" srcId="{FB01CFF8-3E47-4AC1-802F-5A21E8048DE4}" destId="{71D503FB-FC71-4812-AE43-430796311B24}" srcOrd="0" destOrd="0" presId="urn:microsoft.com/office/officeart/2005/8/layout/vList2"/>
    <dgm:cxn modelId="{947F5F6D-46F4-47AC-99D1-FA2116C2F534}" type="presOf" srcId="{3BD4F293-C697-4639-AEEA-8133D35CF318}" destId="{B0503A1C-2EBA-4287-853F-42C81F05B1A2}" srcOrd="0" destOrd="0" presId="urn:microsoft.com/office/officeart/2005/8/layout/vList2"/>
    <dgm:cxn modelId="{EEF42781-3F04-4376-A865-B6FCC38ECEFC}" srcId="{479DF75A-C81D-4166-9074-0B6483F2D2BB}" destId="{3BD4F293-C697-4639-AEEA-8133D35CF318}" srcOrd="1" destOrd="0" parTransId="{7973D875-DA2F-4966-938D-FAD1A50FC5F6}" sibTransId="{0ADF770A-E75D-4B24-9FF0-2704DD6F61E1}"/>
    <dgm:cxn modelId="{9C2BC7B8-628D-4041-ADF4-C83B5753079B}" type="presOf" srcId="{479DF75A-C81D-4166-9074-0B6483F2D2BB}" destId="{B55EDA45-4475-4A86-A4E5-36A8ED5C15C9}" srcOrd="0" destOrd="0" presId="urn:microsoft.com/office/officeart/2005/8/layout/vList2"/>
    <dgm:cxn modelId="{1A2A2DDE-C77D-402F-925C-8B178D96498A}" type="presOf" srcId="{9A097861-9747-4726-8C47-88D35D8DA5A7}" destId="{F1F15366-99D7-4383-949E-5FEA11DAC77C}" srcOrd="0" destOrd="0" presId="urn:microsoft.com/office/officeart/2005/8/layout/vList2"/>
    <dgm:cxn modelId="{AA6C00F2-02C6-4807-9DB8-8E3738E34BD2}" srcId="{479DF75A-C81D-4166-9074-0B6483F2D2BB}" destId="{9A097861-9747-4726-8C47-88D35D8DA5A7}" srcOrd="0" destOrd="0" parTransId="{78FC7B38-D3BE-4E51-A705-A92EB0BEA1A6}" sibTransId="{8B08E1D6-D221-45E2-B60F-B535ADD94F54}"/>
    <dgm:cxn modelId="{6659CF0E-6C7B-42FC-9153-33B548D18964}" type="presParOf" srcId="{B55EDA45-4475-4A86-A4E5-36A8ED5C15C9}" destId="{F1F15366-99D7-4383-949E-5FEA11DAC77C}" srcOrd="0" destOrd="0" presId="urn:microsoft.com/office/officeart/2005/8/layout/vList2"/>
    <dgm:cxn modelId="{0D338A09-C3C4-491C-B8FA-5FF848FCB06D}" type="presParOf" srcId="{B55EDA45-4475-4A86-A4E5-36A8ED5C15C9}" destId="{C6ABF600-C397-4DE8-ABF4-144A9536FAD2}" srcOrd="1" destOrd="0" presId="urn:microsoft.com/office/officeart/2005/8/layout/vList2"/>
    <dgm:cxn modelId="{7FECE3AD-6058-4849-87B1-B13063169054}" type="presParOf" srcId="{B55EDA45-4475-4A86-A4E5-36A8ED5C15C9}" destId="{B0503A1C-2EBA-4287-853F-42C81F05B1A2}" srcOrd="2" destOrd="0" presId="urn:microsoft.com/office/officeart/2005/8/layout/vList2"/>
    <dgm:cxn modelId="{55021CCF-D336-4B2A-9BDA-860ACCD5153D}" type="presParOf" srcId="{B55EDA45-4475-4A86-A4E5-36A8ED5C15C9}" destId="{BD69FF0F-535B-4F11-B709-78E8E8858CFD}" srcOrd="3" destOrd="0" presId="urn:microsoft.com/office/officeart/2005/8/layout/vList2"/>
    <dgm:cxn modelId="{01F4231B-7F53-418B-BB65-F4533C3DDC23}" type="presParOf" srcId="{B55EDA45-4475-4A86-A4E5-36A8ED5C15C9}" destId="{71D503FB-FC71-4812-AE43-430796311B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321CC-8BCC-46D6-BF6C-832F474EE4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438255-3F95-455C-BDD2-6BC5C1931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inventing new algorithms</a:t>
          </a:r>
        </a:p>
      </dgm:t>
    </dgm:pt>
    <dgm:pt modelId="{11158F8E-5FB9-4B2B-9789-F68727558DBB}" type="parTrans" cxnId="{9A81983B-10C4-49B2-9C6A-3B08A817D6D7}">
      <dgm:prSet/>
      <dgm:spPr/>
      <dgm:t>
        <a:bodyPr/>
        <a:lstStyle/>
        <a:p>
          <a:endParaRPr lang="en-US"/>
        </a:p>
      </dgm:t>
    </dgm:pt>
    <dgm:pt modelId="{FB20B075-04A7-43A7-B650-36ED2EFA3630}" type="sibTrans" cxnId="{9A81983B-10C4-49B2-9C6A-3B08A817D6D7}">
      <dgm:prSet/>
      <dgm:spPr/>
      <dgm:t>
        <a:bodyPr/>
        <a:lstStyle/>
        <a:p>
          <a:endParaRPr lang="en-US"/>
        </a:p>
      </dgm:t>
    </dgm:pt>
    <dgm:pt modelId="{A8736DE2-B467-4591-BCCB-6B5E4B20B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ML techniques</a:t>
          </a:r>
        </a:p>
      </dgm:t>
    </dgm:pt>
    <dgm:pt modelId="{AFCD432E-3E7F-41D3-8164-D4C18BC3E1A7}" type="parTrans" cxnId="{187AE7C5-F8DE-4BD9-8AEC-FB58ABB154C4}">
      <dgm:prSet/>
      <dgm:spPr/>
      <dgm:t>
        <a:bodyPr/>
        <a:lstStyle/>
        <a:p>
          <a:endParaRPr lang="en-US"/>
        </a:p>
      </dgm:t>
    </dgm:pt>
    <dgm:pt modelId="{FC75B1BF-D3D1-4591-8D3A-9AC038894308}" type="sibTrans" cxnId="{187AE7C5-F8DE-4BD9-8AEC-FB58ABB154C4}">
      <dgm:prSet/>
      <dgm:spPr/>
      <dgm:t>
        <a:bodyPr/>
        <a:lstStyle/>
        <a:p>
          <a:endParaRPr lang="en-US"/>
        </a:p>
      </dgm:t>
    </dgm:pt>
    <dgm:pt modelId="{BD0838DE-66F6-4783-9D6D-2FA850FD5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the existing algorithms intelligently and automatically.</a:t>
          </a:r>
        </a:p>
      </dgm:t>
    </dgm:pt>
    <dgm:pt modelId="{84404C58-D0F9-4196-BC8C-1F739CEAC8F5}" type="parTrans" cxnId="{76A870C3-CFDB-4354-BE31-1D97B3A3CB06}">
      <dgm:prSet/>
      <dgm:spPr/>
      <dgm:t>
        <a:bodyPr/>
        <a:lstStyle/>
        <a:p>
          <a:endParaRPr lang="en-US"/>
        </a:p>
      </dgm:t>
    </dgm:pt>
    <dgm:pt modelId="{1671C833-F669-418C-BA36-FCE5D10A80FB}" type="sibTrans" cxnId="{76A870C3-CFDB-4354-BE31-1D97B3A3CB06}">
      <dgm:prSet/>
      <dgm:spPr/>
      <dgm:t>
        <a:bodyPr/>
        <a:lstStyle/>
        <a:p>
          <a:endParaRPr lang="en-US"/>
        </a:p>
      </dgm:t>
    </dgm:pt>
    <dgm:pt modelId="{C43A54BE-8655-430D-B9B7-5CDDF4038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can be selection between these algorithms, automatically configurating the algorithms, or ordering the algorithms in a desired order!</a:t>
          </a:r>
        </a:p>
      </dgm:t>
    </dgm:pt>
    <dgm:pt modelId="{D0B96C77-F240-4C23-9CC6-8276D6B946E1}" type="parTrans" cxnId="{6D7805BC-93B9-47A0-B1AE-4DB870A993FB}">
      <dgm:prSet/>
      <dgm:spPr/>
      <dgm:t>
        <a:bodyPr/>
        <a:lstStyle/>
        <a:p>
          <a:endParaRPr lang="en-US"/>
        </a:p>
      </dgm:t>
    </dgm:pt>
    <dgm:pt modelId="{15595874-1565-41EA-A6BA-8796B35798D1}" type="sibTrans" cxnId="{6D7805BC-93B9-47A0-B1AE-4DB870A993FB}">
      <dgm:prSet/>
      <dgm:spPr/>
      <dgm:t>
        <a:bodyPr/>
        <a:lstStyle/>
        <a:p>
          <a:endParaRPr lang="en-US"/>
        </a:p>
      </dgm:t>
    </dgm:pt>
    <dgm:pt modelId="{72A8448C-8813-44FF-90D6-17E21DD18778}" type="pres">
      <dgm:prSet presAssocID="{395321CC-8BCC-46D6-BF6C-832F474EE485}" presName="root" presStyleCnt="0">
        <dgm:presLayoutVars>
          <dgm:dir/>
          <dgm:resizeHandles val="exact"/>
        </dgm:presLayoutVars>
      </dgm:prSet>
      <dgm:spPr/>
    </dgm:pt>
    <dgm:pt modelId="{E5B8157F-8E64-4556-AEE5-A4581C688CAA}" type="pres">
      <dgm:prSet presAssocID="{BB438255-3F95-455C-BDD2-6BC5C19318E5}" presName="compNode" presStyleCnt="0"/>
      <dgm:spPr/>
    </dgm:pt>
    <dgm:pt modelId="{FA2E234D-B489-47C1-98E5-247D114D2DBA}" type="pres">
      <dgm:prSet presAssocID="{BB438255-3F95-455C-BDD2-6BC5C19318E5}" presName="bgRect" presStyleLbl="bgShp" presStyleIdx="0" presStyleCnt="4"/>
      <dgm:spPr/>
    </dgm:pt>
    <dgm:pt modelId="{BFB1D4BC-2B70-428D-9A60-0F1543ED1CB2}" type="pres">
      <dgm:prSet presAssocID="{BB438255-3F95-455C-BDD2-6BC5C19318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8A70D5-901A-4F6A-8BB4-46AEEF1D95A6}" type="pres">
      <dgm:prSet presAssocID="{BB438255-3F95-455C-BDD2-6BC5C19318E5}" presName="spaceRect" presStyleCnt="0"/>
      <dgm:spPr/>
    </dgm:pt>
    <dgm:pt modelId="{BD3B647B-B8C1-4E9F-A98A-3E87BDEA8A87}" type="pres">
      <dgm:prSet presAssocID="{BB438255-3F95-455C-BDD2-6BC5C19318E5}" presName="parTx" presStyleLbl="revTx" presStyleIdx="0" presStyleCnt="4">
        <dgm:presLayoutVars>
          <dgm:chMax val="0"/>
          <dgm:chPref val="0"/>
        </dgm:presLayoutVars>
      </dgm:prSet>
      <dgm:spPr/>
    </dgm:pt>
    <dgm:pt modelId="{06C0389F-576A-4B19-B7FD-29CFDCADC353}" type="pres">
      <dgm:prSet presAssocID="{FB20B075-04A7-43A7-B650-36ED2EFA3630}" presName="sibTrans" presStyleCnt="0"/>
      <dgm:spPr/>
    </dgm:pt>
    <dgm:pt modelId="{4B4A43DA-D115-49BB-AAC2-502BA695038B}" type="pres">
      <dgm:prSet presAssocID="{A8736DE2-B467-4591-BCCB-6B5E4B20B9C2}" presName="compNode" presStyleCnt="0"/>
      <dgm:spPr/>
    </dgm:pt>
    <dgm:pt modelId="{22F3C566-804F-4232-8C08-DB0F31145B74}" type="pres">
      <dgm:prSet presAssocID="{A8736DE2-B467-4591-BCCB-6B5E4B20B9C2}" presName="bgRect" presStyleLbl="bgShp" presStyleIdx="1" presStyleCnt="4"/>
      <dgm:spPr/>
    </dgm:pt>
    <dgm:pt modelId="{80187C05-0F6F-4BB2-AA25-C9D68AC548E9}" type="pres">
      <dgm:prSet presAssocID="{A8736DE2-B467-4591-BCCB-6B5E4B20B9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F58C36-F39D-4C23-B9ED-A2E530B2AEFE}" type="pres">
      <dgm:prSet presAssocID="{A8736DE2-B467-4591-BCCB-6B5E4B20B9C2}" presName="spaceRect" presStyleCnt="0"/>
      <dgm:spPr/>
    </dgm:pt>
    <dgm:pt modelId="{35C724B8-2ABE-43BC-AA7D-E8730EB63483}" type="pres">
      <dgm:prSet presAssocID="{A8736DE2-B467-4591-BCCB-6B5E4B20B9C2}" presName="parTx" presStyleLbl="revTx" presStyleIdx="1" presStyleCnt="4">
        <dgm:presLayoutVars>
          <dgm:chMax val="0"/>
          <dgm:chPref val="0"/>
        </dgm:presLayoutVars>
      </dgm:prSet>
      <dgm:spPr/>
    </dgm:pt>
    <dgm:pt modelId="{45AEAD78-1CCA-42C2-B2BB-DDC1754DB74C}" type="pres">
      <dgm:prSet presAssocID="{FC75B1BF-D3D1-4591-8D3A-9AC038894308}" presName="sibTrans" presStyleCnt="0"/>
      <dgm:spPr/>
    </dgm:pt>
    <dgm:pt modelId="{EBF2E07B-761E-48BE-A0AF-B858467AAE9F}" type="pres">
      <dgm:prSet presAssocID="{BD0838DE-66F6-4783-9D6D-2FA850FD5706}" presName="compNode" presStyleCnt="0"/>
      <dgm:spPr/>
    </dgm:pt>
    <dgm:pt modelId="{D873D02C-5F97-4107-B034-0B941C982ED2}" type="pres">
      <dgm:prSet presAssocID="{BD0838DE-66F6-4783-9D6D-2FA850FD5706}" presName="bgRect" presStyleLbl="bgShp" presStyleIdx="2" presStyleCnt="4"/>
      <dgm:spPr/>
    </dgm:pt>
    <dgm:pt modelId="{AF164DF3-891E-4387-92E9-0BB74F35C098}" type="pres">
      <dgm:prSet presAssocID="{BD0838DE-66F6-4783-9D6D-2FA850FD57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97053A6-3D8D-4D3B-82D6-0686AA40E3D8}" type="pres">
      <dgm:prSet presAssocID="{BD0838DE-66F6-4783-9D6D-2FA850FD5706}" presName="spaceRect" presStyleCnt="0"/>
      <dgm:spPr/>
    </dgm:pt>
    <dgm:pt modelId="{20886970-88B1-4078-820B-60C8BB13FB5F}" type="pres">
      <dgm:prSet presAssocID="{BD0838DE-66F6-4783-9D6D-2FA850FD5706}" presName="parTx" presStyleLbl="revTx" presStyleIdx="2" presStyleCnt="4">
        <dgm:presLayoutVars>
          <dgm:chMax val="0"/>
          <dgm:chPref val="0"/>
        </dgm:presLayoutVars>
      </dgm:prSet>
      <dgm:spPr/>
    </dgm:pt>
    <dgm:pt modelId="{5E399B4E-73F1-4779-9BAD-C130FD79591B}" type="pres">
      <dgm:prSet presAssocID="{1671C833-F669-418C-BA36-FCE5D10A80FB}" presName="sibTrans" presStyleCnt="0"/>
      <dgm:spPr/>
    </dgm:pt>
    <dgm:pt modelId="{0502FBE7-9B3F-45E7-A4CA-BCE713E9F966}" type="pres">
      <dgm:prSet presAssocID="{C43A54BE-8655-430D-B9B7-5CDDF403805E}" presName="compNode" presStyleCnt="0"/>
      <dgm:spPr/>
    </dgm:pt>
    <dgm:pt modelId="{60C0DA85-1C9D-4DF2-87C1-92DC3F3882F2}" type="pres">
      <dgm:prSet presAssocID="{C43A54BE-8655-430D-B9B7-5CDDF403805E}" presName="bgRect" presStyleLbl="bgShp" presStyleIdx="3" presStyleCnt="4"/>
      <dgm:spPr/>
    </dgm:pt>
    <dgm:pt modelId="{3B9FD221-9D98-44AC-A80E-7DC27172CB19}" type="pres">
      <dgm:prSet presAssocID="{C43A54BE-8655-430D-B9B7-5CDDF40380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1122C60-53F2-4BF8-99E9-2B8B8B6A4D3A}" type="pres">
      <dgm:prSet presAssocID="{C43A54BE-8655-430D-B9B7-5CDDF403805E}" presName="spaceRect" presStyleCnt="0"/>
      <dgm:spPr/>
    </dgm:pt>
    <dgm:pt modelId="{1B6C30E9-0D48-4591-80E6-DE83F973CECA}" type="pres">
      <dgm:prSet presAssocID="{C43A54BE-8655-430D-B9B7-5CDDF40380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FC041B-CA84-4272-87B9-DF2193F53C82}" type="presOf" srcId="{395321CC-8BCC-46D6-BF6C-832F474EE485}" destId="{72A8448C-8813-44FF-90D6-17E21DD18778}" srcOrd="0" destOrd="0" presId="urn:microsoft.com/office/officeart/2018/2/layout/IconVerticalSolidList"/>
    <dgm:cxn modelId="{FD32812B-E223-42EA-8E69-0A2A509B27AE}" type="presOf" srcId="{BB438255-3F95-455C-BDD2-6BC5C19318E5}" destId="{BD3B647B-B8C1-4E9F-A98A-3E87BDEA8A87}" srcOrd="0" destOrd="0" presId="urn:microsoft.com/office/officeart/2018/2/layout/IconVerticalSolidList"/>
    <dgm:cxn modelId="{9A81983B-10C4-49B2-9C6A-3B08A817D6D7}" srcId="{395321CC-8BCC-46D6-BF6C-832F474EE485}" destId="{BB438255-3F95-455C-BDD2-6BC5C19318E5}" srcOrd="0" destOrd="0" parTransId="{11158F8E-5FB9-4B2B-9789-F68727558DBB}" sibTransId="{FB20B075-04A7-43A7-B650-36ED2EFA3630}"/>
    <dgm:cxn modelId="{C3195F46-B005-42E0-B767-6B8953D0E0D0}" type="presOf" srcId="{C43A54BE-8655-430D-B9B7-5CDDF403805E}" destId="{1B6C30E9-0D48-4591-80E6-DE83F973CECA}" srcOrd="0" destOrd="0" presId="urn:microsoft.com/office/officeart/2018/2/layout/IconVerticalSolidList"/>
    <dgm:cxn modelId="{7EF15076-A78E-4AA0-B38B-339B934D7961}" type="presOf" srcId="{BD0838DE-66F6-4783-9D6D-2FA850FD5706}" destId="{20886970-88B1-4078-820B-60C8BB13FB5F}" srcOrd="0" destOrd="0" presId="urn:microsoft.com/office/officeart/2018/2/layout/IconVerticalSolidList"/>
    <dgm:cxn modelId="{6D7805BC-93B9-47A0-B1AE-4DB870A993FB}" srcId="{395321CC-8BCC-46D6-BF6C-832F474EE485}" destId="{C43A54BE-8655-430D-B9B7-5CDDF403805E}" srcOrd="3" destOrd="0" parTransId="{D0B96C77-F240-4C23-9CC6-8276D6B946E1}" sibTransId="{15595874-1565-41EA-A6BA-8796B35798D1}"/>
    <dgm:cxn modelId="{76A870C3-CFDB-4354-BE31-1D97B3A3CB06}" srcId="{395321CC-8BCC-46D6-BF6C-832F474EE485}" destId="{BD0838DE-66F6-4783-9D6D-2FA850FD5706}" srcOrd="2" destOrd="0" parTransId="{84404C58-D0F9-4196-BC8C-1F739CEAC8F5}" sibTransId="{1671C833-F669-418C-BA36-FCE5D10A80FB}"/>
    <dgm:cxn modelId="{187AE7C5-F8DE-4BD9-8AEC-FB58ABB154C4}" srcId="{395321CC-8BCC-46D6-BF6C-832F474EE485}" destId="{A8736DE2-B467-4591-BCCB-6B5E4B20B9C2}" srcOrd="1" destOrd="0" parTransId="{AFCD432E-3E7F-41D3-8164-D4C18BC3E1A7}" sibTransId="{FC75B1BF-D3D1-4591-8D3A-9AC038894308}"/>
    <dgm:cxn modelId="{168236DC-036C-4CE7-A23A-49282A837040}" type="presOf" srcId="{A8736DE2-B467-4591-BCCB-6B5E4B20B9C2}" destId="{35C724B8-2ABE-43BC-AA7D-E8730EB63483}" srcOrd="0" destOrd="0" presId="urn:microsoft.com/office/officeart/2018/2/layout/IconVerticalSolidList"/>
    <dgm:cxn modelId="{06B4305B-3F41-4872-A587-B9D34C47F214}" type="presParOf" srcId="{72A8448C-8813-44FF-90D6-17E21DD18778}" destId="{E5B8157F-8E64-4556-AEE5-A4581C688CAA}" srcOrd="0" destOrd="0" presId="urn:microsoft.com/office/officeart/2018/2/layout/IconVerticalSolidList"/>
    <dgm:cxn modelId="{8716FC4A-CDF7-4FDF-9A2C-A00C68177DCD}" type="presParOf" srcId="{E5B8157F-8E64-4556-AEE5-A4581C688CAA}" destId="{FA2E234D-B489-47C1-98E5-247D114D2DBA}" srcOrd="0" destOrd="0" presId="urn:microsoft.com/office/officeart/2018/2/layout/IconVerticalSolidList"/>
    <dgm:cxn modelId="{A8F77C00-4F07-4E4C-924A-38F4988C2353}" type="presParOf" srcId="{E5B8157F-8E64-4556-AEE5-A4581C688CAA}" destId="{BFB1D4BC-2B70-428D-9A60-0F1543ED1CB2}" srcOrd="1" destOrd="0" presId="urn:microsoft.com/office/officeart/2018/2/layout/IconVerticalSolidList"/>
    <dgm:cxn modelId="{7B7EABE0-3596-4111-8254-F03D56610368}" type="presParOf" srcId="{E5B8157F-8E64-4556-AEE5-A4581C688CAA}" destId="{188A70D5-901A-4F6A-8BB4-46AEEF1D95A6}" srcOrd="2" destOrd="0" presId="urn:microsoft.com/office/officeart/2018/2/layout/IconVerticalSolidList"/>
    <dgm:cxn modelId="{1E623AD0-0CF2-428D-9882-25818F2E17E2}" type="presParOf" srcId="{E5B8157F-8E64-4556-AEE5-A4581C688CAA}" destId="{BD3B647B-B8C1-4E9F-A98A-3E87BDEA8A87}" srcOrd="3" destOrd="0" presId="urn:microsoft.com/office/officeart/2018/2/layout/IconVerticalSolidList"/>
    <dgm:cxn modelId="{B14932E1-423D-4850-A3D6-CB9B12D53FCF}" type="presParOf" srcId="{72A8448C-8813-44FF-90D6-17E21DD18778}" destId="{06C0389F-576A-4B19-B7FD-29CFDCADC353}" srcOrd="1" destOrd="0" presId="urn:microsoft.com/office/officeart/2018/2/layout/IconVerticalSolidList"/>
    <dgm:cxn modelId="{D8C76DA5-A9C2-4ED2-BE92-1520D0BCD5C6}" type="presParOf" srcId="{72A8448C-8813-44FF-90D6-17E21DD18778}" destId="{4B4A43DA-D115-49BB-AAC2-502BA695038B}" srcOrd="2" destOrd="0" presId="urn:microsoft.com/office/officeart/2018/2/layout/IconVerticalSolidList"/>
    <dgm:cxn modelId="{2056AC33-C79E-4152-BA55-BAAF070FB3DB}" type="presParOf" srcId="{4B4A43DA-D115-49BB-AAC2-502BA695038B}" destId="{22F3C566-804F-4232-8C08-DB0F31145B74}" srcOrd="0" destOrd="0" presId="urn:microsoft.com/office/officeart/2018/2/layout/IconVerticalSolidList"/>
    <dgm:cxn modelId="{C3A2232C-EB23-46E9-AED0-3A12659CBA10}" type="presParOf" srcId="{4B4A43DA-D115-49BB-AAC2-502BA695038B}" destId="{80187C05-0F6F-4BB2-AA25-C9D68AC548E9}" srcOrd="1" destOrd="0" presId="urn:microsoft.com/office/officeart/2018/2/layout/IconVerticalSolidList"/>
    <dgm:cxn modelId="{163E0D33-76EC-45CA-BA52-605CA84B705F}" type="presParOf" srcId="{4B4A43DA-D115-49BB-AAC2-502BA695038B}" destId="{0CF58C36-F39D-4C23-B9ED-A2E530B2AEFE}" srcOrd="2" destOrd="0" presId="urn:microsoft.com/office/officeart/2018/2/layout/IconVerticalSolidList"/>
    <dgm:cxn modelId="{C41E741C-ED5F-4EA0-A5EF-CDE76B60D212}" type="presParOf" srcId="{4B4A43DA-D115-49BB-AAC2-502BA695038B}" destId="{35C724B8-2ABE-43BC-AA7D-E8730EB63483}" srcOrd="3" destOrd="0" presId="urn:microsoft.com/office/officeart/2018/2/layout/IconVerticalSolidList"/>
    <dgm:cxn modelId="{7DF8D44A-C0BD-479D-B959-5B7498334A14}" type="presParOf" srcId="{72A8448C-8813-44FF-90D6-17E21DD18778}" destId="{45AEAD78-1CCA-42C2-B2BB-DDC1754DB74C}" srcOrd="3" destOrd="0" presId="urn:microsoft.com/office/officeart/2018/2/layout/IconVerticalSolidList"/>
    <dgm:cxn modelId="{697E0F96-88C5-474A-9BD7-B0D17007FE4F}" type="presParOf" srcId="{72A8448C-8813-44FF-90D6-17E21DD18778}" destId="{EBF2E07B-761E-48BE-A0AF-B858467AAE9F}" srcOrd="4" destOrd="0" presId="urn:microsoft.com/office/officeart/2018/2/layout/IconVerticalSolidList"/>
    <dgm:cxn modelId="{CBD42A93-853F-4889-8C01-B8E1A7FF5A91}" type="presParOf" srcId="{EBF2E07B-761E-48BE-A0AF-B858467AAE9F}" destId="{D873D02C-5F97-4107-B034-0B941C982ED2}" srcOrd="0" destOrd="0" presId="urn:microsoft.com/office/officeart/2018/2/layout/IconVerticalSolidList"/>
    <dgm:cxn modelId="{77806401-C4A8-468D-A362-E35F2C40464E}" type="presParOf" srcId="{EBF2E07B-761E-48BE-A0AF-B858467AAE9F}" destId="{AF164DF3-891E-4387-92E9-0BB74F35C098}" srcOrd="1" destOrd="0" presId="urn:microsoft.com/office/officeart/2018/2/layout/IconVerticalSolidList"/>
    <dgm:cxn modelId="{DF563889-F017-4315-953D-ED06FE5D6630}" type="presParOf" srcId="{EBF2E07B-761E-48BE-A0AF-B858467AAE9F}" destId="{497053A6-3D8D-4D3B-82D6-0686AA40E3D8}" srcOrd="2" destOrd="0" presId="urn:microsoft.com/office/officeart/2018/2/layout/IconVerticalSolidList"/>
    <dgm:cxn modelId="{C4359DAC-1895-48D7-8B82-7367FC53D100}" type="presParOf" srcId="{EBF2E07B-761E-48BE-A0AF-B858467AAE9F}" destId="{20886970-88B1-4078-820B-60C8BB13FB5F}" srcOrd="3" destOrd="0" presId="urn:microsoft.com/office/officeart/2018/2/layout/IconVerticalSolidList"/>
    <dgm:cxn modelId="{509AD156-C374-4353-BA63-EB9A6F0D9AC0}" type="presParOf" srcId="{72A8448C-8813-44FF-90D6-17E21DD18778}" destId="{5E399B4E-73F1-4779-9BAD-C130FD79591B}" srcOrd="5" destOrd="0" presId="urn:microsoft.com/office/officeart/2018/2/layout/IconVerticalSolidList"/>
    <dgm:cxn modelId="{0BC35E61-25DF-4DDE-BA82-30E19FC7817F}" type="presParOf" srcId="{72A8448C-8813-44FF-90D6-17E21DD18778}" destId="{0502FBE7-9B3F-45E7-A4CA-BCE713E9F966}" srcOrd="6" destOrd="0" presId="urn:microsoft.com/office/officeart/2018/2/layout/IconVerticalSolidList"/>
    <dgm:cxn modelId="{8C2F9908-5E22-4A85-8E36-BAB105F4B8F7}" type="presParOf" srcId="{0502FBE7-9B3F-45E7-A4CA-BCE713E9F966}" destId="{60C0DA85-1C9D-4DF2-87C1-92DC3F3882F2}" srcOrd="0" destOrd="0" presId="urn:microsoft.com/office/officeart/2018/2/layout/IconVerticalSolidList"/>
    <dgm:cxn modelId="{2BE95C6E-CB2E-44F5-86E8-FFD62AF6ECD3}" type="presParOf" srcId="{0502FBE7-9B3F-45E7-A4CA-BCE713E9F966}" destId="{3B9FD221-9D98-44AC-A80E-7DC27172CB19}" srcOrd="1" destOrd="0" presId="urn:microsoft.com/office/officeart/2018/2/layout/IconVerticalSolidList"/>
    <dgm:cxn modelId="{2D859FE5-CD9F-4498-A8F3-9B9F7F2A0EC5}" type="presParOf" srcId="{0502FBE7-9B3F-45E7-A4CA-BCE713E9F966}" destId="{A1122C60-53F2-4BF8-99E9-2B8B8B6A4D3A}" srcOrd="2" destOrd="0" presId="urn:microsoft.com/office/officeart/2018/2/layout/IconVerticalSolidList"/>
    <dgm:cxn modelId="{24F00F95-8486-4678-95CB-A94A8E04C171}" type="presParOf" srcId="{0502FBE7-9B3F-45E7-A4CA-BCE713E9F966}" destId="{1B6C30E9-0D48-4591-80E6-DE83F973CE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15366-99D7-4383-949E-5FEA11DAC77C}">
      <dsp:nvSpPr>
        <dsp:cNvPr id="0" name=""/>
        <dsp:cNvSpPr/>
      </dsp:nvSpPr>
      <dsp:spPr>
        <a:xfrm>
          <a:off x="0" y="8541"/>
          <a:ext cx="6364224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Subset of mathematical optimization that is related to operations research, algorithm theory and computational complexity.</a:t>
          </a:r>
        </a:p>
      </dsp:txBody>
      <dsp:txXfrm>
        <a:off x="87100" y="95641"/>
        <a:ext cx="6190024" cy="1610050"/>
      </dsp:txXfrm>
    </dsp:sp>
    <dsp:sp modelId="{B0503A1C-2EBA-4287-853F-42C81F05B1A2}">
      <dsp:nvSpPr>
        <dsp:cNvPr id="0" name=""/>
        <dsp:cNvSpPr/>
      </dsp:nvSpPr>
      <dsp:spPr>
        <a:xfrm>
          <a:off x="0" y="1864791"/>
          <a:ext cx="6364224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 the optimal object from finite set of objects in terms of the desired cost function.</a:t>
          </a:r>
        </a:p>
      </dsp:txBody>
      <dsp:txXfrm>
        <a:off x="87100" y="1951891"/>
        <a:ext cx="6190024" cy="1610050"/>
      </dsp:txXfrm>
    </dsp:sp>
    <dsp:sp modelId="{71D503FB-FC71-4812-AE43-430796311B24}">
      <dsp:nvSpPr>
        <dsp:cNvPr id="0" name=""/>
        <dsp:cNvSpPr/>
      </dsp:nvSpPr>
      <dsp:spPr>
        <a:xfrm>
          <a:off x="0" y="3721041"/>
          <a:ext cx="6364224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Which solution is better using cost function optimization </a:t>
          </a:r>
        </a:p>
      </dsp:txBody>
      <dsp:txXfrm>
        <a:off x="87100" y="3808141"/>
        <a:ext cx="6190024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234D-B489-47C1-98E5-247D114D2DBA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1D4BC-2B70-428D-9A60-0F1543ED1CB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B647B-B8C1-4E9F-A98A-3E87BDEA8A87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inventing new algorithms</a:t>
          </a:r>
        </a:p>
      </dsp:txBody>
      <dsp:txXfrm>
        <a:off x="1339618" y="2288"/>
        <a:ext cx="5024605" cy="1159843"/>
      </dsp:txXfrm>
    </dsp:sp>
    <dsp:sp modelId="{22F3C566-804F-4232-8C08-DB0F31145B74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87C05-0F6F-4BB2-AA25-C9D68AC548E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24B8-2ABE-43BC-AA7D-E8730EB6348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ML techniques</a:t>
          </a:r>
        </a:p>
      </dsp:txBody>
      <dsp:txXfrm>
        <a:off x="1339618" y="1452092"/>
        <a:ext cx="5024605" cy="1159843"/>
      </dsp:txXfrm>
    </dsp:sp>
    <dsp:sp modelId="{D873D02C-5F97-4107-B034-0B941C982ED2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64DF3-891E-4387-92E9-0BB74F35C09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86970-88B1-4078-820B-60C8BB13FB5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the existing algorithms intelligently and automatically.</a:t>
          </a:r>
        </a:p>
      </dsp:txBody>
      <dsp:txXfrm>
        <a:off x="1339618" y="2901896"/>
        <a:ext cx="5024605" cy="1159843"/>
      </dsp:txXfrm>
    </dsp:sp>
    <dsp:sp modelId="{60C0DA85-1C9D-4DF2-87C1-92DC3F3882F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FD221-9D98-44AC-A80E-7DC27172CB19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C30E9-0D48-4591-80E6-DE83F973CECA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can be selection between these algorithms, automatically configurating the algorithms, or ordering the algorithms in a desired order!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1558608726500184" TargetMode="External"/><Relationship Id="rId7" Type="http://schemas.openxmlformats.org/officeDocument/2006/relationships/hyperlink" Target="https://www.youtube.com/watch?v=XVLd7hf6y6M&amp;t=0s" TargetMode="External"/><Relationship Id="rId2" Type="http://schemas.openxmlformats.org/officeDocument/2006/relationships/hyperlink" Target="http://www.cs.ubc.ca/labs/beta/Courses/CPSC532D-05/Slides/ch1-slid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kLjIvv-H-Q&amp;t=554s" TargetMode="External"/><Relationship Id="rId5" Type="http://schemas.openxmlformats.org/officeDocument/2006/relationships/hyperlink" Target="https://ojs.aaai.org/index.php/aimagazine/article/view/2460" TargetMode="External"/><Relationship Id="rId4" Type="http://schemas.openxmlformats.org/officeDocument/2006/relationships/hyperlink" Target="https://www.youtube.com/watch?v=3z7TlxRA3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C760CFA-6923-4A3D-BEBD-F51E370BE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 r="1302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40C3E-CA0A-469B-99F5-6B75B5E61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 to Combinatorial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58C7B-9BA8-4831-915E-CEC65C5A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Haniye Kashgarani</a:t>
            </a:r>
          </a:p>
          <a:p>
            <a:r>
              <a:rPr lang="en-US" sz="2000"/>
              <a:t>hkashgar@uwyo.edu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7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897-8AC2-492F-BD35-7FF84E62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Additional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9FB8-9ABE-4D54-A75F-C142E463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http://www.cs.ubc.ca/labs/beta/Courses/CPSC532D-05/Slides/ch1-slides.pdf</a:t>
            </a:r>
            <a:endParaRPr lang="en-US" dirty="0"/>
          </a:p>
          <a:p>
            <a:r>
              <a:rPr lang="en-US" dirty="0">
                <a:hlinkClick r:id="rId3"/>
              </a:rPr>
              <a:t>https://www.sciencedirect.com/science/article/pii/B9781558608726500184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https://www.youtube.com/watch?v=3z7TlxRA3RE</a:t>
            </a:r>
            <a:endParaRPr lang="en-US" dirty="0"/>
          </a:p>
          <a:p>
            <a:r>
              <a:rPr lang="en-US" dirty="0">
                <a:hlinkClick r:id="rId5"/>
              </a:rPr>
              <a:t>https://ojs.aaai.org/index.php/aimagazine/article/view/2460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https://www.youtube.com/watch?v=PkLjIvv-H-Q&amp;t=554s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https://www.youtube.com/watch?v=XVLd7hf6y6M&amp;t=0s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F656-E314-4330-B152-C73665FB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b="1" i="0">
                <a:effectLst/>
                <a:latin typeface="Roboto" panose="020B0604020202020204" pitchFamily="2" charset="0"/>
              </a:rPr>
              <a:t>Combinatorial Problems</a:t>
            </a:r>
            <a:r>
              <a:rPr lang="en-US" sz="5200" b="0" i="0">
                <a:effectLst/>
                <a:latin typeface="Roboto" panose="020B0604020202020204" pitchFamily="2" charset="0"/>
              </a:rPr>
              <a:t> </a:t>
            </a:r>
            <a:endParaRPr lang="en-US" sz="520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7F5A6FA-01E8-4979-86E8-180771BF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4" r="31135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88E6-11A1-468F-BA71-6EEA740F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b="1" i="0">
                <a:effectLst/>
                <a:latin typeface="Roboto" panose="020B0604020202020204" pitchFamily="2" charset="0"/>
              </a:rPr>
              <a:t>Combinatorial problems</a:t>
            </a:r>
            <a:r>
              <a:rPr lang="en-US" sz="1800" b="0" i="0">
                <a:effectLst/>
                <a:latin typeface="Roboto" panose="020B0604020202020204" pitchFamily="2" charset="0"/>
              </a:rPr>
              <a:t> involve finding a grouping, ordering, or assignment of a </a:t>
            </a:r>
            <a:r>
              <a:rPr lang="en-US" sz="1800" b="1" i="0">
                <a:effectLst/>
                <a:latin typeface="Roboto" panose="020B0604020202020204" pitchFamily="2" charset="0"/>
              </a:rPr>
              <a:t>discrete</a:t>
            </a:r>
            <a:r>
              <a:rPr lang="en-US" sz="1800" b="0" i="0">
                <a:effectLst/>
                <a:latin typeface="Roboto" panose="020B0604020202020204" pitchFamily="2" charset="0"/>
              </a:rPr>
              <a:t>, </a:t>
            </a:r>
            <a:r>
              <a:rPr lang="en-US" sz="1800" b="1" i="0">
                <a:effectLst/>
                <a:latin typeface="Roboto" panose="020B0604020202020204" pitchFamily="2" charset="0"/>
              </a:rPr>
              <a:t>finite</a:t>
            </a:r>
            <a:r>
              <a:rPr lang="en-US" sz="1800" b="0" i="0">
                <a:effectLst/>
                <a:latin typeface="Roboto" panose="020B0604020202020204" pitchFamily="2" charset="0"/>
              </a:rPr>
              <a:t> set of objects that </a:t>
            </a:r>
            <a:r>
              <a:rPr lang="en-US" sz="1800" b="1" i="0">
                <a:effectLst/>
                <a:latin typeface="Roboto" panose="020B0604020202020204" pitchFamily="2" charset="0"/>
              </a:rPr>
              <a:t>satisfies</a:t>
            </a:r>
            <a:r>
              <a:rPr lang="en-US" sz="1800" b="0" i="0">
                <a:effectLst/>
                <a:latin typeface="Roboto" panose="020B0604020202020204" pitchFamily="2" charset="0"/>
              </a:rPr>
              <a:t> given </a:t>
            </a:r>
            <a:r>
              <a:rPr lang="en-US" sz="1800" b="1" i="0">
                <a:effectLst/>
                <a:latin typeface="Roboto" panose="020B0604020202020204" pitchFamily="2" charset="0"/>
              </a:rPr>
              <a:t>conditions</a:t>
            </a:r>
            <a:r>
              <a:rPr lang="en-US" sz="1800" b="0" i="0">
                <a:effectLst/>
                <a:latin typeface="Roboto" panose="020B0604020202020204" pitchFamily="2" charset="0"/>
              </a:rPr>
              <a:t>. </a:t>
            </a:r>
          </a:p>
          <a:p>
            <a:r>
              <a:rPr lang="en-US" sz="1800" b="1"/>
              <a:t>Solutions</a:t>
            </a:r>
            <a:r>
              <a:rPr lang="en-US" sz="1800"/>
              <a:t> are candidate solutions that satisfy all </a:t>
            </a:r>
            <a:r>
              <a:rPr lang="en-US" sz="1800" b="1"/>
              <a:t>given conditions.</a:t>
            </a:r>
          </a:p>
          <a:p>
            <a:r>
              <a:rPr lang="en-US" sz="1800" b="1"/>
              <a:t>Conditions:</a:t>
            </a:r>
            <a:r>
              <a:rPr lang="en-US" sz="1800"/>
              <a:t> can be rules or constraints.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13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DEC4-6EB2-4E80-BCA6-ED9E96DB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A240-C76E-4F64-B889-4C447B6A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4" r="2857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F1C7-2557-4B1E-958A-06D9C320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42887"/>
            <a:ext cx="6272784" cy="2825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Data center resource managements: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The company receives some requested </a:t>
            </a:r>
            <a:r>
              <a:rPr lang="en-US" sz="1400" dirty="0" err="1"/>
              <a:t>cpus</a:t>
            </a:r>
            <a:r>
              <a:rPr lang="en-US" sz="1400" dirty="0"/>
              <a:t> and memories for some computations.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There are bunch of machines with different </a:t>
            </a:r>
            <a:r>
              <a:rPr lang="en-US" sz="1400" dirty="0" err="1"/>
              <a:t>cpus</a:t>
            </a:r>
            <a:r>
              <a:rPr lang="en-US" sz="1400" dirty="0"/>
              <a:t>, memory resource.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We want to assign jobs or services or requests to these machines in a way that optimizes some objectives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Objectives: 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smallest number of machines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Constraint: 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each service on one machine only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don't  exceed memory capacity 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don't exceed </a:t>
            </a:r>
            <a:r>
              <a:rPr lang="en-US" sz="1200" dirty="0" err="1"/>
              <a:t>cpu</a:t>
            </a:r>
            <a:r>
              <a:rPr lang="en-US" sz="1200" dirty="0"/>
              <a:t> capacity !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88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E61-CE4E-47D2-8619-87BE4E3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Combinatorial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11B5-2EFF-4BD0-B45F-5B4F5199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Combinatorial algorithms are ones which deal with a system of </a:t>
            </a:r>
            <a:r>
              <a:rPr lang="en-US" b="1" dirty="0"/>
              <a:t>discrete objects</a:t>
            </a:r>
            <a:r>
              <a:rPr lang="en-US" dirty="0"/>
              <a:t>. </a:t>
            </a:r>
          </a:p>
          <a:p>
            <a:r>
              <a:rPr lang="en-US" dirty="0"/>
              <a:t>These objects need to be </a:t>
            </a:r>
            <a:r>
              <a:rPr lang="en-US" b="1" dirty="0"/>
              <a:t>arranged or selected </a:t>
            </a:r>
            <a:r>
              <a:rPr lang="en-US" dirty="0"/>
              <a:t>to minimize or maximizing a </a:t>
            </a:r>
            <a:r>
              <a:rPr lang="en-US" b="1" dirty="0"/>
              <a:t>cost function </a:t>
            </a:r>
            <a:r>
              <a:rPr lang="en-US" dirty="0"/>
              <a:t>depending on the problem.</a:t>
            </a:r>
          </a:p>
          <a:p>
            <a:r>
              <a:rPr lang="en-US" dirty="0"/>
              <a:t>For example: Cost function can be performance of algorithms in terms of runtime.</a:t>
            </a:r>
          </a:p>
          <a:p>
            <a:r>
              <a:rPr lang="en-US" dirty="0"/>
              <a:t>Mostly, computation behind these algorithms</a:t>
            </a:r>
          </a:p>
          <a:p>
            <a:pPr lvl="1"/>
            <a:r>
              <a:rPr lang="en-US" dirty="0"/>
              <a:t>too difficult</a:t>
            </a:r>
          </a:p>
          <a:p>
            <a:pPr lvl="1"/>
            <a:r>
              <a:rPr lang="en-US" dirty="0"/>
              <a:t>too expensive to compute</a:t>
            </a:r>
          </a:p>
          <a:p>
            <a:pPr lvl="1"/>
            <a:r>
              <a:rPr lang="en-US" dirty="0"/>
              <a:t>faster solutions</a:t>
            </a:r>
          </a:p>
          <a:p>
            <a:pPr lvl="1"/>
            <a:r>
              <a:rPr lang="en-US" dirty="0"/>
              <a:t>number of alternatives to be explored grows very fast with the increase in problem size 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36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138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AD3D-7D40-44B6-B95A-BFEEA239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Sudoku</a:t>
            </a:r>
          </a:p>
        </p:txBody>
      </p:sp>
      <p:sp>
        <p:nvSpPr>
          <p:cNvPr id="1050" name="Rectangle 140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8373-B1D9-4C5B-8609-AFA5930C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Constraints: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numbers 1-9 exactly once in each row, column, and square.</a:t>
            </a:r>
          </a:p>
          <a:p>
            <a:pPr>
              <a:lnSpc>
                <a:spcPct val="100000"/>
              </a:lnSpc>
            </a:pPr>
            <a:r>
              <a:rPr lang="en-US" sz="1400"/>
              <a:t>Constraints: make the search space smaller and make the problem trackable.</a:t>
            </a:r>
          </a:p>
          <a:p>
            <a:pPr>
              <a:lnSpc>
                <a:spcPct val="100000"/>
              </a:lnSpc>
            </a:pPr>
            <a:r>
              <a:rPr lang="en-US" sz="1400"/>
              <a:t>Less constraints: we have bigger search spaces for each cell so it will be harder problem to solver the sudoku. </a:t>
            </a:r>
          </a:p>
          <a:p>
            <a:pPr>
              <a:lnSpc>
                <a:spcPct val="100000"/>
              </a:lnSpc>
            </a:pPr>
            <a:r>
              <a:rPr lang="en-US" sz="1400"/>
              <a:t>Number of solutions in a sudoku depend on the number of empty cells or the size of the search space; if we have more empty cells or more search spaces, we will have more solutions for a sudoku. There are different ways and algorithms that solve sudokus and based on a cost function we can do optimization!</a:t>
            </a:r>
          </a:p>
        </p:txBody>
      </p:sp>
      <p:pic>
        <p:nvPicPr>
          <p:cNvPr id="1026" name="Picture 2" descr="Sudoku - Wikipedia">
            <a:extLst>
              <a:ext uri="{FF2B5EF4-FFF2-40B4-BE49-F238E27FC236}">
                <a16:creationId xmlns:a16="http://schemas.microsoft.com/office/drawing/2014/main" id="{7E317EE9-D71A-423F-845E-1931CBC7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1916" y="633619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revious puzzle, showing its solution.">
            <a:extLst>
              <a:ext uri="{FF2B5EF4-FFF2-40B4-BE49-F238E27FC236}">
                <a16:creationId xmlns:a16="http://schemas.microsoft.com/office/drawing/2014/main" id="{39BF76FD-BC61-49C2-8E30-6402B851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0138" y="3472468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19A07-83A7-436B-B81F-AD310E36E88A}"/>
              </a:ext>
            </a:extLst>
          </p:cNvPr>
          <p:cNvSpPr txBox="1"/>
          <p:nvPr/>
        </p:nvSpPr>
        <p:spPr>
          <a:xfrm>
            <a:off x="10798066" y="2477086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4,7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F41FB-43E2-4211-858B-65EB3B3ABAA7}"/>
              </a:ext>
            </a:extLst>
          </p:cNvPr>
          <p:cNvSpPr txBox="1"/>
          <p:nvPr/>
        </p:nvSpPr>
        <p:spPr>
          <a:xfrm>
            <a:off x="10533829" y="2738696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en-US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2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ED05-6F08-4841-A024-90D454D7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CEB6-DA17-4B9A-A06F-CA437CCE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Solving Sudoku with Backtracking                                           Solving Sudoku with Constraint Propagation</a:t>
            </a:r>
          </a:p>
        </p:txBody>
      </p:sp>
      <p:pic>
        <p:nvPicPr>
          <p:cNvPr id="2052" name="Picture 4" descr="LeetCode #37 Sudoku Solver">
            <a:extLst>
              <a:ext uri="{FF2B5EF4-FFF2-40B4-BE49-F238E27FC236}">
                <a16:creationId xmlns:a16="http://schemas.microsoft.com/office/drawing/2014/main" id="{1958C584-5DB4-48FD-AB09-F3BAE81B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883604"/>
            <a:ext cx="4492130" cy="32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C5C1F-6F5C-47CE-9C01-58C65E842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27" t="6290" r="79869" b="57496"/>
          <a:stretch/>
        </p:blipFill>
        <p:spPr>
          <a:xfrm>
            <a:off x="6584304" y="3036957"/>
            <a:ext cx="3479323" cy="32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50D84-0711-45BD-A302-AC3AB8F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/>
              <a:t>Combinatorial Optimization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75186737-FAAB-40CD-AAF4-5B469FE17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1717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61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DAB7-CA28-47C8-99CC-CD59DE5F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/>
              <a:t>Solving Combinatorial Problems with 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342CC-CC1D-406F-9B36-583F4A4E5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158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19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AAC8-C0E5-454A-870C-3BE9BABE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Popular Combinatorial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C076-6FED-461D-88B4-5366840C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Traveling Salesman Problem (TSP)</a:t>
            </a:r>
          </a:p>
          <a:p>
            <a:r>
              <a:rPr lang="en-US" dirty="0"/>
              <a:t>Boolean Satisfiability (SAT)</a:t>
            </a:r>
          </a:p>
          <a:p>
            <a:r>
              <a:rPr lang="en-US" dirty="0"/>
              <a:t>Planning  </a:t>
            </a:r>
          </a:p>
          <a:p>
            <a:r>
              <a:rPr lang="en-US" dirty="0"/>
              <a:t>Time-tabling</a:t>
            </a:r>
          </a:p>
          <a:p>
            <a:endParaRPr lang="en-US" dirty="0"/>
          </a:p>
          <a:p>
            <a:r>
              <a:rPr lang="en-US" b="1" dirty="0"/>
              <a:t>Some Application Examples:</a:t>
            </a:r>
          </a:p>
          <a:p>
            <a:pPr lvl="1"/>
            <a:r>
              <a:rPr lang="en-US" dirty="0"/>
              <a:t>Optimal way to deliver packages </a:t>
            </a:r>
          </a:p>
          <a:p>
            <a:pPr lvl="1"/>
            <a:r>
              <a:rPr lang="en-US" dirty="0"/>
              <a:t>Scheduling rescue units in response to disasters like earthquakes</a:t>
            </a:r>
          </a:p>
          <a:p>
            <a:pPr lvl="1"/>
            <a:r>
              <a:rPr lang="en-US" dirty="0"/>
              <a:t>Internet data packet routing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46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563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Roboto</vt:lpstr>
      <vt:lpstr>AccentBoxVTI</vt:lpstr>
      <vt:lpstr>Intro to Combinatorial Problems</vt:lpstr>
      <vt:lpstr>Combinatorial Problems </vt:lpstr>
      <vt:lpstr>Example</vt:lpstr>
      <vt:lpstr>Combinatorial Algorithms </vt:lpstr>
      <vt:lpstr>Sudoku</vt:lpstr>
      <vt:lpstr>Strategies</vt:lpstr>
      <vt:lpstr>Combinatorial Optimization</vt:lpstr>
      <vt:lpstr>Solving Combinatorial Problems with ML</vt:lpstr>
      <vt:lpstr>Other Popular Combinatorial Problems</vt:lpstr>
      <vt:lpstr>References and Additional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Combinatorial Problems</dc:title>
  <dc:creator>Haniye Kashgarani</dc:creator>
  <cp:lastModifiedBy>Haniye Kashgarani</cp:lastModifiedBy>
  <cp:revision>17</cp:revision>
  <dcterms:created xsi:type="dcterms:W3CDTF">2021-06-22T15:17:04Z</dcterms:created>
  <dcterms:modified xsi:type="dcterms:W3CDTF">2021-06-22T18:36:23Z</dcterms:modified>
</cp:coreProperties>
</file>