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57" r:id="rId5"/>
    <p:sldId id="262" r:id="rId6"/>
    <p:sldId id="263" r:id="rId7"/>
    <p:sldId id="260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BFFE3F-0D4E-4359-9C3A-C2EAAABFB4FA}" v="99" dt="2021-06-08T19:16:31.996"/>
    <p1510:client id="{FF55B6DF-5E20-0ABA-DEA7-E474F70ED240}" v="16" dt="2021-06-08T19:56:44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84" d="100"/>
          <a:sy n="84" d="100"/>
        </p:scale>
        <p:origin x="134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6763F8-08EF-4DAD-81E0-A489F26E8D1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F63E786-375E-4A84-AC85-D4E7195129ED}">
      <dgm:prSet/>
      <dgm:spPr/>
      <dgm:t>
        <a:bodyPr/>
        <a:lstStyle/>
        <a:p>
          <a:r>
            <a:rPr lang="en-US" dirty="0" err="1"/>
            <a:t>Slurm</a:t>
          </a:r>
          <a:r>
            <a:rPr lang="en-US" dirty="0"/>
            <a:t> Workload Manager</a:t>
          </a:r>
        </a:p>
      </dgm:t>
    </dgm:pt>
    <dgm:pt modelId="{E46B49EE-6B8B-49D6-9D95-F000AC2459EA}" type="parTrans" cxnId="{F17666B7-7487-49B0-8349-5106C5D49824}">
      <dgm:prSet/>
      <dgm:spPr/>
      <dgm:t>
        <a:bodyPr/>
        <a:lstStyle/>
        <a:p>
          <a:endParaRPr lang="en-US"/>
        </a:p>
      </dgm:t>
    </dgm:pt>
    <dgm:pt modelId="{9221A060-56CC-4439-85D4-DB8BB0A47035}" type="sibTrans" cxnId="{F17666B7-7487-49B0-8349-5106C5D49824}">
      <dgm:prSet/>
      <dgm:spPr/>
      <dgm:t>
        <a:bodyPr/>
        <a:lstStyle/>
        <a:p>
          <a:endParaRPr lang="en-US"/>
        </a:p>
      </dgm:t>
    </dgm:pt>
    <dgm:pt modelId="{A77B6AA3-DBB7-47AF-9AC0-304F25BD1A73}">
      <dgm:prSet/>
      <dgm:spPr/>
      <dgm:t>
        <a:bodyPr/>
        <a:lstStyle/>
        <a:p>
          <a:r>
            <a:rPr lang="en-US"/>
            <a:t>Job submission on Teton</a:t>
          </a:r>
        </a:p>
      </dgm:t>
    </dgm:pt>
    <dgm:pt modelId="{5AC47BB3-7A76-4C14-955D-FB34D4C23DE1}" type="parTrans" cxnId="{D982BEC0-A023-471F-9EC7-2A81F6F28581}">
      <dgm:prSet/>
      <dgm:spPr/>
      <dgm:t>
        <a:bodyPr/>
        <a:lstStyle/>
        <a:p>
          <a:endParaRPr lang="en-US"/>
        </a:p>
      </dgm:t>
    </dgm:pt>
    <dgm:pt modelId="{C5D7CDBD-6926-422F-B298-8FBDB9706F59}" type="sibTrans" cxnId="{D982BEC0-A023-471F-9EC7-2A81F6F28581}">
      <dgm:prSet/>
      <dgm:spPr/>
      <dgm:t>
        <a:bodyPr/>
        <a:lstStyle/>
        <a:p>
          <a:endParaRPr lang="en-US"/>
        </a:p>
      </dgm:t>
    </dgm:pt>
    <dgm:pt modelId="{E83FC64E-9615-4C27-84C7-151FB60B0141}">
      <dgm:prSet/>
      <dgm:spPr/>
      <dgm:t>
        <a:bodyPr/>
        <a:lstStyle/>
        <a:p>
          <a:r>
            <a:rPr lang="en-US"/>
            <a:t>Other Slurm commands</a:t>
          </a:r>
        </a:p>
      </dgm:t>
    </dgm:pt>
    <dgm:pt modelId="{28206C73-C854-453C-B325-8213B1B50453}" type="parTrans" cxnId="{A58F1FD1-4A2B-476B-84BA-40A3ABE7128C}">
      <dgm:prSet/>
      <dgm:spPr/>
      <dgm:t>
        <a:bodyPr/>
        <a:lstStyle/>
        <a:p>
          <a:endParaRPr lang="en-US"/>
        </a:p>
      </dgm:t>
    </dgm:pt>
    <dgm:pt modelId="{0AA51200-16C9-4206-9AC2-AA80EF1B2213}" type="sibTrans" cxnId="{A58F1FD1-4A2B-476B-84BA-40A3ABE7128C}">
      <dgm:prSet/>
      <dgm:spPr/>
      <dgm:t>
        <a:bodyPr/>
        <a:lstStyle/>
        <a:p>
          <a:endParaRPr lang="en-US"/>
        </a:p>
      </dgm:t>
    </dgm:pt>
    <dgm:pt modelId="{8B114F4D-32F0-467C-B81F-4EEB667F676A}">
      <dgm:prSet/>
      <dgm:spPr/>
      <dgm:t>
        <a:bodyPr/>
        <a:lstStyle/>
        <a:p>
          <a:r>
            <a:rPr lang="en-US" dirty="0"/>
            <a:t>Head node vs Compute nodes</a:t>
          </a:r>
        </a:p>
      </dgm:t>
    </dgm:pt>
    <dgm:pt modelId="{15712CEA-FDDD-4E08-A209-064FA4A27328}" type="parTrans" cxnId="{FF162442-8B29-4B20-8AE4-483DA8633BA0}">
      <dgm:prSet/>
      <dgm:spPr/>
      <dgm:t>
        <a:bodyPr/>
        <a:lstStyle/>
        <a:p>
          <a:endParaRPr lang="en-US"/>
        </a:p>
      </dgm:t>
    </dgm:pt>
    <dgm:pt modelId="{79CEFFA6-7924-487B-9B87-04DBBF2F061D}" type="sibTrans" cxnId="{FF162442-8B29-4B20-8AE4-483DA8633BA0}">
      <dgm:prSet/>
      <dgm:spPr/>
      <dgm:t>
        <a:bodyPr/>
        <a:lstStyle/>
        <a:p>
          <a:endParaRPr lang="en-US"/>
        </a:p>
      </dgm:t>
    </dgm:pt>
    <dgm:pt modelId="{C4E997D5-776E-441C-B36C-ADAC07727AE8}" type="pres">
      <dgm:prSet presAssocID="{A46763F8-08EF-4DAD-81E0-A489F26E8D18}" presName="linear" presStyleCnt="0">
        <dgm:presLayoutVars>
          <dgm:animLvl val="lvl"/>
          <dgm:resizeHandles val="exact"/>
        </dgm:presLayoutVars>
      </dgm:prSet>
      <dgm:spPr/>
    </dgm:pt>
    <dgm:pt modelId="{FAA23285-427A-4959-9C83-4DC0F0C3937F}" type="pres">
      <dgm:prSet presAssocID="{8B114F4D-32F0-467C-B81F-4EEB667F676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E0519E8-E12F-4C78-8C66-9D3EAF70644C}" type="pres">
      <dgm:prSet presAssocID="{79CEFFA6-7924-487B-9B87-04DBBF2F061D}" presName="spacer" presStyleCnt="0"/>
      <dgm:spPr/>
    </dgm:pt>
    <dgm:pt modelId="{632DB6C5-F1A0-4B3D-9807-B42A98D96974}" type="pres">
      <dgm:prSet presAssocID="{9F63E786-375E-4A84-AC85-D4E7195129ED}" presName="parentText" presStyleLbl="node1" presStyleIdx="1" presStyleCnt="4" custLinFactNeighborX="-1794" custLinFactNeighborY="-3541">
        <dgm:presLayoutVars>
          <dgm:chMax val="0"/>
          <dgm:bulletEnabled val="1"/>
        </dgm:presLayoutVars>
      </dgm:prSet>
      <dgm:spPr/>
    </dgm:pt>
    <dgm:pt modelId="{3F5CA72B-E8FB-4029-B49F-052DEA0DE742}" type="pres">
      <dgm:prSet presAssocID="{9221A060-56CC-4439-85D4-DB8BB0A47035}" presName="spacer" presStyleCnt="0"/>
      <dgm:spPr/>
    </dgm:pt>
    <dgm:pt modelId="{FE99F5D2-7293-4A2F-BD29-F85176E873A0}" type="pres">
      <dgm:prSet presAssocID="{A77B6AA3-DBB7-47AF-9AC0-304F25BD1A7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569D9F1-AE97-44D6-943F-82980550C573}" type="pres">
      <dgm:prSet presAssocID="{C5D7CDBD-6926-422F-B298-8FBDB9706F59}" presName="spacer" presStyleCnt="0"/>
      <dgm:spPr/>
    </dgm:pt>
    <dgm:pt modelId="{90CD987F-5A43-4B28-91E8-80556D0504AF}" type="pres">
      <dgm:prSet presAssocID="{E83FC64E-9615-4C27-84C7-151FB60B014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F162442-8B29-4B20-8AE4-483DA8633BA0}" srcId="{A46763F8-08EF-4DAD-81E0-A489F26E8D18}" destId="{8B114F4D-32F0-467C-B81F-4EEB667F676A}" srcOrd="0" destOrd="0" parTransId="{15712CEA-FDDD-4E08-A209-064FA4A27328}" sibTransId="{79CEFFA6-7924-487B-9B87-04DBBF2F061D}"/>
    <dgm:cxn modelId="{828C857B-F4D0-4203-A3C5-B4BA863053AD}" type="presOf" srcId="{E83FC64E-9615-4C27-84C7-151FB60B0141}" destId="{90CD987F-5A43-4B28-91E8-80556D0504AF}" srcOrd="0" destOrd="0" presId="urn:microsoft.com/office/officeart/2005/8/layout/vList2"/>
    <dgm:cxn modelId="{9C9D2099-0BA7-4340-BAE7-5A3EC55161E5}" type="presOf" srcId="{8B114F4D-32F0-467C-B81F-4EEB667F676A}" destId="{FAA23285-427A-4959-9C83-4DC0F0C3937F}" srcOrd="0" destOrd="0" presId="urn:microsoft.com/office/officeart/2005/8/layout/vList2"/>
    <dgm:cxn modelId="{9B1C4CB6-F8AD-4671-965C-8E146306F73D}" type="presOf" srcId="{9F63E786-375E-4A84-AC85-D4E7195129ED}" destId="{632DB6C5-F1A0-4B3D-9807-B42A98D96974}" srcOrd="0" destOrd="0" presId="urn:microsoft.com/office/officeart/2005/8/layout/vList2"/>
    <dgm:cxn modelId="{1038A3B6-F65B-4175-9F6B-FC54AF5AE68F}" type="presOf" srcId="{A46763F8-08EF-4DAD-81E0-A489F26E8D18}" destId="{C4E997D5-776E-441C-B36C-ADAC07727AE8}" srcOrd="0" destOrd="0" presId="urn:microsoft.com/office/officeart/2005/8/layout/vList2"/>
    <dgm:cxn modelId="{F17666B7-7487-49B0-8349-5106C5D49824}" srcId="{A46763F8-08EF-4DAD-81E0-A489F26E8D18}" destId="{9F63E786-375E-4A84-AC85-D4E7195129ED}" srcOrd="1" destOrd="0" parTransId="{E46B49EE-6B8B-49D6-9D95-F000AC2459EA}" sibTransId="{9221A060-56CC-4439-85D4-DB8BB0A47035}"/>
    <dgm:cxn modelId="{915ACAB7-9F08-40C7-A1F8-FCD824786CD1}" type="presOf" srcId="{A77B6AA3-DBB7-47AF-9AC0-304F25BD1A73}" destId="{FE99F5D2-7293-4A2F-BD29-F85176E873A0}" srcOrd="0" destOrd="0" presId="urn:microsoft.com/office/officeart/2005/8/layout/vList2"/>
    <dgm:cxn modelId="{D982BEC0-A023-471F-9EC7-2A81F6F28581}" srcId="{A46763F8-08EF-4DAD-81E0-A489F26E8D18}" destId="{A77B6AA3-DBB7-47AF-9AC0-304F25BD1A73}" srcOrd="2" destOrd="0" parTransId="{5AC47BB3-7A76-4C14-955D-FB34D4C23DE1}" sibTransId="{C5D7CDBD-6926-422F-B298-8FBDB9706F59}"/>
    <dgm:cxn modelId="{A58F1FD1-4A2B-476B-84BA-40A3ABE7128C}" srcId="{A46763F8-08EF-4DAD-81E0-A489F26E8D18}" destId="{E83FC64E-9615-4C27-84C7-151FB60B0141}" srcOrd="3" destOrd="0" parTransId="{28206C73-C854-453C-B325-8213B1B50453}" sibTransId="{0AA51200-16C9-4206-9AC2-AA80EF1B2213}"/>
    <dgm:cxn modelId="{29109F66-2B48-4CA6-B7DE-13B893B5E1CA}" type="presParOf" srcId="{C4E997D5-776E-441C-B36C-ADAC07727AE8}" destId="{FAA23285-427A-4959-9C83-4DC0F0C3937F}" srcOrd="0" destOrd="0" presId="urn:microsoft.com/office/officeart/2005/8/layout/vList2"/>
    <dgm:cxn modelId="{A3135FCE-CB60-4618-9C98-C824FED36F53}" type="presParOf" srcId="{C4E997D5-776E-441C-B36C-ADAC07727AE8}" destId="{EE0519E8-E12F-4C78-8C66-9D3EAF70644C}" srcOrd="1" destOrd="0" presId="urn:microsoft.com/office/officeart/2005/8/layout/vList2"/>
    <dgm:cxn modelId="{3EEDA22D-0881-4C84-9B12-B22B16A8AD20}" type="presParOf" srcId="{C4E997D5-776E-441C-B36C-ADAC07727AE8}" destId="{632DB6C5-F1A0-4B3D-9807-B42A98D96974}" srcOrd="2" destOrd="0" presId="urn:microsoft.com/office/officeart/2005/8/layout/vList2"/>
    <dgm:cxn modelId="{11260D5F-173C-4C39-B800-E35E281DF7AF}" type="presParOf" srcId="{C4E997D5-776E-441C-B36C-ADAC07727AE8}" destId="{3F5CA72B-E8FB-4029-B49F-052DEA0DE742}" srcOrd="3" destOrd="0" presId="urn:microsoft.com/office/officeart/2005/8/layout/vList2"/>
    <dgm:cxn modelId="{E2A217BF-E81B-47C2-9C03-A3F819378CBE}" type="presParOf" srcId="{C4E997D5-776E-441C-B36C-ADAC07727AE8}" destId="{FE99F5D2-7293-4A2F-BD29-F85176E873A0}" srcOrd="4" destOrd="0" presId="urn:microsoft.com/office/officeart/2005/8/layout/vList2"/>
    <dgm:cxn modelId="{64FD2767-ABC1-49C9-998D-184F2D5C228C}" type="presParOf" srcId="{C4E997D5-776E-441C-B36C-ADAC07727AE8}" destId="{B569D9F1-AE97-44D6-943F-82980550C573}" srcOrd="5" destOrd="0" presId="urn:microsoft.com/office/officeart/2005/8/layout/vList2"/>
    <dgm:cxn modelId="{51666360-3FA5-4832-9CED-B92EB075D03F}" type="presParOf" srcId="{C4E997D5-776E-441C-B36C-ADAC07727AE8}" destId="{90CD987F-5A43-4B28-91E8-80556D0504A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A23285-427A-4959-9C83-4DC0F0C3937F}">
      <dsp:nvSpPr>
        <dsp:cNvPr id="0" name=""/>
        <dsp:cNvSpPr/>
      </dsp:nvSpPr>
      <dsp:spPr>
        <a:xfrm>
          <a:off x="0" y="218909"/>
          <a:ext cx="6478587" cy="9354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Head node vs Compute nodes</a:t>
          </a:r>
        </a:p>
      </dsp:txBody>
      <dsp:txXfrm>
        <a:off x="45663" y="264572"/>
        <a:ext cx="6387261" cy="844089"/>
      </dsp:txXfrm>
    </dsp:sp>
    <dsp:sp modelId="{632DB6C5-F1A0-4B3D-9807-B42A98D96974}">
      <dsp:nvSpPr>
        <dsp:cNvPr id="0" name=""/>
        <dsp:cNvSpPr/>
      </dsp:nvSpPr>
      <dsp:spPr>
        <a:xfrm>
          <a:off x="0" y="1262666"/>
          <a:ext cx="6478587" cy="93541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 err="1"/>
            <a:t>Slurm</a:t>
          </a:r>
          <a:r>
            <a:rPr lang="en-US" sz="3900" kern="1200" dirty="0"/>
            <a:t> Workload Manager</a:t>
          </a:r>
        </a:p>
      </dsp:txBody>
      <dsp:txXfrm>
        <a:off x="45663" y="1308329"/>
        <a:ext cx="6387261" cy="844089"/>
      </dsp:txXfrm>
    </dsp:sp>
    <dsp:sp modelId="{FE99F5D2-7293-4A2F-BD29-F85176E873A0}">
      <dsp:nvSpPr>
        <dsp:cNvPr id="0" name=""/>
        <dsp:cNvSpPr/>
      </dsp:nvSpPr>
      <dsp:spPr>
        <a:xfrm>
          <a:off x="0" y="2314379"/>
          <a:ext cx="6478587" cy="93541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Job submission on Teton</a:t>
          </a:r>
        </a:p>
      </dsp:txBody>
      <dsp:txXfrm>
        <a:off x="45663" y="2360042"/>
        <a:ext cx="6387261" cy="844089"/>
      </dsp:txXfrm>
    </dsp:sp>
    <dsp:sp modelId="{90CD987F-5A43-4B28-91E8-80556D0504AF}">
      <dsp:nvSpPr>
        <dsp:cNvPr id="0" name=""/>
        <dsp:cNvSpPr/>
      </dsp:nvSpPr>
      <dsp:spPr>
        <a:xfrm>
          <a:off x="0" y="3362114"/>
          <a:ext cx="6478587" cy="93541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Other Slurm commands</a:t>
          </a:r>
        </a:p>
      </dsp:txBody>
      <dsp:txXfrm>
        <a:off x="45663" y="3407777"/>
        <a:ext cx="6387261" cy="84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dc-support.github.io/hpc-intro/09-schedulin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tutorials.html" TargetMode="External"/><Relationship Id="rId7" Type="http://schemas.openxmlformats.org/officeDocument/2006/relationships/hyperlink" Target="https://pdc-support.github.io/hpc-intro/09-scheduling/" TargetMode="External"/><Relationship Id="rId2" Type="http://schemas.openxmlformats.org/officeDocument/2006/relationships/hyperlink" Target="https://slurm.schedmd.com/quickstar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sc.edu/supercomputing/batch-processing-at-osc/job-scripts" TargetMode="External"/><Relationship Id="rId5" Type="http://schemas.openxmlformats.org/officeDocument/2006/relationships/hyperlink" Target="https://ucdavis-bioinformatics-training.github.io/2017_2018-single-cell-RNA-sequencing-Workshop-UCD_UCB_UCSF/day1/cluster.html" TargetMode="External"/><Relationship Id="rId4" Type="http://schemas.openxmlformats.org/officeDocument/2006/relationships/hyperlink" Target="https://hpc.iastate.edu/guides/introduction-to-hpc-clusters/slur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1666" y="741294"/>
            <a:ext cx="5422335" cy="5422335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917505" y="-622183"/>
            <a:ext cx="1508163" cy="1508163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63972" y="5565676"/>
            <a:ext cx="1425687" cy="1425687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  <a:cs typeface="Calibri Light"/>
              </a:rPr>
              <a:t>Job submission using </a:t>
            </a:r>
            <a:r>
              <a:rPr lang="en-US" sz="3600" dirty="0" err="1">
                <a:solidFill>
                  <a:srgbClr val="080808"/>
                </a:solidFill>
                <a:cs typeface="Calibri Light"/>
              </a:rPr>
              <a:t>Slurm</a:t>
            </a:r>
            <a:endParaRPr lang="en-US" sz="3600" dirty="0">
              <a:solidFill>
                <a:srgbClr val="080808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Haniye Kashgarani</a:t>
            </a:r>
          </a:p>
          <a:p>
            <a:r>
              <a:rPr lang="en-US" sz="1400" dirty="0">
                <a:solidFill>
                  <a:srgbClr val="080808"/>
                </a:solidFill>
              </a:rPr>
              <a:t>hkashgar@uwyo.edu</a:t>
            </a:r>
          </a:p>
        </p:txBody>
      </p:sp>
      <p:sp>
        <p:nvSpPr>
          <p:cNvPr id="141" name="Isosceles Triangle 140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3866" y="5708769"/>
            <a:ext cx="2313591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Isosceles Triangle 142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797" y="6332156"/>
            <a:ext cx="1066816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EAF06B-43CE-4FB2-9C8F-D764C903B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ctr">
            <a:normAutofit/>
          </a:bodyPr>
          <a:lstStyle/>
          <a:p>
            <a:r>
              <a:rPr lang="en-US" sz="3600"/>
              <a:t>Topics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481FD0AE-1488-4440-BC3B-81235567B0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406380"/>
              </p:ext>
            </p:extLst>
          </p:nvPr>
        </p:nvGraphicFramePr>
        <p:xfrm>
          <a:off x="5070475" y="1698625"/>
          <a:ext cx="6478588" cy="4516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5679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14873-0395-4F7C-A7DD-4C08D376F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Head node vs Compute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CEC46-C048-4BDA-A935-EEC4B5C98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6" y="1782981"/>
            <a:ext cx="4922943" cy="4393982"/>
          </a:xfrm>
        </p:spPr>
        <p:txBody>
          <a:bodyPr>
            <a:no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Typically when you access a cluster system you are accessing a </a:t>
            </a:r>
            <a:r>
              <a:rPr lang="en-US" sz="2000" b="1" i="1" dirty="0">
                <a:solidFill>
                  <a:srgbClr val="000000"/>
                </a:solidFill>
                <a:effectLst/>
              </a:rPr>
              <a:t>head node.</a:t>
            </a:r>
            <a:endParaRPr lang="en-US" sz="2000" b="1" dirty="0">
              <a:solidFill>
                <a:srgbClr val="202124"/>
              </a:solidFill>
            </a:endParaRPr>
          </a:p>
          <a:p>
            <a:r>
              <a:rPr lang="en-US" sz="2000" b="1" i="1" dirty="0">
                <a:solidFill>
                  <a:srgbClr val="202124"/>
                </a:solidFill>
                <a:effectLst/>
              </a:rPr>
              <a:t>Compute nodes</a:t>
            </a:r>
            <a:r>
              <a:rPr lang="en-US" sz="2000" b="0" i="0" dirty="0">
                <a:solidFill>
                  <a:srgbClr val="202124"/>
                </a:solidFill>
                <a:effectLst/>
              </a:rPr>
              <a:t> are the </a:t>
            </a:r>
            <a:r>
              <a:rPr lang="en-US" sz="2000" b="1" i="0" dirty="0">
                <a:solidFill>
                  <a:srgbClr val="202124"/>
                </a:solidFill>
                <a:effectLst/>
              </a:rPr>
              <a:t>nodes</a:t>
            </a:r>
            <a:r>
              <a:rPr lang="en-US" sz="2000" b="0" i="0" dirty="0">
                <a:solidFill>
                  <a:srgbClr val="202124"/>
                </a:solidFill>
                <a:effectLst/>
              </a:rPr>
              <a:t> on which work runs. It performs the computational work in a cluster.</a:t>
            </a:r>
            <a:endParaRPr lang="en-US" sz="2000" i="0" dirty="0">
              <a:effectLst/>
            </a:endParaRPr>
          </a:p>
          <a:p>
            <a:r>
              <a:rPr lang="en-US" sz="2000" i="0" dirty="0">
                <a:effectLst/>
              </a:rPr>
              <a:t>Since there may be many users simultaneously logged into cluster </a:t>
            </a:r>
            <a:r>
              <a:rPr lang="en-US" sz="2000" i="0" dirty="0" err="1">
                <a:effectLst/>
              </a:rPr>
              <a:t>headnode</a:t>
            </a:r>
            <a:r>
              <a:rPr lang="en-US" sz="2000" i="0" dirty="0">
                <a:effectLst/>
              </a:rPr>
              <a:t>, it's important not to run intensive tasks on the </a:t>
            </a:r>
            <a:r>
              <a:rPr lang="en-US" sz="2000" i="0" dirty="0" err="1">
                <a:effectLst/>
              </a:rPr>
              <a:t>headnode</a:t>
            </a:r>
            <a:r>
              <a:rPr lang="en-US" sz="2000" i="0" dirty="0">
                <a:effectLst/>
              </a:rPr>
              <a:t>. Such tasks should be performed on compute nodes.</a:t>
            </a:r>
          </a:p>
          <a:p>
            <a:r>
              <a:rPr lang="en-US" sz="2000" i="0" dirty="0">
                <a:solidFill>
                  <a:srgbClr val="FF0000"/>
                </a:solidFill>
                <a:effectLst/>
              </a:rPr>
              <a:t>Note: Never run a job directly on the head node! 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i="0" dirty="0">
              <a:effectLst/>
            </a:endParaRPr>
          </a:p>
          <a:p>
            <a:endParaRPr lang="en-US" sz="2000" dirty="0"/>
          </a:p>
        </p:txBody>
      </p:sp>
      <p:grpSp>
        <p:nvGrpSpPr>
          <p:cNvPr id="1029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Running jobs on the cluster and using modules | 2017/2018 Single Cell RNA  Sequecing Analysis Workshop at UCD,UCB,UCSF">
            <a:extLst>
              <a:ext uri="{FF2B5EF4-FFF2-40B4-BE49-F238E27FC236}">
                <a16:creationId xmlns:a16="http://schemas.microsoft.com/office/drawing/2014/main" id="{A203C634-C11C-490F-9489-EFDC07A23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0106" y="2205211"/>
            <a:ext cx="5528426" cy="310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04683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7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60" name="Group 74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DC7293-0C49-46CE-8AC2-FFA7BD9BE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Slurm Workload Manager</a:t>
            </a:r>
            <a:endParaRPr lang="en-US" sz="3600" dirty="0"/>
          </a:p>
        </p:txBody>
      </p:sp>
      <p:pic>
        <p:nvPicPr>
          <p:cNvPr id="2052" name="Picture 4" descr="PDC Center for High Performance Computing">
            <a:extLst>
              <a:ext uri="{FF2B5EF4-FFF2-40B4-BE49-F238E27FC236}">
                <a16:creationId xmlns:a16="http://schemas.microsoft.com/office/drawing/2014/main" id="{EB533D14-EE43-4134-87F1-2E1B8CE0D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782981"/>
            <a:ext cx="6253214" cy="393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C28FD-0CB2-45AF-AE61-E628E840C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4052" y="1782981"/>
            <a:ext cx="4004479" cy="439398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,Sans-Serif" panose="020B0604020202020204" pitchFamily="34" charset="0"/>
            </a:pPr>
            <a:r>
              <a:rPr lang="en-US" sz="2000" b="0" i="0" dirty="0">
                <a:effectLst/>
                <a:latin typeface="Source Sans Pro" panose="020B0503030403020204" pitchFamily="34" charset="0"/>
              </a:rPr>
              <a:t>Scheduler on ARCC: SLURM </a:t>
            </a:r>
          </a:p>
          <a:p>
            <a:pPr>
              <a:buFont typeface="Arial,Sans-Serif" panose="020B0604020202020204" pitchFamily="34" charset="0"/>
            </a:pPr>
            <a:r>
              <a:rPr lang="en-US" sz="2000" b="0" i="0" dirty="0" err="1">
                <a:effectLst/>
                <a:latin typeface="Source Sans Pro" panose="020B0503030403020204" pitchFamily="34" charset="0"/>
              </a:rPr>
              <a:t>Slurm</a:t>
            </a:r>
            <a:r>
              <a:rPr lang="en-US" sz="2000" b="0" i="0" dirty="0">
                <a:effectLst/>
                <a:latin typeface="Source Sans Pro" panose="020B0503030403020204" pitchFamily="34" charset="0"/>
              </a:rPr>
              <a:t> is highly scalable cluster management and job scheduling system for large and small Linux clusters.</a:t>
            </a:r>
          </a:p>
          <a:p>
            <a:pPr>
              <a:buFont typeface="Arial,Sans-Serif" panose="020B0604020202020204" pitchFamily="34" charset="0"/>
            </a:pPr>
            <a:r>
              <a:rPr lang="en-US" sz="2000" dirty="0" err="1">
                <a:ea typeface="+mn-lt"/>
                <a:cs typeface="+mn-lt"/>
              </a:rPr>
              <a:t>Slurm</a:t>
            </a:r>
            <a:r>
              <a:rPr lang="en-US" sz="2000" dirty="0">
                <a:ea typeface="+mn-lt"/>
                <a:cs typeface="+mn-lt"/>
              </a:rPr>
              <a:t> is a flexible and scalable scheduler that implements job scheduling, allocate desirable resources, and time to specific job. </a:t>
            </a:r>
          </a:p>
          <a:p>
            <a:pPr>
              <a:buFont typeface="Arial,Sans-Serif" panose="020B0604020202020204" pitchFamily="34" charset="0"/>
            </a:pPr>
            <a:r>
              <a:rPr lang="en-US" sz="2000" dirty="0">
                <a:ea typeface="+mn-lt"/>
                <a:cs typeface="+mn-lt"/>
              </a:rPr>
              <a:t>Compute nodes</a:t>
            </a: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pPr>
              <a:buFont typeface="Arial,Sans-Serif" panose="020B0604020202020204" pitchFamily="34" charset="0"/>
            </a:pPr>
            <a:endParaRPr lang="en-US" sz="2000" dirty="0"/>
          </a:p>
        </p:txBody>
      </p:sp>
      <p:grpSp>
        <p:nvGrpSpPr>
          <p:cNvPr id="2061" name="Group 78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2" name="Rectangle 80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D29CD67-3097-4B24-880B-D42D6A55F0F3}"/>
              </a:ext>
            </a:extLst>
          </p:cNvPr>
          <p:cNvSpPr txBox="1"/>
          <p:nvPr/>
        </p:nvSpPr>
        <p:spPr>
          <a:xfrm>
            <a:off x="798777" y="5188914"/>
            <a:ext cx="60979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https://pdc-support.github.io/hpc-intro/09-scheduling/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50051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A758D7-9531-49D5-9D9B-725AC569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138" y="621792"/>
            <a:ext cx="4113220" cy="5413248"/>
          </a:xfrm>
        </p:spPr>
        <p:txBody>
          <a:bodyPr>
            <a:normAutofit/>
          </a:bodyPr>
          <a:lstStyle/>
          <a:p>
            <a:r>
              <a:rPr lang="en-US" sz="3600" dirty="0"/>
              <a:t>Job Script</a:t>
            </a:r>
          </a:p>
        </p:txBody>
      </p:sp>
      <p:sp>
        <p:nvSpPr>
          <p:cNvPr id="23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3AC7E-CA97-4E54-80CC-2C8BC728E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613" y="643466"/>
            <a:ext cx="6424919" cy="5571065"/>
          </a:xfrm>
          <a:noFill/>
        </p:spPr>
        <p:txBody>
          <a:bodyPr anchor="ctr">
            <a:normAutofit/>
          </a:bodyPr>
          <a:lstStyle/>
          <a:p>
            <a:r>
              <a:rPr lang="en-US" sz="2000" i="0" dirty="0">
                <a:effectLst/>
                <a:latin typeface="Roboto" panose="02000000000000000000" pitchFamily="2" charset="0"/>
              </a:rPr>
              <a:t>A job script is a text file containing job setup information for the batch system followed by commands to be executed. </a:t>
            </a:r>
          </a:p>
          <a:p>
            <a:r>
              <a:rPr lang="en-US" sz="2000" i="0" dirty="0">
                <a:effectLst/>
                <a:latin typeface="Roboto" panose="02000000000000000000" pitchFamily="2" charset="0"/>
              </a:rPr>
              <a:t>It can be created using any text editor and may be given any name. </a:t>
            </a:r>
          </a:p>
          <a:p>
            <a:r>
              <a:rPr lang="en-US" sz="2000" i="0" dirty="0">
                <a:effectLst/>
                <a:latin typeface="Roboto" panose="02000000000000000000" pitchFamily="2" charset="0"/>
              </a:rPr>
              <a:t>A job script is simply a shell script. It consists of SLURM directives, comments, and executable statements.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1863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2858D-453C-4155-9CFA-BE8CEA750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 dirty="0" err="1"/>
              <a:t>Slurm</a:t>
            </a:r>
            <a:r>
              <a:rPr lang="en-US" sz="3600" dirty="0"/>
              <a:t> Job Script</a:t>
            </a: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0760D-7126-4A50-BFE4-37805F974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#!/bin/bash</a:t>
            </a:r>
          </a:p>
          <a:p>
            <a:pPr marL="0" indent="0">
              <a:buNone/>
            </a:pPr>
            <a:r>
              <a:rPr lang="en-US" sz="2000" dirty="0"/>
              <a:t>#SBATCH --</a:t>
            </a:r>
            <a:r>
              <a:rPr lang="en-US" sz="2000" dirty="0" err="1"/>
              <a:t>chdir</a:t>
            </a:r>
            <a:r>
              <a:rPr lang="en-US" sz="2000" dirty="0"/>
              <a:t>="/project/</a:t>
            </a:r>
            <a:r>
              <a:rPr lang="en-US" sz="2000" dirty="0" err="1"/>
              <a:t>wystack-poptml</a:t>
            </a:r>
            <a:r>
              <a:rPr lang="en-US" sz="2000" dirty="0"/>
              <a:t>/</a:t>
            </a:r>
            <a:r>
              <a:rPr lang="en-US" sz="2000" dirty="0" err="1"/>
              <a:t>hkashgar</a:t>
            </a:r>
            <a:r>
              <a:rPr lang="en-US" sz="2000" dirty="0"/>
              <a:t>/3-Slurm-materials/solver-and-instances"</a:t>
            </a:r>
          </a:p>
          <a:p>
            <a:pPr marL="0" indent="0">
              <a:buNone/>
            </a:pPr>
            <a:r>
              <a:rPr lang="en-US" sz="2000" dirty="0"/>
              <a:t>#SBATCH --account=</a:t>
            </a:r>
            <a:r>
              <a:rPr lang="en-US" sz="2000" dirty="0" err="1"/>
              <a:t>wystack-poptml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#SBATCH --time=0-01:00:00</a:t>
            </a:r>
          </a:p>
          <a:p>
            <a:pPr marL="0" indent="0">
              <a:buNone/>
            </a:pPr>
            <a:r>
              <a:rPr lang="en-US" sz="2000" dirty="0"/>
              <a:t>#SBATCH --partition=</a:t>
            </a:r>
            <a:r>
              <a:rPr lang="en-US" sz="2000" dirty="0" err="1"/>
              <a:t>teton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#SBATCH --job-name=instance1-%J</a:t>
            </a:r>
          </a:p>
          <a:p>
            <a:pPr marL="0" indent="0">
              <a:buNone/>
            </a:pPr>
            <a:r>
              <a:rPr lang="en-US" sz="2000" dirty="0"/>
              <a:t>#SBATCH --output=./instance1-%</a:t>
            </a:r>
            <a:r>
              <a:rPr lang="en-US" sz="2000" dirty="0" err="1"/>
              <a:t>J.out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#SBATCH --error=./instance1-%</a:t>
            </a:r>
            <a:r>
              <a:rPr lang="en-US" sz="2000" dirty="0" err="1"/>
              <a:t>J.error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./abcdsat_r18 instances/instance-3.cnf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96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25BF36-97A4-46C8-A255-DEBA4DAE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Slurm Commands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618F74E-82CC-481C-9BB5-05D289CEC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/>
              <a:t>sinfo</a:t>
            </a:r>
            <a:r>
              <a:rPr lang="en-US" sz="2000" dirty="0"/>
              <a:t>: </a:t>
            </a:r>
            <a:r>
              <a:rPr lang="en-US" sz="2000" b="0" i="0" dirty="0">
                <a:effectLst/>
                <a:latin typeface="Source Sans Pro" panose="020B0503030403020204" pitchFamily="34" charset="0"/>
              </a:rPr>
              <a:t>reports the state of partitions and nodes managed by </a:t>
            </a:r>
            <a:r>
              <a:rPr lang="en-US" sz="2000" b="0" i="0">
                <a:effectLst/>
                <a:latin typeface="Source Sans Pro" panose="020B0503030403020204" pitchFamily="34" charset="0"/>
              </a:rPr>
              <a:t>Slurm</a:t>
            </a:r>
            <a:endParaRPr lang="en-US" sz="2000" dirty="0"/>
          </a:p>
          <a:p>
            <a:r>
              <a:rPr lang="en-US" sz="2000"/>
              <a:t>sbatch</a:t>
            </a:r>
            <a:r>
              <a:rPr lang="en-US" sz="2000" dirty="0"/>
              <a:t>: </a:t>
            </a:r>
            <a:r>
              <a:rPr lang="en-US" sz="2000" b="0" i="0" dirty="0">
                <a:effectLst/>
                <a:latin typeface="Source Sans Pro" panose="020B0503030403020204" pitchFamily="34" charset="0"/>
              </a:rPr>
              <a:t>is used to submit a job script for later execution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</a:rPr>
              <a:t>     </a:t>
            </a:r>
            <a:r>
              <a:rPr lang="en-US" sz="2000">
                <a:latin typeface="Source Sans Pro" panose="020B0503030403020204" pitchFamily="34" charset="0"/>
              </a:rPr>
              <a:t>sbatch</a:t>
            </a:r>
            <a:r>
              <a:rPr lang="en-US" sz="2000" dirty="0">
                <a:latin typeface="Source Sans Pro" panose="020B0503030403020204" pitchFamily="34" charset="0"/>
              </a:rPr>
              <a:t> </a:t>
            </a:r>
            <a:r>
              <a:rPr lang="en-US" sz="2000">
                <a:latin typeface="Source Sans Pro" panose="020B0503030403020204" pitchFamily="34" charset="0"/>
              </a:rPr>
              <a:t>submit_job</a:t>
            </a:r>
            <a:endParaRPr lang="en-US" sz="2000" dirty="0"/>
          </a:p>
          <a:p>
            <a:r>
              <a:rPr lang="en-US" sz="2000"/>
              <a:t>srun</a:t>
            </a:r>
            <a:r>
              <a:rPr lang="en-US" sz="2000" dirty="0"/>
              <a:t>: </a:t>
            </a:r>
            <a:r>
              <a:rPr lang="en-US" sz="2000" b="0" i="0" dirty="0">
                <a:effectLst/>
                <a:latin typeface="Source Sans Pro" panose="020B0503030403020204" pitchFamily="34" charset="0"/>
              </a:rPr>
              <a:t>is used to submit a job for execution or initiate job steps in real time</a:t>
            </a:r>
          </a:p>
          <a:p>
            <a:r>
              <a:rPr lang="en-US" sz="2000"/>
              <a:t>srun</a:t>
            </a:r>
            <a:endParaRPr lang="en-US" sz="2000" dirty="0"/>
          </a:p>
          <a:p>
            <a:r>
              <a:rPr lang="en-US" sz="2000"/>
              <a:t>squeue</a:t>
            </a:r>
            <a:r>
              <a:rPr lang="en-US" sz="2000" dirty="0"/>
              <a:t>: </a:t>
            </a:r>
            <a:r>
              <a:rPr lang="en-US" sz="2000" b="0" i="0" dirty="0">
                <a:effectLst/>
                <a:latin typeface="Source Sans Pro" panose="020B0503030403020204" pitchFamily="34" charset="0"/>
              </a:rPr>
              <a:t>reports the state of jobs or job steps.</a:t>
            </a:r>
            <a:endParaRPr lang="en-US" sz="2000" dirty="0"/>
          </a:p>
          <a:p>
            <a:r>
              <a:rPr lang="en-US" sz="2000"/>
              <a:t>sacct</a:t>
            </a:r>
            <a:r>
              <a:rPr lang="en-US" sz="2000" dirty="0"/>
              <a:t>: </a:t>
            </a:r>
            <a:r>
              <a:rPr lang="en-US" sz="2000" b="0" i="0" dirty="0">
                <a:effectLst/>
                <a:latin typeface="Source Sans Pro" panose="020B0503030403020204" pitchFamily="34" charset="0"/>
              </a:rPr>
              <a:t> is used to report job or job step accounting information about active or completed jobs.</a:t>
            </a:r>
            <a:endParaRPr lang="en-US" sz="2000" dirty="0"/>
          </a:p>
          <a:p>
            <a:endParaRPr lang="en-US" sz="2000" b="0" i="0" dirty="0">
              <a:effectLst/>
              <a:latin typeface="Source Sans Pro" panose="020B0503030403020204" pitchFamily="34" charset="0"/>
            </a:endParaRPr>
          </a:p>
          <a:p>
            <a:endParaRPr lang="en-US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39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B04680-114A-4A4A-8D6B-EFB09F1D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Git repo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E0425-6831-443B-BF2F-8F5163157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https://github.com/haniyeka/WyStack-materials</a:t>
            </a:r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84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400C-F4BF-4F27-959D-A8404C05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5160D-7B1E-482B-B9A7-A74CEBE53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https://slurm.schedmd.com/quickstart.html</a:t>
            </a:r>
            <a:endParaRPr lang="en-US" dirty="0"/>
          </a:p>
          <a:p>
            <a:r>
              <a:rPr lang="en-US" dirty="0">
                <a:hlinkClick r:id="rId3"/>
              </a:rPr>
              <a:t>https://slurm.schedmd.com/tutorials.html</a:t>
            </a:r>
            <a:endParaRPr lang="en-US" dirty="0"/>
          </a:p>
          <a:p>
            <a:r>
              <a:rPr lang="en-US" dirty="0">
                <a:hlinkClick r:id="rId4"/>
              </a:rPr>
              <a:t>https://hpc.iastate.edu/guides/introduction-to-hpc-clusters/slurm</a:t>
            </a:r>
            <a:endParaRPr lang="en-US" dirty="0"/>
          </a:p>
          <a:p>
            <a:r>
              <a:rPr lang="en-US" dirty="0">
                <a:hlinkClick r:id="rId5"/>
              </a:rPr>
              <a:t>https://ucdavis-bioinformatics-training.github.io/2017_2018-single-cell-RNA-sequencing-Workshop-UCD_UCB_UCSF/day1/cluster.html</a:t>
            </a:r>
            <a:endParaRPr lang="en-US" dirty="0"/>
          </a:p>
          <a:p>
            <a:r>
              <a:rPr lang="en-US" dirty="0">
                <a:hlinkClick r:id="rId6"/>
              </a:rPr>
              <a:t>https://www.osc.edu/supercomputing/batch-processing-at-osc/job-scripts</a:t>
            </a:r>
            <a:endParaRPr lang="en-US" dirty="0"/>
          </a:p>
          <a:p>
            <a:r>
              <a:rPr lang="en-US" dirty="0">
                <a:hlinkClick r:id="rId7"/>
              </a:rPr>
              <a:t>https://pdc-support.github.io/hpc-intro/09-scheduling/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602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466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Job submission using Slurm</vt:lpstr>
      <vt:lpstr>Topics</vt:lpstr>
      <vt:lpstr>Head node vs Compute nodes</vt:lpstr>
      <vt:lpstr>Slurm Workload Manager</vt:lpstr>
      <vt:lpstr>Job Script</vt:lpstr>
      <vt:lpstr>Slurm Job Script</vt:lpstr>
      <vt:lpstr>Slurm Commands</vt:lpstr>
      <vt:lpstr>Git repo</vt:lpstr>
      <vt:lpstr>Additional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Haniye Kashgarani</cp:lastModifiedBy>
  <cp:revision>15</cp:revision>
  <dcterms:created xsi:type="dcterms:W3CDTF">2021-06-07T04:25:16Z</dcterms:created>
  <dcterms:modified xsi:type="dcterms:W3CDTF">2021-06-08T19:56:56Z</dcterms:modified>
</cp:coreProperties>
</file>