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4.jp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handoutMasterIdLst>
    <p:handoutMasterId r:id="rId24"/>
  </p:handoutMasterIdLst>
  <p:sldIdLst>
    <p:sldId id="420" r:id="rId3"/>
    <p:sldId id="257" r:id="rId4"/>
    <p:sldId id="426" r:id="rId5"/>
    <p:sldId id="427" r:id="rId6"/>
    <p:sldId id="430" r:id="rId7"/>
    <p:sldId id="421" r:id="rId8"/>
    <p:sldId id="434" r:id="rId9"/>
    <p:sldId id="423" r:id="rId10"/>
    <p:sldId id="428" r:id="rId11"/>
    <p:sldId id="422" r:id="rId12"/>
    <p:sldId id="429" r:id="rId13"/>
    <p:sldId id="432" r:id="rId14"/>
    <p:sldId id="433" r:id="rId15"/>
    <p:sldId id="424" r:id="rId16"/>
    <p:sldId id="435" r:id="rId17"/>
    <p:sldId id="436" r:id="rId18"/>
    <p:sldId id="425" r:id="rId19"/>
    <p:sldId id="438" r:id="rId20"/>
    <p:sldId id="439" r:id="rId21"/>
    <p:sldId id="437" r:id="rId22"/>
  </p:sldIdLst>
  <p:sldSz cx="9144000" cy="6858000" type="screen4x3"/>
  <p:notesSz cx="9874250" cy="679767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E7C0FB43-B945-4BEF-9EDF-4E6EB3A7FAFC}">
          <p14:sldIdLst>
            <p14:sldId id="420"/>
            <p14:sldId id="257"/>
            <p14:sldId id="426"/>
            <p14:sldId id="427"/>
            <p14:sldId id="430"/>
            <p14:sldId id="421"/>
            <p14:sldId id="434"/>
            <p14:sldId id="423"/>
            <p14:sldId id="428"/>
            <p14:sldId id="422"/>
            <p14:sldId id="429"/>
            <p14:sldId id="432"/>
            <p14:sldId id="433"/>
            <p14:sldId id="424"/>
            <p14:sldId id="435"/>
            <p14:sldId id="436"/>
            <p14:sldId id="425"/>
            <p14:sldId id="438"/>
            <p14:sldId id="439"/>
            <p14:sldId id="437"/>
          </p14:sldIdLst>
        </p14:section>
        <p14:section name="제목 없는 구역" id="{33138310-3E2C-4603-AF57-386FC2008956}">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사용자" initials="W사" lastIdx="1" clrIdx="0">
    <p:extLst/>
  </p:cmAuthor>
  <p:cmAuthor id="2" name="한장훈" initials="한"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9900"/>
    <a:srgbClr val="0066FF"/>
    <a:srgbClr val="E6E6E6"/>
    <a:srgbClr val="CC99FF"/>
    <a:srgbClr val="FF99CC"/>
    <a:srgbClr val="BAB6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밝은 스타일 3 - 강조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06799F8-075E-4A3A-A7F6-7FBC6576F1A4}" styleName="테마 스타일 2 - 강조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94" autoAdjust="0"/>
    <p:restoredTop sz="95407" autoAdjust="0"/>
  </p:normalViewPr>
  <p:slideViewPr>
    <p:cSldViewPr>
      <p:cViewPr varScale="1">
        <p:scale>
          <a:sx n="166" d="100"/>
          <a:sy n="166" d="100"/>
        </p:scale>
        <p:origin x="-1998" y="-102"/>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331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8" y="0"/>
            <a:ext cx="4278842" cy="33988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593131" y="0"/>
            <a:ext cx="4278842" cy="339884"/>
          </a:xfrm>
          <a:prstGeom prst="rect">
            <a:avLst/>
          </a:prstGeom>
        </p:spPr>
        <p:txBody>
          <a:bodyPr vert="horz" lIns="91440" tIns="45720" rIns="91440" bIns="45720" rtlCol="0"/>
          <a:lstStyle>
            <a:lvl1pPr algn="r">
              <a:defRPr sz="1200"/>
            </a:lvl1pPr>
          </a:lstStyle>
          <a:p>
            <a:fld id="{9D0FDCA8-8727-4D5E-95FD-92C29A1918C3}" type="datetimeFigureOut">
              <a:rPr lang="ko-KR" altLang="en-US" smtClean="0"/>
              <a:t>2020-06-25</a:t>
            </a:fld>
            <a:endParaRPr lang="ko-KR" altLang="en-US"/>
          </a:p>
        </p:txBody>
      </p:sp>
      <p:sp>
        <p:nvSpPr>
          <p:cNvPr id="4" name="바닥글 개체 틀 3"/>
          <p:cNvSpPr>
            <a:spLocks noGrp="1"/>
          </p:cNvSpPr>
          <p:nvPr>
            <p:ph type="ftr" sz="quarter" idx="2"/>
          </p:nvPr>
        </p:nvSpPr>
        <p:spPr>
          <a:xfrm>
            <a:off x="8" y="6456613"/>
            <a:ext cx="4278842" cy="339884"/>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593131" y="6456613"/>
            <a:ext cx="4278842" cy="339884"/>
          </a:xfrm>
          <a:prstGeom prst="rect">
            <a:avLst/>
          </a:prstGeom>
        </p:spPr>
        <p:txBody>
          <a:bodyPr vert="horz" lIns="91440" tIns="45720" rIns="91440" bIns="45720" rtlCol="0" anchor="b"/>
          <a:lstStyle>
            <a:lvl1pPr algn="r">
              <a:defRPr sz="1200"/>
            </a:lvl1pPr>
          </a:lstStyle>
          <a:p>
            <a:fld id="{1BAEA56C-9B99-4DD0-BD1F-4464465F045D}" type="slidenum">
              <a:rPr lang="ko-KR" altLang="en-US" smtClean="0"/>
              <a:t>‹#›</a:t>
            </a:fld>
            <a:endParaRPr lang="ko-KR" altLang="en-US"/>
          </a:p>
        </p:txBody>
      </p:sp>
    </p:spTree>
    <p:extLst>
      <p:ext uri="{BB962C8B-B14F-4D97-AF65-F5344CB8AC3E}">
        <p14:creationId xmlns:p14="http://schemas.microsoft.com/office/powerpoint/2010/main" val="2555909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8" y="0"/>
            <a:ext cx="4278842" cy="33988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593131" y="0"/>
            <a:ext cx="4278842" cy="339884"/>
          </a:xfrm>
          <a:prstGeom prst="rect">
            <a:avLst/>
          </a:prstGeom>
        </p:spPr>
        <p:txBody>
          <a:bodyPr vert="horz" lIns="91440" tIns="45720" rIns="91440" bIns="45720" rtlCol="0"/>
          <a:lstStyle>
            <a:lvl1pPr algn="r">
              <a:defRPr sz="1200"/>
            </a:lvl1pPr>
          </a:lstStyle>
          <a:p>
            <a:fld id="{1BD321FF-2FF6-4DC8-8D51-36F4AE63BC5B}" type="datetimeFigureOut">
              <a:rPr lang="ko-KR" altLang="en-US" smtClean="0"/>
              <a:t>2020-06-25</a:t>
            </a:fld>
            <a:endParaRPr lang="ko-KR" altLang="en-US"/>
          </a:p>
        </p:txBody>
      </p:sp>
      <p:sp>
        <p:nvSpPr>
          <p:cNvPr id="4" name="슬라이드 이미지 개체 틀 3"/>
          <p:cNvSpPr>
            <a:spLocks noGrp="1" noRot="1" noChangeAspect="1"/>
          </p:cNvSpPr>
          <p:nvPr>
            <p:ph type="sldImg" idx="2"/>
          </p:nvPr>
        </p:nvSpPr>
        <p:spPr>
          <a:xfrm>
            <a:off x="3238500" y="509588"/>
            <a:ext cx="3397250" cy="254793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87425" y="3228897"/>
            <a:ext cx="7899400" cy="3058955"/>
          </a:xfrm>
          <a:prstGeom prst="rect">
            <a:avLst/>
          </a:prstGeom>
        </p:spPr>
        <p:txBody>
          <a:bodyPr vert="horz" lIns="91440" tIns="45720" rIns="91440" bIns="45720" rtlCol="0"/>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바닥글 개체 틀 5"/>
          <p:cNvSpPr>
            <a:spLocks noGrp="1"/>
          </p:cNvSpPr>
          <p:nvPr>
            <p:ph type="ftr" sz="quarter" idx="4"/>
          </p:nvPr>
        </p:nvSpPr>
        <p:spPr>
          <a:xfrm>
            <a:off x="8" y="6456613"/>
            <a:ext cx="4278842" cy="339884"/>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593131" y="6456613"/>
            <a:ext cx="4278842" cy="339884"/>
          </a:xfrm>
          <a:prstGeom prst="rect">
            <a:avLst/>
          </a:prstGeom>
        </p:spPr>
        <p:txBody>
          <a:bodyPr vert="horz" lIns="91440" tIns="45720" rIns="91440" bIns="45720" rtlCol="0" anchor="b"/>
          <a:lstStyle>
            <a:lvl1pPr algn="r">
              <a:defRPr sz="1200"/>
            </a:lvl1pPr>
          </a:lstStyle>
          <a:p>
            <a:fld id="{DCE0AB0F-1D22-449E-B381-AA3F57948E2A}" type="slidenum">
              <a:rPr lang="ko-KR" altLang="en-US" smtClean="0"/>
              <a:t>‹#›</a:t>
            </a:fld>
            <a:endParaRPr lang="ko-KR" altLang="en-US"/>
          </a:p>
        </p:txBody>
      </p:sp>
    </p:spTree>
    <p:extLst>
      <p:ext uri="{BB962C8B-B14F-4D97-AF65-F5344CB8AC3E}">
        <p14:creationId xmlns:p14="http://schemas.microsoft.com/office/powerpoint/2010/main" val="56775420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1</a:t>
            </a:fld>
            <a:endParaRPr lang="ko-KR" altLang="en-US"/>
          </a:p>
        </p:txBody>
      </p:sp>
    </p:spTree>
    <p:extLst>
      <p:ext uri="{BB962C8B-B14F-4D97-AF65-F5344CB8AC3E}">
        <p14:creationId xmlns:p14="http://schemas.microsoft.com/office/powerpoint/2010/main" val="1922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11</a:t>
            </a:fld>
            <a:endParaRPr lang="ko-KR" altLang="en-US"/>
          </a:p>
        </p:txBody>
      </p:sp>
    </p:spTree>
    <p:extLst>
      <p:ext uri="{BB962C8B-B14F-4D97-AF65-F5344CB8AC3E}">
        <p14:creationId xmlns:p14="http://schemas.microsoft.com/office/powerpoint/2010/main" val="2534465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12</a:t>
            </a:fld>
            <a:endParaRPr lang="ko-KR" altLang="en-US"/>
          </a:p>
        </p:txBody>
      </p:sp>
    </p:spTree>
    <p:extLst>
      <p:ext uri="{BB962C8B-B14F-4D97-AF65-F5344CB8AC3E}">
        <p14:creationId xmlns:p14="http://schemas.microsoft.com/office/powerpoint/2010/main" val="751916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13</a:t>
            </a:fld>
            <a:endParaRPr lang="ko-KR" altLang="en-US"/>
          </a:p>
        </p:txBody>
      </p:sp>
    </p:spTree>
    <p:extLst>
      <p:ext uri="{BB962C8B-B14F-4D97-AF65-F5344CB8AC3E}">
        <p14:creationId xmlns:p14="http://schemas.microsoft.com/office/powerpoint/2010/main" val="3921280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14</a:t>
            </a:fld>
            <a:endParaRPr lang="ko-KR" altLang="en-US"/>
          </a:p>
        </p:txBody>
      </p:sp>
    </p:spTree>
    <p:extLst>
      <p:ext uri="{BB962C8B-B14F-4D97-AF65-F5344CB8AC3E}">
        <p14:creationId xmlns:p14="http://schemas.microsoft.com/office/powerpoint/2010/main" val="709173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15</a:t>
            </a:fld>
            <a:endParaRPr lang="ko-KR" altLang="en-US"/>
          </a:p>
        </p:txBody>
      </p:sp>
    </p:spTree>
    <p:extLst>
      <p:ext uri="{BB962C8B-B14F-4D97-AF65-F5344CB8AC3E}">
        <p14:creationId xmlns:p14="http://schemas.microsoft.com/office/powerpoint/2010/main" val="2255958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16</a:t>
            </a:fld>
            <a:endParaRPr lang="ko-KR" altLang="en-US"/>
          </a:p>
        </p:txBody>
      </p:sp>
    </p:spTree>
    <p:extLst>
      <p:ext uri="{BB962C8B-B14F-4D97-AF65-F5344CB8AC3E}">
        <p14:creationId xmlns:p14="http://schemas.microsoft.com/office/powerpoint/2010/main" val="1985742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17</a:t>
            </a:fld>
            <a:endParaRPr lang="ko-KR" altLang="en-US"/>
          </a:p>
        </p:txBody>
      </p:sp>
    </p:spTree>
    <p:extLst>
      <p:ext uri="{BB962C8B-B14F-4D97-AF65-F5344CB8AC3E}">
        <p14:creationId xmlns:p14="http://schemas.microsoft.com/office/powerpoint/2010/main" val="2596561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18</a:t>
            </a:fld>
            <a:endParaRPr lang="ko-KR" altLang="en-US"/>
          </a:p>
        </p:txBody>
      </p:sp>
    </p:spTree>
    <p:extLst>
      <p:ext uri="{BB962C8B-B14F-4D97-AF65-F5344CB8AC3E}">
        <p14:creationId xmlns:p14="http://schemas.microsoft.com/office/powerpoint/2010/main" val="2313341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19</a:t>
            </a:fld>
            <a:endParaRPr lang="ko-KR" altLang="en-US"/>
          </a:p>
        </p:txBody>
      </p:sp>
    </p:spTree>
    <p:extLst>
      <p:ext uri="{BB962C8B-B14F-4D97-AF65-F5344CB8AC3E}">
        <p14:creationId xmlns:p14="http://schemas.microsoft.com/office/powerpoint/2010/main" val="3736428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20</a:t>
            </a:fld>
            <a:endParaRPr lang="ko-KR" altLang="en-US"/>
          </a:p>
        </p:txBody>
      </p:sp>
    </p:spTree>
    <p:extLst>
      <p:ext uri="{BB962C8B-B14F-4D97-AF65-F5344CB8AC3E}">
        <p14:creationId xmlns:p14="http://schemas.microsoft.com/office/powerpoint/2010/main" val="22628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3</a:t>
            </a:fld>
            <a:endParaRPr lang="ko-KR" altLang="en-US"/>
          </a:p>
        </p:txBody>
      </p:sp>
    </p:spTree>
    <p:extLst>
      <p:ext uri="{BB962C8B-B14F-4D97-AF65-F5344CB8AC3E}">
        <p14:creationId xmlns:p14="http://schemas.microsoft.com/office/powerpoint/2010/main" val="2094518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4</a:t>
            </a:fld>
            <a:endParaRPr lang="ko-KR" altLang="en-US"/>
          </a:p>
        </p:txBody>
      </p:sp>
    </p:spTree>
    <p:extLst>
      <p:ext uri="{BB962C8B-B14F-4D97-AF65-F5344CB8AC3E}">
        <p14:creationId xmlns:p14="http://schemas.microsoft.com/office/powerpoint/2010/main" val="648021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5</a:t>
            </a:fld>
            <a:endParaRPr lang="ko-KR" altLang="en-US"/>
          </a:p>
        </p:txBody>
      </p:sp>
    </p:spTree>
    <p:extLst>
      <p:ext uri="{BB962C8B-B14F-4D97-AF65-F5344CB8AC3E}">
        <p14:creationId xmlns:p14="http://schemas.microsoft.com/office/powerpoint/2010/main" val="2764470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6</a:t>
            </a:fld>
            <a:endParaRPr lang="ko-KR" altLang="en-US"/>
          </a:p>
        </p:txBody>
      </p:sp>
    </p:spTree>
    <p:extLst>
      <p:ext uri="{BB962C8B-B14F-4D97-AF65-F5344CB8AC3E}">
        <p14:creationId xmlns:p14="http://schemas.microsoft.com/office/powerpoint/2010/main" val="1909174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7</a:t>
            </a:fld>
            <a:endParaRPr lang="ko-KR" altLang="en-US"/>
          </a:p>
        </p:txBody>
      </p:sp>
    </p:spTree>
    <p:extLst>
      <p:ext uri="{BB962C8B-B14F-4D97-AF65-F5344CB8AC3E}">
        <p14:creationId xmlns:p14="http://schemas.microsoft.com/office/powerpoint/2010/main" val="2084962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8</a:t>
            </a:fld>
            <a:endParaRPr lang="ko-KR" altLang="en-US"/>
          </a:p>
        </p:txBody>
      </p:sp>
    </p:spTree>
    <p:extLst>
      <p:ext uri="{BB962C8B-B14F-4D97-AF65-F5344CB8AC3E}">
        <p14:creationId xmlns:p14="http://schemas.microsoft.com/office/powerpoint/2010/main" val="882814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9</a:t>
            </a:fld>
            <a:endParaRPr lang="ko-KR" altLang="en-US"/>
          </a:p>
        </p:txBody>
      </p:sp>
    </p:spTree>
    <p:extLst>
      <p:ext uri="{BB962C8B-B14F-4D97-AF65-F5344CB8AC3E}">
        <p14:creationId xmlns:p14="http://schemas.microsoft.com/office/powerpoint/2010/main" val="3494924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DCE0AB0F-1D22-449E-B381-AA3F57948E2A}" type="slidenum">
              <a:rPr lang="ko-KR" altLang="en-US" smtClean="0"/>
              <a:t>10</a:t>
            </a:fld>
            <a:endParaRPr lang="ko-KR" altLang="en-US"/>
          </a:p>
        </p:txBody>
      </p:sp>
    </p:spTree>
    <p:extLst>
      <p:ext uri="{BB962C8B-B14F-4D97-AF65-F5344CB8AC3E}">
        <p14:creationId xmlns:p14="http://schemas.microsoft.com/office/powerpoint/2010/main" val="75568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제목 슬라이드" preserve="1" userDrawn="1">
  <p:cSld name="제목 슬라이드">
    <p:spTree>
      <p:nvGrpSpPr>
        <p:cNvPr id="1" name=""/>
        <p:cNvGrpSpPr/>
        <p:nvPr/>
      </p:nvGrpSpPr>
      <p:grpSpPr>
        <a:xfrm>
          <a:off x="0" y="0"/>
          <a:ext cx="0" cy="0"/>
          <a:chOff x="0" y="0"/>
          <a:chExt cx="0" cy="0"/>
        </a:xfrm>
      </p:grpSpPr>
      <p:sp>
        <p:nvSpPr>
          <p:cNvPr id="5" name="Rectangle 32"/>
          <p:cNvSpPr>
            <a:spLocks noChangeArrowheads="1"/>
          </p:cNvSpPr>
          <p:nvPr/>
        </p:nvSpPr>
        <p:spPr>
          <a:xfrm>
            <a:off x="1898650" y="3657600"/>
            <a:ext cx="5029200" cy="3048000"/>
          </a:xfrm>
          <a:prstGeom prst="rect">
            <a:avLst/>
          </a:prstGeom>
          <a:noFill/>
          <a:ln w="9525">
            <a:noFill/>
            <a:miter/>
          </a:ln>
          <a:effectLst/>
        </p:spPr>
        <p:txBody>
          <a:bodyPr lIns="92075" tIns="46038" rIns="92075" bIns="46038"/>
          <a:lstStyle/>
          <a:p>
            <a:pPr algn="ctr" eaLnBrk="0" fontAlgn="base" latinLnBrk="0" hangingPunct="0">
              <a:spcBef>
                <a:spcPct val="30000"/>
              </a:spcBef>
              <a:spcAft>
                <a:spcPct val="0"/>
              </a:spcAft>
              <a:buClr>
                <a:srgbClr val="FC0128"/>
              </a:buClr>
              <a:buSzPct val="70000"/>
              <a:buFont typeface="mn-ea"/>
              <a:buNone/>
              <a:defRPr lang="ko-KR"/>
            </a:pPr>
            <a:r>
              <a:rPr kumimoji="1" lang="en-US" altLang="ko-KR" sz="2400" b="1">
                <a:solidFill>
                  <a:srgbClr val="000000"/>
                </a:solidFill>
                <a:effectLst>
                  <a:outerShdw blurRad="38100" dist="38100" dir="2700000" algn="tl">
                    <a:srgbClr val="C0C0C0"/>
                  </a:outerShdw>
                </a:effectLst>
                <a:ea typeface="굴림"/>
              </a:rPr>
              <a:t> </a:t>
            </a:r>
            <a:endParaRPr kumimoji="1" lang="en-US" altLang="ko-KR" sz="2400" b="1">
              <a:solidFill>
                <a:srgbClr val="000000"/>
              </a:solidFill>
              <a:effectLst>
                <a:outerShdw blurRad="38100" dist="38100" dir="2700000" algn="tl" rotWithShape="0">
                  <a:srgbClr val="000000">
                    <a:alpha val="40000"/>
                  </a:srgbClr>
                </a:outerShdw>
              </a:effectLst>
              <a:ea typeface="굴림"/>
            </a:endParaRPr>
          </a:p>
        </p:txBody>
      </p:sp>
      <p:sp>
        <p:nvSpPr>
          <p:cNvPr id="9" name="제목 8"/>
          <p:cNvSpPr>
            <a:spLocks noGrp="1"/>
          </p:cNvSpPr>
          <p:nvPr>
            <p:ph type="title"/>
          </p:nvPr>
        </p:nvSpPr>
        <p:spPr>
          <a:xfrm>
            <a:off x="844550" y="1000108"/>
            <a:ext cx="8018463" cy="685800"/>
          </a:xfrm>
        </p:spPr>
        <p:txBody>
          <a:bodyPr/>
          <a:lstStyle/>
          <a:p>
            <a:pPr lvl="0">
              <a:defRPr lang="ko-KR" altLang="en-US"/>
            </a:pPr>
            <a:r>
              <a:rPr lang="ko-KR" altLang="en-US"/>
              <a:t>마스터 제목 스타일 편집</a:t>
            </a:r>
          </a:p>
        </p:txBody>
      </p:sp>
      <p:sp>
        <p:nvSpPr>
          <p:cNvPr id="6" name="Rectangle 21"/>
          <p:cNvSpPr>
            <a:spLocks noGrp="1" noChangeArrowheads="1"/>
          </p:cNvSpPr>
          <p:nvPr>
            <p:ph type="sldNum" sz="quarter" idx="10"/>
          </p:nvPr>
        </p:nvSpPr>
        <p:spPr/>
        <p:txBody>
          <a:bodyPr/>
          <a:lstStyle>
            <a:lvl1pPr algn="r" eaLnBrk="1" latinLnBrk="0" hangingPunct="1">
              <a:spcBef>
                <a:spcPct val="50000"/>
              </a:spcBef>
              <a:buNone/>
              <a:defRPr kumimoji="0" sz="1200" b="1" i="1">
                <a:ea typeface="굴림"/>
              </a:defRPr>
            </a:lvl1pPr>
          </a:lstStyle>
          <a:p>
            <a:pPr>
              <a:defRPr lang="ko-KR"/>
            </a:pPr>
            <a:r>
              <a:rPr lang="en-US" altLang="ko-KR">
                <a:solidFill>
                  <a:srgbClr val="000000"/>
                </a:solidFill>
              </a:rPr>
              <a:t> </a:t>
            </a:r>
            <a:fld id="{8E063567-F235-4C18-84EE-3CCD53BB08D8}" type="slidenum">
              <a:rPr lang="en-US" altLang="ko-KR">
                <a:solidFill>
                  <a:srgbClr val="000000"/>
                </a:solidFill>
              </a:rPr>
              <a:pPr>
                <a:defRPr lang="ko-KR"/>
              </a:pPr>
              <a:t>‹#›</a:t>
            </a:fld>
            <a:endParaRPr lang="en-US" altLang="ko-KR">
              <a:solidFill>
                <a:srgbClr val="000000"/>
              </a:solidFill>
            </a:endParaRPr>
          </a:p>
        </p:txBody>
      </p:sp>
    </p:spTree>
    <p:extLst>
      <p:ext uri="{BB962C8B-B14F-4D97-AF65-F5344CB8AC3E}">
        <p14:creationId xmlns:p14="http://schemas.microsoft.com/office/powerpoint/2010/main" val="171335967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제목 및 내용" preserve="1" userDrawn="1">
  <p:cSld name="제목 및 내용">
    <p:bg>
      <p:bgRef idx="1001">
        <a:schemeClr val="bg1"/>
      </p:bgRef>
    </p:bg>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lvl1pPr marL="285750" indent="-285750">
              <a:buFont typeface="돋움"/>
              <a:buChar char="■"/>
              <a:defRPr/>
            </a:lvl1pPr>
            <a:lvl4pPr>
              <a:defRPr sz="1600"/>
            </a:lvl4pPr>
            <a:lvl5pPr>
              <a:defRPr sz="1400"/>
            </a:lvl5p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제목 5"/>
          <p:cNvSpPr>
            <a:spLocks noGrp="1"/>
          </p:cNvSpPr>
          <p:nvPr>
            <p:ph type="title"/>
          </p:nvPr>
        </p:nvSpPr>
        <p:spPr/>
        <p:txBody>
          <a:bodyPr/>
          <a:lstStyle/>
          <a:p>
            <a:pPr lvl="0">
              <a:defRPr lang="ko-KR" altLang="en-US"/>
            </a:pPr>
            <a:r>
              <a:rPr lang="ko-KR" altLang="en-US"/>
              <a:t>마스터 제목 스타일 편집</a:t>
            </a:r>
          </a:p>
        </p:txBody>
      </p:sp>
      <p:sp>
        <p:nvSpPr>
          <p:cNvPr id="5" name="Rectangle 21"/>
          <p:cNvSpPr>
            <a:spLocks noGrp="1" noChangeArrowheads="1"/>
          </p:cNvSpPr>
          <p:nvPr>
            <p:ph type="sldNum" sz="quarter" idx="10"/>
          </p:nvPr>
        </p:nvSpPr>
        <p:spPr/>
        <p:txBody>
          <a:bodyPr/>
          <a:lstStyle>
            <a:lvl1pPr algn="r" eaLnBrk="1" latinLnBrk="0" hangingPunct="1">
              <a:spcBef>
                <a:spcPct val="50000"/>
              </a:spcBef>
              <a:buNone/>
              <a:defRPr kumimoji="0" sz="1200" b="1" i="1">
                <a:ea typeface="굴림"/>
              </a:defRPr>
            </a:lvl1pPr>
          </a:lstStyle>
          <a:p>
            <a:pPr>
              <a:defRPr lang="ko-KR"/>
            </a:pPr>
            <a:r>
              <a:rPr lang="en-US" altLang="ko-KR">
                <a:solidFill>
                  <a:srgbClr val="000000"/>
                </a:solidFill>
              </a:rPr>
              <a:t> </a:t>
            </a:r>
            <a:fld id="{3F14069D-2812-4305-992F-66FDFFA90FF5}" type="slidenum">
              <a:rPr lang="en-US" altLang="ko-KR">
                <a:solidFill>
                  <a:srgbClr val="000000"/>
                </a:solidFill>
              </a:rPr>
              <a:pPr>
                <a:defRPr lang="ko-KR"/>
              </a:pPr>
              <a:t>‹#›</a:t>
            </a:fld>
            <a:endParaRPr lang="en-US" altLang="ko-KR">
              <a:solidFill>
                <a:srgbClr val="000000"/>
              </a:solidFill>
            </a:endParaRPr>
          </a:p>
        </p:txBody>
      </p:sp>
      <p:sp>
        <p:nvSpPr>
          <p:cNvPr id="7" name="TextBox 16"/>
          <p:cNvSpPr txBox="1">
            <a:spLocks noChangeArrowheads="1"/>
          </p:cNvSpPr>
          <p:nvPr userDrawn="1"/>
        </p:nvSpPr>
        <p:spPr>
          <a:xfrm>
            <a:off x="5003800" y="115888"/>
            <a:ext cx="3889375" cy="338554"/>
          </a:xfrm>
          <a:prstGeom prst="rect">
            <a:avLst/>
          </a:prstGeom>
          <a:noFill/>
          <a:ln>
            <a:noFill/>
          </a:ln>
        </p:spPr>
        <p:txBody>
          <a:bodyPr>
            <a:spAutoFit/>
          </a:bodyPr>
          <a:lstStyle>
            <a:lvl1pPr>
              <a:defRPr sz="2000" b="1">
                <a:solidFill>
                  <a:schemeClr val="tx1"/>
                </a:solidFill>
                <a:latin typeface="Times New Roman"/>
                <a:ea typeface="굴림"/>
              </a:defRPr>
            </a:lvl1pPr>
            <a:lvl2pPr marL="742950" indent="-285750">
              <a:defRPr sz="2000" b="1">
                <a:solidFill>
                  <a:schemeClr val="tx1"/>
                </a:solidFill>
                <a:latin typeface="Times New Roman"/>
                <a:ea typeface="굴림"/>
              </a:defRPr>
            </a:lvl2pPr>
            <a:lvl3pPr marL="1143000" indent="-228600">
              <a:defRPr sz="2000" b="1">
                <a:solidFill>
                  <a:schemeClr val="tx1"/>
                </a:solidFill>
                <a:latin typeface="Times New Roman"/>
                <a:ea typeface="굴림"/>
              </a:defRPr>
            </a:lvl3pPr>
            <a:lvl4pPr marL="1600200" indent="-228600">
              <a:defRPr sz="2000" b="1">
                <a:solidFill>
                  <a:schemeClr val="tx1"/>
                </a:solidFill>
                <a:latin typeface="Times New Roman"/>
                <a:ea typeface="굴림"/>
              </a:defRPr>
            </a:lvl4pPr>
            <a:lvl5pPr marL="2057400" indent="-228600">
              <a:defRPr sz="2000" b="1">
                <a:solidFill>
                  <a:schemeClr val="tx1"/>
                </a:solidFill>
                <a:latin typeface="Times New Roman"/>
                <a:ea typeface="굴림"/>
              </a:defRPr>
            </a:lvl5pPr>
            <a:lvl6pPr marL="2514600" indent="-228600" algn="ctr" eaLnBrk="0" fontAlgn="base" hangingPunct="0">
              <a:spcBef>
                <a:spcPct val="50000"/>
              </a:spcBef>
              <a:spcAft>
                <a:spcPct val="0"/>
              </a:spcAft>
              <a:defRPr sz="2000" b="1">
                <a:solidFill>
                  <a:schemeClr val="tx1"/>
                </a:solidFill>
                <a:latin typeface="Times New Roman"/>
                <a:ea typeface="굴림"/>
              </a:defRPr>
            </a:lvl6pPr>
            <a:lvl7pPr marL="2971800" indent="-228600" algn="ctr" eaLnBrk="0" fontAlgn="base" hangingPunct="0">
              <a:spcBef>
                <a:spcPct val="50000"/>
              </a:spcBef>
              <a:spcAft>
                <a:spcPct val="0"/>
              </a:spcAft>
              <a:defRPr sz="2000" b="1">
                <a:solidFill>
                  <a:schemeClr val="tx1"/>
                </a:solidFill>
                <a:latin typeface="Times New Roman"/>
                <a:ea typeface="굴림"/>
              </a:defRPr>
            </a:lvl7pPr>
            <a:lvl8pPr marL="3429000" indent="-228600" algn="ctr" eaLnBrk="0" fontAlgn="base" hangingPunct="0">
              <a:spcBef>
                <a:spcPct val="50000"/>
              </a:spcBef>
              <a:spcAft>
                <a:spcPct val="0"/>
              </a:spcAft>
              <a:defRPr sz="2000" b="1">
                <a:solidFill>
                  <a:schemeClr val="tx1"/>
                </a:solidFill>
                <a:latin typeface="Times New Roman"/>
                <a:ea typeface="굴림"/>
              </a:defRPr>
            </a:lvl8pPr>
            <a:lvl9pPr marL="3886200" indent="-228600" algn="ctr" eaLnBrk="0" fontAlgn="base" hangingPunct="0">
              <a:spcBef>
                <a:spcPct val="50000"/>
              </a:spcBef>
              <a:spcAft>
                <a:spcPct val="0"/>
              </a:spcAft>
              <a:defRPr sz="2000" b="1">
                <a:solidFill>
                  <a:schemeClr val="tx1"/>
                </a:solidFill>
                <a:latin typeface="Times New Roman"/>
                <a:ea typeface="굴림"/>
              </a:defRPr>
            </a:lvl9pPr>
          </a:lstStyle>
          <a:p>
            <a:pPr algn="r" fontAlgn="base">
              <a:spcBef>
                <a:spcPct val="0"/>
              </a:spcBef>
              <a:spcAft>
                <a:spcPct val="0"/>
              </a:spcAft>
              <a:defRPr lang="ko-KR"/>
            </a:pPr>
            <a:r>
              <a:rPr kumimoji="1" lang="en-US" altLang="ko-KR" sz="1600" dirty="0" err="1">
                <a:solidFill>
                  <a:srgbClr val="000000"/>
                </a:solidFill>
              </a:rPr>
              <a:t>Sogang</a:t>
            </a:r>
            <a:r>
              <a:rPr kumimoji="1" lang="en-US" altLang="ko-KR" sz="1600" dirty="0">
                <a:solidFill>
                  <a:srgbClr val="000000"/>
                </a:solidFill>
              </a:rPr>
              <a:t> Univ Neural Network </a:t>
            </a:r>
          </a:p>
        </p:txBody>
      </p:sp>
    </p:spTree>
    <p:extLst>
      <p:ext uri="{BB962C8B-B14F-4D97-AF65-F5344CB8AC3E}">
        <p14:creationId xmlns:p14="http://schemas.microsoft.com/office/powerpoint/2010/main" val="1241086084"/>
      </p:ext>
    </p:extLst>
  </p:cSld>
  <p:clrMapOvr>
    <a:overrideClrMapping bg1="lt1" tx1="dk1" bg2="lt2" tx2="dk2" accent1="accent1" accent2="accent2" accent3="accent3" accent4="accent4" accent5="accent5" accent6="accent6" hlink="hlink" folHlink="folHlink"/>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03"/>
            <a:ext cx="7772400" cy="1362075"/>
          </a:xfrm>
        </p:spPr>
        <p:txBody>
          <a:bodyPr anchor="t"/>
          <a:lstStyle>
            <a:lvl1pPr algn="l">
              <a:defRPr sz="4000" b="1" cap="all"/>
            </a:lvl1pPr>
          </a:lstStyle>
          <a:p>
            <a:r>
              <a:rPr lang="ko-KR" altLang="en-US" dirty="0"/>
              <a:t>마스터 제목 스타일 편집</a:t>
            </a:r>
          </a:p>
        </p:txBody>
      </p:sp>
      <p:sp>
        <p:nvSpPr>
          <p:cNvPr id="3" name="텍스트 개체 틀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dirty="0"/>
              <a:t>마스터 텍스트 스타일을 편집합니다</a:t>
            </a:r>
          </a:p>
        </p:txBody>
      </p:sp>
      <p:sp>
        <p:nvSpPr>
          <p:cNvPr id="4" name="Rectangle 21"/>
          <p:cNvSpPr>
            <a:spLocks noGrp="1" noChangeArrowheads="1"/>
          </p:cNvSpPr>
          <p:nvPr>
            <p:ph type="sldNum" sz="quarter" idx="10"/>
          </p:nvPr>
        </p:nvSpPr>
        <p:spPr>
          <a:ln/>
        </p:spPr>
        <p:txBody>
          <a:bodyPr/>
          <a:lstStyle>
            <a:lvl1pPr>
              <a:defRPr/>
            </a:lvl1pPr>
          </a:lstStyle>
          <a:p>
            <a:pPr>
              <a:defRPr/>
            </a:pPr>
            <a:r>
              <a:rPr lang="en-US" altLang="ko-KR">
                <a:solidFill>
                  <a:srgbClr val="000000"/>
                </a:solidFill>
              </a:rPr>
              <a:t> </a:t>
            </a:r>
            <a:fld id="{74ECF758-ECE9-4CEA-8500-68E13C2A8AB5}"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3778101743"/>
      </p:ext>
    </p:extLst>
  </p:cSld>
  <p:clrMapOvr>
    <a:masterClrMapping/>
  </p:clrMapOvr>
  <p:transition>
    <p:cu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271"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271"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21"/>
          <p:cNvSpPr>
            <a:spLocks noGrp="1" noChangeArrowheads="1"/>
          </p:cNvSpPr>
          <p:nvPr>
            <p:ph type="sldNum" sz="quarter" idx="10"/>
          </p:nvPr>
        </p:nvSpPr>
        <p:spPr>
          <a:ln/>
        </p:spPr>
        <p:txBody>
          <a:bodyPr/>
          <a:lstStyle>
            <a:lvl1pPr>
              <a:defRPr/>
            </a:lvl1pPr>
          </a:lstStyle>
          <a:p>
            <a:pPr>
              <a:defRPr/>
            </a:pPr>
            <a:r>
              <a:rPr lang="en-US" altLang="ko-KR">
                <a:solidFill>
                  <a:srgbClr val="000000"/>
                </a:solidFill>
              </a:rPr>
              <a:t> </a:t>
            </a:r>
            <a:fld id="{D505A909-7578-41DD-9CB1-5484762AD8C5}"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1403017114"/>
      </p:ext>
    </p:extLst>
  </p:cSld>
  <p:clrMapOvr>
    <a:masterClrMapping/>
  </p:clrMapOvr>
  <p:transition>
    <p:cu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xmlns="" id="{AEDCAEDB-1AA8-4012-B970-A4F2A0721A47}"/>
              </a:ext>
            </a:extLst>
          </p:cNvPr>
          <p:cNvSpPr>
            <a:spLocks noGrp="1"/>
          </p:cNvSpPr>
          <p:nvPr>
            <p:ph type="sldNum" sz="quarter" idx="10"/>
          </p:nvPr>
        </p:nvSpPr>
        <p:spPr/>
        <p:txBody>
          <a:bodyPr/>
          <a:lstStyle/>
          <a:p>
            <a:pPr fontAlgn="base">
              <a:spcAft>
                <a:spcPct val="0"/>
              </a:spcAft>
              <a:defRPr/>
            </a:pPr>
            <a:r>
              <a:rPr lang="en-US" altLang="ko-KR">
                <a:solidFill>
                  <a:srgbClr val="000000"/>
                </a:solidFill>
              </a:rPr>
              <a:t> </a:t>
            </a:r>
            <a:fld id="{76AFCF8E-80FB-4F7A-90F3-C1965C7F37C6}" type="slidenum">
              <a:rPr lang="en-US" altLang="ko-KR" smtClean="0">
                <a:solidFill>
                  <a:srgbClr val="000000"/>
                </a:solidFill>
              </a:rPr>
              <a:pPr fontAlgn="base">
                <a:spcAft>
                  <a:spcPct val="0"/>
                </a:spcAft>
                <a:defRPr/>
              </a:pPr>
              <a:t>‹#›</a:t>
            </a:fld>
            <a:endParaRPr lang="en-US" altLang="ko-KR">
              <a:solidFill>
                <a:srgbClr val="000000"/>
              </a:solidFill>
            </a:endParaRPr>
          </a:p>
        </p:txBody>
      </p:sp>
    </p:spTree>
    <p:extLst>
      <p:ext uri="{BB962C8B-B14F-4D97-AF65-F5344CB8AC3E}">
        <p14:creationId xmlns:p14="http://schemas.microsoft.com/office/powerpoint/2010/main" val="437788449"/>
      </p:ext>
    </p:extLst>
  </p:cSld>
  <p:clrMapOvr>
    <a:masterClrMapping/>
  </p:clrMapOvr>
  <p:transition>
    <p:cu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34937" y="6357365"/>
            <a:ext cx="7880985" cy="0"/>
          </a:xfrm>
          <a:custGeom>
            <a:avLst/>
            <a:gdLst/>
            <a:ahLst/>
            <a:cxnLst/>
            <a:rect l="l" t="t" r="r" b="b"/>
            <a:pathLst>
              <a:path w="10507980">
                <a:moveTo>
                  <a:pt x="0" y="0"/>
                </a:moveTo>
                <a:lnTo>
                  <a:pt x="10507599" y="0"/>
                </a:lnTo>
              </a:path>
            </a:pathLst>
          </a:custGeom>
          <a:ln w="28956">
            <a:solidFill>
              <a:srgbClr val="B30000"/>
            </a:solidFill>
          </a:ln>
        </p:spPr>
        <p:txBody>
          <a:bodyPr wrap="square" lIns="0" tIns="0" rIns="0" bIns="0" rtlCol="0"/>
          <a:lstStyle/>
          <a:p>
            <a:endParaRPr sz="1350"/>
          </a:p>
        </p:txBody>
      </p:sp>
      <p:sp>
        <p:nvSpPr>
          <p:cNvPr id="17" name="bk object 17"/>
          <p:cNvSpPr/>
          <p:nvPr/>
        </p:nvSpPr>
        <p:spPr>
          <a:xfrm>
            <a:off x="628650" y="6405371"/>
            <a:ext cx="725863" cy="315468"/>
          </a:xfrm>
          <a:prstGeom prst="rect">
            <a:avLst/>
          </a:prstGeom>
          <a:blipFill>
            <a:blip r:embed="rId2" cstate="print"/>
            <a:stretch>
              <a:fillRect/>
            </a:stretch>
          </a:blipFill>
        </p:spPr>
        <p:txBody>
          <a:bodyPr wrap="square" lIns="0" tIns="0" rIns="0" bIns="0" rtlCol="0"/>
          <a:lstStyle/>
          <a:p>
            <a:endParaRPr sz="1350"/>
          </a:p>
        </p:txBody>
      </p:sp>
      <p:sp>
        <p:nvSpPr>
          <p:cNvPr id="18" name="bk object 18"/>
          <p:cNvSpPr/>
          <p:nvPr/>
        </p:nvSpPr>
        <p:spPr>
          <a:xfrm>
            <a:off x="2474594" y="1447801"/>
            <a:ext cx="0" cy="3240405"/>
          </a:xfrm>
          <a:custGeom>
            <a:avLst/>
            <a:gdLst/>
            <a:ahLst/>
            <a:cxnLst/>
            <a:rect l="l" t="t" r="r" b="b"/>
            <a:pathLst>
              <a:path h="3240404">
                <a:moveTo>
                  <a:pt x="0" y="0"/>
                </a:moveTo>
                <a:lnTo>
                  <a:pt x="0" y="3240024"/>
                </a:lnTo>
              </a:path>
            </a:pathLst>
          </a:custGeom>
          <a:ln w="36575">
            <a:solidFill>
              <a:srgbClr val="252F35"/>
            </a:solidFill>
          </a:ln>
        </p:spPr>
        <p:txBody>
          <a:bodyPr wrap="square" lIns="0" tIns="0" rIns="0" bIns="0" rtlCol="0"/>
          <a:lstStyle/>
          <a:p>
            <a:endParaRPr sz="1350"/>
          </a:p>
        </p:txBody>
      </p:sp>
      <p:sp>
        <p:nvSpPr>
          <p:cNvPr id="2" name="Holder 2"/>
          <p:cNvSpPr>
            <a:spLocks noGrp="1"/>
          </p:cNvSpPr>
          <p:nvPr>
            <p:ph type="ctrTitle"/>
          </p:nvPr>
        </p:nvSpPr>
        <p:spPr>
          <a:xfrm>
            <a:off x="1111092" y="2803978"/>
            <a:ext cx="6921817" cy="418576"/>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252F35"/>
                </a:solidFill>
                <a:latin typeface="Noto Sans CJK JP Regular"/>
                <a:cs typeface="Noto Sans CJK JP Regular"/>
              </a:defRPr>
            </a:lvl1pPr>
          </a:lstStyle>
          <a:p>
            <a:pPr marL="9525"/>
            <a:r>
              <a:rPr lang="en-US" spc="-15"/>
              <a:t>Natural </a:t>
            </a:r>
            <a:r>
              <a:rPr lang="en-US" spc="-4"/>
              <a:t>Language </a:t>
            </a:r>
            <a:r>
              <a:rPr lang="en-US" spc="-19"/>
              <a:t>Processing</a:t>
            </a:r>
            <a:r>
              <a:rPr lang="en-US" spc="75"/>
              <a:t> </a:t>
            </a:r>
            <a:r>
              <a:rPr lang="en-US" spc="-30"/>
              <a:t>Lab</a:t>
            </a:r>
            <a:endParaRPr lang="en-US" spc="-3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6/25/2020</a:t>
            </a:fld>
            <a:endParaRPr lang="en-US"/>
          </a:p>
        </p:txBody>
      </p:sp>
      <p:sp>
        <p:nvSpPr>
          <p:cNvPr id="6" name="Holder 6"/>
          <p:cNvSpPr>
            <a:spLocks noGrp="1"/>
          </p:cNvSpPr>
          <p:nvPr>
            <p:ph type="sldNum" sz="quarter" idx="7"/>
          </p:nvPr>
        </p:nvSpPr>
        <p:spPr/>
        <p:txBody>
          <a:bodyPr lIns="0" tIns="0" rIns="0" bIns="0"/>
          <a:lstStyle>
            <a:lvl1pPr>
              <a:defRPr sz="900" b="0" i="0">
                <a:solidFill>
                  <a:srgbClr val="888888"/>
                </a:solidFill>
                <a:latin typeface="Noto Sans CJK JP Regular"/>
                <a:cs typeface="Noto Sans CJK JP Regular"/>
              </a:defRPr>
            </a:lvl1pPr>
          </a:lstStyle>
          <a:p>
            <a:pPr marL="40481"/>
            <a:fld id="{81D60167-4931-47E6-BA6A-407CBD079E47}" type="slidenum">
              <a:rPr lang="en-US" altLang="ko-KR" spc="45" smtClean="0"/>
              <a:pPr marL="40481"/>
              <a:t>‹#›</a:t>
            </a:fld>
            <a:endParaRPr lang="en-US" altLang="ko-KR" spc="45" dirty="0"/>
          </a:p>
        </p:txBody>
      </p:sp>
    </p:spTree>
    <p:extLst>
      <p:ext uri="{BB962C8B-B14F-4D97-AF65-F5344CB8AC3E}">
        <p14:creationId xmlns:p14="http://schemas.microsoft.com/office/powerpoint/2010/main" val="3277233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auto">
          <a:xfrm>
            <a:off x="311150" y="427038"/>
            <a:ext cx="8521700" cy="61436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eaLnBrk="0" fontAlgn="base" latinLnBrk="0" hangingPunct="0">
              <a:spcBef>
                <a:spcPct val="50000"/>
              </a:spcBef>
              <a:spcAft>
                <a:spcPct val="0"/>
              </a:spcAft>
              <a:defRPr/>
            </a:pPr>
            <a:endParaRPr lang="ko-KR" altLang="en-US" sz="2000" b="1">
              <a:solidFill>
                <a:srgbClr val="000000"/>
              </a:solidFill>
              <a:ea typeface="굴림" pitchFamily="50" charset="-127"/>
            </a:endParaRPr>
          </a:p>
        </p:txBody>
      </p:sp>
      <p:sp>
        <p:nvSpPr>
          <p:cNvPr id="1042" name="Rectangle 18"/>
          <p:cNvSpPr>
            <a:spLocks noChangeArrowheads="1"/>
          </p:cNvSpPr>
          <p:nvPr/>
        </p:nvSpPr>
        <p:spPr bwMode="auto">
          <a:xfrm>
            <a:off x="290513" y="428625"/>
            <a:ext cx="546100" cy="614363"/>
          </a:xfrm>
          <a:prstGeom prst="rect">
            <a:avLst/>
          </a:prstGeom>
          <a:gradFill rotWithShape="0">
            <a:gsLst>
              <a:gs pos="0">
                <a:srgbClr val="FC0128">
                  <a:gamma/>
                  <a:shade val="29804"/>
                  <a:invGamma/>
                </a:srgbClr>
              </a:gs>
              <a:gs pos="100000">
                <a:srgbClr val="FC0128"/>
              </a:gs>
            </a:gsLst>
            <a:lin ang="5400000" scaled="1"/>
          </a:gradFill>
          <a:ln w="12700">
            <a:solidFill>
              <a:schemeClr val="tx1"/>
            </a:solidFill>
            <a:miter lim="800000"/>
            <a:headEnd/>
            <a:tailEnd/>
          </a:ln>
          <a:effectLst/>
        </p:spPr>
        <p:txBody>
          <a:bodyPr wrap="none" anchor="ctr"/>
          <a:lstStyle/>
          <a:p>
            <a:pPr algn="ctr" eaLnBrk="0" fontAlgn="base" latinLnBrk="0" hangingPunct="0">
              <a:spcBef>
                <a:spcPct val="50000"/>
              </a:spcBef>
              <a:spcAft>
                <a:spcPct val="0"/>
              </a:spcAft>
              <a:defRPr/>
            </a:pPr>
            <a:endParaRPr lang="ko-KR" altLang="en-US" sz="2000" b="1">
              <a:solidFill>
                <a:srgbClr val="000000"/>
              </a:solidFill>
              <a:ea typeface="굴림" pitchFamily="50" charset="-127"/>
            </a:endParaRPr>
          </a:p>
        </p:txBody>
      </p:sp>
      <p:sp>
        <p:nvSpPr>
          <p:cNvPr id="1028" name="Rectangle 19"/>
          <p:cNvSpPr>
            <a:spLocks noGrp="1" noChangeArrowheads="1"/>
          </p:cNvSpPr>
          <p:nvPr>
            <p:ph type="body" idx="1"/>
          </p:nvPr>
        </p:nvSpPr>
        <p:spPr bwMode="auto">
          <a:xfrm>
            <a:off x="539750" y="1268413"/>
            <a:ext cx="8018463"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ltLang="ko-KR" dirty="0"/>
              <a:t>Body Text</a:t>
            </a:r>
          </a:p>
          <a:p>
            <a:pPr lvl="1"/>
            <a:r>
              <a:rPr lang="en-US" altLang="ko-KR" dirty="0"/>
              <a:t>Second Level</a:t>
            </a:r>
          </a:p>
          <a:p>
            <a:pPr lvl="2"/>
            <a:r>
              <a:rPr lang="en-US" altLang="ko-KR" dirty="0"/>
              <a:t>Third Level</a:t>
            </a:r>
          </a:p>
        </p:txBody>
      </p:sp>
      <p:sp>
        <p:nvSpPr>
          <p:cNvPr id="1044" name="Rectangle 20"/>
          <p:cNvSpPr>
            <a:spLocks noGrp="1" noChangeArrowheads="1"/>
          </p:cNvSpPr>
          <p:nvPr>
            <p:ph type="title"/>
          </p:nvPr>
        </p:nvSpPr>
        <p:spPr bwMode="auto">
          <a:xfrm>
            <a:off x="844550" y="400050"/>
            <a:ext cx="8018463" cy="685800"/>
          </a:xfrm>
          <a:prstGeom prst="rect">
            <a:avLst/>
          </a:prstGeom>
          <a:noFill/>
          <a:ln w="9525">
            <a:noFill/>
            <a:miter lim="800000"/>
            <a:headEnd/>
            <a:tailEnd/>
          </a:ln>
          <a:effectLst>
            <a:outerShdw dist="35921" dir="2700000" algn="ctr" rotWithShape="0">
              <a:schemeClr val="bg2"/>
            </a:outerShdw>
          </a:effectLst>
        </p:spPr>
        <p:txBody>
          <a:bodyPr vert="horz" wrap="square" lIns="92075" tIns="46038" rIns="92075" bIns="46038" numCol="1" anchor="ctr" anchorCtr="0" compatLnSpc="1">
            <a:prstTxWarp prst="textNoShape">
              <a:avLst/>
            </a:prstTxWarp>
          </a:bodyPr>
          <a:lstStyle/>
          <a:p>
            <a:pPr lvl="0"/>
            <a:r>
              <a:rPr lang="en-US" altLang="ko-KR" dirty="0"/>
              <a:t>Slide </a:t>
            </a:r>
            <a:r>
              <a:rPr lang="en-US" altLang="ko-KR" dirty="0" err="1"/>
              <a:t>TitleFirst</a:t>
            </a:r>
            <a:r>
              <a:rPr lang="en-US" altLang="ko-KR" dirty="0"/>
              <a:t> Line</a:t>
            </a:r>
          </a:p>
        </p:txBody>
      </p:sp>
      <p:sp>
        <p:nvSpPr>
          <p:cNvPr id="1045" name="Rectangle 21"/>
          <p:cNvSpPr>
            <a:spLocks noGrp="1" noChangeArrowheads="1"/>
          </p:cNvSpPr>
          <p:nvPr>
            <p:ph type="sldNum" sz="quarter" idx="4"/>
          </p:nvPr>
        </p:nvSpPr>
        <p:spPr bwMode="auto">
          <a:xfrm>
            <a:off x="7848600" y="6529388"/>
            <a:ext cx="714375" cy="2857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1" latinLnBrk="0" hangingPunct="1">
              <a:spcBef>
                <a:spcPct val="50000"/>
              </a:spcBef>
              <a:buSzTx/>
              <a:buFontTx/>
              <a:buNone/>
              <a:defRPr kumimoji="0" sz="1200" b="1" i="1">
                <a:ea typeface="굴림" pitchFamily="50" charset="-127"/>
              </a:defRPr>
            </a:lvl1pPr>
          </a:lstStyle>
          <a:p>
            <a:pPr fontAlgn="base">
              <a:spcAft>
                <a:spcPct val="0"/>
              </a:spcAft>
              <a:defRPr/>
            </a:pPr>
            <a:r>
              <a:rPr lang="en-US" altLang="ko-KR">
                <a:solidFill>
                  <a:srgbClr val="000000"/>
                </a:solidFill>
              </a:rPr>
              <a:t> </a:t>
            </a:r>
            <a:fld id="{76AFCF8E-80FB-4F7A-90F3-C1965C7F37C6}" type="slidenum">
              <a:rPr lang="en-US" altLang="ko-KR">
                <a:solidFill>
                  <a:srgbClr val="000000"/>
                </a:solidFill>
              </a:rPr>
              <a:pPr fontAlgn="base">
                <a:spcAft>
                  <a:spcPct val="0"/>
                </a:spcAft>
                <a:defRPr/>
              </a:pPr>
              <a:t>‹#›</a:t>
            </a:fld>
            <a:endParaRPr lang="en-US" altLang="ko-KR">
              <a:solidFill>
                <a:srgbClr val="000000"/>
              </a:solidFill>
            </a:endParaRPr>
          </a:p>
        </p:txBody>
      </p:sp>
      <p:pic>
        <p:nvPicPr>
          <p:cNvPr id="1031" name="Picture 29"/>
          <p:cNvPicPr>
            <a:picLocks noChangeAspect="1" noChangeArrowheads="1"/>
          </p:cNvPicPr>
          <p:nvPr/>
        </p:nvPicPr>
        <p:blipFill>
          <a:blip r:embed="rId8" cstate="print"/>
          <a:srcRect/>
          <a:stretch>
            <a:fillRect/>
          </a:stretch>
        </p:blipFill>
        <p:spPr bwMode="auto">
          <a:xfrm>
            <a:off x="273050" y="6515100"/>
            <a:ext cx="211138" cy="304800"/>
          </a:xfrm>
          <a:prstGeom prst="rect">
            <a:avLst/>
          </a:prstGeom>
          <a:noFill/>
          <a:ln w="12700">
            <a:noFill/>
            <a:miter lim="800000"/>
            <a:headEnd type="none" w="sm" len="sm"/>
            <a:tailEnd type="none" w="sm" len="sm"/>
          </a:ln>
        </p:spPr>
      </p:pic>
      <p:sp>
        <p:nvSpPr>
          <p:cNvPr id="1054" name="Text Box 30"/>
          <p:cNvSpPr txBox="1">
            <a:spLocks noChangeArrowheads="1"/>
          </p:cNvSpPr>
          <p:nvPr/>
        </p:nvSpPr>
        <p:spPr bwMode="auto">
          <a:xfrm>
            <a:off x="452438" y="6540500"/>
            <a:ext cx="2619375" cy="553998"/>
          </a:xfrm>
          <a:prstGeom prst="rect">
            <a:avLst/>
          </a:prstGeom>
          <a:noFill/>
          <a:ln w="12700">
            <a:noFill/>
            <a:miter lim="800000"/>
            <a:headEnd type="none" w="sm" len="sm"/>
            <a:tailEnd type="none" w="sm" len="sm"/>
          </a:ln>
          <a:effectLst/>
        </p:spPr>
        <p:txBody>
          <a:bodyPr>
            <a:spAutoFit/>
          </a:bodyPr>
          <a:lstStyle/>
          <a:p>
            <a:pPr eaLnBrk="0" fontAlgn="base" latinLnBrk="0" hangingPunct="0">
              <a:spcBef>
                <a:spcPct val="50000"/>
              </a:spcBef>
              <a:spcAft>
                <a:spcPct val="0"/>
              </a:spcAft>
              <a:defRPr/>
            </a:pPr>
            <a:r>
              <a:rPr lang="en-US" altLang="ko-KR" sz="1200" b="1" err="1">
                <a:solidFill>
                  <a:srgbClr val="000000"/>
                </a:solidFill>
                <a:latin typeface="Palatino Linotype" pitchFamily="18" charset="0"/>
                <a:ea typeface="굴림" pitchFamily="50" charset="-127"/>
              </a:rPr>
              <a:t>Sogang</a:t>
            </a:r>
            <a:r>
              <a:rPr lang="en-US" altLang="ko-KR" sz="1200" b="1">
                <a:solidFill>
                  <a:srgbClr val="000000"/>
                </a:solidFill>
                <a:latin typeface="Palatino Linotype" pitchFamily="18" charset="0"/>
                <a:ea typeface="굴림" pitchFamily="50" charset="-127"/>
              </a:rPr>
              <a:t> University</a:t>
            </a:r>
          </a:p>
          <a:p>
            <a:pPr eaLnBrk="0" fontAlgn="base" latinLnBrk="0" hangingPunct="0">
              <a:spcBef>
                <a:spcPct val="50000"/>
              </a:spcBef>
              <a:spcAft>
                <a:spcPct val="0"/>
              </a:spcAft>
              <a:defRPr/>
            </a:pPr>
            <a:endParaRPr lang="en-US" altLang="ko-KR" sz="1200" b="1">
              <a:solidFill>
                <a:srgbClr val="000000"/>
              </a:solidFill>
              <a:ea typeface="굴림" pitchFamily="50" charset="-127"/>
            </a:endParaRPr>
          </a:p>
        </p:txBody>
      </p:sp>
      <p:sp>
        <p:nvSpPr>
          <p:cNvPr id="1059" name="Line 35"/>
          <p:cNvSpPr>
            <a:spLocks noChangeShapeType="1"/>
          </p:cNvSpPr>
          <p:nvPr/>
        </p:nvSpPr>
        <p:spPr bwMode="auto">
          <a:xfrm>
            <a:off x="280988" y="6477000"/>
            <a:ext cx="8582025" cy="0"/>
          </a:xfrm>
          <a:prstGeom prst="line">
            <a:avLst/>
          </a:prstGeom>
          <a:noFill/>
          <a:ln w="28575">
            <a:solidFill>
              <a:schemeClr val="folHlink"/>
            </a:solidFill>
            <a:round/>
            <a:headEnd type="none" w="sm" len="sm"/>
            <a:tailEnd type="none" w="sm" len="sm"/>
          </a:ln>
          <a:effectLst/>
        </p:spPr>
        <p:txBody>
          <a:bodyPr/>
          <a:lstStyle/>
          <a:p>
            <a:pPr algn="ctr" eaLnBrk="0" fontAlgn="base" latinLnBrk="0" hangingPunct="0">
              <a:spcBef>
                <a:spcPct val="50000"/>
              </a:spcBef>
              <a:spcAft>
                <a:spcPct val="0"/>
              </a:spcAft>
              <a:defRPr/>
            </a:pPr>
            <a:endParaRPr lang="ko-KR" altLang="en-US" sz="2000" b="1">
              <a:solidFill>
                <a:srgbClr val="000000"/>
              </a:solidFill>
              <a:ea typeface="굴림" pitchFamily="50" charset="-127"/>
            </a:endParaRPr>
          </a:p>
        </p:txBody>
      </p:sp>
    </p:spTree>
    <p:extLst>
      <p:ext uri="{BB962C8B-B14F-4D97-AF65-F5344CB8AC3E}">
        <p14:creationId xmlns:p14="http://schemas.microsoft.com/office/powerpoint/2010/main" val="2318763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p:cut/>
  </p:transition>
  <p:hf sldNum="0" hdr="0" ftr="0" dt="0"/>
  <p:txStyles>
    <p:titleStyle>
      <a:lvl1pPr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mj-lt"/>
          <a:ea typeface="+mj-ea"/>
          <a:cs typeface="+mj-cs"/>
        </a:defRPr>
      </a:lvl1pPr>
      <a:lvl2pPr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2pPr>
      <a:lvl3pPr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3pPr>
      <a:lvl4pPr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4pPr>
      <a:lvl5pPr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5pPr>
      <a:lvl6pPr marL="457200"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6pPr>
      <a:lvl7pPr marL="914400"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7pPr>
      <a:lvl8pPr marL="1371600"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8pPr>
      <a:lvl9pPr marL="1828800"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9pPr>
    </p:titleStyle>
    <p:bodyStyle>
      <a:lvl1pPr marL="285750" indent="-285750" algn="l" rtl="0" eaLnBrk="0" fontAlgn="base" hangingPunct="0">
        <a:spcBef>
          <a:spcPct val="30000"/>
        </a:spcBef>
        <a:spcAft>
          <a:spcPct val="0"/>
        </a:spcAft>
        <a:buClr>
          <a:srgbClr val="FC0128"/>
        </a:buClr>
        <a:buSzPct val="70000"/>
        <a:buFont typeface="돋움" panose="020B0600000101010101" pitchFamily="50" charset="-127"/>
        <a:buChar char="■"/>
        <a:defRPr kumimoji="1" sz="2400" b="1">
          <a:solidFill>
            <a:schemeClr val="tx1"/>
          </a:solidFill>
          <a:latin typeface="+mn-lt"/>
          <a:ea typeface="+mn-ea"/>
          <a:cs typeface="+mn-cs"/>
        </a:defRPr>
      </a:lvl1pPr>
      <a:lvl2pPr marL="542925" indent="-285750" algn="l" rtl="0" eaLnBrk="0" fontAlgn="base" hangingPunct="0">
        <a:spcBef>
          <a:spcPct val="30000"/>
        </a:spcBef>
        <a:spcAft>
          <a:spcPct val="0"/>
        </a:spcAft>
        <a:buClr>
          <a:schemeClr val="folHlink"/>
        </a:buClr>
        <a:buSzPct val="70000"/>
        <a:buFont typeface="Wingdings" pitchFamily="2" charset="2"/>
        <a:buChar char="l"/>
        <a:defRPr kumimoji="1" sz="2200">
          <a:solidFill>
            <a:schemeClr val="tx1"/>
          </a:solidFill>
          <a:latin typeface="+mn-lt"/>
          <a:ea typeface="+mn-ea"/>
        </a:defRPr>
      </a:lvl2pPr>
      <a:lvl3pPr marL="809625" indent="-228600" algn="l" defTabSz="628650" rtl="0" eaLnBrk="0" fontAlgn="base" hangingPunct="0">
        <a:spcBef>
          <a:spcPct val="20000"/>
        </a:spcBef>
        <a:spcAft>
          <a:spcPct val="0"/>
        </a:spcAft>
        <a:buClr>
          <a:srgbClr val="FF0033"/>
        </a:buClr>
        <a:buSzPct val="50000"/>
        <a:buFont typeface="Wingdings" pitchFamily="2" charset="2"/>
        <a:buChar char="u"/>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Arial" pitchFamily="34" charset="0"/>
          <a:ea typeface="+mn-ea"/>
        </a:defRPr>
      </a:lvl4pPr>
      <a:lvl5pPr marL="2057400" indent="-228600" algn="l" rtl="0" eaLnBrk="0" fontAlgn="base" hangingPunct="0">
        <a:spcBef>
          <a:spcPct val="20000"/>
        </a:spcBef>
        <a:spcAft>
          <a:spcPct val="0"/>
        </a:spcAft>
        <a:buChar char="•"/>
        <a:defRPr kumimoji="1" sz="2000">
          <a:solidFill>
            <a:schemeClr val="tx1"/>
          </a:solidFill>
          <a:latin typeface="Arial" pitchFamily="34" charset="0"/>
          <a:ea typeface="+mn-ea"/>
        </a:defRPr>
      </a:lvl5pPr>
      <a:lvl6pPr marL="2514600" indent="-228600" algn="l" rtl="0" fontAlgn="base">
        <a:spcBef>
          <a:spcPct val="20000"/>
        </a:spcBef>
        <a:spcAft>
          <a:spcPct val="0"/>
        </a:spcAft>
        <a:buChar char="•"/>
        <a:defRPr kumimoji="1" sz="2000">
          <a:solidFill>
            <a:schemeClr val="tx1"/>
          </a:solidFill>
          <a:latin typeface="Arial" pitchFamily="34" charset="0"/>
          <a:ea typeface="+mn-ea"/>
        </a:defRPr>
      </a:lvl6pPr>
      <a:lvl7pPr marL="2971800" indent="-228600" algn="l" rtl="0" fontAlgn="base">
        <a:spcBef>
          <a:spcPct val="20000"/>
        </a:spcBef>
        <a:spcAft>
          <a:spcPct val="0"/>
        </a:spcAft>
        <a:buChar char="•"/>
        <a:defRPr kumimoji="1" sz="2000">
          <a:solidFill>
            <a:schemeClr val="tx1"/>
          </a:solidFill>
          <a:latin typeface="Arial" pitchFamily="34" charset="0"/>
          <a:ea typeface="+mn-ea"/>
        </a:defRPr>
      </a:lvl7pPr>
      <a:lvl8pPr marL="3429000" indent="-228600" algn="l" rtl="0" fontAlgn="base">
        <a:spcBef>
          <a:spcPct val="20000"/>
        </a:spcBef>
        <a:spcAft>
          <a:spcPct val="0"/>
        </a:spcAft>
        <a:buChar char="•"/>
        <a:defRPr kumimoji="1" sz="2000">
          <a:solidFill>
            <a:schemeClr val="tx1"/>
          </a:solidFill>
          <a:latin typeface="Arial" pitchFamily="34" charset="0"/>
          <a:ea typeface="+mn-ea"/>
        </a:defRPr>
      </a:lvl8pPr>
      <a:lvl9pPr marL="3886200" indent="-228600" algn="l" rtl="0" fontAlgn="base">
        <a:spcBef>
          <a:spcPct val="20000"/>
        </a:spcBef>
        <a:spcAft>
          <a:spcPct val="0"/>
        </a:spcAft>
        <a:buChar char="•"/>
        <a:defRPr kumimoji="1" sz="2000">
          <a:solidFill>
            <a:schemeClr val="tx1"/>
          </a:solidFill>
          <a:latin typeface="Arial" pitchFamily="34" charset="0"/>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hamquiluan/ResidualMaskingNetwork"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nvSpPr>
        <p:spPr>
          <a:xfrm>
            <a:off x="1482759" y="4265244"/>
            <a:ext cx="7304083" cy="2071702"/>
          </a:xfrm>
          <a:prstGeom prst="rect">
            <a:avLst/>
          </a:prstGeom>
          <a:noFill/>
          <a:ln w="9525">
            <a:noFill/>
            <a:miter/>
          </a:ln>
          <a:effectLst/>
        </p:spPr>
        <p:txBody>
          <a:bodyPr vert="horz" wrap="square" lIns="92075" tIns="46038" rIns="92075" bIns="46038" anchor="ctr" anchorCtr="0">
            <a:noAutofit/>
          </a:bodyPr>
          <a:lstStyle>
            <a:lvl1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mj-lt"/>
                <a:ea typeface="+mj-ea"/>
                <a:cs typeface="+mj-cs"/>
              </a:defRPr>
            </a:lvl1pPr>
            <a:lvl2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a:ea typeface="돋움"/>
              </a:defRPr>
            </a:lvl2pPr>
            <a:lvl3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a:ea typeface="돋움"/>
              </a:defRPr>
            </a:lvl3pPr>
            <a:lvl4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a:ea typeface="돋움"/>
              </a:defRPr>
            </a:lvl4pPr>
            <a:lvl5pPr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a:ea typeface="돋움"/>
              </a:defRPr>
            </a:lvl5pPr>
            <a:lvl6pPr marL="4572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a:ea typeface="돋움"/>
              </a:defRPr>
            </a:lvl6pPr>
            <a:lvl7pPr marL="9144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a:ea typeface="돋움"/>
              </a:defRPr>
            </a:lvl7pPr>
            <a:lvl8pPr marL="13716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a:ea typeface="돋움"/>
              </a:defRPr>
            </a:lvl8pPr>
            <a:lvl9pPr marL="1828800" algn="l" rtl="0" eaLnBrk="1" fontAlgn="ctr" latinLnBrk="1" hangingPunct="1">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a:ea typeface="돋움"/>
              </a:defRPr>
            </a:lvl9pPr>
          </a:lstStyle>
          <a:p>
            <a:pPr marL="514350" indent="-514350" algn="r">
              <a:defRPr lang="ko-KR" altLang="en-US"/>
            </a:pPr>
            <a:r>
              <a:rPr lang="en-US" altLang="ko-KR" sz="2100" dirty="0">
                <a:solidFill>
                  <a:srgbClr val="000000"/>
                </a:solidFill>
                <a:latin typeface="맑은 고딕" panose="020B0503020000020004" pitchFamily="50" charset="-127"/>
                <a:ea typeface="맑은 고딕" panose="020B0503020000020004" pitchFamily="50" charset="-127"/>
              </a:rPr>
              <a:t>120190211</a:t>
            </a:r>
            <a:endParaRPr lang="ko-KR" altLang="en-US" sz="2100" dirty="0">
              <a:solidFill>
                <a:srgbClr val="000000"/>
              </a:solidFill>
              <a:latin typeface="맑은 고딕" panose="020B0503020000020004" pitchFamily="50" charset="-127"/>
              <a:ea typeface="맑은 고딕" panose="020B0503020000020004" pitchFamily="50" charset="-127"/>
            </a:endParaRPr>
          </a:p>
          <a:p>
            <a:pPr marL="514350" indent="-514350" algn="r">
              <a:defRPr lang="ko-KR" altLang="en-US"/>
            </a:pPr>
            <a:r>
              <a:rPr lang="ko-KR" altLang="en-US" sz="2100" dirty="0">
                <a:solidFill>
                  <a:srgbClr val="000000"/>
                </a:solidFill>
                <a:latin typeface="맑은 고딕" panose="020B0503020000020004" pitchFamily="50" charset="-127"/>
                <a:ea typeface="맑은 고딕" panose="020B0503020000020004" pitchFamily="50" charset="-127"/>
              </a:rPr>
              <a:t>한장훈</a:t>
            </a:r>
            <a:endParaRPr lang="en-US" altLang="ko-KR" sz="2100" dirty="0">
              <a:solidFill>
                <a:srgbClr val="000000"/>
              </a:solidFill>
              <a:latin typeface="맑은 고딕" panose="020B0503020000020004" pitchFamily="50" charset="-127"/>
              <a:ea typeface="맑은 고딕" panose="020B0503020000020004" pitchFamily="50" charset="-127"/>
            </a:endParaRPr>
          </a:p>
        </p:txBody>
      </p:sp>
      <p:sp>
        <p:nvSpPr>
          <p:cNvPr id="9" name="Rectangle 2"/>
          <p:cNvSpPr>
            <a:spLocks noGrp="1" noChangeArrowheads="1"/>
          </p:cNvSpPr>
          <p:nvPr/>
        </p:nvSpPr>
        <p:spPr>
          <a:xfrm>
            <a:off x="442913" y="1428736"/>
            <a:ext cx="8343929" cy="2504320"/>
          </a:xfrm>
          <a:prstGeom prst="rect">
            <a:avLst/>
          </a:prstGeom>
          <a:noFill/>
          <a:ln w="9525">
            <a:noFill/>
            <a:miter/>
          </a:ln>
          <a:effectLst/>
        </p:spPr>
        <p:txBody>
          <a:bodyPr lIns="92075" tIns="46038" rIns="92075" bIns="46038" anchor="ctr"/>
          <a:lstStyle>
            <a:defPPr>
              <a:defRPr lang="en-US"/>
            </a:defPPr>
            <a:lvl1pPr algn="l" rtl="0" eaLnBrk="0" fontAlgn="base" hangingPunct="0">
              <a:spcBef>
                <a:spcPct val="0"/>
              </a:spcBef>
              <a:spcAft>
                <a:spcPct val="0"/>
              </a:spcAft>
              <a:defRPr sz="1400" kern="1200">
                <a:solidFill>
                  <a:schemeClr val="tx1"/>
                </a:solidFill>
                <a:latin typeface="Arial"/>
                <a:ea typeface="+mn-ea"/>
                <a:cs typeface="+mn-cs"/>
              </a:defRPr>
            </a:lvl1pPr>
            <a:lvl2pPr marL="457200" algn="l" rtl="0" eaLnBrk="0" fontAlgn="base" hangingPunct="0">
              <a:spcBef>
                <a:spcPct val="0"/>
              </a:spcBef>
              <a:spcAft>
                <a:spcPct val="0"/>
              </a:spcAft>
              <a:defRPr sz="1400" kern="1200">
                <a:solidFill>
                  <a:schemeClr val="tx1"/>
                </a:solidFill>
                <a:latin typeface="Arial"/>
                <a:ea typeface="+mn-ea"/>
                <a:cs typeface="+mn-cs"/>
              </a:defRPr>
            </a:lvl2pPr>
            <a:lvl3pPr marL="914400" algn="l" rtl="0" eaLnBrk="0" fontAlgn="base" hangingPunct="0">
              <a:spcBef>
                <a:spcPct val="0"/>
              </a:spcBef>
              <a:spcAft>
                <a:spcPct val="0"/>
              </a:spcAft>
              <a:defRPr sz="1400" kern="1200">
                <a:solidFill>
                  <a:schemeClr val="tx1"/>
                </a:solidFill>
                <a:latin typeface="Arial"/>
                <a:ea typeface="+mn-ea"/>
                <a:cs typeface="+mn-cs"/>
              </a:defRPr>
            </a:lvl3pPr>
            <a:lvl4pPr marL="1371600" algn="l" rtl="0" eaLnBrk="0" fontAlgn="base" hangingPunct="0">
              <a:spcBef>
                <a:spcPct val="0"/>
              </a:spcBef>
              <a:spcAft>
                <a:spcPct val="0"/>
              </a:spcAft>
              <a:defRPr sz="1400" kern="1200">
                <a:solidFill>
                  <a:schemeClr val="tx1"/>
                </a:solidFill>
                <a:latin typeface="Arial"/>
                <a:ea typeface="+mn-ea"/>
                <a:cs typeface="+mn-cs"/>
              </a:defRPr>
            </a:lvl4pPr>
            <a:lvl5pPr marL="1828800" algn="l" rtl="0" eaLnBrk="0" fontAlgn="base" hangingPunct="0">
              <a:spcBef>
                <a:spcPct val="0"/>
              </a:spcBef>
              <a:spcAft>
                <a:spcPct val="0"/>
              </a:spcAft>
              <a:defRPr sz="1400" kern="1200">
                <a:solidFill>
                  <a:schemeClr val="tx1"/>
                </a:solidFill>
                <a:latin typeface="Arial"/>
                <a:ea typeface="+mn-ea"/>
                <a:cs typeface="+mn-cs"/>
              </a:defRPr>
            </a:lvl5pPr>
            <a:lvl6pPr marL="2286000" algn="l" defTabSz="914400" rtl="0" eaLnBrk="1" latinLnBrk="1" hangingPunct="1">
              <a:defRPr sz="1400" kern="1200">
                <a:solidFill>
                  <a:schemeClr val="tx1"/>
                </a:solidFill>
                <a:latin typeface="Arial"/>
                <a:ea typeface="+mn-ea"/>
                <a:cs typeface="+mn-cs"/>
              </a:defRPr>
            </a:lvl6pPr>
            <a:lvl7pPr marL="2743200" algn="l" defTabSz="914400" rtl="0" eaLnBrk="1" latinLnBrk="1" hangingPunct="1">
              <a:defRPr sz="1400" kern="1200">
                <a:solidFill>
                  <a:schemeClr val="tx1"/>
                </a:solidFill>
                <a:latin typeface="Arial"/>
                <a:ea typeface="+mn-ea"/>
                <a:cs typeface="+mn-cs"/>
              </a:defRPr>
            </a:lvl7pPr>
            <a:lvl8pPr marL="3200400" algn="l" defTabSz="914400" rtl="0" eaLnBrk="1" latinLnBrk="1" hangingPunct="1">
              <a:defRPr sz="1400" kern="1200">
                <a:solidFill>
                  <a:schemeClr val="tx1"/>
                </a:solidFill>
                <a:latin typeface="Arial"/>
                <a:ea typeface="+mn-ea"/>
                <a:cs typeface="+mn-cs"/>
              </a:defRPr>
            </a:lvl8pPr>
            <a:lvl9pPr marL="3657600" algn="l" defTabSz="914400" rtl="0" eaLnBrk="1" latinLnBrk="1" hangingPunct="1">
              <a:defRPr sz="1400" kern="1200">
                <a:solidFill>
                  <a:schemeClr val="tx1"/>
                </a:solidFill>
                <a:latin typeface="Arial"/>
                <a:ea typeface="+mn-ea"/>
                <a:cs typeface="+mn-cs"/>
              </a:defRPr>
            </a:lvl9pPr>
          </a:lstStyle>
          <a:p>
            <a:pPr algn="ctr"/>
            <a:r>
              <a:rPr lang="en-US" altLang="ko-KR" sz="2800" b="1" dirty="0" smtClean="0">
                <a:latin typeface="맑은 고딕" panose="020B0503020000020004" pitchFamily="50" charset="-127"/>
                <a:ea typeface="맑은 고딕" panose="020B0503020000020004" pitchFamily="50" charset="-127"/>
              </a:rPr>
              <a:t>Residual </a:t>
            </a:r>
            <a:r>
              <a:rPr lang="en-US" altLang="ko-KR" sz="2800" b="1" dirty="0" smtClean="0">
                <a:latin typeface="맑은 고딕" panose="020B0503020000020004" pitchFamily="50" charset="-127"/>
                <a:ea typeface="맑은 고딕" panose="020B0503020000020004" pitchFamily="50" charset="-127"/>
              </a:rPr>
              <a:t>masking Network</a:t>
            </a:r>
            <a:r>
              <a:rPr lang="ko-KR" altLang="en-US" sz="2800" b="1" dirty="0">
                <a:latin typeface="맑은 고딕" panose="020B0503020000020004" pitchFamily="50" charset="-127"/>
                <a:ea typeface="맑은 고딕" panose="020B0503020000020004" pitchFamily="50" charset="-127"/>
              </a:rPr>
              <a:t>를</a:t>
            </a:r>
            <a:r>
              <a:rPr lang="ko-KR" altLang="en-US" sz="2800" b="1" dirty="0" smtClean="0">
                <a:latin typeface="맑은 고딕" panose="020B0503020000020004" pitchFamily="50" charset="-127"/>
                <a:ea typeface="맑은 고딕" panose="020B0503020000020004" pitchFamily="50" charset="-127"/>
              </a:rPr>
              <a:t> </a:t>
            </a:r>
            <a:r>
              <a:rPr lang="ko-KR" altLang="en-US" sz="2800" b="1" dirty="0">
                <a:latin typeface="맑은 고딕" panose="020B0503020000020004" pitchFamily="50" charset="-127"/>
                <a:ea typeface="맑은 고딕" panose="020B0503020000020004" pitchFamily="50" charset="-127"/>
              </a:rPr>
              <a:t>사용한 </a:t>
            </a:r>
            <a:r>
              <a:rPr lang="en-US" altLang="ko-KR" sz="2800" b="1" dirty="0">
                <a:latin typeface="맑은 고딕" panose="020B0503020000020004" pitchFamily="50" charset="-127"/>
                <a:ea typeface="맑은 고딕" panose="020B0503020000020004" pitchFamily="50" charset="-127"/>
              </a:rPr>
              <a:t> </a:t>
            </a:r>
            <a:r>
              <a:rPr lang="ko-KR" altLang="en-US" sz="2800" b="1" dirty="0">
                <a:latin typeface="맑은 고딕" panose="020B0503020000020004" pitchFamily="50" charset="-127"/>
                <a:ea typeface="맑은 고딕" panose="020B0503020000020004" pitchFamily="50" charset="-127"/>
              </a:rPr>
              <a:t>한국인 </a:t>
            </a:r>
            <a:r>
              <a:rPr lang="en-US" altLang="ko-KR" sz="2800" b="1" dirty="0" smtClean="0">
                <a:latin typeface="맑은 고딕" panose="020B0503020000020004" pitchFamily="50" charset="-127"/>
                <a:ea typeface="맑은 고딕" panose="020B0503020000020004" pitchFamily="50" charset="-127"/>
              </a:rPr>
              <a:t>Emotion</a:t>
            </a:r>
            <a:r>
              <a:rPr lang="ko-KR" altLang="en-US" sz="2800" b="1" dirty="0" smtClean="0">
                <a:latin typeface="맑은 고딕" panose="020B0503020000020004" pitchFamily="50" charset="-127"/>
                <a:ea typeface="맑은 고딕" panose="020B0503020000020004" pitchFamily="50" charset="-127"/>
              </a:rPr>
              <a:t> </a:t>
            </a:r>
            <a:r>
              <a:rPr lang="en-US" altLang="ko-KR" sz="2800" b="1" dirty="0">
                <a:latin typeface="맑은 고딕" panose="020B0503020000020004" pitchFamily="50" charset="-127"/>
                <a:ea typeface="맑은 고딕" panose="020B0503020000020004" pitchFamily="50" charset="-127"/>
              </a:rPr>
              <a:t>detection</a:t>
            </a:r>
          </a:p>
        </p:txBody>
      </p:sp>
      <p:cxnSp>
        <p:nvCxnSpPr>
          <p:cNvPr id="10" name="직선 연결선 9"/>
          <p:cNvCxnSpPr/>
          <p:nvPr/>
        </p:nvCxnSpPr>
        <p:spPr>
          <a:xfrm>
            <a:off x="357158" y="1285860"/>
            <a:ext cx="8429684" cy="1588"/>
          </a:xfrm>
          <a:prstGeom prst="line">
            <a:avLst/>
          </a:prstGeom>
          <a:solidFill>
            <a:schemeClr val="bg1"/>
          </a:solidFill>
          <a:ln w="73025" cap="flat" cmpd="sng" algn="ctr">
            <a:solidFill>
              <a:schemeClr val="bg1">
                <a:lumMod val="50000"/>
              </a:schemeClr>
            </a:solidFill>
            <a:prstDash val="solid"/>
            <a:round/>
          </a:ln>
          <a:effectLst/>
        </p:spPr>
      </p:cxnSp>
      <p:cxnSp>
        <p:nvCxnSpPr>
          <p:cNvPr id="11" name="직선 연결선 10"/>
          <p:cNvCxnSpPr/>
          <p:nvPr/>
        </p:nvCxnSpPr>
        <p:spPr>
          <a:xfrm>
            <a:off x="357158" y="4075484"/>
            <a:ext cx="8429684" cy="1588"/>
          </a:xfrm>
          <a:prstGeom prst="line">
            <a:avLst/>
          </a:prstGeom>
          <a:solidFill>
            <a:schemeClr val="bg1"/>
          </a:solidFill>
          <a:ln w="73025" cap="flat" cmpd="sng" algn="ctr">
            <a:solidFill>
              <a:schemeClr val="bg1">
                <a:lumMod val="50000"/>
              </a:schemeClr>
            </a:solidFill>
            <a:prstDash val="solid"/>
            <a:round/>
          </a:ln>
          <a:effectLst/>
        </p:spPr>
      </p:cxnSp>
      <p:pic>
        <p:nvPicPr>
          <p:cNvPr id="6" name="Picture 30">
            <a:extLst>
              <a:ext uri="{FF2B5EF4-FFF2-40B4-BE49-F238E27FC236}">
                <a16:creationId xmlns:a16="http://schemas.microsoft.com/office/drawing/2014/main" xmlns="" id="{FCE7D8F1-E6EE-42E6-9E5D-BEB5CCC961E7}"/>
              </a:ext>
            </a:extLst>
          </p:cNvPr>
          <p:cNvPicPr>
            <a:picLocks noChangeAspect="1" noChangeArrowheads="1"/>
          </p:cNvPicPr>
          <p:nvPr/>
        </p:nvPicPr>
        <p:blipFill rotWithShape="1">
          <a:blip r:embed="rId3"/>
          <a:srcRect/>
          <a:stretch>
            <a:fillRect/>
          </a:stretch>
        </p:blipFill>
        <p:spPr>
          <a:xfrm>
            <a:off x="211138" y="152400"/>
            <a:ext cx="231775" cy="350838"/>
          </a:xfrm>
          <a:prstGeom prst="rect">
            <a:avLst/>
          </a:prstGeom>
          <a:noFill/>
          <a:ln w="12700">
            <a:noFill/>
            <a:miter/>
          </a:ln>
        </p:spPr>
      </p:pic>
      <p:sp>
        <p:nvSpPr>
          <p:cNvPr id="7" name="Text Box 31">
            <a:extLst>
              <a:ext uri="{FF2B5EF4-FFF2-40B4-BE49-F238E27FC236}">
                <a16:creationId xmlns:a16="http://schemas.microsoft.com/office/drawing/2014/main" xmlns="" id="{A4D0896A-02A9-4292-B1F2-CC9A3BF57DCD}"/>
              </a:ext>
            </a:extLst>
          </p:cNvPr>
          <p:cNvSpPr txBox="1">
            <a:spLocks noChangeArrowheads="1"/>
          </p:cNvSpPr>
          <p:nvPr/>
        </p:nvSpPr>
        <p:spPr>
          <a:xfrm>
            <a:off x="457197" y="163513"/>
            <a:ext cx="8043892" cy="400110"/>
          </a:xfrm>
          <a:prstGeom prst="rect">
            <a:avLst/>
          </a:prstGeom>
          <a:noFill/>
          <a:ln w="12700">
            <a:noFill/>
            <a:miter/>
          </a:ln>
          <a:effectLst/>
        </p:spPr>
        <p:txBody>
          <a:bodyPr wrap="square">
            <a:spAutoFit/>
          </a:bodyPr>
          <a:lstStyle/>
          <a:p>
            <a:pPr eaLnBrk="0" fontAlgn="base" latinLnBrk="0" hangingPunct="0">
              <a:spcBef>
                <a:spcPct val="50000"/>
              </a:spcBef>
              <a:spcAft>
                <a:spcPct val="0"/>
              </a:spcAft>
              <a:defRPr lang="ko-KR"/>
            </a:pPr>
            <a:r>
              <a:rPr kumimoji="1" lang="en-US" altLang="ko-KR" sz="2000" b="1" dirty="0" err="1">
                <a:solidFill>
                  <a:srgbClr val="000000"/>
                </a:solidFill>
                <a:latin typeface="맑은 고딕" panose="020B0503020000020004" pitchFamily="50" charset="-127"/>
                <a:ea typeface="맑은 고딕" panose="020B0503020000020004" pitchFamily="50" charset="-127"/>
              </a:rPr>
              <a:t>Sogang</a:t>
            </a:r>
            <a:r>
              <a:rPr kumimoji="1" lang="en-US" altLang="ko-KR" sz="2000" b="1" dirty="0">
                <a:solidFill>
                  <a:srgbClr val="000000"/>
                </a:solidFill>
                <a:latin typeface="맑은 고딕" panose="020B0503020000020004" pitchFamily="50" charset="-127"/>
                <a:ea typeface="맑은 고딕" panose="020B0503020000020004" pitchFamily="50" charset="-127"/>
              </a:rPr>
              <a:t> University Neural Network</a:t>
            </a:r>
          </a:p>
        </p:txBody>
      </p:sp>
    </p:spTree>
    <p:extLst>
      <p:ext uri="{BB962C8B-B14F-4D97-AF65-F5344CB8AC3E}">
        <p14:creationId xmlns:p14="http://schemas.microsoft.com/office/powerpoint/2010/main" val="97611027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205E36DA-1EB5-4E63-979B-4CF9B2A7CE13}"/>
              </a:ext>
            </a:extLst>
          </p:cNvPr>
          <p:cNvSpPr>
            <a:spLocks noGrp="1"/>
          </p:cNvSpPr>
          <p:nvPr>
            <p:ph idx="1"/>
          </p:nvPr>
        </p:nvSpPr>
        <p:spPr>
          <a:xfrm>
            <a:off x="539750" y="1268413"/>
            <a:ext cx="8280722" cy="5257800"/>
          </a:xfrm>
        </p:spPr>
        <p:txBody>
          <a:bodyPr/>
          <a:lstStyle/>
          <a:p>
            <a:pPr>
              <a:lnSpc>
                <a:spcPct val="150000"/>
              </a:lnSpc>
            </a:pPr>
            <a:r>
              <a:rPr lang="ko-KR" altLang="en-US" sz="2000" dirty="0">
                <a:latin typeface="맑은 고딕" panose="020B0503020000020004" pitchFamily="50" charset="-127"/>
                <a:ea typeface="맑은 고딕" panose="020B0503020000020004" pitchFamily="50" charset="-127"/>
              </a:rPr>
              <a:t>데이터 </a:t>
            </a:r>
            <a:r>
              <a:rPr lang="ko-KR" altLang="en-US" sz="2000" dirty="0" err="1">
                <a:latin typeface="맑은 고딕" panose="020B0503020000020004" pitchFamily="50" charset="-127"/>
                <a:ea typeface="맑은 고딕" panose="020B0503020000020004" pitchFamily="50" charset="-127"/>
              </a:rPr>
              <a:t>전처리</a:t>
            </a:r>
            <a:endParaRPr lang="en-US" altLang="ko-KR" sz="2000" dirty="0">
              <a:latin typeface="맑은 고딕" panose="020B0503020000020004" pitchFamily="50" charset="-127"/>
              <a:ea typeface="맑은 고딕" panose="020B0503020000020004" pitchFamily="50" charset="-127"/>
            </a:endParaRPr>
          </a:p>
          <a:p>
            <a:pPr lvl="1">
              <a:lnSpc>
                <a:spcPct val="150000"/>
              </a:lnSpc>
            </a:pPr>
            <a:r>
              <a:rPr lang="ko-KR" altLang="en-US" sz="1800" dirty="0">
                <a:latin typeface="맑은 고딕" panose="020B0503020000020004" pitchFamily="50" charset="-127"/>
                <a:ea typeface="맑은 고딕" panose="020B0503020000020004" pitchFamily="50" charset="-127"/>
              </a:rPr>
              <a:t>수집된 데이터에 대해 사전 학습된 얼굴 영역 검출기로 검출</a:t>
            </a:r>
            <a:r>
              <a:rPr lang="en-US" altLang="ko-KR" sz="1800" dirty="0">
                <a:latin typeface="맑은 고딕" panose="020B0503020000020004" pitchFamily="50" charset="-127"/>
                <a:ea typeface="맑은 고딕" panose="020B0503020000020004" pitchFamily="50" charset="-127"/>
              </a:rPr>
              <a:t>.</a:t>
            </a:r>
          </a:p>
          <a:p>
            <a:pPr lvl="1">
              <a:lnSpc>
                <a:spcPct val="150000"/>
              </a:lnSpc>
            </a:pPr>
            <a:r>
              <a:rPr lang="en-US" altLang="ko-KR" sz="1800" dirty="0">
                <a:latin typeface="맑은 고딕" panose="020B0503020000020004" pitchFamily="50" charset="-127"/>
                <a:ea typeface="맑은 고딕" panose="020B0503020000020004" pitchFamily="50" charset="-127"/>
              </a:rPr>
              <a:t>2</a:t>
            </a:r>
            <a:r>
              <a:rPr lang="ko-KR" altLang="en-US" sz="1800" dirty="0">
                <a:latin typeface="맑은 고딕" panose="020B0503020000020004" pitchFamily="50" charset="-127"/>
                <a:ea typeface="맑은 고딕" panose="020B0503020000020004" pitchFamily="50" charset="-127"/>
              </a:rPr>
              <a:t>차적으로 검출된 영역에 대해 사람이 직접 확인 및 감정 클래스 </a:t>
            </a:r>
            <a:r>
              <a:rPr lang="ko-KR" altLang="en-US" sz="1800" dirty="0" err="1">
                <a:latin typeface="맑은 고딕" panose="020B0503020000020004" pitchFamily="50" charset="-127"/>
                <a:ea typeface="맑은 고딕" panose="020B0503020000020004" pitchFamily="50" charset="-127"/>
              </a:rPr>
              <a:t>태깅</a:t>
            </a:r>
            <a:r>
              <a:rPr lang="en-US" altLang="ko-KR" sz="1800" dirty="0">
                <a:latin typeface="맑은 고딕" panose="020B0503020000020004" pitchFamily="50" charset="-127"/>
                <a:ea typeface="맑은 고딕" panose="020B0503020000020004" pitchFamily="50" charset="-127"/>
              </a:rPr>
              <a:t>.</a:t>
            </a:r>
          </a:p>
          <a:p>
            <a:pPr lvl="1">
              <a:lnSpc>
                <a:spcPct val="150000"/>
              </a:lnSpc>
            </a:pPr>
            <a:r>
              <a:rPr lang="ko-KR" altLang="en-US" sz="1800" dirty="0" err="1">
                <a:latin typeface="맑은 고딕" panose="020B0503020000020004" pitchFamily="50" charset="-127"/>
                <a:ea typeface="맑은 고딕" panose="020B0503020000020004" pitchFamily="50" charset="-127"/>
              </a:rPr>
              <a:t>태깅된</a:t>
            </a:r>
            <a:r>
              <a:rPr lang="ko-KR" altLang="en-US" sz="1800" dirty="0">
                <a:latin typeface="맑은 고딕" panose="020B0503020000020004" pitchFamily="50" charset="-127"/>
                <a:ea typeface="맑은 고딕" panose="020B0503020000020004" pitchFamily="50" charset="-127"/>
              </a:rPr>
              <a:t> 이미지를 입력 사이즈에 맞게 </a:t>
            </a:r>
            <a:r>
              <a:rPr lang="en-US" altLang="ko-KR" sz="1800" dirty="0">
                <a:latin typeface="맑은 고딕" panose="020B0503020000020004" pitchFamily="50" charset="-127"/>
                <a:ea typeface="맑은 고딕" panose="020B0503020000020004" pitchFamily="50" charset="-127"/>
              </a:rPr>
              <a:t>grayscale </a:t>
            </a:r>
            <a:r>
              <a:rPr lang="ko-KR" altLang="en-US" sz="1800" dirty="0">
                <a:latin typeface="맑은 고딕" panose="020B0503020000020004" pitchFamily="50" charset="-127"/>
                <a:ea typeface="맑은 고딕" panose="020B0503020000020004" pitchFamily="50" charset="-127"/>
              </a:rPr>
              <a:t>및 </a:t>
            </a:r>
            <a:r>
              <a:rPr lang="en-US" altLang="ko-KR" sz="1800" dirty="0">
                <a:latin typeface="맑은 고딕" panose="020B0503020000020004" pitchFamily="50" charset="-127"/>
                <a:ea typeface="맑은 고딕" panose="020B0503020000020004" pitchFamily="50" charset="-127"/>
              </a:rPr>
              <a:t>resize</a:t>
            </a:r>
          </a:p>
          <a:p>
            <a:pPr lvl="1">
              <a:lnSpc>
                <a:spcPct val="150000"/>
              </a:lnSpc>
            </a:pPr>
            <a:r>
              <a:rPr lang="ko-KR" altLang="en-US" sz="1800" dirty="0">
                <a:latin typeface="맑은 고딕" panose="020B0503020000020004" pitchFamily="50" charset="-127"/>
                <a:ea typeface="맑은 고딕" panose="020B0503020000020004" pitchFamily="50" charset="-127"/>
              </a:rPr>
              <a:t>이미지</a:t>
            </a:r>
            <a:r>
              <a:rPr lang="en-US" altLang="ko-KR" sz="1800" dirty="0">
                <a:latin typeface="맑은 고딕" panose="020B0503020000020004" pitchFamily="50" charset="-127"/>
                <a:ea typeface="맑은 고딕" panose="020B0503020000020004" pitchFamily="50" charset="-127"/>
              </a:rPr>
              <a:t>, Label, Data-type(</a:t>
            </a:r>
            <a:r>
              <a:rPr lang="en-US" altLang="ko-KR" sz="1800" dirty="0" err="1">
                <a:latin typeface="맑은 고딕" panose="020B0503020000020004" pitchFamily="50" charset="-127"/>
                <a:ea typeface="맑은 고딕" panose="020B0503020000020004" pitchFamily="50" charset="-127"/>
              </a:rPr>
              <a:t>Train,Dev,Test</a:t>
            </a:r>
            <a:r>
              <a:rPr lang="en-US" altLang="ko-KR" sz="1800" dirty="0">
                <a:latin typeface="맑은 고딕" panose="020B0503020000020004" pitchFamily="50" charset="-127"/>
                <a:ea typeface="맑은 고딕" panose="020B0503020000020004" pitchFamily="50" charset="-127"/>
              </a:rPr>
              <a:t>) </a:t>
            </a:r>
            <a:r>
              <a:rPr lang="ko-KR" altLang="en-US" sz="1800" dirty="0">
                <a:latin typeface="맑은 고딕" panose="020B0503020000020004" pitchFamily="50" charset="-127"/>
                <a:ea typeface="맑은 고딕" panose="020B0503020000020004" pitchFamily="50" charset="-127"/>
              </a:rPr>
              <a:t>정보를</a:t>
            </a:r>
            <a:r>
              <a:rPr lang="en-US" altLang="ko-KR" sz="1800" dirty="0">
                <a:latin typeface="맑은 고딕" panose="020B0503020000020004" pitchFamily="50" charset="-127"/>
                <a:ea typeface="맑은 고딕" panose="020B0503020000020004" pitchFamily="50" charset="-127"/>
              </a:rPr>
              <a:t> pandas</a:t>
            </a:r>
            <a:r>
              <a:rPr lang="ko-KR" altLang="en-US" sz="1800" dirty="0">
                <a:latin typeface="맑은 고딕" panose="020B0503020000020004" pitchFamily="50" charset="-127"/>
                <a:ea typeface="맑은 고딕" panose="020B0503020000020004" pitchFamily="50" charset="-127"/>
              </a:rPr>
              <a:t>통해 </a:t>
            </a:r>
            <a:r>
              <a:rPr lang="en-US" altLang="ko-KR" sz="1800" dirty="0">
                <a:latin typeface="맑은 고딕" panose="020B0503020000020004" pitchFamily="50" charset="-127"/>
                <a:ea typeface="맑은 고딕" panose="020B0503020000020004" pitchFamily="50" charset="-127"/>
              </a:rPr>
              <a:t>csv </a:t>
            </a:r>
            <a:r>
              <a:rPr lang="ko-KR" altLang="en-US" sz="1800" dirty="0">
                <a:latin typeface="맑은 고딕" panose="020B0503020000020004" pitchFamily="50" charset="-127"/>
                <a:ea typeface="맑은 고딕" panose="020B0503020000020004" pitchFamily="50" charset="-127"/>
              </a:rPr>
              <a:t>파일로 전환</a:t>
            </a:r>
            <a:r>
              <a:rPr lang="en-US" altLang="ko-KR" sz="1800" dirty="0">
                <a:latin typeface="맑은 고딕" panose="020B0503020000020004" pitchFamily="50" charset="-127"/>
                <a:ea typeface="맑은 고딕" panose="020B0503020000020004" pitchFamily="50" charset="-127"/>
              </a:rPr>
              <a:t> </a:t>
            </a:r>
          </a:p>
          <a:p>
            <a:pPr lvl="1">
              <a:lnSpc>
                <a:spcPct val="150000"/>
              </a:lnSpc>
            </a:pPr>
            <a:endParaRPr lang="en-US" altLang="ko-KR" sz="1500" dirty="0"/>
          </a:p>
          <a:p>
            <a:pPr marL="257175" lvl="1" indent="0">
              <a:buNone/>
            </a:pPr>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3" name="제목 2">
            <a:extLst>
              <a:ext uri="{FF2B5EF4-FFF2-40B4-BE49-F238E27FC236}">
                <a16:creationId xmlns:a16="http://schemas.microsoft.com/office/drawing/2014/main" xmlns="" id="{2F75C96F-828F-406D-A24B-19EFE5E4E60D}"/>
              </a:ext>
            </a:extLst>
          </p:cNvPr>
          <p:cNvSpPr>
            <a:spLocks noGrp="1"/>
          </p:cNvSpPr>
          <p:nvPr>
            <p:ph type="title"/>
          </p:nvPr>
        </p:nvSpPr>
        <p:spPr>
          <a:xfrm>
            <a:off x="844550" y="400050"/>
            <a:ext cx="8018463" cy="685800"/>
          </a:xfrm>
        </p:spPr>
        <p:txBody>
          <a:bodyPr/>
          <a:lstStyle/>
          <a:p>
            <a:r>
              <a:rPr lang="en-US" altLang="ko-KR" dirty="0"/>
              <a:t>Custom dataset</a:t>
            </a:r>
            <a:endParaRPr lang="ko-KR" altLang="en-US" dirty="0"/>
          </a:p>
        </p:txBody>
      </p:sp>
      <p:sp>
        <p:nvSpPr>
          <p:cNvPr id="6" name="TextBox 5">
            <a:extLst>
              <a:ext uri="{FF2B5EF4-FFF2-40B4-BE49-F238E27FC236}">
                <a16:creationId xmlns:a16="http://schemas.microsoft.com/office/drawing/2014/main" xmlns="" id="{996B5902-7AC8-4DFE-BCBE-5A9CC72235CA}"/>
              </a:ext>
            </a:extLst>
          </p:cNvPr>
          <p:cNvSpPr txBox="1"/>
          <p:nvPr/>
        </p:nvSpPr>
        <p:spPr>
          <a:xfrm>
            <a:off x="4199016" y="5315959"/>
            <a:ext cx="1103548" cy="646331"/>
          </a:xfrm>
          <a:prstGeom prst="rect">
            <a:avLst/>
          </a:prstGeom>
          <a:noFill/>
        </p:spPr>
        <p:txBody>
          <a:bodyPr wrap="square" rtlCol="0">
            <a:spAutoFit/>
          </a:bodyPr>
          <a:lstStyle/>
          <a:p>
            <a:r>
              <a:rPr lang="en-US" altLang="ko-KR" dirty="0" err="1"/>
              <a:t>Grayscale&amp;resize</a:t>
            </a:r>
            <a:endParaRPr lang="ko-KR" altLang="en-US" dirty="0"/>
          </a:p>
        </p:txBody>
      </p:sp>
      <p:pic>
        <p:nvPicPr>
          <p:cNvPr id="7" name="그림 6">
            <a:extLst>
              <a:ext uri="{FF2B5EF4-FFF2-40B4-BE49-F238E27FC236}">
                <a16:creationId xmlns:a16="http://schemas.microsoft.com/office/drawing/2014/main" xmlns="" id="{1AAA4478-FF0E-4DDE-9757-E9122884D9E4}"/>
              </a:ext>
            </a:extLst>
          </p:cNvPr>
          <p:cNvPicPr>
            <a:picLocks noChangeAspect="1"/>
          </p:cNvPicPr>
          <p:nvPr/>
        </p:nvPicPr>
        <p:blipFill>
          <a:blip r:embed="rId3"/>
          <a:stretch>
            <a:fillRect/>
          </a:stretch>
        </p:blipFill>
        <p:spPr>
          <a:xfrm>
            <a:off x="6373198" y="4192962"/>
            <a:ext cx="2543175" cy="1428750"/>
          </a:xfrm>
          <a:prstGeom prst="rect">
            <a:avLst/>
          </a:prstGeom>
        </p:spPr>
      </p:pic>
      <p:pic>
        <p:nvPicPr>
          <p:cNvPr id="9" name="그림 8">
            <a:extLst>
              <a:ext uri="{FF2B5EF4-FFF2-40B4-BE49-F238E27FC236}">
                <a16:creationId xmlns:a16="http://schemas.microsoft.com/office/drawing/2014/main" xmlns="" id="{7D246313-57DC-494D-B7D0-0E240F3973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8174" y="4509120"/>
            <a:ext cx="745232" cy="745232"/>
          </a:xfrm>
          <a:prstGeom prst="rect">
            <a:avLst/>
          </a:prstGeom>
        </p:spPr>
      </p:pic>
      <p:sp>
        <p:nvSpPr>
          <p:cNvPr id="12" name="TextBox 11">
            <a:extLst>
              <a:ext uri="{FF2B5EF4-FFF2-40B4-BE49-F238E27FC236}">
                <a16:creationId xmlns:a16="http://schemas.microsoft.com/office/drawing/2014/main" xmlns="" id="{D2B386EF-00F8-4A9E-AA0E-754EDF0EBF1C}"/>
              </a:ext>
            </a:extLst>
          </p:cNvPr>
          <p:cNvSpPr txBox="1"/>
          <p:nvPr/>
        </p:nvSpPr>
        <p:spPr>
          <a:xfrm>
            <a:off x="7088112" y="5771168"/>
            <a:ext cx="1121537" cy="369332"/>
          </a:xfrm>
          <a:prstGeom prst="rect">
            <a:avLst/>
          </a:prstGeom>
          <a:noFill/>
        </p:spPr>
        <p:txBody>
          <a:bodyPr wrap="square" rtlCol="0">
            <a:spAutoFit/>
          </a:bodyPr>
          <a:lstStyle/>
          <a:p>
            <a:r>
              <a:rPr lang="en-US" altLang="ko-KR" dirty="0"/>
              <a:t>Csv </a:t>
            </a:r>
            <a:r>
              <a:rPr lang="ko-KR" altLang="en-US" dirty="0"/>
              <a:t>형식</a:t>
            </a:r>
          </a:p>
        </p:txBody>
      </p:sp>
      <p:sp>
        <p:nvSpPr>
          <p:cNvPr id="13" name="화살표: 오른쪽 12">
            <a:extLst>
              <a:ext uri="{FF2B5EF4-FFF2-40B4-BE49-F238E27FC236}">
                <a16:creationId xmlns:a16="http://schemas.microsoft.com/office/drawing/2014/main" xmlns="" id="{23B4ED9D-BAA0-4F11-83F7-BBE393056E99}"/>
              </a:ext>
            </a:extLst>
          </p:cNvPr>
          <p:cNvSpPr/>
          <p:nvPr/>
        </p:nvSpPr>
        <p:spPr>
          <a:xfrm>
            <a:off x="3548560" y="4731111"/>
            <a:ext cx="430846" cy="745232"/>
          </a:xfrm>
          <a:prstGeom prst="rightArrow">
            <a:avLst/>
          </a:prstGeom>
          <a:solidFill>
            <a:schemeClr val="bg1"/>
          </a:solidFill>
          <a:ln w="12700" cap="flat" cmpd="sng" algn="ctr">
            <a:solidFill>
              <a:schemeClr val="tx1"/>
            </a:solidFill>
            <a:prstDash val="solid"/>
            <a:roun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None/>
            </a:pPr>
            <a:endParaRPr kumimoji="1" lang="ko-KR" altLang="en-US" sz="1400" b="1" i="0" u="none" strike="noStrike" cap="none" normalizeH="0" baseline="0">
              <a:solidFill>
                <a:schemeClr val="tx1"/>
              </a:solidFill>
              <a:latin typeface="Arial"/>
              <a:ea typeface="돋움"/>
            </a:endParaRPr>
          </a:p>
        </p:txBody>
      </p:sp>
      <p:sp>
        <p:nvSpPr>
          <p:cNvPr id="14" name="화살표: 오른쪽 13">
            <a:extLst>
              <a:ext uri="{FF2B5EF4-FFF2-40B4-BE49-F238E27FC236}">
                <a16:creationId xmlns:a16="http://schemas.microsoft.com/office/drawing/2014/main" xmlns="" id="{53E05164-436B-4B52-B5A8-A8CA3F962DAA}"/>
              </a:ext>
            </a:extLst>
          </p:cNvPr>
          <p:cNvSpPr/>
          <p:nvPr/>
        </p:nvSpPr>
        <p:spPr>
          <a:xfrm>
            <a:off x="5622458" y="4704918"/>
            <a:ext cx="430846" cy="745232"/>
          </a:xfrm>
          <a:prstGeom prst="rightArrow">
            <a:avLst/>
          </a:prstGeom>
          <a:solidFill>
            <a:schemeClr val="bg1"/>
          </a:solidFill>
          <a:ln w="12700" cap="flat" cmpd="sng" algn="ctr">
            <a:solidFill>
              <a:schemeClr val="tx1"/>
            </a:solidFill>
            <a:prstDash val="solid"/>
            <a:roun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None/>
            </a:pPr>
            <a:endParaRPr kumimoji="1" lang="ko-KR" altLang="en-US" sz="1400" b="1" i="0" u="none" strike="noStrike" cap="none" normalizeH="0" baseline="0">
              <a:solidFill>
                <a:schemeClr val="tx1"/>
              </a:solidFill>
              <a:latin typeface="Arial"/>
              <a:ea typeface="돋움"/>
            </a:endParaRPr>
          </a:p>
        </p:txBody>
      </p:sp>
      <p:pic>
        <p:nvPicPr>
          <p:cNvPr id="16" name="그림 15">
            <a:extLst>
              <a:ext uri="{FF2B5EF4-FFF2-40B4-BE49-F238E27FC236}">
                <a16:creationId xmlns:a16="http://schemas.microsoft.com/office/drawing/2014/main" xmlns="" id="{957EC5EB-4A79-4337-A70F-72580D02D6EA}"/>
              </a:ext>
            </a:extLst>
          </p:cNvPr>
          <p:cNvPicPr>
            <a:picLocks noChangeAspect="1"/>
          </p:cNvPicPr>
          <p:nvPr/>
        </p:nvPicPr>
        <p:blipFill>
          <a:blip r:embed="rId5"/>
          <a:stretch>
            <a:fillRect/>
          </a:stretch>
        </p:blipFill>
        <p:spPr>
          <a:xfrm>
            <a:off x="947626" y="4206961"/>
            <a:ext cx="2176526" cy="1970272"/>
          </a:xfrm>
          <a:prstGeom prst="rect">
            <a:avLst/>
          </a:prstGeom>
        </p:spPr>
      </p:pic>
    </p:spTree>
    <p:extLst>
      <p:ext uri="{BB962C8B-B14F-4D97-AF65-F5344CB8AC3E}">
        <p14:creationId xmlns:p14="http://schemas.microsoft.com/office/powerpoint/2010/main" val="287372929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205E36DA-1EB5-4E63-979B-4CF9B2A7CE13}"/>
              </a:ext>
            </a:extLst>
          </p:cNvPr>
          <p:cNvSpPr>
            <a:spLocks noGrp="1"/>
          </p:cNvSpPr>
          <p:nvPr>
            <p:ph idx="1"/>
          </p:nvPr>
        </p:nvSpPr>
        <p:spPr>
          <a:xfrm>
            <a:off x="539750" y="1268413"/>
            <a:ext cx="8323263" cy="5257800"/>
          </a:xfrm>
        </p:spPr>
        <p:txBody>
          <a:bodyPr/>
          <a:lstStyle/>
          <a:p>
            <a:pPr>
              <a:lnSpc>
                <a:spcPct val="150000"/>
              </a:lnSpc>
            </a:pPr>
            <a:r>
              <a:rPr lang="ko-KR" altLang="en-US" sz="2000" dirty="0">
                <a:latin typeface="맑은 고딕" panose="020B0503020000020004" pitchFamily="50" charset="-127"/>
                <a:ea typeface="맑은 고딕" panose="020B0503020000020004" pitchFamily="50" charset="-127"/>
              </a:rPr>
              <a:t>데이터 </a:t>
            </a:r>
            <a:r>
              <a:rPr lang="ko-KR" altLang="en-US" sz="2000" dirty="0" err="1">
                <a:latin typeface="맑은 고딕" panose="020B0503020000020004" pitchFamily="50" charset="-127"/>
                <a:ea typeface="맑은 고딕" panose="020B0503020000020004" pitchFamily="50" charset="-127"/>
              </a:rPr>
              <a:t>전처리</a:t>
            </a:r>
            <a:endParaRPr lang="en-US" altLang="ko-KR" sz="2000" dirty="0">
              <a:latin typeface="맑은 고딕" panose="020B0503020000020004" pitchFamily="50" charset="-127"/>
              <a:ea typeface="맑은 고딕" panose="020B0503020000020004" pitchFamily="50" charset="-127"/>
            </a:endParaRPr>
          </a:p>
          <a:p>
            <a:pPr lvl="1">
              <a:lnSpc>
                <a:spcPct val="150000"/>
              </a:lnSpc>
            </a:pPr>
            <a:r>
              <a:rPr lang="en-US" altLang="ko-KR" sz="1800" dirty="0"/>
              <a:t>Train</a:t>
            </a:r>
            <a:r>
              <a:rPr lang="ko-KR" altLang="en-US" sz="1800" dirty="0"/>
              <a:t> </a:t>
            </a:r>
            <a:r>
              <a:rPr lang="en-US" altLang="ko-KR" sz="1800" dirty="0"/>
              <a:t>data:</a:t>
            </a:r>
            <a:r>
              <a:rPr lang="ko-KR" altLang="en-US" sz="1800" dirty="0"/>
              <a:t> </a:t>
            </a:r>
            <a:r>
              <a:rPr lang="en-US" altLang="ko-KR" sz="1800" dirty="0"/>
              <a:t>2000, dev data: 250 , test data: 250</a:t>
            </a:r>
          </a:p>
          <a:p>
            <a:pPr lvl="1">
              <a:lnSpc>
                <a:spcPct val="150000"/>
              </a:lnSpc>
            </a:pPr>
            <a:r>
              <a:rPr lang="ko-KR" altLang="en-US" sz="1800" dirty="0"/>
              <a:t>모든 데이터는 </a:t>
            </a:r>
            <a:r>
              <a:rPr lang="en-US" altLang="ko-KR" sz="1800" dirty="0"/>
              <a:t>class</a:t>
            </a:r>
            <a:r>
              <a:rPr lang="ko-KR" altLang="en-US" sz="1800" dirty="0"/>
              <a:t>별 분포가 고르게 되도록 </a:t>
            </a:r>
            <a:r>
              <a:rPr lang="en-US" altLang="ko-KR" sz="1800" dirty="0"/>
              <a:t>random split.</a:t>
            </a:r>
          </a:p>
          <a:p>
            <a:pPr lvl="1">
              <a:lnSpc>
                <a:spcPct val="150000"/>
              </a:lnSpc>
            </a:pPr>
            <a:r>
              <a:rPr lang="ko-KR" altLang="en-US" sz="1800" dirty="0"/>
              <a:t>데이터가 부족하므로 학습과 평가 시 </a:t>
            </a:r>
            <a:r>
              <a:rPr lang="en-US" altLang="ko-KR" sz="1800" dirty="0"/>
              <a:t>data augmentation </a:t>
            </a:r>
            <a:r>
              <a:rPr lang="ko-KR" altLang="en-US" sz="1800" dirty="0"/>
              <a:t>기법 활용</a:t>
            </a:r>
            <a:r>
              <a:rPr lang="en-US" altLang="ko-KR" sz="1800" dirty="0"/>
              <a:t>.</a:t>
            </a:r>
          </a:p>
          <a:p>
            <a:pPr lvl="1">
              <a:lnSpc>
                <a:spcPct val="150000"/>
              </a:lnSpc>
            </a:pPr>
            <a:r>
              <a:rPr lang="en-US" altLang="ko-KR" sz="1800" dirty="0"/>
              <a:t>Data</a:t>
            </a:r>
            <a:r>
              <a:rPr lang="ko-KR" altLang="en-US" sz="1800" dirty="0"/>
              <a:t> </a:t>
            </a:r>
            <a:r>
              <a:rPr lang="en-US" altLang="ko-KR" sz="1800" dirty="0" err="1"/>
              <a:t>aumentation</a:t>
            </a:r>
            <a:r>
              <a:rPr lang="ko-KR" altLang="en-US" sz="1800" dirty="0"/>
              <a:t>은 </a:t>
            </a:r>
            <a:r>
              <a:rPr lang="en-US" altLang="ko-KR" sz="1800" dirty="0"/>
              <a:t>flip</a:t>
            </a:r>
            <a:r>
              <a:rPr lang="ko-KR" altLang="en-US" sz="1800" dirty="0"/>
              <a:t>과 </a:t>
            </a:r>
            <a:r>
              <a:rPr lang="en-US" altLang="ko-KR" sz="1800" dirty="0"/>
              <a:t>affine rotate</a:t>
            </a:r>
            <a:r>
              <a:rPr lang="ko-KR" altLang="en-US" sz="1800" dirty="0"/>
              <a:t>를 사용</a:t>
            </a:r>
            <a:endParaRPr lang="en-US" altLang="ko-KR" sz="1800" dirty="0"/>
          </a:p>
          <a:p>
            <a:pPr lvl="1">
              <a:lnSpc>
                <a:spcPct val="150000"/>
              </a:lnSpc>
            </a:pPr>
            <a:endParaRPr lang="en-US" altLang="ko-KR" sz="1500" dirty="0"/>
          </a:p>
          <a:p>
            <a:pPr lvl="1">
              <a:lnSpc>
                <a:spcPct val="150000"/>
              </a:lnSpc>
            </a:pPr>
            <a:endParaRPr lang="en-US" altLang="ko-KR" sz="1600" dirty="0"/>
          </a:p>
          <a:p>
            <a:pPr lvl="1">
              <a:lnSpc>
                <a:spcPct val="150000"/>
              </a:lnSpc>
            </a:pPr>
            <a:endParaRPr lang="en-US" altLang="ko-KR" sz="1600" dirty="0"/>
          </a:p>
          <a:p>
            <a:pPr lvl="1">
              <a:lnSpc>
                <a:spcPct val="150000"/>
              </a:lnSpc>
            </a:pPr>
            <a:endParaRPr lang="en-US" altLang="ko-KR" sz="1600" dirty="0"/>
          </a:p>
          <a:p>
            <a:pPr>
              <a:lnSpc>
                <a:spcPct val="150000"/>
              </a:lnSpc>
            </a:pPr>
            <a:endParaRPr lang="en-US" altLang="ko-KR" sz="18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3" name="제목 2">
            <a:extLst>
              <a:ext uri="{FF2B5EF4-FFF2-40B4-BE49-F238E27FC236}">
                <a16:creationId xmlns:a16="http://schemas.microsoft.com/office/drawing/2014/main" xmlns="" id="{2F75C96F-828F-406D-A24B-19EFE5E4E60D}"/>
              </a:ext>
            </a:extLst>
          </p:cNvPr>
          <p:cNvSpPr>
            <a:spLocks noGrp="1"/>
          </p:cNvSpPr>
          <p:nvPr>
            <p:ph type="title"/>
          </p:nvPr>
        </p:nvSpPr>
        <p:spPr>
          <a:xfrm>
            <a:off x="844550" y="400050"/>
            <a:ext cx="8018463" cy="685800"/>
          </a:xfrm>
        </p:spPr>
        <p:txBody>
          <a:bodyPr/>
          <a:lstStyle/>
          <a:p>
            <a:r>
              <a:rPr lang="en-US" altLang="ko-KR" dirty="0"/>
              <a:t>Custom dataset</a:t>
            </a:r>
            <a:endParaRPr lang="ko-KR" altLang="en-US" dirty="0"/>
          </a:p>
        </p:txBody>
      </p:sp>
      <p:sp>
        <p:nvSpPr>
          <p:cNvPr id="5" name="순서도: 대체 처리 4">
            <a:extLst>
              <a:ext uri="{FF2B5EF4-FFF2-40B4-BE49-F238E27FC236}">
                <a16:creationId xmlns:a16="http://schemas.microsoft.com/office/drawing/2014/main" xmlns="" id="{906FCB45-04B4-4E35-86DE-1DD69D94126C}"/>
              </a:ext>
            </a:extLst>
          </p:cNvPr>
          <p:cNvSpPr/>
          <p:nvPr/>
        </p:nvSpPr>
        <p:spPr>
          <a:xfrm>
            <a:off x="1279770" y="4506183"/>
            <a:ext cx="1512168" cy="1279279"/>
          </a:xfrm>
          <a:prstGeom prst="flowChartAlternateProcess">
            <a:avLst/>
          </a:prstGeom>
          <a:solidFill>
            <a:srgbClr val="FFC000"/>
          </a:solidFill>
          <a:ln w="12700" cap="flat" cmpd="sng" algn="ctr">
            <a:solidFill>
              <a:srgbClr val="FFC000"/>
            </a:solidFill>
            <a:prstDash val="solid"/>
            <a:roun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None/>
            </a:pPr>
            <a:endParaRPr kumimoji="1" lang="ko-KR" altLang="en-US" sz="1400" b="1" i="0" u="none" strike="noStrike" cap="none" normalizeH="0" baseline="0">
              <a:solidFill>
                <a:schemeClr val="tx1"/>
              </a:solidFill>
              <a:latin typeface="Arial"/>
              <a:ea typeface="돋움"/>
            </a:endParaRPr>
          </a:p>
        </p:txBody>
      </p:sp>
      <p:sp>
        <p:nvSpPr>
          <p:cNvPr id="4" name="순서도: 대체 처리 3">
            <a:extLst>
              <a:ext uri="{FF2B5EF4-FFF2-40B4-BE49-F238E27FC236}">
                <a16:creationId xmlns:a16="http://schemas.microsoft.com/office/drawing/2014/main" xmlns="" id="{D464BAE9-BE89-4E00-A13A-AF860D7738E5}"/>
              </a:ext>
            </a:extLst>
          </p:cNvPr>
          <p:cNvSpPr/>
          <p:nvPr/>
        </p:nvSpPr>
        <p:spPr>
          <a:xfrm>
            <a:off x="4592138" y="3897313"/>
            <a:ext cx="3835654" cy="2448272"/>
          </a:xfrm>
          <a:prstGeom prst="flowChartAlternateProcess">
            <a:avLst/>
          </a:prstGeom>
          <a:solidFill>
            <a:srgbClr val="FFC000"/>
          </a:solidFill>
          <a:ln w="12700" cap="flat" cmpd="sng" algn="ctr">
            <a:solidFill>
              <a:srgbClr val="FFC000"/>
            </a:solidFill>
            <a:prstDash val="solid"/>
            <a:roun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None/>
            </a:pPr>
            <a:endParaRPr kumimoji="1" lang="ko-KR" altLang="en-US" sz="1400" b="1" i="0" u="none" strike="noStrike" cap="none" normalizeH="0" baseline="0">
              <a:solidFill>
                <a:schemeClr val="tx1"/>
              </a:solidFill>
              <a:latin typeface="Arial"/>
              <a:ea typeface="돋움"/>
            </a:endParaRPr>
          </a:p>
        </p:txBody>
      </p:sp>
      <p:pic>
        <p:nvPicPr>
          <p:cNvPr id="11" name="그림 10">
            <a:extLst>
              <a:ext uri="{FF2B5EF4-FFF2-40B4-BE49-F238E27FC236}">
                <a16:creationId xmlns:a16="http://schemas.microsoft.com/office/drawing/2014/main" xmlns="" id="{DE78BED7-FCCB-436C-8885-5FC1DFA13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373" y="4829291"/>
            <a:ext cx="745232" cy="745232"/>
          </a:xfrm>
          <a:prstGeom prst="rect">
            <a:avLst/>
          </a:prstGeom>
        </p:spPr>
      </p:pic>
      <p:pic>
        <p:nvPicPr>
          <p:cNvPr id="15" name="그림 14">
            <a:extLst>
              <a:ext uri="{FF2B5EF4-FFF2-40B4-BE49-F238E27FC236}">
                <a16:creationId xmlns:a16="http://schemas.microsoft.com/office/drawing/2014/main" xmlns="" id="{4559F3AA-72F6-4C07-8AA4-9C1F2171B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124" y="4285294"/>
            <a:ext cx="745232" cy="745232"/>
          </a:xfrm>
          <a:prstGeom prst="rect">
            <a:avLst/>
          </a:prstGeom>
        </p:spPr>
      </p:pic>
      <p:pic>
        <p:nvPicPr>
          <p:cNvPr id="17" name="그림 16">
            <a:extLst>
              <a:ext uri="{FF2B5EF4-FFF2-40B4-BE49-F238E27FC236}">
                <a16:creationId xmlns:a16="http://schemas.microsoft.com/office/drawing/2014/main" xmlns="" id="{9FF8F09C-4152-4947-90F3-74E8A8C2B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905124" y="5371359"/>
            <a:ext cx="745232" cy="745232"/>
          </a:xfrm>
          <a:prstGeom prst="rect">
            <a:avLst/>
          </a:prstGeom>
        </p:spPr>
      </p:pic>
      <p:pic>
        <p:nvPicPr>
          <p:cNvPr id="18" name="그림 17">
            <a:extLst>
              <a:ext uri="{FF2B5EF4-FFF2-40B4-BE49-F238E27FC236}">
                <a16:creationId xmlns:a16="http://schemas.microsoft.com/office/drawing/2014/main" xmlns="" id="{9BEBD552-FCE9-423F-99B9-D62A7FC9B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41819">
            <a:off x="7318430" y="4191193"/>
            <a:ext cx="746088" cy="746088"/>
          </a:xfrm>
          <a:prstGeom prst="rect">
            <a:avLst/>
          </a:prstGeom>
        </p:spPr>
      </p:pic>
      <p:pic>
        <p:nvPicPr>
          <p:cNvPr id="19" name="그림 18">
            <a:extLst>
              <a:ext uri="{FF2B5EF4-FFF2-40B4-BE49-F238E27FC236}">
                <a16:creationId xmlns:a16="http://schemas.microsoft.com/office/drawing/2014/main" xmlns="" id="{3A754C70-608F-404B-85DF-D8D970296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152010">
            <a:off x="6056998" y="4223289"/>
            <a:ext cx="745232" cy="745232"/>
          </a:xfrm>
          <a:prstGeom prst="rect">
            <a:avLst/>
          </a:prstGeom>
        </p:spPr>
      </p:pic>
      <p:pic>
        <p:nvPicPr>
          <p:cNvPr id="20" name="그림 19">
            <a:extLst>
              <a:ext uri="{FF2B5EF4-FFF2-40B4-BE49-F238E27FC236}">
                <a16:creationId xmlns:a16="http://schemas.microsoft.com/office/drawing/2014/main" xmlns="" id="{9C77421E-6620-4770-BD62-6944C92A9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42694" flipH="1">
            <a:off x="6055796" y="5285509"/>
            <a:ext cx="745232" cy="745232"/>
          </a:xfrm>
          <a:prstGeom prst="rect">
            <a:avLst/>
          </a:prstGeom>
        </p:spPr>
      </p:pic>
      <p:pic>
        <p:nvPicPr>
          <p:cNvPr id="21" name="그림 20">
            <a:extLst>
              <a:ext uri="{FF2B5EF4-FFF2-40B4-BE49-F238E27FC236}">
                <a16:creationId xmlns:a16="http://schemas.microsoft.com/office/drawing/2014/main" xmlns="" id="{20143083-84C6-4843-A59F-99B0E6F2C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4053" flipH="1">
            <a:off x="7257216" y="5268483"/>
            <a:ext cx="745232" cy="745232"/>
          </a:xfrm>
          <a:prstGeom prst="rect">
            <a:avLst/>
          </a:prstGeom>
        </p:spPr>
      </p:pic>
      <p:sp>
        <p:nvSpPr>
          <p:cNvPr id="8" name="화살표: 오른쪽 7">
            <a:extLst>
              <a:ext uri="{FF2B5EF4-FFF2-40B4-BE49-F238E27FC236}">
                <a16:creationId xmlns:a16="http://schemas.microsoft.com/office/drawing/2014/main" xmlns="" id="{6B24E7F9-E7B5-4475-A8AD-5F774CAC885E}"/>
              </a:ext>
            </a:extLst>
          </p:cNvPr>
          <p:cNvSpPr/>
          <p:nvPr/>
        </p:nvSpPr>
        <p:spPr>
          <a:xfrm>
            <a:off x="3256977" y="4704995"/>
            <a:ext cx="965828" cy="936104"/>
          </a:xfrm>
          <a:prstGeom prst="rightArrow">
            <a:avLst/>
          </a:prstGeom>
          <a:solidFill>
            <a:srgbClr val="FFC000"/>
          </a:solidFill>
          <a:ln w="12700" cap="flat" cmpd="sng" algn="ctr">
            <a:solidFill>
              <a:srgbClr val="FFC000"/>
            </a:solidFill>
            <a:prstDash val="solid"/>
            <a:roun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None/>
            </a:pPr>
            <a:endParaRPr kumimoji="1" lang="ko-KR" altLang="en-US" sz="1400" b="1" i="0" u="none" strike="noStrike" cap="none" normalizeH="0" baseline="0">
              <a:solidFill>
                <a:schemeClr val="tx1"/>
              </a:solidFill>
              <a:latin typeface="Arial"/>
              <a:ea typeface="돋움"/>
            </a:endParaRPr>
          </a:p>
        </p:txBody>
      </p:sp>
    </p:spTree>
    <p:extLst>
      <p:ext uri="{BB962C8B-B14F-4D97-AF65-F5344CB8AC3E}">
        <p14:creationId xmlns:p14="http://schemas.microsoft.com/office/powerpoint/2010/main" val="203643257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205E36DA-1EB5-4E63-979B-4CF9B2A7CE13}"/>
              </a:ext>
            </a:extLst>
          </p:cNvPr>
          <p:cNvSpPr>
            <a:spLocks noGrp="1"/>
          </p:cNvSpPr>
          <p:nvPr>
            <p:ph idx="1"/>
          </p:nvPr>
        </p:nvSpPr>
        <p:spPr/>
        <p:txBody>
          <a:bodyPr/>
          <a:lstStyle/>
          <a:p>
            <a:pPr>
              <a:lnSpc>
                <a:spcPct val="150000"/>
              </a:lnSpc>
            </a:pPr>
            <a:r>
              <a:rPr lang="ko-KR" altLang="en-US" sz="2000" dirty="0">
                <a:latin typeface="맑은 고딕" panose="020B0503020000020004" pitchFamily="50" charset="-127"/>
                <a:ea typeface="맑은 고딕" panose="020B0503020000020004" pitchFamily="50" charset="-127"/>
              </a:rPr>
              <a:t>학습 구조</a:t>
            </a:r>
            <a:endParaRPr lang="en-US" altLang="ko-KR" sz="2000" dirty="0">
              <a:latin typeface="맑은 고딕" panose="020B0503020000020004" pitchFamily="50" charset="-127"/>
              <a:ea typeface="맑은 고딕" panose="020B0503020000020004" pitchFamily="50" charset="-127"/>
            </a:endParaRPr>
          </a:p>
          <a:p>
            <a:pPr lvl="1">
              <a:lnSpc>
                <a:spcPct val="150000"/>
              </a:lnSpc>
            </a:pPr>
            <a:endParaRPr lang="en-US" altLang="ko-KR" sz="1600" dirty="0"/>
          </a:p>
          <a:p>
            <a:pPr lvl="1">
              <a:lnSpc>
                <a:spcPct val="150000"/>
              </a:lnSpc>
            </a:pPr>
            <a:endParaRPr lang="en-US" altLang="ko-KR" sz="1600" dirty="0"/>
          </a:p>
          <a:p>
            <a:pPr lvl="1">
              <a:lnSpc>
                <a:spcPct val="150000"/>
              </a:lnSpc>
            </a:pPr>
            <a:endParaRPr lang="en-US" altLang="ko-KR" sz="1600" dirty="0"/>
          </a:p>
          <a:p>
            <a:pPr>
              <a:lnSpc>
                <a:spcPct val="150000"/>
              </a:lnSpc>
            </a:pPr>
            <a:endParaRPr lang="en-US" altLang="ko-KR" sz="18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3" name="제목 2">
            <a:extLst>
              <a:ext uri="{FF2B5EF4-FFF2-40B4-BE49-F238E27FC236}">
                <a16:creationId xmlns:a16="http://schemas.microsoft.com/office/drawing/2014/main" xmlns="" id="{2F75C96F-828F-406D-A24B-19EFE5E4E60D}"/>
              </a:ext>
            </a:extLst>
          </p:cNvPr>
          <p:cNvSpPr>
            <a:spLocks noGrp="1"/>
          </p:cNvSpPr>
          <p:nvPr>
            <p:ph type="title"/>
          </p:nvPr>
        </p:nvSpPr>
        <p:spPr>
          <a:xfrm>
            <a:off x="844550" y="400050"/>
            <a:ext cx="8018463" cy="685800"/>
          </a:xfrm>
        </p:spPr>
        <p:txBody>
          <a:bodyPr/>
          <a:lstStyle/>
          <a:p>
            <a:r>
              <a:rPr lang="ko-KR" altLang="en-US" dirty="0"/>
              <a:t>제안모델</a:t>
            </a:r>
          </a:p>
        </p:txBody>
      </p:sp>
      <p:sp>
        <p:nvSpPr>
          <p:cNvPr id="4" name="순서도: 대체 처리 3">
            <a:extLst>
              <a:ext uri="{FF2B5EF4-FFF2-40B4-BE49-F238E27FC236}">
                <a16:creationId xmlns:a16="http://schemas.microsoft.com/office/drawing/2014/main" xmlns="" id="{168B7382-3DF3-4BD9-AAE2-A827D962E58D}"/>
              </a:ext>
            </a:extLst>
          </p:cNvPr>
          <p:cNvSpPr/>
          <p:nvPr/>
        </p:nvSpPr>
        <p:spPr>
          <a:xfrm>
            <a:off x="6650001" y="1856423"/>
            <a:ext cx="1296144" cy="1121362"/>
          </a:xfrm>
          <a:prstGeom prst="flowChartAlternateProcess">
            <a:avLst/>
          </a:prstGeom>
          <a:solidFill>
            <a:srgbClr val="92D050"/>
          </a:solidFill>
          <a:ln w="12700" cap="flat" cmpd="sng" algn="ctr">
            <a:noFill/>
            <a:prstDash val="solid"/>
            <a:roun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None/>
            </a:pPr>
            <a:r>
              <a:rPr kumimoji="1" lang="en-US" altLang="ko-KR" sz="1400" b="1" dirty="0">
                <a:solidFill>
                  <a:schemeClr val="bg1"/>
                </a:solidFill>
                <a:latin typeface="Arial"/>
                <a:ea typeface="돋움"/>
              </a:rPr>
              <a:t>Csv</a:t>
            </a:r>
            <a:r>
              <a:rPr kumimoji="1" lang="ko-KR" altLang="en-US" sz="1400" b="1" dirty="0">
                <a:solidFill>
                  <a:schemeClr val="bg1"/>
                </a:solidFill>
                <a:latin typeface="Arial"/>
                <a:ea typeface="돋움"/>
              </a:rPr>
              <a:t> 파일</a:t>
            </a:r>
            <a:endParaRPr kumimoji="1" lang="ko-KR" altLang="en-US" sz="1400" b="1" i="0" u="none" strike="noStrike" cap="none" normalizeH="0" baseline="0" dirty="0">
              <a:solidFill>
                <a:schemeClr val="bg1"/>
              </a:solidFill>
              <a:latin typeface="Arial"/>
              <a:ea typeface="돋움"/>
            </a:endParaRPr>
          </a:p>
        </p:txBody>
      </p:sp>
      <p:pic>
        <p:nvPicPr>
          <p:cNvPr id="7" name="그림 6">
            <a:extLst>
              <a:ext uri="{FF2B5EF4-FFF2-40B4-BE49-F238E27FC236}">
                <a16:creationId xmlns:a16="http://schemas.microsoft.com/office/drawing/2014/main" xmlns="" id="{AEC4CEB0-0249-43AD-ABFE-EAB0072A770A}"/>
              </a:ext>
            </a:extLst>
          </p:cNvPr>
          <p:cNvPicPr>
            <a:picLocks noChangeAspect="1"/>
          </p:cNvPicPr>
          <p:nvPr/>
        </p:nvPicPr>
        <p:blipFill>
          <a:blip r:embed="rId3"/>
          <a:stretch>
            <a:fillRect/>
          </a:stretch>
        </p:blipFill>
        <p:spPr>
          <a:xfrm>
            <a:off x="1301155" y="1998776"/>
            <a:ext cx="781050" cy="733425"/>
          </a:xfrm>
          <a:prstGeom prst="rect">
            <a:avLst/>
          </a:prstGeom>
        </p:spPr>
      </p:pic>
      <p:sp>
        <p:nvSpPr>
          <p:cNvPr id="8" name="TextBox 7">
            <a:extLst>
              <a:ext uri="{FF2B5EF4-FFF2-40B4-BE49-F238E27FC236}">
                <a16:creationId xmlns:a16="http://schemas.microsoft.com/office/drawing/2014/main" xmlns="" id="{228F5D5E-076C-43AF-B44A-BA4F03E53D9C}"/>
              </a:ext>
            </a:extLst>
          </p:cNvPr>
          <p:cNvSpPr txBox="1"/>
          <p:nvPr/>
        </p:nvSpPr>
        <p:spPr>
          <a:xfrm>
            <a:off x="1043608" y="2820195"/>
            <a:ext cx="1584176" cy="338554"/>
          </a:xfrm>
          <a:prstGeom prst="rect">
            <a:avLst/>
          </a:prstGeom>
          <a:noFill/>
        </p:spPr>
        <p:txBody>
          <a:bodyPr wrap="square" rtlCol="0">
            <a:spAutoFit/>
          </a:bodyPr>
          <a:lstStyle/>
          <a:p>
            <a:r>
              <a:rPr lang="ko-KR" altLang="en-US" sz="1600" b="1" dirty="0"/>
              <a:t>원본 이미지</a:t>
            </a:r>
          </a:p>
        </p:txBody>
      </p:sp>
      <p:sp>
        <p:nvSpPr>
          <p:cNvPr id="9" name="사각형: 둥근 모서리 8">
            <a:extLst>
              <a:ext uri="{FF2B5EF4-FFF2-40B4-BE49-F238E27FC236}">
                <a16:creationId xmlns:a16="http://schemas.microsoft.com/office/drawing/2014/main" xmlns="" id="{0F08855A-CDBA-4E0A-B56B-94EF55334F17}"/>
              </a:ext>
            </a:extLst>
          </p:cNvPr>
          <p:cNvSpPr/>
          <p:nvPr/>
        </p:nvSpPr>
        <p:spPr>
          <a:xfrm>
            <a:off x="2809298" y="1857043"/>
            <a:ext cx="1326041" cy="1256908"/>
          </a:xfrm>
          <a:prstGeom prst="roundRect">
            <a:avLst/>
          </a:prstGeom>
          <a:solidFill>
            <a:srgbClr val="00B0F0"/>
          </a:solidFill>
          <a:ln w="12700" cap="flat" cmpd="sng" algn="ctr">
            <a:noFill/>
            <a:prstDash val="solid"/>
            <a:roun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None/>
            </a:pPr>
            <a:r>
              <a:rPr kumimoji="1" lang="ko-KR" altLang="en-US" sz="1600" b="1" i="0" u="none" strike="noStrike" cap="none" normalizeH="0" baseline="0" dirty="0">
                <a:solidFill>
                  <a:schemeClr val="bg1"/>
                </a:solidFill>
                <a:latin typeface="Arial"/>
                <a:ea typeface="돋움"/>
              </a:rPr>
              <a:t>얼굴 영역</a:t>
            </a:r>
            <a:endParaRPr kumimoji="1" lang="en-US" altLang="ko-KR" sz="1600" b="1" i="0" u="none" strike="noStrike" cap="none" normalizeH="0" baseline="0" dirty="0">
              <a:solidFill>
                <a:schemeClr val="bg1"/>
              </a:solidFill>
              <a:latin typeface="Arial"/>
              <a:ea typeface="돋움"/>
            </a:endParaRPr>
          </a:p>
          <a:p>
            <a:pPr marL="0" marR="0" indent="0" algn="ctr" defTabSz="914400" rtl="0" eaLnBrk="0" fontAlgn="base" latinLnBrk="0" hangingPunct="0">
              <a:lnSpc>
                <a:spcPct val="100000"/>
              </a:lnSpc>
              <a:spcBef>
                <a:spcPct val="0"/>
              </a:spcBef>
              <a:spcAft>
                <a:spcPct val="0"/>
              </a:spcAft>
              <a:buClrTx/>
              <a:buNone/>
            </a:pPr>
            <a:r>
              <a:rPr kumimoji="1" lang="ko-KR" altLang="en-US" sz="1600" b="1" i="0" u="none" strike="noStrike" cap="none" normalizeH="0" baseline="0" dirty="0">
                <a:solidFill>
                  <a:schemeClr val="bg1"/>
                </a:solidFill>
                <a:latin typeface="Arial"/>
                <a:ea typeface="돋움"/>
              </a:rPr>
              <a:t>검출기</a:t>
            </a:r>
          </a:p>
        </p:txBody>
      </p:sp>
      <p:pic>
        <p:nvPicPr>
          <p:cNvPr id="10" name="그림 9">
            <a:extLst>
              <a:ext uri="{FF2B5EF4-FFF2-40B4-BE49-F238E27FC236}">
                <a16:creationId xmlns:a16="http://schemas.microsoft.com/office/drawing/2014/main" xmlns="" id="{863423F5-C954-4CC7-ADF1-B8B5B245AE66}"/>
              </a:ext>
            </a:extLst>
          </p:cNvPr>
          <p:cNvPicPr>
            <a:picLocks noChangeAspect="1"/>
          </p:cNvPicPr>
          <p:nvPr/>
        </p:nvPicPr>
        <p:blipFill>
          <a:blip r:embed="rId4"/>
          <a:stretch>
            <a:fillRect/>
          </a:stretch>
        </p:blipFill>
        <p:spPr>
          <a:xfrm>
            <a:off x="4744927" y="1922512"/>
            <a:ext cx="907193" cy="826504"/>
          </a:xfrm>
          <a:prstGeom prst="rect">
            <a:avLst/>
          </a:prstGeom>
        </p:spPr>
      </p:pic>
      <p:sp>
        <p:nvSpPr>
          <p:cNvPr id="11" name="화살표: 오른쪽 10">
            <a:extLst>
              <a:ext uri="{FF2B5EF4-FFF2-40B4-BE49-F238E27FC236}">
                <a16:creationId xmlns:a16="http://schemas.microsoft.com/office/drawing/2014/main" xmlns="" id="{B6D84D5C-47FA-4FE8-805B-F6BD378FADD8}"/>
              </a:ext>
            </a:extLst>
          </p:cNvPr>
          <p:cNvSpPr/>
          <p:nvPr/>
        </p:nvSpPr>
        <p:spPr>
          <a:xfrm>
            <a:off x="2288977" y="2276872"/>
            <a:ext cx="338807" cy="338554"/>
          </a:xfrm>
          <a:prstGeom prst="rightArrow">
            <a:avLst/>
          </a:prstGeom>
          <a:solidFill>
            <a:srgbClr val="C00000"/>
          </a:solidFill>
          <a:ln w="12700" cap="flat" cmpd="sng" algn="ctr">
            <a:solidFill>
              <a:srgbClr val="C00000"/>
            </a:solidFill>
            <a:prstDash val="solid"/>
            <a:roun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None/>
            </a:pPr>
            <a:endParaRPr kumimoji="1" lang="ko-KR" altLang="en-US" sz="1400" b="1" i="0" u="none" strike="noStrike" cap="none" normalizeH="0" baseline="0">
              <a:solidFill>
                <a:schemeClr val="tx1"/>
              </a:solidFill>
              <a:latin typeface="Arial"/>
              <a:ea typeface="돋움"/>
            </a:endParaRPr>
          </a:p>
        </p:txBody>
      </p:sp>
      <p:sp>
        <p:nvSpPr>
          <p:cNvPr id="12" name="TextBox 11">
            <a:extLst>
              <a:ext uri="{FF2B5EF4-FFF2-40B4-BE49-F238E27FC236}">
                <a16:creationId xmlns:a16="http://schemas.microsoft.com/office/drawing/2014/main" xmlns="" id="{C64AF8CD-2317-4E27-81C1-FEE124860D2E}"/>
              </a:ext>
            </a:extLst>
          </p:cNvPr>
          <p:cNvSpPr txBox="1"/>
          <p:nvPr/>
        </p:nvSpPr>
        <p:spPr>
          <a:xfrm>
            <a:off x="4911229" y="2791410"/>
            <a:ext cx="740891" cy="338554"/>
          </a:xfrm>
          <a:prstGeom prst="rect">
            <a:avLst/>
          </a:prstGeom>
          <a:noFill/>
        </p:spPr>
        <p:txBody>
          <a:bodyPr wrap="square" rtlCol="0">
            <a:spAutoFit/>
          </a:bodyPr>
          <a:lstStyle/>
          <a:p>
            <a:r>
              <a:rPr lang="ko-KR" altLang="en-US" sz="1600" b="1" dirty="0" err="1"/>
              <a:t>태깅</a:t>
            </a:r>
            <a:endParaRPr lang="ko-KR" altLang="en-US" sz="1600" b="1" dirty="0"/>
          </a:p>
        </p:txBody>
      </p:sp>
      <p:sp>
        <p:nvSpPr>
          <p:cNvPr id="13" name="TextBox 12">
            <a:extLst>
              <a:ext uri="{FF2B5EF4-FFF2-40B4-BE49-F238E27FC236}">
                <a16:creationId xmlns:a16="http://schemas.microsoft.com/office/drawing/2014/main" xmlns="" id="{FA8C9879-498E-4E8B-9D0C-9F1A45D8E434}"/>
              </a:ext>
            </a:extLst>
          </p:cNvPr>
          <p:cNvSpPr txBox="1"/>
          <p:nvPr/>
        </p:nvSpPr>
        <p:spPr>
          <a:xfrm>
            <a:off x="4114800" y="3089563"/>
            <a:ext cx="65" cy="276999"/>
          </a:xfrm>
          <a:prstGeom prst="rect">
            <a:avLst/>
          </a:prstGeom>
          <a:noFill/>
        </p:spPr>
        <p:txBody>
          <a:bodyPr wrap="none" lIns="0" tIns="0" rIns="0" bIns="0" rtlCol="0">
            <a:spAutoFit/>
          </a:bodyPr>
          <a:lstStyle/>
          <a:p>
            <a:endParaRPr lang="ko-KR" altLang="en-US" dirty="0"/>
          </a:p>
        </p:txBody>
      </p:sp>
      <p:sp>
        <p:nvSpPr>
          <p:cNvPr id="14" name="더하기 기호 13">
            <a:extLst>
              <a:ext uri="{FF2B5EF4-FFF2-40B4-BE49-F238E27FC236}">
                <a16:creationId xmlns:a16="http://schemas.microsoft.com/office/drawing/2014/main" xmlns="" id="{D6F17439-C5A0-4A42-8626-67F7ABE02A23}"/>
              </a:ext>
            </a:extLst>
          </p:cNvPr>
          <p:cNvSpPr/>
          <p:nvPr/>
        </p:nvSpPr>
        <p:spPr>
          <a:xfrm>
            <a:off x="4207347" y="2204864"/>
            <a:ext cx="436661" cy="442525"/>
          </a:xfrm>
          <a:prstGeom prst="mathPlus">
            <a:avLst/>
          </a:prstGeom>
          <a:solidFill>
            <a:srgbClr val="C00000"/>
          </a:solidFill>
          <a:ln w="12700" cap="flat" cmpd="sng" algn="ctr">
            <a:solidFill>
              <a:srgbClr val="C00000"/>
            </a:solidFill>
            <a:prstDash val="solid"/>
            <a:roun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None/>
            </a:pPr>
            <a:endParaRPr kumimoji="1" lang="ko-KR" altLang="en-US" sz="1400" b="1" i="0" u="none" strike="noStrike" cap="none" normalizeH="0" baseline="0">
              <a:solidFill>
                <a:schemeClr val="tx1"/>
              </a:solidFill>
              <a:latin typeface="Arial"/>
              <a:ea typeface="돋움"/>
            </a:endParaRPr>
          </a:p>
        </p:txBody>
      </p:sp>
      <p:sp>
        <p:nvSpPr>
          <p:cNvPr id="15" name="화살표: 오른쪽 14">
            <a:extLst>
              <a:ext uri="{FF2B5EF4-FFF2-40B4-BE49-F238E27FC236}">
                <a16:creationId xmlns:a16="http://schemas.microsoft.com/office/drawing/2014/main" xmlns="" id="{B6EE2D2C-2924-4796-9E2D-2A5AE3BCF735}"/>
              </a:ext>
            </a:extLst>
          </p:cNvPr>
          <p:cNvSpPr/>
          <p:nvPr/>
        </p:nvSpPr>
        <p:spPr>
          <a:xfrm>
            <a:off x="5889377" y="2244309"/>
            <a:ext cx="338807" cy="338554"/>
          </a:xfrm>
          <a:prstGeom prst="rightArrow">
            <a:avLst/>
          </a:prstGeom>
          <a:solidFill>
            <a:srgbClr val="C00000"/>
          </a:solidFill>
          <a:ln w="12700" cap="flat" cmpd="sng" algn="ctr">
            <a:solidFill>
              <a:srgbClr val="C00000"/>
            </a:solidFill>
            <a:prstDash val="solid"/>
            <a:roun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None/>
            </a:pPr>
            <a:endParaRPr kumimoji="1" lang="ko-KR" altLang="en-US" sz="1400" b="1" i="0" u="none" strike="noStrike" cap="none" normalizeH="0" baseline="0">
              <a:solidFill>
                <a:schemeClr val="tx1"/>
              </a:solidFill>
              <a:latin typeface="Arial"/>
              <a:ea typeface="돋움"/>
            </a:endParaRPr>
          </a:p>
        </p:txBody>
      </p:sp>
      <p:sp>
        <p:nvSpPr>
          <p:cNvPr id="16" name="화살표: 오른쪽 15">
            <a:extLst>
              <a:ext uri="{FF2B5EF4-FFF2-40B4-BE49-F238E27FC236}">
                <a16:creationId xmlns:a16="http://schemas.microsoft.com/office/drawing/2014/main" xmlns="" id="{56163A80-9728-41BB-B50A-D800718064DC}"/>
              </a:ext>
            </a:extLst>
          </p:cNvPr>
          <p:cNvSpPr/>
          <p:nvPr/>
        </p:nvSpPr>
        <p:spPr>
          <a:xfrm rot="5400000">
            <a:off x="7128669" y="3195789"/>
            <a:ext cx="338807" cy="338554"/>
          </a:xfrm>
          <a:prstGeom prst="rightArrow">
            <a:avLst/>
          </a:prstGeom>
          <a:solidFill>
            <a:srgbClr val="C00000"/>
          </a:solidFill>
          <a:ln w="12700" cap="flat" cmpd="sng" algn="ctr">
            <a:solidFill>
              <a:srgbClr val="C00000"/>
            </a:solidFill>
            <a:prstDash val="solid"/>
            <a:roun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None/>
            </a:pPr>
            <a:endParaRPr kumimoji="1" lang="ko-KR" altLang="en-US" sz="1400" b="1" i="0" u="none" strike="noStrike" cap="none" normalizeH="0" baseline="0">
              <a:solidFill>
                <a:schemeClr val="tx1"/>
              </a:solidFill>
              <a:latin typeface="Arial"/>
              <a:ea typeface="돋움"/>
            </a:endParaRPr>
          </a:p>
        </p:txBody>
      </p:sp>
      <p:grpSp>
        <p:nvGrpSpPr>
          <p:cNvPr id="22" name="그룹 21">
            <a:extLst>
              <a:ext uri="{FF2B5EF4-FFF2-40B4-BE49-F238E27FC236}">
                <a16:creationId xmlns:a16="http://schemas.microsoft.com/office/drawing/2014/main" xmlns="" id="{CA563DF7-0829-404E-80D8-B45C92D4334E}"/>
              </a:ext>
            </a:extLst>
          </p:cNvPr>
          <p:cNvGrpSpPr/>
          <p:nvPr/>
        </p:nvGrpSpPr>
        <p:grpSpPr>
          <a:xfrm>
            <a:off x="4211960" y="3717032"/>
            <a:ext cx="4205184" cy="2232083"/>
            <a:chOff x="4255248" y="3735734"/>
            <a:chExt cx="4205184" cy="2232083"/>
          </a:xfrm>
        </p:grpSpPr>
        <p:sp>
          <p:nvSpPr>
            <p:cNvPr id="5" name="순서도: 대체 처리 4">
              <a:extLst>
                <a:ext uri="{FF2B5EF4-FFF2-40B4-BE49-F238E27FC236}">
                  <a16:creationId xmlns:a16="http://schemas.microsoft.com/office/drawing/2014/main" xmlns="" id="{01257215-A565-4824-9E47-CE465152CDAF}"/>
                </a:ext>
              </a:extLst>
            </p:cNvPr>
            <p:cNvSpPr/>
            <p:nvPr/>
          </p:nvSpPr>
          <p:spPr>
            <a:xfrm>
              <a:off x="4255248" y="3735734"/>
              <a:ext cx="4205184" cy="2232083"/>
            </a:xfrm>
            <a:prstGeom prst="flowChartAlternateProcess">
              <a:avLst/>
            </a:prstGeom>
            <a:solidFill>
              <a:srgbClr val="FFC000"/>
            </a:solidFill>
            <a:ln w="12700" cap="flat" cmpd="sng" algn="ctr">
              <a:solidFill>
                <a:srgbClr val="FFC000"/>
              </a:solidFill>
              <a:prstDash val="solid"/>
              <a:roun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None/>
              </a:pPr>
              <a:endParaRPr kumimoji="1" lang="ko-KR" altLang="en-US" sz="1400" b="1" i="0" u="none" strike="noStrike" cap="none" normalizeH="0" baseline="0" dirty="0">
                <a:solidFill>
                  <a:schemeClr val="bg1"/>
                </a:solidFill>
                <a:latin typeface="Arial"/>
                <a:ea typeface="돋움"/>
              </a:endParaRPr>
            </a:p>
          </p:txBody>
        </p:sp>
        <p:sp>
          <p:nvSpPr>
            <p:cNvPr id="17" name="순서도: 처리 16">
              <a:extLst>
                <a:ext uri="{FF2B5EF4-FFF2-40B4-BE49-F238E27FC236}">
                  <a16:creationId xmlns:a16="http://schemas.microsoft.com/office/drawing/2014/main" xmlns="" id="{97FC5E61-4567-4671-8915-259DD2F52250}"/>
                </a:ext>
              </a:extLst>
            </p:cNvPr>
            <p:cNvSpPr/>
            <p:nvPr/>
          </p:nvSpPr>
          <p:spPr>
            <a:xfrm>
              <a:off x="4572000" y="4092866"/>
              <a:ext cx="3626794" cy="663227"/>
            </a:xfrm>
            <a:prstGeom prst="flowChartProcess">
              <a:avLst/>
            </a:prstGeom>
            <a:solidFill>
              <a:srgbClr val="FFFF00"/>
            </a:solidFill>
            <a:ln w="12700" cap="flat" cmpd="sng" algn="ctr">
              <a:noFill/>
              <a:prstDash val="solid"/>
              <a:roun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None/>
              </a:pPr>
              <a:r>
                <a:rPr kumimoji="1" lang="en-US" altLang="ko-KR" sz="1400" b="1" i="0" u="none" strike="noStrike" cap="none" normalizeH="0" baseline="0" dirty="0">
                  <a:solidFill>
                    <a:schemeClr val="tx1"/>
                  </a:solidFill>
                  <a:latin typeface="Arial"/>
                  <a:ea typeface="돋움"/>
                </a:rPr>
                <a:t>Feature network</a:t>
              </a:r>
            </a:p>
            <a:p>
              <a:pPr marL="0" marR="0" indent="0" algn="ctr" defTabSz="914400" rtl="0" eaLnBrk="0" fontAlgn="base" latinLnBrk="0" hangingPunct="0">
                <a:lnSpc>
                  <a:spcPct val="100000"/>
                </a:lnSpc>
                <a:spcBef>
                  <a:spcPct val="0"/>
                </a:spcBef>
                <a:spcAft>
                  <a:spcPct val="0"/>
                </a:spcAft>
                <a:buClrTx/>
                <a:buNone/>
              </a:pPr>
              <a:r>
                <a:rPr kumimoji="1" lang="en-US" altLang="ko-KR" sz="1400" b="1" i="0" u="none" strike="noStrike" cap="none" normalizeH="0" baseline="0" dirty="0">
                  <a:solidFill>
                    <a:schemeClr val="tx1"/>
                  </a:solidFill>
                  <a:latin typeface="Arial"/>
                  <a:ea typeface="돋움"/>
                </a:rPr>
                <a:t>(Residual Masking Network)</a:t>
              </a:r>
              <a:endParaRPr kumimoji="1" lang="ko-KR" altLang="en-US" sz="1400" b="1" i="0" u="none" strike="noStrike" cap="none" normalizeH="0" baseline="0" dirty="0">
                <a:solidFill>
                  <a:schemeClr val="tx1"/>
                </a:solidFill>
                <a:latin typeface="Arial"/>
                <a:ea typeface="돋움"/>
              </a:endParaRPr>
            </a:p>
          </p:txBody>
        </p:sp>
        <p:sp>
          <p:nvSpPr>
            <p:cNvPr id="18" name="순서도: 처리 17">
              <a:extLst>
                <a:ext uri="{FF2B5EF4-FFF2-40B4-BE49-F238E27FC236}">
                  <a16:creationId xmlns:a16="http://schemas.microsoft.com/office/drawing/2014/main" xmlns="" id="{6F2FB5A9-A32A-4E78-A0D5-18CF56D84398}"/>
                </a:ext>
              </a:extLst>
            </p:cNvPr>
            <p:cNvSpPr/>
            <p:nvPr/>
          </p:nvSpPr>
          <p:spPr>
            <a:xfrm>
              <a:off x="4548981" y="4986194"/>
              <a:ext cx="3626793" cy="663227"/>
            </a:xfrm>
            <a:prstGeom prst="flowChartProcess">
              <a:avLst/>
            </a:prstGeom>
            <a:solidFill>
              <a:srgbClr val="FFFF00"/>
            </a:solidFill>
            <a:ln w="12700" cap="flat" cmpd="sng" algn="ctr">
              <a:noFill/>
              <a:prstDash val="solid"/>
              <a:roun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None/>
              </a:pPr>
              <a:r>
                <a:rPr kumimoji="1" lang="en-US" altLang="ko-KR" sz="1400" b="1" dirty="0">
                  <a:latin typeface="Arial"/>
                  <a:ea typeface="돋움"/>
                </a:rPr>
                <a:t>C</a:t>
              </a:r>
              <a:r>
                <a:rPr kumimoji="1" lang="en-US" altLang="ko-KR" sz="1400" b="1" i="0" u="none" strike="noStrike" cap="none" normalizeH="0" baseline="0" dirty="0">
                  <a:solidFill>
                    <a:schemeClr val="tx1"/>
                  </a:solidFill>
                  <a:latin typeface="Arial"/>
                  <a:ea typeface="돋움"/>
                </a:rPr>
                <a:t>lassifier network</a:t>
              </a:r>
            </a:p>
            <a:p>
              <a:pPr marL="0" marR="0" indent="0" algn="ctr" defTabSz="914400" rtl="0" eaLnBrk="0" fontAlgn="base" latinLnBrk="0" hangingPunct="0">
                <a:lnSpc>
                  <a:spcPct val="100000"/>
                </a:lnSpc>
                <a:spcBef>
                  <a:spcPct val="0"/>
                </a:spcBef>
                <a:spcAft>
                  <a:spcPct val="0"/>
                </a:spcAft>
                <a:buClrTx/>
                <a:buNone/>
              </a:pPr>
              <a:r>
                <a:rPr kumimoji="1" lang="en-US" altLang="ko-KR" sz="1400" b="1" i="0" u="none" strike="noStrike" cap="none" normalizeH="0" baseline="0" dirty="0">
                  <a:solidFill>
                    <a:schemeClr val="tx1"/>
                  </a:solidFill>
                  <a:latin typeface="Arial"/>
                  <a:ea typeface="돋움"/>
                </a:rPr>
                <a:t>(dropout &amp; Linear)</a:t>
              </a:r>
              <a:endParaRPr kumimoji="1" lang="ko-KR" altLang="en-US" sz="1400" b="1" i="0" u="none" strike="noStrike" cap="none" normalizeH="0" baseline="0" dirty="0">
                <a:solidFill>
                  <a:schemeClr val="tx1"/>
                </a:solidFill>
                <a:latin typeface="Arial"/>
                <a:ea typeface="돋움"/>
              </a:endParaRPr>
            </a:p>
          </p:txBody>
        </p:sp>
      </p:grpSp>
      <p:sp>
        <p:nvSpPr>
          <p:cNvPr id="19" name="화살표: 오른쪽 18">
            <a:extLst>
              <a:ext uri="{FF2B5EF4-FFF2-40B4-BE49-F238E27FC236}">
                <a16:creationId xmlns:a16="http://schemas.microsoft.com/office/drawing/2014/main" xmlns="" id="{15B49FA9-0CC1-4AB8-84D0-2C62125C5D83}"/>
              </a:ext>
            </a:extLst>
          </p:cNvPr>
          <p:cNvSpPr/>
          <p:nvPr/>
        </p:nvSpPr>
        <p:spPr>
          <a:xfrm rot="10800000">
            <a:off x="3297089" y="4663961"/>
            <a:ext cx="338807" cy="338554"/>
          </a:xfrm>
          <a:prstGeom prst="rightArrow">
            <a:avLst/>
          </a:prstGeom>
          <a:solidFill>
            <a:srgbClr val="C00000"/>
          </a:solidFill>
          <a:ln w="12700" cap="flat" cmpd="sng" algn="ctr">
            <a:solidFill>
              <a:srgbClr val="C00000"/>
            </a:solidFill>
            <a:prstDash val="solid"/>
            <a:roun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None/>
            </a:pPr>
            <a:endParaRPr kumimoji="1" lang="ko-KR" altLang="en-US" sz="1400" b="1" i="0" u="none" strike="noStrike" cap="none" normalizeH="0" baseline="0">
              <a:solidFill>
                <a:schemeClr val="tx1"/>
              </a:solidFill>
              <a:latin typeface="Arial"/>
              <a:ea typeface="돋움"/>
            </a:endParaRPr>
          </a:p>
        </p:txBody>
      </p:sp>
      <p:pic>
        <p:nvPicPr>
          <p:cNvPr id="21" name="그림 20">
            <a:extLst>
              <a:ext uri="{FF2B5EF4-FFF2-40B4-BE49-F238E27FC236}">
                <a16:creationId xmlns:a16="http://schemas.microsoft.com/office/drawing/2014/main" xmlns="" id="{669C932A-2F34-43DD-AFA4-D5919A5A00C0}"/>
              </a:ext>
            </a:extLst>
          </p:cNvPr>
          <p:cNvPicPr>
            <a:picLocks noChangeAspect="1"/>
          </p:cNvPicPr>
          <p:nvPr/>
        </p:nvPicPr>
        <p:blipFill>
          <a:blip r:embed="rId5"/>
          <a:stretch>
            <a:fillRect/>
          </a:stretch>
        </p:blipFill>
        <p:spPr>
          <a:xfrm>
            <a:off x="1423613" y="3371586"/>
            <a:ext cx="1597054" cy="2677889"/>
          </a:xfrm>
          <a:prstGeom prst="rect">
            <a:avLst/>
          </a:prstGeom>
        </p:spPr>
      </p:pic>
    </p:spTree>
    <p:extLst>
      <p:ext uri="{BB962C8B-B14F-4D97-AF65-F5344CB8AC3E}">
        <p14:creationId xmlns:p14="http://schemas.microsoft.com/office/powerpoint/2010/main" val="7765683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205E36DA-1EB5-4E63-979B-4CF9B2A7CE13}"/>
              </a:ext>
            </a:extLst>
          </p:cNvPr>
          <p:cNvSpPr>
            <a:spLocks noGrp="1"/>
          </p:cNvSpPr>
          <p:nvPr>
            <p:ph idx="1"/>
          </p:nvPr>
        </p:nvSpPr>
        <p:spPr/>
        <p:txBody>
          <a:bodyPr/>
          <a:lstStyle/>
          <a:p>
            <a:pPr>
              <a:lnSpc>
                <a:spcPct val="150000"/>
              </a:lnSpc>
            </a:pPr>
            <a:r>
              <a:rPr lang="ko-KR" altLang="en-US" dirty="0"/>
              <a:t>실험 방법</a:t>
            </a:r>
            <a:endParaRPr lang="en-US" altLang="ko-KR" dirty="0"/>
          </a:p>
          <a:p>
            <a:pPr lvl="1">
              <a:lnSpc>
                <a:spcPct val="150000"/>
              </a:lnSpc>
            </a:pPr>
            <a:r>
              <a:rPr lang="ko-KR" altLang="en-US" sz="1800" dirty="0"/>
              <a:t>사전학습모델 사용 유무</a:t>
            </a:r>
            <a:endParaRPr lang="en-US" altLang="ko-KR" sz="1800" dirty="0"/>
          </a:p>
          <a:p>
            <a:pPr lvl="2">
              <a:lnSpc>
                <a:spcPct val="150000"/>
              </a:lnSpc>
            </a:pPr>
            <a:r>
              <a:rPr lang="ko-KR" altLang="en-US" sz="1600" dirty="0"/>
              <a:t>감정인식 사전 학습 모델의 </a:t>
            </a:r>
            <a:r>
              <a:rPr lang="en-US" altLang="ko-KR" sz="1600" dirty="0"/>
              <a:t>classifier</a:t>
            </a:r>
            <a:r>
              <a:rPr lang="ko-KR" altLang="en-US" sz="1600" dirty="0"/>
              <a:t> 부분만 학습 </a:t>
            </a:r>
            <a:endParaRPr lang="en-US" altLang="ko-KR" sz="1600" dirty="0"/>
          </a:p>
          <a:p>
            <a:pPr lvl="2">
              <a:lnSpc>
                <a:spcPct val="150000"/>
              </a:lnSpc>
            </a:pPr>
            <a:r>
              <a:rPr lang="ko-KR" altLang="en-US" sz="1600" dirty="0"/>
              <a:t>감정인식 사전 학습 모델의 전체모델을 재 학습</a:t>
            </a:r>
            <a:r>
              <a:rPr lang="en-US" altLang="ko-KR" sz="1600" dirty="0"/>
              <a:t>( </a:t>
            </a:r>
            <a:r>
              <a:rPr lang="ko-KR" altLang="en-US" sz="1600" dirty="0"/>
              <a:t>가중치 초기화</a:t>
            </a:r>
            <a:r>
              <a:rPr lang="en-US" altLang="ko-KR" sz="1600" dirty="0"/>
              <a:t>) </a:t>
            </a:r>
          </a:p>
          <a:p>
            <a:pPr lvl="2">
              <a:lnSpc>
                <a:spcPct val="150000"/>
              </a:lnSpc>
            </a:pPr>
            <a:r>
              <a:rPr lang="ko-KR" altLang="en-US" sz="1600" dirty="0"/>
              <a:t>이미지넷 사전학습 모델을 사용 부분 학습 </a:t>
            </a:r>
            <a:endParaRPr lang="en-US" altLang="ko-KR" sz="1600" dirty="0"/>
          </a:p>
          <a:p>
            <a:pPr lvl="2">
              <a:lnSpc>
                <a:spcPct val="150000"/>
              </a:lnSpc>
            </a:pPr>
            <a:r>
              <a:rPr lang="ko-KR" altLang="en-US" sz="1600" dirty="0"/>
              <a:t>이미지넷 사전학습 모델 사용 전체 학습</a:t>
            </a:r>
            <a:endParaRPr lang="en-US" altLang="ko-KR" sz="1600" dirty="0"/>
          </a:p>
          <a:p>
            <a:pPr lvl="2">
              <a:lnSpc>
                <a:spcPct val="150000"/>
              </a:lnSpc>
            </a:pPr>
            <a:endParaRPr lang="en-US" altLang="ko-KR" sz="1600" dirty="0"/>
          </a:p>
          <a:p>
            <a:pPr lvl="1">
              <a:lnSpc>
                <a:spcPct val="150000"/>
              </a:lnSpc>
            </a:pPr>
            <a:r>
              <a:rPr lang="ko-KR" altLang="en-US" sz="1800" dirty="0"/>
              <a:t>데이터에 따른 변화</a:t>
            </a:r>
            <a:endParaRPr lang="en-US" altLang="ko-KR" sz="1800" dirty="0"/>
          </a:p>
          <a:p>
            <a:pPr lvl="2">
              <a:lnSpc>
                <a:spcPct val="150000"/>
              </a:lnSpc>
            </a:pPr>
            <a:r>
              <a:rPr lang="en-US" altLang="ko-KR" sz="1600" dirty="0"/>
              <a:t>Custom</a:t>
            </a:r>
            <a:r>
              <a:rPr lang="ko-KR" altLang="en-US" sz="1600" dirty="0"/>
              <a:t> </a:t>
            </a:r>
            <a:r>
              <a:rPr lang="en-US" altLang="ko-KR" sz="1600" dirty="0"/>
              <a:t>data</a:t>
            </a:r>
          </a:p>
          <a:p>
            <a:pPr lvl="2">
              <a:lnSpc>
                <a:spcPct val="150000"/>
              </a:lnSpc>
            </a:pPr>
            <a:r>
              <a:rPr lang="en-US" altLang="ko-KR" sz="1600" dirty="0"/>
              <a:t>FER 2013 data  +  Custom data </a:t>
            </a:r>
          </a:p>
          <a:p>
            <a:pPr lvl="1">
              <a:lnSpc>
                <a:spcPct val="150000"/>
              </a:lnSpc>
            </a:pPr>
            <a:endParaRPr lang="en-US" altLang="ko-KR" sz="1600" dirty="0"/>
          </a:p>
          <a:p>
            <a:pPr lvl="1">
              <a:lnSpc>
                <a:spcPct val="150000"/>
              </a:lnSpc>
            </a:pPr>
            <a:endParaRPr lang="en-US" altLang="ko-KR" sz="1600" dirty="0"/>
          </a:p>
          <a:p>
            <a:pPr>
              <a:lnSpc>
                <a:spcPct val="150000"/>
              </a:lnSpc>
            </a:pPr>
            <a:endParaRPr lang="en-US" altLang="ko-KR" sz="18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3" name="제목 2">
            <a:extLst>
              <a:ext uri="{FF2B5EF4-FFF2-40B4-BE49-F238E27FC236}">
                <a16:creationId xmlns:a16="http://schemas.microsoft.com/office/drawing/2014/main" xmlns="" id="{2F75C96F-828F-406D-A24B-19EFE5E4E60D}"/>
              </a:ext>
            </a:extLst>
          </p:cNvPr>
          <p:cNvSpPr>
            <a:spLocks noGrp="1"/>
          </p:cNvSpPr>
          <p:nvPr>
            <p:ph type="title"/>
          </p:nvPr>
        </p:nvSpPr>
        <p:spPr>
          <a:xfrm>
            <a:off x="844550" y="400050"/>
            <a:ext cx="8018463" cy="685800"/>
          </a:xfrm>
        </p:spPr>
        <p:txBody>
          <a:bodyPr/>
          <a:lstStyle/>
          <a:p>
            <a:r>
              <a:rPr lang="ko-KR" altLang="en-US" dirty="0"/>
              <a:t>실험결과</a:t>
            </a:r>
          </a:p>
        </p:txBody>
      </p:sp>
    </p:spTree>
    <p:extLst>
      <p:ext uri="{BB962C8B-B14F-4D97-AF65-F5344CB8AC3E}">
        <p14:creationId xmlns:p14="http://schemas.microsoft.com/office/powerpoint/2010/main" val="306384716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7BF09A68-15D3-4D62-B3EC-46AE2D39A3C3}"/>
              </a:ext>
            </a:extLst>
          </p:cNvPr>
          <p:cNvSpPr>
            <a:spLocks noGrp="1"/>
          </p:cNvSpPr>
          <p:nvPr>
            <p:ph idx="1"/>
          </p:nvPr>
        </p:nvSpPr>
        <p:spPr>
          <a:xfrm>
            <a:off x="376390" y="1268760"/>
            <a:ext cx="8486623" cy="5189190"/>
          </a:xfrm>
        </p:spPr>
        <p:txBody>
          <a:bodyPr/>
          <a:lstStyle/>
          <a:p>
            <a:pPr>
              <a:lnSpc>
                <a:spcPct val="150000"/>
              </a:lnSpc>
            </a:pPr>
            <a:r>
              <a:rPr lang="ko-KR" altLang="en-US" sz="2000" dirty="0"/>
              <a:t>사전학습모델 사용 유무에 따른 차이</a:t>
            </a:r>
            <a:endParaRPr lang="en-US" altLang="ko-KR" sz="2000" dirty="0"/>
          </a:p>
          <a:p>
            <a:pPr>
              <a:lnSpc>
                <a:spcPct val="150000"/>
              </a:lnSpc>
            </a:pPr>
            <a:endParaRPr lang="en-US" altLang="ko-KR" sz="2000" dirty="0"/>
          </a:p>
          <a:p>
            <a:pPr>
              <a:lnSpc>
                <a:spcPct val="150000"/>
              </a:lnSpc>
            </a:pPr>
            <a:endParaRPr lang="en-US" altLang="ko-KR" sz="2000" dirty="0"/>
          </a:p>
          <a:p>
            <a:pPr>
              <a:lnSpc>
                <a:spcPct val="150000"/>
              </a:lnSpc>
            </a:pPr>
            <a:endParaRPr lang="en-US" altLang="ko-KR" sz="2000" dirty="0"/>
          </a:p>
          <a:p>
            <a:pPr>
              <a:lnSpc>
                <a:spcPct val="150000"/>
              </a:lnSpc>
            </a:pPr>
            <a:endParaRPr lang="en-US" altLang="ko-KR" sz="2000" dirty="0"/>
          </a:p>
          <a:p>
            <a:pPr>
              <a:lnSpc>
                <a:spcPct val="150000"/>
              </a:lnSpc>
            </a:pPr>
            <a:endParaRPr lang="en-US" altLang="ko-KR" sz="2000" dirty="0"/>
          </a:p>
          <a:p>
            <a:pPr lvl="1"/>
            <a:r>
              <a:rPr lang="ko-KR" altLang="en-US" sz="1800" dirty="0"/>
              <a:t>데이터셋은 </a:t>
            </a:r>
            <a:r>
              <a:rPr lang="en-US" altLang="ko-KR" sz="1800" dirty="0"/>
              <a:t>custom</a:t>
            </a:r>
            <a:r>
              <a:rPr lang="ko-KR" altLang="en-US" sz="1800" dirty="0"/>
              <a:t> </a:t>
            </a:r>
            <a:r>
              <a:rPr lang="en-US" altLang="ko-KR" sz="1800" dirty="0"/>
              <a:t>dataset</a:t>
            </a:r>
            <a:r>
              <a:rPr lang="ko-KR" altLang="en-US" sz="1800" dirty="0"/>
              <a:t> 사용</a:t>
            </a:r>
            <a:endParaRPr lang="en-US" altLang="ko-KR" sz="1800" dirty="0"/>
          </a:p>
          <a:p>
            <a:pPr lvl="1"/>
            <a:r>
              <a:rPr lang="ko-KR" altLang="en-US" sz="1800" dirty="0"/>
              <a:t>이미지넷 사전학습 데이터는 학습에 도움이 거의 안됨</a:t>
            </a:r>
            <a:r>
              <a:rPr lang="en-US" altLang="ko-KR" sz="1800" dirty="0"/>
              <a:t>.</a:t>
            </a:r>
          </a:p>
          <a:p>
            <a:pPr lvl="1"/>
            <a:r>
              <a:rPr lang="ko-KR" altLang="en-US" sz="1800" dirty="0"/>
              <a:t>감정인식 사전학습모델은 반면 </a:t>
            </a:r>
            <a:r>
              <a:rPr lang="en-US" altLang="ko-KR" sz="1800" dirty="0"/>
              <a:t> </a:t>
            </a:r>
            <a:r>
              <a:rPr lang="ko-KR" altLang="en-US" sz="1800" dirty="0"/>
              <a:t>기본 성능이 </a:t>
            </a:r>
            <a:r>
              <a:rPr lang="en-US" altLang="ko-KR" sz="1800" dirty="0"/>
              <a:t>48%</a:t>
            </a:r>
            <a:r>
              <a:rPr lang="ko-KR" altLang="en-US" sz="1800" dirty="0"/>
              <a:t>로 한국인 표정데이터에도 어느정도 인식 가능</a:t>
            </a:r>
            <a:endParaRPr lang="en-US" altLang="ko-KR" sz="1800" dirty="0"/>
          </a:p>
          <a:p>
            <a:pPr lvl="1"/>
            <a:r>
              <a:rPr lang="en-US" altLang="ko-KR" sz="1800" dirty="0"/>
              <a:t>Classifier </a:t>
            </a:r>
            <a:r>
              <a:rPr lang="ko-KR" altLang="en-US" sz="1800" dirty="0"/>
              <a:t>만 </a:t>
            </a:r>
            <a:r>
              <a:rPr lang="ko-KR" altLang="en-US" sz="1800" dirty="0" err="1"/>
              <a:t>학습하는것</a:t>
            </a:r>
            <a:r>
              <a:rPr lang="ko-KR" altLang="en-US" sz="1800" dirty="0"/>
              <a:t> 보다 전체를 학습하는게 성능이 높음</a:t>
            </a:r>
            <a:r>
              <a:rPr lang="en-US" altLang="ko-KR" sz="1800" dirty="0"/>
              <a:t>.</a:t>
            </a:r>
          </a:p>
          <a:p>
            <a:pPr lvl="1"/>
            <a:endParaRPr lang="en-US" altLang="ko-KR" sz="1800" dirty="0"/>
          </a:p>
          <a:p>
            <a:pPr lvl="1"/>
            <a:endParaRPr lang="en-US" altLang="ko-KR" sz="1800" dirty="0"/>
          </a:p>
          <a:p>
            <a:pPr marL="257175" lvl="1" indent="0">
              <a:buNone/>
            </a:pPr>
            <a:endParaRPr kumimoji="0" lang="en-US" altLang="ko-KR" sz="180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lvl="1"/>
            <a:endParaRPr lang="en-US" altLang="ko-KR" sz="1400" dirty="0"/>
          </a:p>
        </p:txBody>
      </p:sp>
      <p:sp>
        <p:nvSpPr>
          <p:cNvPr id="3" name="제목 2">
            <a:extLst>
              <a:ext uri="{FF2B5EF4-FFF2-40B4-BE49-F238E27FC236}">
                <a16:creationId xmlns:a16="http://schemas.microsoft.com/office/drawing/2014/main" xmlns="" id="{5AF64C2D-BC62-409D-BEBE-C1B8F97B39E0}"/>
              </a:ext>
            </a:extLst>
          </p:cNvPr>
          <p:cNvSpPr>
            <a:spLocks noGrp="1"/>
          </p:cNvSpPr>
          <p:nvPr>
            <p:ph type="title"/>
          </p:nvPr>
        </p:nvSpPr>
        <p:spPr/>
        <p:txBody>
          <a:bodyPr/>
          <a:lstStyle/>
          <a:p>
            <a:r>
              <a:rPr lang="ko-KR" altLang="en-US" dirty="0"/>
              <a:t>실험결과</a:t>
            </a:r>
          </a:p>
        </p:txBody>
      </p:sp>
      <p:graphicFrame>
        <p:nvGraphicFramePr>
          <p:cNvPr id="4" name="표 4">
            <a:extLst>
              <a:ext uri="{FF2B5EF4-FFF2-40B4-BE49-F238E27FC236}">
                <a16:creationId xmlns:a16="http://schemas.microsoft.com/office/drawing/2014/main" xmlns="" id="{A0F036C8-F3E5-4888-BF57-21F396A28E4C}"/>
              </a:ext>
            </a:extLst>
          </p:cNvPr>
          <p:cNvGraphicFramePr>
            <a:graphicFrameLocks noGrp="1"/>
          </p:cNvGraphicFramePr>
          <p:nvPr>
            <p:extLst>
              <p:ext uri="{D42A27DB-BD31-4B8C-83A1-F6EECF244321}">
                <p14:modId xmlns:p14="http://schemas.microsoft.com/office/powerpoint/2010/main" val="2295087402"/>
              </p:ext>
            </p:extLst>
          </p:nvPr>
        </p:nvGraphicFramePr>
        <p:xfrm>
          <a:off x="1415988" y="1916832"/>
          <a:ext cx="6312024" cy="2520280"/>
        </p:xfrm>
        <a:graphic>
          <a:graphicData uri="http://schemas.openxmlformats.org/drawingml/2006/table">
            <a:tbl>
              <a:tblPr firstRow="1" bandRow="1">
                <a:tableStyleId>{5940675A-B579-460E-94D1-54222C63F5DA}</a:tableStyleId>
              </a:tblPr>
              <a:tblGrid>
                <a:gridCol w="4380148">
                  <a:extLst>
                    <a:ext uri="{9D8B030D-6E8A-4147-A177-3AD203B41FA5}">
                      <a16:colId xmlns:a16="http://schemas.microsoft.com/office/drawing/2014/main" xmlns="" val="2978858827"/>
                    </a:ext>
                  </a:extLst>
                </a:gridCol>
                <a:gridCol w="1931876">
                  <a:extLst>
                    <a:ext uri="{9D8B030D-6E8A-4147-A177-3AD203B41FA5}">
                      <a16:colId xmlns:a16="http://schemas.microsoft.com/office/drawing/2014/main" xmlns="" val="733218962"/>
                    </a:ext>
                  </a:extLst>
                </a:gridCol>
              </a:tblGrid>
              <a:tr h="504056">
                <a:tc>
                  <a:txBody>
                    <a:bodyPr/>
                    <a:lstStyle/>
                    <a:p>
                      <a:pPr algn="ctr" latinLnBrk="1"/>
                      <a:r>
                        <a:rPr lang="ko-KR" altLang="en-US" dirty="0"/>
                        <a:t>학습 방법</a:t>
                      </a:r>
                    </a:p>
                  </a:txBody>
                  <a:tcPr anchor="ctr"/>
                </a:tc>
                <a:tc>
                  <a:txBody>
                    <a:bodyPr/>
                    <a:lstStyle/>
                    <a:p>
                      <a:pPr algn="ctr" latinLnBrk="1"/>
                      <a:r>
                        <a:rPr lang="ko-KR" altLang="en-US" dirty="0"/>
                        <a:t>성능</a:t>
                      </a:r>
                      <a:r>
                        <a:rPr lang="en-US" altLang="ko-KR" dirty="0"/>
                        <a:t>(</a:t>
                      </a:r>
                      <a:r>
                        <a:rPr lang="ko-KR" altLang="en-US" dirty="0"/>
                        <a:t>정확도</a:t>
                      </a:r>
                      <a:r>
                        <a:rPr lang="en-US" altLang="ko-KR" dirty="0"/>
                        <a:t>)</a:t>
                      </a:r>
                      <a:endParaRPr lang="ko-KR" altLang="en-US" dirty="0"/>
                    </a:p>
                  </a:txBody>
                  <a:tcPr anchor="ctr"/>
                </a:tc>
                <a:extLst>
                  <a:ext uri="{0D108BD9-81ED-4DB2-BD59-A6C34878D82A}">
                    <a16:rowId xmlns:a16="http://schemas.microsoft.com/office/drawing/2014/main" xmlns="" val="4158593741"/>
                  </a:ext>
                </a:extLst>
              </a:tr>
              <a:tr h="504056">
                <a:tc>
                  <a:txBody>
                    <a:bodyPr/>
                    <a:lstStyle/>
                    <a:p>
                      <a:pPr algn="ctr" latinLnBrk="1"/>
                      <a:r>
                        <a:rPr lang="ko-KR" altLang="en-US" dirty="0"/>
                        <a:t>감정인식 사전학습모델 </a:t>
                      </a:r>
                      <a:r>
                        <a:rPr lang="en-US" altLang="ko-KR" dirty="0"/>
                        <a:t>+ </a:t>
                      </a:r>
                      <a:r>
                        <a:rPr lang="ko-KR" altLang="en-US" dirty="0"/>
                        <a:t>전체학습</a:t>
                      </a:r>
                    </a:p>
                  </a:txBody>
                  <a:tcPr anchor="ctr"/>
                </a:tc>
                <a:tc>
                  <a:txBody>
                    <a:bodyPr/>
                    <a:lstStyle/>
                    <a:p>
                      <a:pPr algn="ctr" latinLnBrk="1"/>
                      <a:r>
                        <a:rPr lang="en-US" altLang="ko-KR" dirty="0"/>
                        <a:t>66.67</a:t>
                      </a:r>
                      <a:endParaRPr lang="ko-KR" altLang="en-US" dirty="0"/>
                    </a:p>
                  </a:txBody>
                  <a:tcPr anchor="ctr"/>
                </a:tc>
                <a:extLst>
                  <a:ext uri="{0D108BD9-81ED-4DB2-BD59-A6C34878D82A}">
                    <a16:rowId xmlns:a16="http://schemas.microsoft.com/office/drawing/2014/main" xmlns="" val="151778100"/>
                  </a:ext>
                </a:extLst>
              </a:tr>
              <a:tr h="504056">
                <a:tc>
                  <a:txBody>
                    <a:bodyPr/>
                    <a:lstStyle/>
                    <a:p>
                      <a:pPr algn="ctr" latinLnBrk="1"/>
                      <a:r>
                        <a:rPr lang="ko-KR" altLang="en-US" dirty="0"/>
                        <a:t>감정인식 사전학습모델 </a:t>
                      </a:r>
                      <a:r>
                        <a:rPr lang="en-US" altLang="ko-KR" dirty="0"/>
                        <a:t>+ classifier </a:t>
                      </a:r>
                      <a:r>
                        <a:rPr lang="ko-KR" altLang="en-US" dirty="0"/>
                        <a:t>학습</a:t>
                      </a:r>
                    </a:p>
                  </a:txBody>
                  <a:tcPr anchor="ctr"/>
                </a:tc>
                <a:tc>
                  <a:txBody>
                    <a:bodyPr/>
                    <a:lstStyle/>
                    <a:p>
                      <a:pPr algn="ctr" latinLnBrk="1"/>
                      <a:r>
                        <a:rPr lang="en-US" altLang="ko-KR" dirty="0"/>
                        <a:t>55.31</a:t>
                      </a:r>
                      <a:endParaRPr lang="ko-KR" altLang="en-US" dirty="0"/>
                    </a:p>
                  </a:txBody>
                  <a:tcPr anchor="ctr"/>
                </a:tc>
                <a:extLst>
                  <a:ext uri="{0D108BD9-81ED-4DB2-BD59-A6C34878D82A}">
                    <a16:rowId xmlns:a16="http://schemas.microsoft.com/office/drawing/2014/main" xmlns="" val="271315698"/>
                  </a:ext>
                </a:extLst>
              </a:tr>
              <a:tr h="504056">
                <a:tc>
                  <a:txBody>
                    <a:bodyPr/>
                    <a:lstStyle/>
                    <a:p>
                      <a:pPr algn="ctr" latinLnBrk="1"/>
                      <a:r>
                        <a:rPr lang="ko-KR" altLang="en-US" dirty="0"/>
                        <a:t>이미지넷 사전 학습모델 </a:t>
                      </a:r>
                      <a:r>
                        <a:rPr lang="en-US" altLang="ko-KR" dirty="0"/>
                        <a:t>+ </a:t>
                      </a:r>
                      <a:r>
                        <a:rPr lang="ko-KR" altLang="en-US" dirty="0"/>
                        <a:t>전체학습</a:t>
                      </a:r>
                      <a:r>
                        <a:rPr lang="en-US" altLang="ko-KR" dirty="0"/>
                        <a:t> </a:t>
                      </a:r>
                      <a:endParaRPr lang="ko-KR" altLang="en-US" dirty="0"/>
                    </a:p>
                  </a:txBody>
                  <a:tcPr anchor="ctr"/>
                </a:tc>
                <a:tc>
                  <a:txBody>
                    <a:bodyPr/>
                    <a:lstStyle/>
                    <a:p>
                      <a:pPr algn="ctr" latinLnBrk="1"/>
                      <a:r>
                        <a:rPr lang="en-US" altLang="ko-KR" dirty="0"/>
                        <a:t>53.292</a:t>
                      </a:r>
                      <a:endParaRPr lang="ko-KR" altLang="en-US" dirty="0"/>
                    </a:p>
                  </a:txBody>
                  <a:tcPr anchor="ctr"/>
                </a:tc>
                <a:extLst>
                  <a:ext uri="{0D108BD9-81ED-4DB2-BD59-A6C34878D82A}">
                    <a16:rowId xmlns:a16="http://schemas.microsoft.com/office/drawing/2014/main" xmlns="" val="3920512287"/>
                  </a:ext>
                </a:extLst>
              </a:tr>
              <a:tr h="504056">
                <a:tc>
                  <a:txBody>
                    <a:bodyPr/>
                    <a:lstStyle/>
                    <a:p>
                      <a:pPr algn="ctr" latinLnBrk="1"/>
                      <a:r>
                        <a:rPr lang="ko-KR" altLang="en-US" dirty="0"/>
                        <a:t>이미지넷 사전 학습 모델 </a:t>
                      </a:r>
                      <a:r>
                        <a:rPr lang="en-US" altLang="ko-KR" dirty="0"/>
                        <a:t>+ </a:t>
                      </a:r>
                      <a:r>
                        <a:rPr lang="en-US" altLang="ko-KR" dirty="0" err="1"/>
                        <a:t>classfier</a:t>
                      </a:r>
                      <a:r>
                        <a:rPr lang="en-US" altLang="ko-KR" dirty="0"/>
                        <a:t> </a:t>
                      </a:r>
                      <a:r>
                        <a:rPr lang="ko-KR" altLang="en-US" dirty="0"/>
                        <a:t>학습</a:t>
                      </a:r>
                    </a:p>
                  </a:txBody>
                  <a:tcPr anchor="ctr"/>
                </a:tc>
                <a:tc>
                  <a:txBody>
                    <a:bodyPr/>
                    <a:lstStyle/>
                    <a:p>
                      <a:pPr algn="ctr" latinLnBrk="1"/>
                      <a:r>
                        <a:rPr lang="en-US" altLang="ko-KR" dirty="0"/>
                        <a:t>12.281</a:t>
                      </a:r>
                      <a:endParaRPr lang="ko-KR" altLang="en-US" dirty="0"/>
                    </a:p>
                  </a:txBody>
                  <a:tcPr anchor="ctr"/>
                </a:tc>
                <a:extLst>
                  <a:ext uri="{0D108BD9-81ED-4DB2-BD59-A6C34878D82A}">
                    <a16:rowId xmlns:a16="http://schemas.microsoft.com/office/drawing/2014/main" xmlns="" val="671273360"/>
                  </a:ext>
                </a:extLst>
              </a:tr>
            </a:tbl>
          </a:graphicData>
        </a:graphic>
      </p:graphicFrame>
    </p:spTree>
    <p:extLst>
      <p:ext uri="{BB962C8B-B14F-4D97-AF65-F5344CB8AC3E}">
        <p14:creationId xmlns:p14="http://schemas.microsoft.com/office/powerpoint/2010/main" val="133970103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7BF09A68-15D3-4D62-B3EC-46AE2D39A3C3}"/>
              </a:ext>
            </a:extLst>
          </p:cNvPr>
          <p:cNvSpPr>
            <a:spLocks noGrp="1"/>
          </p:cNvSpPr>
          <p:nvPr>
            <p:ph idx="1"/>
          </p:nvPr>
        </p:nvSpPr>
        <p:spPr>
          <a:xfrm>
            <a:off x="376390" y="1268760"/>
            <a:ext cx="8486623" cy="5189190"/>
          </a:xfrm>
        </p:spPr>
        <p:txBody>
          <a:bodyPr/>
          <a:lstStyle/>
          <a:p>
            <a:pPr>
              <a:lnSpc>
                <a:spcPct val="150000"/>
              </a:lnSpc>
            </a:pPr>
            <a:r>
              <a:rPr lang="ko-KR" altLang="en-US" sz="2000" dirty="0"/>
              <a:t>데이터셋에 따른 성능차이</a:t>
            </a:r>
            <a:endParaRPr lang="en-US" altLang="ko-KR" sz="2000" dirty="0"/>
          </a:p>
          <a:p>
            <a:pPr>
              <a:lnSpc>
                <a:spcPct val="150000"/>
              </a:lnSpc>
            </a:pPr>
            <a:endParaRPr lang="en-US" altLang="ko-KR" sz="2000" dirty="0"/>
          </a:p>
          <a:p>
            <a:pPr>
              <a:lnSpc>
                <a:spcPct val="150000"/>
              </a:lnSpc>
            </a:pPr>
            <a:endParaRPr lang="en-US" altLang="ko-KR" sz="2000" dirty="0"/>
          </a:p>
          <a:p>
            <a:pPr marL="257175" lvl="1" indent="0">
              <a:buNone/>
            </a:pPr>
            <a:endParaRPr lang="en-US" altLang="ko-KR" sz="1800" dirty="0"/>
          </a:p>
          <a:p>
            <a:pPr marL="257175" lvl="1" indent="0">
              <a:lnSpc>
                <a:spcPct val="150000"/>
              </a:lnSpc>
              <a:buNone/>
            </a:pPr>
            <a:endParaRPr lang="en-US" altLang="ko-KR" sz="1800" dirty="0"/>
          </a:p>
          <a:p>
            <a:pPr lvl="1"/>
            <a:r>
              <a:rPr lang="ko-KR" altLang="en-US" sz="1800" dirty="0"/>
              <a:t>데이터셋 </a:t>
            </a:r>
            <a:r>
              <a:rPr lang="en-US" altLang="ko-KR" sz="1800" dirty="0"/>
              <a:t>FER2013 dataset + Custom dataset </a:t>
            </a:r>
            <a:r>
              <a:rPr lang="ko-KR" altLang="en-US" sz="1800" dirty="0"/>
              <a:t>과  </a:t>
            </a:r>
            <a:r>
              <a:rPr lang="en-US" altLang="ko-KR" sz="1800" dirty="0"/>
              <a:t>Custom</a:t>
            </a:r>
            <a:r>
              <a:rPr lang="ko-KR" altLang="en-US" sz="1800" dirty="0"/>
              <a:t> </a:t>
            </a:r>
            <a:r>
              <a:rPr lang="en-US" altLang="ko-KR" sz="1800" dirty="0"/>
              <a:t>dataset</a:t>
            </a:r>
            <a:r>
              <a:rPr lang="ko-KR" altLang="en-US" sz="1800" dirty="0"/>
              <a:t> 비교</a:t>
            </a:r>
            <a:endParaRPr lang="en-US" altLang="ko-KR" sz="1800" dirty="0"/>
          </a:p>
          <a:p>
            <a:pPr lvl="1"/>
            <a:r>
              <a:rPr lang="en-US" altLang="ko-KR" sz="1800" dirty="0"/>
              <a:t>Training Dataset </a:t>
            </a:r>
            <a:r>
              <a:rPr lang="ko-KR" altLang="en-US" sz="1800" dirty="0"/>
              <a:t>만 합쳐서 사용</a:t>
            </a:r>
            <a:endParaRPr lang="en-US" altLang="ko-KR" sz="1800" dirty="0"/>
          </a:p>
          <a:p>
            <a:pPr lvl="1"/>
            <a:r>
              <a:rPr lang="ko-KR" altLang="en-US" sz="1800" dirty="0"/>
              <a:t> </a:t>
            </a:r>
            <a:r>
              <a:rPr lang="en-US" altLang="ko-KR" sz="1800" dirty="0"/>
              <a:t>Dev set, Test set (</a:t>
            </a:r>
            <a:r>
              <a:rPr lang="ko-KR" altLang="en-US" sz="1800" dirty="0"/>
              <a:t>측정 데이터</a:t>
            </a:r>
            <a:r>
              <a:rPr lang="en-US" altLang="ko-KR" sz="1800" dirty="0"/>
              <a:t>) </a:t>
            </a:r>
            <a:r>
              <a:rPr lang="ko-KR" altLang="en-US" sz="1800" dirty="0"/>
              <a:t>은 동일</a:t>
            </a:r>
            <a:r>
              <a:rPr lang="en-US" altLang="ko-KR" sz="1800" dirty="0"/>
              <a:t>(Custom dataset </a:t>
            </a:r>
            <a:r>
              <a:rPr lang="ko-KR" altLang="en-US" sz="1800" dirty="0"/>
              <a:t>사용</a:t>
            </a:r>
            <a:r>
              <a:rPr lang="en-US" altLang="ko-KR" sz="1800" dirty="0"/>
              <a:t>) </a:t>
            </a:r>
          </a:p>
          <a:p>
            <a:pPr lvl="1"/>
            <a:r>
              <a:rPr lang="en-US" altLang="ko-KR" sz="1800" dirty="0"/>
              <a:t>FER2013_dataset + </a:t>
            </a:r>
            <a:r>
              <a:rPr lang="en-US" altLang="ko-KR" sz="1800" dirty="0" err="1"/>
              <a:t>custom_dataset</a:t>
            </a:r>
            <a:r>
              <a:rPr lang="ko-KR" altLang="en-US" sz="1800" dirty="0"/>
              <a:t>의 성능이 </a:t>
            </a:r>
            <a:r>
              <a:rPr lang="ko-KR" altLang="en-US" sz="1800" dirty="0" err="1"/>
              <a:t>낮은것</a:t>
            </a:r>
            <a:r>
              <a:rPr lang="ko-KR" altLang="en-US" sz="1800" dirty="0"/>
              <a:t> 으로 보아 </a:t>
            </a:r>
            <a:r>
              <a:rPr lang="en-US" altLang="ko-KR" sz="1800" dirty="0"/>
              <a:t>custom data</a:t>
            </a:r>
            <a:r>
              <a:rPr lang="ko-KR" altLang="en-US" sz="1800" dirty="0"/>
              <a:t>가 </a:t>
            </a:r>
            <a:r>
              <a:rPr lang="en-US" altLang="ko-KR" sz="1800" dirty="0"/>
              <a:t>bias</a:t>
            </a:r>
            <a:r>
              <a:rPr lang="ko-KR" altLang="en-US" sz="1800" dirty="0"/>
              <a:t> 되어있음을 확인</a:t>
            </a:r>
            <a:r>
              <a:rPr lang="en-US" altLang="ko-KR" sz="1800" dirty="0"/>
              <a:t>.</a:t>
            </a:r>
          </a:p>
          <a:p>
            <a:pPr lvl="2">
              <a:lnSpc>
                <a:spcPct val="150000"/>
              </a:lnSpc>
            </a:pPr>
            <a:r>
              <a:rPr lang="en-US" altLang="ko-KR" sz="1400" dirty="0"/>
              <a:t>1.</a:t>
            </a:r>
            <a:r>
              <a:rPr lang="ko-KR" altLang="en-US" sz="1400" dirty="0"/>
              <a:t> </a:t>
            </a:r>
            <a:r>
              <a:rPr lang="en-US" altLang="ko-KR" sz="1400" dirty="0"/>
              <a:t> </a:t>
            </a:r>
            <a:r>
              <a:rPr lang="ko-KR" altLang="en-US" sz="1400" dirty="0"/>
              <a:t>한국인 표정 특징이 </a:t>
            </a:r>
            <a:r>
              <a:rPr lang="ko-KR" altLang="en-US" sz="1400" dirty="0" err="1"/>
              <a:t>서구권</a:t>
            </a:r>
            <a:r>
              <a:rPr lang="ko-KR" altLang="en-US" sz="1400" dirty="0"/>
              <a:t> 데이터와 다른 특징을 가짐</a:t>
            </a:r>
            <a:endParaRPr lang="en-US" altLang="ko-KR" sz="1400" dirty="0"/>
          </a:p>
          <a:p>
            <a:pPr lvl="2">
              <a:lnSpc>
                <a:spcPct val="150000"/>
              </a:lnSpc>
            </a:pPr>
            <a:r>
              <a:rPr lang="en-US" altLang="ko-KR" sz="1400" dirty="0"/>
              <a:t>2. </a:t>
            </a:r>
            <a:r>
              <a:rPr lang="ko-KR" altLang="en-US" sz="1400" dirty="0"/>
              <a:t>데이터 수집에서 </a:t>
            </a:r>
            <a:r>
              <a:rPr lang="en-US" altLang="ko-KR" sz="1400" dirty="0"/>
              <a:t>bias </a:t>
            </a:r>
            <a:r>
              <a:rPr lang="ko-KR" altLang="en-US" sz="1400" dirty="0"/>
              <a:t>된 데이터 구축 </a:t>
            </a:r>
            <a:r>
              <a:rPr lang="en-US" altLang="ko-KR" sz="1400" dirty="0"/>
              <a:t>– </a:t>
            </a:r>
            <a:r>
              <a:rPr lang="en-US" altLang="ko-KR" sz="1400" b="1" dirty="0"/>
              <a:t>labeled by just one person</a:t>
            </a:r>
          </a:p>
          <a:p>
            <a:pPr lvl="2">
              <a:lnSpc>
                <a:spcPct val="150000"/>
              </a:lnSpc>
            </a:pPr>
            <a:endParaRPr lang="en-US" altLang="ko-KR" sz="1400" dirty="0"/>
          </a:p>
          <a:p>
            <a:pPr lvl="1"/>
            <a:endParaRPr lang="en-US" altLang="ko-KR" sz="1800" dirty="0"/>
          </a:p>
          <a:p>
            <a:pPr lvl="1"/>
            <a:endParaRPr lang="en-US" altLang="ko-KR" sz="1800" dirty="0"/>
          </a:p>
          <a:p>
            <a:pPr marL="257175" lvl="1" indent="0">
              <a:buNone/>
            </a:pPr>
            <a:endParaRPr kumimoji="0" lang="en-US" altLang="ko-KR" sz="180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lvl="1"/>
            <a:endParaRPr lang="en-US" altLang="ko-KR" sz="1400" dirty="0"/>
          </a:p>
        </p:txBody>
      </p:sp>
      <p:sp>
        <p:nvSpPr>
          <p:cNvPr id="3" name="제목 2">
            <a:extLst>
              <a:ext uri="{FF2B5EF4-FFF2-40B4-BE49-F238E27FC236}">
                <a16:creationId xmlns:a16="http://schemas.microsoft.com/office/drawing/2014/main" xmlns="" id="{5AF64C2D-BC62-409D-BEBE-C1B8F97B39E0}"/>
              </a:ext>
            </a:extLst>
          </p:cNvPr>
          <p:cNvSpPr>
            <a:spLocks noGrp="1"/>
          </p:cNvSpPr>
          <p:nvPr>
            <p:ph type="title"/>
          </p:nvPr>
        </p:nvSpPr>
        <p:spPr/>
        <p:txBody>
          <a:bodyPr/>
          <a:lstStyle/>
          <a:p>
            <a:r>
              <a:rPr lang="ko-KR" altLang="en-US" dirty="0"/>
              <a:t>실험결과</a:t>
            </a:r>
          </a:p>
        </p:txBody>
      </p:sp>
      <p:graphicFrame>
        <p:nvGraphicFramePr>
          <p:cNvPr id="4" name="표 4">
            <a:extLst>
              <a:ext uri="{FF2B5EF4-FFF2-40B4-BE49-F238E27FC236}">
                <a16:creationId xmlns:a16="http://schemas.microsoft.com/office/drawing/2014/main" xmlns="" id="{A0F036C8-F3E5-4888-BF57-21F396A28E4C}"/>
              </a:ext>
            </a:extLst>
          </p:cNvPr>
          <p:cNvGraphicFramePr>
            <a:graphicFrameLocks noGrp="1"/>
          </p:cNvGraphicFramePr>
          <p:nvPr>
            <p:extLst>
              <p:ext uri="{D42A27DB-BD31-4B8C-83A1-F6EECF244321}">
                <p14:modId xmlns:p14="http://schemas.microsoft.com/office/powerpoint/2010/main" val="2577346335"/>
              </p:ext>
            </p:extLst>
          </p:nvPr>
        </p:nvGraphicFramePr>
        <p:xfrm>
          <a:off x="1415988" y="1916832"/>
          <a:ext cx="6312024" cy="1512168"/>
        </p:xfrm>
        <a:graphic>
          <a:graphicData uri="http://schemas.openxmlformats.org/drawingml/2006/table">
            <a:tbl>
              <a:tblPr firstRow="1" bandRow="1">
                <a:tableStyleId>{5940675A-B579-460E-94D1-54222C63F5DA}</a:tableStyleId>
              </a:tblPr>
              <a:tblGrid>
                <a:gridCol w="4380148">
                  <a:extLst>
                    <a:ext uri="{9D8B030D-6E8A-4147-A177-3AD203B41FA5}">
                      <a16:colId xmlns:a16="http://schemas.microsoft.com/office/drawing/2014/main" xmlns="" val="2978858827"/>
                    </a:ext>
                  </a:extLst>
                </a:gridCol>
                <a:gridCol w="1931876">
                  <a:extLst>
                    <a:ext uri="{9D8B030D-6E8A-4147-A177-3AD203B41FA5}">
                      <a16:colId xmlns:a16="http://schemas.microsoft.com/office/drawing/2014/main" xmlns="" val="733218962"/>
                    </a:ext>
                  </a:extLst>
                </a:gridCol>
              </a:tblGrid>
              <a:tr h="504056">
                <a:tc>
                  <a:txBody>
                    <a:bodyPr/>
                    <a:lstStyle/>
                    <a:p>
                      <a:pPr algn="ctr" latinLnBrk="1"/>
                      <a:r>
                        <a:rPr lang="ko-KR" altLang="en-US" dirty="0"/>
                        <a:t>학습데이터 셋 </a:t>
                      </a:r>
                    </a:p>
                  </a:txBody>
                  <a:tcPr anchor="ctr"/>
                </a:tc>
                <a:tc>
                  <a:txBody>
                    <a:bodyPr/>
                    <a:lstStyle/>
                    <a:p>
                      <a:pPr algn="ctr" latinLnBrk="1"/>
                      <a:r>
                        <a:rPr lang="ko-KR" altLang="en-US" dirty="0"/>
                        <a:t>성능</a:t>
                      </a:r>
                      <a:r>
                        <a:rPr lang="en-US" altLang="ko-KR" dirty="0"/>
                        <a:t>(</a:t>
                      </a:r>
                      <a:r>
                        <a:rPr lang="ko-KR" altLang="en-US" dirty="0"/>
                        <a:t>정확도</a:t>
                      </a:r>
                      <a:r>
                        <a:rPr lang="en-US" altLang="ko-KR" dirty="0"/>
                        <a:t>)</a:t>
                      </a:r>
                      <a:endParaRPr lang="ko-KR" altLang="en-US" dirty="0"/>
                    </a:p>
                  </a:txBody>
                  <a:tcPr anchor="ctr"/>
                </a:tc>
                <a:extLst>
                  <a:ext uri="{0D108BD9-81ED-4DB2-BD59-A6C34878D82A}">
                    <a16:rowId xmlns:a16="http://schemas.microsoft.com/office/drawing/2014/main" xmlns="" val="4158593741"/>
                  </a:ext>
                </a:extLst>
              </a:tr>
              <a:tr h="504056">
                <a:tc>
                  <a:txBody>
                    <a:bodyPr/>
                    <a:lstStyle/>
                    <a:p>
                      <a:pPr algn="ctr" latinLnBrk="1"/>
                      <a:r>
                        <a:rPr lang="en-US" altLang="ko-KR" dirty="0"/>
                        <a:t>FER2013_dataset + </a:t>
                      </a:r>
                      <a:r>
                        <a:rPr lang="en-US" altLang="ko-KR" dirty="0" err="1"/>
                        <a:t>custom_dataset</a:t>
                      </a:r>
                      <a:endParaRPr lang="ko-KR" altLang="en-US" dirty="0"/>
                    </a:p>
                  </a:txBody>
                  <a:tcPr anchor="ctr"/>
                </a:tc>
                <a:tc>
                  <a:txBody>
                    <a:bodyPr/>
                    <a:lstStyle/>
                    <a:p>
                      <a:pPr algn="ctr" latinLnBrk="1"/>
                      <a:r>
                        <a:rPr lang="en-US" altLang="ko-KR" dirty="0"/>
                        <a:t>62.53</a:t>
                      </a:r>
                      <a:endParaRPr lang="ko-KR" altLang="en-US" dirty="0"/>
                    </a:p>
                  </a:txBody>
                  <a:tcPr anchor="ctr"/>
                </a:tc>
                <a:extLst>
                  <a:ext uri="{0D108BD9-81ED-4DB2-BD59-A6C34878D82A}">
                    <a16:rowId xmlns:a16="http://schemas.microsoft.com/office/drawing/2014/main" xmlns="" val="151778100"/>
                  </a:ext>
                </a:extLst>
              </a:tr>
              <a:tr h="504056">
                <a:tc>
                  <a:txBody>
                    <a:bodyPr/>
                    <a:lstStyle/>
                    <a:p>
                      <a:pPr algn="ctr" latinLnBrk="1"/>
                      <a:r>
                        <a:rPr lang="en-US" altLang="ko-KR" dirty="0" err="1"/>
                        <a:t>Custom_dataset</a:t>
                      </a:r>
                      <a:endParaRPr lang="ko-KR" altLang="en-US" dirty="0"/>
                    </a:p>
                  </a:txBody>
                  <a:tcPr anchor="ctr"/>
                </a:tc>
                <a:tc>
                  <a:txBody>
                    <a:bodyPr/>
                    <a:lstStyle/>
                    <a:p>
                      <a:pPr algn="ctr" latinLnBrk="1"/>
                      <a:r>
                        <a:rPr lang="en-US" altLang="ko-KR" dirty="0"/>
                        <a:t>66.67</a:t>
                      </a:r>
                      <a:endParaRPr lang="ko-KR" altLang="en-US" dirty="0"/>
                    </a:p>
                  </a:txBody>
                  <a:tcPr anchor="ctr"/>
                </a:tc>
                <a:extLst>
                  <a:ext uri="{0D108BD9-81ED-4DB2-BD59-A6C34878D82A}">
                    <a16:rowId xmlns:a16="http://schemas.microsoft.com/office/drawing/2014/main" xmlns="" val="271315698"/>
                  </a:ext>
                </a:extLst>
              </a:tr>
            </a:tbl>
          </a:graphicData>
        </a:graphic>
      </p:graphicFrame>
    </p:spTree>
    <p:extLst>
      <p:ext uri="{BB962C8B-B14F-4D97-AF65-F5344CB8AC3E}">
        <p14:creationId xmlns:p14="http://schemas.microsoft.com/office/powerpoint/2010/main" val="421652272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7BF09A68-15D3-4D62-B3EC-46AE2D39A3C3}"/>
              </a:ext>
            </a:extLst>
          </p:cNvPr>
          <p:cNvSpPr>
            <a:spLocks noGrp="1"/>
          </p:cNvSpPr>
          <p:nvPr>
            <p:ph idx="1"/>
          </p:nvPr>
        </p:nvSpPr>
        <p:spPr>
          <a:xfrm>
            <a:off x="376390" y="1268760"/>
            <a:ext cx="8486623" cy="5189190"/>
          </a:xfrm>
        </p:spPr>
        <p:txBody>
          <a:bodyPr/>
          <a:lstStyle/>
          <a:p>
            <a:pPr>
              <a:lnSpc>
                <a:spcPct val="150000"/>
              </a:lnSpc>
            </a:pPr>
            <a:r>
              <a:rPr lang="ko-KR" altLang="en-US" sz="2000" dirty="0"/>
              <a:t>결과 분석</a:t>
            </a:r>
            <a:endParaRPr lang="en-US" altLang="ko-KR" sz="2000" dirty="0"/>
          </a:p>
          <a:p>
            <a:pPr lvl="1">
              <a:lnSpc>
                <a:spcPct val="150000"/>
              </a:lnSpc>
            </a:pPr>
            <a:r>
              <a:rPr lang="ko-KR" altLang="en-US" sz="1600" dirty="0"/>
              <a:t>실험 결과 </a:t>
            </a:r>
            <a:r>
              <a:rPr lang="en-US" altLang="ko-KR" sz="1600" dirty="0"/>
              <a:t>FER2013</a:t>
            </a:r>
            <a:r>
              <a:rPr lang="ko-KR" altLang="en-US" sz="1600" dirty="0"/>
              <a:t> 데이터셋으로 </a:t>
            </a:r>
            <a:r>
              <a:rPr lang="ko-KR" altLang="en-US" sz="1600" dirty="0" err="1"/>
              <a:t>사전학습된</a:t>
            </a:r>
            <a:r>
              <a:rPr lang="ko-KR" altLang="en-US" sz="1600" dirty="0"/>
              <a:t> 모델은 한국인 감정분석에 대해 어느정도 </a:t>
            </a:r>
            <a:r>
              <a:rPr lang="ko-KR" altLang="en-US" sz="1600" dirty="0" err="1"/>
              <a:t>디텍션이</a:t>
            </a:r>
            <a:r>
              <a:rPr lang="ko-KR" altLang="en-US" sz="1600" dirty="0"/>
              <a:t> 가능</a:t>
            </a:r>
            <a:endParaRPr lang="en-US" altLang="ko-KR" sz="1600" dirty="0"/>
          </a:p>
          <a:p>
            <a:pPr lvl="1">
              <a:lnSpc>
                <a:spcPct val="150000"/>
              </a:lnSpc>
            </a:pPr>
            <a:r>
              <a:rPr lang="ko-KR" altLang="en-US" sz="1600" dirty="0"/>
              <a:t>그냥 한국인 데이터셋 </a:t>
            </a:r>
            <a:r>
              <a:rPr lang="en-US" altLang="ko-KR" sz="1600" dirty="0"/>
              <a:t>(Custom Dataset)</a:t>
            </a:r>
            <a:r>
              <a:rPr lang="ko-KR" altLang="en-US" sz="1600" dirty="0"/>
              <a:t>으로 학습한 모델보다 사전학습한 모델을 </a:t>
            </a:r>
            <a:r>
              <a:rPr lang="en-US" altLang="ko-KR" sz="1600" dirty="0"/>
              <a:t>finetuning</a:t>
            </a:r>
            <a:r>
              <a:rPr lang="ko-KR" altLang="en-US" sz="1600" dirty="0"/>
              <a:t>한 방법이 성능이 더 높음</a:t>
            </a:r>
            <a:r>
              <a:rPr lang="en-US" altLang="ko-KR" sz="1600" dirty="0"/>
              <a:t>.</a:t>
            </a:r>
          </a:p>
          <a:p>
            <a:pPr lvl="1">
              <a:lnSpc>
                <a:spcPct val="150000"/>
              </a:lnSpc>
            </a:pPr>
            <a:r>
              <a:rPr lang="ko-KR" altLang="en-US" sz="1600" dirty="0" err="1"/>
              <a:t>사전학습된</a:t>
            </a:r>
            <a:r>
              <a:rPr lang="ko-KR" altLang="en-US" sz="1600" dirty="0"/>
              <a:t> 모델이 다량의 데이터에 대해 일반적인 특징을 추출하고 한국인 데이터셋에 맞게 </a:t>
            </a:r>
            <a:r>
              <a:rPr lang="en-US" altLang="ko-KR" sz="1600" dirty="0"/>
              <a:t>tuning </a:t>
            </a:r>
            <a:r>
              <a:rPr lang="ko-KR" altLang="en-US" sz="1600" dirty="0"/>
              <a:t>되어 </a:t>
            </a:r>
            <a:r>
              <a:rPr lang="en-US" altLang="ko-KR" sz="1600" dirty="0"/>
              <a:t>, </a:t>
            </a:r>
            <a:r>
              <a:rPr lang="ko-KR" altLang="en-US" sz="1600" dirty="0"/>
              <a:t>소량의 데이터로 처음부터 </a:t>
            </a:r>
            <a:r>
              <a:rPr lang="ko-KR" altLang="en-US" sz="1600" dirty="0" err="1"/>
              <a:t>학습하는것보다</a:t>
            </a:r>
            <a:r>
              <a:rPr lang="ko-KR" altLang="en-US" sz="1600" dirty="0"/>
              <a:t> 성능이 </a:t>
            </a:r>
            <a:r>
              <a:rPr lang="ko-KR" altLang="en-US" sz="1600" dirty="0" err="1"/>
              <a:t>높은것으로</a:t>
            </a:r>
            <a:r>
              <a:rPr lang="ko-KR" altLang="en-US" sz="1600" dirty="0"/>
              <a:t> 사료됨</a:t>
            </a:r>
            <a:r>
              <a:rPr lang="en-US" altLang="ko-KR" sz="1600" dirty="0"/>
              <a:t>.</a:t>
            </a:r>
          </a:p>
          <a:p>
            <a:pPr>
              <a:lnSpc>
                <a:spcPct val="150000"/>
              </a:lnSpc>
            </a:pPr>
            <a:r>
              <a:rPr lang="ko-KR" altLang="en-US" sz="1800" dirty="0"/>
              <a:t>한계점</a:t>
            </a:r>
            <a:endParaRPr lang="en-US" altLang="ko-KR" sz="1800" dirty="0"/>
          </a:p>
          <a:p>
            <a:pPr lvl="1">
              <a:lnSpc>
                <a:spcPct val="150000"/>
              </a:lnSpc>
            </a:pPr>
            <a:r>
              <a:rPr lang="ko-KR" altLang="en-US" sz="1600" dirty="0"/>
              <a:t>데이터가 적기 때문에 </a:t>
            </a:r>
            <a:r>
              <a:rPr lang="en-US" altLang="ko-KR" sz="1600" dirty="0"/>
              <a:t>overfitting </a:t>
            </a:r>
            <a:r>
              <a:rPr lang="ko-KR" altLang="en-US" sz="1600" dirty="0"/>
              <a:t>되었을 가능성</a:t>
            </a:r>
            <a:r>
              <a:rPr lang="en-US" altLang="ko-KR" sz="1600" dirty="0"/>
              <a:t>.</a:t>
            </a:r>
          </a:p>
          <a:p>
            <a:pPr lvl="1">
              <a:lnSpc>
                <a:spcPct val="150000"/>
              </a:lnSpc>
            </a:pPr>
            <a:r>
              <a:rPr lang="ko-KR" altLang="en-US" sz="1600" dirty="0"/>
              <a:t>다양한 데이터를 모으지 않았기 때문에 데이터 자체가 </a:t>
            </a:r>
            <a:r>
              <a:rPr lang="en-US" altLang="ko-KR" sz="1600" dirty="0"/>
              <a:t>bias </a:t>
            </a:r>
            <a:r>
              <a:rPr lang="ko-KR" altLang="en-US" sz="1600" dirty="0"/>
              <a:t>되었을 가능성</a:t>
            </a:r>
            <a:r>
              <a:rPr lang="en-US" altLang="ko-KR" sz="1600" dirty="0"/>
              <a:t>.</a:t>
            </a:r>
          </a:p>
          <a:p>
            <a:pPr lvl="1">
              <a:lnSpc>
                <a:spcPct val="150000"/>
              </a:lnSpc>
            </a:pPr>
            <a:r>
              <a:rPr lang="ko-KR" altLang="en-US" sz="1600" dirty="0"/>
              <a:t>부족한 데이터로 학습이 다 안됐을 가능성</a:t>
            </a:r>
            <a:endParaRPr lang="en-US" altLang="ko-KR" sz="1600" dirty="0"/>
          </a:p>
          <a:p>
            <a:pPr lvl="1">
              <a:lnSpc>
                <a:spcPct val="150000"/>
              </a:lnSpc>
            </a:pPr>
            <a:endParaRPr lang="en-US" altLang="ko-KR" sz="1600" dirty="0"/>
          </a:p>
          <a:p>
            <a:pPr>
              <a:lnSpc>
                <a:spcPct val="150000"/>
              </a:lnSpc>
            </a:pPr>
            <a:endParaRPr lang="en-US" altLang="ko-KR" sz="2000" dirty="0"/>
          </a:p>
          <a:p>
            <a:pPr marL="257175" lvl="1" indent="0">
              <a:buNone/>
            </a:pPr>
            <a:endParaRPr lang="en-US" altLang="ko-KR" sz="1800" dirty="0"/>
          </a:p>
          <a:p>
            <a:pPr lvl="1"/>
            <a:endParaRPr lang="en-US" altLang="ko-KR" sz="1800" dirty="0"/>
          </a:p>
          <a:p>
            <a:pPr lvl="1"/>
            <a:endParaRPr lang="en-US" altLang="ko-KR" sz="1800" dirty="0"/>
          </a:p>
          <a:p>
            <a:pPr marL="257175" lvl="1" indent="0">
              <a:buNone/>
            </a:pPr>
            <a:endParaRPr kumimoji="0" lang="en-US" altLang="ko-KR" sz="180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lvl="1"/>
            <a:endParaRPr lang="en-US" altLang="ko-KR" sz="1400" dirty="0"/>
          </a:p>
        </p:txBody>
      </p:sp>
      <p:sp>
        <p:nvSpPr>
          <p:cNvPr id="3" name="제목 2">
            <a:extLst>
              <a:ext uri="{FF2B5EF4-FFF2-40B4-BE49-F238E27FC236}">
                <a16:creationId xmlns:a16="http://schemas.microsoft.com/office/drawing/2014/main" xmlns="" id="{5AF64C2D-BC62-409D-BEBE-C1B8F97B39E0}"/>
              </a:ext>
            </a:extLst>
          </p:cNvPr>
          <p:cNvSpPr>
            <a:spLocks noGrp="1"/>
          </p:cNvSpPr>
          <p:nvPr>
            <p:ph type="title"/>
          </p:nvPr>
        </p:nvSpPr>
        <p:spPr/>
        <p:txBody>
          <a:bodyPr/>
          <a:lstStyle/>
          <a:p>
            <a:r>
              <a:rPr lang="ko-KR" altLang="en-US" dirty="0"/>
              <a:t>실험결과</a:t>
            </a:r>
          </a:p>
        </p:txBody>
      </p:sp>
    </p:spTree>
    <p:extLst>
      <p:ext uri="{BB962C8B-B14F-4D97-AF65-F5344CB8AC3E}">
        <p14:creationId xmlns:p14="http://schemas.microsoft.com/office/powerpoint/2010/main" val="283130134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7BF09A68-15D3-4D62-B3EC-46AE2D39A3C3}"/>
              </a:ext>
            </a:extLst>
          </p:cNvPr>
          <p:cNvSpPr>
            <a:spLocks noGrp="1"/>
          </p:cNvSpPr>
          <p:nvPr>
            <p:ph idx="1"/>
          </p:nvPr>
        </p:nvSpPr>
        <p:spPr>
          <a:xfrm>
            <a:off x="376390" y="1772816"/>
            <a:ext cx="8486623" cy="4814409"/>
          </a:xfrm>
        </p:spPr>
        <p:txBody>
          <a:bodyPr/>
          <a:lstStyle/>
          <a:p>
            <a:pPr lvl="1">
              <a:lnSpc>
                <a:spcPct val="150000"/>
              </a:lnSpc>
            </a:pPr>
            <a:r>
              <a:rPr kumimoji="0" lang="ko-KR" altLang="en-US" sz="1600" kern="1200" dirty="0">
                <a:solidFill>
                  <a:prstClr val="black"/>
                </a:solidFill>
                <a:latin typeface="맑은 고딕" panose="020B0503020000020004" pitchFamily="50" charset="-127"/>
                <a:ea typeface="맑은 고딕" panose="020B0503020000020004" pitchFamily="50" charset="-127"/>
              </a:rPr>
              <a:t>비전 분야에 대해 데이터 </a:t>
            </a:r>
            <a:r>
              <a:rPr kumimoji="0" lang="ko-KR" altLang="en-US" sz="1600" kern="1200" dirty="0" smtClean="0">
                <a:solidFill>
                  <a:prstClr val="black"/>
                </a:solidFill>
                <a:latin typeface="맑은 고딕" panose="020B0503020000020004" pitchFamily="50" charset="-127"/>
                <a:ea typeface="맑은 고딕" panose="020B0503020000020004" pitchFamily="50" charset="-127"/>
              </a:rPr>
              <a:t>구</a:t>
            </a:r>
            <a:r>
              <a:rPr kumimoji="0" lang="ko-KR" altLang="en-US" sz="1600" kern="1200" dirty="0">
                <a:solidFill>
                  <a:prstClr val="black"/>
                </a:solidFill>
                <a:latin typeface="맑은 고딕" panose="020B0503020000020004" pitchFamily="50" charset="-127"/>
                <a:ea typeface="맑은 고딕" panose="020B0503020000020004" pitchFamily="50" charset="-127"/>
              </a:rPr>
              <a:t>축</a:t>
            </a:r>
            <a:r>
              <a:rPr kumimoji="0" lang="ko-KR" altLang="en-US" sz="1600" kern="1200" dirty="0" smtClean="0">
                <a:solidFill>
                  <a:prstClr val="black"/>
                </a:solidFill>
                <a:latin typeface="맑은 고딕" panose="020B0503020000020004" pitchFamily="50" charset="-127"/>
                <a:ea typeface="맑은 고딕" panose="020B0503020000020004" pitchFamily="50" charset="-127"/>
              </a:rPr>
              <a:t>부터 </a:t>
            </a:r>
            <a:r>
              <a:rPr kumimoji="0" lang="ko-KR" altLang="en-US" sz="1600" kern="1200" dirty="0">
                <a:solidFill>
                  <a:prstClr val="black"/>
                </a:solidFill>
                <a:latin typeface="맑은 고딕" panose="020B0503020000020004" pitchFamily="50" charset="-127"/>
                <a:ea typeface="맑은 고딕" panose="020B0503020000020004" pitchFamily="50" charset="-127"/>
              </a:rPr>
              <a:t>학습까지 전체적인 프로세스를 경험함</a:t>
            </a: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r>
              <a:rPr kumimoji="0" lang="ko-KR" altLang="en-US" sz="1600" kern="1200" dirty="0">
                <a:solidFill>
                  <a:prstClr val="black"/>
                </a:solidFill>
                <a:latin typeface="맑은 고딕" panose="020B0503020000020004" pitchFamily="50" charset="-127"/>
                <a:ea typeface="맑은 고딕" panose="020B0503020000020004" pitchFamily="50" charset="-127"/>
              </a:rPr>
              <a:t>다양한 알고리즘을 알게 됨</a:t>
            </a:r>
            <a:r>
              <a:rPr kumimoji="0" lang="en-US" altLang="ko-KR" sz="1600" kern="1200" dirty="0">
                <a:solidFill>
                  <a:prstClr val="black"/>
                </a:solidFill>
                <a:latin typeface="맑은 고딕" panose="020B0503020000020004" pitchFamily="50" charset="-127"/>
                <a:ea typeface="맑은 고딕" panose="020B0503020000020004" pitchFamily="50" charset="-127"/>
              </a:rPr>
              <a:t>.</a:t>
            </a:r>
          </a:p>
          <a:p>
            <a:pPr lvl="1">
              <a:lnSpc>
                <a:spcPct val="150000"/>
              </a:lnSpc>
            </a:pPr>
            <a:r>
              <a:rPr kumimoji="0" lang="ko-KR" altLang="en-US" sz="1600" kern="1200" dirty="0">
                <a:solidFill>
                  <a:prstClr val="black"/>
                </a:solidFill>
                <a:latin typeface="맑은 고딕" panose="020B0503020000020004" pitchFamily="50" charset="-127"/>
                <a:ea typeface="맑은 고딕" panose="020B0503020000020004" pitchFamily="50" charset="-127"/>
              </a:rPr>
              <a:t>사전학습 모델을 활용하여 얼굴 감정 분석 시스템 제작</a:t>
            </a: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r>
              <a:rPr kumimoji="0" lang="ko-KR" altLang="en-US" sz="1600" kern="1200" dirty="0">
                <a:solidFill>
                  <a:prstClr val="black"/>
                </a:solidFill>
                <a:latin typeface="맑은 고딕" panose="020B0503020000020004" pitchFamily="50" charset="-127"/>
                <a:ea typeface="맑은 고딕" panose="020B0503020000020004" pitchFamily="50" charset="-127"/>
              </a:rPr>
              <a:t>데이터 취득에 한계가 있어 아쉬움</a:t>
            </a:r>
            <a:r>
              <a:rPr kumimoji="0" lang="en-US" altLang="ko-KR" sz="1600" kern="1200" dirty="0">
                <a:solidFill>
                  <a:prstClr val="black"/>
                </a:solidFill>
                <a:latin typeface="맑은 고딕" panose="020B0503020000020004" pitchFamily="50" charset="-127"/>
                <a:ea typeface="맑은 고딕" panose="020B0503020000020004" pitchFamily="50" charset="-127"/>
              </a:rPr>
              <a:t>.</a:t>
            </a:r>
          </a:p>
          <a:p>
            <a:pPr marL="257175" lvl="1" indent="0">
              <a:lnSpc>
                <a:spcPct val="150000"/>
              </a:lnSpc>
              <a:buNone/>
            </a:pP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a:lnSpc>
                <a:spcPct val="150000"/>
              </a:lnSpc>
            </a:pPr>
            <a:r>
              <a:rPr kumimoji="0" lang="en-US" altLang="ko-KR" sz="1800" kern="1200" dirty="0">
                <a:solidFill>
                  <a:prstClr val="black"/>
                </a:solidFill>
                <a:latin typeface="맑은 고딕" panose="020B0503020000020004" pitchFamily="50" charset="-127"/>
                <a:ea typeface="맑은 고딕" panose="020B0503020000020004" pitchFamily="50" charset="-127"/>
              </a:rPr>
              <a:t>Contribution </a:t>
            </a:r>
          </a:p>
          <a:p>
            <a:pPr lvl="1">
              <a:lnSpc>
                <a:spcPct val="150000"/>
              </a:lnSpc>
            </a:pPr>
            <a:r>
              <a:rPr kumimoji="0" lang="ko-KR" altLang="en-US" sz="1600" kern="1200" dirty="0">
                <a:solidFill>
                  <a:prstClr val="black"/>
                </a:solidFill>
                <a:latin typeface="맑은 고딕" panose="020B0503020000020004" pitchFamily="50" charset="-127"/>
                <a:ea typeface="맑은 고딕" panose="020B0503020000020004" pitchFamily="50" charset="-127"/>
              </a:rPr>
              <a:t>한장훈</a:t>
            </a: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a:lnSpc>
                <a:spcPct val="150000"/>
              </a:lnSpc>
            </a:pPr>
            <a:r>
              <a:rPr kumimoji="0" lang="en-US" altLang="ko-KR" sz="1800" kern="1200" dirty="0">
                <a:solidFill>
                  <a:prstClr val="black"/>
                </a:solidFill>
                <a:latin typeface="맑은 고딕" panose="020B0503020000020004" pitchFamily="50" charset="-127"/>
                <a:ea typeface="맑은 고딕" panose="020B0503020000020004" pitchFamily="50" charset="-127"/>
              </a:rPr>
              <a:t>Reference</a:t>
            </a:r>
          </a:p>
          <a:p>
            <a:pPr lvl="1">
              <a:lnSpc>
                <a:spcPct val="150000"/>
              </a:lnSpc>
            </a:pPr>
            <a:r>
              <a:rPr lang="en-US" altLang="ko-KR" sz="1600" dirty="0">
                <a:hlinkClick r:id="rId3"/>
              </a:rPr>
              <a:t>https://github.com/phamquiluan/ResidualMaskingNetwork</a:t>
            </a: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lvl="1"/>
            <a:endParaRPr lang="en-US" altLang="ko-KR" sz="1400" dirty="0"/>
          </a:p>
        </p:txBody>
      </p:sp>
      <p:sp>
        <p:nvSpPr>
          <p:cNvPr id="3" name="제목 2">
            <a:extLst>
              <a:ext uri="{FF2B5EF4-FFF2-40B4-BE49-F238E27FC236}">
                <a16:creationId xmlns:a16="http://schemas.microsoft.com/office/drawing/2014/main" xmlns="" id="{5AF64C2D-BC62-409D-BEBE-C1B8F97B39E0}"/>
              </a:ext>
            </a:extLst>
          </p:cNvPr>
          <p:cNvSpPr>
            <a:spLocks noGrp="1"/>
          </p:cNvSpPr>
          <p:nvPr>
            <p:ph type="title"/>
          </p:nvPr>
        </p:nvSpPr>
        <p:spPr/>
        <p:txBody>
          <a:bodyPr/>
          <a:lstStyle/>
          <a:p>
            <a:r>
              <a:rPr lang="ko-KR" altLang="en-US" dirty="0"/>
              <a:t>결론</a:t>
            </a:r>
          </a:p>
        </p:txBody>
      </p:sp>
    </p:spTree>
    <p:extLst>
      <p:ext uri="{BB962C8B-B14F-4D97-AF65-F5344CB8AC3E}">
        <p14:creationId xmlns:p14="http://schemas.microsoft.com/office/powerpoint/2010/main" val="265579463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7BF09A68-15D3-4D62-B3EC-46AE2D39A3C3}"/>
              </a:ext>
            </a:extLst>
          </p:cNvPr>
          <p:cNvSpPr>
            <a:spLocks noGrp="1"/>
          </p:cNvSpPr>
          <p:nvPr>
            <p:ph idx="1"/>
          </p:nvPr>
        </p:nvSpPr>
        <p:spPr>
          <a:xfrm>
            <a:off x="-9058" y="760857"/>
            <a:ext cx="8486623" cy="4814409"/>
          </a:xfrm>
        </p:spPr>
        <p:txBody>
          <a:bodyPr/>
          <a:lstStyle/>
          <a:p>
            <a:pPr marL="257175" lvl="1" indent="0">
              <a:lnSpc>
                <a:spcPct val="150000"/>
              </a:lnSpc>
              <a:buNone/>
            </a:pP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lvl="1"/>
            <a:r>
              <a:rPr kumimoji="0" lang="en-US" altLang="ko-KR" sz="2000" kern="1200" dirty="0" err="1">
                <a:solidFill>
                  <a:prstClr val="black"/>
                </a:solidFill>
                <a:latin typeface="맑은 고딕" panose="020B0503020000020004" pitchFamily="50" charset="-127"/>
                <a:ea typeface="맑은 고딕" panose="020B0503020000020004" pitchFamily="50" charset="-127"/>
              </a:rPr>
              <a:t>Train_set</a:t>
            </a:r>
            <a:r>
              <a:rPr kumimoji="0" lang="en-US" altLang="ko-KR" sz="2000" kern="1200" dirty="0">
                <a:solidFill>
                  <a:prstClr val="black"/>
                </a:solidFill>
                <a:latin typeface="맑은 고딕" panose="020B0503020000020004" pitchFamily="50" charset="-127"/>
                <a:ea typeface="맑은 고딕" panose="020B0503020000020004" pitchFamily="50" charset="-127"/>
              </a:rPr>
              <a:t> </a:t>
            </a:r>
            <a:r>
              <a:rPr kumimoji="0" lang="ko-KR" altLang="en-US" sz="2000" kern="1200" dirty="0">
                <a:solidFill>
                  <a:prstClr val="black"/>
                </a:solidFill>
                <a:latin typeface="맑은 고딕" panose="020B0503020000020004" pitchFamily="50" charset="-127"/>
                <a:ea typeface="맑은 고딕" panose="020B0503020000020004" pitchFamily="50" charset="-127"/>
              </a:rPr>
              <a:t>과 </a:t>
            </a:r>
            <a:r>
              <a:rPr kumimoji="0" lang="en-US" altLang="ko-KR" sz="2000" kern="1200" dirty="0" err="1">
                <a:solidFill>
                  <a:prstClr val="black"/>
                </a:solidFill>
                <a:latin typeface="맑은 고딕" panose="020B0503020000020004" pitchFamily="50" charset="-127"/>
                <a:ea typeface="맑은 고딕" panose="020B0503020000020004" pitchFamily="50" charset="-127"/>
              </a:rPr>
              <a:t>dev_set</a:t>
            </a:r>
            <a:r>
              <a:rPr kumimoji="0" lang="en-US" altLang="ko-KR" sz="2000" kern="1200" dirty="0">
                <a:solidFill>
                  <a:prstClr val="black"/>
                </a:solidFill>
                <a:latin typeface="맑은 고딕" panose="020B0503020000020004" pitchFamily="50" charset="-127"/>
                <a:ea typeface="맑은 고딕" panose="020B0503020000020004" pitchFamily="50" charset="-127"/>
              </a:rPr>
              <a:t> </a:t>
            </a:r>
            <a:r>
              <a:rPr kumimoji="0" lang="ko-KR" altLang="en-US" sz="2000" kern="1200" dirty="0">
                <a:solidFill>
                  <a:prstClr val="black"/>
                </a:solidFill>
                <a:latin typeface="맑은 고딕" panose="020B0503020000020004" pitchFamily="50" charset="-127"/>
                <a:ea typeface="맑은 고딕" panose="020B0503020000020004" pitchFamily="50" charset="-127"/>
              </a:rPr>
              <a:t>성능 그래프</a:t>
            </a:r>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marL="257175" lvl="1" indent="0">
              <a:buNone/>
            </a:pPr>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marL="1314450" lvl="3" indent="0" eaLnBrk="1" fontAlgn="ctr" latinLnBrk="1" hangingPunct="1">
              <a:buNone/>
            </a:pPr>
            <a:r>
              <a:rPr lang="ko-KR" altLang="ko-KR" b="0" dirty="0">
                <a:solidFill>
                  <a:srgbClr val="0066FF"/>
                </a:solidFill>
              </a:rPr>
              <a:t>감정인식 사전학습모델 </a:t>
            </a:r>
            <a:r>
              <a:rPr lang="en-US" altLang="ko-KR" b="0" dirty="0">
                <a:solidFill>
                  <a:srgbClr val="0066FF"/>
                </a:solidFill>
              </a:rPr>
              <a:t>+ </a:t>
            </a:r>
            <a:r>
              <a:rPr lang="ko-KR" altLang="ko-KR" b="0" dirty="0">
                <a:solidFill>
                  <a:srgbClr val="0066FF"/>
                </a:solidFill>
              </a:rPr>
              <a:t>전체학습</a:t>
            </a:r>
          </a:p>
          <a:p>
            <a:pPr marL="1314450" lvl="3" indent="0" eaLnBrk="1" fontAlgn="ctr" latinLnBrk="1" hangingPunct="1">
              <a:buNone/>
            </a:pPr>
            <a:r>
              <a:rPr lang="ko-KR" altLang="ko-KR" b="0" dirty="0">
                <a:solidFill>
                  <a:srgbClr val="FF9900"/>
                </a:solidFill>
              </a:rPr>
              <a:t>감정인식 사전학습모델 </a:t>
            </a:r>
            <a:r>
              <a:rPr lang="en-US" altLang="ko-KR" b="0" dirty="0">
                <a:solidFill>
                  <a:srgbClr val="FF9900"/>
                </a:solidFill>
              </a:rPr>
              <a:t>+ classifier </a:t>
            </a:r>
            <a:r>
              <a:rPr lang="ko-KR" altLang="ko-KR" b="0" dirty="0">
                <a:solidFill>
                  <a:srgbClr val="FF9900"/>
                </a:solidFill>
              </a:rPr>
              <a:t>학습</a:t>
            </a:r>
          </a:p>
          <a:p>
            <a:pPr marL="1314450" lvl="3" indent="0" eaLnBrk="1" fontAlgn="ctr" latinLnBrk="1" hangingPunct="1">
              <a:buNone/>
            </a:pPr>
            <a:r>
              <a:rPr lang="ko-KR" altLang="ko-KR" b="0" dirty="0">
                <a:solidFill>
                  <a:srgbClr val="FF00FF"/>
                </a:solidFill>
              </a:rPr>
              <a:t>이미지넷 사전 학습모델 </a:t>
            </a:r>
            <a:r>
              <a:rPr lang="en-US" altLang="ko-KR" b="0" dirty="0">
                <a:solidFill>
                  <a:srgbClr val="FF00FF"/>
                </a:solidFill>
              </a:rPr>
              <a:t>+ </a:t>
            </a:r>
            <a:r>
              <a:rPr lang="ko-KR" altLang="ko-KR" b="0" dirty="0">
                <a:solidFill>
                  <a:srgbClr val="FF00FF"/>
                </a:solidFill>
              </a:rPr>
              <a:t>전체학습</a:t>
            </a:r>
            <a:r>
              <a:rPr lang="en-US" altLang="ko-KR" b="0" dirty="0">
                <a:solidFill>
                  <a:srgbClr val="FF00FF"/>
                </a:solidFill>
              </a:rPr>
              <a:t> </a:t>
            </a:r>
            <a:endParaRPr lang="ko-KR" altLang="ko-KR" b="0" dirty="0">
              <a:solidFill>
                <a:srgbClr val="FF00FF"/>
              </a:solidFill>
            </a:endParaRPr>
          </a:p>
          <a:p>
            <a:pPr marL="1314450" lvl="3" indent="0" eaLnBrk="1" fontAlgn="ctr" latinLnBrk="1" hangingPunct="1">
              <a:buNone/>
            </a:pPr>
            <a:r>
              <a:rPr lang="ko-KR" altLang="ko-KR" b="0" dirty="0">
                <a:solidFill>
                  <a:srgbClr val="00B0F0"/>
                </a:solidFill>
              </a:rPr>
              <a:t>이미지넷 사전 학습 모델 </a:t>
            </a:r>
            <a:r>
              <a:rPr lang="en-US" altLang="ko-KR" b="0" dirty="0">
                <a:solidFill>
                  <a:srgbClr val="00B0F0"/>
                </a:solidFill>
              </a:rPr>
              <a:t>+ </a:t>
            </a:r>
            <a:r>
              <a:rPr lang="en-US" altLang="ko-KR" b="0" dirty="0" err="1">
                <a:solidFill>
                  <a:srgbClr val="00B0F0"/>
                </a:solidFill>
              </a:rPr>
              <a:t>classfier</a:t>
            </a:r>
            <a:r>
              <a:rPr lang="en-US" altLang="ko-KR" b="0" dirty="0">
                <a:solidFill>
                  <a:srgbClr val="00B0F0"/>
                </a:solidFill>
              </a:rPr>
              <a:t> </a:t>
            </a:r>
            <a:r>
              <a:rPr lang="ko-KR" altLang="ko-KR" b="0" dirty="0">
                <a:solidFill>
                  <a:srgbClr val="00B0F0"/>
                </a:solidFill>
              </a:rPr>
              <a:t>학습</a:t>
            </a:r>
          </a:p>
          <a:p>
            <a:pPr lvl="1"/>
            <a:endParaRPr lang="en-US" altLang="ko-KR" sz="1400" dirty="0"/>
          </a:p>
        </p:txBody>
      </p:sp>
      <p:sp>
        <p:nvSpPr>
          <p:cNvPr id="3" name="제목 2">
            <a:extLst>
              <a:ext uri="{FF2B5EF4-FFF2-40B4-BE49-F238E27FC236}">
                <a16:creationId xmlns:a16="http://schemas.microsoft.com/office/drawing/2014/main" xmlns="" id="{5AF64C2D-BC62-409D-BEBE-C1B8F97B39E0}"/>
              </a:ext>
            </a:extLst>
          </p:cNvPr>
          <p:cNvSpPr>
            <a:spLocks noGrp="1"/>
          </p:cNvSpPr>
          <p:nvPr>
            <p:ph type="title"/>
          </p:nvPr>
        </p:nvSpPr>
        <p:spPr/>
        <p:txBody>
          <a:bodyPr/>
          <a:lstStyle/>
          <a:p>
            <a:r>
              <a:rPr lang="en-US" altLang="ko-KR" dirty="0"/>
              <a:t>Appendix</a:t>
            </a:r>
            <a:endParaRPr lang="ko-KR" altLang="en-US" dirty="0"/>
          </a:p>
        </p:txBody>
      </p:sp>
      <p:pic>
        <p:nvPicPr>
          <p:cNvPr id="5" name="그림 4">
            <a:extLst>
              <a:ext uri="{FF2B5EF4-FFF2-40B4-BE49-F238E27FC236}">
                <a16:creationId xmlns:a16="http://schemas.microsoft.com/office/drawing/2014/main" xmlns="" id="{FDA2CE1F-B01B-4898-B9C0-11CC7AC58EBE}"/>
              </a:ext>
            </a:extLst>
          </p:cNvPr>
          <p:cNvPicPr>
            <a:picLocks noChangeAspect="1"/>
          </p:cNvPicPr>
          <p:nvPr/>
        </p:nvPicPr>
        <p:blipFill>
          <a:blip r:embed="rId3"/>
          <a:stretch>
            <a:fillRect/>
          </a:stretch>
        </p:blipFill>
        <p:spPr>
          <a:xfrm>
            <a:off x="814612" y="1799909"/>
            <a:ext cx="7627178" cy="2736304"/>
          </a:xfrm>
          <a:prstGeom prst="rect">
            <a:avLst/>
          </a:prstGeom>
        </p:spPr>
      </p:pic>
    </p:spTree>
    <p:extLst>
      <p:ext uri="{BB962C8B-B14F-4D97-AF65-F5344CB8AC3E}">
        <p14:creationId xmlns:p14="http://schemas.microsoft.com/office/powerpoint/2010/main" val="175986397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7BF09A68-15D3-4D62-B3EC-46AE2D39A3C3}"/>
              </a:ext>
            </a:extLst>
          </p:cNvPr>
          <p:cNvSpPr>
            <a:spLocks noGrp="1"/>
          </p:cNvSpPr>
          <p:nvPr>
            <p:ph idx="1"/>
          </p:nvPr>
        </p:nvSpPr>
        <p:spPr>
          <a:xfrm>
            <a:off x="-9058" y="760857"/>
            <a:ext cx="8486623" cy="4814409"/>
          </a:xfrm>
        </p:spPr>
        <p:txBody>
          <a:bodyPr/>
          <a:lstStyle/>
          <a:p>
            <a:pPr marL="257175" lvl="1" indent="0">
              <a:lnSpc>
                <a:spcPct val="150000"/>
              </a:lnSpc>
              <a:buNone/>
            </a:pP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lvl="1"/>
            <a:r>
              <a:rPr kumimoji="0" lang="en-US" altLang="ko-KR" sz="2000" kern="1200" dirty="0" err="1">
                <a:solidFill>
                  <a:prstClr val="black"/>
                </a:solidFill>
                <a:latin typeface="맑은 고딕" panose="020B0503020000020004" pitchFamily="50" charset="-127"/>
                <a:ea typeface="맑은 고딕" panose="020B0503020000020004" pitchFamily="50" charset="-127"/>
              </a:rPr>
              <a:t>Train_set</a:t>
            </a:r>
            <a:r>
              <a:rPr kumimoji="0" lang="en-US" altLang="ko-KR" sz="2000" kern="1200" dirty="0">
                <a:solidFill>
                  <a:prstClr val="black"/>
                </a:solidFill>
                <a:latin typeface="맑은 고딕" panose="020B0503020000020004" pitchFamily="50" charset="-127"/>
                <a:ea typeface="맑은 고딕" panose="020B0503020000020004" pitchFamily="50" charset="-127"/>
              </a:rPr>
              <a:t> </a:t>
            </a:r>
            <a:r>
              <a:rPr kumimoji="0" lang="ko-KR" altLang="en-US" sz="2000" kern="1200" dirty="0">
                <a:solidFill>
                  <a:prstClr val="black"/>
                </a:solidFill>
                <a:latin typeface="맑은 고딕" panose="020B0503020000020004" pitchFamily="50" charset="-127"/>
                <a:ea typeface="맑은 고딕" panose="020B0503020000020004" pitchFamily="50" charset="-127"/>
              </a:rPr>
              <a:t>과 </a:t>
            </a:r>
            <a:r>
              <a:rPr kumimoji="0" lang="en-US" altLang="ko-KR" sz="2000" kern="1200" dirty="0" err="1">
                <a:solidFill>
                  <a:prstClr val="black"/>
                </a:solidFill>
                <a:latin typeface="맑은 고딕" panose="020B0503020000020004" pitchFamily="50" charset="-127"/>
                <a:ea typeface="맑은 고딕" panose="020B0503020000020004" pitchFamily="50" charset="-127"/>
              </a:rPr>
              <a:t>dev_set</a:t>
            </a:r>
            <a:r>
              <a:rPr kumimoji="0" lang="en-US" altLang="ko-KR" sz="2000" kern="1200" dirty="0">
                <a:solidFill>
                  <a:prstClr val="black"/>
                </a:solidFill>
                <a:latin typeface="맑은 고딕" panose="020B0503020000020004" pitchFamily="50" charset="-127"/>
                <a:ea typeface="맑은 고딕" panose="020B0503020000020004" pitchFamily="50" charset="-127"/>
              </a:rPr>
              <a:t> </a:t>
            </a:r>
            <a:r>
              <a:rPr kumimoji="0" lang="ko-KR" altLang="en-US" sz="2000" kern="1200" dirty="0">
                <a:solidFill>
                  <a:prstClr val="black"/>
                </a:solidFill>
                <a:latin typeface="맑은 고딕" panose="020B0503020000020004" pitchFamily="50" charset="-127"/>
                <a:ea typeface="맑은 고딕" panose="020B0503020000020004" pitchFamily="50" charset="-127"/>
              </a:rPr>
              <a:t>성능 그래프</a:t>
            </a:r>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marL="257175" lvl="1" indent="0">
              <a:buNone/>
            </a:pPr>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marL="1314450" lvl="3" indent="0" eaLnBrk="1" fontAlgn="ctr" latinLnBrk="1" hangingPunct="1">
              <a:buNone/>
            </a:pPr>
            <a:r>
              <a:rPr lang="en-US" altLang="ko-KR" b="0" dirty="0">
                <a:solidFill>
                  <a:srgbClr val="0066FF"/>
                </a:solidFill>
              </a:rPr>
              <a:t>Custom dataset</a:t>
            </a:r>
          </a:p>
          <a:p>
            <a:pPr marL="1314450" lvl="3" indent="0" eaLnBrk="1" fontAlgn="ctr" latinLnBrk="1" hangingPunct="1">
              <a:buNone/>
            </a:pPr>
            <a:r>
              <a:rPr lang="en-US" altLang="ko-KR" b="0" dirty="0">
                <a:solidFill>
                  <a:srgbClr val="00B050"/>
                </a:solidFill>
              </a:rPr>
              <a:t>FER 2013 + Custom dataset</a:t>
            </a:r>
            <a:endParaRPr lang="ko-KR" altLang="ko-KR" b="0" dirty="0">
              <a:solidFill>
                <a:srgbClr val="00B050"/>
              </a:solidFill>
            </a:endParaRPr>
          </a:p>
          <a:p>
            <a:pPr lvl="1"/>
            <a:endParaRPr lang="en-US" altLang="ko-KR" sz="1400" dirty="0"/>
          </a:p>
        </p:txBody>
      </p:sp>
      <p:sp>
        <p:nvSpPr>
          <p:cNvPr id="3" name="제목 2">
            <a:extLst>
              <a:ext uri="{FF2B5EF4-FFF2-40B4-BE49-F238E27FC236}">
                <a16:creationId xmlns:a16="http://schemas.microsoft.com/office/drawing/2014/main" xmlns="" id="{5AF64C2D-BC62-409D-BEBE-C1B8F97B39E0}"/>
              </a:ext>
            </a:extLst>
          </p:cNvPr>
          <p:cNvSpPr>
            <a:spLocks noGrp="1"/>
          </p:cNvSpPr>
          <p:nvPr>
            <p:ph type="title"/>
          </p:nvPr>
        </p:nvSpPr>
        <p:spPr/>
        <p:txBody>
          <a:bodyPr/>
          <a:lstStyle/>
          <a:p>
            <a:r>
              <a:rPr lang="en-US" altLang="ko-KR" dirty="0"/>
              <a:t>Appendix</a:t>
            </a:r>
            <a:endParaRPr lang="ko-KR" altLang="en-US" dirty="0"/>
          </a:p>
        </p:txBody>
      </p:sp>
      <p:pic>
        <p:nvPicPr>
          <p:cNvPr id="4" name="그림 3">
            <a:extLst>
              <a:ext uri="{FF2B5EF4-FFF2-40B4-BE49-F238E27FC236}">
                <a16:creationId xmlns:a16="http://schemas.microsoft.com/office/drawing/2014/main" xmlns="" id="{C060CC5C-9E88-4FFB-BCDB-FD2D3A97A155}"/>
              </a:ext>
            </a:extLst>
          </p:cNvPr>
          <p:cNvPicPr>
            <a:picLocks noChangeAspect="1"/>
          </p:cNvPicPr>
          <p:nvPr/>
        </p:nvPicPr>
        <p:blipFill>
          <a:blip r:embed="rId3"/>
          <a:stretch>
            <a:fillRect/>
          </a:stretch>
        </p:blipFill>
        <p:spPr>
          <a:xfrm>
            <a:off x="1185862" y="1700808"/>
            <a:ext cx="6772275" cy="2552700"/>
          </a:xfrm>
          <a:prstGeom prst="rect">
            <a:avLst/>
          </a:prstGeom>
        </p:spPr>
      </p:pic>
    </p:spTree>
    <p:extLst>
      <p:ext uri="{BB962C8B-B14F-4D97-AF65-F5344CB8AC3E}">
        <p14:creationId xmlns:p14="http://schemas.microsoft.com/office/powerpoint/2010/main" val="367059500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1092" y="2855976"/>
            <a:ext cx="1174909" cy="517930"/>
          </a:xfrm>
          <a:prstGeom prst="rect">
            <a:avLst/>
          </a:prstGeom>
        </p:spPr>
        <p:txBody>
          <a:bodyPr vert="horz" wrap="square" lIns="0" tIns="10001" rIns="0" bIns="0" rtlCol="0">
            <a:spAutoFit/>
          </a:bodyPr>
          <a:lstStyle/>
          <a:p>
            <a:pPr marL="9525" defTabSz="685800">
              <a:spcBef>
                <a:spcPts val="79"/>
              </a:spcBef>
              <a:defRPr/>
            </a:pPr>
            <a:r>
              <a:rPr sz="3300" spc="68" dirty="0">
                <a:solidFill>
                  <a:srgbClr val="252F35"/>
                </a:solidFill>
                <a:latin typeface="+mn-ea"/>
                <a:cs typeface="Noto Sans CJK JP Regular"/>
              </a:rPr>
              <a:t>목차</a:t>
            </a:r>
            <a:endParaRPr sz="3300" dirty="0">
              <a:solidFill>
                <a:prstClr val="black"/>
              </a:solidFill>
              <a:latin typeface="+mn-ea"/>
              <a:cs typeface="Noto Sans CJK JP Regular"/>
            </a:endParaRPr>
          </a:p>
        </p:txBody>
      </p:sp>
      <p:sp>
        <p:nvSpPr>
          <p:cNvPr id="8" name="object 8"/>
          <p:cNvSpPr txBox="1">
            <a:spLocks noGrp="1"/>
          </p:cNvSpPr>
          <p:nvPr>
            <p:ph type="sldNum" sz="quarter" idx="7"/>
          </p:nvPr>
        </p:nvSpPr>
        <p:spPr>
          <a:xfrm>
            <a:off x="8288274" y="5685587"/>
            <a:ext cx="199072" cy="138499"/>
          </a:xfrm>
          <a:prstGeom prst="rect">
            <a:avLst/>
          </a:prstGeom>
        </p:spPr>
        <p:txBody>
          <a:bodyPr vert="horz" wrap="square" lIns="0" tIns="0" rIns="0" bIns="0" numCol="1" rtlCol="0" anchor="ctr" anchorCtr="0" compatLnSpc="1">
            <a:prstTxWarp prst="textNoShape">
              <a:avLst/>
            </a:prstTxWarp>
            <a:spAutoFit/>
          </a:bodyPr>
          <a:lstStyle/>
          <a:p>
            <a:pPr marL="40481" algn="l" defTabSz="685800" latinLnBrk="1">
              <a:spcBef>
                <a:spcPts val="0"/>
              </a:spcBef>
              <a:defRPr/>
            </a:pPr>
            <a:fld id="{81D60167-4931-47E6-BA6A-407CBD079E47}" type="slidenum">
              <a:rPr spc="45" dirty="0">
                <a:latin typeface="+mn-ea"/>
              </a:rPr>
              <a:pPr marL="40481" algn="l" defTabSz="685800" latinLnBrk="1">
                <a:spcBef>
                  <a:spcPts val="0"/>
                </a:spcBef>
                <a:defRPr/>
              </a:pPr>
              <a:t>2</a:t>
            </a:fld>
            <a:endParaRPr spc="45" dirty="0">
              <a:latin typeface="+mn-ea"/>
            </a:endParaRPr>
          </a:p>
        </p:txBody>
      </p:sp>
      <p:sp>
        <p:nvSpPr>
          <p:cNvPr id="3" name="object 3"/>
          <p:cNvSpPr txBox="1"/>
          <p:nvPr/>
        </p:nvSpPr>
        <p:spPr>
          <a:xfrm>
            <a:off x="2914651" y="1950362"/>
            <a:ext cx="1112996" cy="332303"/>
          </a:xfrm>
          <a:prstGeom prst="rect">
            <a:avLst/>
          </a:prstGeom>
        </p:spPr>
        <p:txBody>
          <a:bodyPr vert="horz" wrap="square" lIns="0" tIns="9049" rIns="0" bIns="0" rtlCol="0" anchor="t">
            <a:spAutoFit/>
          </a:bodyPr>
          <a:lstStyle/>
          <a:p>
            <a:pPr marL="9525" defTabSz="685800">
              <a:spcBef>
                <a:spcPts val="71"/>
              </a:spcBef>
              <a:defRPr/>
            </a:pPr>
            <a:r>
              <a:rPr lang="ko-KR" altLang="en-US" sz="2100" spc="-131" dirty="0">
                <a:solidFill>
                  <a:srgbClr val="252F35"/>
                </a:solidFill>
                <a:latin typeface="+mn-ea"/>
                <a:cs typeface="Noto Sans CJK JP Regular"/>
              </a:rPr>
              <a:t>서론</a:t>
            </a:r>
            <a:r>
              <a:rPr lang="ko-KR" altLang="en-US" sz="2100" spc="71" dirty="0">
                <a:solidFill>
                  <a:srgbClr val="252F35"/>
                </a:solidFill>
                <a:latin typeface="+mn-ea"/>
                <a:cs typeface="Noto Sans CJK JP Regular"/>
              </a:rPr>
              <a:t> </a:t>
            </a:r>
          </a:p>
        </p:txBody>
      </p:sp>
      <p:sp>
        <p:nvSpPr>
          <p:cNvPr id="4" name="object 4"/>
          <p:cNvSpPr txBox="1"/>
          <p:nvPr/>
        </p:nvSpPr>
        <p:spPr>
          <a:xfrm>
            <a:off x="2914650" y="2643630"/>
            <a:ext cx="2420112" cy="332303"/>
          </a:xfrm>
          <a:prstGeom prst="rect">
            <a:avLst/>
          </a:prstGeom>
        </p:spPr>
        <p:txBody>
          <a:bodyPr vert="horz" wrap="square" lIns="0" tIns="9049" rIns="0" bIns="0" rtlCol="0">
            <a:spAutoFit/>
          </a:bodyPr>
          <a:lstStyle/>
          <a:p>
            <a:pPr marL="9525" defTabSz="685800">
              <a:spcBef>
                <a:spcPts val="71"/>
              </a:spcBef>
              <a:defRPr/>
            </a:pPr>
            <a:r>
              <a:rPr lang="ko-KR" altLang="en-US" sz="2100" spc="34" dirty="0">
                <a:solidFill>
                  <a:srgbClr val="252F35"/>
                </a:solidFill>
                <a:latin typeface="+mn-ea"/>
                <a:cs typeface="Noto Sans CJK JP Regular"/>
              </a:rPr>
              <a:t>제안모델 </a:t>
            </a:r>
            <a:endParaRPr sz="2100" dirty="0">
              <a:solidFill>
                <a:prstClr val="black"/>
              </a:solidFill>
              <a:latin typeface="+mn-ea"/>
              <a:cs typeface="Noto Sans CJK JP Regular"/>
            </a:endParaRPr>
          </a:p>
        </p:txBody>
      </p:sp>
      <p:sp>
        <p:nvSpPr>
          <p:cNvPr id="5" name="object 5"/>
          <p:cNvSpPr txBox="1"/>
          <p:nvPr/>
        </p:nvSpPr>
        <p:spPr>
          <a:xfrm>
            <a:off x="2918990" y="3343687"/>
            <a:ext cx="2877312" cy="332303"/>
          </a:xfrm>
          <a:prstGeom prst="rect">
            <a:avLst/>
          </a:prstGeom>
        </p:spPr>
        <p:txBody>
          <a:bodyPr vert="horz" wrap="square" lIns="0" tIns="9049" rIns="0" bIns="0" rtlCol="0">
            <a:spAutoFit/>
          </a:bodyPr>
          <a:lstStyle/>
          <a:p>
            <a:pPr marL="9525" defTabSz="685800">
              <a:spcBef>
                <a:spcPts val="71"/>
              </a:spcBef>
              <a:defRPr/>
            </a:pPr>
            <a:r>
              <a:rPr lang="ko-KR" altLang="en-US" sz="2100" dirty="0">
                <a:solidFill>
                  <a:prstClr val="black"/>
                </a:solidFill>
                <a:latin typeface="+mn-ea"/>
                <a:cs typeface="Noto Sans CJK JP Regular"/>
              </a:rPr>
              <a:t>실험결과</a:t>
            </a:r>
            <a:endParaRPr sz="2100" dirty="0">
              <a:solidFill>
                <a:prstClr val="black"/>
              </a:solidFill>
              <a:latin typeface="+mn-ea"/>
              <a:cs typeface="Noto Sans CJK JP Regular"/>
            </a:endParaRPr>
          </a:p>
        </p:txBody>
      </p:sp>
      <p:sp>
        <p:nvSpPr>
          <p:cNvPr id="10" name="object 4">
            <a:extLst>
              <a:ext uri="{FF2B5EF4-FFF2-40B4-BE49-F238E27FC236}">
                <a16:creationId xmlns:a16="http://schemas.microsoft.com/office/drawing/2014/main" xmlns="" id="{FF947190-C7C7-414E-87E3-96F868F42CA0}"/>
              </a:ext>
            </a:extLst>
          </p:cNvPr>
          <p:cNvSpPr txBox="1"/>
          <p:nvPr/>
        </p:nvSpPr>
        <p:spPr>
          <a:xfrm>
            <a:off x="2914650" y="4043744"/>
            <a:ext cx="2420112" cy="332303"/>
          </a:xfrm>
          <a:prstGeom prst="rect">
            <a:avLst/>
          </a:prstGeom>
        </p:spPr>
        <p:txBody>
          <a:bodyPr vert="horz" wrap="square" lIns="0" tIns="9049" rIns="0" bIns="0" rtlCol="0">
            <a:spAutoFit/>
          </a:bodyPr>
          <a:lstStyle/>
          <a:p>
            <a:pPr marL="9525" defTabSz="685800">
              <a:spcBef>
                <a:spcPts val="71"/>
              </a:spcBef>
              <a:defRPr/>
            </a:pPr>
            <a:r>
              <a:rPr lang="ko-KR" altLang="en-US" sz="2100" spc="34" dirty="0">
                <a:solidFill>
                  <a:srgbClr val="252F35"/>
                </a:solidFill>
                <a:latin typeface="+mn-ea"/>
                <a:cs typeface="Noto Sans CJK JP Regular"/>
              </a:rPr>
              <a:t>결론</a:t>
            </a:r>
            <a:endParaRPr sz="2100" dirty="0">
              <a:solidFill>
                <a:prstClr val="black"/>
              </a:solidFill>
              <a:latin typeface="+mn-ea"/>
              <a:cs typeface="Noto Sans CJK JP Regul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xmlns="" id="{5AF64C2D-BC62-409D-BEBE-C1B8F97B39E0}"/>
              </a:ext>
            </a:extLst>
          </p:cNvPr>
          <p:cNvSpPr>
            <a:spLocks noGrp="1"/>
          </p:cNvSpPr>
          <p:nvPr>
            <p:ph type="title"/>
          </p:nvPr>
        </p:nvSpPr>
        <p:spPr/>
        <p:txBody>
          <a:bodyPr/>
          <a:lstStyle/>
          <a:p>
            <a:r>
              <a:rPr lang="ko-KR" altLang="en-US" dirty="0"/>
              <a:t>결론</a:t>
            </a:r>
          </a:p>
        </p:txBody>
      </p:sp>
      <p:sp>
        <p:nvSpPr>
          <p:cNvPr id="9" name="TextBox 8">
            <a:extLst>
              <a:ext uri="{FF2B5EF4-FFF2-40B4-BE49-F238E27FC236}">
                <a16:creationId xmlns:a16="http://schemas.microsoft.com/office/drawing/2014/main" xmlns="" id="{2CE8C5D7-460B-47EF-9DD2-0E94D855529C}"/>
              </a:ext>
            </a:extLst>
          </p:cNvPr>
          <p:cNvSpPr txBox="1"/>
          <p:nvPr/>
        </p:nvSpPr>
        <p:spPr>
          <a:xfrm>
            <a:off x="2343274" y="2875002"/>
            <a:ext cx="4457451" cy="1107996"/>
          </a:xfrm>
          <a:prstGeom prst="rect">
            <a:avLst/>
          </a:prstGeom>
          <a:noFill/>
        </p:spPr>
        <p:txBody>
          <a:bodyPr wrap="square" rtlCol="0">
            <a:spAutoFit/>
          </a:bodyPr>
          <a:lstStyle/>
          <a:p>
            <a:r>
              <a:rPr lang="ko-KR" altLang="en-US" sz="6600" dirty="0">
                <a:latin typeface="맑은 고딕" panose="020B0503020000020004" pitchFamily="50" charset="-127"/>
                <a:ea typeface="맑은 고딕" panose="020B0503020000020004" pitchFamily="50" charset="-127"/>
              </a:rPr>
              <a:t>감사합니다</a:t>
            </a:r>
          </a:p>
        </p:txBody>
      </p:sp>
    </p:spTree>
    <p:extLst>
      <p:ext uri="{BB962C8B-B14F-4D97-AF65-F5344CB8AC3E}">
        <p14:creationId xmlns:p14="http://schemas.microsoft.com/office/powerpoint/2010/main" val="86861976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7BF09A68-15D3-4D62-B3EC-46AE2D39A3C3}"/>
              </a:ext>
            </a:extLst>
          </p:cNvPr>
          <p:cNvSpPr>
            <a:spLocks noGrp="1"/>
          </p:cNvSpPr>
          <p:nvPr>
            <p:ph idx="1"/>
          </p:nvPr>
        </p:nvSpPr>
        <p:spPr>
          <a:xfrm>
            <a:off x="562768" y="1106244"/>
            <a:ext cx="8018463" cy="5257800"/>
          </a:xfrm>
        </p:spPr>
        <p:txBody>
          <a:bodyPr/>
          <a:lstStyle/>
          <a:p>
            <a:pPr>
              <a:lnSpc>
                <a:spcPct val="150000"/>
              </a:lnSpc>
            </a:pPr>
            <a:r>
              <a:rPr lang="en-US" altLang="ko-KR" sz="2000" dirty="0">
                <a:latin typeface="맑은 고딕" panose="020B0503020000020004" pitchFamily="50" charset="-127"/>
                <a:ea typeface="맑은 고딕" panose="020B0503020000020004" pitchFamily="50" charset="-127"/>
              </a:rPr>
              <a:t>Emotion(facial expression) detection </a:t>
            </a:r>
            <a:r>
              <a:rPr lang="ko-KR" altLang="en-US" sz="2000" dirty="0">
                <a:latin typeface="맑은 고딕" panose="020B0503020000020004" pitchFamily="50" charset="-127"/>
                <a:ea typeface="맑은 고딕" panose="020B0503020000020004" pitchFamily="50" charset="-127"/>
              </a:rPr>
              <a:t>이란 </a:t>
            </a:r>
            <a:r>
              <a:rPr lang="en-US" altLang="ko-KR" sz="2000" dirty="0">
                <a:latin typeface="맑은 고딕" panose="020B0503020000020004" pitchFamily="50" charset="-127"/>
                <a:ea typeface="맑은 고딕" panose="020B0503020000020004" pitchFamily="50" charset="-127"/>
              </a:rPr>
              <a:t>?</a:t>
            </a:r>
          </a:p>
          <a:p>
            <a:pPr lvl="1">
              <a:lnSpc>
                <a:spcPct val="150000"/>
              </a:lnSpc>
            </a:pPr>
            <a:r>
              <a:rPr lang="ko-KR" altLang="en-US" sz="1800" dirty="0">
                <a:latin typeface="맑은 고딕" panose="020B0503020000020004" pitchFamily="50" charset="-127"/>
                <a:ea typeface="맑은 고딕" panose="020B0503020000020004" pitchFamily="50" charset="-127"/>
              </a:rPr>
              <a:t>인간의 얼굴을 보고 인간의 감정을 추정하는 것</a:t>
            </a:r>
            <a:r>
              <a:rPr lang="en-US" altLang="ko-KR" sz="1800" dirty="0">
                <a:latin typeface="맑은 고딕" panose="020B0503020000020004" pitchFamily="50" charset="-127"/>
                <a:ea typeface="맑은 고딕" panose="020B0503020000020004" pitchFamily="50" charset="-127"/>
              </a:rPr>
              <a:t>.</a:t>
            </a:r>
            <a:endParaRPr lang="en-US" altLang="ko-KR" sz="2000" dirty="0">
              <a:latin typeface="맑은 고딕" panose="020B0503020000020004" pitchFamily="50" charset="-127"/>
              <a:ea typeface="맑은 고딕" panose="020B0503020000020004" pitchFamily="50" charset="-127"/>
            </a:endParaRPr>
          </a:p>
          <a:p>
            <a:pPr>
              <a:lnSpc>
                <a:spcPct val="150000"/>
              </a:lnSpc>
            </a:pPr>
            <a:endParaRPr lang="en-US" altLang="ko-KR" sz="2000" dirty="0">
              <a:latin typeface="맑은 고딕" panose="020B0503020000020004" pitchFamily="50" charset="-127"/>
              <a:ea typeface="맑은 고딕" panose="020B0503020000020004" pitchFamily="50" charset="-127"/>
            </a:endParaRPr>
          </a:p>
          <a:p>
            <a:pPr>
              <a:lnSpc>
                <a:spcPct val="150000"/>
              </a:lnSpc>
            </a:pPr>
            <a:r>
              <a:rPr lang="ko-KR" altLang="en-US" sz="2000" dirty="0">
                <a:latin typeface="맑은 고딕" panose="020B0503020000020004" pitchFamily="50" charset="-127"/>
                <a:ea typeface="맑은 고딕" panose="020B0503020000020004" pitchFamily="50" charset="-127"/>
              </a:rPr>
              <a:t>감정의 종류</a:t>
            </a:r>
            <a:endParaRPr lang="en-US" altLang="ko-KR" sz="2000" dirty="0">
              <a:latin typeface="맑은 고딕" panose="020B0503020000020004" pitchFamily="50" charset="-127"/>
              <a:ea typeface="맑은 고딕" panose="020B0503020000020004" pitchFamily="50" charset="-127"/>
            </a:endParaRPr>
          </a:p>
          <a:p>
            <a:pPr lvl="1">
              <a:lnSpc>
                <a:spcPct val="150000"/>
              </a:lnSpc>
            </a:pPr>
            <a:r>
              <a:rPr lang="en-US" altLang="ko-KR" sz="1800" dirty="0">
                <a:latin typeface="맑은 고딕" panose="020B0503020000020004" pitchFamily="50" charset="-127"/>
                <a:ea typeface="맑은 고딕" panose="020B0503020000020004" pitchFamily="50" charset="-127"/>
              </a:rPr>
              <a:t>Angry, Disgust, Fear, Happy, Sad, Surprise, Neutral</a:t>
            </a:r>
          </a:p>
          <a:p>
            <a:pPr lvl="1">
              <a:lnSpc>
                <a:spcPct val="150000"/>
              </a:lnSpc>
            </a:pPr>
            <a:r>
              <a:rPr lang="en-US" altLang="ko-KR" sz="1800" dirty="0">
                <a:latin typeface="맑은 고딕" panose="020B0503020000020004" pitchFamily="50" charset="-127"/>
                <a:ea typeface="맑은 고딕" panose="020B0503020000020004" pitchFamily="50" charset="-127"/>
              </a:rPr>
              <a:t>7</a:t>
            </a:r>
            <a:r>
              <a:rPr lang="ko-KR" altLang="en-US" sz="1800" dirty="0">
                <a:latin typeface="맑은 고딕" panose="020B0503020000020004" pitchFamily="50" charset="-127"/>
                <a:ea typeface="맑은 고딕" panose="020B0503020000020004" pitchFamily="50" charset="-127"/>
              </a:rPr>
              <a:t>가지의 감정 중 표정에 가장 가까운 감정을 매칭</a:t>
            </a:r>
            <a:endParaRPr lang="en-US" altLang="ko-KR" sz="1800" dirty="0">
              <a:latin typeface="맑은 고딕" panose="020B0503020000020004" pitchFamily="50" charset="-127"/>
              <a:ea typeface="맑은 고딕" panose="020B0503020000020004" pitchFamily="50" charset="-127"/>
            </a:endParaRPr>
          </a:p>
          <a:p>
            <a:pPr>
              <a:lnSpc>
                <a:spcPct val="150000"/>
              </a:lnSpc>
            </a:pPr>
            <a:endParaRPr lang="en-US" altLang="ko-KR" sz="2000" dirty="0">
              <a:latin typeface="맑은 고딕" panose="020B0503020000020004" pitchFamily="50" charset="-127"/>
              <a:ea typeface="맑은 고딕" panose="020B0503020000020004" pitchFamily="50" charset="-127"/>
            </a:endParaRPr>
          </a:p>
          <a:p>
            <a:pPr>
              <a:lnSpc>
                <a:spcPct val="150000"/>
              </a:lnSpc>
            </a:pPr>
            <a:r>
              <a:rPr lang="ko-KR" altLang="en-US" sz="2000" dirty="0">
                <a:latin typeface="맑은 고딕" panose="020B0503020000020004" pitchFamily="50" charset="-127"/>
                <a:ea typeface="맑은 고딕" panose="020B0503020000020004" pitchFamily="50" charset="-127"/>
              </a:rPr>
              <a:t>프로젝트 진행 방향</a:t>
            </a:r>
            <a:endParaRPr lang="en-US" altLang="ko-KR" sz="2000" dirty="0">
              <a:latin typeface="맑은 고딕" panose="020B0503020000020004" pitchFamily="50" charset="-127"/>
              <a:ea typeface="맑은 고딕" panose="020B0503020000020004" pitchFamily="50" charset="-127"/>
            </a:endParaRPr>
          </a:p>
          <a:p>
            <a:pPr lvl="1">
              <a:lnSpc>
                <a:spcPct val="150000"/>
              </a:lnSpc>
            </a:pPr>
            <a:r>
              <a:rPr lang="ko-KR" altLang="en-US" sz="1800" dirty="0">
                <a:latin typeface="맑은 고딕" panose="020B0503020000020004" pitchFamily="50" charset="-127"/>
                <a:ea typeface="맑은 고딕" panose="020B0503020000020004" pitchFamily="50" charset="-127"/>
              </a:rPr>
              <a:t>기존 </a:t>
            </a:r>
            <a:r>
              <a:rPr lang="en-US" altLang="ko-KR" sz="1800" dirty="0">
                <a:latin typeface="맑은 고딕" panose="020B0503020000020004" pitchFamily="50" charset="-127"/>
                <a:ea typeface="맑은 고딕" panose="020B0503020000020004" pitchFamily="50" charset="-127"/>
              </a:rPr>
              <a:t>Pretrained </a:t>
            </a:r>
            <a:r>
              <a:rPr lang="ko-KR" altLang="en-US" sz="1800" dirty="0">
                <a:latin typeface="맑은 고딕" panose="020B0503020000020004" pitchFamily="50" charset="-127"/>
                <a:ea typeface="맑은 고딕" panose="020B0503020000020004" pitchFamily="50" charset="-127"/>
              </a:rPr>
              <a:t>된 </a:t>
            </a:r>
            <a:r>
              <a:rPr lang="en-US" altLang="ko-KR" sz="1800" dirty="0">
                <a:latin typeface="맑은 고딕" panose="020B0503020000020004" pitchFamily="50" charset="-127"/>
                <a:ea typeface="맑은 고딕" panose="020B0503020000020004" pitchFamily="50" charset="-127"/>
              </a:rPr>
              <a:t>emotion detection model</a:t>
            </a:r>
            <a:r>
              <a:rPr lang="ko-KR" altLang="en-US" sz="1800" dirty="0">
                <a:latin typeface="맑은 고딕" panose="020B0503020000020004" pitchFamily="50" charset="-127"/>
                <a:ea typeface="맑은 고딕" panose="020B0503020000020004" pitchFamily="50" charset="-127"/>
              </a:rPr>
              <a:t>을 </a:t>
            </a:r>
            <a:r>
              <a:rPr lang="en-US" altLang="ko-KR" sz="1800" dirty="0">
                <a:latin typeface="맑은 고딕" panose="020B0503020000020004" pitchFamily="50" charset="-127"/>
                <a:ea typeface="맑은 고딕" panose="020B0503020000020004" pitchFamily="50" charset="-127"/>
              </a:rPr>
              <a:t>Custom </a:t>
            </a:r>
            <a:r>
              <a:rPr lang="ko-KR" altLang="en-US" sz="1800" dirty="0">
                <a:latin typeface="맑은 고딕" panose="020B0503020000020004" pitchFamily="50" charset="-127"/>
                <a:ea typeface="맑은 고딕" panose="020B0503020000020004" pitchFamily="50" charset="-127"/>
              </a:rPr>
              <a:t>데이터로 학습하여 한국인 </a:t>
            </a:r>
            <a:r>
              <a:rPr lang="en-US" altLang="ko-KR" sz="1800" dirty="0">
                <a:latin typeface="맑은 고딕" panose="020B0503020000020004" pitchFamily="50" charset="-127"/>
                <a:ea typeface="맑은 고딕" panose="020B0503020000020004" pitchFamily="50" charset="-127"/>
              </a:rPr>
              <a:t>Emotion Detector</a:t>
            </a:r>
            <a:r>
              <a:rPr lang="ko-KR" altLang="en-US" sz="1800" dirty="0">
                <a:latin typeface="맑은 고딕" panose="020B0503020000020004" pitchFamily="50" charset="-127"/>
                <a:ea typeface="맑은 고딕" panose="020B0503020000020004" pitchFamily="50" charset="-127"/>
              </a:rPr>
              <a:t>를 구축</a:t>
            </a:r>
            <a:r>
              <a:rPr lang="en-US" altLang="ko-KR" sz="1800" dirty="0">
                <a:latin typeface="맑은 고딕" panose="020B0503020000020004" pitchFamily="50" charset="-127"/>
                <a:ea typeface="맑은 고딕" panose="020B0503020000020004" pitchFamily="50" charset="-127"/>
              </a:rPr>
              <a:t>.</a:t>
            </a:r>
          </a:p>
          <a:p>
            <a:pPr lvl="1">
              <a:lnSpc>
                <a:spcPct val="150000"/>
              </a:lnSpc>
            </a:pPr>
            <a:endParaRPr lang="en-US" altLang="ko-KR" dirty="0"/>
          </a:p>
          <a:p>
            <a:pPr lvl="1">
              <a:lnSpc>
                <a:spcPct val="150000"/>
              </a:lnSpc>
            </a:pPr>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lvl="1"/>
            <a:endParaRPr lang="en-US" altLang="ko-KR" sz="1400" dirty="0"/>
          </a:p>
        </p:txBody>
      </p:sp>
      <p:sp>
        <p:nvSpPr>
          <p:cNvPr id="3" name="제목 2">
            <a:extLst>
              <a:ext uri="{FF2B5EF4-FFF2-40B4-BE49-F238E27FC236}">
                <a16:creationId xmlns:a16="http://schemas.microsoft.com/office/drawing/2014/main" xmlns="" id="{5AF64C2D-BC62-409D-BEBE-C1B8F97B39E0}"/>
              </a:ext>
            </a:extLst>
          </p:cNvPr>
          <p:cNvSpPr>
            <a:spLocks noGrp="1"/>
          </p:cNvSpPr>
          <p:nvPr>
            <p:ph type="title"/>
          </p:nvPr>
        </p:nvSpPr>
        <p:spPr/>
        <p:txBody>
          <a:bodyPr/>
          <a:lstStyle/>
          <a:p>
            <a:r>
              <a:rPr lang="ko-KR" altLang="en-US" dirty="0"/>
              <a:t>서론</a:t>
            </a:r>
          </a:p>
        </p:txBody>
      </p:sp>
    </p:spTree>
    <p:extLst>
      <p:ext uri="{BB962C8B-B14F-4D97-AF65-F5344CB8AC3E}">
        <p14:creationId xmlns:p14="http://schemas.microsoft.com/office/powerpoint/2010/main" val="294568786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7BF09A68-15D3-4D62-B3EC-46AE2D39A3C3}"/>
              </a:ext>
            </a:extLst>
          </p:cNvPr>
          <p:cNvSpPr>
            <a:spLocks noGrp="1"/>
          </p:cNvSpPr>
          <p:nvPr>
            <p:ph idx="1"/>
          </p:nvPr>
        </p:nvSpPr>
        <p:spPr>
          <a:xfrm>
            <a:off x="428062" y="1220118"/>
            <a:ext cx="8018463" cy="5257800"/>
          </a:xfrm>
        </p:spPr>
        <p:txBody>
          <a:bodyPr/>
          <a:lstStyle/>
          <a:p>
            <a:r>
              <a:rPr lang="en-US" altLang="ko-KR" sz="2000" dirty="0"/>
              <a:t>Pre-trained</a:t>
            </a:r>
            <a:r>
              <a:rPr lang="ko-KR" altLang="en-US" sz="2000" dirty="0"/>
              <a:t> 모델</a:t>
            </a:r>
            <a:r>
              <a:rPr lang="en-US" altLang="ko-KR" sz="2000" dirty="0"/>
              <a:t>: Residual Masking Network</a:t>
            </a:r>
          </a:p>
          <a:p>
            <a:endParaRPr lang="en-US" altLang="ko-KR" sz="1800" dirty="0"/>
          </a:p>
          <a:p>
            <a:endParaRPr lang="en-US" altLang="ko-KR" sz="1800" dirty="0"/>
          </a:p>
          <a:p>
            <a:endParaRPr lang="en-US" altLang="ko-KR" sz="1800" dirty="0"/>
          </a:p>
          <a:p>
            <a:endParaRPr lang="en-US" altLang="ko-KR" sz="1800" dirty="0"/>
          </a:p>
          <a:p>
            <a:endParaRPr lang="en-US" altLang="ko-KR" sz="1800" dirty="0"/>
          </a:p>
          <a:p>
            <a:endParaRPr lang="en-US" altLang="ko-KR" sz="1800" dirty="0"/>
          </a:p>
          <a:p>
            <a:endParaRPr lang="en-US" altLang="ko-KR" sz="1800" dirty="0"/>
          </a:p>
          <a:p>
            <a:endParaRPr lang="en-US" altLang="ko-KR" sz="1800" dirty="0"/>
          </a:p>
          <a:p>
            <a:pPr marL="257175" lvl="1" indent="0">
              <a:buNone/>
            </a:pPr>
            <a:endParaRPr lang="en-US" altLang="ko-KR" sz="1600" dirty="0"/>
          </a:p>
          <a:p>
            <a:pPr lvl="1"/>
            <a:endParaRPr lang="en-US" altLang="ko-KR" dirty="0"/>
          </a:p>
          <a:p>
            <a:pPr lvl="1">
              <a:lnSpc>
                <a:spcPct val="150000"/>
              </a:lnSpc>
            </a:pPr>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lvl="1"/>
            <a:endParaRPr lang="en-US" altLang="ko-KR" sz="1400" dirty="0"/>
          </a:p>
        </p:txBody>
      </p:sp>
      <p:sp>
        <p:nvSpPr>
          <p:cNvPr id="3" name="제목 2">
            <a:extLst>
              <a:ext uri="{FF2B5EF4-FFF2-40B4-BE49-F238E27FC236}">
                <a16:creationId xmlns:a16="http://schemas.microsoft.com/office/drawing/2014/main" xmlns="" id="{5AF64C2D-BC62-409D-BEBE-C1B8F97B39E0}"/>
              </a:ext>
            </a:extLst>
          </p:cNvPr>
          <p:cNvSpPr>
            <a:spLocks noGrp="1"/>
          </p:cNvSpPr>
          <p:nvPr>
            <p:ph type="title"/>
          </p:nvPr>
        </p:nvSpPr>
        <p:spPr/>
        <p:txBody>
          <a:bodyPr/>
          <a:lstStyle/>
          <a:p>
            <a:r>
              <a:rPr lang="ko-KR" altLang="en-US" dirty="0"/>
              <a:t>서론</a:t>
            </a:r>
          </a:p>
        </p:txBody>
      </p:sp>
      <p:pic>
        <p:nvPicPr>
          <p:cNvPr id="4" name="그림 3">
            <a:extLst>
              <a:ext uri="{FF2B5EF4-FFF2-40B4-BE49-F238E27FC236}">
                <a16:creationId xmlns:a16="http://schemas.microsoft.com/office/drawing/2014/main" xmlns="" id="{FA315769-396E-4D73-ADE9-9048C9115A74}"/>
              </a:ext>
            </a:extLst>
          </p:cNvPr>
          <p:cNvPicPr>
            <a:picLocks noChangeAspect="1"/>
          </p:cNvPicPr>
          <p:nvPr/>
        </p:nvPicPr>
        <p:blipFill>
          <a:blip r:embed="rId3"/>
          <a:stretch>
            <a:fillRect/>
          </a:stretch>
        </p:blipFill>
        <p:spPr>
          <a:xfrm>
            <a:off x="262844" y="1844824"/>
            <a:ext cx="8618312" cy="4363023"/>
          </a:xfrm>
          <a:prstGeom prst="rect">
            <a:avLst/>
          </a:prstGeom>
        </p:spPr>
      </p:pic>
    </p:spTree>
    <p:extLst>
      <p:ext uri="{BB962C8B-B14F-4D97-AF65-F5344CB8AC3E}">
        <p14:creationId xmlns:p14="http://schemas.microsoft.com/office/powerpoint/2010/main" val="246222915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xmlns="" id="{7BF09A68-15D3-4D62-B3EC-46AE2D39A3C3}"/>
                  </a:ext>
                </a:extLst>
              </p:cNvPr>
              <p:cNvSpPr>
                <a:spLocks noGrp="1"/>
              </p:cNvSpPr>
              <p:nvPr>
                <p:ph idx="1"/>
              </p:nvPr>
            </p:nvSpPr>
            <p:spPr>
              <a:xfrm>
                <a:off x="460536" y="1556792"/>
                <a:ext cx="8222927" cy="4752528"/>
              </a:xfrm>
            </p:spPr>
            <p:txBody>
              <a:bodyPr/>
              <a:lstStyle/>
              <a:p>
                <a:pPr>
                  <a:lnSpc>
                    <a:spcPct val="150000"/>
                  </a:lnSpc>
                </a:pPr>
                <a:r>
                  <a:rPr lang="en-US" altLang="ko-KR" sz="2000" dirty="0"/>
                  <a:t>Pre-trained</a:t>
                </a:r>
                <a:r>
                  <a:rPr lang="ko-KR" altLang="en-US" sz="2000" dirty="0"/>
                  <a:t> 모델</a:t>
                </a:r>
                <a:r>
                  <a:rPr lang="en-US" altLang="ko-KR" sz="2000" dirty="0"/>
                  <a:t>: Residual Masking Network</a:t>
                </a:r>
              </a:p>
              <a:p>
                <a:pPr lvl="1">
                  <a:lnSpc>
                    <a:spcPct val="150000"/>
                  </a:lnSpc>
                </a:pPr>
                <a:r>
                  <a:rPr lang="en-US" altLang="ko-KR" sz="1800" dirty="0"/>
                  <a:t>Resnet</a:t>
                </a:r>
                <a:r>
                  <a:rPr lang="ko-KR" altLang="en-US" sz="1800" dirty="0"/>
                  <a:t>에 </a:t>
                </a:r>
                <a:r>
                  <a:rPr lang="en-US" altLang="ko-KR" sz="1800" dirty="0"/>
                  <a:t>masking block(d)</a:t>
                </a:r>
                <a:r>
                  <a:rPr lang="ko-KR" altLang="en-US" sz="1800" dirty="0"/>
                  <a:t>을 추가하여 </a:t>
                </a:r>
                <a:r>
                  <a:rPr lang="en-US" altLang="ko-KR" sz="1800" dirty="0"/>
                  <a:t>residual masking block area</a:t>
                </a:r>
                <a:r>
                  <a:rPr lang="ko-KR" altLang="en-US" sz="1800" dirty="0"/>
                  <a:t>의 </a:t>
                </a:r>
                <a:r>
                  <a:rPr lang="en-US" altLang="ko-KR" sz="1800" dirty="0"/>
                  <a:t>output</a:t>
                </a:r>
                <a:r>
                  <a:rPr lang="ko-KR" altLang="en-US" sz="1800" dirty="0"/>
                  <a:t>을 </a:t>
                </a:r>
                <a:r>
                  <a:rPr lang="en-US" altLang="ko-KR" sz="1800" dirty="0" err="1"/>
                  <a:t>softmax</a:t>
                </a:r>
                <a:r>
                  <a:rPr lang="ko-KR" altLang="en-US" sz="1800" dirty="0"/>
                  <a:t>하여 출력</a:t>
                </a:r>
                <a:r>
                  <a:rPr lang="en-US" altLang="ko-KR" sz="1800" dirty="0"/>
                  <a:t>.</a:t>
                </a:r>
              </a:p>
              <a:p>
                <a:pPr lvl="1">
                  <a:lnSpc>
                    <a:spcPct val="150000"/>
                  </a:lnSpc>
                </a:pPr>
                <a:r>
                  <a:rPr lang="en-US" altLang="ko-KR" sz="1800" dirty="0"/>
                  <a:t>P</a:t>
                </a:r>
                <a:r>
                  <a:rPr lang="ko-KR" altLang="en-US" sz="1800" dirty="0"/>
                  <a:t>는 기존의 </a:t>
                </a:r>
                <a:r>
                  <a:rPr lang="en-US" altLang="ko-KR" sz="1800" dirty="0"/>
                  <a:t>residual</a:t>
                </a:r>
                <a:r>
                  <a:rPr lang="ko-KR" altLang="en-US" sz="1800" dirty="0"/>
                  <a:t> </a:t>
                </a:r>
                <a:r>
                  <a:rPr lang="en-US" altLang="ko-KR" sz="1800" dirty="0"/>
                  <a:t>block</a:t>
                </a:r>
                <a:r>
                  <a:rPr lang="ko-KR" altLang="en-US" sz="1800" dirty="0"/>
                  <a:t>을 의미</a:t>
                </a:r>
                <a:endParaRPr lang="en-US" altLang="ko-KR" sz="1800" dirty="0"/>
              </a:p>
              <a:p>
                <a:pPr lvl="1">
                  <a:lnSpc>
                    <a:spcPct val="150000"/>
                  </a:lnSpc>
                </a:pPr>
                <a14:m>
                  <m:oMath xmlns:m="http://schemas.openxmlformats.org/officeDocument/2006/math">
                    <m:r>
                      <a:rPr lang="en-US" altLang="ko-KR" sz="1800" b="0" i="1" smtClean="0">
                        <a:latin typeface="Cambria Math" panose="02040503050406030204" pitchFamily="18" charset="0"/>
                      </a:rPr>
                      <m:t>𝑥</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𝑥</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𝑚𝑥</m:t>
                    </m:r>
                  </m:oMath>
                </a14:m>
                <a:r>
                  <a:rPr lang="ko-KR" altLang="en-US" sz="1800" dirty="0"/>
                  <a:t> 여기서 </a:t>
                </a:r>
                <a:r>
                  <a:rPr lang="en-US" altLang="ko-KR" sz="1800" dirty="0"/>
                  <a:t>x</a:t>
                </a:r>
                <a:r>
                  <a:rPr lang="ko-KR" altLang="en-US" sz="1800" dirty="0"/>
                  <a:t>는 </a:t>
                </a:r>
                <a:r>
                  <a:rPr lang="en-US" altLang="ko-KR" sz="1800" dirty="0"/>
                  <a:t>residual block</a:t>
                </a:r>
                <a:r>
                  <a:rPr lang="ko-KR" altLang="en-US" sz="1800" dirty="0"/>
                  <a:t>의 </a:t>
                </a:r>
                <a:r>
                  <a:rPr lang="en-US" altLang="ko-KR" sz="1800" dirty="0"/>
                  <a:t>output,  m</a:t>
                </a:r>
                <a:r>
                  <a:rPr lang="ko-KR" altLang="en-US" sz="1800" dirty="0"/>
                  <a:t>은 </a:t>
                </a:r>
                <a:r>
                  <a:rPr lang="en-US" altLang="ko-KR" sz="1800" dirty="0"/>
                  <a:t>masking block</a:t>
                </a:r>
                <a:r>
                  <a:rPr lang="ko-KR" altLang="en-US" sz="1800" dirty="0"/>
                  <a:t>에서 구한 </a:t>
                </a:r>
                <a:r>
                  <a:rPr lang="en-US" altLang="ko-KR" sz="1800" dirty="0" err="1"/>
                  <a:t>softmax</a:t>
                </a:r>
                <a:r>
                  <a:rPr lang="en-US" altLang="ko-KR" sz="1800" dirty="0"/>
                  <a:t> </a:t>
                </a:r>
                <a:r>
                  <a:rPr lang="ko-KR" altLang="en-US" sz="1800" dirty="0"/>
                  <a:t>값</a:t>
                </a:r>
                <a:endParaRPr lang="en-US" altLang="ko-KR" sz="1800" dirty="0"/>
              </a:p>
              <a:p>
                <a:pPr lvl="1">
                  <a:lnSpc>
                    <a:spcPct val="150000"/>
                  </a:lnSpc>
                </a:pPr>
                <a:r>
                  <a:rPr lang="ko-KR" altLang="en-US" sz="1800" dirty="0" err="1"/>
                  <a:t>학습시</a:t>
                </a:r>
                <a:r>
                  <a:rPr lang="ko-KR" altLang="en-US" sz="1800" dirty="0"/>
                  <a:t> </a:t>
                </a:r>
                <a:r>
                  <a:rPr lang="en-US" altLang="ko-KR" sz="1800" dirty="0"/>
                  <a:t>Resnet</a:t>
                </a:r>
                <a:r>
                  <a:rPr lang="ko-KR" altLang="en-US" sz="1800" dirty="0"/>
                  <a:t> 부분을 이미지넷으로 학습시킨 이미지넷 사전학습 모델을 가져오고 추가된 </a:t>
                </a:r>
                <a:r>
                  <a:rPr lang="en-US" altLang="ko-KR" sz="1800" dirty="0"/>
                  <a:t>masking block</a:t>
                </a:r>
                <a:r>
                  <a:rPr lang="ko-KR" altLang="en-US" sz="1800" dirty="0"/>
                  <a:t>은 </a:t>
                </a:r>
                <a:r>
                  <a:rPr lang="en-US" altLang="ko-KR" sz="1800" dirty="0" err="1"/>
                  <a:t>kaiming</a:t>
                </a:r>
                <a:r>
                  <a:rPr lang="en-US" altLang="ko-KR" sz="1800" dirty="0"/>
                  <a:t> normal </a:t>
                </a:r>
                <a:r>
                  <a:rPr lang="ko-KR" altLang="en-US" sz="1800" dirty="0"/>
                  <a:t>초기화 사용</a:t>
                </a:r>
              </a:p>
              <a:p>
                <a:endParaRPr lang="en-US" altLang="ko-KR" sz="1800" dirty="0"/>
              </a:p>
              <a:p>
                <a:pPr marL="257175" lvl="1" indent="0">
                  <a:buNone/>
                </a:pPr>
                <a:endParaRPr lang="en-US" altLang="ko-KR" sz="1600" dirty="0"/>
              </a:p>
              <a:p>
                <a:pPr lvl="1"/>
                <a:endParaRPr lang="en-US" altLang="ko-KR" dirty="0"/>
              </a:p>
              <a:p>
                <a:pPr lvl="1">
                  <a:lnSpc>
                    <a:spcPct val="150000"/>
                  </a:lnSpc>
                </a:pPr>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lvl="1"/>
                <a:endParaRPr kumimoji="0" lang="en-US" altLang="ko-KR" sz="2000" b="0" kern="1200" dirty="0">
                  <a:solidFill>
                    <a:prstClr val="black"/>
                  </a:solidFill>
                  <a:latin typeface="맑은 고딕" panose="020B0503020000020004" pitchFamily="50" charset="-127"/>
                  <a:ea typeface="맑은 고딕" panose="020B0503020000020004" pitchFamily="50" charset="-127"/>
                </a:endParaRPr>
              </a:p>
              <a:p>
                <a:pPr lvl="1"/>
                <a:endParaRPr lang="en-US" altLang="ko-KR" sz="1400" dirty="0"/>
              </a:p>
            </p:txBody>
          </p:sp>
        </mc:Choice>
        <mc:Fallback xmlns="">
          <p:sp>
            <p:nvSpPr>
              <p:cNvPr id="2" name="내용 개체 틀 1">
                <a:extLst>
                  <a:ext uri="{FF2B5EF4-FFF2-40B4-BE49-F238E27FC236}">
                    <a16:creationId xmlns:a16="http://schemas.microsoft.com/office/drawing/2014/main" id="{7BF09A68-15D3-4D62-B3EC-46AE2D39A3C3}"/>
                  </a:ext>
                </a:extLst>
              </p:cNvPr>
              <p:cNvSpPr>
                <a:spLocks noGrp="1" noRot="1" noChangeAspect="1" noMove="1" noResize="1" noEditPoints="1" noAdjustHandles="1" noChangeArrowheads="1" noChangeShapeType="1" noTextEdit="1"/>
              </p:cNvSpPr>
              <p:nvPr>
                <p:ph idx="1"/>
              </p:nvPr>
            </p:nvSpPr>
            <p:spPr>
              <a:xfrm>
                <a:off x="460536" y="1556792"/>
                <a:ext cx="8222927" cy="4752528"/>
              </a:xfrm>
              <a:blipFill>
                <a:blip r:embed="rId3"/>
                <a:stretch>
                  <a:fillRect r="-223"/>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xmlns="" id="{5AF64C2D-BC62-409D-BEBE-C1B8F97B39E0}"/>
              </a:ext>
            </a:extLst>
          </p:cNvPr>
          <p:cNvSpPr>
            <a:spLocks noGrp="1"/>
          </p:cNvSpPr>
          <p:nvPr>
            <p:ph type="title"/>
          </p:nvPr>
        </p:nvSpPr>
        <p:spPr/>
        <p:txBody>
          <a:bodyPr/>
          <a:lstStyle/>
          <a:p>
            <a:r>
              <a:rPr lang="ko-KR" altLang="en-US" dirty="0"/>
              <a:t>서론</a:t>
            </a:r>
          </a:p>
        </p:txBody>
      </p:sp>
    </p:spTree>
    <p:extLst>
      <p:ext uri="{BB962C8B-B14F-4D97-AF65-F5344CB8AC3E}">
        <p14:creationId xmlns:p14="http://schemas.microsoft.com/office/powerpoint/2010/main" val="318754927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7BF09A68-15D3-4D62-B3EC-46AE2D39A3C3}"/>
              </a:ext>
            </a:extLst>
          </p:cNvPr>
          <p:cNvSpPr>
            <a:spLocks noGrp="1"/>
          </p:cNvSpPr>
          <p:nvPr>
            <p:ph idx="1"/>
          </p:nvPr>
        </p:nvSpPr>
        <p:spPr>
          <a:xfrm>
            <a:off x="562768" y="1106244"/>
            <a:ext cx="8018463" cy="5257800"/>
          </a:xfrm>
        </p:spPr>
        <p:txBody>
          <a:bodyPr/>
          <a:lstStyle/>
          <a:p>
            <a:pPr>
              <a:lnSpc>
                <a:spcPct val="150000"/>
              </a:lnSpc>
            </a:pPr>
            <a:r>
              <a:rPr kumimoji="0" lang="ko-KR" altLang="en-US" sz="2000" kern="1200" dirty="0">
                <a:solidFill>
                  <a:prstClr val="black"/>
                </a:solidFill>
                <a:latin typeface="맑은 고딕" panose="020B0503020000020004" pitchFamily="50" charset="-127"/>
                <a:ea typeface="맑은 고딕" panose="020B0503020000020004" pitchFamily="50" charset="-127"/>
              </a:rPr>
              <a:t>사전 학습 데이터 셋  </a:t>
            </a:r>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r>
              <a:rPr lang="en-US" altLang="ko-KR" sz="1800" dirty="0"/>
              <a:t>FER 2013 SET</a:t>
            </a:r>
          </a:p>
          <a:p>
            <a:pPr lvl="1">
              <a:lnSpc>
                <a:spcPct val="150000"/>
              </a:lnSpc>
            </a:pPr>
            <a:r>
              <a:rPr lang="en-US" altLang="ko-KR" sz="1800" dirty="0"/>
              <a:t>48 * 48 size</a:t>
            </a:r>
          </a:p>
          <a:p>
            <a:pPr lvl="1">
              <a:lnSpc>
                <a:spcPct val="150000"/>
              </a:lnSpc>
            </a:pPr>
            <a:r>
              <a:rPr lang="en-US" altLang="ko-KR" sz="1800" dirty="0"/>
              <a:t>Seven category </a:t>
            </a:r>
          </a:p>
          <a:p>
            <a:pPr lvl="2">
              <a:lnSpc>
                <a:spcPct val="150000"/>
              </a:lnSpc>
            </a:pPr>
            <a:r>
              <a:rPr lang="en-US" altLang="ko-KR" sz="1400" dirty="0"/>
              <a:t>(0=Angry, 1=Disgust, 2=Fear, 3=Happy, 4=Sad, 5=Surprise, 6=Neutral)</a:t>
            </a:r>
          </a:p>
          <a:p>
            <a:pPr lvl="1">
              <a:lnSpc>
                <a:spcPct val="150000"/>
              </a:lnSpc>
            </a:pPr>
            <a:r>
              <a:rPr lang="en-US" altLang="ko-KR" sz="1800" dirty="0"/>
              <a:t>Train data : 28,709  / dev data=3,589 / test data=3,589</a:t>
            </a:r>
          </a:p>
          <a:p>
            <a:pPr lvl="1">
              <a:lnSpc>
                <a:spcPct val="150000"/>
              </a:lnSpc>
            </a:pPr>
            <a:r>
              <a:rPr lang="en-US" altLang="ko-KR" sz="1800" dirty="0"/>
              <a:t>example</a:t>
            </a:r>
          </a:p>
          <a:p>
            <a:pPr lvl="1">
              <a:lnSpc>
                <a:spcPct val="150000"/>
              </a:lnSpc>
            </a:pPr>
            <a:endParaRPr lang="en-US" altLang="ko-KR" sz="1800" dirty="0"/>
          </a:p>
          <a:p>
            <a:pPr lvl="1">
              <a:lnSpc>
                <a:spcPct val="150000"/>
              </a:lnSpc>
            </a:pPr>
            <a:endParaRPr lang="en-US" altLang="ko-KR" sz="1800" dirty="0"/>
          </a:p>
          <a:p>
            <a:pPr lvl="1">
              <a:lnSpc>
                <a:spcPct val="150000"/>
              </a:lnSpc>
            </a:pPr>
            <a:endParaRPr lang="en-US" altLang="ko-KR" sz="1800" dirty="0"/>
          </a:p>
          <a:p>
            <a:pPr lvl="1">
              <a:lnSpc>
                <a:spcPct val="150000"/>
              </a:lnSpc>
            </a:pPr>
            <a:endParaRPr lang="en-US" altLang="ko-KR" sz="1800" dirty="0"/>
          </a:p>
        </p:txBody>
      </p:sp>
      <p:sp>
        <p:nvSpPr>
          <p:cNvPr id="3" name="제목 2">
            <a:extLst>
              <a:ext uri="{FF2B5EF4-FFF2-40B4-BE49-F238E27FC236}">
                <a16:creationId xmlns:a16="http://schemas.microsoft.com/office/drawing/2014/main" xmlns="" id="{5AF64C2D-BC62-409D-BEBE-C1B8F97B39E0}"/>
              </a:ext>
            </a:extLst>
          </p:cNvPr>
          <p:cNvSpPr>
            <a:spLocks noGrp="1"/>
          </p:cNvSpPr>
          <p:nvPr>
            <p:ph type="title"/>
          </p:nvPr>
        </p:nvSpPr>
        <p:spPr/>
        <p:txBody>
          <a:bodyPr/>
          <a:lstStyle/>
          <a:p>
            <a:r>
              <a:rPr lang="ko-KR" altLang="en-US" dirty="0"/>
              <a:t>서론</a:t>
            </a:r>
          </a:p>
        </p:txBody>
      </p:sp>
      <p:pic>
        <p:nvPicPr>
          <p:cNvPr id="1026" name="Picture 2" descr="Example images from the FER2013 dataset [3], illustrating variabilities in illumination, age, pose, expression intensity, and occlusions that occur under realistic conditions. Images in the same column depict identical expressions, namely anger, disgust, fear, happiness, sadness, surprise, as well as neutral. ">
            <a:extLst>
              <a:ext uri="{FF2B5EF4-FFF2-40B4-BE49-F238E27FC236}">
                <a16:creationId xmlns:a16="http://schemas.microsoft.com/office/drawing/2014/main" xmlns="" id="{8064BDE0-9276-4BEE-A7CD-A5D4A4791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369" y="4149080"/>
            <a:ext cx="4954824" cy="209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47316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7BF09A68-15D3-4D62-B3EC-46AE2D39A3C3}"/>
              </a:ext>
            </a:extLst>
          </p:cNvPr>
          <p:cNvSpPr>
            <a:spLocks noGrp="1"/>
          </p:cNvSpPr>
          <p:nvPr>
            <p:ph idx="1"/>
          </p:nvPr>
        </p:nvSpPr>
        <p:spPr>
          <a:xfrm>
            <a:off x="562768" y="1106244"/>
            <a:ext cx="8018463" cy="5257800"/>
          </a:xfrm>
        </p:spPr>
        <p:txBody>
          <a:bodyPr/>
          <a:lstStyle/>
          <a:p>
            <a:pPr>
              <a:lnSpc>
                <a:spcPct val="150000"/>
              </a:lnSpc>
            </a:pPr>
            <a:r>
              <a:rPr kumimoji="0" lang="ko-KR" altLang="en-US" sz="2000" kern="1200" dirty="0">
                <a:solidFill>
                  <a:prstClr val="black"/>
                </a:solidFill>
                <a:latin typeface="맑은 고딕" panose="020B0503020000020004" pitchFamily="50" charset="-127"/>
                <a:ea typeface="맑은 고딕" panose="020B0503020000020004" pitchFamily="50" charset="-127"/>
              </a:rPr>
              <a:t>사전 학습 모델 성능</a:t>
            </a:r>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a:lnSpc>
                <a:spcPct val="150000"/>
              </a:lnSpc>
            </a:pPr>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a:lnSpc>
                <a:spcPct val="150000"/>
              </a:lnSpc>
            </a:pPr>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a:lnSpc>
                <a:spcPct val="150000"/>
              </a:lnSpc>
            </a:pPr>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a:lnSpc>
                <a:spcPct val="150000"/>
              </a:lnSpc>
            </a:pPr>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a:lnSpc>
                <a:spcPct val="150000"/>
              </a:lnSpc>
            </a:pPr>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a:lnSpc>
                <a:spcPct val="150000"/>
              </a:lnSpc>
            </a:pPr>
            <a:endParaRPr kumimoji="0" lang="en-US" altLang="ko-KR" sz="200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r>
              <a:rPr kumimoji="0" lang="ko-KR" altLang="en-US" sz="1800" kern="1200" dirty="0">
                <a:solidFill>
                  <a:prstClr val="black"/>
                </a:solidFill>
                <a:latin typeface="맑은 고딕" panose="020B0503020000020004" pitchFamily="50" charset="-127"/>
                <a:ea typeface="맑은 고딕" panose="020B0503020000020004" pitchFamily="50" charset="-127"/>
              </a:rPr>
              <a:t>현재  </a:t>
            </a:r>
            <a:r>
              <a:rPr kumimoji="0" lang="en-US" altLang="ko-KR" sz="1800" kern="1200" dirty="0">
                <a:solidFill>
                  <a:prstClr val="black"/>
                </a:solidFill>
                <a:latin typeface="맑은 고딕" panose="020B0503020000020004" pitchFamily="50" charset="-127"/>
                <a:ea typeface="맑은 고딕" panose="020B0503020000020004" pitchFamily="50" charset="-127"/>
              </a:rPr>
              <a:t>FER2013 dataset </a:t>
            </a:r>
            <a:r>
              <a:rPr kumimoji="0" lang="ko-KR" altLang="en-US" sz="1800" kern="1200" dirty="0">
                <a:solidFill>
                  <a:prstClr val="black"/>
                </a:solidFill>
                <a:latin typeface="맑은 고딕" panose="020B0503020000020004" pitchFamily="50" charset="-127"/>
                <a:ea typeface="맑은 고딕" panose="020B0503020000020004" pitchFamily="50" charset="-127"/>
              </a:rPr>
              <a:t>에서 단일 모델로는 가장 높은 성능</a:t>
            </a:r>
            <a:endParaRPr kumimoji="0" lang="en-US" altLang="ko-KR" sz="180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r>
              <a:rPr kumimoji="0" lang="ko-KR" altLang="en-US" sz="1800" kern="1200" dirty="0">
                <a:solidFill>
                  <a:prstClr val="black"/>
                </a:solidFill>
                <a:latin typeface="맑은 고딕" panose="020B0503020000020004" pitchFamily="50" charset="-127"/>
                <a:ea typeface="맑은 고딕" panose="020B0503020000020004" pitchFamily="50" charset="-127"/>
              </a:rPr>
              <a:t>새로운 </a:t>
            </a:r>
            <a:r>
              <a:rPr kumimoji="0" lang="en-US" altLang="ko-KR" sz="1800" kern="1200" dirty="0">
                <a:solidFill>
                  <a:prstClr val="black"/>
                </a:solidFill>
                <a:latin typeface="맑은 고딕" panose="020B0503020000020004" pitchFamily="50" charset="-127"/>
                <a:ea typeface="맑은 고딕" panose="020B0503020000020004" pitchFamily="50" charset="-127"/>
              </a:rPr>
              <a:t>network</a:t>
            </a:r>
            <a:r>
              <a:rPr kumimoji="0" lang="ko-KR" altLang="en-US" sz="1800" kern="1200" dirty="0">
                <a:solidFill>
                  <a:prstClr val="black"/>
                </a:solidFill>
                <a:latin typeface="맑은 고딕" panose="020B0503020000020004" pitchFamily="50" charset="-127"/>
                <a:ea typeface="맑은 고딕" panose="020B0503020000020004" pitchFamily="50" charset="-127"/>
              </a:rPr>
              <a:t>인 </a:t>
            </a:r>
            <a:r>
              <a:rPr lang="en-US" altLang="ko-KR" sz="1800" dirty="0" err="1">
                <a:solidFill>
                  <a:srgbClr val="FF0000"/>
                </a:solidFill>
                <a:latin typeface="맑은 고딕" panose="020B0503020000020004" pitchFamily="50" charset="-127"/>
                <a:ea typeface="맑은 고딕" panose="020B0503020000020004" pitchFamily="50" charset="-127"/>
              </a:rPr>
              <a:t>ResMaskingNetwork</a:t>
            </a:r>
            <a:r>
              <a:rPr lang="ko-KR" altLang="en-US" sz="1800" dirty="0">
                <a:latin typeface="맑은 고딕" panose="020B0503020000020004" pitchFamily="50" charset="-127"/>
                <a:ea typeface="맑은 고딕" panose="020B0503020000020004" pitchFamily="50" charset="-127"/>
              </a:rPr>
              <a:t>를 사용</a:t>
            </a:r>
            <a:r>
              <a:rPr lang="en-US" altLang="ko-KR" sz="1800" dirty="0">
                <a:latin typeface="맑은 고딕" panose="020B0503020000020004" pitchFamily="50" charset="-127"/>
                <a:ea typeface="맑은 고딕" panose="020B0503020000020004" pitchFamily="50" charset="-127"/>
              </a:rPr>
              <a:t>.</a:t>
            </a:r>
            <a:r>
              <a:rPr lang="ko-KR" altLang="en-US" sz="1800" dirty="0">
                <a:solidFill>
                  <a:srgbClr val="FF0000"/>
                </a:solidFill>
                <a:latin typeface="맑은 고딕" panose="020B0503020000020004" pitchFamily="50" charset="-127"/>
                <a:ea typeface="맑은 고딕" panose="020B0503020000020004" pitchFamily="50" charset="-127"/>
              </a:rPr>
              <a:t> </a:t>
            </a:r>
            <a:endParaRPr lang="en-US" altLang="ko-KR" sz="1800" dirty="0">
              <a:solidFill>
                <a:srgbClr val="FF0000"/>
              </a:solidFill>
              <a:latin typeface="맑은 고딕" panose="020B0503020000020004" pitchFamily="50" charset="-127"/>
              <a:ea typeface="맑은 고딕" panose="020B0503020000020004" pitchFamily="50" charset="-127"/>
            </a:endParaRPr>
          </a:p>
          <a:p>
            <a:pPr lvl="1">
              <a:lnSpc>
                <a:spcPct val="150000"/>
              </a:lnSpc>
            </a:pPr>
            <a:endParaRPr kumimoji="0" lang="en-US" altLang="ko-KR" sz="180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endParaRPr lang="en-US" altLang="ko-KR" sz="1800" dirty="0"/>
          </a:p>
          <a:p>
            <a:pPr lvl="1">
              <a:lnSpc>
                <a:spcPct val="150000"/>
              </a:lnSpc>
            </a:pPr>
            <a:endParaRPr lang="en-US" altLang="ko-KR" sz="1800" dirty="0"/>
          </a:p>
          <a:p>
            <a:pPr lvl="1">
              <a:lnSpc>
                <a:spcPct val="150000"/>
              </a:lnSpc>
            </a:pPr>
            <a:endParaRPr lang="en-US" altLang="ko-KR" sz="1800" dirty="0"/>
          </a:p>
          <a:p>
            <a:pPr lvl="1">
              <a:lnSpc>
                <a:spcPct val="150000"/>
              </a:lnSpc>
            </a:pPr>
            <a:endParaRPr lang="en-US" altLang="ko-KR" sz="1800" dirty="0"/>
          </a:p>
        </p:txBody>
      </p:sp>
      <p:sp>
        <p:nvSpPr>
          <p:cNvPr id="3" name="제목 2">
            <a:extLst>
              <a:ext uri="{FF2B5EF4-FFF2-40B4-BE49-F238E27FC236}">
                <a16:creationId xmlns:a16="http://schemas.microsoft.com/office/drawing/2014/main" xmlns="" id="{5AF64C2D-BC62-409D-BEBE-C1B8F97B39E0}"/>
              </a:ext>
            </a:extLst>
          </p:cNvPr>
          <p:cNvSpPr>
            <a:spLocks noGrp="1"/>
          </p:cNvSpPr>
          <p:nvPr>
            <p:ph type="title"/>
          </p:nvPr>
        </p:nvSpPr>
        <p:spPr>
          <a:xfrm>
            <a:off x="844550" y="400050"/>
            <a:ext cx="8018463" cy="685800"/>
          </a:xfrm>
        </p:spPr>
        <p:txBody>
          <a:bodyPr/>
          <a:lstStyle/>
          <a:p>
            <a:r>
              <a:rPr lang="ko-KR" altLang="en-US" dirty="0"/>
              <a:t>서론</a:t>
            </a:r>
          </a:p>
        </p:txBody>
      </p:sp>
      <p:graphicFrame>
        <p:nvGraphicFramePr>
          <p:cNvPr id="4" name="표 3">
            <a:extLst>
              <a:ext uri="{FF2B5EF4-FFF2-40B4-BE49-F238E27FC236}">
                <a16:creationId xmlns:a16="http://schemas.microsoft.com/office/drawing/2014/main" xmlns="" id="{1D50BDE4-6C43-4863-805A-8C8404AECCCF}"/>
              </a:ext>
            </a:extLst>
          </p:cNvPr>
          <p:cNvGraphicFramePr>
            <a:graphicFrameLocks noGrp="1"/>
          </p:cNvGraphicFramePr>
          <p:nvPr>
            <p:extLst>
              <p:ext uri="{D42A27DB-BD31-4B8C-83A1-F6EECF244321}">
                <p14:modId xmlns:p14="http://schemas.microsoft.com/office/powerpoint/2010/main" val="2786563506"/>
              </p:ext>
            </p:extLst>
          </p:nvPr>
        </p:nvGraphicFramePr>
        <p:xfrm>
          <a:off x="4283968" y="1268760"/>
          <a:ext cx="3672408" cy="3279168"/>
        </p:xfrm>
        <a:graphic>
          <a:graphicData uri="http://schemas.openxmlformats.org/drawingml/2006/table">
            <a:tbl>
              <a:tblPr/>
              <a:tblGrid>
                <a:gridCol w="2319416">
                  <a:extLst>
                    <a:ext uri="{9D8B030D-6E8A-4147-A177-3AD203B41FA5}">
                      <a16:colId xmlns:a16="http://schemas.microsoft.com/office/drawing/2014/main" xmlns="" val="2873493223"/>
                    </a:ext>
                  </a:extLst>
                </a:gridCol>
                <a:gridCol w="1352992">
                  <a:extLst>
                    <a:ext uri="{9D8B030D-6E8A-4147-A177-3AD203B41FA5}">
                      <a16:colId xmlns:a16="http://schemas.microsoft.com/office/drawing/2014/main" xmlns="" val="2394904311"/>
                    </a:ext>
                  </a:extLst>
                </a:gridCol>
              </a:tblGrid>
              <a:tr h="219221">
                <a:tc>
                  <a:txBody>
                    <a:bodyPr/>
                    <a:lstStyle/>
                    <a:p>
                      <a:r>
                        <a:rPr lang="en-US" sz="1700" b="1">
                          <a:effectLst/>
                        </a:rPr>
                        <a:t>Model</a:t>
                      </a: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sz="1700" b="1">
                          <a:effectLst/>
                        </a:rPr>
                        <a:t>Accuracy</a:t>
                      </a: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789308520"/>
                  </a:ext>
                </a:extLst>
              </a:tr>
              <a:tr h="330037">
                <a:tc>
                  <a:txBody>
                    <a:bodyPr/>
                    <a:lstStyle/>
                    <a:p>
                      <a:r>
                        <a:rPr lang="en-US" sz="1700" b="0" u="none" strike="noStrike" dirty="0">
                          <a:solidFill>
                            <a:schemeClr val="tx1"/>
                          </a:solidFill>
                          <a:effectLst/>
                        </a:rPr>
                        <a:t>VGG19</a:t>
                      </a:r>
                      <a:endParaRPr lang="en-US" sz="1700" b="0" dirty="0">
                        <a:solidFill>
                          <a:schemeClr val="tx1"/>
                        </a:solidFill>
                        <a:effectLst/>
                      </a:endParaRP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ko-KR" sz="1700">
                          <a:effectLst/>
                        </a:rPr>
                        <a:t>70.80</a:t>
                      </a: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124807793"/>
                  </a:ext>
                </a:extLst>
              </a:tr>
              <a:tr h="330037">
                <a:tc>
                  <a:txBody>
                    <a:bodyPr/>
                    <a:lstStyle/>
                    <a:p>
                      <a:r>
                        <a:rPr lang="en-US" sz="1700" b="0" u="none" strike="noStrike" dirty="0">
                          <a:solidFill>
                            <a:schemeClr val="tx1"/>
                          </a:solidFill>
                          <a:effectLst/>
                        </a:rPr>
                        <a:t>EfficientNet_b2b</a:t>
                      </a:r>
                      <a:endParaRPr lang="en-US" sz="1700" b="0" dirty="0">
                        <a:solidFill>
                          <a:schemeClr val="tx1"/>
                        </a:solidFill>
                        <a:effectLst/>
                      </a:endParaRP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ltLang="ko-KR" sz="1700">
                          <a:effectLst/>
                        </a:rPr>
                        <a:t>70.80</a:t>
                      </a: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3706904483"/>
                  </a:ext>
                </a:extLst>
              </a:tr>
              <a:tr h="330037">
                <a:tc>
                  <a:txBody>
                    <a:bodyPr/>
                    <a:lstStyle/>
                    <a:p>
                      <a:r>
                        <a:rPr lang="en-US" sz="1700" b="0" u="none" strike="noStrike" dirty="0">
                          <a:solidFill>
                            <a:schemeClr val="tx1"/>
                          </a:solidFill>
                          <a:effectLst/>
                        </a:rPr>
                        <a:t>Google net</a:t>
                      </a:r>
                      <a:endParaRPr lang="en-US" sz="1700" b="0" dirty="0">
                        <a:solidFill>
                          <a:schemeClr val="tx1"/>
                        </a:solidFill>
                        <a:effectLst/>
                      </a:endParaRP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ko-KR" sz="1700">
                          <a:effectLst/>
                        </a:rPr>
                        <a:t>71.97</a:t>
                      </a: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4138815624"/>
                  </a:ext>
                </a:extLst>
              </a:tr>
              <a:tr h="330037">
                <a:tc>
                  <a:txBody>
                    <a:bodyPr/>
                    <a:lstStyle/>
                    <a:p>
                      <a:r>
                        <a:rPr lang="en-US" sz="1700" b="0" u="none" strike="noStrike" dirty="0">
                          <a:solidFill>
                            <a:schemeClr val="tx1"/>
                          </a:solidFill>
                          <a:effectLst/>
                        </a:rPr>
                        <a:t>Resnet34</a:t>
                      </a:r>
                      <a:endParaRPr lang="en-US" sz="1700" b="0" dirty="0">
                        <a:solidFill>
                          <a:schemeClr val="tx1"/>
                        </a:solidFill>
                        <a:effectLst/>
                      </a:endParaRP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ltLang="ko-KR" sz="1700">
                          <a:effectLst/>
                        </a:rPr>
                        <a:t>72.42</a:t>
                      </a: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810685029"/>
                  </a:ext>
                </a:extLst>
              </a:tr>
              <a:tr h="330037">
                <a:tc>
                  <a:txBody>
                    <a:bodyPr/>
                    <a:lstStyle/>
                    <a:p>
                      <a:r>
                        <a:rPr lang="en-US" sz="1700" b="0" u="none" strike="noStrike" dirty="0">
                          <a:solidFill>
                            <a:schemeClr val="tx1"/>
                          </a:solidFill>
                          <a:effectLst/>
                        </a:rPr>
                        <a:t>Inception_v3</a:t>
                      </a:r>
                      <a:endParaRPr lang="en-US" sz="1700" b="0" dirty="0">
                        <a:solidFill>
                          <a:schemeClr val="tx1"/>
                        </a:solidFill>
                        <a:effectLst/>
                      </a:endParaRP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ko-KR" sz="1700">
                          <a:effectLst/>
                        </a:rPr>
                        <a:t>72.72</a:t>
                      </a: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617194325"/>
                  </a:ext>
                </a:extLst>
              </a:tr>
              <a:tr h="330037">
                <a:tc>
                  <a:txBody>
                    <a:bodyPr/>
                    <a:lstStyle/>
                    <a:p>
                      <a:r>
                        <a:rPr lang="en-US" sz="1700" b="0" u="none" strike="noStrike" dirty="0">
                          <a:solidFill>
                            <a:schemeClr val="tx1"/>
                          </a:solidFill>
                          <a:effectLst/>
                        </a:rPr>
                        <a:t>Densenet121</a:t>
                      </a:r>
                      <a:endParaRPr lang="en-US" sz="1700" b="0" dirty="0">
                        <a:solidFill>
                          <a:schemeClr val="tx1"/>
                        </a:solidFill>
                        <a:effectLst/>
                      </a:endParaRP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US" altLang="ko-KR" sz="1700" dirty="0">
                          <a:effectLst/>
                        </a:rPr>
                        <a:t>73.16</a:t>
                      </a: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2970722585"/>
                  </a:ext>
                </a:extLst>
              </a:tr>
              <a:tr h="330037">
                <a:tc>
                  <a:txBody>
                    <a:bodyPr/>
                    <a:lstStyle/>
                    <a:p>
                      <a:r>
                        <a:rPr lang="en-US" sz="1700" b="0" u="none" strike="noStrike" dirty="0">
                          <a:solidFill>
                            <a:schemeClr val="tx1"/>
                          </a:solidFill>
                          <a:effectLst/>
                        </a:rPr>
                        <a:t>Resnet152</a:t>
                      </a:r>
                      <a:endParaRPr lang="en-US" sz="1700" b="0" dirty="0">
                        <a:solidFill>
                          <a:schemeClr val="tx1"/>
                        </a:solidFill>
                        <a:effectLst/>
                      </a:endParaRP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ltLang="ko-KR" sz="1700">
                          <a:effectLst/>
                        </a:rPr>
                        <a:t>73.22</a:t>
                      </a: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1285565737"/>
                  </a:ext>
                </a:extLst>
              </a:tr>
              <a:tr h="330037">
                <a:tc>
                  <a:txBody>
                    <a:bodyPr/>
                    <a:lstStyle/>
                    <a:p>
                      <a:r>
                        <a:rPr lang="en-US" sz="1700" b="0" u="none" strike="noStrike" dirty="0">
                          <a:solidFill>
                            <a:srgbClr val="FF0000"/>
                          </a:solidFill>
                          <a:effectLst/>
                        </a:rPr>
                        <a:t>ResMaskingNet</a:t>
                      </a:r>
                      <a:endParaRPr lang="en-US" sz="1700" b="0" dirty="0">
                        <a:solidFill>
                          <a:srgbClr val="FF0000"/>
                        </a:solidFill>
                        <a:effectLst/>
                      </a:endParaRP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US" altLang="ko-KR" sz="1700" dirty="0">
                          <a:effectLst/>
                        </a:rPr>
                        <a:t>74.14</a:t>
                      </a:r>
                    </a:p>
                  </a:txBody>
                  <a:tcPr marL="114044" marR="114044" marT="52636" marB="5263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1222826982"/>
                  </a:ext>
                </a:extLst>
              </a:tr>
            </a:tbl>
          </a:graphicData>
        </a:graphic>
      </p:graphicFrame>
    </p:spTree>
    <p:extLst>
      <p:ext uri="{BB962C8B-B14F-4D97-AF65-F5344CB8AC3E}">
        <p14:creationId xmlns:p14="http://schemas.microsoft.com/office/powerpoint/2010/main" val="41076758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7BF09A68-15D3-4D62-B3EC-46AE2D39A3C3}"/>
              </a:ext>
            </a:extLst>
          </p:cNvPr>
          <p:cNvSpPr>
            <a:spLocks noGrp="1"/>
          </p:cNvSpPr>
          <p:nvPr>
            <p:ph idx="1"/>
          </p:nvPr>
        </p:nvSpPr>
        <p:spPr>
          <a:xfrm>
            <a:off x="467544" y="1484784"/>
            <a:ext cx="8018463" cy="5257800"/>
          </a:xfrm>
        </p:spPr>
        <p:txBody>
          <a:bodyPr/>
          <a:lstStyle/>
          <a:p>
            <a:pPr>
              <a:lnSpc>
                <a:spcPct val="150000"/>
              </a:lnSpc>
            </a:pPr>
            <a:r>
              <a:rPr kumimoji="0" lang="ko-KR" altLang="en-US" sz="1800" kern="1200" dirty="0">
                <a:solidFill>
                  <a:prstClr val="black"/>
                </a:solidFill>
                <a:latin typeface="맑은 고딕" panose="020B0503020000020004" pitchFamily="50" charset="-127"/>
                <a:ea typeface="맑은 고딕" panose="020B0503020000020004" pitchFamily="50" charset="-127"/>
              </a:rPr>
              <a:t>제안 모델</a:t>
            </a:r>
            <a:endParaRPr kumimoji="0" lang="en-US" altLang="ko-KR" sz="180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r>
              <a:rPr kumimoji="0" lang="ko-KR" altLang="en-US" sz="1600" kern="1200" dirty="0">
                <a:solidFill>
                  <a:prstClr val="black"/>
                </a:solidFill>
                <a:latin typeface="맑은 고딕" panose="020B0503020000020004" pitchFamily="50" charset="-127"/>
                <a:ea typeface="맑은 고딕" panose="020B0503020000020004" pitchFamily="50" charset="-127"/>
              </a:rPr>
              <a:t>기존 사전 학습된 모델을 직접 취득한 </a:t>
            </a:r>
            <a:r>
              <a:rPr kumimoji="0" lang="en-US" altLang="ko-KR" sz="1600" kern="1200" dirty="0">
                <a:solidFill>
                  <a:prstClr val="black"/>
                </a:solidFill>
                <a:latin typeface="맑은 고딕" panose="020B0503020000020004" pitchFamily="50" charset="-127"/>
                <a:ea typeface="맑은 고딕" panose="020B0503020000020004" pitchFamily="50" charset="-127"/>
              </a:rPr>
              <a:t>Custom data</a:t>
            </a:r>
            <a:r>
              <a:rPr kumimoji="0" lang="ko-KR" altLang="en-US" sz="1600" kern="1200" dirty="0">
                <a:solidFill>
                  <a:prstClr val="black"/>
                </a:solidFill>
                <a:latin typeface="맑은 고딕" panose="020B0503020000020004" pitchFamily="50" charset="-127"/>
                <a:ea typeface="맑은 고딕" panose="020B0503020000020004" pitchFamily="50" charset="-127"/>
              </a:rPr>
              <a:t>로 학습한 모델</a:t>
            </a: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a:lnSpc>
                <a:spcPct val="150000"/>
              </a:lnSpc>
            </a:pPr>
            <a:r>
              <a:rPr kumimoji="0" lang="en-US" altLang="ko-KR" sz="1800" kern="1200" dirty="0">
                <a:solidFill>
                  <a:prstClr val="black"/>
                </a:solidFill>
                <a:latin typeface="맑은 고딕" panose="020B0503020000020004" pitchFamily="50" charset="-127"/>
                <a:ea typeface="맑은 고딕" panose="020B0503020000020004" pitchFamily="50" charset="-127"/>
              </a:rPr>
              <a:t>Custom</a:t>
            </a:r>
            <a:r>
              <a:rPr kumimoji="0" lang="ko-KR" altLang="en-US" sz="1800" kern="1200" dirty="0">
                <a:solidFill>
                  <a:prstClr val="black"/>
                </a:solidFill>
                <a:latin typeface="맑은 고딕" panose="020B0503020000020004" pitchFamily="50" charset="-127"/>
                <a:ea typeface="맑은 고딕" panose="020B0503020000020004" pitchFamily="50" charset="-127"/>
              </a:rPr>
              <a:t> </a:t>
            </a:r>
            <a:r>
              <a:rPr kumimoji="0" lang="en-US" altLang="ko-KR" sz="1800" kern="1200" dirty="0">
                <a:solidFill>
                  <a:prstClr val="black"/>
                </a:solidFill>
                <a:latin typeface="맑은 고딕" panose="020B0503020000020004" pitchFamily="50" charset="-127"/>
                <a:ea typeface="맑은 고딕" panose="020B0503020000020004" pitchFamily="50" charset="-127"/>
              </a:rPr>
              <a:t>dataset</a:t>
            </a:r>
          </a:p>
          <a:p>
            <a:pPr lvl="1">
              <a:lnSpc>
                <a:spcPct val="150000"/>
              </a:lnSpc>
            </a:pPr>
            <a:r>
              <a:rPr kumimoji="0" lang="ko-KR" altLang="en-US" sz="1600" kern="1200" dirty="0">
                <a:solidFill>
                  <a:prstClr val="black"/>
                </a:solidFill>
                <a:latin typeface="맑은 고딕" panose="020B0503020000020004" pitchFamily="50" charset="-127"/>
                <a:ea typeface="맑은 고딕" panose="020B0503020000020004" pitchFamily="50" charset="-127"/>
              </a:rPr>
              <a:t>총</a:t>
            </a:r>
            <a:r>
              <a:rPr kumimoji="0" lang="en-US" altLang="ko-KR" sz="1600" kern="1200" dirty="0">
                <a:solidFill>
                  <a:prstClr val="black"/>
                </a:solidFill>
                <a:latin typeface="맑은 고딕" panose="020B0503020000020004" pitchFamily="50" charset="-127"/>
                <a:ea typeface="맑은 고딕" panose="020B0503020000020004" pitchFamily="50" charset="-127"/>
              </a:rPr>
              <a:t> 2500</a:t>
            </a:r>
            <a:r>
              <a:rPr kumimoji="0" lang="ko-KR" altLang="en-US" sz="1600" kern="1200" dirty="0">
                <a:solidFill>
                  <a:prstClr val="black"/>
                </a:solidFill>
                <a:latin typeface="맑은 고딕" panose="020B0503020000020004" pitchFamily="50" charset="-127"/>
                <a:ea typeface="맑은 고딕" panose="020B0503020000020004" pitchFamily="50" charset="-127"/>
              </a:rPr>
              <a:t>개의 데이터 수집</a:t>
            </a:r>
            <a:r>
              <a:rPr kumimoji="0" lang="en-US" altLang="ko-KR" sz="1600" kern="1200" dirty="0">
                <a:solidFill>
                  <a:prstClr val="black"/>
                </a:solidFill>
                <a:latin typeface="맑은 고딕" panose="020B0503020000020004" pitchFamily="50" charset="-127"/>
                <a:ea typeface="맑은 고딕" panose="020B0503020000020004" pitchFamily="50" charset="-127"/>
              </a:rPr>
              <a:t>.</a:t>
            </a:r>
          </a:p>
          <a:p>
            <a:pPr lvl="1">
              <a:lnSpc>
                <a:spcPct val="150000"/>
              </a:lnSpc>
            </a:pPr>
            <a:r>
              <a:rPr kumimoji="0" lang="ko-KR" altLang="en-US" sz="1600" kern="1200" dirty="0">
                <a:solidFill>
                  <a:prstClr val="black"/>
                </a:solidFill>
                <a:latin typeface="맑은 고딕" panose="020B0503020000020004" pitchFamily="50" charset="-127"/>
                <a:ea typeface="맑은 고딕" panose="020B0503020000020004" pitchFamily="50" charset="-127"/>
              </a:rPr>
              <a:t>한국인 대상</a:t>
            </a: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r>
              <a:rPr kumimoji="0" lang="ko-KR" altLang="en-US" sz="1600" kern="1200" dirty="0">
                <a:solidFill>
                  <a:prstClr val="black"/>
                </a:solidFill>
                <a:latin typeface="맑은 고딕" panose="020B0503020000020004" pitchFamily="50" charset="-127"/>
                <a:ea typeface="맑은 고딕" panose="020B0503020000020004" pitchFamily="50" charset="-127"/>
              </a:rPr>
              <a:t>구글 </a:t>
            </a:r>
            <a:r>
              <a:rPr kumimoji="0" lang="ko-KR" altLang="en-US" sz="1600" kern="1200" dirty="0" err="1">
                <a:solidFill>
                  <a:prstClr val="black"/>
                </a:solidFill>
                <a:latin typeface="맑은 고딕" panose="020B0503020000020004" pitchFamily="50" charset="-127"/>
                <a:ea typeface="맑은 고딕" panose="020B0503020000020004" pitchFamily="50" charset="-127"/>
              </a:rPr>
              <a:t>크로울링</a:t>
            </a:r>
            <a:r>
              <a:rPr kumimoji="0" lang="ko-KR" altLang="en-US" sz="1600" kern="1200" dirty="0">
                <a:solidFill>
                  <a:prstClr val="black"/>
                </a:solidFill>
                <a:latin typeface="맑은 고딕" panose="020B0503020000020004" pitchFamily="50" charset="-127"/>
                <a:ea typeface="맑은 고딕" panose="020B0503020000020004" pitchFamily="50" charset="-127"/>
              </a:rPr>
              <a:t> 데이터 </a:t>
            </a:r>
            <a:r>
              <a:rPr kumimoji="0" lang="en-US" altLang="ko-KR" sz="1600" kern="1200" dirty="0">
                <a:solidFill>
                  <a:prstClr val="black"/>
                </a:solidFill>
                <a:latin typeface="맑은 고딕" panose="020B0503020000020004" pitchFamily="50" charset="-127"/>
                <a:ea typeface="맑은 고딕" panose="020B0503020000020004" pitchFamily="50" charset="-127"/>
              </a:rPr>
              <a:t>1500</a:t>
            </a:r>
            <a:r>
              <a:rPr kumimoji="0" lang="ko-KR" altLang="en-US" sz="1600" kern="1200" dirty="0">
                <a:solidFill>
                  <a:prstClr val="black"/>
                </a:solidFill>
                <a:latin typeface="맑은 고딕" panose="020B0503020000020004" pitchFamily="50" charset="-127"/>
                <a:ea typeface="맑은 고딕" panose="020B0503020000020004" pitchFamily="50" charset="-127"/>
              </a:rPr>
              <a:t>개</a:t>
            </a: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r>
              <a:rPr kumimoji="0" lang="ko-KR" altLang="en-US" sz="1600" kern="1200" dirty="0">
                <a:solidFill>
                  <a:prstClr val="black"/>
                </a:solidFill>
                <a:latin typeface="맑은 고딕" panose="020B0503020000020004" pitchFamily="50" charset="-127"/>
                <a:ea typeface="맑은 고딕" panose="020B0503020000020004" pitchFamily="50" charset="-127"/>
              </a:rPr>
              <a:t>유투브</a:t>
            </a:r>
            <a:r>
              <a:rPr kumimoji="0" lang="en-US" altLang="ko-KR" sz="1600" kern="1200" dirty="0">
                <a:solidFill>
                  <a:prstClr val="black"/>
                </a:solidFill>
                <a:latin typeface="맑은 고딕" panose="020B0503020000020004" pitchFamily="50" charset="-127"/>
                <a:ea typeface="맑은 고딕" panose="020B0503020000020004" pitchFamily="50" charset="-127"/>
              </a:rPr>
              <a:t>, </a:t>
            </a:r>
            <a:r>
              <a:rPr kumimoji="0" lang="ko-KR" altLang="en-US" sz="1600" kern="1200" dirty="0">
                <a:solidFill>
                  <a:prstClr val="black"/>
                </a:solidFill>
                <a:latin typeface="맑은 고딕" panose="020B0503020000020004" pitchFamily="50" charset="-127"/>
                <a:ea typeface="맑은 고딕" panose="020B0503020000020004" pitchFamily="50" charset="-127"/>
              </a:rPr>
              <a:t>드라마</a:t>
            </a:r>
            <a:r>
              <a:rPr kumimoji="0" lang="en-US" altLang="ko-KR" sz="1600" kern="1200" dirty="0">
                <a:solidFill>
                  <a:prstClr val="black"/>
                </a:solidFill>
                <a:latin typeface="맑은 고딕" panose="020B0503020000020004" pitchFamily="50" charset="-127"/>
                <a:ea typeface="맑은 고딕" panose="020B0503020000020004" pitchFamily="50" charset="-127"/>
              </a:rPr>
              <a:t>,</a:t>
            </a:r>
            <a:r>
              <a:rPr kumimoji="0" lang="ko-KR" altLang="en-US" sz="1600" kern="1200" dirty="0">
                <a:solidFill>
                  <a:prstClr val="black"/>
                </a:solidFill>
                <a:latin typeface="맑은 고딕" panose="020B0503020000020004" pitchFamily="50" charset="-127"/>
                <a:ea typeface="맑은 고딕" panose="020B0503020000020004" pitchFamily="50" charset="-127"/>
              </a:rPr>
              <a:t>영화 데이터 </a:t>
            </a:r>
            <a:r>
              <a:rPr kumimoji="0" lang="en-US" altLang="ko-KR" sz="1600" kern="1200" dirty="0">
                <a:solidFill>
                  <a:prstClr val="black"/>
                </a:solidFill>
                <a:latin typeface="맑은 고딕" panose="020B0503020000020004" pitchFamily="50" charset="-127"/>
                <a:ea typeface="맑은 고딕" panose="020B0503020000020004" pitchFamily="50" charset="-127"/>
              </a:rPr>
              <a:t>800</a:t>
            </a:r>
            <a:r>
              <a:rPr kumimoji="0" lang="ko-KR" altLang="en-US" sz="1600" kern="1200" dirty="0">
                <a:solidFill>
                  <a:prstClr val="black"/>
                </a:solidFill>
                <a:latin typeface="맑은 고딕" panose="020B0503020000020004" pitchFamily="50" charset="-127"/>
                <a:ea typeface="맑은 고딕" panose="020B0503020000020004" pitchFamily="50" charset="-127"/>
              </a:rPr>
              <a:t>개 </a:t>
            </a: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r>
              <a:rPr kumimoji="0" lang="ko-KR" altLang="en-US" sz="1600" kern="1200" dirty="0">
                <a:solidFill>
                  <a:prstClr val="black"/>
                </a:solidFill>
                <a:latin typeface="맑은 고딕" panose="020B0503020000020004" pitchFamily="50" charset="-127"/>
                <a:ea typeface="맑은 고딕" panose="020B0503020000020004" pitchFamily="50" charset="-127"/>
              </a:rPr>
              <a:t>실제 인물 촬영 데이터 </a:t>
            </a:r>
            <a:r>
              <a:rPr kumimoji="0" lang="en-US" altLang="ko-KR" sz="1600" kern="1200" dirty="0">
                <a:solidFill>
                  <a:prstClr val="black"/>
                </a:solidFill>
                <a:latin typeface="맑은 고딕" panose="020B0503020000020004" pitchFamily="50" charset="-127"/>
                <a:ea typeface="맑은 고딕" panose="020B0503020000020004" pitchFamily="50" charset="-127"/>
              </a:rPr>
              <a:t>200</a:t>
            </a:r>
            <a:r>
              <a:rPr kumimoji="0" lang="ko-KR" altLang="en-US" sz="1600" kern="1200" dirty="0">
                <a:solidFill>
                  <a:prstClr val="black"/>
                </a:solidFill>
                <a:latin typeface="맑은 고딕" panose="020B0503020000020004" pitchFamily="50" charset="-127"/>
                <a:ea typeface="맑은 고딕" panose="020B0503020000020004" pitchFamily="50" charset="-127"/>
              </a:rPr>
              <a:t>개</a:t>
            </a: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r>
              <a:rPr kumimoji="0" lang="ko-KR" altLang="en-US" sz="1600" b="0" kern="1200" dirty="0">
                <a:solidFill>
                  <a:prstClr val="black"/>
                </a:solidFill>
                <a:latin typeface="맑은 고딕" panose="020B0503020000020004" pitchFamily="50" charset="-127"/>
                <a:ea typeface="맑은 고딕" panose="020B0503020000020004" pitchFamily="50" charset="-127"/>
              </a:rPr>
              <a:t>클래스별 데이터 편차는 거의 나지 않음</a:t>
            </a:r>
            <a:r>
              <a:rPr kumimoji="0" lang="en-US" altLang="ko-KR" sz="1600" b="0" kern="1200" dirty="0">
                <a:solidFill>
                  <a:prstClr val="black"/>
                </a:solidFill>
                <a:latin typeface="맑은 고딕" panose="020B0503020000020004" pitchFamily="50" charset="-127"/>
                <a:ea typeface="맑은 고딕" panose="020B0503020000020004" pitchFamily="50" charset="-127"/>
              </a:rPr>
              <a:t>. (+10,-10)</a:t>
            </a:r>
          </a:p>
          <a:p>
            <a:pPr lvl="1">
              <a:lnSpc>
                <a:spcPct val="150000"/>
              </a:lnSpc>
            </a:pPr>
            <a:endParaRPr kumimoji="0" lang="en-US" altLang="ko-KR" sz="1600" b="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endParaRPr kumimoji="0" lang="en-US" altLang="ko-KR" sz="1600" b="0" kern="1200" dirty="0">
              <a:solidFill>
                <a:prstClr val="black"/>
              </a:solidFill>
              <a:latin typeface="맑은 고딕" panose="020B0503020000020004" pitchFamily="50" charset="-127"/>
              <a:ea typeface="맑은 고딕" panose="020B0503020000020004" pitchFamily="50" charset="-127"/>
            </a:endParaRPr>
          </a:p>
          <a:p>
            <a:pPr lvl="1"/>
            <a:endParaRPr lang="en-US" altLang="ko-KR" sz="1400" dirty="0"/>
          </a:p>
        </p:txBody>
      </p:sp>
      <p:sp>
        <p:nvSpPr>
          <p:cNvPr id="3" name="제목 2">
            <a:extLst>
              <a:ext uri="{FF2B5EF4-FFF2-40B4-BE49-F238E27FC236}">
                <a16:creationId xmlns:a16="http://schemas.microsoft.com/office/drawing/2014/main" xmlns="" id="{5AF64C2D-BC62-409D-BEBE-C1B8F97B39E0}"/>
              </a:ext>
            </a:extLst>
          </p:cNvPr>
          <p:cNvSpPr>
            <a:spLocks noGrp="1"/>
          </p:cNvSpPr>
          <p:nvPr>
            <p:ph type="title"/>
          </p:nvPr>
        </p:nvSpPr>
        <p:spPr/>
        <p:txBody>
          <a:bodyPr/>
          <a:lstStyle/>
          <a:p>
            <a:r>
              <a:rPr lang="ko-KR" altLang="en-US" dirty="0"/>
              <a:t>제안 모델</a:t>
            </a:r>
          </a:p>
        </p:txBody>
      </p:sp>
    </p:spTree>
    <p:extLst>
      <p:ext uri="{BB962C8B-B14F-4D97-AF65-F5344CB8AC3E}">
        <p14:creationId xmlns:p14="http://schemas.microsoft.com/office/powerpoint/2010/main" val="310700811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xmlns="" id="{7BF09A68-15D3-4D62-B3EC-46AE2D39A3C3}"/>
              </a:ext>
            </a:extLst>
          </p:cNvPr>
          <p:cNvSpPr>
            <a:spLocks noGrp="1"/>
          </p:cNvSpPr>
          <p:nvPr>
            <p:ph idx="1"/>
          </p:nvPr>
        </p:nvSpPr>
        <p:spPr>
          <a:xfrm>
            <a:off x="351592" y="1268760"/>
            <a:ext cx="5451301" cy="5303844"/>
          </a:xfrm>
        </p:spPr>
        <p:txBody>
          <a:bodyPr/>
          <a:lstStyle/>
          <a:p>
            <a:pPr>
              <a:lnSpc>
                <a:spcPct val="150000"/>
              </a:lnSpc>
            </a:pPr>
            <a:r>
              <a:rPr kumimoji="0" lang="ko-KR" altLang="en-US" b="0" kern="1200" dirty="0">
                <a:solidFill>
                  <a:prstClr val="black"/>
                </a:solidFill>
                <a:latin typeface="맑은 고딕" panose="020B0503020000020004" pitchFamily="50" charset="-127"/>
                <a:ea typeface="맑은 고딕" panose="020B0503020000020004" pitchFamily="50" charset="-127"/>
              </a:rPr>
              <a:t>데이터 셋 분석</a:t>
            </a:r>
            <a:endParaRPr kumimoji="0" lang="en-US" altLang="ko-KR" b="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r>
              <a:rPr kumimoji="0" lang="ko-KR" altLang="en-US" sz="1600" kern="1200" dirty="0">
                <a:solidFill>
                  <a:prstClr val="black"/>
                </a:solidFill>
                <a:latin typeface="맑은 고딕" panose="020B0503020000020004" pitchFamily="50" charset="-127"/>
                <a:ea typeface="맑은 고딕" panose="020B0503020000020004" pitchFamily="50" charset="-127"/>
              </a:rPr>
              <a:t>대상</a:t>
            </a: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lvl="2">
              <a:lnSpc>
                <a:spcPct val="150000"/>
              </a:lnSpc>
            </a:pPr>
            <a:r>
              <a:rPr kumimoji="0" lang="ko-KR" altLang="en-US" sz="1600" kern="1200" dirty="0">
                <a:solidFill>
                  <a:prstClr val="black"/>
                </a:solidFill>
                <a:latin typeface="맑은 고딕" panose="020B0503020000020004" pitchFamily="50" charset="-127"/>
                <a:ea typeface="맑은 고딕" panose="020B0503020000020004" pitchFamily="50" charset="-127"/>
              </a:rPr>
              <a:t>데이터의 대부분은 연예인 표정</a:t>
            </a: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r>
              <a:rPr kumimoji="0" lang="ko-KR" altLang="en-US" sz="1600" kern="1200" dirty="0">
                <a:solidFill>
                  <a:prstClr val="black"/>
                </a:solidFill>
                <a:latin typeface="맑은 고딕" panose="020B0503020000020004" pitchFamily="50" charset="-127"/>
                <a:ea typeface="맑은 고딕" panose="020B0503020000020004" pitchFamily="50" charset="-127"/>
              </a:rPr>
              <a:t>데이터 유사성</a:t>
            </a: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lvl="2">
              <a:lnSpc>
                <a:spcPct val="150000"/>
              </a:lnSpc>
            </a:pPr>
            <a:r>
              <a:rPr kumimoji="0" lang="en-US" altLang="ko-KR" sz="1600" kern="1200" dirty="0">
                <a:solidFill>
                  <a:prstClr val="black"/>
                </a:solidFill>
                <a:latin typeface="맑은 고딕" panose="020B0503020000020004" pitchFamily="50" charset="-127"/>
                <a:ea typeface="맑은 고딕" panose="020B0503020000020004" pitchFamily="50" charset="-127"/>
              </a:rPr>
              <a:t>Surprise</a:t>
            </a:r>
            <a:r>
              <a:rPr kumimoji="0" lang="ko-KR" altLang="en-US" sz="1600" kern="1200" dirty="0">
                <a:solidFill>
                  <a:prstClr val="black"/>
                </a:solidFill>
                <a:latin typeface="맑은 고딕" panose="020B0503020000020004" pitchFamily="50" charset="-127"/>
                <a:ea typeface="맑은 고딕" panose="020B0503020000020004" pitchFamily="50" charset="-127"/>
              </a:rPr>
              <a:t>와 </a:t>
            </a:r>
            <a:r>
              <a:rPr kumimoji="0" lang="en-US" altLang="ko-KR" sz="1600" kern="1200" dirty="0">
                <a:solidFill>
                  <a:prstClr val="black"/>
                </a:solidFill>
                <a:latin typeface="맑은 고딕" panose="020B0503020000020004" pitchFamily="50" charset="-127"/>
                <a:ea typeface="맑은 고딕" panose="020B0503020000020004" pitchFamily="50" charset="-127"/>
              </a:rPr>
              <a:t>fear</a:t>
            </a:r>
            <a:r>
              <a:rPr kumimoji="0" lang="ko-KR" altLang="en-US" sz="1600" kern="1200" dirty="0">
                <a:solidFill>
                  <a:prstClr val="black"/>
                </a:solidFill>
                <a:latin typeface="맑은 고딕" panose="020B0503020000020004" pitchFamily="50" charset="-127"/>
                <a:ea typeface="맑은 고딕" panose="020B0503020000020004" pitchFamily="50" charset="-127"/>
              </a:rPr>
              <a:t> </a:t>
            </a: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lvl="3">
              <a:lnSpc>
                <a:spcPct val="150000"/>
              </a:lnSpc>
            </a:pPr>
            <a:r>
              <a:rPr kumimoji="0" lang="ko-KR" altLang="en-US" sz="1400" kern="1200" dirty="0">
                <a:solidFill>
                  <a:prstClr val="black"/>
                </a:solidFill>
                <a:latin typeface="맑은 고딕" panose="020B0503020000020004" pitchFamily="50" charset="-127"/>
                <a:ea typeface="맑은 고딕" panose="020B0503020000020004" pitchFamily="50" charset="-127"/>
              </a:rPr>
              <a:t>데이터 다수가 입을 벌리고 있는 특징이 공통적으로 관찰됨</a:t>
            </a: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lvl="2">
              <a:lnSpc>
                <a:spcPct val="150000"/>
              </a:lnSpc>
            </a:pPr>
            <a:r>
              <a:rPr kumimoji="0" lang="en-US" altLang="ko-KR" sz="1600" kern="1200" dirty="0">
                <a:solidFill>
                  <a:prstClr val="black"/>
                </a:solidFill>
                <a:latin typeface="맑은 고딕" panose="020B0503020000020004" pitchFamily="50" charset="-127"/>
                <a:ea typeface="맑은 고딕" panose="020B0503020000020004" pitchFamily="50" charset="-127"/>
              </a:rPr>
              <a:t>Angry</a:t>
            </a:r>
            <a:r>
              <a:rPr kumimoji="0" lang="ko-KR" altLang="en-US" sz="1600" kern="1200" dirty="0">
                <a:solidFill>
                  <a:prstClr val="black"/>
                </a:solidFill>
                <a:latin typeface="맑은 고딕" panose="020B0503020000020004" pitchFamily="50" charset="-127"/>
                <a:ea typeface="맑은 고딕" panose="020B0503020000020004" pitchFamily="50" charset="-127"/>
              </a:rPr>
              <a:t>와 </a:t>
            </a:r>
            <a:r>
              <a:rPr kumimoji="0" lang="en-US" altLang="ko-KR" sz="1600" kern="1200" dirty="0">
                <a:solidFill>
                  <a:prstClr val="black"/>
                </a:solidFill>
                <a:latin typeface="맑은 고딕" panose="020B0503020000020004" pitchFamily="50" charset="-127"/>
                <a:ea typeface="맑은 고딕" panose="020B0503020000020004" pitchFamily="50" charset="-127"/>
              </a:rPr>
              <a:t>disgust</a:t>
            </a:r>
          </a:p>
          <a:p>
            <a:pPr lvl="3">
              <a:lnSpc>
                <a:spcPct val="150000"/>
              </a:lnSpc>
            </a:pPr>
            <a:r>
              <a:rPr kumimoji="0" lang="ko-KR" altLang="en-US" sz="1400" kern="1200" dirty="0">
                <a:solidFill>
                  <a:prstClr val="black"/>
                </a:solidFill>
                <a:latin typeface="맑은 고딕" panose="020B0503020000020004" pitchFamily="50" charset="-127"/>
                <a:ea typeface="맑은 고딕" panose="020B0503020000020004" pitchFamily="50" charset="-127"/>
              </a:rPr>
              <a:t>공통적으로 인상을 찌푸린 표정을 가지고 있음</a:t>
            </a:r>
            <a:r>
              <a:rPr kumimoji="0" lang="en-US" altLang="ko-KR" sz="1400" kern="1200" dirty="0">
                <a:solidFill>
                  <a:prstClr val="black"/>
                </a:solidFill>
                <a:latin typeface="맑은 고딕" panose="020B0503020000020004" pitchFamily="50" charset="-127"/>
                <a:ea typeface="맑은 고딕" panose="020B0503020000020004" pitchFamily="50" charset="-127"/>
              </a:rPr>
              <a:t>.</a:t>
            </a: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r>
              <a:rPr kumimoji="0" lang="ko-KR" altLang="en-US" sz="1600" kern="1200" dirty="0">
                <a:solidFill>
                  <a:prstClr val="black"/>
                </a:solidFill>
                <a:latin typeface="맑은 고딕" panose="020B0503020000020004" pitchFamily="50" charset="-127"/>
                <a:ea typeface="맑은 고딕" panose="020B0503020000020004" pitchFamily="50" charset="-127"/>
              </a:rPr>
              <a:t>나머지 </a:t>
            </a:r>
            <a:r>
              <a:rPr kumimoji="0" lang="en-US" altLang="ko-KR" sz="1600" kern="1200" dirty="0">
                <a:solidFill>
                  <a:prstClr val="black"/>
                </a:solidFill>
                <a:latin typeface="맑은 고딕" panose="020B0503020000020004" pitchFamily="50" charset="-127"/>
                <a:ea typeface="맑은 고딕" panose="020B0503020000020004" pitchFamily="50" charset="-127"/>
              </a:rPr>
              <a:t>happy, sad, neutral</a:t>
            </a:r>
            <a:r>
              <a:rPr kumimoji="0" lang="ko-KR" altLang="en-US" sz="1600" kern="1200" dirty="0">
                <a:solidFill>
                  <a:prstClr val="black"/>
                </a:solidFill>
                <a:latin typeface="맑은 고딕" panose="020B0503020000020004" pitchFamily="50" charset="-127"/>
                <a:ea typeface="맑은 고딕" panose="020B0503020000020004" pitchFamily="50" charset="-127"/>
              </a:rPr>
              <a:t>은 두드러진 특징을 가짐</a:t>
            </a:r>
            <a:r>
              <a:rPr kumimoji="0" lang="en-US" altLang="ko-KR" sz="1600" kern="1200" dirty="0">
                <a:solidFill>
                  <a:prstClr val="black"/>
                </a:solidFill>
                <a:latin typeface="맑은 고딕" panose="020B0503020000020004" pitchFamily="50" charset="-127"/>
                <a:ea typeface="맑은 고딕" panose="020B0503020000020004" pitchFamily="50" charset="-127"/>
              </a:rPr>
              <a:t>.</a:t>
            </a:r>
          </a:p>
          <a:p>
            <a:pPr lvl="1">
              <a:lnSpc>
                <a:spcPct val="150000"/>
              </a:lnSpc>
            </a:pPr>
            <a:endParaRPr kumimoji="0" lang="en-US" altLang="ko-KR" sz="160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endParaRPr kumimoji="0" lang="en-US" altLang="ko-KR" sz="1800" b="0" kern="1200" dirty="0">
              <a:solidFill>
                <a:prstClr val="black"/>
              </a:solidFill>
              <a:latin typeface="맑은 고딕" panose="020B0503020000020004" pitchFamily="50" charset="-127"/>
              <a:ea typeface="맑은 고딕" panose="020B0503020000020004" pitchFamily="50" charset="-127"/>
            </a:endParaRPr>
          </a:p>
          <a:p>
            <a:pPr lvl="1">
              <a:lnSpc>
                <a:spcPct val="150000"/>
              </a:lnSpc>
            </a:pPr>
            <a:endParaRPr kumimoji="0" lang="en-US" altLang="ko-KR" sz="1600" b="0" kern="1200" dirty="0">
              <a:solidFill>
                <a:prstClr val="black"/>
              </a:solidFill>
              <a:latin typeface="맑은 고딕" panose="020B0503020000020004" pitchFamily="50" charset="-127"/>
              <a:ea typeface="맑은 고딕" panose="020B0503020000020004" pitchFamily="50" charset="-127"/>
            </a:endParaRPr>
          </a:p>
          <a:p>
            <a:pPr lvl="1"/>
            <a:endParaRPr lang="en-US" altLang="ko-KR" sz="1400" dirty="0"/>
          </a:p>
        </p:txBody>
      </p:sp>
      <p:sp>
        <p:nvSpPr>
          <p:cNvPr id="3" name="제목 2">
            <a:extLst>
              <a:ext uri="{FF2B5EF4-FFF2-40B4-BE49-F238E27FC236}">
                <a16:creationId xmlns:a16="http://schemas.microsoft.com/office/drawing/2014/main" xmlns="" id="{5AF64C2D-BC62-409D-BEBE-C1B8F97B39E0}"/>
              </a:ext>
            </a:extLst>
          </p:cNvPr>
          <p:cNvSpPr>
            <a:spLocks noGrp="1"/>
          </p:cNvSpPr>
          <p:nvPr>
            <p:ph type="title"/>
          </p:nvPr>
        </p:nvSpPr>
        <p:spPr/>
        <p:txBody>
          <a:bodyPr/>
          <a:lstStyle/>
          <a:p>
            <a:r>
              <a:rPr lang="en-US" altLang="ko-KR" dirty="0"/>
              <a:t>Custom dataset</a:t>
            </a:r>
            <a:endParaRPr lang="ko-KR" altLang="en-US" dirty="0"/>
          </a:p>
        </p:txBody>
      </p:sp>
      <p:pic>
        <p:nvPicPr>
          <p:cNvPr id="7" name="그림 6" descr="사람, 실내, 여자, 칫솔이(가) 표시된 사진&#10;&#10;자동 생성된 설명">
            <a:extLst>
              <a:ext uri="{FF2B5EF4-FFF2-40B4-BE49-F238E27FC236}">
                <a16:creationId xmlns:a16="http://schemas.microsoft.com/office/drawing/2014/main" xmlns="" id="{2BF2BD2F-9458-42FF-88B9-CB7814F13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0387" y="3138428"/>
            <a:ext cx="627695" cy="627695"/>
          </a:xfrm>
          <a:prstGeom prst="rect">
            <a:avLst/>
          </a:prstGeom>
        </p:spPr>
      </p:pic>
      <p:pic>
        <p:nvPicPr>
          <p:cNvPr id="11" name="그림 10" descr="넥타이, 남자, 정장, 착용이(가) 표시된 사진&#10;&#10;자동 생성된 설명">
            <a:extLst>
              <a:ext uri="{FF2B5EF4-FFF2-40B4-BE49-F238E27FC236}">
                <a16:creationId xmlns:a16="http://schemas.microsoft.com/office/drawing/2014/main" xmlns="" id="{EB69EEE4-DE70-426C-B055-C951BA8BCA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5482" y="3138427"/>
            <a:ext cx="627696" cy="627696"/>
          </a:xfrm>
          <a:prstGeom prst="rect">
            <a:avLst/>
          </a:prstGeom>
        </p:spPr>
      </p:pic>
      <p:sp>
        <p:nvSpPr>
          <p:cNvPr id="12" name="TextBox 11">
            <a:extLst>
              <a:ext uri="{FF2B5EF4-FFF2-40B4-BE49-F238E27FC236}">
                <a16:creationId xmlns:a16="http://schemas.microsoft.com/office/drawing/2014/main" xmlns="" id="{C043DDD0-C0E2-4C3D-B1E3-8D3DF1E28F18}"/>
              </a:ext>
            </a:extLst>
          </p:cNvPr>
          <p:cNvSpPr txBox="1"/>
          <p:nvPr/>
        </p:nvSpPr>
        <p:spPr>
          <a:xfrm>
            <a:off x="6562722" y="3824251"/>
            <a:ext cx="710329" cy="369332"/>
          </a:xfrm>
          <a:prstGeom prst="rect">
            <a:avLst/>
          </a:prstGeom>
          <a:noFill/>
        </p:spPr>
        <p:txBody>
          <a:bodyPr wrap="square" rtlCol="0">
            <a:spAutoFit/>
          </a:bodyPr>
          <a:lstStyle/>
          <a:p>
            <a:r>
              <a:rPr lang="en-US" altLang="ko-KR" dirty="0"/>
              <a:t>angry</a:t>
            </a:r>
            <a:endParaRPr lang="ko-KR" altLang="en-US" dirty="0"/>
          </a:p>
        </p:txBody>
      </p:sp>
      <p:sp>
        <p:nvSpPr>
          <p:cNvPr id="14" name="TextBox 13">
            <a:extLst>
              <a:ext uri="{FF2B5EF4-FFF2-40B4-BE49-F238E27FC236}">
                <a16:creationId xmlns:a16="http://schemas.microsoft.com/office/drawing/2014/main" xmlns="" id="{DC2217E0-D59C-4715-BC10-6D3A5AB657A4}"/>
              </a:ext>
            </a:extLst>
          </p:cNvPr>
          <p:cNvSpPr txBox="1"/>
          <p:nvPr/>
        </p:nvSpPr>
        <p:spPr>
          <a:xfrm>
            <a:off x="7568497" y="3824251"/>
            <a:ext cx="905413" cy="369332"/>
          </a:xfrm>
          <a:prstGeom prst="rect">
            <a:avLst/>
          </a:prstGeom>
          <a:noFill/>
        </p:spPr>
        <p:txBody>
          <a:bodyPr wrap="square" rtlCol="0">
            <a:spAutoFit/>
          </a:bodyPr>
          <a:lstStyle/>
          <a:p>
            <a:r>
              <a:rPr lang="en-US" altLang="ko-KR" dirty="0"/>
              <a:t>disgust</a:t>
            </a:r>
            <a:endParaRPr lang="ko-KR" altLang="en-US" dirty="0"/>
          </a:p>
        </p:txBody>
      </p:sp>
      <p:sp>
        <p:nvSpPr>
          <p:cNvPr id="15" name="TextBox 14">
            <a:extLst>
              <a:ext uri="{FF2B5EF4-FFF2-40B4-BE49-F238E27FC236}">
                <a16:creationId xmlns:a16="http://schemas.microsoft.com/office/drawing/2014/main" xmlns="" id="{216F7A66-C8C7-4D95-9C3A-D366AF3221B9}"/>
              </a:ext>
            </a:extLst>
          </p:cNvPr>
          <p:cNvSpPr txBox="1"/>
          <p:nvPr/>
        </p:nvSpPr>
        <p:spPr>
          <a:xfrm>
            <a:off x="6498379" y="2662831"/>
            <a:ext cx="953654" cy="369332"/>
          </a:xfrm>
          <a:prstGeom prst="rect">
            <a:avLst/>
          </a:prstGeom>
          <a:noFill/>
        </p:spPr>
        <p:txBody>
          <a:bodyPr wrap="square" rtlCol="0">
            <a:spAutoFit/>
          </a:bodyPr>
          <a:lstStyle/>
          <a:p>
            <a:r>
              <a:rPr lang="en-US" altLang="ko-KR" dirty="0"/>
              <a:t>surprise</a:t>
            </a:r>
            <a:endParaRPr lang="ko-KR" altLang="en-US" dirty="0"/>
          </a:p>
        </p:txBody>
      </p:sp>
      <p:pic>
        <p:nvPicPr>
          <p:cNvPr id="17" name="그림 16" descr="사람, 의류, 미소, 가장이(가) 표시된 사진&#10;&#10;자동 생성된 설명">
            <a:extLst>
              <a:ext uri="{FF2B5EF4-FFF2-40B4-BE49-F238E27FC236}">
                <a16:creationId xmlns:a16="http://schemas.microsoft.com/office/drawing/2014/main" xmlns="" id="{9F8B81FB-3671-4AFD-8AC1-9E729080B1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0387" y="1916832"/>
            <a:ext cx="628650" cy="628650"/>
          </a:xfrm>
          <a:prstGeom prst="rect">
            <a:avLst/>
          </a:prstGeom>
        </p:spPr>
      </p:pic>
      <p:pic>
        <p:nvPicPr>
          <p:cNvPr id="19" name="그림 18" descr="사람, 실내, 보는, 착용이(가) 표시된 사진&#10;&#10;자동 생성된 설명">
            <a:extLst>
              <a:ext uri="{FF2B5EF4-FFF2-40B4-BE49-F238E27FC236}">
                <a16:creationId xmlns:a16="http://schemas.microsoft.com/office/drawing/2014/main" xmlns="" id="{37C3F94C-6383-4E96-A460-8D76D305FC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5482" y="1916832"/>
            <a:ext cx="627695" cy="627695"/>
          </a:xfrm>
          <a:prstGeom prst="rect">
            <a:avLst/>
          </a:prstGeom>
        </p:spPr>
      </p:pic>
      <p:sp>
        <p:nvSpPr>
          <p:cNvPr id="20" name="TextBox 19">
            <a:extLst>
              <a:ext uri="{FF2B5EF4-FFF2-40B4-BE49-F238E27FC236}">
                <a16:creationId xmlns:a16="http://schemas.microsoft.com/office/drawing/2014/main" xmlns="" id="{098A4FC5-826B-41A7-9810-6043F67D628B}"/>
              </a:ext>
            </a:extLst>
          </p:cNvPr>
          <p:cNvSpPr txBox="1"/>
          <p:nvPr/>
        </p:nvSpPr>
        <p:spPr>
          <a:xfrm>
            <a:off x="7544164" y="2662831"/>
            <a:ext cx="710329" cy="369332"/>
          </a:xfrm>
          <a:prstGeom prst="rect">
            <a:avLst/>
          </a:prstGeom>
          <a:noFill/>
        </p:spPr>
        <p:txBody>
          <a:bodyPr wrap="square" rtlCol="0">
            <a:spAutoFit/>
          </a:bodyPr>
          <a:lstStyle/>
          <a:p>
            <a:pPr algn="ctr"/>
            <a:r>
              <a:rPr lang="en-US" altLang="ko-KR" dirty="0"/>
              <a:t>fear</a:t>
            </a:r>
            <a:endParaRPr lang="ko-KR" altLang="en-US" dirty="0"/>
          </a:p>
        </p:txBody>
      </p:sp>
      <p:pic>
        <p:nvPicPr>
          <p:cNvPr id="24" name="그림 23" descr="남자, 사람, 넥타이, 착용이(가) 표시된 사진&#10;&#10;자동 생성된 설명">
            <a:extLst>
              <a:ext uri="{FF2B5EF4-FFF2-40B4-BE49-F238E27FC236}">
                <a16:creationId xmlns:a16="http://schemas.microsoft.com/office/drawing/2014/main" xmlns="" id="{70A6D23A-59F3-4CEB-AB3E-53C64797BF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9771" y="4558211"/>
            <a:ext cx="619125" cy="619125"/>
          </a:xfrm>
          <a:prstGeom prst="rect">
            <a:avLst/>
          </a:prstGeom>
        </p:spPr>
      </p:pic>
      <p:pic>
        <p:nvPicPr>
          <p:cNvPr id="26" name="그림 25" descr="실내, 의류, 사람, 보는이(가) 표시된 사진&#10;&#10;자동 생성된 설명">
            <a:extLst>
              <a:ext uri="{FF2B5EF4-FFF2-40B4-BE49-F238E27FC236}">
                <a16:creationId xmlns:a16="http://schemas.microsoft.com/office/drawing/2014/main" xmlns="" id="{DDA94548-C2C2-46B2-818A-B5B6B59C65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16692" y="4558211"/>
            <a:ext cx="619125" cy="619125"/>
          </a:xfrm>
          <a:prstGeom prst="rect">
            <a:avLst/>
          </a:prstGeom>
        </p:spPr>
      </p:pic>
      <p:pic>
        <p:nvPicPr>
          <p:cNvPr id="30" name="그림 29" descr="사람, 보는, 젊은, 닫기이(가) 표시된 사진&#10;&#10;자동 생성된 설명">
            <a:extLst>
              <a:ext uri="{FF2B5EF4-FFF2-40B4-BE49-F238E27FC236}">
                <a16:creationId xmlns:a16="http://schemas.microsoft.com/office/drawing/2014/main" xmlns="" id="{E08F9260-8AB8-4828-89FF-54A725FE8A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03614" y="4558211"/>
            <a:ext cx="619126" cy="619126"/>
          </a:xfrm>
          <a:prstGeom prst="rect">
            <a:avLst/>
          </a:prstGeom>
        </p:spPr>
      </p:pic>
      <p:sp>
        <p:nvSpPr>
          <p:cNvPr id="31" name="TextBox 30">
            <a:extLst>
              <a:ext uri="{FF2B5EF4-FFF2-40B4-BE49-F238E27FC236}">
                <a16:creationId xmlns:a16="http://schemas.microsoft.com/office/drawing/2014/main" xmlns="" id="{67D1E3E0-8F24-4489-A2F5-6F2396F5D22A}"/>
              </a:ext>
            </a:extLst>
          </p:cNvPr>
          <p:cNvSpPr txBox="1"/>
          <p:nvPr/>
        </p:nvSpPr>
        <p:spPr>
          <a:xfrm>
            <a:off x="6084168" y="5292171"/>
            <a:ext cx="805566" cy="369332"/>
          </a:xfrm>
          <a:prstGeom prst="rect">
            <a:avLst/>
          </a:prstGeom>
          <a:noFill/>
        </p:spPr>
        <p:txBody>
          <a:bodyPr wrap="square" rtlCol="0">
            <a:spAutoFit/>
          </a:bodyPr>
          <a:lstStyle/>
          <a:p>
            <a:r>
              <a:rPr lang="en-US" altLang="ko-KR" dirty="0"/>
              <a:t>happy</a:t>
            </a:r>
            <a:endParaRPr lang="ko-KR" altLang="en-US" sz="2000" dirty="0"/>
          </a:p>
        </p:txBody>
      </p:sp>
      <p:sp>
        <p:nvSpPr>
          <p:cNvPr id="32" name="TextBox 31">
            <a:extLst>
              <a:ext uri="{FF2B5EF4-FFF2-40B4-BE49-F238E27FC236}">
                <a16:creationId xmlns:a16="http://schemas.microsoft.com/office/drawing/2014/main" xmlns="" id="{8AFDFE62-FD54-4064-8DC6-A23A96AB8899}"/>
              </a:ext>
            </a:extLst>
          </p:cNvPr>
          <p:cNvSpPr txBox="1"/>
          <p:nvPr/>
        </p:nvSpPr>
        <p:spPr>
          <a:xfrm>
            <a:off x="7096868" y="5292171"/>
            <a:ext cx="619125" cy="369332"/>
          </a:xfrm>
          <a:prstGeom prst="rect">
            <a:avLst/>
          </a:prstGeom>
          <a:noFill/>
        </p:spPr>
        <p:txBody>
          <a:bodyPr wrap="square" rtlCol="0">
            <a:spAutoFit/>
          </a:bodyPr>
          <a:lstStyle/>
          <a:p>
            <a:r>
              <a:rPr lang="en-US" altLang="ko-KR" dirty="0"/>
              <a:t>Sad</a:t>
            </a:r>
          </a:p>
        </p:txBody>
      </p:sp>
      <p:sp>
        <p:nvSpPr>
          <p:cNvPr id="33" name="TextBox 32">
            <a:extLst>
              <a:ext uri="{FF2B5EF4-FFF2-40B4-BE49-F238E27FC236}">
                <a16:creationId xmlns:a16="http://schemas.microsoft.com/office/drawing/2014/main" xmlns="" id="{AEBFEF8D-E7B7-4E11-A274-4BD60968C49F}"/>
              </a:ext>
            </a:extLst>
          </p:cNvPr>
          <p:cNvSpPr txBox="1"/>
          <p:nvPr/>
        </p:nvSpPr>
        <p:spPr>
          <a:xfrm>
            <a:off x="7914567" y="5282114"/>
            <a:ext cx="826259" cy="369332"/>
          </a:xfrm>
          <a:prstGeom prst="rect">
            <a:avLst/>
          </a:prstGeom>
          <a:noFill/>
        </p:spPr>
        <p:txBody>
          <a:bodyPr wrap="square" rtlCol="0">
            <a:spAutoFit/>
          </a:bodyPr>
          <a:lstStyle/>
          <a:p>
            <a:r>
              <a:rPr lang="en-US" altLang="ko-KR" dirty="0"/>
              <a:t>neutral</a:t>
            </a:r>
            <a:endParaRPr lang="ko-KR" altLang="en-US" dirty="0"/>
          </a:p>
        </p:txBody>
      </p:sp>
    </p:spTree>
    <p:extLst>
      <p:ext uri="{BB962C8B-B14F-4D97-AF65-F5344CB8AC3E}">
        <p14:creationId xmlns:p14="http://schemas.microsoft.com/office/powerpoint/2010/main" val="61712958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기본 디자인">
  <a:themeElements>
    <a:clrScheme name="">
      <a:dk1>
        <a:srgbClr val="000000"/>
      </a:dk1>
      <a:lt1>
        <a:srgbClr val="FFFFFF"/>
      </a:lt1>
      <a:dk2>
        <a:srgbClr val="333333"/>
      </a:dk2>
      <a:lt2>
        <a:srgbClr val="CECECE"/>
      </a:lt2>
      <a:accent1>
        <a:srgbClr val="063DE8"/>
      </a:accent1>
      <a:accent2>
        <a:srgbClr val="006B61"/>
      </a:accent2>
      <a:accent3>
        <a:srgbClr val="FFFFFF"/>
      </a:accent3>
      <a:accent4>
        <a:srgbClr val="000000"/>
      </a:accent4>
      <a:accent5>
        <a:srgbClr val="AAAFF2"/>
      </a:accent5>
      <a:accent6>
        <a:srgbClr val="006057"/>
      </a:accent6>
      <a:hlink>
        <a:srgbClr val="7B00E4"/>
      </a:hlink>
      <a:folHlink>
        <a:srgbClr val="FC0128"/>
      </a:folHlink>
    </a:clrScheme>
    <a:fontScheme name="기본 디자인">
      <a:majorFont>
        <a:latin typeface="Times New Roman"/>
        <a:ea typeface="돋움"/>
        <a:cs typeface=""/>
      </a:majorFont>
      <a:minorFont>
        <a:latin typeface="Times New Roman"/>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ap="flat" cmpd="sng" algn="ctr">
          <a:solidFill>
            <a:schemeClr val="tx1"/>
          </a:solidFill>
          <a:prstDash val="solid"/>
          <a:roun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None/>
          <a:defRPr kumimoji="1" lang="ko-KR" altLang="en-US" sz="1400" b="1" i="0" u="none" strike="noStrike" cap="none" normalizeH="0" baseline="0" smtClean="0">
            <a:solidFill>
              <a:schemeClr val="tx1"/>
            </a:solidFill>
            <a:latin typeface="Arial"/>
            <a:ea typeface="돋움"/>
          </a:defRPr>
        </a:defPPr>
      </a:lstStyle>
    </a:spDef>
    <a:lnDef>
      <a:spPr>
        <a:solidFill>
          <a:schemeClr val="bg1"/>
        </a:solidFill>
        <a:ln w="12700" cap="flat" cmpd="sng" algn="ctr">
          <a:solidFill>
            <a:schemeClr val="tx1"/>
          </a:solidFill>
          <a:prstDash val="solid"/>
          <a:roun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None/>
          <a:defRPr kumimoji="1" lang="ko-KR" altLang="en-US" sz="1400" b="1" i="0" u="none" strike="noStrike" cap="none" normalizeH="0" baseline="0" smtClean="0">
            <a:solidFill>
              <a:schemeClr val="tx1"/>
            </a:solidFill>
            <a:latin typeface="Arial"/>
            <a:ea typeface="돋움"/>
          </a:defRPr>
        </a:defPPr>
      </a:lstStyle>
    </a:lnDef>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72646</TotalTime>
  <Words>846</Words>
  <Application>Microsoft Office PowerPoint</Application>
  <PresentationFormat>화면 슬라이드 쇼(4:3)</PresentationFormat>
  <Paragraphs>294</Paragraphs>
  <Slides>20</Slides>
  <Notes>19</Notes>
  <HiddenSlides>0</HiddenSlides>
  <MMClips>0</MMClips>
  <ScaleCrop>false</ScaleCrop>
  <HeadingPairs>
    <vt:vector size="4" baseType="variant">
      <vt:variant>
        <vt:lpstr>테마</vt:lpstr>
      </vt:variant>
      <vt:variant>
        <vt:i4>2</vt:i4>
      </vt:variant>
      <vt:variant>
        <vt:lpstr>슬라이드 제목</vt:lpstr>
      </vt:variant>
      <vt:variant>
        <vt:i4>20</vt:i4>
      </vt:variant>
    </vt:vector>
  </HeadingPairs>
  <TitlesOfParts>
    <vt:vector size="22" baseType="lpstr">
      <vt:lpstr>Office 테마</vt:lpstr>
      <vt:lpstr>1_기본 디자인</vt:lpstr>
      <vt:lpstr>PowerPoint 프레젠테이션</vt:lpstr>
      <vt:lpstr>PowerPoint 프레젠테이션</vt:lpstr>
      <vt:lpstr>서론</vt:lpstr>
      <vt:lpstr>서론</vt:lpstr>
      <vt:lpstr>서론</vt:lpstr>
      <vt:lpstr>서론</vt:lpstr>
      <vt:lpstr>서론</vt:lpstr>
      <vt:lpstr>제안 모델</vt:lpstr>
      <vt:lpstr>Custom dataset</vt:lpstr>
      <vt:lpstr>Custom dataset</vt:lpstr>
      <vt:lpstr>Custom dataset</vt:lpstr>
      <vt:lpstr>제안모델</vt:lpstr>
      <vt:lpstr>실험결과</vt:lpstr>
      <vt:lpstr>실험결과</vt:lpstr>
      <vt:lpstr>실험결과</vt:lpstr>
      <vt:lpstr>실험결과</vt:lpstr>
      <vt:lpstr>결론</vt:lpstr>
      <vt:lpstr>Appendix</vt:lpstr>
      <vt:lpstr>Appendix</vt:lpstr>
      <vt:lpstr>결론</vt:lpstr>
    </vt:vector>
  </TitlesOfParts>
  <Company>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Corporation</dc:creator>
  <cp:lastModifiedBy>Windows 사용자</cp:lastModifiedBy>
  <cp:revision>4221</cp:revision>
  <cp:lastPrinted>2020-02-19T01:24:18Z</cp:lastPrinted>
  <dcterms:created xsi:type="dcterms:W3CDTF">2006-10-05T04:04:58Z</dcterms:created>
  <dcterms:modified xsi:type="dcterms:W3CDTF">2020-06-25T02:43:06Z</dcterms:modified>
</cp:coreProperties>
</file>