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60" r:id="rId1"/>
  </p:sldMasterIdLst>
  <p:notesMasterIdLst>
    <p:notesMasterId r:id="rId30"/>
  </p:notesMasterIdLst>
  <p:handoutMasterIdLst>
    <p:handoutMasterId r:id="rId31"/>
  </p:handoutMasterIdLst>
  <p:sldIdLst>
    <p:sldId id="270" r:id="rId2"/>
    <p:sldId id="272" r:id="rId3"/>
    <p:sldId id="271" r:id="rId4"/>
    <p:sldId id="273" r:id="rId5"/>
    <p:sldId id="274" r:id="rId6"/>
    <p:sldId id="275" r:id="rId7"/>
    <p:sldId id="276" r:id="rId8"/>
    <p:sldId id="279" r:id="rId9"/>
    <p:sldId id="277" r:id="rId10"/>
    <p:sldId id="278" r:id="rId11"/>
    <p:sldId id="280" r:id="rId12"/>
    <p:sldId id="281" r:id="rId13"/>
    <p:sldId id="282" r:id="rId14"/>
    <p:sldId id="301" r:id="rId15"/>
    <p:sldId id="302" r:id="rId16"/>
    <p:sldId id="286" r:id="rId17"/>
    <p:sldId id="287" r:id="rId18"/>
    <p:sldId id="288" r:id="rId19"/>
    <p:sldId id="289" r:id="rId20"/>
    <p:sldId id="295" r:id="rId21"/>
    <p:sldId id="299" r:id="rId22"/>
    <p:sldId id="291" r:id="rId23"/>
    <p:sldId id="300" r:id="rId24"/>
    <p:sldId id="292" r:id="rId25"/>
    <p:sldId id="290" r:id="rId26"/>
    <p:sldId id="296" r:id="rId27"/>
    <p:sldId id="294" r:id="rId28"/>
    <p:sldId id="257" r:id="rId2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10" autoAdjust="0"/>
    <p:restoredTop sz="94660"/>
  </p:normalViewPr>
  <p:slideViewPr>
    <p:cSldViewPr snapToGrid="0">
      <p:cViewPr varScale="1">
        <p:scale>
          <a:sx n="128" d="100"/>
          <a:sy n="128" d="100"/>
        </p:scale>
        <p:origin x="115" y="110"/>
      </p:cViewPr>
      <p:guideLst>
        <p:guide orient="horz" pos="2160"/>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9BF3821-43A2-48DA-B114-D41585198B4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Business Analytics</a:t>
            </a:r>
          </a:p>
        </p:txBody>
      </p:sp>
      <p:sp>
        <p:nvSpPr>
          <p:cNvPr id="3" name="Date Placeholder 2">
            <a:extLst>
              <a:ext uri="{FF2B5EF4-FFF2-40B4-BE49-F238E27FC236}">
                <a16:creationId xmlns:a16="http://schemas.microsoft.com/office/drawing/2014/main" id="{F53E5833-F3C8-4313-8703-385C1044D94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2F1703-34A6-42F5-BD1B-7FADD2F4F75F}" type="datetime1">
              <a:rPr lang="en-US" smtClean="0"/>
              <a:t>9/20/2023</a:t>
            </a:fld>
            <a:endParaRPr lang="en-IN"/>
          </a:p>
        </p:txBody>
      </p:sp>
      <p:sp>
        <p:nvSpPr>
          <p:cNvPr id="4" name="Footer Placeholder 3">
            <a:extLst>
              <a:ext uri="{FF2B5EF4-FFF2-40B4-BE49-F238E27FC236}">
                <a16:creationId xmlns:a16="http://schemas.microsoft.com/office/drawing/2014/main" id="{0AFDCED2-4208-4BC7-88E3-D30CF0BCE9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FDP - VSB</a:t>
            </a:r>
          </a:p>
        </p:txBody>
      </p:sp>
      <p:sp>
        <p:nvSpPr>
          <p:cNvPr id="5" name="Slide Number Placeholder 4">
            <a:extLst>
              <a:ext uri="{FF2B5EF4-FFF2-40B4-BE49-F238E27FC236}">
                <a16:creationId xmlns:a16="http://schemas.microsoft.com/office/drawing/2014/main" id="{EC16E274-44D1-47EB-9D02-72607E6F7F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ECF27C-5032-4E68-BCB0-3CAF451C999C}" type="slidenum">
              <a:rPr lang="en-IN" smtClean="0"/>
              <a:t>‹#›</a:t>
            </a:fld>
            <a:endParaRPr lang="en-IN"/>
          </a:p>
        </p:txBody>
      </p:sp>
    </p:spTree>
    <p:extLst>
      <p:ext uri="{BB962C8B-B14F-4D97-AF65-F5344CB8AC3E}">
        <p14:creationId xmlns:p14="http://schemas.microsoft.com/office/powerpoint/2010/main" val="238197336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Business Analytics</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9E4AC6-5377-4373-A790-25714FD9E4E2}" type="datetime1">
              <a:rPr lang="en-US" smtClean="0"/>
              <a:t>9/20/2023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FDP - VSB</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DEC5B1-1BA1-40A3-A979-45E6B1E15BC1}" type="slidenum">
              <a:rPr lang="en-US" smtClean="0"/>
              <a:pPr/>
              <a:t>‹#›</a:t>
            </a:fld>
            <a:endParaRPr lang="en-US"/>
          </a:p>
        </p:txBody>
      </p:sp>
    </p:spTree>
    <p:extLst>
      <p:ext uri="{BB962C8B-B14F-4D97-AF65-F5344CB8AC3E}">
        <p14:creationId xmlns:p14="http://schemas.microsoft.com/office/powerpoint/2010/main" val="829124206"/>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9EE716-92D9-49BB-AA78-E1DA05F87000}" type="datetime3">
              <a:rPr lang="en-US" smtClean="0"/>
              <a:t>20 September 2023</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811D1F-F16E-46D5-A60C-3093082A9B07}" type="datetime3">
              <a:rPr lang="en-US" smtClean="0"/>
              <a:t>20 September 2023</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0DA67F-A412-4628-9293-6FE4F614FAFE}" type="datetime3">
              <a:rPr lang="en-US" smtClean="0"/>
              <a:t>20 September 2023</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92C94D-4C4A-404B-9CC7-802D42BCDA28}" type="datetime3">
              <a:rPr lang="en-US" smtClean="0"/>
              <a:t>20 September 2023</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B43CED-5CA9-48AA-A6A7-2430E5407A31}" type="datetime3">
              <a:rPr lang="en-US" smtClean="0"/>
              <a:t>20 September 2023</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344957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33C71E-2E65-49B6-A9C8-ADD3AC441D94}" type="datetime3">
              <a:rPr lang="en-US" smtClean="0"/>
              <a:t>20 September 2023</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A954E1-CB5C-45BC-9210-9A72C9D8F486}" type="datetime3">
              <a:rPr lang="en-US" smtClean="0"/>
              <a:t>20 September 2023</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494754-A1B7-4B2E-BCAC-3BD89764D146}" type="datetime3">
              <a:rPr lang="en-US" smtClean="0"/>
              <a:t>20 September 2023</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0EC025-9893-46FE-8F8B-0022594032FB}" type="datetime3">
              <a:rPr lang="en-US" smtClean="0"/>
              <a:t>20 September 2023</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597915"/>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03371C-D69B-4523-9B93-1B93C8D10ACC}" type="datetime3">
              <a:rPr lang="en-US" smtClean="0"/>
              <a:t>20 September 2023</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707FF3-856B-4ED8-B0EC-CA346918412C}" type="datetime3">
              <a:rPr lang="en-US" smtClean="0"/>
              <a:t>20 September 2023</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fld id="{2D53F27A-5066-40ED-BC8B-9526F7C4482F}" type="datetime3">
              <a:rPr lang="en-US" smtClean="0"/>
              <a:t>20 September 2023</a:t>
            </a:fld>
            <a:endParaRPr lang="en-US" dirty="0"/>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ft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investopedia.com/terms/s/sale.asp" TargetMode="External"/><Relationship Id="rId3" Type="http://schemas.openxmlformats.org/officeDocument/2006/relationships/hyperlink" Target="https://www.investopedia.com/risks-of-pareidolia-in-the-stock-market-7369635" TargetMode="External"/><Relationship Id="rId7" Type="http://schemas.openxmlformats.org/officeDocument/2006/relationships/hyperlink" Target="https://www.investopedia.com/terms/m/marketing-strategy.asp" TargetMode="External"/><Relationship Id="rId2" Type="http://schemas.openxmlformats.org/officeDocument/2006/relationships/hyperlink" Target="https://www.investopedia.com/terms/s/statistics.asp" TargetMode="External"/><Relationship Id="rId1" Type="http://schemas.openxmlformats.org/officeDocument/2006/relationships/slideLayout" Target="../slideLayouts/slideLayout2.xml"/><Relationship Id="rId6" Type="http://schemas.openxmlformats.org/officeDocument/2006/relationships/hyperlink" Target="https://www.investopedia.com/terms/p/predictive-modeling.asp" TargetMode="External"/><Relationship Id="rId5" Type="http://schemas.openxmlformats.org/officeDocument/2006/relationships/hyperlink" Target="https://www.investopedia.com/terms/r/risk.asp" TargetMode="External"/><Relationship Id="rId4" Type="http://schemas.openxmlformats.org/officeDocument/2006/relationships/hyperlink" Target="https://www.investopedia.com/terms/o/operationalefficiency.asp"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www.investopedia.com/terms/m/marketing.as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investopedia.com/terms/r/revenue.asp" TargetMode="External"/><Relationship Id="rId2" Type="http://schemas.openxmlformats.org/officeDocument/2006/relationships/hyperlink" Target="https://www.investopedia.com/terms/s/stakeholder.as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investopedia.com/terms/m/metrics.asp" TargetMode="External"/><Relationship Id="rId2" Type="http://schemas.openxmlformats.org/officeDocument/2006/relationships/hyperlink" Target="https://www.investopedia.com/terms/d/datamining.as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0135" y="1028701"/>
            <a:ext cx="8843865" cy="1445419"/>
          </a:xfrm>
        </p:spPr>
        <p:txBody>
          <a:bodyPr/>
          <a:lstStyle/>
          <a:p>
            <a:r>
              <a:rPr lang="en-US" sz="4400" dirty="0">
                <a:latin typeface="Times New Roman" panose="02020603050405020304" pitchFamily="18" charset="0"/>
                <a:cs typeface="Times New Roman" panose="02020603050405020304" pitchFamily="18" charset="0"/>
              </a:rPr>
              <a:t>Flight ticket price prediction and description</a:t>
            </a:r>
          </a:p>
        </p:txBody>
      </p:sp>
      <p:sp>
        <p:nvSpPr>
          <p:cNvPr id="3" name="Subtitle 2"/>
          <p:cNvSpPr>
            <a:spLocks noGrp="1"/>
          </p:cNvSpPr>
          <p:nvPr>
            <p:ph type="subTitle" idx="1"/>
          </p:nvPr>
        </p:nvSpPr>
        <p:spPr>
          <a:xfrm>
            <a:off x="685800" y="2871495"/>
            <a:ext cx="6400800" cy="1485900"/>
          </a:xfrm>
        </p:spPr>
        <p:txBody>
          <a:bodyPr>
            <a:normAutofit/>
          </a:bodyPr>
          <a:lstStyle/>
          <a:p>
            <a:r>
              <a:rPr lang="en-US" dirty="0">
                <a:latin typeface="Times New Roman" panose="02020603050405020304" pitchFamily="18" charset="0"/>
                <a:cs typeface="Times New Roman" panose="02020603050405020304" pitchFamily="18" charset="0"/>
              </a:rPr>
              <a:t>MGT3614 – Business Analytics</a:t>
            </a:r>
          </a:p>
          <a:p>
            <a:r>
              <a:rPr lang="en-US" dirty="0">
                <a:latin typeface="Times New Roman" panose="02020603050405020304" pitchFamily="18" charset="0"/>
                <a:cs typeface="Times New Roman" panose="02020603050405020304" pitchFamily="18" charset="0"/>
              </a:rPr>
              <a:t>Project Presentation</a:t>
            </a:r>
          </a:p>
          <a:p>
            <a:r>
              <a:rPr lang="en-US" dirty="0">
                <a:latin typeface="Times New Roman" panose="02020603050405020304" pitchFamily="18" charset="0"/>
                <a:cs typeface="Times New Roman" panose="02020603050405020304" pitchFamily="18" charset="0"/>
              </a:rPr>
              <a:t>MAY 2023</a:t>
            </a:r>
          </a:p>
        </p:txBody>
      </p:sp>
    </p:spTree>
    <p:extLst>
      <p:ext uri="{BB962C8B-B14F-4D97-AF65-F5344CB8AC3E}">
        <p14:creationId xmlns:p14="http://schemas.microsoft.com/office/powerpoint/2010/main" val="182139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6759E28-C12F-4DA5-AD62-4DD8AAB8D94A}"/>
              </a:ext>
            </a:extLst>
          </p:cNvPr>
          <p:cNvSpPr>
            <a:spLocks noGrp="1"/>
          </p:cNvSpPr>
          <p:nvPr>
            <p:ph type="dt" sz="half" idx="10"/>
          </p:nvPr>
        </p:nvSpPr>
        <p:spPr/>
        <p:txBody>
          <a:bodyPr/>
          <a:lstStyle/>
          <a:p>
            <a:fld id="{E3A16F53-67D0-4223-98D2-90207FF8C95E}" type="datetime3">
              <a:rPr lang="en-US" smtClean="0"/>
              <a:t>20 September 2023</a:t>
            </a:fld>
            <a:endParaRPr lang="en-US"/>
          </a:p>
        </p:txBody>
      </p:sp>
      <p:sp>
        <p:nvSpPr>
          <p:cNvPr id="6" name="Slide Number Placeholder 5">
            <a:extLst>
              <a:ext uri="{FF2B5EF4-FFF2-40B4-BE49-F238E27FC236}">
                <a16:creationId xmlns:a16="http://schemas.microsoft.com/office/drawing/2014/main" id="{DC69CABD-C32E-4955-96B2-C8F623DC4B6B}"/>
              </a:ext>
            </a:extLst>
          </p:cNvPr>
          <p:cNvSpPr>
            <a:spLocks noGrp="1"/>
          </p:cNvSpPr>
          <p:nvPr>
            <p:ph type="sldNum" sz="quarter" idx="12"/>
          </p:nvPr>
        </p:nvSpPr>
        <p:spPr/>
        <p:txBody>
          <a:bodyPr/>
          <a:lstStyle/>
          <a:p>
            <a:fld id="{0CFEC368-1D7A-4F81-ABF6-AE0E36BAF64C}" type="slidenum">
              <a:rPr lang="en-US" smtClean="0"/>
              <a:pPr/>
              <a:t>10</a:t>
            </a:fld>
            <a:endParaRPr lang="en-US"/>
          </a:p>
        </p:txBody>
      </p:sp>
      <p:sp>
        <p:nvSpPr>
          <p:cNvPr id="7" name="Title 6">
            <a:extLst>
              <a:ext uri="{FF2B5EF4-FFF2-40B4-BE49-F238E27FC236}">
                <a16:creationId xmlns:a16="http://schemas.microsoft.com/office/drawing/2014/main" id="{2E437BE7-0B32-8E04-E9F5-7D508089FC0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Predictive Analytics</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91A6BFA-769F-B89B-6568-6E73D68DD501}"/>
              </a:ext>
            </a:extLst>
          </p:cNvPr>
          <p:cNvSpPr txBox="1"/>
          <p:nvPr/>
        </p:nvSpPr>
        <p:spPr>
          <a:xfrm>
            <a:off x="692524" y="1351429"/>
            <a:ext cx="7900147" cy="3970318"/>
          </a:xfrm>
          <a:prstGeom prst="rect">
            <a:avLst/>
          </a:prstGeom>
          <a:noFill/>
        </p:spPr>
        <p:txBody>
          <a:bodyPr wrap="square" rtlCol="0">
            <a:spAutoFit/>
          </a:bodyPr>
          <a:lstStyle/>
          <a:p>
            <a:pPr algn="l"/>
            <a:r>
              <a:rPr lang="en-US" b="0" i="0" dirty="0">
                <a:solidFill>
                  <a:srgbClr val="111111"/>
                </a:solidFill>
                <a:effectLst/>
                <a:latin typeface="Times New Roman" panose="02020603050405020304" pitchFamily="18" charset="0"/>
                <a:cs typeface="Times New Roman" panose="02020603050405020304" pitchFamily="18" charset="0"/>
              </a:rPr>
              <a:t>The term predictive analytics refers to the use of </a:t>
            </a:r>
            <a:r>
              <a:rPr lang="en-US" b="0" i="0" u="sng" dirty="0">
                <a:solidFill>
                  <a:srgbClr val="2C40D0"/>
                </a:solidFill>
                <a:effectLst/>
                <a:latin typeface="Times New Roman" panose="02020603050405020304" pitchFamily="18" charset="0"/>
                <a:cs typeface="Times New Roman" panose="02020603050405020304" pitchFamily="18" charset="0"/>
                <a:hlinkClick r:id="rId2"/>
              </a:rPr>
              <a:t>statistics</a:t>
            </a:r>
            <a:r>
              <a:rPr lang="en-US" b="0" i="0" dirty="0">
                <a:solidFill>
                  <a:srgbClr val="111111"/>
                </a:solidFill>
                <a:effectLst/>
                <a:latin typeface="Times New Roman" panose="02020603050405020304" pitchFamily="18" charset="0"/>
                <a:cs typeface="Times New Roman" panose="02020603050405020304" pitchFamily="18" charset="0"/>
              </a:rPr>
              <a:t> and modeling techniques to make predictions about future outcomes and performance. Predictive analytics looks at current and historical data patterns to determine if those patterns </a:t>
            </a:r>
            <a:r>
              <a:rPr lang="en-US" b="0" i="0" u="sng" dirty="0">
                <a:solidFill>
                  <a:srgbClr val="2C40D0"/>
                </a:solidFill>
                <a:effectLst/>
                <a:latin typeface="Times New Roman" panose="02020603050405020304" pitchFamily="18" charset="0"/>
                <a:cs typeface="Times New Roman" panose="02020603050405020304" pitchFamily="18" charset="0"/>
                <a:hlinkClick r:id="rId3"/>
              </a:rPr>
              <a:t>are likely to emerge again</a:t>
            </a:r>
            <a:r>
              <a:rPr lang="en-US" b="0" i="0" dirty="0">
                <a:solidFill>
                  <a:srgbClr val="111111"/>
                </a:solidFill>
                <a:effectLst/>
                <a:latin typeface="Times New Roman" panose="02020603050405020304" pitchFamily="18" charset="0"/>
                <a:cs typeface="Times New Roman" panose="02020603050405020304" pitchFamily="18" charset="0"/>
              </a:rPr>
              <a:t>. This allows businesses and investors to adjust where they use their resources to take advantage of possible future events. Predictive analysis can also be used to improve </a:t>
            </a:r>
            <a:r>
              <a:rPr lang="en-US" b="0" i="0" u="sng" dirty="0">
                <a:solidFill>
                  <a:srgbClr val="2C40D0"/>
                </a:solidFill>
                <a:effectLst/>
                <a:latin typeface="Times New Roman" panose="02020603050405020304" pitchFamily="18" charset="0"/>
                <a:cs typeface="Times New Roman" panose="02020603050405020304" pitchFamily="18" charset="0"/>
                <a:hlinkClick r:id="rId4"/>
              </a:rPr>
              <a:t>operational efficiencies</a:t>
            </a:r>
            <a:r>
              <a:rPr lang="en-US" b="0" i="0" dirty="0">
                <a:solidFill>
                  <a:srgbClr val="111111"/>
                </a:solidFill>
                <a:effectLst/>
                <a:latin typeface="Times New Roman" panose="02020603050405020304" pitchFamily="18" charset="0"/>
                <a:cs typeface="Times New Roman" panose="02020603050405020304" pitchFamily="18" charset="0"/>
              </a:rPr>
              <a:t> and reduce </a:t>
            </a:r>
            <a:r>
              <a:rPr lang="en-US" b="0" i="0" u="sng" dirty="0">
                <a:solidFill>
                  <a:srgbClr val="2C40D0"/>
                </a:solidFill>
                <a:effectLst/>
                <a:latin typeface="Times New Roman" panose="02020603050405020304" pitchFamily="18" charset="0"/>
                <a:cs typeface="Times New Roman" panose="02020603050405020304" pitchFamily="18" charset="0"/>
                <a:hlinkClick r:id="rId5"/>
              </a:rPr>
              <a:t>risk</a:t>
            </a:r>
            <a:r>
              <a:rPr lang="en-US" b="0" i="0" dirty="0">
                <a:solidFill>
                  <a:srgbClr val="111111"/>
                </a:solidFill>
                <a:effectLst/>
                <a:latin typeface="Times New Roman" panose="02020603050405020304" pitchFamily="18" charset="0"/>
                <a:cs typeface="Times New Roman" panose="02020603050405020304" pitchFamily="18" charset="0"/>
              </a:rPr>
              <a:t>. </a:t>
            </a:r>
            <a:r>
              <a:rPr lang="en-US" b="0" i="0" u="sng" dirty="0">
                <a:solidFill>
                  <a:srgbClr val="2C40D0"/>
                </a:solidFill>
                <a:effectLst/>
                <a:latin typeface="Times New Roman" panose="02020603050405020304" pitchFamily="18" charset="0"/>
                <a:cs typeface="Times New Roman" panose="02020603050405020304" pitchFamily="18" charset="0"/>
                <a:hlinkClick r:id="rId6"/>
              </a:rPr>
              <a:t>Predictive models</a:t>
            </a:r>
            <a:r>
              <a:rPr lang="en-US" b="0" i="0" dirty="0">
                <a:solidFill>
                  <a:srgbClr val="111111"/>
                </a:solidFill>
                <a:effectLst/>
                <a:latin typeface="Times New Roman" panose="02020603050405020304" pitchFamily="18" charset="0"/>
                <a:cs typeface="Times New Roman" panose="02020603050405020304" pitchFamily="18" charset="0"/>
              </a:rPr>
              <a:t> are used for all kinds of applications, including weather forecasts, creating video games, translating voice to text, customer service, and investment portfolio strategies. All of these applications use descriptive statistical models of existing data to make predictions about future data. Predictive analytics is also useful for businesses to help them manage inventory, develop </a:t>
            </a:r>
            <a:r>
              <a:rPr lang="en-US" b="0" i="0" u="sng" dirty="0">
                <a:solidFill>
                  <a:srgbClr val="2C40D0"/>
                </a:solidFill>
                <a:effectLst/>
                <a:latin typeface="Times New Roman" panose="02020603050405020304" pitchFamily="18" charset="0"/>
                <a:cs typeface="Times New Roman" panose="02020603050405020304" pitchFamily="18" charset="0"/>
                <a:hlinkClick r:id="rId7"/>
              </a:rPr>
              <a:t>marketing strategies</a:t>
            </a:r>
            <a:r>
              <a:rPr lang="en-US" b="0" i="0" dirty="0">
                <a:solidFill>
                  <a:srgbClr val="111111"/>
                </a:solidFill>
                <a:effectLst/>
                <a:latin typeface="Times New Roman" panose="02020603050405020304" pitchFamily="18" charset="0"/>
                <a:cs typeface="Times New Roman" panose="02020603050405020304" pitchFamily="18" charset="0"/>
              </a:rPr>
              <a:t>, and forecast </a:t>
            </a:r>
            <a:r>
              <a:rPr lang="en-US" b="0" i="0" u="sng" dirty="0">
                <a:solidFill>
                  <a:srgbClr val="2C40D0"/>
                </a:solidFill>
                <a:effectLst/>
                <a:latin typeface="Times New Roman" panose="02020603050405020304" pitchFamily="18" charset="0"/>
                <a:cs typeface="Times New Roman" panose="02020603050405020304" pitchFamily="18" charset="0"/>
                <a:hlinkClick r:id="rId8"/>
              </a:rPr>
              <a:t>sales</a:t>
            </a:r>
            <a:r>
              <a:rPr lang="en-US" b="0" i="0" dirty="0">
                <a:solidFill>
                  <a:srgbClr val="111111"/>
                </a:solidFill>
                <a:effectLst/>
                <a:latin typeface="Times New Roman" panose="02020603050405020304" pitchFamily="18" charset="0"/>
                <a:cs typeface="Times New Roman" panose="02020603050405020304" pitchFamily="18" charset="0"/>
              </a:rPr>
              <a:t>.</a:t>
            </a:r>
            <a:endParaRPr lang="en-US" b="0" i="0" u="none" strike="noStrike" dirty="0">
              <a:solidFill>
                <a:srgbClr val="0000EE"/>
              </a:solidFill>
              <a:effectLst/>
              <a:latin typeface="Times New Roman" panose="02020603050405020304" pitchFamily="18" charset="0"/>
              <a:cs typeface="Times New Roman" panose="02020603050405020304" pitchFamily="18" charset="0"/>
            </a:endParaRPr>
          </a:p>
          <a:p>
            <a:pPr algn="l"/>
            <a:endParaRPr lang="en-US" b="0" i="0" dirty="0">
              <a:solidFill>
                <a:srgbClr val="111111"/>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7708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6759E28-C12F-4DA5-AD62-4DD8AAB8D94A}"/>
              </a:ext>
            </a:extLst>
          </p:cNvPr>
          <p:cNvSpPr>
            <a:spLocks noGrp="1"/>
          </p:cNvSpPr>
          <p:nvPr>
            <p:ph type="dt" sz="half" idx="10"/>
          </p:nvPr>
        </p:nvSpPr>
        <p:spPr/>
        <p:txBody>
          <a:bodyPr/>
          <a:lstStyle/>
          <a:p>
            <a:fld id="{E3A16F53-67D0-4223-98D2-90207FF8C95E}" type="datetime3">
              <a:rPr lang="en-US" smtClean="0"/>
              <a:t>20 September 2023</a:t>
            </a:fld>
            <a:endParaRPr lang="en-US"/>
          </a:p>
        </p:txBody>
      </p:sp>
      <p:sp>
        <p:nvSpPr>
          <p:cNvPr id="6" name="Slide Number Placeholder 5">
            <a:extLst>
              <a:ext uri="{FF2B5EF4-FFF2-40B4-BE49-F238E27FC236}">
                <a16:creationId xmlns:a16="http://schemas.microsoft.com/office/drawing/2014/main" id="{DC69CABD-C32E-4955-96B2-C8F623DC4B6B}"/>
              </a:ext>
            </a:extLst>
          </p:cNvPr>
          <p:cNvSpPr>
            <a:spLocks noGrp="1"/>
          </p:cNvSpPr>
          <p:nvPr>
            <p:ph type="sldNum" sz="quarter" idx="12"/>
          </p:nvPr>
        </p:nvSpPr>
        <p:spPr/>
        <p:txBody>
          <a:bodyPr/>
          <a:lstStyle/>
          <a:p>
            <a:fld id="{0CFEC368-1D7A-4F81-ABF6-AE0E36BAF64C}" type="slidenum">
              <a:rPr lang="en-US" smtClean="0"/>
              <a:pPr/>
              <a:t>11</a:t>
            </a:fld>
            <a:endParaRPr lang="en-US"/>
          </a:p>
        </p:txBody>
      </p:sp>
      <p:sp>
        <p:nvSpPr>
          <p:cNvPr id="7" name="Title 6">
            <a:extLst>
              <a:ext uri="{FF2B5EF4-FFF2-40B4-BE49-F238E27FC236}">
                <a16:creationId xmlns:a16="http://schemas.microsoft.com/office/drawing/2014/main" id="{2E437BE7-0B32-8E04-E9F5-7D508089FC0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Predictive Analytics</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1A9F8A5-F4F6-A8E9-D7E7-35BE395B8F87}"/>
              </a:ext>
            </a:extLst>
          </p:cNvPr>
          <p:cNvSpPr txBox="1"/>
          <p:nvPr/>
        </p:nvSpPr>
        <p:spPr>
          <a:xfrm>
            <a:off x="860612" y="1371600"/>
            <a:ext cx="7261412" cy="34163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How Predictive analysis is used?</a:t>
            </a:r>
          </a:p>
          <a:p>
            <a:pPr algn="l"/>
            <a:r>
              <a:rPr lang="en-US" b="0" i="0" dirty="0">
                <a:solidFill>
                  <a:srgbClr val="111111"/>
                </a:solidFill>
                <a:effectLst/>
                <a:latin typeface="Times New Roman" panose="02020603050405020304" pitchFamily="18" charset="0"/>
                <a:cs typeface="Times New Roman" panose="02020603050405020304" pitchFamily="18" charset="0"/>
              </a:rPr>
              <a:t>Predictive analytics is a decision-making tool in a variety of industries. Predictive modeling is often used to clean and optimize the quality of data used for such forecasts. Predictive analytics plays a key role in advertising and </a:t>
            </a:r>
            <a:r>
              <a:rPr lang="en-US" b="0" i="0" u="sng" dirty="0">
                <a:solidFill>
                  <a:srgbClr val="2C40D0"/>
                </a:solidFill>
                <a:effectLst/>
                <a:latin typeface="Times New Roman" panose="02020603050405020304" pitchFamily="18" charset="0"/>
                <a:cs typeface="Times New Roman" panose="02020603050405020304" pitchFamily="18" charset="0"/>
                <a:hlinkClick r:id="rId2"/>
              </a:rPr>
              <a:t>marketing</a:t>
            </a:r>
            <a:r>
              <a:rPr lang="en-US" b="0" i="0" dirty="0">
                <a:solidFill>
                  <a:srgbClr val="111111"/>
                </a:solidFill>
                <a:effectLst/>
                <a:latin typeface="Times New Roman" panose="02020603050405020304" pitchFamily="18" charset="0"/>
                <a:cs typeface="Times New Roman" panose="02020603050405020304" pitchFamily="18" charset="0"/>
              </a:rPr>
              <a:t>. Companies can use models to determine which customers are likely to respond positively to marketing and sales campaigns. Business owners can save money by targeting customers who will respond positively rather than doing blanket campaigns. Predictive analytics is good for forecasting, risk management, customer behavior analytics, fraud detection, and operational optimization. Predictive analytics can help organizations improve decision-making, optimize processes, and increase efficiency and profitability.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1519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6759E28-C12F-4DA5-AD62-4DD8AAB8D94A}"/>
              </a:ext>
            </a:extLst>
          </p:cNvPr>
          <p:cNvSpPr>
            <a:spLocks noGrp="1"/>
          </p:cNvSpPr>
          <p:nvPr>
            <p:ph type="dt" sz="half" idx="10"/>
          </p:nvPr>
        </p:nvSpPr>
        <p:spPr/>
        <p:txBody>
          <a:bodyPr/>
          <a:lstStyle/>
          <a:p>
            <a:fld id="{E3A16F53-67D0-4223-98D2-90207FF8C95E}" type="datetime3">
              <a:rPr lang="en-US" smtClean="0"/>
              <a:t>20 September 2023</a:t>
            </a:fld>
            <a:endParaRPr lang="en-US"/>
          </a:p>
        </p:txBody>
      </p:sp>
      <p:sp>
        <p:nvSpPr>
          <p:cNvPr id="6" name="Slide Number Placeholder 5">
            <a:extLst>
              <a:ext uri="{FF2B5EF4-FFF2-40B4-BE49-F238E27FC236}">
                <a16:creationId xmlns:a16="http://schemas.microsoft.com/office/drawing/2014/main" id="{DC69CABD-C32E-4955-96B2-C8F623DC4B6B}"/>
              </a:ext>
            </a:extLst>
          </p:cNvPr>
          <p:cNvSpPr>
            <a:spLocks noGrp="1"/>
          </p:cNvSpPr>
          <p:nvPr>
            <p:ph type="sldNum" sz="quarter" idx="12"/>
          </p:nvPr>
        </p:nvSpPr>
        <p:spPr/>
        <p:txBody>
          <a:bodyPr/>
          <a:lstStyle/>
          <a:p>
            <a:fld id="{0CFEC368-1D7A-4F81-ABF6-AE0E36BAF64C}" type="slidenum">
              <a:rPr lang="en-US" smtClean="0"/>
              <a:pPr/>
              <a:t>12</a:t>
            </a:fld>
            <a:endParaRPr lang="en-US"/>
          </a:p>
        </p:txBody>
      </p:sp>
      <p:sp>
        <p:nvSpPr>
          <p:cNvPr id="7" name="Title 6">
            <a:extLst>
              <a:ext uri="{FF2B5EF4-FFF2-40B4-BE49-F238E27FC236}">
                <a16:creationId xmlns:a16="http://schemas.microsoft.com/office/drawing/2014/main" id="{2E437BE7-0B32-8E04-E9F5-7D508089FC08}"/>
              </a:ext>
            </a:extLst>
          </p:cNvPr>
          <p:cNvSpPr>
            <a:spLocks noGrp="1"/>
          </p:cNvSpPr>
          <p:nvPr>
            <p:ph type="title"/>
          </p:nvPr>
        </p:nvSpPr>
        <p:spPr>
          <a:xfrm>
            <a:off x="457200" y="188386"/>
            <a:ext cx="8229600" cy="742950"/>
          </a:xfrm>
        </p:spPr>
        <p:txBody>
          <a:bodyPr/>
          <a:lstStyle/>
          <a:p>
            <a:r>
              <a:rPr lang="en-US" dirty="0">
                <a:latin typeface="Times New Roman" panose="02020603050405020304" pitchFamily="18" charset="0"/>
                <a:cs typeface="Times New Roman" panose="02020603050405020304" pitchFamily="18" charset="0"/>
              </a:rPr>
              <a:t>Findings and Insights</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9E7EE38-1C1C-450C-6328-2C02A4DFE98A}"/>
              </a:ext>
            </a:extLst>
          </p:cNvPr>
          <p:cNvSpPr txBox="1"/>
          <p:nvPr/>
        </p:nvSpPr>
        <p:spPr>
          <a:xfrm>
            <a:off x="505759" y="859118"/>
            <a:ext cx="8041341" cy="4524315"/>
          </a:xfrm>
          <a:prstGeom prst="rect">
            <a:avLst/>
          </a:prstGeom>
          <a:noFill/>
        </p:spPr>
        <p:txBody>
          <a:bodyPr wrap="square" rtlCol="0">
            <a:spAutoFit/>
          </a:bodyPr>
          <a:lstStyle/>
          <a:p>
            <a:pPr marL="285750" indent="-285750" algn="l">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Vistara and Air India have wider price range than other airline companies and they have expensive tickets than others, as business class tickets are only available on Vistara and Air India. On the other hand, Air Asia offers the cheapest tickets among other airline companies. When we compare the ticket prices of Vistara and Air India, Vistara mostly offers expensive prices than Air India.</a:t>
            </a:r>
          </a:p>
          <a:p>
            <a:pPr marL="285750" indent="-285750" algn="l">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As the flight duration increases till 20 hours, ticket price also increases. After 20 hours, the ticket price decreases as the flight duration increases.</a:t>
            </a:r>
          </a:p>
          <a:p>
            <a:pPr marL="285750" indent="-285750" algn="l">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The more stops there are, the higher ticket price there are for all airlines, except for Air Asia. The ticket price ranges of Air Asia for different number of stops are similar. For this reason, The Air Asia can be the low cost airline company.</a:t>
            </a:r>
          </a:p>
          <a:p>
            <a:pPr marL="285750" indent="-285750">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As the number of days left for the departure decreases between 20 and 2 days, ticket price increases. On the other hand, ticket prices remain almost stable between 50 and 20 days left for the departure. Additionally, in business class, it is possible to find cheaper tickets in one day before the departure than the day before.</a:t>
            </a:r>
          </a:p>
          <a:p>
            <a:pPr marL="285750" indent="-285750" algn="l">
              <a:buFont typeface="Arial" panose="020B0604020202020204" pitchFamily="34" charset="0"/>
              <a:buChar char="•"/>
            </a:pPr>
            <a:endParaRPr lang="en-US"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1830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6759E28-C12F-4DA5-AD62-4DD8AAB8D94A}"/>
              </a:ext>
            </a:extLst>
          </p:cNvPr>
          <p:cNvSpPr>
            <a:spLocks noGrp="1"/>
          </p:cNvSpPr>
          <p:nvPr>
            <p:ph type="dt" sz="half" idx="10"/>
          </p:nvPr>
        </p:nvSpPr>
        <p:spPr/>
        <p:txBody>
          <a:bodyPr/>
          <a:lstStyle/>
          <a:p>
            <a:fld id="{E3A16F53-67D0-4223-98D2-90207FF8C95E}" type="datetime3">
              <a:rPr lang="en-US" smtClean="0"/>
              <a:t>20 September 2023</a:t>
            </a:fld>
            <a:endParaRPr lang="en-US"/>
          </a:p>
        </p:txBody>
      </p:sp>
      <p:sp>
        <p:nvSpPr>
          <p:cNvPr id="6" name="Slide Number Placeholder 5">
            <a:extLst>
              <a:ext uri="{FF2B5EF4-FFF2-40B4-BE49-F238E27FC236}">
                <a16:creationId xmlns:a16="http://schemas.microsoft.com/office/drawing/2014/main" id="{DC69CABD-C32E-4955-96B2-C8F623DC4B6B}"/>
              </a:ext>
            </a:extLst>
          </p:cNvPr>
          <p:cNvSpPr>
            <a:spLocks noGrp="1"/>
          </p:cNvSpPr>
          <p:nvPr>
            <p:ph type="sldNum" sz="quarter" idx="12"/>
          </p:nvPr>
        </p:nvSpPr>
        <p:spPr/>
        <p:txBody>
          <a:bodyPr/>
          <a:lstStyle/>
          <a:p>
            <a:fld id="{0CFEC368-1D7A-4F81-ABF6-AE0E36BAF64C}" type="slidenum">
              <a:rPr lang="en-US" smtClean="0"/>
              <a:pPr/>
              <a:t>13</a:t>
            </a:fld>
            <a:endParaRPr lang="en-US"/>
          </a:p>
        </p:txBody>
      </p:sp>
      <p:sp>
        <p:nvSpPr>
          <p:cNvPr id="7" name="Title 6">
            <a:extLst>
              <a:ext uri="{FF2B5EF4-FFF2-40B4-BE49-F238E27FC236}">
                <a16:creationId xmlns:a16="http://schemas.microsoft.com/office/drawing/2014/main" id="{2E437BE7-0B32-8E04-E9F5-7D508089FC0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Findings and Insights</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9E7EE38-1C1C-450C-6328-2C02A4DFE98A}"/>
              </a:ext>
            </a:extLst>
          </p:cNvPr>
          <p:cNvSpPr txBox="1"/>
          <p:nvPr/>
        </p:nvSpPr>
        <p:spPr>
          <a:xfrm>
            <a:off x="551329" y="1282446"/>
            <a:ext cx="8041341" cy="3416320"/>
          </a:xfrm>
          <a:prstGeom prst="rect">
            <a:avLst/>
          </a:prstGeom>
          <a:noFill/>
        </p:spPr>
        <p:txBody>
          <a:bodyPr wrap="square" rtlCol="0">
            <a:spAutoFit/>
          </a:bodyPr>
          <a:lstStyle/>
          <a:p>
            <a:pPr marL="285750" indent="-285750" algn="l">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Flights leaving or arriving at late night have the cheaper prices compared to other times. In addition to late night, flights arriving in the early morning or leaving in the afternoon are cheaper than other options. On the other hand, flights leaving at night have the expensive prices compared to other times.</a:t>
            </a:r>
          </a:p>
          <a:p>
            <a:pPr marL="285750" indent="-285750" algn="l">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Flights leaving from or arriving at Delhi have the cheaper prices compared to other source and destination cities. On the other hand, other source and destination cities have similar price ranges.</a:t>
            </a:r>
          </a:p>
          <a:p>
            <a:pPr marL="285750" indent="-285750">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According to the mutual information scores, knowing the duration, class, whether the airline is Vistara or Air India, the number of days left for departure, whether the source city or destination city is Delhi or Mumbai and the number of stops can result in better prediction of ticket prices.</a:t>
            </a:r>
          </a:p>
          <a:p>
            <a:pPr marL="285750" indent="-285750" algn="l">
              <a:buFont typeface="Arial" panose="020B0604020202020204" pitchFamily="34" charset="0"/>
              <a:buChar char="•"/>
            </a:pPr>
            <a:endParaRPr lang="en-US"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2830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6CDBD-A08C-9A12-8584-11A26F1151E7}"/>
              </a:ext>
            </a:extLst>
          </p:cNvPr>
          <p:cNvSpPr>
            <a:spLocks noGrp="1"/>
          </p:cNvSpPr>
          <p:nvPr>
            <p:ph type="title"/>
          </p:nvPr>
        </p:nvSpPr>
        <p:spPr>
          <a:xfrm>
            <a:off x="457200" y="590581"/>
            <a:ext cx="8229600" cy="962923"/>
          </a:xfrm>
        </p:spPr>
        <p:txBody>
          <a:bodyPr>
            <a:normAutofit fontScale="90000"/>
          </a:bodyPr>
          <a:lstStyle/>
          <a:p>
            <a:r>
              <a:rPr lang="en-US" dirty="0">
                <a:latin typeface="Times New Roman" panose="02020603050405020304" pitchFamily="18" charset="0"/>
                <a:cs typeface="Times New Roman" panose="02020603050405020304" pitchFamily="18" charset="0"/>
              </a:rPr>
              <a:t>Interpretation and Business Recommendations</a:t>
            </a:r>
            <a:br>
              <a:rPr lang="en-US" dirty="0">
                <a:latin typeface="Times New Roman" panose="02020603050405020304" pitchFamily="18" charset="0"/>
                <a:cs typeface="Times New Roman" panose="02020603050405020304" pitchFamily="18" charset="0"/>
              </a:rPr>
            </a:br>
            <a:br>
              <a:rPr lang="en-US" sz="1300" dirty="0">
                <a:latin typeface="Times New Roman" panose="02020603050405020304" pitchFamily="18" charset="0"/>
                <a:cs typeface="Times New Roman" panose="02020603050405020304" pitchFamily="18" charset="0"/>
              </a:rPr>
            </a:br>
            <a:r>
              <a:rPr lang="en-US" sz="2700" dirty="0">
                <a:solidFill>
                  <a:schemeClr val="tx1"/>
                </a:solidFill>
                <a:latin typeface="Segoe UI Variable Text Semibold" pitchFamily="2" charset="0"/>
                <a:cs typeface="Times New Roman" panose="02020603050405020304" pitchFamily="18" charset="0"/>
              </a:rPr>
              <a:t>Interpretations</a:t>
            </a:r>
            <a:br>
              <a:rPr lang="en-US"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012F1EE-051C-7924-1C4B-E1E9EBE48B75}"/>
              </a:ext>
            </a:extLst>
          </p:cNvPr>
          <p:cNvSpPr>
            <a:spLocks noGrp="1"/>
          </p:cNvSpPr>
          <p:nvPr>
            <p:ph idx="1"/>
          </p:nvPr>
        </p:nvSpPr>
        <p:spPr>
          <a:xfrm>
            <a:off x="457200" y="1391572"/>
            <a:ext cx="8229600" cy="3576482"/>
          </a:xfrm>
        </p:spPr>
        <p:txBody>
          <a:bodyPr>
            <a:normAutofit/>
          </a:bodyPr>
          <a:lstStyle/>
          <a:p>
            <a:r>
              <a:rPr lang="en-US" sz="1600" i="0" dirty="0">
                <a:effectLst/>
                <a:latin typeface="Times New Roman" panose="02020603050405020304" pitchFamily="18" charset="0"/>
                <a:cs typeface="Times New Roman" panose="02020603050405020304" pitchFamily="18" charset="0"/>
              </a:rPr>
              <a:t>The dataset </a:t>
            </a:r>
            <a:r>
              <a:rPr lang="en-US" sz="1600" dirty="0">
                <a:latin typeface="Times New Roman" panose="02020603050405020304" pitchFamily="18" charset="0"/>
                <a:cs typeface="Times New Roman" panose="02020603050405020304" pitchFamily="18" charset="0"/>
              </a:rPr>
              <a:t>is </a:t>
            </a:r>
            <a:r>
              <a:rPr lang="en-US" sz="1600" i="0" dirty="0">
                <a:effectLst/>
                <a:latin typeface="Times New Roman" panose="02020603050405020304" pitchFamily="18" charset="0"/>
                <a:cs typeface="Times New Roman" panose="02020603050405020304" pitchFamily="18" charset="0"/>
              </a:rPr>
              <a:t>obtained to conduct various statistical hypothesis tests in order to get meaningful information from it. The Algorithms would be used to train the dataset and predict a continuous target variable. A thorough study of the data will aid in the discovery of valuable insights that will be of enormous value to passengers.</a:t>
            </a:r>
          </a:p>
          <a:p>
            <a:r>
              <a:rPr lang="en-US" sz="1600" i="0" dirty="0">
                <a:effectLst/>
                <a:latin typeface="Times New Roman" panose="02020603050405020304" pitchFamily="18" charset="0"/>
                <a:cs typeface="Times New Roman" panose="02020603050405020304" pitchFamily="18" charset="0"/>
              </a:rPr>
              <a:t>The ticket prices vary between classes as the mean price of Business class tickets are almost 8 times of the mean price of Economy Class tickets.</a:t>
            </a:r>
          </a:p>
          <a:p>
            <a:r>
              <a:rPr lang="en-US" sz="1600" i="0" dirty="0">
                <a:effectLst/>
                <a:latin typeface="Times New Roman" panose="02020603050405020304" pitchFamily="18" charset="0"/>
                <a:cs typeface="Times New Roman" panose="02020603050405020304" pitchFamily="18" charset="0"/>
              </a:rPr>
              <a:t>According to the comparison of the result of regression models, Extra Trees Regressor and Random Forest Regressor models have the higher R squared scores and adjusted R squared values, as they have lower error values compared to other models. Extra Trees Regressor gives the best result with R^2 score equals to </a:t>
            </a:r>
            <a:r>
              <a:rPr lang="en-IN" sz="1600" b="0" i="0" dirty="0">
                <a:effectLst/>
                <a:latin typeface="Times New Roman" panose="02020603050405020304" pitchFamily="18" charset="0"/>
                <a:cs typeface="Times New Roman" panose="02020603050405020304" pitchFamily="18" charset="0"/>
              </a:rPr>
              <a:t>0.984734</a:t>
            </a:r>
            <a:r>
              <a:rPr lang="en-US" sz="1600" i="0" dirty="0">
                <a:effectLst/>
                <a:latin typeface="Times New Roman" panose="02020603050405020304" pitchFamily="18" charset="0"/>
                <a:cs typeface="Times New Roman" panose="02020603050405020304" pitchFamily="18" charset="0"/>
              </a:rPr>
              <a:t> and MAE score equals to </a:t>
            </a:r>
            <a:r>
              <a:rPr lang="en-IN" sz="1600" b="0" i="0" dirty="0">
                <a:effectLst/>
                <a:latin typeface="Times New Roman" panose="02020603050405020304" pitchFamily="18" charset="0"/>
                <a:cs typeface="Times New Roman" panose="02020603050405020304" pitchFamily="18" charset="0"/>
              </a:rPr>
              <a:t>1151.195</a:t>
            </a:r>
            <a:r>
              <a:rPr lang="en-US" sz="1600" i="0" dirty="0">
                <a:effectLst/>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T</a:t>
            </a:r>
            <a:r>
              <a:rPr lang="en-US" sz="1600" b="0" i="0" dirty="0">
                <a:effectLst/>
                <a:latin typeface="Times New Roman" panose="02020603050405020304" pitchFamily="18" charset="0"/>
                <a:cs typeface="Times New Roman" panose="02020603050405020304" pitchFamily="18" charset="0"/>
              </a:rPr>
              <a:t>here are strong correlation with Class and Price. It can be also concluded from the price range analysis in Class detail.</a:t>
            </a:r>
          </a:p>
          <a:p>
            <a:endParaRPr lang="en-IN" sz="16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6789C883-183C-B9A4-D922-93ED447FCD6C}"/>
              </a:ext>
            </a:extLst>
          </p:cNvPr>
          <p:cNvSpPr>
            <a:spLocks noGrp="1"/>
          </p:cNvSpPr>
          <p:nvPr>
            <p:ph type="dt" sz="half" idx="10"/>
          </p:nvPr>
        </p:nvSpPr>
        <p:spPr/>
        <p:txBody>
          <a:bodyPr/>
          <a:lstStyle/>
          <a:p>
            <a:fld id="{E592C94D-4C4A-404B-9CC7-802D42BCDA28}" type="datetime3">
              <a:rPr lang="en-US" smtClean="0"/>
              <a:t>20 September 2023</a:t>
            </a:fld>
            <a:endParaRPr lang="en-US" dirty="0"/>
          </a:p>
        </p:txBody>
      </p:sp>
      <p:sp>
        <p:nvSpPr>
          <p:cNvPr id="5" name="Slide Number Placeholder 4">
            <a:extLst>
              <a:ext uri="{FF2B5EF4-FFF2-40B4-BE49-F238E27FC236}">
                <a16:creationId xmlns:a16="http://schemas.microsoft.com/office/drawing/2014/main" id="{5F93E405-EC13-CC87-570A-B48DBF56BF40}"/>
              </a:ext>
            </a:extLst>
          </p:cNvPr>
          <p:cNvSpPr>
            <a:spLocks noGrp="1"/>
          </p:cNvSpPr>
          <p:nvPr>
            <p:ph type="sldNum" sz="quarter" idx="12"/>
          </p:nvPr>
        </p:nvSpPr>
        <p:spPr/>
        <p:txBody>
          <a:bodyPr/>
          <a:lstStyle/>
          <a:p>
            <a:fld id="{0CFEC368-1D7A-4F81-ABF6-AE0E36BAF64C}" type="slidenum">
              <a:rPr lang="en-US" smtClean="0"/>
              <a:pPr/>
              <a:t>14</a:t>
            </a:fld>
            <a:endParaRPr lang="en-US"/>
          </a:p>
        </p:txBody>
      </p:sp>
    </p:spTree>
    <p:extLst>
      <p:ext uri="{BB962C8B-B14F-4D97-AF65-F5344CB8AC3E}">
        <p14:creationId xmlns:p14="http://schemas.microsoft.com/office/powerpoint/2010/main" val="3971691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CB158-0970-1377-940E-2229CCA40FF0}"/>
              </a:ext>
            </a:extLst>
          </p:cNvPr>
          <p:cNvSpPr>
            <a:spLocks noGrp="1"/>
          </p:cNvSpPr>
          <p:nvPr>
            <p:ph type="title"/>
          </p:nvPr>
        </p:nvSpPr>
        <p:spPr>
          <a:xfrm>
            <a:off x="457200" y="446231"/>
            <a:ext cx="8229600" cy="742950"/>
          </a:xfrm>
        </p:spPr>
        <p:txBody>
          <a:bodyPr>
            <a:normAutofit fontScale="90000"/>
          </a:bodyPr>
          <a:lstStyle/>
          <a:p>
            <a:r>
              <a:rPr lang="en-US" dirty="0">
                <a:latin typeface="Times New Roman" panose="02020603050405020304" pitchFamily="18" charset="0"/>
                <a:cs typeface="Times New Roman" panose="02020603050405020304" pitchFamily="18" charset="0"/>
              </a:rPr>
              <a:t>Interpretation and Business Recommendations</a:t>
            </a:r>
            <a:br>
              <a:rPr lang="en-US" dirty="0">
                <a:latin typeface="Times New Roman" panose="02020603050405020304" pitchFamily="18" charset="0"/>
                <a:cs typeface="Times New Roman" panose="02020603050405020304" pitchFamily="18" charset="0"/>
              </a:rPr>
            </a:br>
            <a:br>
              <a:rPr lang="en-US" sz="1100" dirty="0">
                <a:latin typeface="Segoe UI Variable Text Semibold" pitchFamily="2" charset="0"/>
                <a:cs typeface="Times New Roman" panose="02020603050405020304" pitchFamily="18" charset="0"/>
              </a:rPr>
            </a:br>
            <a:r>
              <a:rPr lang="en-US" sz="2700" b="1" dirty="0">
                <a:solidFill>
                  <a:schemeClr val="tx1"/>
                </a:solidFill>
                <a:latin typeface="Segoe UI Variable Text Semibold" pitchFamily="2" charset="0"/>
                <a:cs typeface="Times New Roman" panose="02020603050405020304" pitchFamily="18" charset="0"/>
              </a:rPr>
              <a:t>Business Recommendations</a:t>
            </a:r>
            <a:endParaRPr lang="en-IN" sz="2700" b="1" dirty="0">
              <a:solidFill>
                <a:schemeClr val="tx1"/>
              </a:solidFill>
              <a:latin typeface="Segoe UI Variable Text Semibold" pitchFamily="2" charset="0"/>
            </a:endParaRPr>
          </a:p>
        </p:txBody>
      </p:sp>
      <p:sp>
        <p:nvSpPr>
          <p:cNvPr id="3" name="Content Placeholder 2">
            <a:extLst>
              <a:ext uri="{FF2B5EF4-FFF2-40B4-BE49-F238E27FC236}">
                <a16:creationId xmlns:a16="http://schemas.microsoft.com/office/drawing/2014/main" id="{FAF0F709-960A-C609-6D33-66E9395FA215}"/>
              </a:ext>
            </a:extLst>
          </p:cNvPr>
          <p:cNvSpPr>
            <a:spLocks noGrp="1"/>
          </p:cNvSpPr>
          <p:nvPr>
            <p:ph idx="1"/>
          </p:nvPr>
        </p:nvSpPr>
        <p:spPr>
          <a:xfrm>
            <a:off x="457200" y="1374809"/>
            <a:ext cx="8229600" cy="3657600"/>
          </a:xfrm>
        </p:spPr>
        <p:txBody>
          <a:bodyPr>
            <a:normAutofit/>
          </a:bodyPr>
          <a:lstStyle/>
          <a:p>
            <a:r>
              <a:rPr lang="en-US" sz="2000" dirty="0">
                <a:latin typeface="Times New Roman" panose="02020603050405020304" pitchFamily="18" charset="0"/>
                <a:cs typeface="Times New Roman" panose="02020603050405020304" pitchFamily="18" charset="0"/>
              </a:rPr>
              <a:t>Airline Companies have tremendous amount of data about past flights which have already faced some issues that may happen in near future. So, they can build various machine learning models to study different patterns based on the data available to predict the issues and solve them . This will help in providing a enhanced and smooth customer experience which in return brings profit tenfold.</a:t>
            </a:r>
          </a:p>
          <a:p>
            <a:r>
              <a:rPr lang="en-US" sz="2000" dirty="0">
                <a:latin typeface="Times New Roman" panose="02020603050405020304" pitchFamily="18" charset="0"/>
                <a:cs typeface="Times New Roman" panose="02020603050405020304" pitchFamily="18" charset="0"/>
              </a:rPr>
              <a:t>The Civil Aviation Body and airline company should make use of machine learning to predict the price ranges and analyze the customer </a:t>
            </a:r>
            <a:r>
              <a:rPr lang="en-US" sz="2000" dirty="0" err="1">
                <a:latin typeface="Times New Roman" panose="02020603050405020304" pitchFamily="18" charset="0"/>
                <a:cs typeface="Times New Roman" panose="02020603050405020304" pitchFamily="18" charset="0"/>
              </a:rPr>
              <a:t>behaviour</a:t>
            </a:r>
            <a:r>
              <a:rPr lang="en-US" sz="2000" dirty="0">
                <a:latin typeface="Times New Roman" panose="02020603050405020304" pitchFamily="18" charset="0"/>
                <a:cs typeface="Times New Roman" panose="02020603050405020304" pitchFamily="18" charset="0"/>
              </a:rPr>
              <a:t> during different situations and update the </a:t>
            </a:r>
            <a:r>
              <a:rPr lang="en-US" sz="2000" dirty="0" err="1">
                <a:latin typeface="Times New Roman" panose="02020603050405020304" pitchFamily="18" charset="0"/>
                <a:cs typeface="Times New Roman" panose="02020603050405020304" pitchFamily="18" charset="0"/>
              </a:rPr>
              <a:t>neccessities</a:t>
            </a:r>
            <a:r>
              <a:rPr lang="en-US" sz="2000" dirty="0">
                <a:latin typeface="Times New Roman" panose="02020603050405020304" pitchFamily="18" charset="0"/>
                <a:cs typeface="Times New Roman" panose="02020603050405020304" pitchFamily="18" charset="0"/>
              </a:rPr>
              <a:t> using intelligent systems.</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AAF380E-E3D9-B8D6-1372-F5AA92ED569F}"/>
              </a:ext>
            </a:extLst>
          </p:cNvPr>
          <p:cNvSpPr>
            <a:spLocks noGrp="1"/>
          </p:cNvSpPr>
          <p:nvPr>
            <p:ph type="dt" sz="half" idx="10"/>
          </p:nvPr>
        </p:nvSpPr>
        <p:spPr/>
        <p:txBody>
          <a:bodyPr/>
          <a:lstStyle/>
          <a:p>
            <a:fld id="{E592C94D-4C4A-404B-9CC7-802D42BCDA28}" type="datetime3">
              <a:rPr lang="en-US" smtClean="0"/>
              <a:t>20 September 2023</a:t>
            </a:fld>
            <a:endParaRPr lang="en-US"/>
          </a:p>
        </p:txBody>
      </p:sp>
      <p:sp>
        <p:nvSpPr>
          <p:cNvPr id="5" name="Slide Number Placeholder 4">
            <a:extLst>
              <a:ext uri="{FF2B5EF4-FFF2-40B4-BE49-F238E27FC236}">
                <a16:creationId xmlns:a16="http://schemas.microsoft.com/office/drawing/2014/main" id="{0A51932D-1D91-0389-A5F9-5D3D53AFE46F}"/>
              </a:ext>
            </a:extLst>
          </p:cNvPr>
          <p:cNvSpPr>
            <a:spLocks noGrp="1"/>
          </p:cNvSpPr>
          <p:nvPr>
            <p:ph type="sldNum" sz="quarter" idx="12"/>
          </p:nvPr>
        </p:nvSpPr>
        <p:spPr/>
        <p:txBody>
          <a:bodyPr/>
          <a:lstStyle/>
          <a:p>
            <a:fld id="{0CFEC368-1D7A-4F81-ABF6-AE0E36BAF64C}" type="slidenum">
              <a:rPr lang="en-US" smtClean="0"/>
              <a:pPr/>
              <a:t>15</a:t>
            </a:fld>
            <a:endParaRPr lang="en-US"/>
          </a:p>
        </p:txBody>
      </p:sp>
    </p:spTree>
    <p:extLst>
      <p:ext uri="{BB962C8B-B14F-4D97-AF65-F5344CB8AC3E}">
        <p14:creationId xmlns:p14="http://schemas.microsoft.com/office/powerpoint/2010/main" val="3740118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6759E28-C12F-4DA5-AD62-4DD8AAB8D94A}"/>
              </a:ext>
            </a:extLst>
          </p:cNvPr>
          <p:cNvSpPr>
            <a:spLocks noGrp="1"/>
          </p:cNvSpPr>
          <p:nvPr>
            <p:ph type="dt" sz="half" idx="10"/>
          </p:nvPr>
        </p:nvSpPr>
        <p:spPr/>
        <p:txBody>
          <a:bodyPr/>
          <a:lstStyle/>
          <a:p>
            <a:fld id="{E3A16F53-67D0-4223-98D2-90207FF8C95E}" type="datetime3">
              <a:rPr lang="en-US" smtClean="0"/>
              <a:t>20 September 2023</a:t>
            </a:fld>
            <a:endParaRPr lang="en-US"/>
          </a:p>
        </p:txBody>
      </p:sp>
      <p:sp>
        <p:nvSpPr>
          <p:cNvPr id="6" name="Slide Number Placeholder 5">
            <a:extLst>
              <a:ext uri="{FF2B5EF4-FFF2-40B4-BE49-F238E27FC236}">
                <a16:creationId xmlns:a16="http://schemas.microsoft.com/office/drawing/2014/main" id="{DC69CABD-C32E-4955-96B2-C8F623DC4B6B}"/>
              </a:ext>
            </a:extLst>
          </p:cNvPr>
          <p:cNvSpPr>
            <a:spLocks noGrp="1"/>
          </p:cNvSpPr>
          <p:nvPr>
            <p:ph type="sldNum" sz="quarter" idx="12"/>
          </p:nvPr>
        </p:nvSpPr>
        <p:spPr/>
        <p:txBody>
          <a:bodyPr/>
          <a:lstStyle/>
          <a:p>
            <a:fld id="{0CFEC368-1D7A-4F81-ABF6-AE0E36BAF64C}" type="slidenum">
              <a:rPr lang="en-US" smtClean="0"/>
              <a:pPr/>
              <a:t>16</a:t>
            </a:fld>
            <a:endParaRPr lang="en-US"/>
          </a:p>
        </p:txBody>
      </p:sp>
      <p:sp>
        <p:nvSpPr>
          <p:cNvPr id="7" name="Title 6">
            <a:extLst>
              <a:ext uri="{FF2B5EF4-FFF2-40B4-BE49-F238E27FC236}">
                <a16:creationId xmlns:a16="http://schemas.microsoft.com/office/drawing/2014/main" id="{2E437BE7-0B32-8E04-E9F5-7D508089FC08}"/>
              </a:ext>
            </a:extLst>
          </p:cNvPr>
          <p:cNvSpPr>
            <a:spLocks noGrp="1"/>
          </p:cNvSpPr>
          <p:nvPr>
            <p:ph type="title"/>
          </p:nvPr>
        </p:nvSpPr>
        <p:spPr>
          <a:xfrm>
            <a:off x="457200" y="411969"/>
            <a:ext cx="8229600" cy="742950"/>
          </a:xfrm>
        </p:spPr>
        <p:txBody>
          <a:bodyPr>
            <a:normAutofit fontScale="90000"/>
          </a:bodyPr>
          <a:lstStyle/>
          <a:p>
            <a:r>
              <a:rPr lang="en-US" dirty="0">
                <a:latin typeface="Times New Roman" panose="02020603050405020304" pitchFamily="18" charset="0"/>
                <a:cs typeface="Times New Roman" panose="02020603050405020304" pitchFamily="18" charset="0"/>
              </a:rPr>
              <a:t>Code &amp; Data Files</a:t>
            </a:r>
            <a:br>
              <a:rPr lang="en-US" dirty="0">
                <a:latin typeface="Times New Roman" panose="02020603050405020304" pitchFamily="18" charset="0"/>
                <a:cs typeface="Times New Roman" panose="02020603050405020304" pitchFamily="18" charset="0"/>
              </a:rPr>
            </a:br>
            <a:br>
              <a:rPr lang="en-US" sz="1300" dirty="0">
                <a:latin typeface="Times New Roman" panose="02020603050405020304" pitchFamily="18" charset="0"/>
                <a:cs typeface="Times New Roman" panose="02020603050405020304" pitchFamily="18" charset="0"/>
              </a:rPr>
            </a:br>
            <a:r>
              <a:rPr lang="en-US" sz="2700" dirty="0">
                <a:solidFill>
                  <a:schemeClr val="tx1"/>
                </a:solidFill>
                <a:latin typeface="Segoe UI Variable Text Semibold" pitchFamily="2" charset="0"/>
                <a:cs typeface="Times New Roman" panose="02020603050405020304" pitchFamily="18" charset="0"/>
              </a:rPr>
              <a:t>DATASET</a:t>
            </a:r>
            <a:endParaRPr lang="en-IN" sz="2700" dirty="0">
              <a:solidFill>
                <a:schemeClr val="tx1"/>
              </a:solidFill>
              <a:latin typeface="Segoe UI Variable Text Semibold" pitchFamily="2"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5C973944-263C-CC1F-F3AD-CCC79A984725}"/>
              </a:ext>
            </a:extLst>
          </p:cNvPr>
          <p:cNvGraphicFramePr>
            <a:graphicFrameLocks noGrp="1"/>
          </p:cNvGraphicFramePr>
          <p:nvPr>
            <p:extLst>
              <p:ext uri="{D42A27DB-BD31-4B8C-83A1-F6EECF244321}">
                <p14:modId xmlns:p14="http://schemas.microsoft.com/office/powerpoint/2010/main" val="248358708"/>
              </p:ext>
            </p:extLst>
          </p:nvPr>
        </p:nvGraphicFramePr>
        <p:xfrm>
          <a:off x="547396" y="1306285"/>
          <a:ext cx="6892212" cy="3828915"/>
        </p:xfrm>
        <a:graphic>
          <a:graphicData uri="http://schemas.openxmlformats.org/drawingml/2006/table">
            <a:tbl>
              <a:tblPr/>
              <a:tblGrid>
                <a:gridCol w="574351">
                  <a:extLst>
                    <a:ext uri="{9D8B030D-6E8A-4147-A177-3AD203B41FA5}">
                      <a16:colId xmlns:a16="http://schemas.microsoft.com/office/drawing/2014/main" val="4127569734"/>
                    </a:ext>
                  </a:extLst>
                </a:gridCol>
                <a:gridCol w="574351">
                  <a:extLst>
                    <a:ext uri="{9D8B030D-6E8A-4147-A177-3AD203B41FA5}">
                      <a16:colId xmlns:a16="http://schemas.microsoft.com/office/drawing/2014/main" val="2557557169"/>
                    </a:ext>
                  </a:extLst>
                </a:gridCol>
                <a:gridCol w="574351">
                  <a:extLst>
                    <a:ext uri="{9D8B030D-6E8A-4147-A177-3AD203B41FA5}">
                      <a16:colId xmlns:a16="http://schemas.microsoft.com/office/drawing/2014/main" val="600195053"/>
                    </a:ext>
                  </a:extLst>
                </a:gridCol>
                <a:gridCol w="574351">
                  <a:extLst>
                    <a:ext uri="{9D8B030D-6E8A-4147-A177-3AD203B41FA5}">
                      <a16:colId xmlns:a16="http://schemas.microsoft.com/office/drawing/2014/main" val="813132972"/>
                    </a:ext>
                  </a:extLst>
                </a:gridCol>
                <a:gridCol w="574351">
                  <a:extLst>
                    <a:ext uri="{9D8B030D-6E8A-4147-A177-3AD203B41FA5}">
                      <a16:colId xmlns:a16="http://schemas.microsoft.com/office/drawing/2014/main" val="1550833311"/>
                    </a:ext>
                  </a:extLst>
                </a:gridCol>
                <a:gridCol w="574351">
                  <a:extLst>
                    <a:ext uri="{9D8B030D-6E8A-4147-A177-3AD203B41FA5}">
                      <a16:colId xmlns:a16="http://schemas.microsoft.com/office/drawing/2014/main" val="1388707714"/>
                    </a:ext>
                  </a:extLst>
                </a:gridCol>
                <a:gridCol w="574351">
                  <a:extLst>
                    <a:ext uri="{9D8B030D-6E8A-4147-A177-3AD203B41FA5}">
                      <a16:colId xmlns:a16="http://schemas.microsoft.com/office/drawing/2014/main" val="4084253024"/>
                    </a:ext>
                  </a:extLst>
                </a:gridCol>
                <a:gridCol w="574351">
                  <a:extLst>
                    <a:ext uri="{9D8B030D-6E8A-4147-A177-3AD203B41FA5}">
                      <a16:colId xmlns:a16="http://schemas.microsoft.com/office/drawing/2014/main" val="4248438257"/>
                    </a:ext>
                  </a:extLst>
                </a:gridCol>
                <a:gridCol w="574351">
                  <a:extLst>
                    <a:ext uri="{9D8B030D-6E8A-4147-A177-3AD203B41FA5}">
                      <a16:colId xmlns:a16="http://schemas.microsoft.com/office/drawing/2014/main" val="1552713035"/>
                    </a:ext>
                  </a:extLst>
                </a:gridCol>
                <a:gridCol w="574351">
                  <a:extLst>
                    <a:ext uri="{9D8B030D-6E8A-4147-A177-3AD203B41FA5}">
                      <a16:colId xmlns:a16="http://schemas.microsoft.com/office/drawing/2014/main" val="357716856"/>
                    </a:ext>
                  </a:extLst>
                </a:gridCol>
                <a:gridCol w="574351">
                  <a:extLst>
                    <a:ext uri="{9D8B030D-6E8A-4147-A177-3AD203B41FA5}">
                      <a16:colId xmlns:a16="http://schemas.microsoft.com/office/drawing/2014/main" val="3189907714"/>
                    </a:ext>
                  </a:extLst>
                </a:gridCol>
                <a:gridCol w="574351">
                  <a:extLst>
                    <a:ext uri="{9D8B030D-6E8A-4147-A177-3AD203B41FA5}">
                      <a16:colId xmlns:a16="http://schemas.microsoft.com/office/drawing/2014/main" val="1911431243"/>
                    </a:ext>
                  </a:extLst>
                </a:gridCol>
              </a:tblGrid>
              <a:tr h="217715">
                <a:tc>
                  <a:txBody>
                    <a:bodyPr/>
                    <a:lstStyle/>
                    <a:p>
                      <a:pPr algn="ctr" fontAlgn="ctr"/>
                      <a:r>
                        <a:rPr lang="en-IN" sz="600" b="1" i="0" u="none" strike="noStrike" dirty="0">
                          <a:solidFill>
                            <a:srgbClr val="000000"/>
                          </a:solidFill>
                          <a:effectLst/>
                          <a:latin typeface="Calibri" panose="020F0502020204030204" pitchFamily="34" charset="0"/>
                        </a:rPr>
                        <a:t> </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dirty="0">
                          <a:solidFill>
                            <a:srgbClr val="000000"/>
                          </a:solidFill>
                          <a:effectLst/>
                          <a:latin typeface="Calibri" panose="020F0502020204030204" pitchFamily="34" charset="0"/>
                        </a:rPr>
                        <a:t>airline</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dirty="0">
                          <a:solidFill>
                            <a:srgbClr val="000000"/>
                          </a:solidFill>
                          <a:effectLst/>
                          <a:latin typeface="Calibri" panose="020F0502020204030204" pitchFamily="34" charset="0"/>
                        </a:rPr>
                        <a:t>flight</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source_city</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departure_time</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stops</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arrival_time</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destination_city</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class</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duration</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days_left</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price</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365727"/>
                  </a:ext>
                </a:extLst>
              </a:tr>
              <a:tr h="125289">
                <a:tc>
                  <a:txBody>
                    <a:bodyPr/>
                    <a:lstStyle/>
                    <a:p>
                      <a:pPr algn="ctr" fontAlgn="ctr"/>
                      <a:r>
                        <a:rPr lang="en-IN" sz="600" b="1" i="0" u="none" strike="noStrike">
                          <a:solidFill>
                            <a:srgbClr val="000000"/>
                          </a:solidFill>
                          <a:effectLst/>
                          <a:latin typeface="Calibri" panose="020F0502020204030204" pitchFamily="34" charset="0"/>
                        </a:rPr>
                        <a:t>0</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SpiceJet</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SG-8709</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dirty="0">
                          <a:solidFill>
                            <a:srgbClr val="000000"/>
                          </a:solidFill>
                          <a:effectLst/>
                          <a:latin typeface="Calibri" panose="020F0502020204030204" pitchFamily="34" charset="0"/>
                        </a:rPr>
                        <a:t>Delhi</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Evening</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zero</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Night</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Mumbai</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Economy</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2.17</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1</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5953</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9558754"/>
                  </a:ext>
                </a:extLst>
              </a:tr>
              <a:tr h="185732">
                <a:tc>
                  <a:txBody>
                    <a:bodyPr/>
                    <a:lstStyle/>
                    <a:p>
                      <a:pPr algn="ctr" fontAlgn="ctr"/>
                      <a:r>
                        <a:rPr lang="en-IN" sz="600" b="1" i="0" u="none" strike="noStrike">
                          <a:solidFill>
                            <a:srgbClr val="000000"/>
                          </a:solidFill>
                          <a:effectLst/>
                          <a:latin typeface="Calibri" panose="020F0502020204030204" pitchFamily="34" charset="0"/>
                        </a:rPr>
                        <a:t>1</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SpiceJet</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SG-8157</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dirty="0">
                          <a:solidFill>
                            <a:srgbClr val="000000"/>
                          </a:solidFill>
                          <a:effectLst/>
                          <a:latin typeface="Calibri" panose="020F0502020204030204" pitchFamily="34" charset="0"/>
                        </a:rPr>
                        <a:t>Delhi</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Early_Morning</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zero</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Morning</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Mumbai</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Economy</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2.33</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1</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5953</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9306204"/>
                  </a:ext>
                </a:extLst>
              </a:tr>
              <a:tr h="185732">
                <a:tc>
                  <a:txBody>
                    <a:bodyPr/>
                    <a:lstStyle/>
                    <a:p>
                      <a:pPr algn="ctr" fontAlgn="ctr"/>
                      <a:r>
                        <a:rPr lang="en-IN" sz="600" b="1" i="0" u="none" strike="noStrike">
                          <a:solidFill>
                            <a:srgbClr val="000000"/>
                          </a:solidFill>
                          <a:effectLst/>
                          <a:latin typeface="Calibri" panose="020F0502020204030204" pitchFamily="34" charset="0"/>
                        </a:rPr>
                        <a:t>2</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AirAsia</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I5-764</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Delhi</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Early_Morning</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zero</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Early_Morning</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Mumbai</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Economy</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2.17</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1</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5956</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4519993"/>
                  </a:ext>
                </a:extLst>
              </a:tr>
              <a:tr h="160659">
                <a:tc>
                  <a:txBody>
                    <a:bodyPr/>
                    <a:lstStyle/>
                    <a:p>
                      <a:pPr algn="ctr" fontAlgn="ctr"/>
                      <a:r>
                        <a:rPr lang="en-IN" sz="600" b="1" i="0" u="none" strike="noStrike">
                          <a:solidFill>
                            <a:srgbClr val="000000"/>
                          </a:solidFill>
                          <a:effectLst/>
                          <a:latin typeface="Calibri" panose="020F0502020204030204" pitchFamily="34" charset="0"/>
                        </a:rPr>
                        <a:t>3</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Vistara</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UK-995</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Delhi</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Morning</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zero</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Afternoon</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Mumbai</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Economy</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2.25</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1</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5955</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9584475"/>
                  </a:ext>
                </a:extLst>
              </a:tr>
              <a:tr h="131482">
                <a:tc>
                  <a:txBody>
                    <a:bodyPr/>
                    <a:lstStyle/>
                    <a:p>
                      <a:pPr algn="ctr" fontAlgn="ctr"/>
                      <a:r>
                        <a:rPr lang="en-IN" sz="600" b="1" i="0" u="none" strike="noStrike">
                          <a:solidFill>
                            <a:srgbClr val="000000"/>
                          </a:solidFill>
                          <a:effectLst/>
                          <a:latin typeface="Calibri" panose="020F0502020204030204" pitchFamily="34" charset="0"/>
                        </a:rPr>
                        <a:t>4</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Vistara</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UK-963</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Delhi</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Morning</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zero</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Morning</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Mumbai</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Economy</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2.33</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1</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5955</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2335389"/>
                  </a:ext>
                </a:extLst>
              </a:tr>
              <a:tr h="185732">
                <a:tc>
                  <a:txBody>
                    <a:bodyPr/>
                    <a:lstStyle/>
                    <a:p>
                      <a:pPr algn="ctr" fontAlgn="ctr"/>
                      <a:r>
                        <a:rPr lang="en-IN" sz="600" b="1" i="0" u="none" strike="noStrike">
                          <a:solidFill>
                            <a:srgbClr val="000000"/>
                          </a:solidFill>
                          <a:effectLst/>
                          <a:latin typeface="Calibri" panose="020F0502020204030204" pitchFamily="34" charset="0"/>
                        </a:rPr>
                        <a:t>5</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Vistara</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UK-945</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Delhi</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Morning</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zero</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Afternoon</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Mumbai</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Economy</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2.33</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1</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5955</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9531124"/>
                  </a:ext>
                </a:extLst>
              </a:tr>
              <a:tr h="139508">
                <a:tc>
                  <a:txBody>
                    <a:bodyPr/>
                    <a:lstStyle/>
                    <a:p>
                      <a:pPr algn="ctr" fontAlgn="ctr"/>
                      <a:r>
                        <a:rPr lang="en-IN" sz="600" b="1" i="0" u="none" strike="noStrike">
                          <a:solidFill>
                            <a:srgbClr val="000000"/>
                          </a:solidFill>
                          <a:effectLst/>
                          <a:latin typeface="Calibri" panose="020F0502020204030204" pitchFamily="34" charset="0"/>
                        </a:rPr>
                        <a:t>6</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Vistara</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UK-927</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Delhi</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Morning</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dirty="0">
                          <a:solidFill>
                            <a:srgbClr val="000000"/>
                          </a:solidFill>
                          <a:effectLst/>
                          <a:latin typeface="Calibri" panose="020F0502020204030204" pitchFamily="34" charset="0"/>
                        </a:rPr>
                        <a:t>zero</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Morning</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Mumbai</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Economy</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2.08</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1</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6060</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9966916"/>
                  </a:ext>
                </a:extLst>
              </a:tr>
              <a:tr h="185732">
                <a:tc>
                  <a:txBody>
                    <a:bodyPr/>
                    <a:lstStyle/>
                    <a:p>
                      <a:pPr algn="ctr" fontAlgn="ctr"/>
                      <a:r>
                        <a:rPr lang="en-IN" sz="600" b="1" i="0" u="none" strike="noStrike">
                          <a:solidFill>
                            <a:srgbClr val="000000"/>
                          </a:solidFill>
                          <a:effectLst/>
                          <a:latin typeface="Calibri" panose="020F0502020204030204" pitchFamily="34" charset="0"/>
                        </a:rPr>
                        <a:t>7</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Vistara</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UK-951</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Delhi</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Afternoon</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zero</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Evening</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Mumbai</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Economy</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2.17</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1</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6060</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0491286"/>
                  </a:ext>
                </a:extLst>
              </a:tr>
              <a:tr h="185732">
                <a:tc>
                  <a:txBody>
                    <a:bodyPr/>
                    <a:lstStyle/>
                    <a:p>
                      <a:pPr algn="ctr" fontAlgn="ctr"/>
                      <a:r>
                        <a:rPr lang="en-IN" sz="600" b="1" i="0" u="none" strike="noStrike">
                          <a:solidFill>
                            <a:srgbClr val="000000"/>
                          </a:solidFill>
                          <a:effectLst/>
                          <a:latin typeface="Calibri" panose="020F0502020204030204" pitchFamily="34" charset="0"/>
                        </a:rPr>
                        <a:t>8</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GO_FIRST</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G8-334</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Delhi</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Early_Morning</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zero</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Morning</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Mumbai</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Economy</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2.17</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1</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5954</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9448458"/>
                  </a:ext>
                </a:extLst>
              </a:tr>
              <a:tr h="185732">
                <a:tc>
                  <a:txBody>
                    <a:bodyPr/>
                    <a:lstStyle/>
                    <a:p>
                      <a:pPr algn="ctr" fontAlgn="ctr"/>
                      <a:r>
                        <a:rPr lang="en-IN" sz="600" b="1" i="0" u="none" strike="noStrike">
                          <a:solidFill>
                            <a:srgbClr val="000000"/>
                          </a:solidFill>
                          <a:effectLst/>
                          <a:latin typeface="Calibri" panose="020F0502020204030204" pitchFamily="34" charset="0"/>
                        </a:rPr>
                        <a:t>9</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GO_FIRST</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G8-336</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Delhi</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Afternoon</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zero</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Evening</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Mumbai</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Economy</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2.25</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1</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5954</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687266"/>
                  </a:ext>
                </a:extLst>
              </a:tr>
              <a:tr h="185732">
                <a:tc>
                  <a:txBody>
                    <a:bodyPr/>
                    <a:lstStyle/>
                    <a:p>
                      <a:pPr algn="ctr" fontAlgn="ctr"/>
                      <a:r>
                        <a:rPr lang="en-IN" sz="600" b="1" i="0" u="none" strike="noStrike">
                          <a:solidFill>
                            <a:srgbClr val="000000"/>
                          </a:solidFill>
                          <a:effectLst/>
                          <a:latin typeface="Calibri" panose="020F0502020204030204" pitchFamily="34" charset="0"/>
                        </a:rPr>
                        <a:t>10</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GO_FIRST</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G8-392</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Delhi</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Afternoon</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zero</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Evening</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Mumbai</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Economy</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2.25</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1</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5954</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7042100"/>
                  </a:ext>
                </a:extLst>
              </a:tr>
              <a:tr h="185732">
                <a:tc>
                  <a:txBody>
                    <a:bodyPr/>
                    <a:lstStyle/>
                    <a:p>
                      <a:pPr algn="ctr" fontAlgn="ctr"/>
                      <a:r>
                        <a:rPr lang="en-IN" sz="600" b="1" i="0" u="none" strike="noStrike">
                          <a:solidFill>
                            <a:srgbClr val="000000"/>
                          </a:solidFill>
                          <a:effectLst/>
                          <a:latin typeface="Calibri" panose="020F0502020204030204" pitchFamily="34" charset="0"/>
                        </a:rPr>
                        <a:t>11</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GO_FIRST</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G8-338</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Delhi</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Morning</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zero</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Afternoon</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Mumbai</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Economy</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2.33</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dirty="0">
                          <a:solidFill>
                            <a:srgbClr val="000000"/>
                          </a:solidFill>
                          <a:effectLst/>
                          <a:latin typeface="Calibri" panose="020F0502020204030204" pitchFamily="34" charset="0"/>
                        </a:rPr>
                        <a:t>1</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5954</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4391428"/>
                  </a:ext>
                </a:extLst>
              </a:tr>
              <a:tr h="185732">
                <a:tc>
                  <a:txBody>
                    <a:bodyPr/>
                    <a:lstStyle/>
                    <a:p>
                      <a:pPr algn="ctr" fontAlgn="ctr"/>
                      <a:r>
                        <a:rPr lang="en-IN" sz="600" b="1" i="0" u="none" strike="noStrike">
                          <a:solidFill>
                            <a:srgbClr val="000000"/>
                          </a:solidFill>
                          <a:effectLst/>
                          <a:latin typeface="Calibri" panose="020F0502020204030204" pitchFamily="34" charset="0"/>
                        </a:rPr>
                        <a:t>12</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Indigo</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6E-5001</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Delhi</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Early_Morning</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zero</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Morning</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Mumbai</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Economy</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2.17</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1</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5955</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0554435"/>
                  </a:ext>
                </a:extLst>
              </a:tr>
              <a:tr h="185732">
                <a:tc>
                  <a:txBody>
                    <a:bodyPr/>
                    <a:lstStyle/>
                    <a:p>
                      <a:pPr algn="ctr" fontAlgn="ctr"/>
                      <a:r>
                        <a:rPr lang="en-IN" sz="600" b="1" i="0" u="none" strike="noStrike">
                          <a:solidFill>
                            <a:srgbClr val="000000"/>
                          </a:solidFill>
                          <a:effectLst/>
                          <a:latin typeface="Calibri" panose="020F0502020204030204" pitchFamily="34" charset="0"/>
                        </a:rPr>
                        <a:t>13</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Indigo</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6E-6202</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Delhi</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Morning</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zero</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Afternoon</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Mumbai</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Economy</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2.17</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1</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5955</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2233278"/>
                  </a:ext>
                </a:extLst>
              </a:tr>
              <a:tr h="185732">
                <a:tc>
                  <a:txBody>
                    <a:bodyPr/>
                    <a:lstStyle/>
                    <a:p>
                      <a:pPr algn="ctr" fontAlgn="ctr"/>
                      <a:r>
                        <a:rPr lang="en-IN" sz="600" b="1" i="0" u="none" strike="noStrike">
                          <a:solidFill>
                            <a:srgbClr val="000000"/>
                          </a:solidFill>
                          <a:effectLst/>
                          <a:latin typeface="Calibri" panose="020F0502020204030204" pitchFamily="34" charset="0"/>
                        </a:rPr>
                        <a:t>14</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Indigo</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6E-549</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Delhi</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Afternoon</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zero</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Evening</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Mumbai</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Economy</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2.25</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1</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5955</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5925288"/>
                  </a:ext>
                </a:extLst>
              </a:tr>
              <a:tr h="121346">
                <a:tc>
                  <a:txBody>
                    <a:bodyPr/>
                    <a:lstStyle/>
                    <a:p>
                      <a:pPr algn="ctr" fontAlgn="ctr"/>
                      <a:r>
                        <a:rPr lang="en-IN" sz="600" b="1" i="0" u="none" strike="noStrike">
                          <a:solidFill>
                            <a:srgbClr val="000000"/>
                          </a:solidFill>
                          <a:effectLst/>
                          <a:latin typeface="Calibri" panose="020F0502020204030204" pitchFamily="34" charset="0"/>
                        </a:rPr>
                        <a:t>15</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Indigo</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6E-6278</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Delhi</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Morning</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zero</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Morning</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Mumbai</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Economy</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2.33</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1</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5955</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2793840"/>
                  </a:ext>
                </a:extLst>
              </a:tr>
              <a:tr h="185732">
                <a:tc>
                  <a:txBody>
                    <a:bodyPr/>
                    <a:lstStyle/>
                    <a:p>
                      <a:pPr algn="ctr" fontAlgn="ctr"/>
                      <a:r>
                        <a:rPr lang="en-IN" sz="600" b="1" i="0" u="none" strike="noStrike">
                          <a:solidFill>
                            <a:srgbClr val="000000"/>
                          </a:solidFill>
                          <a:effectLst/>
                          <a:latin typeface="Calibri" panose="020F0502020204030204" pitchFamily="34" charset="0"/>
                        </a:rPr>
                        <a:t>16</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Air_India</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AI-887</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Delhi</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Early_Morning</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zero</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Morning</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Mumbai</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Economy</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2.08</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1</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5955</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4793326"/>
                  </a:ext>
                </a:extLst>
              </a:tr>
              <a:tr h="185732">
                <a:tc>
                  <a:txBody>
                    <a:bodyPr/>
                    <a:lstStyle/>
                    <a:p>
                      <a:pPr algn="ctr" fontAlgn="ctr"/>
                      <a:r>
                        <a:rPr lang="en-IN" sz="600" b="1" i="0" u="none" strike="noStrike">
                          <a:solidFill>
                            <a:srgbClr val="000000"/>
                          </a:solidFill>
                          <a:effectLst/>
                          <a:latin typeface="Calibri" panose="020F0502020204030204" pitchFamily="34" charset="0"/>
                        </a:rPr>
                        <a:t>17</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Air_India</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AI-665</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Delhi</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Early_Morning</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zero</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Morning</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Mumbai</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Economy</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2.17</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1</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5955</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0127422"/>
                  </a:ext>
                </a:extLst>
              </a:tr>
              <a:tr h="185732">
                <a:tc>
                  <a:txBody>
                    <a:bodyPr/>
                    <a:lstStyle/>
                    <a:p>
                      <a:pPr algn="ctr" fontAlgn="ctr"/>
                      <a:r>
                        <a:rPr lang="en-IN" sz="600" b="1" i="0" u="none" strike="noStrike">
                          <a:solidFill>
                            <a:srgbClr val="000000"/>
                          </a:solidFill>
                          <a:effectLst/>
                          <a:latin typeface="Calibri" panose="020F0502020204030204" pitchFamily="34" charset="0"/>
                        </a:rPr>
                        <a:t>18</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AirAsia</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I5-747</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Delhi</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Evening</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one</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Early_Morning</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Mumbai</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Economy</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12.25</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1</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5949</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3142928"/>
                  </a:ext>
                </a:extLst>
              </a:tr>
              <a:tr h="146936">
                <a:tc>
                  <a:txBody>
                    <a:bodyPr/>
                    <a:lstStyle/>
                    <a:p>
                      <a:pPr algn="ctr" fontAlgn="ctr"/>
                      <a:r>
                        <a:rPr lang="en-IN" sz="600" b="1" i="0" u="none" strike="noStrike">
                          <a:solidFill>
                            <a:srgbClr val="000000"/>
                          </a:solidFill>
                          <a:effectLst/>
                          <a:latin typeface="Calibri" panose="020F0502020204030204" pitchFamily="34" charset="0"/>
                        </a:rPr>
                        <a:t>19</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AirAsia</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I5-747</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Delhi</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Evening</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one</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Morning</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Mumbai</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Economy</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16.33</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1</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5949</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4702972"/>
                  </a:ext>
                </a:extLst>
              </a:tr>
              <a:tr h="185732">
                <a:tc>
                  <a:txBody>
                    <a:bodyPr/>
                    <a:lstStyle/>
                    <a:p>
                      <a:pPr algn="ctr" fontAlgn="ctr"/>
                      <a:r>
                        <a:rPr lang="en-IN" sz="600" b="1" i="0" u="none" strike="noStrike">
                          <a:solidFill>
                            <a:srgbClr val="000000"/>
                          </a:solidFill>
                          <a:effectLst/>
                          <a:latin typeface="Calibri" panose="020F0502020204030204" pitchFamily="34" charset="0"/>
                        </a:rPr>
                        <a:t>20</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dirty="0">
                          <a:solidFill>
                            <a:srgbClr val="000000"/>
                          </a:solidFill>
                          <a:effectLst/>
                          <a:latin typeface="Calibri" panose="020F0502020204030204" pitchFamily="34" charset="0"/>
                        </a:rPr>
                        <a:t>GO_FIRST</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G8-266</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dirty="0">
                          <a:solidFill>
                            <a:srgbClr val="000000"/>
                          </a:solidFill>
                          <a:effectLst/>
                          <a:latin typeface="Calibri" panose="020F0502020204030204" pitchFamily="34" charset="0"/>
                        </a:rPr>
                        <a:t>Delhi</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Early_Morning</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one</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Evening</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Mumbai</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Economy</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11.75</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a:solidFill>
                            <a:srgbClr val="000000"/>
                          </a:solidFill>
                          <a:effectLst/>
                          <a:latin typeface="Calibri" panose="020F0502020204030204" pitchFamily="34" charset="0"/>
                        </a:rPr>
                        <a:t>1</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600" b="1" i="0" u="none" strike="noStrike" dirty="0">
                          <a:solidFill>
                            <a:srgbClr val="000000"/>
                          </a:solidFill>
                          <a:effectLst/>
                          <a:latin typeface="Calibri" panose="020F0502020204030204" pitchFamily="34" charset="0"/>
                        </a:rPr>
                        <a:t>5954</a:t>
                      </a:r>
                    </a:p>
                  </a:txBody>
                  <a:tcPr marL="4133" marR="4133" marT="4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702578"/>
                  </a:ext>
                </a:extLst>
              </a:tr>
            </a:tbl>
          </a:graphicData>
        </a:graphic>
      </p:graphicFrame>
    </p:spTree>
    <p:extLst>
      <p:ext uri="{BB962C8B-B14F-4D97-AF65-F5344CB8AC3E}">
        <p14:creationId xmlns:p14="http://schemas.microsoft.com/office/powerpoint/2010/main" val="1864801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6759E28-C12F-4DA5-AD62-4DD8AAB8D94A}"/>
              </a:ext>
            </a:extLst>
          </p:cNvPr>
          <p:cNvSpPr>
            <a:spLocks noGrp="1"/>
          </p:cNvSpPr>
          <p:nvPr>
            <p:ph type="dt" sz="half" idx="10"/>
          </p:nvPr>
        </p:nvSpPr>
        <p:spPr/>
        <p:txBody>
          <a:bodyPr/>
          <a:lstStyle/>
          <a:p>
            <a:fld id="{E3A16F53-67D0-4223-98D2-90207FF8C95E}" type="datetime3">
              <a:rPr lang="en-US" smtClean="0"/>
              <a:t>20 September 2023</a:t>
            </a:fld>
            <a:endParaRPr lang="en-US"/>
          </a:p>
        </p:txBody>
      </p:sp>
      <p:sp>
        <p:nvSpPr>
          <p:cNvPr id="6" name="Slide Number Placeholder 5">
            <a:extLst>
              <a:ext uri="{FF2B5EF4-FFF2-40B4-BE49-F238E27FC236}">
                <a16:creationId xmlns:a16="http://schemas.microsoft.com/office/drawing/2014/main" id="{DC69CABD-C32E-4955-96B2-C8F623DC4B6B}"/>
              </a:ext>
            </a:extLst>
          </p:cNvPr>
          <p:cNvSpPr>
            <a:spLocks noGrp="1"/>
          </p:cNvSpPr>
          <p:nvPr>
            <p:ph type="sldNum" sz="quarter" idx="12"/>
          </p:nvPr>
        </p:nvSpPr>
        <p:spPr/>
        <p:txBody>
          <a:bodyPr/>
          <a:lstStyle/>
          <a:p>
            <a:fld id="{0CFEC368-1D7A-4F81-ABF6-AE0E36BAF64C}" type="slidenum">
              <a:rPr lang="en-US" smtClean="0"/>
              <a:pPr/>
              <a:t>17</a:t>
            </a:fld>
            <a:endParaRPr lang="en-US"/>
          </a:p>
        </p:txBody>
      </p:sp>
      <p:sp>
        <p:nvSpPr>
          <p:cNvPr id="7" name="Title 6">
            <a:extLst>
              <a:ext uri="{FF2B5EF4-FFF2-40B4-BE49-F238E27FC236}">
                <a16:creationId xmlns:a16="http://schemas.microsoft.com/office/drawing/2014/main" id="{2E437BE7-0B32-8E04-E9F5-7D508089FC08}"/>
              </a:ext>
            </a:extLst>
          </p:cNvPr>
          <p:cNvSpPr>
            <a:spLocks noGrp="1"/>
          </p:cNvSpPr>
          <p:nvPr>
            <p:ph type="title"/>
          </p:nvPr>
        </p:nvSpPr>
        <p:spPr>
          <a:xfrm>
            <a:off x="457200" y="216457"/>
            <a:ext cx="8229600" cy="742950"/>
          </a:xfrm>
        </p:spPr>
        <p:txBody>
          <a:bodyPr>
            <a:normAutofit/>
          </a:bodyPr>
          <a:lstStyle/>
          <a:p>
            <a:r>
              <a:rPr lang="en-US" dirty="0">
                <a:latin typeface="Times New Roman" panose="02020603050405020304" pitchFamily="18" charset="0"/>
                <a:cs typeface="Times New Roman" panose="02020603050405020304" pitchFamily="18" charset="0"/>
              </a:rPr>
              <a:t>Code &amp; Data Files</a:t>
            </a:r>
            <a:endParaRPr lang="en-IN" sz="2200" b="1" dirty="0">
              <a:solidFill>
                <a:schemeClr val="tx1"/>
              </a:solidFill>
              <a:latin typeface="Bahnschrift" panose="020B0502040204020203"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F8A472D6-1814-52C4-BCA1-E47DC79425DA}"/>
              </a:ext>
            </a:extLst>
          </p:cNvPr>
          <p:cNvPicPr>
            <a:picLocks noChangeAspect="1"/>
          </p:cNvPicPr>
          <p:nvPr/>
        </p:nvPicPr>
        <p:blipFill rotWithShape="1">
          <a:blip r:embed="rId2"/>
          <a:srcRect b="22281"/>
          <a:stretch/>
        </p:blipFill>
        <p:spPr>
          <a:xfrm>
            <a:off x="519405" y="959407"/>
            <a:ext cx="7573346" cy="4091564"/>
          </a:xfrm>
          <a:prstGeom prst="rect">
            <a:avLst/>
          </a:prstGeom>
        </p:spPr>
      </p:pic>
    </p:spTree>
    <p:extLst>
      <p:ext uri="{BB962C8B-B14F-4D97-AF65-F5344CB8AC3E}">
        <p14:creationId xmlns:p14="http://schemas.microsoft.com/office/powerpoint/2010/main" val="722324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6759E28-C12F-4DA5-AD62-4DD8AAB8D94A}"/>
              </a:ext>
            </a:extLst>
          </p:cNvPr>
          <p:cNvSpPr>
            <a:spLocks noGrp="1"/>
          </p:cNvSpPr>
          <p:nvPr>
            <p:ph type="dt" sz="half" idx="10"/>
          </p:nvPr>
        </p:nvSpPr>
        <p:spPr/>
        <p:txBody>
          <a:bodyPr/>
          <a:lstStyle/>
          <a:p>
            <a:fld id="{E3A16F53-67D0-4223-98D2-90207FF8C95E}" type="datetime3">
              <a:rPr lang="en-US" smtClean="0"/>
              <a:t>20 September 2023</a:t>
            </a:fld>
            <a:endParaRPr lang="en-US" dirty="0"/>
          </a:p>
        </p:txBody>
      </p:sp>
      <p:sp>
        <p:nvSpPr>
          <p:cNvPr id="6" name="Slide Number Placeholder 5">
            <a:extLst>
              <a:ext uri="{FF2B5EF4-FFF2-40B4-BE49-F238E27FC236}">
                <a16:creationId xmlns:a16="http://schemas.microsoft.com/office/drawing/2014/main" id="{DC69CABD-C32E-4955-96B2-C8F623DC4B6B}"/>
              </a:ext>
            </a:extLst>
          </p:cNvPr>
          <p:cNvSpPr>
            <a:spLocks noGrp="1"/>
          </p:cNvSpPr>
          <p:nvPr>
            <p:ph type="sldNum" sz="quarter" idx="12"/>
          </p:nvPr>
        </p:nvSpPr>
        <p:spPr/>
        <p:txBody>
          <a:bodyPr/>
          <a:lstStyle/>
          <a:p>
            <a:fld id="{0CFEC368-1D7A-4F81-ABF6-AE0E36BAF64C}" type="slidenum">
              <a:rPr lang="en-US" smtClean="0"/>
              <a:pPr/>
              <a:t>18</a:t>
            </a:fld>
            <a:endParaRPr lang="en-US"/>
          </a:p>
        </p:txBody>
      </p:sp>
      <p:pic>
        <p:nvPicPr>
          <p:cNvPr id="3" name="Picture 2">
            <a:extLst>
              <a:ext uri="{FF2B5EF4-FFF2-40B4-BE49-F238E27FC236}">
                <a16:creationId xmlns:a16="http://schemas.microsoft.com/office/drawing/2014/main" id="{40517AF9-3AB2-2F78-7C4D-D1B20E94B3FE}"/>
              </a:ext>
            </a:extLst>
          </p:cNvPr>
          <p:cNvPicPr>
            <a:picLocks noChangeAspect="1"/>
          </p:cNvPicPr>
          <p:nvPr/>
        </p:nvPicPr>
        <p:blipFill>
          <a:blip r:embed="rId2"/>
          <a:stretch>
            <a:fillRect/>
          </a:stretch>
        </p:blipFill>
        <p:spPr>
          <a:xfrm>
            <a:off x="833536" y="341246"/>
            <a:ext cx="7329804" cy="4696508"/>
          </a:xfrm>
          <a:prstGeom prst="rect">
            <a:avLst/>
          </a:prstGeom>
        </p:spPr>
      </p:pic>
    </p:spTree>
    <p:extLst>
      <p:ext uri="{BB962C8B-B14F-4D97-AF65-F5344CB8AC3E}">
        <p14:creationId xmlns:p14="http://schemas.microsoft.com/office/powerpoint/2010/main" val="425025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6759E28-C12F-4DA5-AD62-4DD8AAB8D94A}"/>
              </a:ext>
            </a:extLst>
          </p:cNvPr>
          <p:cNvSpPr>
            <a:spLocks noGrp="1"/>
          </p:cNvSpPr>
          <p:nvPr>
            <p:ph type="dt" sz="half" idx="10"/>
          </p:nvPr>
        </p:nvSpPr>
        <p:spPr/>
        <p:txBody>
          <a:bodyPr/>
          <a:lstStyle/>
          <a:p>
            <a:fld id="{E3A16F53-67D0-4223-98D2-90207FF8C95E}" type="datetime3">
              <a:rPr lang="en-US" smtClean="0"/>
              <a:t>20 September 2023</a:t>
            </a:fld>
            <a:endParaRPr lang="en-US"/>
          </a:p>
        </p:txBody>
      </p:sp>
      <p:sp>
        <p:nvSpPr>
          <p:cNvPr id="6" name="Slide Number Placeholder 5">
            <a:extLst>
              <a:ext uri="{FF2B5EF4-FFF2-40B4-BE49-F238E27FC236}">
                <a16:creationId xmlns:a16="http://schemas.microsoft.com/office/drawing/2014/main" id="{DC69CABD-C32E-4955-96B2-C8F623DC4B6B}"/>
              </a:ext>
            </a:extLst>
          </p:cNvPr>
          <p:cNvSpPr>
            <a:spLocks noGrp="1"/>
          </p:cNvSpPr>
          <p:nvPr>
            <p:ph type="sldNum" sz="quarter" idx="12"/>
          </p:nvPr>
        </p:nvSpPr>
        <p:spPr/>
        <p:txBody>
          <a:bodyPr/>
          <a:lstStyle/>
          <a:p>
            <a:fld id="{0CFEC368-1D7A-4F81-ABF6-AE0E36BAF64C}" type="slidenum">
              <a:rPr lang="en-US" smtClean="0"/>
              <a:pPr/>
              <a:t>19</a:t>
            </a:fld>
            <a:endParaRPr lang="en-US"/>
          </a:p>
        </p:txBody>
      </p:sp>
      <p:pic>
        <p:nvPicPr>
          <p:cNvPr id="11" name="Picture 10">
            <a:extLst>
              <a:ext uri="{FF2B5EF4-FFF2-40B4-BE49-F238E27FC236}">
                <a16:creationId xmlns:a16="http://schemas.microsoft.com/office/drawing/2014/main" id="{C38753AE-D8E0-4768-537C-501DAA54111B}"/>
              </a:ext>
            </a:extLst>
          </p:cNvPr>
          <p:cNvPicPr>
            <a:picLocks noChangeAspect="1"/>
          </p:cNvPicPr>
          <p:nvPr/>
        </p:nvPicPr>
        <p:blipFill rotWithShape="1">
          <a:blip r:embed="rId2"/>
          <a:srcRect r="20065"/>
          <a:stretch/>
        </p:blipFill>
        <p:spPr>
          <a:xfrm>
            <a:off x="112068" y="522514"/>
            <a:ext cx="2895600" cy="4515239"/>
          </a:xfrm>
          <a:prstGeom prst="rect">
            <a:avLst/>
          </a:prstGeom>
        </p:spPr>
      </p:pic>
      <p:pic>
        <p:nvPicPr>
          <p:cNvPr id="13" name="Picture 12">
            <a:extLst>
              <a:ext uri="{FF2B5EF4-FFF2-40B4-BE49-F238E27FC236}">
                <a16:creationId xmlns:a16="http://schemas.microsoft.com/office/drawing/2014/main" id="{F36246CF-EAAA-C1E9-401F-8A46D0951695}"/>
              </a:ext>
            </a:extLst>
          </p:cNvPr>
          <p:cNvPicPr>
            <a:picLocks noChangeAspect="1"/>
          </p:cNvPicPr>
          <p:nvPr/>
        </p:nvPicPr>
        <p:blipFill>
          <a:blip r:embed="rId3"/>
          <a:stretch>
            <a:fillRect/>
          </a:stretch>
        </p:blipFill>
        <p:spPr>
          <a:xfrm>
            <a:off x="3072882" y="522513"/>
            <a:ext cx="5959050" cy="4515239"/>
          </a:xfrm>
          <a:prstGeom prst="rect">
            <a:avLst/>
          </a:prstGeom>
        </p:spPr>
      </p:pic>
    </p:spTree>
    <p:extLst>
      <p:ext uri="{BB962C8B-B14F-4D97-AF65-F5344CB8AC3E}">
        <p14:creationId xmlns:p14="http://schemas.microsoft.com/office/powerpoint/2010/main" val="559232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76294"/>
            <a:ext cx="7215094" cy="1272241"/>
          </a:xfrm>
        </p:spPr>
        <p:txBody>
          <a:bodyPr/>
          <a:lstStyle/>
          <a:p>
            <a:r>
              <a:rPr lang="en-IN" sz="3200" dirty="0">
                <a:latin typeface="Times New Roman" panose="02020603050405020304" pitchFamily="18" charset="0"/>
                <a:cs typeface="Times New Roman" panose="02020603050405020304" pitchFamily="18" charset="0"/>
              </a:rPr>
              <a:t>K Hannah Jessica  – 20BCE7468</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2842560"/>
            <a:ext cx="6400800" cy="1314450"/>
          </a:xfrm>
        </p:spPr>
        <p:txBody>
          <a:bodyPr>
            <a:normAutofit/>
          </a:bodyPr>
          <a:lstStyle/>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4782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AAB5B4B-EBB2-66A8-1B1A-476598638FE7}"/>
              </a:ext>
            </a:extLst>
          </p:cNvPr>
          <p:cNvSpPr>
            <a:spLocks noGrp="1"/>
          </p:cNvSpPr>
          <p:nvPr>
            <p:ph type="dt" sz="half" idx="10"/>
          </p:nvPr>
        </p:nvSpPr>
        <p:spPr/>
        <p:txBody>
          <a:bodyPr/>
          <a:lstStyle/>
          <a:p>
            <a:fld id="{E592C94D-4C4A-404B-9CC7-802D42BCDA28}" type="datetime3">
              <a:rPr lang="en-US" smtClean="0"/>
              <a:t>20 September 2023</a:t>
            </a:fld>
            <a:endParaRPr lang="en-US"/>
          </a:p>
        </p:txBody>
      </p:sp>
      <p:sp>
        <p:nvSpPr>
          <p:cNvPr id="5" name="Slide Number Placeholder 4">
            <a:extLst>
              <a:ext uri="{FF2B5EF4-FFF2-40B4-BE49-F238E27FC236}">
                <a16:creationId xmlns:a16="http://schemas.microsoft.com/office/drawing/2014/main" id="{961537A9-B537-5EFC-8674-9CB06BA10E87}"/>
              </a:ext>
            </a:extLst>
          </p:cNvPr>
          <p:cNvSpPr>
            <a:spLocks noGrp="1"/>
          </p:cNvSpPr>
          <p:nvPr>
            <p:ph type="sldNum" sz="quarter" idx="12"/>
          </p:nvPr>
        </p:nvSpPr>
        <p:spPr/>
        <p:txBody>
          <a:bodyPr/>
          <a:lstStyle/>
          <a:p>
            <a:fld id="{0CFEC368-1D7A-4F81-ABF6-AE0E36BAF64C}" type="slidenum">
              <a:rPr lang="en-US" smtClean="0"/>
              <a:pPr/>
              <a:t>20</a:t>
            </a:fld>
            <a:endParaRPr lang="en-US"/>
          </a:p>
        </p:txBody>
      </p:sp>
      <p:pic>
        <p:nvPicPr>
          <p:cNvPr id="9" name="Picture 8">
            <a:extLst>
              <a:ext uri="{FF2B5EF4-FFF2-40B4-BE49-F238E27FC236}">
                <a16:creationId xmlns:a16="http://schemas.microsoft.com/office/drawing/2014/main" id="{D91B7B57-A659-A908-9A1D-A36930FA29E2}"/>
              </a:ext>
            </a:extLst>
          </p:cNvPr>
          <p:cNvPicPr>
            <a:picLocks noChangeAspect="1"/>
          </p:cNvPicPr>
          <p:nvPr/>
        </p:nvPicPr>
        <p:blipFill>
          <a:blip r:embed="rId2"/>
          <a:stretch>
            <a:fillRect/>
          </a:stretch>
        </p:blipFill>
        <p:spPr>
          <a:xfrm>
            <a:off x="310836" y="297335"/>
            <a:ext cx="8522328" cy="4846165"/>
          </a:xfrm>
          <a:prstGeom prst="rect">
            <a:avLst/>
          </a:prstGeom>
        </p:spPr>
      </p:pic>
    </p:spTree>
    <p:extLst>
      <p:ext uri="{BB962C8B-B14F-4D97-AF65-F5344CB8AC3E}">
        <p14:creationId xmlns:p14="http://schemas.microsoft.com/office/powerpoint/2010/main" val="3826008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00C8751-5284-B31F-3BD0-6AAF08C1B354}"/>
              </a:ext>
            </a:extLst>
          </p:cNvPr>
          <p:cNvSpPr>
            <a:spLocks noGrp="1"/>
          </p:cNvSpPr>
          <p:nvPr>
            <p:ph type="dt" sz="half" idx="10"/>
          </p:nvPr>
        </p:nvSpPr>
        <p:spPr/>
        <p:txBody>
          <a:bodyPr/>
          <a:lstStyle/>
          <a:p>
            <a:fld id="{E592C94D-4C4A-404B-9CC7-802D42BCDA28}" type="datetime3">
              <a:rPr lang="en-US" smtClean="0"/>
              <a:t>20 September 2023</a:t>
            </a:fld>
            <a:endParaRPr lang="en-US"/>
          </a:p>
        </p:txBody>
      </p:sp>
      <p:sp>
        <p:nvSpPr>
          <p:cNvPr id="5" name="Slide Number Placeholder 4">
            <a:extLst>
              <a:ext uri="{FF2B5EF4-FFF2-40B4-BE49-F238E27FC236}">
                <a16:creationId xmlns:a16="http://schemas.microsoft.com/office/drawing/2014/main" id="{0C645F13-FA43-9D70-0B4E-40C7661E1E80}"/>
              </a:ext>
            </a:extLst>
          </p:cNvPr>
          <p:cNvSpPr>
            <a:spLocks noGrp="1"/>
          </p:cNvSpPr>
          <p:nvPr>
            <p:ph type="sldNum" sz="quarter" idx="12"/>
          </p:nvPr>
        </p:nvSpPr>
        <p:spPr/>
        <p:txBody>
          <a:bodyPr/>
          <a:lstStyle/>
          <a:p>
            <a:fld id="{0CFEC368-1D7A-4F81-ABF6-AE0E36BAF64C}" type="slidenum">
              <a:rPr lang="en-US" smtClean="0"/>
              <a:pPr/>
              <a:t>21</a:t>
            </a:fld>
            <a:endParaRPr lang="en-US"/>
          </a:p>
        </p:txBody>
      </p:sp>
      <p:pic>
        <p:nvPicPr>
          <p:cNvPr id="7" name="Picture 6">
            <a:extLst>
              <a:ext uri="{FF2B5EF4-FFF2-40B4-BE49-F238E27FC236}">
                <a16:creationId xmlns:a16="http://schemas.microsoft.com/office/drawing/2014/main" id="{09C15C43-719F-95D0-586C-7EFD2AE4306F}"/>
              </a:ext>
            </a:extLst>
          </p:cNvPr>
          <p:cNvPicPr>
            <a:picLocks noChangeAspect="1"/>
          </p:cNvPicPr>
          <p:nvPr/>
        </p:nvPicPr>
        <p:blipFill>
          <a:blip r:embed="rId2"/>
          <a:stretch>
            <a:fillRect/>
          </a:stretch>
        </p:blipFill>
        <p:spPr>
          <a:xfrm>
            <a:off x="183502" y="391257"/>
            <a:ext cx="8686800" cy="4466881"/>
          </a:xfrm>
          <a:prstGeom prst="rect">
            <a:avLst/>
          </a:prstGeom>
        </p:spPr>
      </p:pic>
    </p:spTree>
    <p:extLst>
      <p:ext uri="{BB962C8B-B14F-4D97-AF65-F5344CB8AC3E}">
        <p14:creationId xmlns:p14="http://schemas.microsoft.com/office/powerpoint/2010/main" val="3605120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940B88BA-2DF5-2D03-681D-CF0FEE9C6BB7}"/>
              </a:ext>
            </a:extLst>
          </p:cNvPr>
          <p:cNvPicPr>
            <a:picLocks noGrp="1" noChangeAspect="1"/>
          </p:cNvPicPr>
          <p:nvPr>
            <p:ph idx="1"/>
          </p:nvPr>
        </p:nvPicPr>
        <p:blipFill rotWithShape="1">
          <a:blip r:embed="rId2"/>
          <a:srcRect l="815" r="1110"/>
          <a:stretch/>
        </p:blipFill>
        <p:spPr>
          <a:xfrm>
            <a:off x="3573624" y="802433"/>
            <a:ext cx="5498840" cy="3967912"/>
          </a:xfrm>
        </p:spPr>
      </p:pic>
      <p:sp>
        <p:nvSpPr>
          <p:cNvPr id="4" name="Date Placeholder 3">
            <a:extLst>
              <a:ext uri="{FF2B5EF4-FFF2-40B4-BE49-F238E27FC236}">
                <a16:creationId xmlns:a16="http://schemas.microsoft.com/office/drawing/2014/main" id="{ADAEAC16-2909-E9D6-BCBF-079EC55168A0}"/>
              </a:ext>
            </a:extLst>
          </p:cNvPr>
          <p:cNvSpPr>
            <a:spLocks noGrp="1"/>
          </p:cNvSpPr>
          <p:nvPr>
            <p:ph type="dt" sz="half" idx="10"/>
          </p:nvPr>
        </p:nvSpPr>
        <p:spPr/>
        <p:txBody>
          <a:bodyPr/>
          <a:lstStyle/>
          <a:p>
            <a:fld id="{E592C94D-4C4A-404B-9CC7-802D42BCDA28}" type="datetime3">
              <a:rPr lang="en-US" smtClean="0"/>
              <a:t>20 September 2023</a:t>
            </a:fld>
            <a:endParaRPr lang="en-US"/>
          </a:p>
        </p:txBody>
      </p:sp>
      <p:sp>
        <p:nvSpPr>
          <p:cNvPr id="5" name="Slide Number Placeholder 4">
            <a:extLst>
              <a:ext uri="{FF2B5EF4-FFF2-40B4-BE49-F238E27FC236}">
                <a16:creationId xmlns:a16="http://schemas.microsoft.com/office/drawing/2014/main" id="{B1F154A6-FC15-E628-BE63-E6B7B07A6DCB}"/>
              </a:ext>
            </a:extLst>
          </p:cNvPr>
          <p:cNvSpPr>
            <a:spLocks noGrp="1"/>
          </p:cNvSpPr>
          <p:nvPr>
            <p:ph type="sldNum" sz="quarter" idx="12"/>
          </p:nvPr>
        </p:nvSpPr>
        <p:spPr/>
        <p:txBody>
          <a:bodyPr/>
          <a:lstStyle/>
          <a:p>
            <a:fld id="{0CFEC368-1D7A-4F81-ABF6-AE0E36BAF64C}" type="slidenum">
              <a:rPr lang="en-US" smtClean="0"/>
              <a:pPr/>
              <a:t>22</a:t>
            </a:fld>
            <a:endParaRPr lang="en-US"/>
          </a:p>
        </p:txBody>
      </p:sp>
      <p:pic>
        <p:nvPicPr>
          <p:cNvPr id="6" name="Picture 5">
            <a:extLst>
              <a:ext uri="{FF2B5EF4-FFF2-40B4-BE49-F238E27FC236}">
                <a16:creationId xmlns:a16="http://schemas.microsoft.com/office/drawing/2014/main" id="{7DF8F8CE-3327-E684-EBA1-BEC8AADF771A}"/>
              </a:ext>
            </a:extLst>
          </p:cNvPr>
          <p:cNvPicPr>
            <a:picLocks noChangeAspect="1"/>
          </p:cNvPicPr>
          <p:nvPr/>
        </p:nvPicPr>
        <p:blipFill>
          <a:blip r:embed="rId3"/>
          <a:stretch>
            <a:fillRect/>
          </a:stretch>
        </p:blipFill>
        <p:spPr>
          <a:xfrm>
            <a:off x="71535" y="802433"/>
            <a:ext cx="3442995" cy="3967912"/>
          </a:xfrm>
          <a:prstGeom prst="rect">
            <a:avLst/>
          </a:prstGeom>
        </p:spPr>
      </p:pic>
    </p:spTree>
    <p:extLst>
      <p:ext uri="{BB962C8B-B14F-4D97-AF65-F5344CB8AC3E}">
        <p14:creationId xmlns:p14="http://schemas.microsoft.com/office/powerpoint/2010/main" val="2848585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00F35F6-75D2-D073-A6E7-4E71D7B3C84A}"/>
              </a:ext>
            </a:extLst>
          </p:cNvPr>
          <p:cNvSpPr>
            <a:spLocks noGrp="1"/>
          </p:cNvSpPr>
          <p:nvPr>
            <p:ph type="dt" sz="half" idx="10"/>
          </p:nvPr>
        </p:nvSpPr>
        <p:spPr/>
        <p:txBody>
          <a:bodyPr/>
          <a:lstStyle/>
          <a:p>
            <a:fld id="{E592C94D-4C4A-404B-9CC7-802D42BCDA28}" type="datetime3">
              <a:rPr lang="en-US" smtClean="0"/>
              <a:t>20 September 2023</a:t>
            </a:fld>
            <a:endParaRPr lang="en-US"/>
          </a:p>
        </p:txBody>
      </p:sp>
      <p:sp>
        <p:nvSpPr>
          <p:cNvPr id="5" name="Slide Number Placeholder 4">
            <a:extLst>
              <a:ext uri="{FF2B5EF4-FFF2-40B4-BE49-F238E27FC236}">
                <a16:creationId xmlns:a16="http://schemas.microsoft.com/office/drawing/2014/main" id="{40B26A59-2595-C965-2059-FD0C2E94069A}"/>
              </a:ext>
            </a:extLst>
          </p:cNvPr>
          <p:cNvSpPr>
            <a:spLocks noGrp="1"/>
          </p:cNvSpPr>
          <p:nvPr>
            <p:ph type="sldNum" sz="quarter" idx="12"/>
          </p:nvPr>
        </p:nvSpPr>
        <p:spPr/>
        <p:txBody>
          <a:bodyPr/>
          <a:lstStyle/>
          <a:p>
            <a:fld id="{0CFEC368-1D7A-4F81-ABF6-AE0E36BAF64C}" type="slidenum">
              <a:rPr lang="en-US" smtClean="0"/>
              <a:pPr/>
              <a:t>23</a:t>
            </a:fld>
            <a:endParaRPr lang="en-US"/>
          </a:p>
        </p:txBody>
      </p:sp>
      <p:pic>
        <p:nvPicPr>
          <p:cNvPr id="11" name="Picture 10">
            <a:extLst>
              <a:ext uri="{FF2B5EF4-FFF2-40B4-BE49-F238E27FC236}">
                <a16:creationId xmlns:a16="http://schemas.microsoft.com/office/drawing/2014/main" id="{5A60AB4B-5DD2-3CAB-1563-277FD96482EC}"/>
              </a:ext>
            </a:extLst>
          </p:cNvPr>
          <p:cNvPicPr>
            <a:picLocks noChangeAspect="1"/>
          </p:cNvPicPr>
          <p:nvPr/>
        </p:nvPicPr>
        <p:blipFill>
          <a:blip r:embed="rId2"/>
          <a:stretch>
            <a:fillRect/>
          </a:stretch>
        </p:blipFill>
        <p:spPr>
          <a:xfrm>
            <a:off x="255036" y="453564"/>
            <a:ext cx="8633927" cy="4236372"/>
          </a:xfrm>
          <a:prstGeom prst="rect">
            <a:avLst/>
          </a:prstGeom>
        </p:spPr>
      </p:pic>
    </p:spTree>
    <p:extLst>
      <p:ext uri="{BB962C8B-B14F-4D97-AF65-F5344CB8AC3E}">
        <p14:creationId xmlns:p14="http://schemas.microsoft.com/office/powerpoint/2010/main" val="3200298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CBDE5CA-8FE0-27AB-CE93-6385E8FAE325}"/>
              </a:ext>
            </a:extLst>
          </p:cNvPr>
          <p:cNvSpPr>
            <a:spLocks noGrp="1"/>
          </p:cNvSpPr>
          <p:nvPr>
            <p:ph type="dt" sz="half" idx="10"/>
          </p:nvPr>
        </p:nvSpPr>
        <p:spPr/>
        <p:txBody>
          <a:bodyPr/>
          <a:lstStyle/>
          <a:p>
            <a:fld id="{E592C94D-4C4A-404B-9CC7-802D42BCDA28}" type="datetime3">
              <a:rPr lang="en-US" smtClean="0"/>
              <a:t>20 September 2023</a:t>
            </a:fld>
            <a:endParaRPr lang="en-US"/>
          </a:p>
        </p:txBody>
      </p:sp>
      <p:sp>
        <p:nvSpPr>
          <p:cNvPr id="5" name="Slide Number Placeholder 4">
            <a:extLst>
              <a:ext uri="{FF2B5EF4-FFF2-40B4-BE49-F238E27FC236}">
                <a16:creationId xmlns:a16="http://schemas.microsoft.com/office/drawing/2014/main" id="{7215D33C-E2FC-8630-7AEB-BE6DBD668F2A}"/>
              </a:ext>
            </a:extLst>
          </p:cNvPr>
          <p:cNvSpPr>
            <a:spLocks noGrp="1"/>
          </p:cNvSpPr>
          <p:nvPr>
            <p:ph type="sldNum" sz="quarter" idx="12"/>
          </p:nvPr>
        </p:nvSpPr>
        <p:spPr/>
        <p:txBody>
          <a:bodyPr/>
          <a:lstStyle/>
          <a:p>
            <a:fld id="{0CFEC368-1D7A-4F81-ABF6-AE0E36BAF64C}" type="slidenum">
              <a:rPr lang="en-US" smtClean="0"/>
              <a:pPr/>
              <a:t>24</a:t>
            </a:fld>
            <a:endParaRPr lang="en-US"/>
          </a:p>
        </p:txBody>
      </p:sp>
      <p:pic>
        <p:nvPicPr>
          <p:cNvPr id="2050" name="Picture 2">
            <a:extLst>
              <a:ext uri="{FF2B5EF4-FFF2-40B4-BE49-F238E27FC236}">
                <a16:creationId xmlns:a16="http://schemas.microsoft.com/office/drawing/2014/main" id="{E055DB61-C2E3-F847-15F1-8873FB065C57}"/>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066661" y="338612"/>
            <a:ext cx="5968480" cy="474278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324E987-5BE7-4C34-0A77-171D76E924AA}"/>
              </a:ext>
            </a:extLst>
          </p:cNvPr>
          <p:cNvPicPr>
            <a:picLocks noChangeAspect="1"/>
          </p:cNvPicPr>
          <p:nvPr/>
        </p:nvPicPr>
        <p:blipFill>
          <a:blip r:embed="rId3"/>
          <a:stretch>
            <a:fillRect/>
          </a:stretch>
        </p:blipFill>
        <p:spPr>
          <a:xfrm>
            <a:off x="59096" y="1246454"/>
            <a:ext cx="2895600" cy="883997"/>
          </a:xfrm>
          <a:prstGeom prst="rect">
            <a:avLst/>
          </a:prstGeom>
        </p:spPr>
      </p:pic>
    </p:spTree>
    <p:extLst>
      <p:ext uri="{BB962C8B-B14F-4D97-AF65-F5344CB8AC3E}">
        <p14:creationId xmlns:p14="http://schemas.microsoft.com/office/powerpoint/2010/main" val="1141331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0D8BE70-13F9-0B6A-86E2-D0F567733600}"/>
              </a:ext>
            </a:extLst>
          </p:cNvPr>
          <p:cNvSpPr>
            <a:spLocks noGrp="1"/>
          </p:cNvSpPr>
          <p:nvPr>
            <p:ph type="dt" sz="half" idx="10"/>
          </p:nvPr>
        </p:nvSpPr>
        <p:spPr/>
        <p:txBody>
          <a:bodyPr/>
          <a:lstStyle/>
          <a:p>
            <a:fld id="{E592C94D-4C4A-404B-9CC7-802D42BCDA28}" type="datetime3">
              <a:rPr lang="en-US" smtClean="0"/>
              <a:t>20 September 2023</a:t>
            </a:fld>
            <a:endParaRPr lang="en-US"/>
          </a:p>
        </p:txBody>
      </p:sp>
      <p:sp>
        <p:nvSpPr>
          <p:cNvPr id="5" name="Slide Number Placeholder 4">
            <a:extLst>
              <a:ext uri="{FF2B5EF4-FFF2-40B4-BE49-F238E27FC236}">
                <a16:creationId xmlns:a16="http://schemas.microsoft.com/office/drawing/2014/main" id="{46C1B39E-FD7A-FE50-B7EA-EB294367EB75}"/>
              </a:ext>
            </a:extLst>
          </p:cNvPr>
          <p:cNvSpPr>
            <a:spLocks noGrp="1"/>
          </p:cNvSpPr>
          <p:nvPr>
            <p:ph type="sldNum" sz="quarter" idx="12"/>
          </p:nvPr>
        </p:nvSpPr>
        <p:spPr/>
        <p:txBody>
          <a:bodyPr/>
          <a:lstStyle/>
          <a:p>
            <a:fld id="{0CFEC368-1D7A-4F81-ABF6-AE0E36BAF64C}" type="slidenum">
              <a:rPr lang="en-US" smtClean="0"/>
              <a:pPr/>
              <a:t>25</a:t>
            </a:fld>
            <a:endParaRPr lang="en-US"/>
          </a:p>
        </p:txBody>
      </p:sp>
      <p:pic>
        <p:nvPicPr>
          <p:cNvPr id="11" name="Picture 10">
            <a:extLst>
              <a:ext uri="{FF2B5EF4-FFF2-40B4-BE49-F238E27FC236}">
                <a16:creationId xmlns:a16="http://schemas.microsoft.com/office/drawing/2014/main" id="{F1F11FEB-3A3D-256F-C304-BC0F8389D6D5}"/>
              </a:ext>
            </a:extLst>
          </p:cNvPr>
          <p:cNvPicPr>
            <a:picLocks noChangeAspect="1"/>
          </p:cNvPicPr>
          <p:nvPr/>
        </p:nvPicPr>
        <p:blipFill>
          <a:blip r:embed="rId2"/>
          <a:stretch>
            <a:fillRect/>
          </a:stretch>
        </p:blipFill>
        <p:spPr>
          <a:xfrm>
            <a:off x="99526" y="301236"/>
            <a:ext cx="8944948" cy="4731075"/>
          </a:xfrm>
          <a:prstGeom prst="rect">
            <a:avLst/>
          </a:prstGeom>
        </p:spPr>
      </p:pic>
    </p:spTree>
    <p:extLst>
      <p:ext uri="{BB962C8B-B14F-4D97-AF65-F5344CB8AC3E}">
        <p14:creationId xmlns:p14="http://schemas.microsoft.com/office/powerpoint/2010/main" val="3348133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9CDFAC1-7743-A4EA-6E56-7D5F93FEFE41}"/>
              </a:ext>
            </a:extLst>
          </p:cNvPr>
          <p:cNvSpPr>
            <a:spLocks noGrp="1"/>
          </p:cNvSpPr>
          <p:nvPr>
            <p:ph type="dt" sz="half" idx="10"/>
          </p:nvPr>
        </p:nvSpPr>
        <p:spPr/>
        <p:txBody>
          <a:bodyPr/>
          <a:lstStyle/>
          <a:p>
            <a:fld id="{E592C94D-4C4A-404B-9CC7-802D42BCDA28}" type="datetime3">
              <a:rPr lang="en-US" smtClean="0"/>
              <a:t>20 September 2023</a:t>
            </a:fld>
            <a:endParaRPr lang="en-US"/>
          </a:p>
        </p:txBody>
      </p:sp>
      <p:sp>
        <p:nvSpPr>
          <p:cNvPr id="5" name="Slide Number Placeholder 4">
            <a:extLst>
              <a:ext uri="{FF2B5EF4-FFF2-40B4-BE49-F238E27FC236}">
                <a16:creationId xmlns:a16="http://schemas.microsoft.com/office/drawing/2014/main" id="{8F206BEA-ACEE-2A13-D119-69B678BFCD6F}"/>
              </a:ext>
            </a:extLst>
          </p:cNvPr>
          <p:cNvSpPr>
            <a:spLocks noGrp="1"/>
          </p:cNvSpPr>
          <p:nvPr>
            <p:ph type="sldNum" sz="quarter" idx="12"/>
          </p:nvPr>
        </p:nvSpPr>
        <p:spPr/>
        <p:txBody>
          <a:bodyPr/>
          <a:lstStyle/>
          <a:p>
            <a:fld id="{0CFEC368-1D7A-4F81-ABF6-AE0E36BAF64C}" type="slidenum">
              <a:rPr lang="en-US" smtClean="0"/>
              <a:pPr/>
              <a:t>26</a:t>
            </a:fld>
            <a:endParaRPr lang="en-US"/>
          </a:p>
        </p:txBody>
      </p:sp>
      <p:pic>
        <p:nvPicPr>
          <p:cNvPr id="9" name="Picture 8">
            <a:extLst>
              <a:ext uri="{FF2B5EF4-FFF2-40B4-BE49-F238E27FC236}">
                <a16:creationId xmlns:a16="http://schemas.microsoft.com/office/drawing/2014/main" id="{AA36A0D1-71D9-77DE-1746-157F13A30597}"/>
              </a:ext>
            </a:extLst>
          </p:cNvPr>
          <p:cNvPicPr>
            <a:picLocks noChangeAspect="1"/>
          </p:cNvPicPr>
          <p:nvPr/>
        </p:nvPicPr>
        <p:blipFill>
          <a:blip r:embed="rId2"/>
          <a:stretch>
            <a:fillRect/>
          </a:stretch>
        </p:blipFill>
        <p:spPr>
          <a:xfrm>
            <a:off x="1949197" y="339417"/>
            <a:ext cx="5245605" cy="4790367"/>
          </a:xfrm>
          <a:prstGeom prst="rect">
            <a:avLst/>
          </a:prstGeom>
        </p:spPr>
      </p:pic>
    </p:spTree>
    <p:extLst>
      <p:ext uri="{BB962C8B-B14F-4D97-AF65-F5344CB8AC3E}">
        <p14:creationId xmlns:p14="http://schemas.microsoft.com/office/powerpoint/2010/main" val="3406732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94D73A1-7679-BC64-B5E4-953E68D346A5}"/>
              </a:ext>
            </a:extLst>
          </p:cNvPr>
          <p:cNvSpPr>
            <a:spLocks noGrp="1"/>
          </p:cNvSpPr>
          <p:nvPr>
            <p:ph type="dt" sz="half" idx="10"/>
          </p:nvPr>
        </p:nvSpPr>
        <p:spPr/>
        <p:txBody>
          <a:bodyPr/>
          <a:lstStyle/>
          <a:p>
            <a:fld id="{E592C94D-4C4A-404B-9CC7-802D42BCDA28}" type="datetime3">
              <a:rPr lang="en-US" smtClean="0"/>
              <a:t>20 September 2023</a:t>
            </a:fld>
            <a:endParaRPr lang="en-US"/>
          </a:p>
        </p:txBody>
      </p:sp>
      <p:sp>
        <p:nvSpPr>
          <p:cNvPr id="5" name="Slide Number Placeholder 4">
            <a:extLst>
              <a:ext uri="{FF2B5EF4-FFF2-40B4-BE49-F238E27FC236}">
                <a16:creationId xmlns:a16="http://schemas.microsoft.com/office/drawing/2014/main" id="{64C7C6B8-59EE-F174-77DA-960626E6CD7C}"/>
              </a:ext>
            </a:extLst>
          </p:cNvPr>
          <p:cNvSpPr>
            <a:spLocks noGrp="1"/>
          </p:cNvSpPr>
          <p:nvPr>
            <p:ph type="sldNum" sz="quarter" idx="12"/>
          </p:nvPr>
        </p:nvSpPr>
        <p:spPr/>
        <p:txBody>
          <a:bodyPr/>
          <a:lstStyle/>
          <a:p>
            <a:fld id="{0CFEC368-1D7A-4F81-ABF6-AE0E36BAF64C}" type="slidenum">
              <a:rPr lang="en-US" smtClean="0"/>
              <a:pPr/>
              <a:t>27</a:t>
            </a:fld>
            <a:endParaRPr lang="en-US"/>
          </a:p>
        </p:txBody>
      </p:sp>
      <p:pic>
        <p:nvPicPr>
          <p:cNvPr id="8" name="Picture 7">
            <a:extLst>
              <a:ext uri="{FF2B5EF4-FFF2-40B4-BE49-F238E27FC236}">
                <a16:creationId xmlns:a16="http://schemas.microsoft.com/office/drawing/2014/main" id="{BB6313CE-2E45-C6FD-E20B-873F6DC4BCF7}"/>
              </a:ext>
            </a:extLst>
          </p:cNvPr>
          <p:cNvPicPr>
            <a:picLocks noChangeAspect="1"/>
          </p:cNvPicPr>
          <p:nvPr/>
        </p:nvPicPr>
        <p:blipFill>
          <a:blip r:embed="rId2"/>
          <a:stretch>
            <a:fillRect/>
          </a:stretch>
        </p:blipFill>
        <p:spPr>
          <a:xfrm>
            <a:off x="329680" y="335728"/>
            <a:ext cx="8609045" cy="4794056"/>
          </a:xfrm>
          <a:prstGeom prst="rect">
            <a:avLst/>
          </a:prstGeom>
        </p:spPr>
      </p:pic>
    </p:spTree>
    <p:extLst>
      <p:ext uri="{BB962C8B-B14F-4D97-AF65-F5344CB8AC3E}">
        <p14:creationId xmlns:p14="http://schemas.microsoft.com/office/powerpoint/2010/main" val="22352892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latin typeface="Times New Roman" panose="02020603050405020304" pitchFamily="18" charset="0"/>
                <a:cs typeface="Times New Roman" panose="02020603050405020304" pitchFamily="18" charset="0"/>
              </a:rPr>
              <a:t>Thank You</a:t>
            </a:r>
          </a:p>
        </p:txBody>
      </p:sp>
      <p:sp>
        <p:nvSpPr>
          <p:cNvPr id="3" name="Subtitle 2"/>
          <p:cNvSpPr>
            <a:spLocks noGrp="1"/>
          </p:cNvSpPr>
          <p:nvPr>
            <p:ph type="subTitle" idx="1"/>
          </p:nvPr>
        </p:nvSpPr>
        <p:spPr/>
        <p:txBody>
          <a:bodyPr>
            <a:normAutofit/>
          </a:bodyPr>
          <a:lstStyle/>
          <a:p>
            <a:r>
              <a:rPr lang="en-US" dirty="0">
                <a:latin typeface="Times New Roman" panose="02020603050405020304" pitchFamily="18" charset="0"/>
                <a:cs typeface="Times New Roman" panose="02020603050405020304" pitchFamily="18" charset="0"/>
              </a:rPr>
              <a:t>jessica.20bce7468@vitap.ac.in</a:t>
            </a:r>
          </a:p>
        </p:txBody>
      </p:sp>
    </p:spTree>
    <p:extLst>
      <p:ext uri="{BB962C8B-B14F-4D97-AF65-F5344CB8AC3E}">
        <p14:creationId xmlns:p14="http://schemas.microsoft.com/office/powerpoint/2010/main" val="182139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A6A3C-B316-4797-A0B0-A652D74727B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Table of Contents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B7F66D8-FC5C-49A6-A580-61B6BAF19CF2}"/>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Problem Statements</a:t>
            </a:r>
          </a:p>
          <a:p>
            <a:r>
              <a:rPr lang="en-US" dirty="0">
                <a:latin typeface="Times New Roman" panose="02020603050405020304" pitchFamily="18" charset="0"/>
                <a:cs typeface="Times New Roman" panose="02020603050405020304" pitchFamily="18" charset="0"/>
              </a:rPr>
              <a:t>Data Description</a:t>
            </a:r>
          </a:p>
          <a:p>
            <a:r>
              <a:rPr lang="en-US" dirty="0">
                <a:latin typeface="Times New Roman" panose="02020603050405020304" pitchFamily="18" charset="0"/>
                <a:cs typeface="Times New Roman" panose="02020603050405020304" pitchFamily="18" charset="0"/>
              </a:rPr>
              <a:t>Descriptive Analytics</a:t>
            </a:r>
          </a:p>
          <a:p>
            <a:r>
              <a:rPr lang="en-US" dirty="0">
                <a:latin typeface="Times New Roman" panose="02020603050405020304" pitchFamily="18" charset="0"/>
                <a:cs typeface="Times New Roman" panose="02020603050405020304" pitchFamily="18" charset="0"/>
              </a:rPr>
              <a:t>Predictive Analytics</a:t>
            </a:r>
          </a:p>
          <a:p>
            <a:r>
              <a:rPr lang="en-US" dirty="0">
                <a:latin typeface="Times New Roman" panose="02020603050405020304" pitchFamily="18" charset="0"/>
                <a:cs typeface="Times New Roman" panose="02020603050405020304" pitchFamily="18" charset="0"/>
              </a:rPr>
              <a:t>Findings and Insights</a:t>
            </a:r>
          </a:p>
          <a:p>
            <a:r>
              <a:rPr lang="en-US" dirty="0">
                <a:latin typeface="Times New Roman" panose="02020603050405020304" pitchFamily="18" charset="0"/>
                <a:cs typeface="Times New Roman" panose="02020603050405020304" pitchFamily="18" charset="0"/>
              </a:rPr>
              <a:t>Interpretation and Business Recommendations</a:t>
            </a:r>
          </a:p>
          <a:p>
            <a:r>
              <a:rPr lang="en-US" dirty="0">
                <a:latin typeface="Times New Roman" panose="02020603050405020304" pitchFamily="18" charset="0"/>
                <a:cs typeface="Times New Roman" panose="02020603050405020304" pitchFamily="18" charset="0"/>
              </a:rPr>
              <a:t>Codes &amp; Data Files</a:t>
            </a:r>
          </a:p>
        </p:txBody>
      </p:sp>
      <p:sp>
        <p:nvSpPr>
          <p:cNvPr id="4" name="Date Placeholder 3">
            <a:extLst>
              <a:ext uri="{FF2B5EF4-FFF2-40B4-BE49-F238E27FC236}">
                <a16:creationId xmlns:a16="http://schemas.microsoft.com/office/drawing/2014/main" id="{F6759E28-C12F-4DA5-AD62-4DD8AAB8D94A}"/>
              </a:ext>
            </a:extLst>
          </p:cNvPr>
          <p:cNvSpPr>
            <a:spLocks noGrp="1"/>
          </p:cNvSpPr>
          <p:nvPr>
            <p:ph type="dt" sz="half" idx="10"/>
          </p:nvPr>
        </p:nvSpPr>
        <p:spPr/>
        <p:txBody>
          <a:bodyPr/>
          <a:lstStyle/>
          <a:p>
            <a:fld id="{E3A16F53-67D0-4223-98D2-90207FF8C95E}" type="datetime3">
              <a:rPr lang="en-US" smtClean="0"/>
              <a:t>20 September 2023</a:t>
            </a:fld>
            <a:endParaRPr lang="en-US"/>
          </a:p>
        </p:txBody>
      </p:sp>
      <p:sp>
        <p:nvSpPr>
          <p:cNvPr id="6" name="Slide Number Placeholder 5">
            <a:extLst>
              <a:ext uri="{FF2B5EF4-FFF2-40B4-BE49-F238E27FC236}">
                <a16:creationId xmlns:a16="http://schemas.microsoft.com/office/drawing/2014/main" id="{DC69CABD-C32E-4955-96B2-C8F623DC4B6B}"/>
              </a:ext>
            </a:extLst>
          </p:cNvPr>
          <p:cNvSpPr>
            <a:spLocks noGrp="1"/>
          </p:cNvSpPr>
          <p:nvPr>
            <p:ph type="sldNum" sz="quarter" idx="12"/>
          </p:nvPr>
        </p:nvSpPr>
        <p:spPr/>
        <p:txBody>
          <a:bodyPr/>
          <a:lstStyle/>
          <a:p>
            <a:fld id="{0CFEC368-1D7A-4F81-ABF6-AE0E36BAF64C}" type="slidenum">
              <a:rPr lang="en-US" smtClean="0"/>
              <a:pPr/>
              <a:t>3</a:t>
            </a:fld>
            <a:endParaRPr lang="en-US"/>
          </a:p>
        </p:txBody>
      </p:sp>
    </p:spTree>
    <p:extLst>
      <p:ext uri="{BB962C8B-B14F-4D97-AF65-F5344CB8AC3E}">
        <p14:creationId xmlns:p14="http://schemas.microsoft.com/office/powerpoint/2010/main" val="3016674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6759E28-C12F-4DA5-AD62-4DD8AAB8D94A}"/>
              </a:ext>
            </a:extLst>
          </p:cNvPr>
          <p:cNvSpPr>
            <a:spLocks noGrp="1"/>
          </p:cNvSpPr>
          <p:nvPr>
            <p:ph type="dt" sz="half" idx="10"/>
          </p:nvPr>
        </p:nvSpPr>
        <p:spPr/>
        <p:txBody>
          <a:bodyPr/>
          <a:lstStyle/>
          <a:p>
            <a:fld id="{E3A16F53-67D0-4223-98D2-90207FF8C95E}" type="datetime3">
              <a:rPr lang="en-US" smtClean="0"/>
              <a:t>20 September 2023</a:t>
            </a:fld>
            <a:endParaRPr lang="en-US"/>
          </a:p>
        </p:txBody>
      </p:sp>
      <p:sp>
        <p:nvSpPr>
          <p:cNvPr id="6" name="Slide Number Placeholder 5">
            <a:extLst>
              <a:ext uri="{FF2B5EF4-FFF2-40B4-BE49-F238E27FC236}">
                <a16:creationId xmlns:a16="http://schemas.microsoft.com/office/drawing/2014/main" id="{DC69CABD-C32E-4955-96B2-C8F623DC4B6B}"/>
              </a:ext>
            </a:extLst>
          </p:cNvPr>
          <p:cNvSpPr>
            <a:spLocks noGrp="1"/>
          </p:cNvSpPr>
          <p:nvPr>
            <p:ph type="sldNum" sz="quarter" idx="12"/>
          </p:nvPr>
        </p:nvSpPr>
        <p:spPr/>
        <p:txBody>
          <a:bodyPr/>
          <a:lstStyle/>
          <a:p>
            <a:fld id="{0CFEC368-1D7A-4F81-ABF6-AE0E36BAF64C}" type="slidenum">
              <a:rPr lang="en-US" smtClean="0"/>
              <a:pPr/>
              <a:t>4</a:t>
            </a:fld>
            <a:endParaRPr lang="en-US"/>
          </a:p>
        </p:txBody>
      </p:sp>
      <p:sp>
        <p:nvSpPr>
          <p:cNvPr id="7" name="Title 6">
            <a:extLst>
              <a:ext uri="{FF2B5EF4-FFF2-40B4-BE49-F238E27FC236}">
                <a16:creationId xmlns:a16="http://schemas.microsoft.com/office/drawing/2014/main" id="{2E437BE7-0B32-8E04-E9F5-7D508089FC0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a:t>
            </a:r>
            <a:r>
              <a:rPr lang="en-US" dirty="0"/>
              <a:t> </a:t>
            </a:r>
            <a:r>
              <a:rPr lang="en-US" dirty="0">
                <a:latin typeface="Times New Roman" panose="02020603050405020304" pitchFamily="18" charset="0"/>
                <a:cs typeface="Times New Roman" panose="02020603050405020304" pitchFamily="18" charset="0"/>
              </a:rPr>
              <a:t>Statement</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91A6BFA-769F-B89B-6568-6E73D68DD501}"/>
              </a:ext>
            </a:extLst>
          </p:cNvPr>
          <p:cNvSpPr txBox="1"/>
          <p:nvPr/>
        </p:nvSpPr>
        <p:spPr>
          <a:xfrm>
            <a:off x="793376" y="1351429"/>
            <a:ext cx="7019365" cy="34163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main motive of this project is to predict and to analyze the flight fare among various airline companies using exploratory data techniques on some features such as price, duration, Flight Code, airline company, Duration, and more available in the dataset. A lot of factors that affect the overall price of airline tickets, including the airline, the date of travel, source, destination, route, duration, and so on. Each provider seems to have its own unique set regulations and methods for determining pricing. Recent breakthroughs in Artificial Intelligence (AI) and Machine Learning (ML) allow for the inference of such principles as well as the modelling of price volatility. This project is a study conducted on predicting flight prices. Utilizing two datasets for testing and training, this study analyses various machine learning methods for predicting flight prices.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6536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6759E28-C12F-4DA5-AD62-4DD8AAB8D94A}"/>
              </a:ext>
            </a:extLst>
          </p:cNvPr>
          <p:cNvSpPr>
            <a:spLocks noGrp="1"/>
          </p:cNvSpPr>
          <p:nvPr>
            <p:ph type="dt" sz="half" idx="10"/>
          </p:nvPr>
        </p:nvSpPr>
        <p:spPr/>
        <p:txBody>
          <a:bodyPr/>
          <a:lstStyle/>
          <a:p>
            <a:fld id="{E3A16F53-67D0-4223-98D2-90207FF8C95E}" type="datetime3">
              <a:rPr lang="en-US" smtClean="0"/>
              <a:t>20 September 2023</a:t>
            </a:fld>
            <a:endParaRPr lang="en-US"/>
          </a:p>
        </p:txBody>
      </p:sp>
      <p:sp>
        <p:nvSpPr>
          <p:cNvPr id="6" name="Slide Number Placeholder 5">
            <a:extLst>
              <a:ext uri="{FF2B5EF4-FFF2-40B4-BE49-F238E27FC236}">
                <a16:creationId xmlns:a16="http://schemas.microsoft.com/office/drawing/2014/main" id="{DC69CABD-C32E-4955-96B2-C8F623DC4B6B}"/>
              </a:ext>
            </a:extLst>
          </p:cNvPr>
          <p:cNvSpPr>
            <a:spLocks noGrp="1"/>
          </p:cNvSpPr>
          <p:nvPr>
            <p:ph type="sldNum" sz="quarter" idx="12"/>
          </p:nvPr>
        </p:nvSpPr>
        <p:spPr/>
        <p:txBody>
          <a:bodyPr/>
          <a:lstStyle/>
          <a:p>
            <a:fld id="{0CFEC368-1D7A-4F81-ABF6-AE0E36BAF64C}" type="slidenum">
              <a:rPr lang="en-US" smtClean="0"/>
              <a:pPr/>
              <a:t>5</a:t>
            </a:fld>
            <a:endParaRPr lang="en-US"/>
          </a:p>
        </p:txBody>
      </p:sp>
      <p:sp>
        <p:nvSpPr>
          <p:cNvPr id="7" name="Title 6">
            <a:extLst>
              <a:ext uri="{FF2B5EF4-FFF2-40B4-BE49-F238E27FC236}">
                <a16:creationId xmlns:a16="http://schemas.microsoft.com/office/drawing/2014/main" id="{2E437BE7-0B32-8E04-E9F5-7D508089FC0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Description</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91A6BFA-769F-B89B-6568-6E73D68DD501}"/>
              </a:ext>
            </a:extLst>
          </p:cNvPr>
          <p:cNvSpPr txBox="1"/>
          <p:nvPr/>
        </p:nvSpPr>
        <p:spPr>
          <a:xfrm>
            <a:off x="793376" y="1143000"/>
            <a:ext cx="7557247" cy="3693319"/>
          </a:xfrm>
          <a:prstGeom prst="rect">
            <a:avLst/>
          </a:prstGeom>
          <a:noFill/>
        </p:spPr>
        <p:txBody>
          <a:bodyPr wrap="square" rtlCol="0">
            <a:spAutoFit/>
          </a:bodyPr>
          <a:lstStyle/>
          <a:p>
            <a:pPr algn="l"/>
            <a:r>
              <a:rPr lang="en-US" dirty="0">
                <a:latin typeface="Times New Roman" panose="02020603050405020304" pitchFamily="18" charset="0"/>
                <a:cs typeface="Times New Roman" panose="02020603050405020304" pitchFamily="18" charset="0"/>
              </a:rPr>
              <a:t>The dataset we have used for the study of predictive and descriptive analysis include various features regarding the Flight tickets and their prices. We have taken the dataset from Kaggle.</a:t>
            </a:r>
            <a:r>
              <a:rPr lang="en-US" b="1" i="0" dirty="0">
                <a:effectLst/>
                <a:latin typeface="Times New Roman" panose="02020603050405020304" pitchFamily="18" charset="0"/>
                <a:cs typeface="Times New Roman" panose="02020603050405020304" pitchFamily="18" charset="0"/>
              </a:rPr>
              <a:t> </a:t>
            </a:r>
          </a:p>
          <a:p>
            <a:pPr algn="l"/>
            <a:r>
              <a:rPr lang="en-US" i="0" dirty="0">
                <a:effectLst/>
                <a:latin typeface="Times New Roman" panose="02020603050405020304" pitchFamily="18" charset="0"/>
                <a:cs typeface="Times New Roman" panose="02020603050405020304" pitchFamily="18" charset="0"/>
              </a:rPr>
              <a:t>Data</a:t>
            </a:r>
            <a:r>
              <a:rPr lang="en-US" b="1" i="0" dirty="0">
                <a:effectLst/>
                <a:latin typeface="Times New Roman" panose="02020603050405020304" pitchFamily="18" charset="0"/>
                <a:cs typeface="Times New Roman" panose="02020603050405020304" pitchFamily="18" charset="0"/>
              </a:rPr>
              <a:t> </a:t>
            </a:r>
            <a:r>
              <a:rPr lang="en-US" i="0" dirty="0">
                <a:effectLst/>
                <a:latin typeface="Times New Roman" panose="02020603050405020304" pitchFamily="18" charset="0"/>
                <a:cs typeface="Times New Roman" panose="02020603050405020304" pitchFamily="18" charset="0"/>
              </a:rPr>
              <a:t>Collection:</a:t>
            </a:r>
            <a:r>
              <a:rPr lang="en-US" b="0" i="0" dirty="0">
                <a:effectLst/>
                <a:latin typeface="Times New Roman" panose="02020603050405020304" pitchFamily="18" charset="0"/>
                <a:cs typeface="Times New Roman" panose="02020603050405020304" pitchFamily="18" charset="0"/>
              </a:rPr>
              <a:t> Data was collected for 50 days, </a:t>
            </a:r>
            <a:r>
              <a:rPr lang="en-US" i="0" dirty="0">
                <a:effectLst/>
                <a:latin typeface="Times New Roman" panose="02020603050405020304" pitchFamily="18" charset="0"/>
                <a:cs typeface="Times New Roman" panose="02020603050405020304" pitchFamily="18" charset="0"/>
              </a:rPr>
              <a:t>from February 11th to March 31st, 2022 from Ease my trip </a:t>
            </a:r>
            <a:r>
              <a:rPr lang="en-US" b="0" i="0" dirty="0">
                <a:effectLst/>
                <a:latin typeface="Times New Roman" panose="02020603050405020304" pitchFamily="18" charset="0"/>
                <a:cs typeface="Times New Roman" panose="02020603050405020304" pitchFamily="18" charset="0"/>
              </a:rPr>
              <a:t>website via </a:t>
            </a:r>
            <a:r>
              <a:rPr lang="en-US" b="0" i="0" dirty="0" err="1">
                <a:effectLst/>
                <a:latin typeface="Times New Roman" panose="02020603050405020304" pitchFamily="18" charset="0"/>
                <a:cs typeface="Times New Roman" panose="02020603050405020304" pitchFamily="18" charset="0"/>
              </a:rPr>
              <a:t>octoparse</a:t>
            </a:r>
            <a:r>
              <a:rPr lang="en-US" b="0" i="0" dirty="0">
                <a:effectLst/>
                <a:latin typeface="Times New Roman" panose="02020603050405020304" pitchFamily="18" charset="0"/>
                <a:cs typeface="Times New Roman" panose="02020603050405020304" pitchFamily="18" charset="0"/>
              </a:rPr>
              <a:t> scraping tool in two parts : economy and business class tickets.</a:t>
            </a:r>
          </a:p>
          <a:p>
            <a:pPr algn="l"/>
            <a:r>
              <a:rPr lang="en-US" i="0" dirty="0">
                <a:effectLst/>
                <a:latin typeface="Times New Roman" panose="02020603050405020304" pitchFamily="18" charset="0"/>
                <a:cs typeface="Times New Roman" panose="02020603050405020304" pitchFamily="18" charset="0"/>
              </a:rPr>
              <a:t>Data Content: </a:t>
            </a:r>
            <a:r>
              <a:rPr lang="en-US" b="0" i="0" dirty="0">
                <a:effectLst/>
                <a:latin typeface="Times New Roman" panose="02020603050405020304" pitchFamily="18" charset="0"/>
                <a:cs typeface="Times New Roman" panose="02020603050405020304" pitchFamily="18" charset="0"/>
              </a:rPr>
              <a:t>Containing information about flight booking options from the website </a:t>
            </a:r>
            <a:r>
              <a:rPr lang="en-US" b="0" i="0" dirty="0" err="1">
                <a:effectLst/>
                <a:latin typeface="Times New Roman" panose="02020603050405020304" pitchFamily="18" charset="0"/>
                <a:cs typeface="Times New Roman" panose="02020603050405020304" pitchFamily="18" charset="0"/>
              </a:rPr>
              <a:t>Easemytrip</a:t>
            </a:r>
            <a:r>
              <a:rPr lang="en-US" b="0" i="0" dirty="0">
                <a:effectLst/>
                <a:latin typeface="Times New Roman" panose="02020603050405020304" pitchFamily="18" charset="0"/>
                <a:cs typeface="Times New Roman" panose="02020603050405020304" pitchFamily="18" charset="0"/>
              </a:rPr>
              <a:t> for flight travel between India's top 6 metro cities. There are </a:t>
            </a:r>
            <a:r>
              <a:rPr lang="en-US" b="1" i="0" dirty="0">
                <a:effectLst/>
                <a:latin typeface="Times New Roman" panose="02020603050405020304" pitchFamily="18" charset="0"/>
                <a:cs typeface="Times New Roman" panose="02020603050405020304" pitchFamily="18" charset="0"/>
              </a:rPr>
              <a:t>300261 datapoints</a:t>
            </a:r>
            <a:r>
              <a:rPr lang="en-US" b="0" i="0" dirty="0">
                <a:effectLst/>
                <a:latin typeface="Times New Roman" panose="02020603050405020304" pitchFamily="18" charset="0"/>
                <a:cs typeface="Times New Roman" panose="02020603050405020304" pitchFamily="18" charset="0"/>
              </a:rPr>
              <a:t> and </a:t>
            </a:r>
            <a:r>
              <a:rPr lang="en-US" b="1" i="0" dirty="0">
                <a:effectLst/>
                <a:latin typeface="Times New Roman" panose="02020603050405020304" pitchFamily="18" charset="0"/>
                <a:cs typeface="Times New Roman" panose="02020603050405020304" pitchFamily="18" charset="0"/>
              </a:rPr>
              <a:t>11 features</a:t>
            </a:r>
            <a:r>
              <a:rPr lang="en-US" b="0" i="0" dirty="0">
                <a:effectLst/>
                <a:latin typeface="Times New Roman" panose="02020603050405020304" pitchFamily="18" charset="0"/>
                <a:cs typeface="Times New Roman" panose="02020603050405020304" pitchFamily="18" charset="0"/>
              </a:rPr>
              <a:t> in the dataset.</a:t>
            </a:r>
          </a:p>
          <a:p>
            <a:pPr algn="l"/>
            <a:r>
              <a:rPr lang="en-US" dirty="0">
                <a:latin typeface="Times New Roman" panose="02020603050405020304" pitchFamily="18" charset="0"/>
                <a:cs typeface="Times New Roman" panose="02020603050405020304" pitchFamily="18" charset="0"/>
              </a:rPr>
              <a:t>The features of the dataset are mentioned below:</a:t>
            </a:r>
          </a:p>
          <a:p>
            <a:pPr marL="285750" indent="-285750"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Airline: The name of the airline company is stored in the airline column.</a:t>
            </a:r>
          </a:p>
          <a:p>
            <a:pPr marL="285750" indent="-285750"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Flight: Flight stores information regarding the plane's flight code.</a:t>
            </a:r>
          </a:p>
          <a:p>
            <a:pPr marL="285750" indent="-285750"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Source City: City from which the flight takes off.</a:t>
            </a:r>
          </a:p>
        </p:txBody>
      </p:sp>
    </p:spTree>
    <p:extLst>
      <p:ext uri="{BB962C8B-B14F-4D97-AF65-F5344CB8AC3E}">
        <p14:creationId xmlns:p14="http://schemas.microsoft.com/office/powerpoint/2010/main" val="1688404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6759E28-C12F-4DA5-AD62-4DD8AAB8D94A}"/>
              </a:ext>
            </a:extLst>
          </p:cNvPr>
          <p:cNvSpPr>
            <a:spLocks noGrp="1"/>
          </p:cNvSpPr>
          <p:nvPr>
            <p:ph type="dt" sz="half" idx="10"/>
          </p:nvPr>
        </p:nvSpPr>
        <p:spPr/>
        <p:txBody>
          <a:bodyPr/>
          <a:lstStyle/>
          <a:p>
            <a:fld id="{E3A16F53-67D0-4223-98D2-90207FF8C95E}" type="datetime3">
              <a:rPr lang="en-US" smtClean="0"/>
              <a:t>20 September 2023</a:t>
            </a:fld>
            <a:endParaRPr lang="en-US"/>
          </a:p>
        </p:txBody>
      </p:sp>
      <p:sp>
        <p:nvSpPr>
          <p:cNvPr id="6" name="Slide Number Placeholder 5">
            <a:extLst>
              <a:ext uri="{FF2B5EF4-FFF2-40B4-BE49-F238E27FC236}">
                <a16:creationId xmlns:a16="http://schemas.microsoft.com/office/drawing/2014/main" id="{DC69CABD-C32E-4955-96B2-C8F623DC4B6B}"/>
              </a:ext>
            </a:extLst>
          </p:cNvPr>
          <p:cNvSpPr>
            <a:spLocks noGrp="1"/>
          </p:cNvSpPr>
          <p:nvPr>
            <p:ph type="sldNum" sz="quarter" idx="12"/>
          </p:nvPr>
        </p:nvSpPr>
        <p:spPr/>
        <p:txBody>
          <a:bodyPr/>
          <a:lstStyle/>
          <a:p>
            <a:fld id="{0CFEC368-1D7A-4F81-ABF6-AE0E36BAF64C}" type="slidenum">
              <a:rPr lang="en-US" smtClean="0"/>
              <a:pPr/>
              <a:t>6</a:t>
            </a:fld>
            <a:endParaRPr lang="en-US"/>
          </a:p>
        </p:txBody>
      </p:sp>
      <p:sp>
        <p:nvSpPr>
          <p:cNvPr id="7" name="Title 6">
            <a:extLst>
              <a:ext uri="{FF2B5EF4-FFF2-40B4-BE49-F238E27FC236}">
                <a16:creationId xmlns:a16="http://schemas.microsoft.com/office/drawing/2014/main" id="{2E437BE7-0B32-8E04-E9F5-7D508089FC0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Description</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91A6BFA-769F-B89B-6568-6E73D68DD501}"/>
              </a:ext>
            </a:extLst>
          </p:cNvPr>
          <p:cNvSpPr txBox="1"/>
          <p:nvPr/>
        </p:nvSpPr>
        <p:spPr>
          <a:xfrm>
            <a:off x="746312" y="1351429"/>
            <a:ext cx="7557247" cy="3139321"/>
          </a:xfrm>
          <a:prstGeom prst="rect">
            <a:avLst/>
          </a:prstGeom>
          <a:noFill/>
        </p:spPr>
        <p:txBody>
          <a:bodyPr wrap="square" rtlCol="0">
            <a:spAutoFit/>
          </a:bodyPr>
          <a:lstStyle/>
          <a:p>
            <a:pPr marL="285750" indent="-285750"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Class: The information on seat class.</a:t>
            </a:r>
          </a:p>
          <a:p>
            <a:pPr marL="285750" indent="-285750"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Departure Time: The information about the departure time.</a:t>
            </a:r>
          </a:p>
          <a:p>
            <a:pPr marL="285750" indent="-285750"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Stops: The number of stops between the source and destination cities.</a:t>
            </a:r>
          </a:p>
          <a:p>
            <a:pPr marL="285750" indent="-285750"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Arrival Time: The information about the arrival time.</a:t>
            </a:r>
          </a:p>
          <a:p>
            <a:pPr marL="285750" indent="-285750"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Destination City: City where the flight will land.</a:t>
            </a:r>
          </a:p>
          <a:p>
            <a:pPr marL="285750" indent="-285750"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Duration: The overall amount of time it takes to travel between cities in hours.</a:t>
            </a:r>
          </a:p>
          <a:p>
            <a:pPr marL="285750" indent="-285750"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Days Left: This is a derived characteristic that is calculated by subtracting the trip date by the booking date.</a:t>
            </a:r>
          </a:p>
          <a:p>
            <a:pPr marL="285750" indent="-285750"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Price: The information of the ticket price. This will be the target variable for predictive analytics.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8334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6759E28-C12F-4DA5-AD62-4DD8AAB8D94A}"/>
              </a:ext>
            </a:extLst>
          </p:cNvPr>
          <p:cNvSpPr>
            <a:spLocks noGrp="1"/>
          </p:cNvSpPr>
          <p:nvPr>
            <p:ph type="dt" sz="half" idx="10"/>
          </p:nvPr>
        </p:nvSpPr>
        <p:spPr/>
        <p:txBody>
          <a:bodyPr/>
          <a:lstStyle/>
          <a:p>
            <a:fld id="{E3A16F53-67D0-4223-98D2-90207FF8C95E}" type="datetime3">
              <a:rPr lang="en-US" smtClean="0"/>
              <a:t>20 September 2023</a:t>
            </a:fld>
            <a:endParaRPr lang="en-US"/>
          </a:p>
        </p:txBody>
      </p:sp>
      <p:sp>
        <p:nvSpPr>
          <p:cNvPr id="6" name="Slide Number Placeholder 5">
            <a:extLst>
              <a:ext uri="{FF2B5EF4-FFF2-40B4-BE49-F238E27FC236}">
                <a16:creationId xmlns:a16="http://schemas.microsoft.com/office/drawing/2014/main" id="{DC69CABD-C32E-4955-96B2-C8F623DC4B6B}"/>
              </a:ext>
            </a:extLst>
          </p:cNvPr>
          <p:cNvSpPr>
            <a:spLocks noGrp="1"/>
          </p:cNvSpPr>
          <p:nvPr>
            <p:ph type="sldNum" sz="quarter" idx="12"/>
          </p:nvPr>
        </p:nvSpPr>
        <p:spPr/>
        <p:txBody>
          <a:bodyPr/>
          <a:lstStyle/>
          <a:p>
            <a:fld id="{0CFEC368-1D7A-4F81-ABF6-AE0E36BAF64C}" type="slidenum">
              <a:rPr lang="en-US" smtClean="0"/>
              <a:pPr/>
              <a:t>7</a:t>
            </a:fld>
            <a:endParaRPr lang="en-US"/>
          </a:p>
        </p:txBody>
      </p:sp>
      <p:sp>
        <p:nvSpPr>
          <p:cNvPr id="7" name="Title 6">
            <a:extLst>
              <a:ext uri="{FF2B5EF4-FFF2-40B4-BE49-F238E27FC236}">
                <a16:creationId xmlns:a16="http://schemas.microsoft.com/office/drawing/2014/main" id="{2E437BE7-0B32-8E04-E9F5-7D508089FC0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Descriptive Analytics</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91A6BFA-769F-B89B-6568-6E73D68DD501}"/>
              </a:ext>
            </a:extLst>
          </p:cNvPr>
          <p:cNvSpPr txBox="1"/>
          <p:nvPr/>
        </p:nvSpPr>
        <p:spPr>
          <a:xfrm>
            <a:off x="793376" y="1351429"/>
            <a:ext cx="7557247" cy="3416320"/>
          </a:xfrm>
          <a:prstGeom prst="rect">
            <a:avLst/>
          </a:prstGeom>
          <a:noFill/>
        </p:spPr>
        <p:txBody>
          <a:bodyPr wrap="square" rtlCol="0">
            <a:spAutoFit/>
          </a:bodyPr>
          <a:lstStyle/>
          <a:p>
            <a:pPr algn="l"/>
            <a:r>
              <a:rPr lang="en-US" dirty="0">
                <a:solidFill>
                  <a:srgbClr val="51565E"/>
                </a:solidFill>
                <a:latin typeface="Times New Roman" panose="02020603050405020304" pitchFamily="18" charset="0"/>
                <a:cs typeface="Times New Roman" panose="02020603050405020304" pitchFamily="18" charset="0"/>
              </a:rPr>
              <a:t>W</a:t>
            </a:r>
            <a:r>
              <a:rPr lang="en-US" b="0" i="0" dirty="0">
                <a:solidFill>
                  <a:srgbClr val="51565E"/>
                </a:solidFill>
                <a:effectLst/>
                <a:latin typeface="Times New Roman" panose="02020603050405020304" pitchFamily="18" charset="0"/>
                <a:cs typeface="Times New Roman" panose="02020603050405020304" pitchFamily="18" charset="0"/>
              </a:rPr>
              <a:t>e define descriptive analytics as the most common, fundamental form of business analytics used to monitor trends and keep track of operational performance by summarizing and highlighting patterns in past and existing data. The practice of descriptive analytics produces business metrics, reports, and KPIs (Key Performance Indicators) to help businesses track their performance and different trends. As a result, companies understand what's happened thus far and, when combined with the other types of business analytics, get an idea of why things happened, what things may occur, and how to prepare for future events. Descriptive analytics provides metrics that help businesses figure out the return rate on different social media initiatives. Descriptive analytics gathers information over long periods, and that accumulated information can be used to track the company's progress by comparing the metrics for different periods. </a:t>
            </a:r>
          </a:p>
        </p:txBody>
      </p:sp>
    </p:spTree>
    <p:extLst>
      <p:ext uri="{BB962C8B-B14F-4D97-AF65-F5344CB8AC3E}">
        <p14:creationId xmlns:p14="http://schemas.microsoft.com/office/powerpoint/2010/main" val="3750157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6759E28-C12F-4DA5-AD62-4DD8AAB8D94A}"/>
              </a:ext>
            </a:extLst>
          </p:cNvPr>
          <p:cNvSpPr>
            <a:spLocks noGrp="1"/>
          </p:cNvSpPr>
          <p:nvPr>
            <p:ph type="dt" sz="half" idx="10"/>
          </p:nvPr>
        </p:nvSpPr>
        <p:spPr/>
        <p:txBody>
          <a:bodyPr/>
          <a:lstStyle/>
          <a:p>
            <a:fld id="{E3A16F53-67D0-4223-98D2-90207FF8C95E}" type="datetime3">
              <a:rPr lang="en-US" smtClean="0"/>
              <a:t>20 September 2023</a:t>
            </a:fld>
            <a:endParaRPr lang="en-US"/>
          </a:p>
        </p:txBody>
      </p:sp>
      <p:sp>
        <p:nvSpPr>
          <p:cNvPr id="6" name="Slide Number Placeholder 5">
            <a:extLst>
              <a:ext uri="{FF2B5EF4-FFF2-40B4-BE49-F238E27FC236}">
                <a16:creationId xmlns:a16="http://schemas.microsoft.com/office/drawing/2014/main" id="{DC69CABD-C32E-4955-96B2-C8F623DC4B6B}"/>
              </a:ext>
            </a:extLst>
          </p:cNvPr>
          <p:cNvSpPr>
            <a:spLocks noGrp="1"/>
          </p:cNvSpPr>
          <p:nvPr>
            <p:ph type="sldNum" sz="quarter" idx="12"/>
          </p:nvPr>
        </p:nvSpPr>
        <p:spPr/>
        <p:txBody>
          <a:bodyPr/>
          <a:lstStyle/>
          <a:p>
            <a:fld id="{0CFEC368-1D7A-4F81-ABF6-AE0E36BAF64C}" type="slidenum">
              <a:rPr lang="en-US" smtClean="0"/>
              <a:pPr/>
              <a:t>8</a:t>
            </a:fld>
            <a:endParaRPr lang="en-US"/>
          </a:p>
        </p:txBody>
      </p:sp>
      <p:sp>
        <p:nvSpPr>
          <p:cNvPr id="7" name="Title 6">
            <a:extLst>
              <a:ext uri="{FF2B5EF4-FFF2-40B4-BE49-F238E27FC236}">
                <a16:creationId xmlns:a16="http://schemas.microsoft.com/office/drawing/2014/main" id="{2E437BE7-0B32-8E04-E9F5-7D508089FC0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Descriptive Analytics</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91A6BFA-769F-B89B-6568-6E73D68DD501}"/>
              </a:ext>
            </a:extLst>
          </p:cNvPr>
          <p:cNvSpPr txBox="1"/>
          <p:nvPr/>
        </p:nvSpPr>
        <p:spPr>
          <a:xfrm>
            <a:off x="675342" y="1219201"/>
            <a:ext cx="7675282" cy="3825548"/>
          </a:xfrm>
          <a:prstGeom prst="rect">
            <a:avLst/>
          </a:prstGeom>
          <a:noFill/>
        </p:spPr>
        <p:txBody>
          <a:bodyPr wrap="square" rtlCol="0">
            <a:spAutoFit/>
          </a:bodyPr>
          <a:lstStyle/>
          <a:p>
            <a:pPr algn="l"/>
            <a:r>
              <a:rPr lang="en-US" b="1" i="0" dirty="0">
                <a:solidFill>
                  <a:srgbClr val="111111"/>
                </a:solidFill>
                <a:effectLst/>
                <a:latin typeface="Times New Roman" panose="02020603050405020304" pitchFamily="18" charset="0"/>
                <a:cs typeface="Times New Roman" panose="02020603050405020304" pitchFamily="18" charset="0"/>
              </a:rPr>
              <a:t>How Descriptive Analytics Works</a:t>
            </a:r>
          </a:p>
          <a:p>
            <a:pPr algn="l"/>
            <a:r>
              <a:rPr lang="en-US" b="0" i="0" dirty="0">
                <a:solidFill>
                  <a:srgbClr val="111111"/>
                </a:solidFill>
                <a:effectLst/>
                <a:latin typeface="Times New Roman" panose="02020603050405020304" pitchFamily="18" charset="0"/>
                <a:cs typeface="Times New Roman" panose="02020603050405020304" pitchFamily="18" charset="0"/>
              </a:rPr>
              <a:t>Descriptive analytics takes a full range of raw data and parses it to draw conclusions that managers, investors, and other </a:t>
            </a:r>
            <a:r>
              <a:rPr lang="en-US" b="0" i="0" u="sng" dirty="0">
                <a:solidFill>
                  <a:srgbClr val="2C40D0"/>
                </a:solidFill>
                <a:effectLst/>
                <a:latin typeface="Times New Roman" panose="02020603050405020304" pitchFamily="18" charset="0"/>
                <a:cs typeface="Times New Roman" panose="02020603050405020304" pitchFamily="18" charset="0"/>
                <a:hlinkClick r:id="rId2"/>
              </a:rPr>
              <a:t>stakeholders</a:t>
            </a:r>
            <a:r>
              <a:rPr lang="en-US" b="0" i="0" dirty="0">
                <a:solidFill>
                  <a:srgbClr val="111111"/>
                </a:solidFill>
                <a:effectLst/>
                <a:latin typeface="Times New Roman" panose="02020603050405020304" pitchFamily="18" charset="0"/>
                <a:cs typeface="Times New Roman" panose="02020603050405020304" pitchFamily="18" charset="0"/>
              </a:rPr>
              <a:t> may find useful and understandable. This data provides an accurate picture of past performance and how that differs from other comparable periods. It can also be used to compare the performance with others within the same industry. These performance metrics can be used to flag areas of strength and weakness to inform management strategies.</a:t>
            </a:r>
            <a:endParaRPr lang="en-US" dirty="0">
              <a:solidFill>
                <a:srgbClr val="51565E"/>
              </a:solidFill>
              <a:latin typeface="Times New Roman" panose="02020603050405020304" pitchFamily="18" charset="0"/>
              <a:cs typeface="Times New Roman" panose="02020603050405020304" pitchFamily="18" charset="0"/>
            </a:endParaRPr>
          </a:p>
          <a:p>
            <a:pPr algn="l"/>
            <a:r>
              <a:rPr lang="en-US" b="0" i="0" dirty="0">
                <a:solidFill>
                  <a:srgbClr val="111111"/>
                </a:solidFill>
                <a:effectLst/>
                <a:latin typeface="Times New Roman" panose="02020603050405020304" pitchFamily="18" charset="0"/>
                <a:cs typeface="Times New Roman" panose="02020603050405020304" pitchFamily="18" charset="0"/>
              </a:rPr>
              <a:t>Companies can use descriptive analytics to gain valuable insight into how they are performing. Because it is generally an industry-specific tool, one company can use it to compare its performance and position in the marketplace with its competitors by looking at its past performance, such as growth in its </a:t>
            </a:r>
            <a:r>
              <a:rPr lang="en-US" b="0" i="0" u="sng" dirty="0">
                <a:solidFill>
                  <a:srgbClr val="2C40D0"/>
                </a:solidFill>
                <a:effectLst/>
                <a:latin typeface="Times New Roman" panose="02020603050405020304" pitchFamily="18" charset="0"/>
                <a:cs typeface="Times New Roman" panose="02020603050405020304" pitchFamily="18" charset="0"/>
                <a:hlinkClick r:id="rId3"/>
              </a:rPr>
              <a:t>revenue</a:t>
            </a:r>
            <a:r>
              <a:rPr lang="en-US" b="0" i="0" dirty="0">
                <a:solidFill>
                  <a:srgbClr val="111111"/>
                </a:solidFill>
                <a:effectLst/>
                <a:latin typeface="Times New Roman" panose="02020603050405020304" pitchFamily="18" charset="0"/>
                <a:cs typeface="Times New Roman" panose="02020603050405020304" pitchFamily="18" charset="0"/>
              </a:rPr>
              <a:t> and sales.</a:t>
            </a:r>
          </a:p>
        </p:txBody>
      </p:sp>
    </p:spTree>
    <p:extLst>
      <p:ext uri="{BB962C8B-B14F-4D97-AF65-F5344CB8AC3E}">
        <p14:creationId xmlns:p14="http://schemas.microsoft.com/office/powerpoint/2010/main" val="4246405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6759E28-C12F-4DA5-AD62-4DD8AAB8D94A}"/>
              </a:ext>
            </a:extLst>
          </p:cNvPr>
          <p:cNvSpPr>
            <a:spLocks noGrp="1"/>
          </p:cNvSpPr>
          <p:nvPr>
            <p:ph type="dt" sz="half" idx="10"/>
          </p:nvPr>
        </p:nvSpPr>
        <p:spPr/>
        <p:txBody>
          <a:bodyPr/>
          <a:lstStyle/>
          <a:p>
            <a:fld id="{E3A16F53-67D0-4223-98D2-90207FF8C95E}" type="datetime3">
              <a:rPr lang="en-US" smtClean="0"/>
              <a:t>20 September 2023</a:t>
            </a:fld>
            <a:endParaRPr lang="en-US"/>
          </a:p>
        </p:txBody>
      </p:sp>
      <p:sp>
        <p:nvSpPr>
          <p:cNvPr id="6" name="Slide Number Placeholder 5">
            <a:extLst>
              <a:ext uri="{FF2B5EF4-FFF2-40B4-BE49-F238E27FC236}">
                <a16:creationId xmlns:a16="http://schemas.microsoft.com/office/drawing/2014/main" id="{DC69CABD-C32E-4955-96B2-C8F623DC4B6B}"/>
              </a:ext>
            </a:extLst>
          </p:cNvPr>
          <p:cNvSpPr>
            <a:spLocks noGrp="1"/>
          </p:cNvSpPr>
          <p:nvPr>
            <p:ph type="sldNum" sz="quarter" idx="12"/>
          </p:nvPr>
        </p:nvSpPr>
        <p:spPr/>
        <p:txBody>
          <a:bodyPr/>
          <a:lstStyle/>
          <a:p>
            <a:fld id="{0CFEC368-1D7A-4F81-ABF6-AE0E36BAF64C}" type="slidenum">
              <a:rPr lang="en-US" smtClean="0"/>
              <a:pPr/>
              <a:t>9</a:t>
            </a:fld>
            <a:endParaRPr lang="en-US"/>
          </a:p>
        </p:txBody>
      </p:sp>
      <p:sp>
        <p:nvSpPr>
          <p:cNvPr id="7" name="Title 6">
            <a:extLst>
              <a:ext uri="{FF2B5EF4-FFF2-40B4-BE49-F238E27FC236}">
                <a16:creationId xmlns:a16="http://schemas.microsoft.com/office/drawing/2014/main" id="{2E437BE7-0B32-8E04-E9F5-7D508089FC0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Descriptive Analytics</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91A6BFA-769F-B89B-6568-6E73D68DD501}"/>
              </a:ext>
            </a:extLst>
          </p:cNvPr>
          <p:cNvSpPr txBox="1"/>
          <p:nvPr/>
        </p:nvSpPr>
        <p:spPr>
          <a:xfrm>
            <a:off x="531906" y="1081741"/>
            <a:ext cx="7731311" cy="4061759"/>
          </a:xfrm>
          <a:prstGeom prst="rect">
            <a:avLst/>
          </a:prstGeom>
          <a:noFill/>
        </p:spPr>
        <p:txBody>
          <a:bodyPr wrap="square" rtlCol="0">
            <a:spAutoFit/>
          </a:bodyPr>
          <a:lstStyle/>
          <a:p>
            <a:pPr algn="l"/>
            <a:r>
              <a:rPr lang="en-US" b="0" i="0" dirty="0">
                <a:solidFill>
                  <a:srgbClr val="111111"/>
                </a:solidFill>
                <a:effectLst/>
                <a:latin typeface="Times New Roman" panose="02020603050405020304" pitchFamily="18" charset="0"/>
                <a:cs typeface="Times New Roman" panose="02020603050405020304" pitchFamily="18" charset="0"/>
              </a:rPr>
              <a:t>How Is Descriptive Analytics Used?</a:t>
            </a:r>
          </a:p>
          <a:p>
            <a:pPr algn="l"/>
            <a:r>
              <a:rPr lang="en-US" b="0" i="0" dirty="0">
                <a:solidFill>
                  <a:srgbClr val="111111"/>
                </a:solidFill>
                <a:effectLst/>
                <a:latin typeface="Times New Roman" panose="02020603050405020304" pitchFamily="18" charset="0"/>
                <a:cs typeface="Times New Roman" panose="02020603050405020304" pitchFamily="18" charset="0"/>
              </a:rPr>
              <a:t>Descriptive analytics is a very important tool that can be used in different parts of any business. That's because it allows companies to understand how well it is performing and where there may be inefficiencies. </a:t>
            </a:r>
            <a:r>
              <a:rPr lang="en-US" dirty="0">
                <a:solidFill>
                  <a:srgbClr val="111111"/>
                </a:solidFill>
                <a:latin typeface="Times New Roman" panose="02020603050405020304" pitchFamily="18" charset="0"/>
                <a:cs typeface="Times New Roman" panose="02020603050405020304" pitchFamily="18" charset="0"/>
              </a:rPr>
              <a:t>C</a:t>
            </a:r>
            <a:r>
              <a:rPr lang="en-US" b="0" i="0" dirty="0">
                <a:solidFill>
                  <a:srgbClr val="111111"/>
                </a:solidFill>
                <a:effectLst/>
                <a:latin typeface="Times New Roman" panose="02020603050405020304" pitchFamily="18" charset="0"/>
                <a:cs typeface="Times New Roman" panose="02020603050405020304" pitchFamily="18" charset="0"/>
              </a:rPr>
              <a:t>orporate management can identify areas for improvement and use it to motivate different teams to implement changes for continued success. There are two primary methods by which data is collected for descriptive analytics. These are data aggregation and </a:t>
            </a:r>
            <a:r>
              <a:rPr lang="en-US" b="0" i="0" u="sng" dirty="0">
                <a:solidFill>
                  <a:srgbClr val="2C40D0"/>
                </a:solidFill>
                <a:effectLst/>
                <a:latin typeface="Times New Roman" panose="02020603050405020304" pitchFamily="18" charset="0"/>
                <a:cs typeface="Times New Roman" panose="02020603050405020304" pitchFamily="18" charset="0"/>
                <a:hlinkClick r:id="rId2"/>
              </a:rPr>
              <a:t>data mining</a:t>
            </a:r>
            <a:r>
              <a:rPr lang="en-US" b="0" i="0" dirty="0">
                <a:solidFill>
                  <a:srgbClr val="111111"/>
                </a:solidFill>
                <a:effectLst/>
                <a:latin typeface="Times New Roman" panose="02020603050405020304" pitchFamily="18" charset="0"/>
                <a:cs typeface="Times New Roman" panose="02020603050405020304" pitchFamily="18" charset="0"/>
              </a:rPr>
              <a:t>. </a:t>
            </a:r>
          </a:p>
          <a:p>
            <a:pPr algn="l"/>
            <a:r>
              <a:rPr lang="en-US" dirty="0">
                <a:solidFill>
                  <a:srgbClr val="111111"/>
                </a:solidFill>
                <a:latin typeface="Times New Roman" panose="02020603050405020304" pitchFamily="18" charset="0"/>
                <a:cs typeface="Times New Roman" panose="02020603050405020304" pitchFamily="18" charset="0"/>
              </a:rPr>
              <a:t>Steps in </a:t>
            </a:r>
            <a:r>
              <a:rPr lang="en-US" dirty="0" err="1">
                <a:solidFill>
                  <a:srgbClr val="111111"/>
                </a:solidFill>
                <a:latin typeface="Times New Roman" panose="02020603050405020304" pitchFamily="18" charset="0"/>
                <a:cs typeface="Times New Roman" panose="02020603050405020304" pitchFamily="18" charset="0"/>
              </a:rPr>
              <a:t>Descriptve</a:t>
            </a:r>
            <a:r>
              <a:rPr lang="en-US" dirty="0">
                <a:solidFill>
                  <a:srgbClr val="111111"/>
                </a:solidFill>
                <a:latin typeface="Times New Roman" panose="02020603050405020304" pitchFamily="18" charset="0"/>
                <a:cs typeface="Times New Roman" panose="02020603050405020304" pitchFamily="18" charset="0"/>
              </a:rPr>
              <a:t> analysis</a:t>
            </a:r>
          </a:p>
          <a:p>
            <a:pPr marL="285750" indent="-285750" algn="l">
              <a:buFont typeface="Wingdings" panose="05000000000000000000" pitchFamily="2" charset="2"/>
              <a:buChar char="§"/>
            </a:pPr>
            <a:r>
              <a:rPr lang="en-US" b="0" i="0" dirty="0">
                <a:solidFill>
                  <a:srgbClr val="111111"/>
                </a:solidFill>
                <a:effectLst/>
                <a:latin typeface="Times New Roman" panose="02020603050405020304" pitchFamily="18" charset="0"/>
                <a:cs typeface="Times New Roman" panose="02020603050405020304" pitchFamily="18" charset="0"/>
              </a:rPr>
              <a:t>Identifying which </a:t>
            </a:r>
            <a:r>
              <a:rPr lang="en-US" b="0" i="0" u="sng" dirty="0">
                <a:solidFill>
                  <a:srgbClr val="2C40D0"/>
                </a:solidFill>
                <a:effectLst/>
                <a:latin typeface="Times New Roman" panose="02020603050405020304" pitchFamily="18" charset="0"/>
                <a:cs typeface="Times New Roman" panose="02020603050405020304" pitchFamily="18" charset="0"/>
                <a:hlinkClick r:id="rId3"/>
              </a:rPr>
              <a:t>metrics</a:t>
            </a:r>
            <a:r>
              <a:rPr lang="en-US" b="0" i="0" dirty="0">
                <a:solidFill>
                  <a:srgbClr val="111111"/>
                </a:solidFill>
                <a:effectLst/>
                <a:latin typeface="Times New Roman" panose="02020603050405020304" pitchFamily="18" charset="0"/>
                <a:cs typeface="Times New Roman" panose="02020603050405020304" pitchFamily="18" charset="0"/>
              </a:rPr>
              <a:t> to analyze.</a:t>
            </a:r>
          </a:p>
          <a:p>
            <a:pPr marL="285750" indent="-285750" algn="l">
              <a:buFont typeface="Wingdings" panose="05000000000000000000" pitchFamily="2" charset="2"/>
              <a:buChar char="§"/>
            </a:pPr>
            <a:r>
              <a:rPr lang="en-US" b="0" i="0" dirty="0">
                <a:solidFill>
                  <a:srgbClr val="111111"/>
                </a:solidFill>
                <a:effectLst/>
                <a:latin typeface="Times New Roman" panose="02020603050405020304" pitchFamily="18" charset="0"/>
                <a:cs typeface="Times New Roman" panose="02020603050405020304" pitchFamily="18" charset="0"/>
              </a:rPr>
              <a:t>Identifying and locating the data</a:t>
            </a:r>
            <a:r>
              <a:rPr lang="en-US" dirty="0">
                <a:solidFill>
                  <a:srgbClr val="111111"/>
                </a:solidFill>
                <a:latin typeface="Times New Roman" panose="02020603050405020304" pitchFamily="18" charset="0"/>
                <a:cs typeface="Times New Roman" panose="02020603050405020304" pitchFamily="18" charset="0"/>
              </a:rPr>
              <a:t>.</a:t>
            </a:r>
          </a:p>
          <a:p>
            <a:pPr marL="285750" indent="-285750" algn="l">
              <a:buFont typeface="Wingdings" panose="05000000000000000000" pitchFamily="2" charset="2"/>
              <a:buChar char="§"/>
            </a:pPr>
            <a:r>
              <a:rPr lang="en-IN" b="0" i="0" dirty="0">
                <a:solidFill>
                  <a:srgbClr val="111111"/>
                </a:solidFill>
                <a:effectLst/>
                <a:latin typeface="Times New Roman" panose="02020603050405020304" pitchFamily="18" charset="0"/>
                <a:cs typeface="Times New Roman" panose="02020603050405020304" pitchFamily="18" charset="0"/>
              </a:rPr>
              <a:t>Compiling the data. </a:t>
            </a:r>
          </a:p>
          <a:p>
            <a:pPr marL="285750" indent="-285750" algn="l">
              <a:buFont typeface="Wingdings" panose="05000000000000000000" pitchFamily="2" charset="2"/>
              <a:buChar char="§"/>
            </a:pPr>
            <a:r>
              <a:rPr lang="en-IN" b="0" i="0" dirty="0">
                <a:solidFill>
                  <a:srgbClr val="111111"/>
                </a:solidFill>
                <a:effectLst/>
                <a:latin typeface="Times New Roman" panose="02020603050405020304" pitchFamily="18" charset="0"/>
                <a:cs typeface="Times New Roman" panose="02020603050405020304" pitchFamily="18" charset="0"/>
              </a:rPr>
              <a:t>Data analysis. </a:t>
            </a:r>
            <a:endParaRPr lang="en-US" b="0" i="0" dirty="0">
              <a:solidFill>
                <a:srgbClr val="111111"/>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45207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515</TotalTime>
  <Words>2174</Words>
  <Application>Microsoft Office PowerPoint</Application>
  <PresentationFormat>On-screen Show (16:9)</PresentationFormat>
  <Paragraphs>386</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Bahnschrift</vt:lpstr>
      <vt:lpstr>Calibri</vt:lpstr>
      <vt:lpstr>Segoe UI Variable Text Semibold</vt:lpstr>
      <vt:lpstr>Times New Roman</vt:lpstr>
      <vt:lpstr>Wingdings</vt:lpstr>
      <vt:lpstr>Clarity</vt:lpstr>
      <vt:lpstr>Flight ticket price prediction and description</vt:lpstr>
      <vt:lpstr>K Hannah Jessica  – 20BCE7468 </vt:lpstr>
      <vt:lpstr>Table of Contents</vt:lpstr>
      <vt:lpstr>Problem Statement</vt:lpstr>
      <vt:lpstr>Data Description</vt:lpstr>
      <vt:lpstr>Data Description</vt:lpstr>
      <vt:lpstr>Descriptive Analytics</vt:lpstr>
      <vt:lpstr>Descriptive Analytics</vt:lpstr>
      <vt:lpstr>Descriptive Analytics</vt:lpstr>
      <vt:lpstr>Predictive Analytics</vt:lpstr>
      <vt:lpstr>Predictive Analytics</vt:lpstr>
      <vt:lpstr>Findings and Insights</vt:lpstr>
      <vt:lpstr>Findings and Insights</vt:lpstr>
      <vt:lpstr>Interpretation and Business Recommendations  Interpretations </vt:lpstr>
      <vt:lpstr>Interpretation and Business Recommendations  Business Recommendations</vt:lpstr>
      <vt:lpstr>Code &amp; Data Files  DATASET</vt:lpstr>
      <vt:lpstr>Code &amp; Data Files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hannah jessica</cp:lastModifiedBy>
  <cp:revision>43</cp:revision>
  <dcterms:created xsi:type="dcterms:W3CDTF">2014-09-16T21:32:26Z</dcterms:created>
  <dcterms:modified xsi:type="dcterms:W3CDTF">2023-09-20T13:32:18Z</dcterms:modified>
</cp:coreProperties>
</file>