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23C5BC-CD48-41C5-B94C-CA10D2B03024}">
  <a:tblStyle styleId="{4C23C5BC-CD48-41C5-B94C-CA10D2B03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655"/>
  </p:normalViewPr>
  <p:slideViewPr>
    <p:cSldViewPr snapToGrid="0">
      <p:cViewPr varScale="1">
        <p:scale>
          <a:sx n="125" d="100"/>
          <a:sy n="125" d="100"/>
        </p:scale>
        <p:origin x="7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358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://www.childrenshealthwatch.org/wp-content/uploads/FeedingHumanCapital_report.pdf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388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430a214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430a214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680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430a21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430a21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534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430a2140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430a2140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408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430a214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430a214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73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430a2140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430a2140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432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430a21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430a21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24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430a2140_1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430a2140_1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plot looks like a mess on my version of SAS. Code is taken from the lecture, please feel free to run it using our updated Full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 reg data = </a:t>
            </a:r>
            <a:r>
              <a:rPr lang="en">
                <a:solidFill>
                  <a:srgbClr val="FF0000"/>
                </a:solidFill>
              </a:rPr>
              <a:t>Mealgap1</a:t>
            </a:r>
            <a:r>
              <a:rPr lang="en"/>
              <a:t>; </a:t>
            </a:r>
            <a:r>
              <a:rPr lang="en">
                <a:solidFill>
                  <a:schemeClr val="dk2"/>
                </a:solidFill>
              </a:rPr>
              <a:t>/*change to your table name*/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model FI = </a:t>
            </a:r>
            <a:r>
              <a:rPr lang="en">
                <a:solidFill>
                  <a:srgbClr val="FF0000"/>
                </a:solidFill>
              </a:rPr>
              <a:t>pop poverty1 poverty3 mcost MHI diabetes HSgrad UR</a:t>
            </a:r>
            <a:r>
              <a:rPr lang="en"/>
              <a:t> /influence; </a:t>
            </a:r>
            <a:r>
              <a:rPr lang="en">
                <a:solidFill>
                  <a:schemeClr val="dk2"/>
                </a:solidFill>
              </a:rPr>
              <a:t>/*update with interactions*/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output out = influencestats cookd=cooksd dffits=dffits h=hatmat p=preds r=resid rstudent=studdelresid student=studres;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influencestats;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set influencestats;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tvalue = tinv(0.9975,16);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(abs(studdelresid)) gt tvalue then outliery=1; </a:t>
            </a:r>
            <a:r>
              <a:rPr lang="en">
                <a:solidFill>
                  <a:schemeClr val="dk2"/>
                </a:solidFill>
              </a:rPr>
              <a:t>/*if the absolute value of studentized deleted residual is greater than tvalue, set outliery = 1 */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(abs(studdelresid)) le tvalue then outliery=0; </a:t>
            </a:r>
            <a:r>
              <a:rPr lang="en">
                <a:solidFill>
                  <a:schemeClr val="dk2"/>
                </a:solidFill>
              </a:rPr>
              <a:t> /*if not then set outlier =0*/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/*you shouldn't get any output here, since we don't have outliers*/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 print data = influencestats;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where outliery=1; /*only perform this proc on the lines where outliery=1*/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 id;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/*For Cooks distance plot*/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influencestats;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set influencestats;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fval=finv(0.5,3,17);/*this computes the threshold for cooks d*/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goptions reset = all;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axis1 label=(a=90);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 pointlabel=('#id' c=black h=1) value=none;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"plot of cook's distance with reference f(p,n-p) percentile =0.50";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 gplot data = influencestats;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plot cooksd*id /vref = 0.8212 vaxis=axis1 lvref=2; /*0.8212 is from the fval above*/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232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430a214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430a214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in our final report we can compare standardized predictors to see which predictor has the greatest influence on FI.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4557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430a214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1430a214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food insecurity is expected to result in lower high school graduation rates.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http://www.childrenshealthwatch.org/wp-content/uploads/FeedingHumanCapital_report.pdf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6582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1430a2140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1430a2140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9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430a21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430a21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5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46bc0a1f_1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46bc0a1f_1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097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46bc0a1f_1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46bc0a1f_1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70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1430a214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1430a214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the correlations, chose to include interaction for diabetse with meidan house income and urban_rural. Literature backs up that these are relevant things to look for.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have a footnote denoting the highest correlation.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907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430a214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430a2140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83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430a2140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430a2140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78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430a214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430a214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40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430a2140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430a2140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19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Food Insecurity in 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Texas Counties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29"/>
            <a:ext cx="81231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B5394"/>
                </a:solidFill>
              </a:rPr>
              <a:t>Jaehwan Han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587375" y="3395850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 Homoscedasticity</a:t>
            </a:r>
            <a:br>
              <a:rPr lang="en"/>
            </a:br>
            <a:r>
              <a:rPr lang="en"/>
              <a:t>Full Model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161300" y="1152475"/>
            <a:ext cx="3620100" cy="3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Breusch-Pagan was </a:t>
            </a:r>
            <a:r>
              <a:rPr lang="en" i="1"/>
              <a:t>non-significant </a:t>
            </a:r>
            <a:r>
              <a:rPr lang="en"/>
              <a:t>with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=  17.77, p = 0.059. 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975" y="642950"/>
            <a:ext cx="5839326" cy="43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Stepwise selection (SLE  = 0.1, SLS = 0.15)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Backward selection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subset selection using AIC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3 methods chose the same 5 predictors: urban/rural, high school graduation rate, median house income, cost per meal, and diabetes prevalence.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Due to previous research, chose to keep interaction of diabetes and urban/rural status and interaction of diabetes and median household income in the model.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Insecurity = </a:t>
            </a:r>
            <a:r>
              <a:rPr lang="en" i="1"/>
              <a:t>β0 </a:t>
            </a:r>
            <a:r>
              <a:rPr lang="en"/>
              <a:t>+</a:t>
            </a:r>
            <a:r>
              <a:rPr lang="en" i="1"/>
              <a:t> β1</a:t>
            </a:r>
            <a:r>
              <a:rPr lang="en"/>
              <a:t>(UR)</a:t>
            </a:r>
            <a:r>
              <a:rPr lang="en" i="1"/>
              <a:t> </a:t>
            </a:r>
            <a:r>
              <a:rPr lang="en"/>
              <a:t>+</a:t>
            </a:r>
            <a:r>
              <a:rPr lang="en" i="1"/>
              <a:t> β2</a:t>
            </a:r>
            <a:r>
              <a:rPr lang="en"/>
              <a:t>(Cost per Meal) + </a:t>
            </a:r>
            <a:r>
              <a:rPr lang="en" i="1"/>
              <a:t>β3</a:t>
            </a:r>
            <a:r>
              <a:rPr lang="en"/>
              <a:t>(MHI) +</a:t>
            </a:r>
            <a:r>
              <a:rPr lang="en" i="1"/>
              <a:t> β4</a:t>
            </a:r>
            <a:r>
              <a:rPr lang="en"/>
              <a:t>(Diabetes Rate) + </a:t>
            </a:r>
            <a:r>
              <a:rPr lang="en" i="1"/>
              <a:t>β5</a:t>
            </a:r>
            <a:r>
              <a:rPr lang="en"/>
              <a:t>(HS Graduation Rate) + </a:t>
            </a:r>
            <a:r>
              <a:rPr lang="en" i="1"/>
              <a:t>β6</a:t>
            </a:r>
            <a:r>
              <a:rPr lang="en"/>
              <a:t>(UR)(Diabetes Rate) + </a:t>
            </a:r>
            <a:r>
              <a:rPr lang="en" i="1"/>
              <a:t>β7</a:t>
            </a:r>
            <a:r>
              <a:rPr lang="en"/>
              <a:t>(MHI)(Diabetes Rate)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UR: Urban = 1, Rural = 0.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26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 Linearity</a:t>
            </a:r>
            <a:br>
              <a:rPr lang="en"/>
            </a:br>
            <a:r>
              <a:rPr lang="en"/>
              <a:t>Final Model 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whether squaring median house income or high school graduation rate will help improve the model.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F-test did not find this to be the case. 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300" y="190800"/>
            <a:ext cx="4801600" cy="480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229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Assumptions: Normality of Residuals</a:t>
            </a:r>
            <a:br>
              <a:rPr lang="en"/>
            </a:br>
            <a:r>
              <a:rPr lang="en"/>
              <a:t>Final Model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575"/>
            <a:ext cx="4642600" cy="34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350" y="2004200"/>
            <a:ext cx="3809525" cy="7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442" y="748900"/>
            <a:ext cx="5644908" cy="42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22100" y="17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Assumptions: Homoscedasticity</a:t>
            </a:r>
            <a:br>
              <a:rPr lang="en"/>
            </a:br>
            <a:r>
              <a:rPr lang="en"/>
              <a:t>(Almost) Final Model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9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Breusch-Pagan test </a:t>
            </a:r>
            <a:r>
              <a:rPr lang="en" i="1"/>
              <a:t>rejects null </a:t>
            </a:r>
            <a:r>
              <a:rPr lang="en"/>
              <a:t>with Chi-square = 16.12, p &lt; 0.05.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must use weighted regression to account for heteroscedasticity.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and Leverage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520475" y="3746150"/>
            <a:ext cx="76386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There were no outliers according to Cook’s distance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There were also no points with strong influence, as none have a DFFITS value over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Leverage points are &lt; 0.2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161" y="1195950"/>
            <a:ext cx="2824989" cy="237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150" y="1100613"/>
            <a:ext cx="2988100" cy="256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0" y="1137875"/>
            <a:ext cx="2988100" cy="248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9"/>
          <p:cNvGraphicFramePr/>
          <p:nvPr/>
        </p:nvGraphicFramePr>
        <p:xfrm>
          <a:off x="155463" y="242808"/>
          <a:ext cx="7156475" cy="4624185"/>
        </p:xfrm>
        <a:graphic>
          <a:graphicData uri="http://schemas.openxmlformats.org/drawingml/2006/table">
            <a:tbl>
              <a:tblPr>
                <a:noFill/>
                <a:tableStyleId>{4C23C5BC-CD48-41C5-B94C-CA10D2B03024}</a:tableStyleId>
              </a:tblPr>
              <a:tblGrid>
                <a:gridCol w="1892325"/>
                <a:gridCol w="1183050"/>
                <a:gridCol w="1305800"/>
                <a:gridCol w="1319425"/>
                <a:gridCol w="1455875"/>
              </a:tblGrid>
              <a:tr h="57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Variable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Parameter Estimate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Standard Error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t-value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Pr&gt;|t|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50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Urban/Rural 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0.00983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0.00532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0.0659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67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 Household income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-0.0147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-4.71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&lt;0.0001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Per Meal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0.00209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0.0255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7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Prevalence of Diabetes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0.00974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7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School Graduation Rate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0.01745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0.00249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&lt;0.0001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0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Rural Status*Diabetes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-0.00408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0.5006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 Household Income*Diabetes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0.00131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0.0249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0.5999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9" name="Google Shape;169;p29"/>
          <p:cNvSpPr txBox="1"/>
          <p:nvPr/>
        </p:nvSpPr>
        <p:spPr>
          <a:xfrm>
            <a:off x="7311950" y="844750"/>
            <a:ext cx="1832100" cy="24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category is Rural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R-square no longer interpretable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model is </a:t>
            </a:r>
            <a:r>
              <a:rPr lang="en" b="1"/>
              <a:t>significant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previous literature, we did not find that diabetes, urban status, or median income had interacted with one another to have an effect on food insecurity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positive correlation between high school graduation rate and food insecurity in our model contradicts literary reports of a negative correlation.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Likely due to confounding variables and hidden interactions, rather than Texas being a special case.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Remaining predictors are consistent with published findings.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includes predictors which could be addressed through social policies.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study by Feeding America also incorporated ethnicity and unemployment.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model is more accurate at predicting but not so much inferring the underlying factors affecting food insecurity.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was consistent with expectations, with the exception of high school graduation rate.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Improving our model: 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unemployment rate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% poverty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Validating our model in other states, find potentially significant predictors.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insecurity: a household-level economic and social condition of limited or uncertain access to adequate food to support an active, healthy life for all household members.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75" y="634650"/>
            <a:ext cx="42862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265500" y="4063642"/>
            <a:ext cx="4045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6467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401" y="1518500"/>
            <a:ext cx="3209544" cy="307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to Public Health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An underrecognized social determinant of health</a:t>
            </a: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Fruit and vegetable intake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Chronic disease management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Health care costs </a:t>
            </a:r>
            <a:endParaRPr sz="14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575" y="531438"/>
            <a:ext cx="5719500" cy="408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7450" y="78675"/>
            <a:ext cx="7957201" cy="56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 rid of % below poverty level predictors, dummy coded poverty categorical predictor, added interaction variable between diabetes/rural and diabetes/med house income.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Scaled predictors.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stepwise, backwards, and best subset selection using AIC.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interaction (manually) and tested for constant variance, failed test.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weighted least squares.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Acquire final model with interaction, tested residual normality and checked for outliers.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Model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Insecurity = </a:t>
            </a:r>
            <a:r>
              <a:rPr lang="en" i="1"/>
              <a:t>β0 </a:t>
            </a:r>
            <a:r>
              <a:rPr lang="en"/>
              <a:t>+</a:t>
            </a:r>
            <a:r>
              <a:rPr lang="en" i="1"/>
              <a:t> β1</a:t>
            </a:r>
            <a:r>
              <a:rPr lang="en"/>
              <a:t>(Population)</a:t>
            </a:r>
            <a:r>
              <a:rPr lang="en" i="1"/>
              <a:t> </a:t>
            </a:r>
            <a:r>
              <a:rPr lang="en"/>
              <a:t>+</a:t>
            </a:r>
            <a:r>
              <a:rPr lang="en" i="1"/>
              <a:t> β2</a:t>
            </a:r>
            <a:r>
              <a:rPr lang="en"/>
              <a:t>(UR)</a:t>
            </a:r>
            <a:r>
              <a:rPr lang="en" i="1"/>
              <a:t> </a:t>
            </a:r>
            <a:r>
              <a:rPr lang="en"/>
              <a:t>+</a:t>
            </a:r>
            <a:r>
              <a:rPr lang="en" i="1"/>
              <a:t> B3</a:t>
            </a:r>
            <a:r>
              <a:rPr lang="en"/>
              <a:t>(Poverty_2) +</a:t>
            </a:r>
            <a:r>
              <a:rPr lang="en" i="1"/>
              <a:t> β4</a:t>
            </a:r>
            <a:r>
              <a:rPr lang="en"/>
              <a:t>(Poverty_3)</a:t>
            </a:r>
            <a:r>
              <a:rPr lang="en" i="1"/>
              <a:t> </a:t>
            </a:r>
            <a:r>
              <a:rPr lang="en"/>
              <a:t>+</a:t>
            </a:r>
            <a:r>
              <a:rPr lang="en" i="1"/>
              <a:t> β5</a:t>
            </a:r>
            <a:r>
              <a:rPr lang="en"/>
              <a:t>(Cost per Meal) + </a:t>
            </a:r>
            <a:r>
              <a:rPr lang="en" i="1"/>
              <a:t>β6</a:t>
            </a:r>
            <a:r>
              <a:rPr lang="en"/>
              <a:t>(MHI) +</a:t>
            </a:r>
            <a:r>
              <a:rPr lang="en" i="1"/>
              <a:t> β7</a:t>
            </a:r>
            <a:r>
              <a:rPr lang="en"/>
              <a:t>(Diabetes Rate) + </a:t>
            </a:r>
            <a:r>
              <a:rPr lang="en" i="1"/>
              <a:t>β8</a:t>
            </a:r>
            <a:r>
              <a:rPr lang="en"/>
              <a:t>(HS Graduation Rate) + </a:t>
            </a:r>
            <a:r>
              <a:rPr lang="en" i="1"/>
              <a:t>β9</a:t>
            </a:r>
            <a:r>
              <a:rPr lang="en"/>
              <a:t>(UR)(Diabetes Rate) + </a:t>
            </a:r>
            <a:r>
              <a:rPr lang="en" i="1"/>
              <a:t>β10</a:t>
            </a:r>
            <a:r>
              <a:rPr lang="en"/>
              <a:t>(MHI)(Diabetes Rate)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UR: Urban = 1, Rural = 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Poverty_2: Majority in poverty are 165-180% under poverty level = 1, otherwise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Poverty_3: Majority in poverty are 180% under poverty level = 1, otherwise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between UR with Diabetes Rate, and MHI with Diabetes Rate has been reported in literature.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 Normality of Residuals</a:t>
            </a:r>
            <a:br>
              <a:rPr lang="en"/>
            </a:br>
            <a:r>
              <a:rPr lang="en"/>
              <a:t>Full Model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9175"/>
            <a:ext cx="4575899" cy="343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524" y="2571750"/>
            <a:ext cx="355282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 Linearity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Model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154925" y="1146975"/>
            <a:ext cx="3989400" cy="3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Linearity with FI Rate is met well for cost per meal and diabetes prevalence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adding squared terms for median household income and high school graduation rate, but F-tests found that these additions did not improve the model. 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325" y="82176"/>
            <a:ext cx="4979150" cy="49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0B5394"/>
      </a:dk1>
      <a:lt1>
        <a:srgbClr val="FFFFFF"/>
      </a:lt1>
      <a:dk2>
        <a:srgbClr val="CFE2F3"/>
      </a:dk2>
      <a:lt2>
        <a:srgbClr val="CFE2F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Microsoft Macintosh PowerPoint</Application>
  <PresentationFormat>On-screen Show (16:9)</PresentationFormat>
  <Paragraphs>156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Proxima Nova</vt:lpstr>
      <vt:lpstr>Spearmint</vt:lpstr>
      <vt:lpstr>Food Insecurity in  Texas Counties</vt:lpstr>
      <vt:lpstr>PowerPoint Presentation</vt:lpstr>
      <vt:lpstr>PowerPoint Presentation</vt:lpstr>
      <vt:lpstr>Relevance to Public Health</vt:lpstr>
      <vt:lpstr>Correlation</vt:lpstr>
      <vt:lpstr>Methodology</vt:lpstr>
      <vt:lpstr>Full Model</vt:lpstr>
      <vt:lpstr>Assumptions: Normality of Residuals Full Model  </vt:lpstr>
      <vt:lpstr>Assumptions: Linearity Full Model</vt:lpstr>
      <vt:lpstr>Assumptions: Homoscedasticity Full Model</vt:lpstr>
      <vt:lpstr>Variable Selection</vt:lpstr>
      <vt:lpstr>Final Model</vt:lpstr>
      <vt:lpstr>Assumptions: Linearity Final Model </vt:lpstr>
      <vt:lpstr>Assumptions: Normality of Residuals Final Model  </vt:lpstr>
      <vt:lpstr>Assumptions: Homoscedasticity (Almost) Final Model</vt:lpstr>
      <vt:lpstr>Outliers and Leverage</vt:lpstr>
      <vt:lpstr>PowerPoint Presentation</vt:lpstr>
      <vt:lpstr>Validation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Insecurity in  Texas Counties</dc:title>
  <cp:lastModifiedBy>Jaehwan Han</cp:lastModifiedBy>
  <cp:revision>1</cp:revision>
  <dcterms:modified xsi:type="dcterms:W3CDTF">2019-12-16T19:54:54Z</dcterms:modified>
</cp:coreProperties>
</file>