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57257D"/>
    <a:srgbClr val="00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695707-A17C-4C73-B8A7-61B1A804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667D37-14DF-413A-97A6-E22E68ACB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C10461-E222-4FA1-84F1-92609570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117375-7A35-4DFC-A923-B9765B32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99DE4D-05DC-493C-8F2C-9D3C6C15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365FA7-0E35-45B6-B611-114E94A0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545370-607A-46AB-B672-EA4999C49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B17F91-89A4-46A9-A17D-A52EA5F5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DBFB02-2F5E-464F-8723-DD0731D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5A8FCE-657E-455E-A976-D451F16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807778F-09A4-45B0-92BB-A574A39A2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0D0C1C-C12E-4519-A9F3-D46FB9EE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415C40-414E-4FC7-B304-398292F7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409667-1F3E-49B6-9515-DF1D251A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BB7EB4-7AF9-4400-B64E-F25E0F4A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05A45E-283E-4917-BD1A-305F3BA1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34582C-BAB3-4437-B057-6A4F76C0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C068B1-02D1-464F-9305-D2ED857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DAD038-3A0F-4783-8CE6-505413BE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EEC21E-7921-4A9B-925A-8EEB2D02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8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49112B-DC32-4BF0-9750-78F35F20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6152C2-5DB1-462D-AB99-6C63CB68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EF21D9-0D32-43F6-979B-D701F763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FBCCBB-F787-4205-87CF-2D171C3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4F5328-F14F-4424-95AE-581F89B6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B08AB-65CC-46DA-A29E-45F4614F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31818-123D-4918-94B2-45E163C9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722143-0F8B-4661-B36E-222A840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6AC7F1-5B0A-44DB-8423-62A810E0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A093F8-3641-4982-ADC6-59938731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1970DC-6776-4521-AA8F-1BF928E3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3140AF-2078-436C-BF4D-193E9BAE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633B95-CEDA-4670-8E15-FFE0B55A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05F48A-2844-4172-AD70-550A36E0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FD172A7-558A-4EB5-AFDD-220A7DB8E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65E2E6-EB23-4D2E-8391-1A41534F8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1DC7011-B7C8-4A15-A91F-6CD74F6E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6D6AC5A-0A7F-4632-954A-3438692D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F0E8913-18CC-42B0-856C-FA55A4C7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F9234-1B37-4B53-88F3-0665E5A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3E6A7E-05E3-4B3B-A9B6-9573AE5E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654E69-685E-4DB9-B994-65A5B28E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509566-0DDF-4120-A0EE-8D455A0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530D655-2057-43CC-B6E7-57767419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4512DC-0D80-4C27-88B5-0680D526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C5362D-723A-4849-B734-9E86DA40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E5E33-7264-45B8-8FF7-4A753664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3165A4-0719-4E99-AC75-E293A7A1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5C6FAF4-9ECB-4481-9CD9-8E43EA9D8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1E3EEC-302A-4FE9-B8B9-F11D7BBE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CC3CF1-0C5A-42B4-B5CC-49A191E5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1F8BC-2DE6-42E5-8B17-EEFCE9FB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840856-C589-46D3-A4A7-E4841B43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CA9E5A8-986E-42FB-ADDE-FC00DFBAE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701804-8CC6-4542-AA2C-38CC38BC5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9AD90D-3050-431C-9037-78F6805E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BC893D-3615-4B67-BC6C-641FEAF3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F599CB-9687-482C-9E2A-84393D8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5C4FF55-6A3D-4A5F-8B8B-B987CE33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32753D-A1C0-4C23-8774-330FBB7E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7388CD-EB24-468E-9257-8140EF101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21A2-CADD-467C-A745-08FC6BB0348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F4396C-C6FE-4273-BC3F-98080B85F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3DF000-1D4A-4452-B514-E2EAA9B4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F38A-5B36-441A-A15F-C34607817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4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BB91743-5C02-42C1-97A0-7E1A0B556B94}"/>
              </a:ext>
            </a:extLst>
          </p:cNvPr>
          <p:cNvSpPr/>
          <p:nvPr/>
        </p:nvSpPr>
        <p:spPr>
          <a:xfrm>
            <a:off x="1051568" y="926231"/>
            <a:ext cx="9959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Data Analytics and Predictions 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Project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endParaRPr lang="en-US" sz="3600" b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Prediction of Mortality in SAH patients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9A06156-0623-40CC-B146-2D0A2B807EBA}"/>
              </a:ext>
            </a:extLst>
          </p:cNvPr>
          <p:cNvSpPr/>
          <p:nvPr/>
        </p:nvSpPr>
        <p:spPr>
          <a:xfrm>
            <a:off x="2251900" y="4256422"/>
            <a:ext cx="7049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6600"/>
                </a:solidFill>
                <a:latin typeface="Arial" panose="020B0604020202020204" pitchFamily="34" charset="0"/>
              </a:rPr>
              <a:t>Jaehwan </a:t>
            </a:r>
            <a:r>
              <a:rPr lang="en-US" sz="2000" b="1" dirty="0" smtClean="0">
                <a:solidFill>
                  <a:srgbClr val="006600"/>
                </a:solidFill>
                <a:latin typeface="Arial" panose="020B0604020202020204" pitchFamily="34" charset="0"/>
              </a:rPr>
              <a:t>Han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006600"/>
                </a:solidFill>
                <a:latin typeface="Arial" panose="020B0604020202020204" pitchFamily="34" charset="0"/>
              </a:rPr>
              <a:t>Seokhun</a:t>
            </a:r>
            <a:r>
              <a:rPr lang="en-US" sz="2000" b="1" dirty="0" smtClean="0">
                <a:solidFill>
                  <a:srgbClr val="006600"/>
                </a:solidFill>
                <a:latin typeface="Arial" panose="020B0604020202020204" pitchFamily="34" charset="0"/>
              </a:rPr>
              <a:t> Kim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006600"/>
                </a:solidFill>
                <a:latin typeface="Arial" panose="020B0604020202020204" pitchFamily="34" charset="0"/>
              </a:rPr>
              <a:t>Babak</a:t>
            </a:r>
            <a:r>
              <a:rPr lang="en-US" sz="2000" b="1" dirty="0" smtClean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6600"/>
                </a:solidFill>
                <a:latin typeface="Arial" panose="020B0604020202020204" pitchFamily="34" charset="0"/>
              </a:rPr>
              <a:t>Soltanalizadeh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318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FDB2F2-D888-4EC2-99B3-1E3C4BA9CC9B}"/>
              </a:ext>
            </a:extLst>
          </p:cNvPr>
          <p:cNvSpPr txBox="1"/>
          <p:nvPr/>
        </p:nvSpPr>
        <p:spPr>
          <a:xfrm>
            <a:off x="131102" y="50837"/>
            <a:ext cx="628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7. Support Vector Machine (Radial)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6D6E3B-5126-4DA4-90E8-344FBBCF806E}"/>
              </a:ext>
            </a:extLst>
          </p:cNvPr>
          <p:cNvSpPr/>
          <p:nvPr/>
        </p:nvSpPr>
        <p:spPr>
          <a:xfrm>
            <a:off x="229879" y="543280"/>
            <a:ext cx="1141717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Arial" panose="020B0604020202020204" pitchFamily="34" charset="0"/>
              </a:rPr>
              <a:t>A radial support vector machine</a:t>
            </a:r>
            <a:r>
              <a:rPr lang="en-US" dirty="0">
                <a:latin typeface="Arial" panose="020B0604020202020204" pitchFamily="34" charset="0"/>
              </a:rPr>
              <a:t>, with different costs and gammas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0EF155C-1AB4-4867-B487-D8EC903DB01F}"/>
              </a:ext>
            </a:extLst>
          </p:cNvPr>
          <p:cNvSpPr/>
          <p:nvPr/>
        </p:nvSpPr>
        <p:spPr>
          <a:xfrm>
            <a:off x="229879" y="976732"/>
            <a:ext cx="11417176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best 10-fold CV error rate = </a:t>
            </a:r>
            <a:r>
              <a:rPr lang="en-US" b="1" dirty="0">
                <a:latin typeface="Arial" panose="020B0604020202020204" pitchFamily="34" charset="0"/>
              </a:rPr>
              <a:t>40.36% (without scaling)</a:t>
            </a:r>
            <a:r>
              <a:rPr lang="en-US" dirty="0">
                <a:latin typeface="Arial" panose="020B0604020202020204" pitchFamily="34" charset="0"/>
              </a:rPr>
              <a:t>, cost = 10 and gamma = 0.01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training error rate = </a:t>
            </a:r>
            <a:r>
              <a:rPr lang="en-US" b="1" dirty="0">
                <a:latin typeface="Arial" panose="020B0604020202020204" pitchFamily="34" charset="0"/>
              </a:rPr>
              <a:t>0.07%; </a:t>
            </a:r>
            <a:r>
              <a:rPr lang="en-US" dirty="0">
                <a:latin typeface="Arial" panose="020B0604020202020204" pitchFamily="34" charset="0"/>
              </a:rPr>
              <a:t>overfitting with its inherent nonlinearity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CFE54F6-FC76-4AEB-B3F1-C8F3C75DFAE5}"/>
              </a:ext>
            </a:extLst>
          </p:cNvPr>
          <p:cNvSpPr txBox="1"/>
          <p:nvPr/>
        </p:nvSpPr>
        <p:spPr>
          <a:xfrm>
            <a:off x="131102" y="1982135"/>
            <a:ext cx="628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8. Neural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E7DEF-AB17-4582-B752-565ED90D1575}"/>
              </a:ext>
            </a:extLst>
          </p:cNvPr>
          <p:cNvSpPr/>
          <p:nvPr/>
        </p:nvSpPr>
        <p:spPr>
          <a:xfrm>
            <a:off x="229879" y="2474578"/>
            <a:ext cx="1141717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With different number of </a:t>
            </a:r>
            <a:r>
              <a:rPr lang="en-US" b="1" dirty="0">
                <a:latin typeface="Arial" panose="020B0604020202020204" pitchFamily="34" charset="0"/>
              </a:rPr>
              <a:t>hidden units </a:t>
            </a:r>
            <a:r>
              <a:rPr lang="en-US" dirty="0">
                <a:latin typeface="Arial" panose="020B0604020202020204" pitchFamily="34" charset="0"/>
              </a:rPr>
              <a:t>in 1 or 2 layers (</a:t>
            </a:r>
            <a:r>
              <a:rPr lang="en-US" b="1" dirty="0">
                <a:latin typeface="Arial" panose="020B0604020202020204" pitchFamily="34" charset="0"/>
              </a:rPr>
              <a:t>after scaling; not in the report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7C5F08C-34F2-478A-A435-3FD293C21DE3}"/>
              </a:ext>
            </a:extLst>
          </p:cNvPr>
          <p:cNvSpPr/>
          <p:nvPr/>
        </p:nvSpPr>
        <p:spPr>
          <a:xfrm>
            <a:off x="229878" y="2908030"/>
            <a:ext cx="12017540" cy="251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b="1" dirty="0">
                <a:latin typeface="Arial" panose="020B0604020202020204" pitchFamily="34" charset="0"/>
              </a:rPr>
              <a:t>Hidden unit 0 </a:t>
            </a:r>
            <a:r>
              <a:rPr lang="da-DK" dirty="0">
                <a:latin typeface="Arial" panose="020B0604020202020204" pitchFamily="34" charset="0"/>
              </a:rPr>
              <a:t>(no hidden layer), </a:t>
            </a:r>
            <a:r>
              <a:rPr lang="da-DK" b="1" dirty="0">
                <a:latin typeface="Arial" panose="020B0604020202020204" pitchFamily="34" charset="0"/>
              </a:rPr>
              <a:t>1 Hidden layer </a:t>
            </a:r>
            <a:r>
              <a:rPr lang="da-DK" dirty="0">
                <a:latin typeface="Arial" panose="020B0604020202020204" pitchFamily="34" charset="0"/>
              </a:rPr>
              <a:t>with 1 – 10 units; </a:t>
            </a:r>
            <a:r>
              <a:rPr lang="da-DK" b="1" dirty="0">
                <a:latin typeface="Arial" panose="020B0604020202020204" pitchFamily="34" charset="0"/>
              </a:rPr>
              <a:t>CV errors</a:t>
            </a:r>
            <a:r>
              <a:rPr lang="da-DK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da-DK" sz="1700" b="1" dirty="0">
                <a:latin typeface="Arial" panose="020B0604020202020204" pitchFamily="34" charset="0"/>
              </a:rPr>
              <a:t>0.0993878 </a:t>
            </a:r>
            <a:r>
              <a:rPr lang="da-DK" sz="1700" dirty="0">
                <a:latin typeface="Arial" panose="020B0604020202020204" pitchFamily="34" charset="0"/>
              </a:rPr>
              <a:t>0.1156866 0.1116343 0.1137832 0.1118392 0.1143055 0.1109419 0.1127993 0.1085745 0.1193699 0.1095874</a:t>
            </a:r>
          </a:p>
          <a:p>
            <a:pPr>
              <a:lnSpc>
                <a:spcPct val="150000"/>
              </a:lnSpc>
            </a:pPr>
            <a:r>
              <a:rPr lang="da-DK" b="1" dirty="0">
                <a:latin typeface="Arial" panose="020B0604020202020204" pitchFamily="34" charset="0"/>
              </a:rPr>
              <a:t>2 Hidden layers </a:t>
            </a:r>
            <a:r>
              <a:rPr lang="da-DK" dirty="0">
                <a:latin typeface="Arial" panose="020B0604020202020204" pitchFamily="34" charset="0"/>
              </a:rPr>
              <a:t>with hidden units 10 &amp; 1 – 10; </a:t>
            </a:r>
            <a:r>
              <a:rPr lang="da-DK" b="1" dirty="0">
                <a:latin typeface="Arial" panose="020B0604020202020204" pitchFamily="34" charset="0"/>
              </a:rPr>
              <a:t>CV errors</a:t>
            </a:r>
            <a:r>
              <a:rPr lang="da-DK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</a:rPr>
              <a:t>0.1121527 0.1104723 0.1056644 0.1143054 0.1117427 0.1131508 0.1049973 0.1118163 0.1084483 0.1026214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- The best 10-fold CV error rate = </a:t>
            </a:r>
            <a:r>
              <a:rPr lang="en-US" b="1" dirty="0">
                <a:latin typeface="Arial" panose="020B0604020202020204" pitchFamily="34" charset="0"/>
              </a:rPr>
              <a:t>9.94% (with 0 hidden unit)</a:t>
            </a: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- The training error rate = </a:t>
            </a:r>
            <a:r>
              <a:rPr lang="en-US" b="1" dirty="0">
                <a:latin typeface="Arial" panose="020B0604020202020204" pitchFamily="34" charset="0"/>
              </a:rPr>
              <a:t>0.88% (with 0 hidden unit)</a:t>
            </a:r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0B9EC36-BC07-4EE0-97CD-4C64FCCDD810}"/>
              </a:ext>
            </a:extLst>
          </p:cNvPr>
          <p:cNvCxnSpPr>
            <a:cxnSpLocks/>
          </p:cNvCxnSpPr>
          <p:nvPr/>
        </p:nvCxnSpPr>
        <p:spPr>
          <a:xfrm>
            <a:off x="131102" y="1917483"/>
            <a:ext cx="115159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49FBB93-69B1-4852-BB5A-2623A2C49058}"/>
              </a:ext>
            </a:extLst>
          </p:cNvPr>
          <p:cNvSpPr/>
          <p:nvPr/>
        </p:nvSpPr>
        <p:spPr>
          <a:xfrm>
            <a:off x="186520" y="2967022"/>
            <a:ext cx="11962121" cy="75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16AEBC5-F324-4A48-BB62-315624D332E8}"/>
              </a:ext>
            </a:extLst>
          </p:cNvPr>
          <p:cNvSpPr/>
          <p:nvPr/>
        </p:nvSpPr>
        <p:spPr>
          <a:xfrm>
            <a:off x="229879" y="5531170"/>
            <a:ext cx="11851285" cy="120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Indicating that</a:t>
            </a:r>
          </a:p>
          <a:p>
            <a:pPr marL="342900" indent="-342900">
              <a:lnSpc>
                <a:spcPts val="3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Slightly more overfit than SVC (training = 1.02%), and thus slightly lower CV error than SVC (CV error = 9.20%)</a:t>
            </a:r>
          </a:p>
          <a:p>
            <a:pPr marL="342900" indent="-342900">
              <a:lnSpc>
                <a:spcPts val="3000"/>
              </a:lnSpc>
              <a:buAutoNum type="arabicParenBoth"/>
            </a:pPr>
            <a:r>
              <a:rPr lang="en-US" b="1" dirty="0">
                <a:latin typeface="Arial" panose="020B0604020202020204" pitchFamily="34" charset="0"/>
              </a:rPr>
              <a:t>0 hidden unit is the best</a:t>
            </a:r>
            <a:r>
              <a:rPr lang="en-US" dirty="0">
                <a:latin typeface="Arial" panose="020B0604020202020204" pitchFamily="34" charset="0"/>
              </a:rPr>
              <a:t>, supporting again that the true boundary is </a:t>
            </a:r>
            <a:r>
              <a:rPr lang="en-US" b="1" dirty="0">
                <a:latin typeface="Arial" panose="020B0604020202020204" pitchFamily="34" charset="0"/>
              </a:rPr>
              <a:t>close to linearity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8EB5403-A4B2-4CAB-9E82-82F6896BD5A5}"/>
              </a:ext>
            </a:extLst>
          </p:cNvPr>
          <p:cNvSpPr/>
          <p:nvPr/>
        </p:nvSpPr>
        <p:spPr>
          <a:xfrm>
            <a:off x="186520" y="3775960"/>
            <a:ext cx="11962121" cy="75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animBg="1"/>
      <p:bldP spid="14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BE5C4E-E945-41A9-A9D3-3B8978FD1272}"/>
              </a:ext>
            </a:extLst>
          </p:cNvPr>
          <p:cNvSpPr txBox="1"/>
          <p:nvPr/>
        </p:nvSpPr>
        <p:spPr>
          <a:xfrm>
            <a:off x="131102" y="50837"/>
            <a:ext cx="628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A30F4C-5194-4FD5-8499-1DB9AFFE7F00}"/>
              </a:ext>
            </a:extLst>
          </p:cNvPr>
          <p:cNvSpPr/>
          <p:nvPr/>
        </p:nvSpPr>
        <p:spPr>
          <a:xfrm>
            <a:off x="322757" y="901032"/>
            <a:ext cx="11546485" cy="505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</a:rPr>
              <a:t>The results presented that a </a:t>
            </a:r>
            <a:r>
              <a:rPr lang="en-US" sz="2000" b="1" dirty="0">
                <a:latin typeface="Arial" panose="020B0604020202020204" pitchFamily="34" charset="0"/>
              </a:rPr>
              <a:t>Ridge logistic regression model </a:t>
            </a:r>
            <a:r>
              <a:rPr lang="en-US" sz="2000" dirty="0">
                <a:latin typeface="Arial" panose="020B0604020202020204" pitchFamily="34" charset="0"/>
              </a:rPr>
              <a:t>produced the best CV mis-classification error rate </a:t>
            </a:r>
          </a:p>
          <a:p>
            <a:pPr marL="285750" indent="-285750">
              <a:lnSpc>
                <a:spcPts val="3000"/>
              </a:lnSpc>
              <a:buFontTx/>
              <a:buChar char="-"/>
            </a:pPr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</a:rPr>
              <a:t>CV error rate is a reliable estimator of test error; the </a:t>
            </a:r>
            <a:r>
              <a:rPr lang="en-US" sz="2000" b="1" dirty="0">
                <a:latin typeface="Arial" panose="020B0604020202020204" pitchFamily="34" charset="0"/>
              </a:rPr>
              <a:t>Ridge logistic regression model </a:t>
            </a:r>
            <a:r>
              <a:rPr lang="en-US" sz="2000" dirty="0">
                <a:latin typeface="Arial" panose="020B0604020202020204" pitchFamily="34" charset="0"/>
              </a:rPr>
              <a:t>will be the best model with the highest predictive-ability</a:t>
            </a:r>
          </a:p>
          <a:p>
            <a:pPr marL="285750" indent="-285750">
              <a:lnSpc>
                <a:spcPts val="3000"/>
              </a:lnSpc>
              <a:buFontTx/>
              <a:buChar char="-"/>
            </a:pPr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</a:rPr>
              <a:t>(1) The better performance of linear models, especially with </a:t>
            </a:r>
            <a:r>
              <a:rPr lang="en-US" sz="2000" b="1" dirty="0">
                <a:latin typeface="Arial" panose="020B0604020202020204" pitchFamily="34" charset="0"/>
              </a:rPr>
              <a:t>shrinkage (Ridge is the best)</a:t>
            </a:r>
            <a:r>
              <a:rPr lang="en-US" sz="2000" dirty="0">
                <a:latin typeface="Arial" panose="020B0604020202020204" pitchFamily="34" charset="0"/>
              </a:rPr>
              <a:t> and or </a:t>
            </a:r>
            <a:r>
              <a:rPr lang="en-US" sz="2000" b="1" dirty="0">
                <a:latin typeface="Arial" panose="020B0604020202020204" pitchFamily="34" charset="0"/>
              </a:rPr>
              <a:t>soft margin (linear SVC is the next)</a:t>
            </a:r>
            <a:r>
              <a:rPr lang="en-US" sz="2000" dirty="0">
                <a:latin typeface="Arial" panose="020B0604020202020204" pitchFamily="34" charset="0"/>
              </a:rPr>
              <a:t>, and (2) that the flexible non-parametric methods (random forest and boosting) produced only slightly better results than the non-shrunken linear model (logistic), indicate that </a:t>
            </a:r>
            <a:r>
              <a:rPr lang="en-US" sz="2000" b="1" dirty="0">
                <a:latin typeface="Arial" panose="020B0604020202020204" pitchFamily="34" charset="0"/>
              </a:rPr>
              <a:t>the true classification boundary for mortality is quite close to linearity</a:t>
            </a:r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Tx/>
              <a:buChar char="-"/>
            </a:pPr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</a:rPr>
              <a:t>In the future, we may apply a new method, if any, for further variable selection because the current 255 variables are still a lot, and therefore, undermine the interpretability of models.</a:t>
            </a:r>
          </a:p>
        </p:txBody>
      </p:sp>
    </p:spTree>
    <p:extLst>
      <p:ext uri="{BB962C8B-B14F-4D97-AF65-F5344CB8AC3E}">
        <p14:creationId xmlns:p14="http://schemas.microsoft.com/office/powerpoint/2010/main" val="41850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EA34C7-9A90-4EE8-829A-39BD628CFEA6}"/>
              </a:ext>
            </a:extLst>
          </p:cNvPr>
          <p:cNvSpPr txBox="1"/>
          <p:nvPr/>
        </p:nvSpPr>
        <p:spPr>
          <a:xfrm>
            <a:off x="131103" y="50837"/>
            <a:ext cx="43577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Data 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27CFC61-F5BF-4429-AED9-E55EC746A99B}"/>
              </a:ext>
            </a:extLst>
          </p:cNvPr>
          <p:cNvSpPr/>
          <p:nvPr/>
        </p:nvSpPr>
        <p:spPr>
          <a:xfrm>
            <a:off x="470025" y="867722"/>
            <a:ext cx="1451140" cy="82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Encounter</a:t>
            </a:r>
          </a:p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data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4F2A2A-C920-4E33-98A8-4B23707FBF29}"/>
              </a:ext>
            </a:extLst>
          </p:cNvPr>
          <p:cNvSpPr/>
          <p:nvPr/>
        </p:nvSpPr>
        <p:spPr>
          <a:xfrm>
            <a:off x="470025" y="867722"/>
            <a:ext cx="1451140" cy="1280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C199528-CE80-4EFD-AF76-AEFAD1A29E37}"/>
              </a:ext>
            </a:extLst>
          </p:cNvPr>
          <p:cNvSpPr/>
          <p:nvPr/>
        </p:nvSpPr>
        <p:spPr>
          <a:xfrm>
            <a:off x="3001818" y="864799"/>
            <a:ext cx="1451140" cy="82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Medications</a:t>
            </a:r>
          </a:p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data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42A763-6132-417E-AC33-8A3C96229E7E}"/>
              </a:ext>
            </a:extLst>
          </p:cNvPr>
          <p:cNvSpPr/>
          <p:nvPr/>
        </p:nvSpPr>
        <p:spPr>
          <a:xfrm>
            <a:off x="3001818" y="864799"/>
            <a:ext cx="1451140" cy="1280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715463-3068-4654-BEB1-E0397DEB47CC}"/>
              </a:ext>
            </a:extLst>
          </p:cNvPr>
          <p:cNvSpPr/>
          <p:nvPr/>
        </p:nvSpPr>
        <p:spPr>
          <a:xfrm>
            <a:off x="3001818" y="2339667"/>
            <a:ext cx="1451140" cy="82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Procedures</a:t>
            </a:r>
          </a:p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data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4C3248E-2EC9-45DC-8997-1F538E916704}"/>
              </a:ext>
            </a:extLst>
          </p:cNvPr>
          <p:cNvSpPr/>
          <p:nvPr/>
        </p:nvSpPr>
        <p:spPr>
          <a:xfrm>
            <a:off x="3001818" y="2339667"/>
            <a:ext cx="1451140" cy="1280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CF8E1C6-2F70-4077-8860-17C252635E2D}"/>
              </a:ext>
            </a:extLst>
          </p:cNvPr>
          <p:cNvSpPr/>
          <p:nvPr/>
        </p:nvSpPr>
        <p:spPr>
          <a:xfrm>
            <a:off x="4592397" y="864799"/>
            <a:ext cx="71295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Group by (</a:t>
            </a:r>
            <a:r>
              <a:rPr lang="en-US" sz="1600" dirty="0" err="1">
                <a:latin typeface="Arial" panose="020B0604020202020204" pitchFamily="34" charset="0"/>
              </a:rPr>
              <a:t>encounter_id</a:t>
            </a:r>
            <a:r>
              <a:rPr lang="en-US" sz="1600" dirty="0">
                <a:latin typeface="Arial" panose="020B0604020202020204" pitchFamily="34" charset="0"/>
              </a:rPr>
              <a:t>): frequency of each medication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One-hot-coding &amp; multiplication with frequency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Group by: collapse so that 1 observation for each </a:t>
            </a:r>
            <a:r>
              <a:rPr lang="en-US" sz="1600" dirty="0" err="1">
                <a:latin typeface="Arial" panose="020B0604020202020204" pitchFamily="34" charset="0"/>
              </a:rPr>
              <a:t>encounter_id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248272A-C246-4E7C-B9CB-0A6BAA250329}"/>
              </a:ext>
            </a:extLst>
          </p:cNvPr>
          <p:cNvSpPr/>
          <p:nvPr/>
        </p:nvSpPr>
        <p:spPr>
          <a:xfrm>
            <a:off x="4592397" y="2336248"/>
            <a:ext cx="71295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Group by (</a:t>
            </a:r>
            <a:r>
              <a:rPr lang="en-US" sz="1600" dirty="0" err="1">
                <a:latin typeface="Arial" panose="020B0604020202020204" pitchFamily="34" charset="0"/>
              </a:rPr>
              <a:t>encounter_id</a:t>
            </a:r>
            <a:r>
              <a:rPr lang="en-US" sz="1600" dirty="0">
                <a:latin typeface="Arial" panose="020B0604020202020204" pitchFamily="34" charset="0"/>
              </a:rPr>
              <a:t>): frequency of each procedure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One-hot-coding &amp; multiplication with frequency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Group by: collapse so that 1 observation for each </a:t>
            </a:r>
            <a:r>
              <a:rPr lang="en-US" sz="1600" dirty="0" err="1">
                <a:latin typeface="Arial" panose="020B0604020202020204" pitchFamily="34" charset="0"/>
              </a:rPr>
              <a:t>encounter_id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CFFC8EC-F1B6-4AB5-9AB6-5F29E07A63A1}"/>
              </a:ext>
            </a:extLst>
          </p:cNvPr>
          <p:cNvSpPr/>
          <p:nvPr/>
        </p:nvSpPr>
        <p:spPr>
          <a:xfrm>
            <a:off x="3001818" y="3811116"/>
            <a:ext cx="1451140" cy="82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Labs</a:t>
            </a:r>
          </a:p>
          <a:p>
            <a:pPr algn="ctr"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data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C8894E1-3C0D-4585-A2C7-5CAD474FBF4F}"/>
              </a:ext>
            </a:extLst>
          </p:cNvPr>
          <p:cNvSpPr/>
          <p:nvPr/>
        </p:nvSpPr>
        <p:spPr>
          <a:xfrm>
            <a:off x="3001818" y="3811116"/>
            <a:ext cx="1451140" cy="1280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609C629-1017-4E93-9295-B4A0B71E335F}"/>
              </a:ext>
            </a:extLst>
          </p:cNvPr>
          <p:cNvSpPr/>
          <p:nvPr/>
        </p:nvSpPr>
        <p:spPr>
          <a:xfrm>
            <a:off x="4592397" y="3807697"/>
            <a:ext cx="71295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Group by (</a:t>
            </a:r>
            <a:r>
              <a:rPr lang="en-US" sz="1600" dirty="0" err="1">
                <a:latin typeface="Arial" panose="020B0604020202020204" pitchFamily="34" charset="0"/>
              </a:rPr>
              <a:t>encounter_id</a:t>
            </a:r>
            <a:r>
              <a:rPr lang="en-US" sz="1600" dirty="0">
                <a:latin typeface="Arial" panose="020B0604020202020204" pitchFamily="34" charset="0"/>
              </a:rPr>
              <a:t>): mean, max, min of each lab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One-hot-coding &amp; multiplication with mean, max, min, respectively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sz="1600" dirty="0">
                <a:latin typeface="Arial" panose="020B0604020202020204" pitchFamily="34" charset="0"/>
              </a:rPr>
              <a:t>Group by: collapse so that 1 observation for each </a:t>
            </a:r>
            <a:r>
              <a:rPr lang="en-US" sz="1600" dirty="0" err="1">
                <a:latin typeface="Arial" panose="020B0604020202020204" pitchFamily="34" charset="0"/>
              </a:rPr>
              <a:t>encounter_id</a:t>
            </a:r>
            <a:endParaRPr lang="en-US" sz="1600" dirty="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EF10DA79-DA96-490F-8300-A0300305B3C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921165" y="1504928"/>
            <a:ext cx="1080653" cy="29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12B9C83D-4C8C-4FB5-9954-D1DE29ED0A8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07491" y="1506389"/>
            <a:ext cx="794327" cy="14734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F46D4465-FB09-4F56-9057-88E2A6D4B6A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34935" y="2144326"/>
            <a:ext cx="466883" cy="230691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C29F586-659C-4FED-9464-EC9A383F4B7F}"/>
              </a:ext>
            </a:extLst>
          </p:cNvPr>
          <p:cNvSpPr/>
          <p:nvPr/>
        </p:nvSpPr>
        <p:spPr>
          <a:xfrm>
            <a:off x="780635" y="2897347"/>
            <a:ext cx="2151464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600" dirty="0">
                <a:latin typeface="Arial" panose="020B0604020202020204" pitchFamily="34" charset="0"/>
              </a:rPr>
              <a:t>Merge with key(</a:t>
            </a:r>
            <a:r>
              <a:rPr lang="en-US" sz="1600" dirty="0" err="1">
                <a:latin typeface="Arial" panose="020B0604020202020204" pitchFamily="34" charset="0"/>
              </a:rPr>
              <a:t>encounter_id</a:t>
            </a:r>
            <a:r>
              <a:rPr lang="en-US" sz="16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431C8E-03A5-4767-AF2D-B9D361F9808E}"/>
              </a:ext>
            </a:extLst>
          </p:cNvPr>
          <p:cNvSpPr/>
          <p:nvPr/>
        </p:nvSpPr>
        <p:spPr>
          <a:xfrm>
            <a:off x="1057725" y="5656862"/>
            <a:ext cx="988736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After merging, the # of observations was 1370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Due to multicollinearity, max and min columns were dropped; only mean columns were kept</a:t>
            </a:r>
          </a:p>
        </p:txBody>
      </p:sp>
    </p:spTree>
    <p:extLst>
      <p:ext uri="{BB962C8B-B14F-4D97-AF65-F5344CB8AC3E}">
        <p14:creationId xmlns:p14="http://schemas.microsoft.com/office/powerpoint/2010/main" val="20432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0D71D41-C064-4DBE-BB5B-8E848AD6ED6C}"/>
              </a:ext>
            </a:extLst>
          </p:cNvPr>
          <p:cNvSpPr/>
          <p:nvPr/>
        </p:nvSpPr>
        <p:spPr>
          <a:xfrm>
            <a:off x="131103" y="2462238"/>
            <a:ext cx="11382581" cy="223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4DCB05F-4CD4-4D14-8A1A-2A0F6D70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73" y="2109387"/>
            <a:ext cx="5006811" cy="3194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7AF7D70-CEC7-483B-B21B-E1DFEEAFBBEA}"/>
              </a:ext>
            </a:extLst>
          </p:cNvPr>
          <p:cNvSpPr txBox="1"/>
          <p:nvPr/>
        </p:nvSpPr>
        <p:spPr>
          <a:xfrm>
            <a:off x="131103" y="50837"/>
            <a:ext cx="43577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Lasso for Variable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A053B6-70C3-4450-A416-55153F5AEE94}"/>
              </a:ext>
            </a:extLst>
          </p:cNvPr>
          <p:cNvSpPr/>
          <p:nvPr/>
        </p:nvSpPr>
        <p:spPr>
          <a:xfrm>
            <a:off x="229880" y="543280"/>
            <a:ext cx="5866120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# of parameters = 2,284 </a:t>
            </a:r>
            <a:r>
              <a:rPr lang="en-US" b="1" dirty="0">
                <a:latin typeface="Arial" panose="020B0604020202020204" pitchFamily="34" charset="0"/>
              </a:rPr>
              <a:t>&gt;&gt;</a:t>
            </a:r>
            <a:r>
              <a:rPr lang="en-US" dirty="0">
                <a:latin typeface="Arial" panose="020B0604020202020204" pitchFamily="34" charset="0"/>
              </a:rPr>
              <a:t> # of observations = 1,370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13C882-DC61-455D-B94D-77AE1592207E}"/>
              </a:ext>
            </a:extLst>
          </p:cNvPr>
          <p:cNvSpPr/>
          <p:nvPr/>
        </p:nvSpPr>
        <p:spPr>
          <a:xfrm>
            <a:off x="229879" y="1066592"/>
            <a:ext cx="10419647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Potential problems: no unique parameter estimates, under-identified model, and poor 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D72D940-092D-4C11-BB02-46FFCBA70CE0}"/>
              </a:ext>
            </a:extLst>
          </p:cNvPr>
          <p:cNvSpPr/>
          <p:nvPr/>
        </p:nvSpPr>
        <p:spPr>
          <a:xfrm>
            <a:off x="229879" y="1589905"/>
            <a:ext cx="1101077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</a:rPr>
              <a:t>Lasso</a:t>
            </a:r>
            <a:r>
              <a:rPr lang="en-US" dirty="0">
                <a:latin typeface="Arial" panose="020B0604020202020204" pitchFamily="34" charset="0"/>
              </a:rPr>
              <a:t> to select </a:t>
            </a:r>
            <a:r>
              <a:rPr lang="en-US" b="1" dirty="0">
                <a:latin typeface="Arial" panose="020B0604020202020204" pitchFamily="34" charset="0"/>
              </a:rPr>
              <a:t>important variables </a:t>
            </a:r>
            <a:r>
              <a:rPr lang="en-US" dirty="0">
                <a:latin typeface="Arial" panose="020B0604020202020204" pitchFamily="34" charset="0"/>
              </a:rPr>
              <a:t>that do not shrink to 0 at the optimal shrinkage parameter lambda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A08AD3-4CF1-4085-9C37-C4C61FD84910}"/>
              </a:ext>
            </a:extLst>
          </p:cNvPr>
          <p:cNvSpPr/>
          <p:nvPr/>
        </p:nvSpPr>
        <p:spPr>
          <a:xfrm>
            <a:off x="229880" y="2538334"/>
            <a:ext cx="5866120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Arial" panose="020B0604020202020204" pitchFamily="34" charset="0"/>
              </a:rPr>
              <a:t>10-fold cross validation with different lambdas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12D8F7-845E-476F-B1F1-7FDBA7D36BFD}"/>
              </a:ext>
            </a:extLst>
          </p:cNvPr>
          <p:cNvSpPr/>
          <p:nvPr/>
        </p:nvSpPr>
        <p:spPr>
          <a:xfrm>
            <a:off x="229880" y="3053311"/>
            <a:ext cx="5866120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optimal lambda = 0.0093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DD7B51C-00C6-4587-860F-8EDE318136D0}"/>
              </a:ext>
            </a:extLst>
          </p:cNvPr>
          <p:cNvSpPr/>
          <p:nvPr/>
        </p:nvSpPr>
        <p:spPr>
          <a:xfrm>
            <a:off x="229880" y="3601308"/>
            <a:ext cx="5866120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CV error rate = </a:t>
            </a:r>
            <a:r>
              <a:rPr lang="en-US" b="1" dirty="0">
                <a:latin typeface="Arial" panose="020B0604020202020204" pitchFamily="34" charset="0"/>
              </a:rPr>
              <a:t>13.21%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ACF1FB7-C7DD-490E-80F2-71495A937563}"/>
              </a:ext>
            </a:extLst>
          </p:cNvPr>
          <p:cNvSpPr/>
          <p:nvPr/>
        </p:nvSpPr>
        <p:spPr>
          <a:xfrm>
            <a:off x="229880" y="4149305"/>
            <a:ext cx="7233102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</a:rPr>
              <a:t>255 variables </a:t>
            </a:r>
            <a:r>
              <a:rPr lang="en-US" dirty="0">
                <a:latin typeface="Arial" panose="020B0604020202020204" pitchFamily="34" charset="0"/>
              </a:rPr>
              <a:t>did not shrink to 0; selected as the </a:t>
            </a:r>
            <a:r>
              <a:rPr lang="en-US" b="1" dirty="0">
                <a:latin typeface="Arial" panose="020B0604020202020204" pitchFamily="34" charset="0"/>
              </a:rPr>
              <a:t>predictor subset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92B4385-EDD5-42F7-A1C4-D7F619DE7CB9}"/>
              </a:ext>
            </a:extLst>
          </p:cNvPr>
          <p:cNvSpPr/>
          <p:nvPr/>
        </p:nvSpPr>
        <p:spPr>
          <a:xfrm>
            <a:off x="229879" y="5258459"/>
            <a:ext cx="787964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*Additionally, 2</a:t>
            </a:r>
            <a:r>
              <a:rPr lang="en-US" baseline="30000" dirty="0">
                <a:latin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</a:rPr>
              <a:t> Lasso for further variable selection;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 Only 1 variable reduction; Thus, stick to the first Lasso subset </a:t>
            </a:r>
          </a:p>
        </p:txBody>
      </p:sp>
    </p:spTree>
    <p:extLst>
      <p:ext uri="{BB962C8B-B14F-4D97-AF65-F5344CB8AC3E}">
        <p14:creationId xmlns:p14="http://schemas.microsoft.com/office/powerpoint/2010/main" val="16041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6" grpId="0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81A369-40E2-4D3A-B474-D4885F82B0BB}"/>
              </a:ext>
            </a:extLst>
          </p:cNvPr>
          <p:cNvSpPr txBox="1"/>
          <p:nvPr/>
        </p:nvSpPr>
        <p:spPr>
          <a:xfrm>
            <a:off x="131103" y="50837"/>
            <a:ext cx="43577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1. Logistic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4DEE779-5310-4F18-A63A-0F42CD1951E5}"/>
              </a:ext>
            </a:extLst>
          </p:cNvPr>
          <p:cNvSpPr/>
          <p:nvPr/>
        </p:nvSpPr>
        <p:spPr>
          <a:xfrm>
            <a:off x="229880" y="543280"/>
            <a:ext cx="6263284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As the first step, </a:t>
            </a:r>
            <a:r>
              <a:rPr lang="en-US" b="1" dirty="0">
                <a:latin typeface="Arial" panose="020B0604020202020204" pitchFamily="34" charset="0"/>
              </a:rPr>
              <a:t>logistic regression with 255 predictors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96C18F7-E157-42A0-85F2-95A38B5BF70C}"/>
              </a:ext>
            </a:extLst>
          </p:cNvPr>
          <p:cNvSpPr/>
          <p:nvPr/>
        </p:nvSpPr>
        <p:spPr>
          <a:xfrm>
            <a:off x="229879" y="1066592"/>
            <a:ext cx="1041964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Training error rate = </a:t>
            </a:r>
            <a:r>
              <a:rPr lang="en-US" b="1" dirty="0">
                <a:latin typeface="Arial" panose="020B0604020202020204" pitchFamily="34" charset="0"/>
              </a:rPr>
              <a:t>1.53%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Confusion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31449E2-3253-4D66-9FE8-295390603449}"/>
              </a:ext>
            </a:extLst>
          </p:cNvPr>
          <p:cNvSpPr/>
          <p:nvPr/>
        </p:nvSpPr>
        <p:spPr>
          <a:xfrm>
            <a:off x="229879" y="3212274"/>
            <a:ext cx="1101077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</a:rPr>
              <a:t>10-fold cross validation error rate = 12.96%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3929710-D036-49F4-A43F-123FFB79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10" y="1678550"/>
            <a:ext cx="3036071" cy="12619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2F5E6D9-C6C7-412C-8DBB-E29A66C98D60}"/>
              </a:ext>
            </a:extLst>
          </p:cNvPr>
          <p:cNvSpPr/>
          <p:nvPr/>
        </p:nvSpPr>
        <p:spPr>
          <a:xfrm>
            <a:off x="229879" y="4268040"/>
            <a:ext cx="11010776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Indicating that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b="1" dirty="0">
                <a:latin typeface="Arial" panose="020B0604020202020204" pitchFamily="34" charset="0"/>
              </a:rPr>
              <a:t>Linear classification boundary already works quite well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b="1" dirty="0">
                <a:latin typeface="Arial" panose="020B0604020202020204" pitchFamily="34" charset="0"/>
              </a:rPr>
              <a:t>Possibility of overfitting </a:t>
            </a:r>
            <a:r>
              <a:rPr lang="en-US" dirty="0">
                <a:latin typeface="Arial" panose="020B0604020202020204" pitchFamily="34" charset="0"/>
              </a:rPr>
              <a:t>due to many # of parameters (255) compared to # of observations (1370) </a:t>
            </a:r>
          </a:p>
        </p:txBody>
      </p:sp>
    </p:spTree>
    <p:extLst>
      <p:ext uri="{BB962C8B-B14F-4D97-AF65-F5344CB8AC3E}">
        <p14:creationId xmlns:p14="http://schemas.microsoft.com/office/powerpoint/2010/main" val="67689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B8BA76-0411-45E3-BF60-2FDD61EACC4D}"/>
              </a:ext>
            </a:extLst>
          </p:cNvPr>
          <p:cNvSpPr txBox="1"/>
          <p:nvPr/>
        </p:nvSpPr>
        <p:spPr>
          <a:xfrm>
            <a:off x="131102" y="50837"/>
            <a:ext cx="47456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2. Linear Discriminant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F11F9EB-F780-445A-A92A-95D9FB870EBC}"/>
              </a:ext>
            </a:extLst>
          </p:cNvPr>
          <p:cNvSpPr/>
          <p:nvPr/>
        </p:nvSpPr>
        <p:spPr>
          <a:xfrm>
            <a:off x="229879" y="543280"/>
            <a:ext cx="1141717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Since linear boundary appears to work well, </a:t>
            </a:r>
            <a:r>
              <a:rPr lang="en-US" b="1" dirty="0">
                <a:latin typeface="Arial" panose="020B0604020202020204" pitchFamily="34" charset="0"/>
              </a:rPr>
              <a:t>LDA</a:t>
            </a:r>
            <a:r>
              <a:rPr lang="en-US" dirty="0">
                <a:latin typeface="Arial" panose="020B0604020202020204" pitchFamily="34" charset="0"/>
              </a:rPr>
              <a:t> to check if the boundary is rather separable  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151573-F521-4EE5-B125-0D757392043B}"/>
              </a:ext>
            </a:extLst>
          </p:cNvPr>
          <p:cNvSpPr/>
          <p:nvPr/>
        </p:nvSpPr>
        <p:spPr>
          <a:xfrm>
            <a:off x="229879" y="1177429"/>
            <a:ext cx="1041964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Training error rate = </a:t>
            </a:r>
            <a:r>
              <a:rPr lang="en-US" b="1" dirty="0">
                <a:latin typeface="Arial" panose="020B0604020202020204" pitchFamily="34" charset="0"/>
              </a:rPr>
              <a:t>3.36%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Confusion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5B43EEC-D103-4D17-9C81-B4894DD4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41" y="1787649"/>
            <a:ext cx="2877561" cy="11583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86F5C10-F39D-412C-9C23-D022BBB5988B}"/>
              </a:ext>
            </a:extLst>
          </p:cNvPr>
          <p:cNvSpPr/>
          <p:nvPr/>
        </p:nvSpPr>
        <p:spPr>
          <a:xfrm>
            <a:off x="229879" y="3218666"/>
            <a:ext cx="1041964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LOOCV error rate = </a:t>
            </a:r>
            <a:r>
              <a:rPr lang="en-US" b="1" dirty="0">
                <a:latin typeface="Arial" panose="020B0604020202020204" pitchFamily="34" charset="0"/>
              </a:rPr>
              <a:t>49.20%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Confusion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CC58754-625E-4769-9640-93FE10BE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40" y="3742539"/>
            <a:ext cx="2877561" cy="1133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94BB518-2A6A-45B8-9FC2-D14B80324F31}"/>
              </a:ext>
            </a:extLst>
          </p:cNvPr>
          <p:cNvSpPr/>
          <p:nvPr/>
        </p:nvSpPr>
        <p:spPr>
          <a:xfrm>
            <a:off x="6362824" y="2743870"/>
            <a:ext cx="5505903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</a:rPr>
              <a:t>Poor CV error</a:t>
            </a:r>
            <a:r>
              <a:rPr lang="en-US" dirty="0">
                <a:latin typeface="Arial" panose="020B0604020202020204" pitchFamily="34" charset="0"/>
              </a:rPr>
              <a:t>, possibly due to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multi-collinearity of predictors,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violation of equal variance-covariance matrix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     between the 2 classes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(3) not-so-clear-separation between the 2 classes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7D13672-42C5-4517-8E53-E42D01138EE9}"/>
              </a:ext>
            </a:extLst>
          </p:cNvPr>
          <p:cNvSpPr/>
          <p:nvPr/>
        </p:nvSpPr>
        <p:spPr>
          <a:xfrm>
            <a:off x="229879" y="5259903"/>
            <a:ext cx="11010776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Indicating that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b="1" dirty="0">
                <a:latin typeface="Arial" panose="020B0604020202020204" pitchFamily="34" charset="0"/>
              </a:rPr>
              <a:t>The 2 classes may not be separable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The distributions of predictors may be </a:t>
            </a:r>
            <a:r>
              <a:rPr lang="en-US" b="1" dirty="0">
                <a:latin typeface="Arial" panose="020B0604020202020204" pitchFamily="34" charset="0"/>
              </a:rPr>
              <a:t>far from normality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80232D6-FE4F-4929-8E33-860AFB1EF1AA}"/>
              </a:ext>
            </a:extLst>
          </p:cNvPr>
          <p:cNvSpPr/>
          <p:nvPr/>
        </p:nvSpPr>
        <p:spPr>
          <a:xfrm>
            <a:off x="131104" y="2545365"/>
            <a:ext cx="11035660" cy="2867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8C40A5-4F6A-4E3F-8191-272EE819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270" y="1475998"/>
            <a:ext cx="4656626" cy="2952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6623A3-3665-42F5-AE7F-36DB62D13400}"/>
              </a:ext>
            </a:extLst>
          </p:cNvPr>
          <p:cNvSpPr txBox="1"/>
          <p:nvPr/>
        </p:nvSpPr>
        <p:spPr>
          <a:xfrm>
            <a:off x="131102" y="50837"/>
            <a:ext cx="47456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3. Ridge Logistic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4CFEC8-BD53-49DD-8581-2E8C35DBA94F}"/>
              </a:ext>
            </a:extLst>
          </p:cNvPr>
          <p:cNvSpPr/>
          <p:nvPr/>
        </p:nvSpPr>
        <p:spPr>
          <a:xfrm>
            <a:off x="229879" y="543280"/>
            <a:ext cx="11417176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Due to potential overfitting of the Logistic regression model (255 parameters),</a:t>
            </a:r>
          </a:p>
          <a:p>
            <a:pPr>
              <a:lnSpc>
                <a:spcPts val="3000"/>
              </a:lnSpc>
            </a:pPr>
            <a:r>
              <a:rPr lang="en-US" b="1" dirty="0">
                <a:latin typeface="Arial" panose="020B0604020202020204" pitchFamily="34" charset="0"/>
              </a:rPr>
              <a:t>Ridge logistic model </a:t>
            </a:r>
            <a:r>
              <a:rPr lang="en-US" dirty="0">
                <a:latin typeface="Arial" panose="020B0604020202020204" pitchFamily="34" charset="0"/>
              </a:rPr>
              <a:t>to</a:t>
            </a:r>
            <a:r>
              <a:rPr lang="en-US" b="1" dirty="0">
                <a:latin typeface="Arial" panose="020B0604020202020204" pitchFamily="34" charset="0"/>
              </a:rPr>
              <a:t> reduce the variance </a:t>
            </a:r>
            <a:r>
              <a:rPr lang="en-US" dirty="0">
                <a:latin typeface="Arial" panose="020B0604020202020204" pitchFamily="34" charset="0"/>
              </a:rPr>
              <a:t>by giving a </a:t>
            </a:r>
            <a:r>
              <a:rPr lang="en-US" b="1" dirty="0">
                <a:latin typeface="Arial" panose="020B0604020202020204" pitchFamily="34" charset="0"/>
              </a:rPr>
              <a:t>slightly higher bias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6C5507D-C6E5-4839-881D-761DE6046AD0}"/>
              </a:ext>
            </a:extLst>
          </p:cNvPr>
          <p:cNvSpPr/>
          <p:nvPr/>
        </p:nvSpPr>
        <p:spPr>
          <a:xfrm>
            <a:off x="229880" y="2621461"/>
            <a:ext cx="5866120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Arial" panose="020B0604020202020204" pitchFamily="34" charset="0"/>
              </a:rPr>
              <a:t>10-fold cross validation with different lambdas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CF2E89-B769-47D0-9109-AB70481E1C67}"/>
              </a:ext>
            </a:extLst>
          </p:cNvPr>
          <p:cNvSpPr/>
          <p:nvPr/>
        </p:nvSpPr>
        <p:spPr>
          <a:xfrm>
            <a:off x="229880" y="3136438"/>
            <a:ext cx="5866120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optimal lambda = 0.0175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4CCF1CC-8A09-4E54-93F4-64F428055AD8}"/>
              </a:ext>
            </a:extLst>
          </p:cNvPr>
          <p:cNvSpPr/>
          <p:nvPr/>
        </p:nvSpPr>
        <p:spPr>
          <a:xfrm>
            <a:off x="229880" y="3684435"/>
            <a:ext cx="739935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</a:rPr>
              <a:t>The CV error rate = 7.52%           </a:t>
            </a:r>
            <a:r>
              <a:rPr lang="en-US" dirty="0">
                <a:latin typeface="Arial" panose="020B0604020202020204" pitchFamily="34" charset="0"/>
              </a:rPr>
              <a:t>&lt;    logistic CV error rate 12.96%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5E41C20-2F0B-4834-9890-A48F57101829}"/>
              </a:ext>
            </a:extLst>
          </p:cNvPr>
          <p:cNvSpPr/>
          <p:nvPr/>
        </p:nvSpPr>
        <p:spPr>
          <a:xfrm>
            <a:off x="229880" y="4232432"/>
            <a:ext cx="7584084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</a:rPr>
              <a:t>The training error rate = 2.55%   </a:t>
            </a:r>
            <a:r>
              <a:rPr lang="en-US" dirty="0">
                <a:latin typeface="Arial" panose="020B0604020202020204" pitchFamily="34" charset="0"/>
              </a:rPr>
              <a:t>&gt;    logistic training error rate 1.53%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532E02C-520F-4E98-9462-4C8BF6FCA107}"/>
              </a:ext>
            </a:extLst>
          </p:cNvPr>
          <p:cNvSpPr/>
          <p:nvPr/>
        </p:nvSpPr>
        <p:spPr>
          <a:xfrm>
            <a:off x="229879" y="4796035"/>
            <a:ext cx="1118626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Showing that the Ridge model has a slightly higher biased but a </a:t>
            </a:r>
            <a:r>
              <a:rPr lang="en-US" b="1" dirty="0">
                <a:latin typeface="Arial" panose="020B0604020202020204" pitchFamily="34" charset="0"/>
              </a:rPr>
              <a:t>quite lower variance</a:t>
            </a:r>
            <a:r>
              <a:rPr lang="en-US" dirty="0">
                <a:latin typeface="Arial" panose="020B0604020202020204" pitchFamily="34" charset="0"/>
              </a:rPr>
              <a:t>, due to shrinkage </a:t>
            </a:r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849C68C-E366-4C15-9BB1-54EC1763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35" y="2605652"/>
            <a:ext cx="4910391" cy="3337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5A680B0-6707-45B8-92D8-F0F4BAFFD279}"/>
              </a:ext>
            </a:extLst>
          </p:cNvPr>
          <p:cNvSpPr txBox="1"/>
          <p:nvPr/>
        </p:nvSpPr>
        <p:spPr>
          <a:xfrm>
            <a:off x="131102" y="50837"/>
            <a:ext cx="47456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4. Random Forest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946415-81A5-463F-9696-2E36D5392705}"/>
              </a:ext>
            </a:extLst>
          </p:cNvPr>
          <p:cNvSpPr/>
          <p:nvPr/>
        </p:nvSpPr>
        <p:spPr>
          <a:xfrm>
            <a:off x="229879" y="543280"/>
            <a:ext cx="11417176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Although the linear models worked quite well, 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also </a:t>
            </a:r>
            <a:r>
              <a:rPr lang="en-US" b="1" dirty="0">
                <a:latin typeface="Arial" panose="020B0604020202020204" pitchFamily="34" charset="0"/>
              </a:rPr>
              <a:t>nonparametric tree-based models </a:t>
            </a:r>
            <a:r>
              <a:rPr lang="en-US" dirty="0">
                <a:latin typeface="Arial" panose="020B0604020202020204" pitchFamily="34" charset="0"/>
              </a:rPr>
              <a:t>to check if they provide a better prediction performance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56A90AF-E67B-4BFA-896D-827FDDE7AA8E}"/>
              </a:ext>
            </a:extLst>
          </p:cNvPr>
          <p:cNvSpPr/>
          <p:nvPr/>
        </p:nvSpPr>
        <p:spPr>
          <a:xfrm>
            <a:off x="2503950" y="1357740"/>
            <a:ext cx="8119794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*No trial of single tree with pruning or bagging due to </a:t>
            </a:r>
            <a:r>
              <a:rPr lang="en-US" b="1" dirty="0">
                <a:latin typeface="Arial" panose="020B0604020202020204" pitchFamily="34" charset="0"/>
              </a:rPr>
              <a:t>potential overfitting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BFBF9CF-CF73-4992-92C0-01DFB33EDA69}"/>
              </a:ext>
            </a:extLst>
          </p:cNvPr>
          <p:cNvSpPr/>
          <p:nvPr/>
        </p:nvSpPr>
        <p:spPr>
          <a:xfrm>
            <a:off x="229879" y="2100210"/>
            <a:ext cx="1141717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Arial" panose="020B0604020202020204" pitchFamily="34" charset="0"/>
              </a:rPr>
              <a:t>Random forests </a:t>
            </a:r>
            <a:r>
              <a:rPr lang="en-US" dirty="0">
                <a:latin typeface="Arial" panose="020B0604020202020204" pitchFamily="34" charset="0"/>
              </a:rPr>
              <a:t>with different mtry (subset size) and ntree (bootstrapped tree number) 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C37D0AF-8185-48FA-B487-24114EA45BE3}"/>
              </a:ext>
            </a:extLst>
          </p:cNvPr>
          <p:cNvSpPr/>
          <p:nvPr/>
        </p:nvSpPr>
        <p:spPr>
          <a:xfrm>
            <a:off x="229879" y="2565240"/>
            <a:ext cx="11417176" cy="120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best CV error rate for OOB = </a:t>
            </a:r>
            <a:r>
              <a:rPr lang="en-US" b="1" dirty="0">
                <a:latin typeface="Arial" panose="020B0604020202020204" pitchFamily="34" charset="0"/>
              </a:rPr>
              <a:t>12.63% 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mtry = 90 and ntree = 500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training error rate = </a:t>
            </a:r>
            <a:r>
              <a:rPr lang="en-US" b="1" dirty="0"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304A10E-979B-411E-8FAA-122C9E3C3830}"/>
              </a:ext>
            </a:extLst>
          </p:cNvPr>
          <p:cNvSpPr/>
          <p:nvPr/>
        </p:nvSpPr>
        <p:spPr>
          <a:xfrm>
            <a:off x="229879" y="4936630"/>
            <a:ext cx="11010776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Indicating that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The model was in fact </a:t>
            </a:r>
            <a:r>
              <a:rPr lang="en-US" b="1" dirty="0">
                <a:latin typeface="Arial" panose="020B0604020202020204" pitchFamily="34" charset="0"/>
              </a:rPr>
              <a:t>overfitted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The CV error was still good, owing to the random forest’s </a:t>
            </a:r>
            <a:r>
              <a:rPr lang="en-US" b="1" dirty="0">
                <a:latin typeface="Arial" panose="020B0604020202020204" pitchFamily="34" charset="0"/>
              </a:rPr>
              <a:t>averaging method across many trees</a:t>
            </a:r>
            <a:r>
              <a:rPr lang="en-US" dirty="0">
                <a:latin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     which gave rise to a </a:t>
            </a:r>
            <a:r>
              <a:rPr lang="en-US" b="1" dirty="0">
                <a:latin typeface="Arial" panose="020B0604020202020204" pitchFamily="34" charset="0"/>
              </a:rPr>
              <a:t>lower variance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BDE1562-18AC-414F-924A-D9C26E8F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3505"/>
            <a:ext cx="5730394" cy="3692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C063E7-5A7D-463D-B0E9-048F863FCB88}"/>
              </a:ext>
            </a:extLst>
          </p:cNvPr>
          <p:cNvSpPr txBox="1"/>
          <p:nvPr/>
        </p:nvSpPr>
        <p:spPr>
          <a:xfrm>
            <a:off x="131102" y="50837"/>
            <a:ext cx="47456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5. Gradient Boosting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E2846A-C35F-4CFF-939A-6AE715DC6EE5}"/>
              </a:ext>
            </a:extLst>
          </p:cNvPr>
          <p:cNvSpPr/>
          <p:nvPr/>
        </p:nvSpPr>
        <p:spPr>
          <a:xfrm>
            <a:off x="229879" y="543280"/>
            <a:ext cx="11417176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Arial" panose="020B0604020202020204" pitchFamily="34" charset="0"/>
              </a:rPr>
              <a:t>Slow learning method</a:t>
            </a:r>
            <a:r>
              <a:rPr lang="en-US" dirty="0">
                <a:latin typeface="Arial" panose="020B0604020202020204" pitchFamily="34" charset="0"/>
              </a:rPr>
              <a:t>, with different shrinkage, interaction depth, and ntree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BF29B3B-90FB-430E-92BA-0FE1EBB6C5E0}"/>
              </a:ext>
            </a:extLst>
          </p:cNvPr>
          <p:cNvSpPr/>
          <p:nvPr/>
        </p:nvSpPr>
        <p:spPr>
          <a:xfrm>
            <a:off x="229879" y="1469175"/>
            <a:ext cx="11417176" cy="120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best 10-fold CV error rate = </a:t>
            </a:r>
            <a:r>
              <a:rPr lang="en-US" b="1" dirty="0">
                <a:latin typeface="Arial" panose="020B0604020202020204" pitchFamily="34" charset="0"/>
              </a:rPr>
              <a:t>11.46% 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Shrinkage = 0.1, interaction depth = 1, and ntree = 600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training error rate = </a:t>
            </a:r>
            <a:r>
              <a:rPr lang="en-US" b="1" dirty="0">
                <a:latin typeface="Arial" panose="020B0604020202020204" pitchFamily="34" charset="0"/>
              </a:rPr>
              <a:t>6.5%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E46F7B5-D691-4AE4-8E69-A595924CA715}"/>
              </a:ext>
            </a:extLst>
          </p:cNvPr>
          <p:cNvSpPr/>
          <p:nvPr/>
        </p:nvSpPr>
        <p:spPr>
          <a:xfrm>
            <a:off x="229878" y="4417385"/>
            <a:ext cx="11596516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Indicating that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No or </a:t>
            </a:r>
            <a:r>
              <a:rPr lang="en-US" b="1" dirty="0">
                <a:latin typeface="Arial" panose="020B0604020202020204" pitchFamily="34" charset="0"/>
              </a:rPr>
              <a:t>litter overfitting</a:t>
            </a:r>
            <a:r>
              <a:rPr lang="en-US" dirty="0">
                <a:latin typeface="Arial" panose="020B0604020202020204" pitchFamily="34" charset="0"/>
              </a:rPr>
              <a:t>, and better CV error than Random forest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Not much better than logistic (CV error = 12.96%), and </a:t>
            </a:r>
            <a:r>
              <a:rPr lang="en-US" b="1" dirty="0">
                <a:latin typeface="Arial" panose="020B0604020202020204" pitchFamily="34" charset="0"/>
              </a:rPr>
              <a:t>quite worse than Ridge logistic </a:t>
            </a:r>
            <a:r>
              <a:rPr lang="en-US" dirty="0">
                <a:latin typeface="Arial" panose="020B0604020202020204" pitchFamily="34" charset="0"/>
              </a:rPr>
              <a:t>(CV error = 7.52%)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Supporting the idea that the true classification boundary is </a:t>
            </a:r>
            <a:r>
              <a:rPr lang="en-US" b="1" dirty="0">
                <a:latin typeface="Arial" panose="020B0604020202020204" pitchFamily="34" charset="0"/>
              </a:rPr>
              <a:t>close to linearity</a:t>
            </a:r>
          </a:p>
        </p:txBody>
      </p:sp>
    </p:spTree>
    <p:extLst>
      <p:ext uri="{BB962C8B-B14F-4D97-AF65-F5344CB8AC3E}">
        <p14:creationId xmlns:p14="http://schemas.microsoft.com/office/powerpoint/2010/main" val="33402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B0C480-AD19-404A-BF2E-5C010445F3A2}"/>
              </a:ext>
            </a:extLst>
          </p:cNvPr>
          <p:cNvSpPr txBox="1"/>
          <p:nvPr/>
        </p:nvSpPr>
        <p:spPr>
          <a:xfrm>
            <a:off x="131102" y="50837"/>
            <a:ext cx="6288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6. Support Vector Classifier (Linear)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CEFB6FD-162A-4DD7-B956-BB5AC38DBDE3}"/>
              </a:ext>
            </a:extLst>
          </p:cNvPr>
          <p:cNvSpPr/>
          <p:nvPr/>
        </p:nvSpPr>
        <p:spPr>
          <a:xfrm>
            <a:off x="229879" y="543280"/>
            <a:ext cx="7584085" cy="43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Arial" panose="020B0604020202020204" pitchFamily="34" charset="0"/>
              </a:rPr>
              <a:t>A linear support vector classifier</a:t>
            </a:r>
            <a:r>
              <a:rPr lang="en-US" dirty="0">
                <a:latin typeface="Arial" panose="020B0604020202020204" pitchFamily="34" charset="0"/>
              </a:rPr>
              <a:t>, with different costs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1B61078-168D-4623-BC43-1DD4CE0E4C1C}"/>
              </a:ext>
            </a:extLst>
          </p:cNvPr>
          <p:cNvSpPr/>
          <p:nvPr/>
        </p:nvSpPr>
        <p:spPr>
          <a:xfrm>
            <a:off x="229879" y="1183505"/>
            <a:ext cx="11417176" cy="120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best 10-fold CV error rate = </a:t>
            </a:r>
            <a:r>
              <a:rPr lang="en-US" b="1" dirty="0">
                <a:latin typeface="Arial" panose="020B0604020202020204" pitchFamily="34" charset="0"/>
              </a:rPr>
              <a:t>10.81% (without scaling)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Cost = 0.1; # of support vectors = </a:t>
            </a:r>
            <a:r>
              <a:rPr lang="en-US" b="1" dirty="0">
                <a:latin typeface="Arial" panose="020B0604020202020204" pitchFamily="34" charset="0"/>
              </a:rPr>
              <a:t>277</a:t>
            </a:r>
            <a:r>
              <a:rPr lang="en-US" dirty="0">
                <a:latin typeface="Arial" panose="020B0604020202020204" pitchFamily="34" charset="0"/>
              </a:rPr>
              <a:t> out of 1370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training error rate = </a:t>
            </a:r>
            <a:r>
              <a:rPr lang="en-US" b="1" dirty="0">
                <a:latin typeface="Arial" panose="020B0604020202020204" pitchFamily="34" charset="0"/>
              </a:rPr>
              <a:t>2.04%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3C4C6C-3FBE-4C41-9F7B-B600C7FD6FE7}"/>
              </a:ext>
            </a:extLst>
          </p:cNvPr>
          <p:cNvSpPr/>
          <p:nvPr/>
        </p:nvSpPr>
        <p:spPr>
          <a:xfrm>
            <a:off x="229879" y="2827553"/>
            <a:ext cx="11417176" cy="120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best 10-fold CV error rate = </a:t>
            </a:r>
            <a:r>
              <a:rPr lang="en-US" b="1" dirty="0">
                <a:latin typeface="Arial" panose="020B0604020202020204" pitchFamily="34" charset="0"/>
              </a:rPr>
              <a:t>9.20% (after scaling; not in the report)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Cost = 10; # of support vectors = </a:t>
            </a:r>
            <a:r>
              <a:rPr lang="en-US" b="1" dirty="0">
                <a:latin typeface="Arial" panose="020B0604020202020204" pitchFamily="34" charset="0"/>
              </a:rPr>
              <a:t>229</a:t>
            </a:r>
            <a:r>
              <a:rPr lang="en-US" dirty="0">
                <a:latin typeface="Arial" panose="020B0604020202020204" pitchFamily="34" charset="0"/>
              </a:rPr>
              <a:t> out of 1370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Arial" panose="020B0604020202020204" pitchFamily="34" charset="0"/>
              </a:rPr>
              <a:t>- The training error rate = </a:t>
            </a:r>
            <a:r>
              <a:rPr lang="en-US" b="1" dirty="0">
                <a:latin typeface="Arial" panose="020B0604020202020204" pitchFamily="34" charset="0"/>
              </a:rPr>
              <a:t>1.02%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CEFF369-3B9D-4595-B487-E1BEDAD9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47" y="87232"/>
            <a:ext cx="4332885" cy="2740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555B8D6-04E2-4228-9845-BF116C17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27" y="3428999"/>
            <a:ext cx="4332886" cy="27475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782DD68-633B-4CC4-8176-A8F4B8E35012}"/>
              </a:ext>
            </a:extLst>
          </p:cNvPr>
          <p:cNvCxnSpPr/>
          <p:nvPr/>
        </p:nvCxnSpPr>
        <p:spPr>
          <a:xfrm>
            <a:off x="434109" y="2660072"/>
            <a:ext cx="69788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22B9B40-A111-4613-B139-63BEAD3922E9}"/>
              </a:ext>
            </a:extLst>
          </p:cNvPr>
          <p:cNvSpPr/>
          <p:nvPr/>
        </p:nvSpPr>
        <p:spPr>
          <a:xfrm>
            <a:off x="229879" y="4936630"/>
            <a:ext cx="11010776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Indicating that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>
                <a:latin typeface="Arial" panose="020B0604020202020204" pitchFamily="34" charset="0"/>
              </a:rPr>
              <a:t>With scaling, the cost is rather high, and the </a:t>
            </a:r>
            <a:r>
              <a:rPr lang="en-US" b="1" dirty="0">
                <a:latin typeface="Arial" panose="020B0604020202020204" pitchFamily="34" charset="0"/>
              </a:rPr>
              <a:t>training error </a:t>
            </a:r>
            <a:r>
              <a:rPr lang="en-US" dirty="0">
                <a:latin typeface="Arial" panose="020B0604020202020204" pitchFamily="34" charset="0"/>
              </a:rPr>
              <a:t>is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     even </a:t>
            </a:r>
            <a:r>
              <a:rPr lang="en-US" b="1" dirty="0">
                <a:latin typeface="Arial" panose="020B0604020202020204" pitchFamily="34" charset="0"/>
              </a:rPr>
              <a:t>smaller</a:t>
            </a:r>
            <a:r>
              <a:rPr lang="en-US" dirty="0">
                <a:latin typeface="Arial" panose="020B0604020202020204" pitchFamily="34" charset="0"/>
              </a:rPr>
              <a:t> than logistic, </a:t>
            </a:r>
            <a:r>
              <a:rPr lang="en-US" b="1" dirty="0">
                <a:latin typeface="Arial" panose="020B0604020202020204" pitchFamily="34" charset="0"/>
              </a:rPr>
              <a:t>but the CV error </a:t>
            </a:r>
            <a:r>
              <a:rPr lang="en-US" dirty="0">
                <a:latin typeface="Arial" panose="020B0604020202020204" pitchFamily="34" charset="0"/>
              </a:rPr>
              <a:t>is also </a:t>
            </a:r>
            <a:r>
              <a:rPr lang="en-US" b="1" dirty="0">
                <a:latin typeface="Arial" panose="020B0604020202020204" pitchFamily="34" charset="0"/>
              </a:rPr>
              <a:t>better</a:t>
            </a:r>
            <a:r>
              <a:rPr lang="en-US" dirty="0">
                <a:latin typeface="Arial" panose="020B0604020202020204" pitchFamily="34" charset="0"/>
              </a:rPr>
              <a:t> than logistic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(2) However, still </a:t>
            </a:r>
            <a:r>
              <a:rPr lang="en-US" b="1" dirty="0">
                <a:latin typeface="Arial" panose="020B0604020202020204" pitchFamily="34" charset="0"/>
              </a:rPr>
              <a:t>worse than Ridge logistic </a:t>
            </a:r>
            <a:r>
              <a:rPr lang="en-US" dirty="0">
                <a:latin typeface="Arial" panose="020B0604020202020204" pitchFamily="34" charset="0"/>
              </a:rPr>
              <a:t>(CV error = 7.52%)</a:t>
            </a:r>
          </a:p>
        </p:txBody>
      </p:sp>
    </p:spTree>
    <p:extLst>
      <p:ext uri="{BB962C8B-B14F-4D97-AF65-F5344CB8AC3E}">
        <p14:creationId xmlns:p14="http://schemas.microsoft.com/office/powerpoint/2010/main" val="27914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1206</Words>
  <Application>Microsoft Macintosh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Seokhun Kim</dc:creator>
  <cp:lastModifiedBy>Jaehwan Han</cp:lastModifiedBy>
  <cp:revision>195</cp:revision>
  <dcterms:created xsi:type="dcterms:W3CDTF">2019-04-09T17:11:52Z</dcterms:created>
  <dcterms:modified xsi:type="dcterms:W3CDTF">2019-12-16T19:19:09Z</dcterms:modified>
</cp:coreProperties>
</file>