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8"/>
  </p:notesMasterIdLst>
  <p:sldIdLst>
    <p:sldId id="256" r:id="rId2"/>
    <p:sldId id="257" r:id="rId3"/>
    <p:sldId id="258" r:id="rId4"/>
    <p:sldId id="289" r:id="rId5"/>
    <p:sldId id="290" r:id="rId6"/>
    <p:sldId id="291" r:id="rId7"/>
    <p:sldId id="292" r:id="rId8"/>
    <p:sldId id="288" r:id="rId9"/>
    <p:sldId id="259" r:id="rId10"/>
    <p:sldId id="260" r:id="rId11"/>
    <p:sldId id="270" r:id="rId12"/>
    <p:sldId id="293" r:id="rId13"/>
    <p:sldId id="271" r:id="rId14"/>
    <p:sldId id="276" r:id="rId15"/>
    <p:sldId id="275" r:id="rId16"/>
    <p:sldId id="278" r:id="rId17"/>
    <p:sldId id="277" r:id="rId18"/>
    <p:sldId id="294" r:id="rId19"/>
    <p:sldId id="273" r:id="rId20"/>
    <p:sldId id="274" r:id="rId21"/>
    <p:sldId id="279" r:id="rId22"/>
    <p:sldId id="283" r:id="rId23"/>
    <p:sldId id="282" r:id="rId24"/>
    <p:sldId id="280" r:id="rId25"/>
    <p:sldId id="281" r:id="rId26"/>
    <p:sldId id="307" r:id="rId27"/>
    <p:sldId id="308" r:id="rId28"/>
    <p:sldId id="284" r:id="rId29"/>
    <p:sldId id="285" r:id="rId30"/>
    <p:sldId id="286" r:id="rId31"/>
    <p:sldId id="309" r:id="rId32"/>
    <p:sldId id="295" r:id="rId33"/>
    <p:sldId id="311" r:id="rId34"/>
    <p:sldId id="310" r:id="rId35"/>
    <p:sldId id="296" r:id="rId36"/>
    <p:sldId id="287" r:id="rId37"/>
    <p:sldId id="298" r:id="rId38"/>
    <p:sldId id="297" r:id="rId39"/>
    <p:sldId id="299" r:id="rId40"/>
    <p:sldId id="300" r:id="rId41"/>
    <p:sldId id="301" r:id="rId42"/>
    <p:sldId id="302" r:id="rId43"/>
    <p:sldId id="304" r:id="rId44"/>
    <p:sldId id="303" r:id="rId45"/>
    <p:sldId id="305" r:id="rId46"/>
    <p:sldId id="306" r:id="rId4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AD1F04-90BA-4290-8A3A-A85260CBF6AD}">
  <a:tblStyle styleId="{35AD1F04-90BA-4290-8A3A-A85260CBF6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B4CDC5D-56A4-444C-88C0-7B3AD6BCD8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197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534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053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418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859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77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380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64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733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0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8fe769183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8fe769183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044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468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562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30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22cf46210_1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922cf46210_1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22cf46210_1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922cf46210_1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0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22cf46210_1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22cf46210_1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22cf46210_1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22cf46210_1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12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857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fe76918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fe76918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7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11767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2472" y="0"/>
            <a:ext cx="1745673" cy="58293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670789" y="638464"/>
            <a:ext cx="10006445" cy="83127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4472C3"/>
              </a:gs>
            </a:gsLst>
            <a:lin ang="10800000" scaled="0"/>
          </a:gra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1" y="6485608"/>
            <a:ext cx="1745673" cy="36512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1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3637475" y="2174450"/>
            <a:ext cx="7520400" cy="1521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4300" b="1" dirty="0"/>
              <a:t>Stratus Summary</a:t>
            </a:r>
            <a:endParaRPr sz="4300" b="1" dirty="0"/>
          </a:p>
        </p:txBody>
      </p:sp>
      <p:sp>
        <p:nvSpPr>
          <p:cNvPr id="23" name="Google Shape;23;p3"/>
          <p:cNvSpPr txBox="1"/>
          <p:nvPr/>
        </p:nvSpPr>
        <p:spPr>
          <a:xfrm>
            <a:off x="2331500" y="3922600"/>
            <a:ext cx="77820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한정일</a:t>
            </a:r>
            <a:r>
              <a:rPr lang="ko" dirty="0">
                <a:latin typeface="Malgun Gothic"/>
                <a:ea typeface="Malgun Gothic"/>
                <a:cs typeface="Malgun Gothic"/>
                <a:sym typeface="Malgun Gothic"/>
              </a:rPr>
              <a:t> 2020-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lang="ko" dirty="0"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8">
            <a:extLst>
              <a:ext uri="{FF2B5EF4-FFF2-40B4-BE49-F238E27FC236}">
                <a16:creationId xmlns:a16="http://schemas.microsoft.com/office/drawing/2014/main" id="{5F09B107-D432-443E-BD32-860480C912A5}"/>
              </a:ext>
            </a:extLst>
          </p:cNvPr>
          <p:cNvSpPr txBox="1"/>
          <p:nvPr/>
        </p:nvSpPr>
        <p:spPr>
          <a:xfrm>
            <a:off x="1470379" y="1339712"/>
            <a:ext cx="47808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latin typeface="Malgun Gothic"/>
                <a:ea typeface="Malgun Gothic"/>
                <a:cs typeface="Malgun Gothic"/>
                <a:sym typeface="Malgun Gothic"/>
              </a:rPr>
              <a:t>(1) BASIC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0;p8">
            <a:extLst>
              <a:ext uri="{FF2B5EF4-FFF2-40B4-BE49-F238E27FC236}">
                <a16:creationId xmlns:a16="http://schemas.microsoft.com/office/drawing/2014/main" id="{95D58898-9FA7-42AF-B25B-0F504BF7E200}"/>
              </a:ext>
            </a:extLst>
          </p:cNvPr>
          <p:cNvSpPr txBox="1"/>
          <p:nvPr/>
        </p:nvSpPr>
        <p:spPr>
          <a:xfrm>
            <a:off x="6429750" y="1339712"/>
            <a:ext cx="47808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latin typeface="Malgun Gothic"/>
                <a:ea typeface="Malgun Gothic"/>
                <a:cs typeface="Malgun Gothic"/>
                <a:sym typeface="Malgun Gothic"/>
              </a:rPr>
              <a:t>(2) DP_OPT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0;p8">
            <a:extLst>
              <a:ext uri="{FF2B5EF4-FFF2-40B4-BE49-F238E27FC236}">
                <a16:creationId xmlns:a16="http://schemas.microsoft.com/office/drawing/2014/main" id="{DAE039BE-4261-4429-A3CB-015E71FC2E12}"/>
              </a:ext>
            </a:extLst>
          </p:cNvPr>
          <p:cNvSpPr txBox="1"/>
          <p:nvPr/>
        </p:nvSpPr>
        <p:spPr>
          <a:xfrm>
            <a:off x="1315199" y="776508"/>
            <a:ext cx="5913939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Malgun Gothic"/>
                <a:ea typeface="Malgun Gothic"/>
                <a:cs typeface="Malgun Gothic"/>
                <a:sym typeface="Malgun Gothic"/>
              </a:rPr>
              <a:t>-. </a:t>
            </a:r>
            <a:r>
              <a:rPr lang="en-US" sz="2400" dirty="0" err="1">
                <a:latin typeface="Malgun Gothic"/>
                <a:ea typeface="Malgun Gothic"/>
                <a:cs typeface="Malgun Gothic"/>
                <a:sym typeface="Malgun Gothic"/>
              </a:rPr>
              <a:t>mac_rtl.v</a:t>
            </a:r>
            <a:r>
              <a:rPr lang="en-US" sz="2400" dirty="0">
                <a:latin typeface="Malgun Gothic"/>
                <a:ea typeface="Malgun Gothic"/>
                <a:cs typeface="Malgun Gothic"/>
                <a:sym typeface="Malgun Gothic"/>
              </a:rPr>
              <a:t> Analysis (Summary)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6075E2-A529-47FA-BE96-5A3BCE45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93" y="2124466"/>
            <a:ext cx="3524250" cy="399097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4C40D6F-391A-4308-A5F8-4A50B9A124B9}"/>
              </a:ext>
            </a:extLst>
          </p:cNvPr>
          <p:cNvSpPr/>
          <p:nvPr/>
        </p:nvSpPr>
        <p:spPr>
          <a:xfrm>
            <a:off x="8341023" y="3065927"/>
            <a:ext cx="656217" cy="441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99AF8F7-D6E5-4BB6-A5C4-1987E17726CB}"/>
              </a:ext>
            </a:extLst>
          </p:cNvPr>
          <p:cNvSpPr/>
          <p:nvPr/>
        </p:nvSpPr>
        <p:spPr>
          <a:xfrm>
            <a:off x="9822839" y="2969106"/>
            <a:ext cx="677704" cy="420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89E352-9C61-4A5E-918D-4BC6A004A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057" y="2153041"/>
            <a:ext cx="3457575" cy="39624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587DD96-8F65-467A-A90A-B72704C4CDCF}"/>
              </a:ext>
            </a:extLst>
          </p:cNvPr>
          <p:cNvSpPr/>
          <p:nvPr/>
        </p:nvSpPr>
        <p:spPr>
          <a:xfrm>
            <a:off x="3090735" y="3098202"/>
            <a:ext cx="656217" cy="441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385CF4-294B-4825-8368-74691578121A}"/>
              </a:ext>
            </a:extLst>
          </p:cNvPr>
          <p:cNvSpPr/>
          <p:nvPr/>
        </p:nvSpPr>
        <p:spPr>
          <a:xfrm>
            <a:off x="4604334" y="2974487"/>
            <a:ext cx="656217" cy="441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0;p8">
            <a:extLst>
              <a:ext uri="{FF2B5EF4-FFF2-40B4-BE49-F238E27FC236}">
                <a16:creationId xmlns:a16="http://schemas.microsoft.com/office/drawing/2014/main" id="{DAE039BE-4261-4429-A3CB-015E71FC2E12}"/>
              </a:ext>
            </a:extLst>
          </p:cNvPr>
          <p:cNvSpPr txBox="1"/>
          <p:nvPr/>
        </p:nvSpPr>
        <p:spPr>
          <a:xfrm>
            <a:off x="1315199" y="776508"/>
            <a:ext cx="5913939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Malgun Gothic"/>
                <a:ea typeface="Malgun Gothic"/>
                <a:cs typeface="Malgun Gothic"/>
                <a:sym typeface="Malgun Gothic"/>
              </a:rPr>
              <a:t>-. </a:t>
            </a:r>
            <a:r>
              <a:rPr lang="en-US" sz="2400" dirty="0" err="1">
                <a:latin typeface="Malgun Gothic"/>
                <a:ea typeface="Malgun Gothic"/>
                <a:cs typeface="Malgun Gothic"/>
                <a:sym typeface="Malgun Gothic"/>
              </a:rPr>
              <a:t>mac_rtl.v</a:t>
            </a:r>
            <a:r>
              <a:rPr lang="en-US" sz="2400" dirty="0">
                <a:latin typeface="Malgun Gothic"/>
                <a:ea typeface="Malgun Gothic"/>
                <a:cs typeface="Malgun Gothic"/>
                <a:sym typeface="Malgun Gothic"/>
              </a:rPr>
              <a:t> Analysis (Timing, DP_OPT)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90;p8">
            <a:extLst>
              <a:ext uri="{FF2B5EF4-FFF2-40B4-BE49-F238E27FC236}">
                <a16:creationId xmlns:a16="http://schemas.microsoft.com/office/drawing/2014/main" id="{B1F2CCAE-41BC-4E81-815D-265FC2E01EE1}"/>
              </a:ext>
            </a:extLst>
          </p:cNvPr>
          <p:cNvSpPr txBox="1"/>
          <p:nvPr/>
        </p:nvSpPr>
        <p:spPr>
          <a:xfrm>
            <a:off x="5920011" y="1295808"/>
            <a:ext cx="5672698" cy="42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(2) Timing Metrics (1 GHz, No margin)</a:t>
            </a:r>
          </a:p>
        </p:txBody>
      </p:sp>
      <p:sp>
        <p:nvSpPr>
          <p:cNvPr id="11" name="Google Shape;90;p8">
            <a:extLst>
              <a:ext uri="{FF2B5EF4-FFF2-40B4-BE49-F238E27FC236}">
                <a16:creationId xmlns:a16="http://schemas.microsoft.com/office/drawing/2014/main" id="{6E9E44FC-FC7B-43CD-976E-9D2E4FB893C0}"/>
              </a:ext>
            </a:extLst>
          </p:cNvPr>
          <p:cNvSpPr txBox="1"/>
          <p:nvPr/>
        </p:nvSpPr>
        <p:spPr>
          <a:xfrm>
            <a:off x="73538" y="1295808"/>
            <a:ext cx="5672698" cy="347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(1) Timing Attribute (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project.tcl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set CLOCK_PERIOD "1.0“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set_attr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clock_period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          $CLOCK_PERIOD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#set_attr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cycle_slack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           0.4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set_attr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default_input_delay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  0.1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set_attr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message_detail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       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set_attr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latin typeface="Malgun Gothic"/>
                <a:ea typeface="Malgun Gothic"/>
                <a:cs typeface="Malgun Gothic"/>
                <a:sym typeface="Malgun Gothic"/>
              </a:rPr>
              <a:t>path_delay_limit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      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90;p8">
            <a:extLst>
              <a:ext uri="{FF2B5EF4-FFF2-40B4-BE49-F238E27FC236}">
                <a16:creationId xmlns:a16="http://schemas.microsoft.com/office/drawing/2014/main" id="{32F84AEB-452C-4C3A-8D74-36B3EB89AAE7}"/>
              </a:ext>
            </a:extLst>
          </p:cNvPr>
          <p:cNvSpPr txBox="1"/>
          <p:nvPr/>
        </p:nvSpPr>
        <p:spPr>
          <a:xfrm>
            <a:off x="5824985" y="6057042"/>
            <a:ext cx="5672698" cy="42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(3) Timing Metrics (Fail @1GHz, 40% Margin)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4395530-DEDB-44C5-B7DC-651D48CA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015" y="1681531"/>
            <a:ext cx="6632985" cy="441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3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8">
            <a:extLst>
              <a:ext uri="{FF2B5EF4-FFF2-40B4-BE49-F238E27FC236}">
                <a16:creationId xmlns:a16="http://schemas.microsoft.com/office/drawing/2014/main" id="{92DCA2A2-E7DE-44EB-B73A-965F1A3318E9}"/>
              </a:ext>
            </a:extLst>
          </p:cNvPr>
          <p:cNvSpPr txBox="1"/>
          <p:nvPr/>
        </p:nvSpPr>
        <p:spPr>
          <a:xfrm>
            <a:off x="1315199" y="776508"/>
            <a:ext cx="5913939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Malgun Gothic"/>
                <a:ea typeface="Malgun Gothic"/>
                <a:cs typeface="Malgun Gothic"/>
                <a:sym typeface="Malgun Gothic"/>
              </a:rPr>
              <a:t>-. Multi-dimensional Array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B4549-4299-4D21-9530-F860A3474865}"/>
              </a:ext>
            </a:extLst>
          </p:cNvPr>
          <p:cNvSpPr txBox="1"/>
          <p:nvPr/>
        </p:nvSpPr>
        <p:spPr>
          <a:xfrm>
            <a:off x="480060" y="1298704"/>
            <a:ext cx="61036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SC_MODULE(</a:t>
            </a:r>
            <a:r>
              <a:rPr lang="en-US" altLang="ko-KR" dirty="0" err="1"/>
              <a:t>pe_array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sc_in</a:t>
            </a:r>
            <a:r>
              <a:rPr lang="en-US" altLang="ko-KR" dirty="0"/>
              <a:t>&lt;bool&gt; </a:t>
            </a:r>
            <a:r>
              <a:rPr lang="en-US" altLang="ko-KR" dirty="0" err="1"/>
              <a:t>clk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sc_in</a:t>
            </a:r>
            <a:r>
              <a:rPr lang="en-US" altLang="ko-KR" dirty="0"/>
              <a:t>&lt;bool&gt; </a:t>
            </a:r>
            <a:r>
              <a:rPr lang="en-US" altLang="ko-KR" dirty="0" err="1"/>
              <a:t>rstn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sc_in</a:t>
            </a:r>
            <a:r>
              <a:rPr lang="en-US" altLang="ko-KR" dirty="0"/>
              <a:t>&lt;bool&gt; enable;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sc_in</a:t>
            </a:r>
            <a:r>
              <a:rPr lang="en-US" altLang="ko-KR" dirty="0"/>
              <a:t>&lt;bool&gt; </a:t>
            </a:r>
            <a:r>
              <a:rPr lang="en-US" altLang="ko-KR" dirty="0" err="1"/>
              <a:t>src_vld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sc_in</a:t>
            </a:r>
            <a:r>
              <a:rPr lang="en-US" altLang="ko-KR" dirty="0"/>
              <a:t>&lt;bool&gt; clear;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sc_in</a:t>
            </a:r>
            <a:r>
              <a:rPr lang="en-US" altLang="ko-KR" dirty="0"/>
              <a:t>&lt;bool&gt; </a:t>
            </a:r>
            <a:r>
              <a:rPr lang="en-US" altLang="ko-KR" dirty="0" err="1"/>
              <a:t>init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sc_in</a:t>
            </a:r>
            <a:r>
              <a:rPr lang="en-US" altLang="ko-KR" dirty="0"/>
              <a:t>&lt;bool&gt; start; // Added on 2020/11/27 by </a:t>
            </a:r>
            <a:r>
              <a:rPr lang="en-US" altLang="ko-KR" dirty="0" err="1"/>
              <a:t>hanji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sc_in</a:t>
            </a:r>
            <a:r>
              <a:rPr lang="en-US" altLang="ko-KR" dirty="0"/>
              <a:t>&lt; </a:t>
            </a:r>
            <a:r>
              <a:rPr lang="en-US" altLang="ko-KR" dirty="0" err="1"/>
              <a:t>sc_uint</a:t>
            </a:r>
            <a:r>
              <a:rPr lang="en-US" altLang="ko-KR" dirty="0"/>
              <a:t>&lt;8&gt; &gt; </a:t>
            </a:r>
            <a:r>
              <a:rPr lang="en-US" altLang="ko-KR" dirty="0" err="1"/>
              <a:t>systolic_en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sc_in</a:t>
            </a:r>
            <a:r>
              <a:rPr lang="en-US" altLang="ko-KR" dirty="0"/>
              <a:t>&lt; </a:t>
            </a:r>
            <a:r>
              <a:rPr lang="en-US" altLang="ko-KR" dirty="0" err="1"/>
              <a:t>sc_uint</a:t>
            </a:r>
            <a:r>
              <a:rPr lang="en-US" altLang="ko-KR" dirty="0"/>
              <a:t>&lt;8&gt; &gt; </a:t>
            </a:r>
            <a:r>
              <a:rPr lang="en-US" altLang="ko-KR" dirty="0" err="1"/>
              <a:t>systolic_depth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sc_in</a:t>
            </a:r>
            <a:r>
              <a:rPr lang="en-US" altLang="ko-KR" dirty="0"/>
              <a:t>&lt; </a:t>
            </a:r>
            <a:r>
              <a:rPr lang="en-US" altLang="ko-KR" dirty="0" err="1"/>
              <a:t>sc_uint</a:t>
            </a:r>
            <a:r>
              <a:rPr lang="en-US" altLang="ko-KR" dirty="0"/>
              <a:t>&lt;8&gt; &gt; </a:t>
            </a:r>
            <a:r>
              <a:rPr lang="en-US" altLang="ko-KR" dirty="0" err="1"/>
              <a:t>mac_shift_len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#ifdef GEN_WRAP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rgbClr val="FF0000"/>
                </a:solidFill>
              </a:rPr>
              <a:t>sc_in</a:t>
            </a:r>
            <a:r>
              <a:rPr lang="en-US" altLang="ko-KR" dirty="0">
                <a:solidFill>
                  <a:srgbClr val="FF0000"/>
                </a:solidFill>
              </a:rPr>
              <a:t>&lt; </a:t>
            </a:r>
            <a:r>
              <a:rPr lang="en-US" altLang="ko-KR" dirty="0" err="1">
                <a:solidFill>
                  <a:srgbClr val="FF0000"/>
                </a:solidFill>
              </a:rPr>
              <a:t>sc_int</a:t>
            </a:r>
            <a:r>
              <a:rPr lang="en-US" altLang="ko-KR" dirty="0">
                <a:solidFill>
                  <a:srgbClr val="FF0000"/>
                </a:solidFill>
              </a:rPr>
              <a:t>&lt;FEATURE_BIT_WIDTH&gt; &gt;src_0_s0[32];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 err="1">
                <a:solidFill>
                  <a:srgbClr val="FF0000"/>
                </a:solidFill>
              </a:rPr>
              <a:t>sc_in</a:t>
            </a:r>
            <a:r>
              <a:rPr lang="en-US" altLang="ko-KR" dirty="0">
                <a:solidFill>
                  <a:srgbClr val="FF0000"/>
                </a:solidFill>
              </a:rPr>
              <a:t>&lt; </a:t>
            </a:r>
            <a:r>
              <a:rPr lang="en-US" altLang="ko-KR" dirty="0" err="1">
                <a:solidFill>
                  <a:srgbClr val="FF0000"/>
                </a:solidFill>
              </a:rPr>
              <a:t>sc_int</a:t>
            </a:r>
            <a:r>
              <a:rPr lang="en-US" altLang="ko-KR" dirty="0">
                <a:solidFill>
                  <a:srgbClr val="FF0000"/>
                </a:solidFill>
              </a:rPr>
              <a:t>&lt;FEATURE_BIT_WIDTH&gt; &gt;src_0_s1[32];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 err="1">
                <a:solidFill>
                  <a:srgbClr val="FF0000"/>
                </a:solidFill>
              </a:rPr>
              <a:t>sc_in</a:t>
            </a:r>
            <a:r>
              <a:rPr lang="en-US" altLang="ko-KR" dirty="0">
                <a:solidFill>
                  <a:srgbClr val="FF0000"/>
                </a:solidFill>
              </a:rPr>
              <a:t>&lt; </a:t>
            </a:r>
            <a:r>
              <a:rPr lang="en-US" altLang="ko-KR" dirty="0" err="1">
                <a:solidFill>
                  <a:srgbClr val="FF0000"/>
                </a:solidFill>
              </a:rPr>
              <a:t>sc_int</a:t>
            </a:r>
            <a:r>
              <a:rPr lang="en-US" altLang="ko-KR" dirty="0">
                <a:solidFill>
                  <a:srgbClr val="FF0000"/>
                </a:solidFill>
              </a:rPr>
              <a:t>&lt;FEATURE_BIT_WIDTH&gt; &gt;src_0_s2[32];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 err="1">
                <a:solidFill>
                  <a:srgbClr val="FF0000"/>
                </a:solidFill>
              </a:rPr>
              <a:t>sc_in</a:t>
            </a:r>
            <a:r>
              <a:rPr lang="en-US" altLang="ko-KR" dirty="0">
                <a:solidFill>
                  <a:srgbClr val="FF0000"/>
                </a:solidFill>
              </a:rPr>
              <a:t>&lt; </a:t>
            </a:r>
            <a:r>
              <a:rPr lang="en-US" altLang="ko-KR" dirty="0" err="1">
                <a:solidFill>
                  <a:srgbClr val="FF0000"/>
                </a:solidFill>
              </a:rPr>
              <a:t>sc_int</a:t>
            </a:r>
            <a:r>
              <a:rPr lang="en-US" altLang="ko-KR" dirty="0">
                <a:solidFill>
                  <a:srgbClr val="FF0000"/>
                </a:solidFill>
              </a:rPr>
              <a:t>&lt;FEATURE_BIT_WIDTH&gt; &gt;src_0_s3[32];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 err="1">
                <a:solidFill>
                  <a:srgbClr val="FF0000"/>
                </a:solidFill>
              </a:rPr>
              <a:t>sc_in</a:t>
            </a:r>
            <a:r>
              <a:rPr lang="en-US" altLang="ko-KR" dirty="0">
                <a:solidFill>
                  <a:srgbClr val="FF0000"/>
                </a:solidFill>
              </a:rPr>
              <a:t>&lt; </a:t>
            </a:r>
            <a:r>
              <a:rPr lang="en-US" altLang="ko-KR" dirty="0" err="1">
                <a:solidFill>
                  <a:srgbClr val="FF0000"/>
                </a:solidFill>
              </a:rPr>
              <a:t>sc_int</a:t>
            </a:r>
            <a:r>
              <a:rPr lang="en-US" altLang="ko-KR" dirty="0">
                <a:solidFill>
                  <a:srgbClr val="FF0000"/>
                </a:solidFill>
              </a:rPr>
              <a:t>&lt;FEATURE_BIT_WIDTH&gt; &gt;src_0_s4[32];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 err="1">
                <a:solidFill>
                  <a:srgbClr val="FF0000"/>
                </a:solidFill>
              </a:rPr>
              <a:t>sc_in</a:t>
            </a:r>
            <a:r>
              <a:rPr lang="en-US" altLang="ko-KR" dirty="0">
                <a:solidFill>
                  <a:srgbClr val="FF0000"/>
                </a:solidFill>
              </a:rPr>
              <a:t>&lt; </a:t>
            </a:r>
            <a:r>
              <a:rPr lang="en-US" altLang="ko-KR" dirty="0" err="1">
                <a:solidFill>
                  <a:srgbClr val="FF0000"/>
                </a:solidFill>
              </a:rPr>
              <a:t>sc_int</a:t>
            </a:r>
            <a:r>
              <a:rPr lang="en-US" altLang="ko-KR" dirty="0">
                <a:solidFill>
                  <a:srgbClr val="FF0000"/>
                </a:solidFill>
              </a:rPr>
              <a:t>&lt;FEATURE_BIT_WIDTH&gt; &gt;src_0_s5[32];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 err="1">
                <a:solidFill>
                  <a:srgbClr val="FF0000"/>
                </a:solidFill>
              </a:rPr>
              <a:t>sc_in</a:t>
            </a:r>
            <a:r>
              <a:rPr lang="en-US" altLang="ko-KR" dirty="0">
                <a:solidFill>
                  <a:srgbClr val="FF0000"/>
                </a:solidFill>
              </a:rPr>
              <a:t>&lt; </a:t>
            </a:r>
            <a:r>
              <a:rPr lang="en-US" altLang="ko-KR" dirty="0" err="1">
                <a:solidFill>
                  <a:srgbClr val="FF0000"/>
                </a:solidFill>
              </a:rPr>
              <a:t>sc_int</a:t>
            </a:r>
            <a:r>
              <a:rPr lang="en-US" altLang="ko-KR" dirty="0">
                <a:solidFill>
                  <a:srgbClr val="FF0000"/>
                </a:solidFill>
              </a:rPr>
              <a:t>&lt;FEATURE_BIT_WIDTH&gt; &gt;src_0_s6[32];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 err="1">
                <a:solidFill>
                  <a:srgbClr val="FF0000"/>
                </a:solidFill>
              </a:rPr>
              <a:t>sc_in</a:t>
            </a:r>
            <a:r>
              <a:rPr lang="en-US" altLang="ko-KR" dirty="0">
                <a:solidFill>
                  <a:srgbClr val="FF0000"/>
                </a:solidFill>
              </a:rPr>
              <a:t>&lt; </a:t>
            </a:r>
            <a:r>
              <a:rPr lang="en-US" altLang="ko-KR" dirty="0" err="1">
                <a:solidFill>
                  <a:srgbClr val="FF0000"/>
                </a:solidFill>
              </a:rPr>
              <a:t>sc_int</a:t>
            </a:r>
            <a:r>
              <a:rPr lang="en-US" altLang="ko-KR" dirty="0">
                <a:solidFill>
                  <a:srgbClr val="FF0000"/>
                </a:solidFill>
              </a:rPr>
              <a:t>&lt;WEIGHT_BIT_WIDTH&gt; &gt; src_1[32];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 err="1">
                <a:solidFill>
                  <a:srgbClr val="FF0000"/>
                </a:solidFill>
              </a:rPr>
              <a:t>sc_out</a:t>
            </a:r>
            <a:r>
              <a:rPr lang="en-US" altLang="ko-KR" dirty="0">
                <a:solidFill>
                  <a:srgbClr val="FF0000"/>
                </a:solidFill>
              </a:rPr>
              <a:t>&lt; </a:t>
            </a:r>
            <a:r>
              <a:rPr lang="en-US" altLang="ko-KR" dirty="0" err="1">
                <a:solidFill>
                  <a:srgbClr val="FF0000"/>
                </a:solidFill>
              </a:rPr>
              <a:t>sc_int</a:t>
            </a:r>
            <a:r>
              <a:rPr lang="en-US" altLang="ko-KR" dirty="0">
                <a:solidFill>
                  <a:srgbClr val="FF0000"/>
                </a:solidFill>
              </a:rPr>
              <a:t>&lt;ACCUMULATOR_BIT_WIDTH&gt; &gt; </a:t>
            </a:r>
            <a:r>
              <a:rPr lang="en-US" altLang="ko-KR" dirty="0" err="1">
                <a:solidFill>
                  <a:srgbClr val="FF0000"/>
                </a:solidFill>
              </a:rPr>
              <a:t>pe_data</a:t>
            </a:r>
            <a:r>
              <a:rPr lang="en-US" altLang="ko-KR" dirty="0">
                <a:solidFill>
                  <a:srgbClr val="FF0000"/>
                </a:solidFill>
              </a:rPr>
              <a:t>[32];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01A0C-4851-465D-9AFE-8DA374F533A0}"/>
              </a:ext>
            </a:extLst>
          </p:cNvPr>
          <p:cNvSpPr txBox="1"/>
          <p:nvPr/>
        </p:nvSpPr>
        <p:spPr>
          <a:xfrm>
            <a:off x="6000750" y="1295808"/>
            <a:ext cx="562686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2-dimensional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가 적용되고 있는 </a:t>
            </a:r>
            <a:r>
              <a:rPr lang="en-US" altLang="ko-KR" dirty="0"/>
              <a:t>in/out </a:t>
            </a:r>
            <a:r>
              <a:rPr lang="ko-KR" altLang="en-US" dirty="0"/>
              <a:t>신호를 </a:t>
            </a:r>
            <a:r>
              <a:rPr lang="en-US" altLang="ko-KR" dirty="0"/>
              <a:t>RTL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변환할 경우 </a:t>
            </a:r>
            <a:r>
              <a:rPr lang="en-US" altLang="ko-KR" dirty="0"/>
              <a:t>2-dimensional array</a:t>
            </a:r>
            <a:r>
              <a:rPr lang="ko-KR" altLang="en-US" dirty="0"/>
              <a:t>가 </a:t>
            </a:r>
            <a:r>
              <a:rPr lang="en-US" altLang="ko-KR" dirty="0"/>
              <a:t>flatten </a:t>
            </a:r>
            <a:r>
              <a:rPr lang="ko-KR" altLang="en-US" dirty="0"/>
              <a:t>되어 출력되는 현상 발생</a:t>
            </a:r>
            <a:endParaRPr lang="en-US" altLang="ko-KR" dirty="0"/>
          </a:p>
          <a:p>
            <a:r>
              <a:rPr lang="en-US" altLang="ko-KR" dirty="0"/>
              <a:t>. </a:t>
            </a:r>
            <a:r>
              <a:rPr lang="ko-KR" altLang="en-US" dirty="0"/>
              <a:t>문제 해결을 위해 </a:t>
            </a:r>
            <a:r>
              <a:rPr lang="en-US" altLang="ko-KR" dirty="0" err="1"/>
              <a:t>project.tcl</a:t>
            </a:r>
            <a:r>
              <a:rPr lang="ko-KR" altLang="en-US" dirty="0"/>
              <a:t>에서 다음과 같은 </a:t>
            </a:r>
            <a:r>
              <a:rPr lang="en-US" altLang="ko-KR" dirty="0"/>
              <a:t>attribute </a:t>
            </a:r>
            <a:r>
              <a:rPr lang="ko-KR" altLang="en-US" dirty="0"/>
              <a:t>적용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define_hls_config</a:t>
            </a:r>
            <a:r>
              <a:rPr lang="en-US" altLang="ko-KR" dirty="0"/>
              <a:t> </a:t>
            </a:r>
            <a:r>
              <a:rPr lang="en-US" altLang="ko-KR" dirty="0" err="1"/>
              <a:t>pe_array</a:t>
            </a:r>
            <a:r>
              <a:rPr lang="en-US" altLang="ko-KR" dirty="0"/>
              <a:t> DPA       </a:t>
            </a:r>
            <a:r>
              <a:rPr lang="en-US" altLang="ko-KR" dirty="0">
                <a:solidFill>
                  <a:srgbClr val="FF0000"/>
                </a:solidFill>
              </a:rPr>
              <a:t>--</a:t>
            </a:r>
            <a:r>
              <a:rPr lang="en-US" altLang="ko-KR" dirty="0" err="1">
                <a:solidFill>
                  <a:srgbClr val="FF0000"/>
                </a:solidFill>
              </a:rPr>
              <a:t>flatten_arrays</a:t>
            </a:r>
            <a:r>
              <a:rPr lang="en-US" altLang="ko-KR" dirty="0">
                <a:solidFill>
                  <a:srgbClr val="FF0000"/>
                </a:solidFill>
              </a:rPr>
              <a:t>=none </a:t>
            </a:r>
          </a:p>
          <a:p>
            <a:r>
              <a:rPr lang="en-US" altLang="ko-KR" dirty="0"/>
              <a:t>. </a:t>
            </a:r>
            <a:r>
              <a:rPr lang="en-US" altLang="ko-KR" dirty="0" err="1"/>
              <a:t>pe_array.h</a:t>
            </a:r>
            <a:r>
              <a:rPr lang="ko-KR" altLang="en-US" dirty="0"/>
              <a:t>에서 다음과 같은 </a:t>
            </a:r>
            <a:r>
              <a:rPr lang="en-US" altLang="ko-KR" dirty="0"/>
              <a:t>attribute </a:t>
            </a:r>
            <a:r>
              <a:rPr lang="ko-KR" altLang="en-US" dirty="0"/>
              <a:t>적용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1200" dirty="0"/>
              <a:t>SC_CTOR(</a:t>
            </a:r>
            <a:r>
              <a:rPr lang="en-US" altLang="ko-KR" sz="1200" dirty="0" err="1"/>
              <a:t>pe_array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clk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clk</a:t>
            </a:r>
            <a:r>
              <a:rPr lang="en-US" altLang="ko-KR" sz="1200" dirty="0"/>
              <a:t>"),</a:t>
            </a:r>
          </a:p>
          <a:p>
            <a:r>
              <a:rPr lang="en-US" altLang="ko-KR" sz="1200" dirty="0"/>
              <a:t>                      </a:t>
            </a:r>
            <a:r>
              <a:rPr lang="en-US" altLang="ko-KR" sz="1200" dirty="0" err="1"/>
              <a:t>rstn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rstn</a:t>
            </a:r>
            <a:r>
              <a:rPr lang="en-US" altLang="ko-KR" sz="1200" dirty="0"/>
              <a:t>"),</a:t>
            </a:r>
          </a:p>
          <a:p>
            <a:r>
              <a:rPr lang="en-US" altLang="ko-KR" sz="1200" dirty="0"/>
              <a:t>                      enable("enable"),</a:t>
            </a:r>
          </a:p>
          <a:p>
            <a:r>
              <a:rPr lang="en-US" altLang="ko-KR" sz="1200" dirty="0"/>
              <a:t>                      </a:t>
            </a:r>
            <a:r>
              <a:rPr lang="en-US" altLang="ko-KR" sz="1200" dirty="0" err="1"/>
              <a:t>src_vld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src_vld</a:t>
            </a:r>
            <a:r>
              <a:rPr lang="en-US" altLang="ko-KR" sz="1200" dirty="0"/>
              <a:t>"),</a:t>
            </a:r>
          </a:p>
          <a:p>
            <a:r>
              <a:rPr lang="en-US" altLang="ko-KR" sz="1200" dirty="0"/>
              <a:t>                      clear("clear"),</a:t>
            </a:r>
          </a:p>
          <a:p>
            <a:r>
              <a:rPr lang="en-US" altLang="ko-KR" sz="1200" dirty="0"/>
              <a:t>                     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"),</a:t>
            </a:r>
          </a:p>
          <a:p>
            <a:r>
              <a:rPr lang="en-US" altLang="ko-KR" sz="1200" dirty="0"/>
              <a:t>                      start("start"), // Added on 2020/11/27 by </a:t>
            </a:r>
            <a:r>
              <a:rPr lang="en-US" altLang="ko-KR" sz="1200" dirty="0" err="1"/>
              <a:t>hanji</a:t>
            </a:r>
            <a:endParaRPr lang="en-US" altLang="ko-KR" sz="1200" dirty="0"/>
          </a:p>
          <a:p>
            <a:r>
              <a:rPr lang="en-US" altLang="ko-KR" sz="1200" dirty="0"/>
              <a:t>                      </a:t>
            </a:r>
            <a:r>
              <a:rPr lang="en-US" altLang="ko-KR" sz="1200" dirty="0" err="1"/>
              <a:t>systolic_en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systolic_en</a:t>
            </a:r>
            <a:r>
              <a:rPr lang="en-US" altLang="ko-KR" sz="1200" dirty="0"/>
              <a:t>"),</a:t>
            </a:r>
          </a:p>
          <a:p>
            <a:r>
              <a:rPr lang="en-US" altLang="ko-KR" sz="1200" dirty="0"/>
              <a:t>                      </a:t>
            </a:r>
            <a:r>
              <a:rPr lang="en-US" altLang="ko-KR" sz="1200" dirty="0" err="1"/>
              <a:t>systolic_depth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systolic_depth</a:t>
            </a:r>
            <a:r>
              <a:rPr lang="en-US" altLang="ko-KR" sz="1200" dirty="0"/>
              <a:t>"),</a:t>
            </a:r>
          </a:p>
          <a:p>
            <a:r>
              <a:rPr lang="en-US" altLang="ko-KR" sz="1200" dirty="0"/>
              <a:t>                      </a:t>
            </a:r>
            <a:r>
              <a:rPr lang="en-US" altLang="ko-KR" sz="1200" dirty="0" err="1"/>
              <a:t>mac_shift_len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mac_shift_len</a:t>
            </a:r>
            <a:r>
              <a:rPr lang="en-US" altLang="ko-KR" sz="1200" dirty="0"/>
              <a:t>"),</a:t>
            </a:r>
          </a:p>
          <a:p>
            <a:r>
              <a:rPr lang="en-US" altLang="ko-KR" sz="1200" dirty="0"/>
              <a:t>                      #ifndef GEN_WRAP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  HLS_FLATTEN_ARRAY(src_0_s0, OFF);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  HLS_FLATTEN_ARRAY(src_0_s1, OFF);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  HLS_FLATTEN_ARRAY(src_0_s2, OFF);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  HLS_FLATTEN_ARRAY(src_0_s3, OFF);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  HLS_FLATTEN_ARRAY(src_0_s4, OFF);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  HLS_FLATTEN_ARRAY(src_0_s5, OFF);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  HLS_FLATTEN_ARRAY(src_0_s6, OFF);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  HLS_FLATTEN_ARRAY(src_1, OFF);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  HLS_FLATTEN_ARRAY(</a:t>
            </a:r>
            <a:r>
              <a:rPr lang="en-US" altLang="ko-KR" sz="1200" dirty="0" err="1">
                <a:solidFill>
                  <a:srgbClr val="FF0000"/>
                </a:solidFill>
              </a:rPr>
              <a:t>pe_data</a:t>
            </a:r>
            <a:r>
              <a:rPr lang="en-US" altLang="ko-KR" sz="1200" dirty="0">
                <a:solidFill>
                  <a:srgbClr val="FF0000"/>
                </a:solidFill>
              </a:rPr>
              <a:t>, OFF);</a:t>
            </a:r>
          </a:p>
          <a:p>
            <a:r>
              <a:rPr lang="en-US" altLang="ko-KR" sz="1200" dirty="0"/>
              <a:t>. </a:t>
            </a:r>
            <a:r>
              <a:rPr lang="ko-KR" altLang="en-US" sz="1200" dirty="0"/>
              <a:t>위의 옵션으로 문제 해결이 되지 않아 </a:t>
            </a:r>
            <a:r>
              <a:rPr lang="en-US" altLang="ko-KR" sz="1200" dirty="0"/>
              <a:t>RTL Wrapper</a:t>
            </a:r>
            <a:r>
              <a:rPr lang="ko-KR" altLang="en-US" sz="1200" dirty="0"/>
              <a:t>를 추가해서 대응하고 있는 </a:t>
            </a:r>
            <a:endParaRPr lang="en-US" altLang="ko-KR" sz="1200" dirty="0"/>
          </a:p>
          <a:p>
            <a:r>
              <a:rPr lang="ko-KR" altLang="en-US" sz="1200" dirty="0"/>
              <a:t>상황</a:t>
            </a:r>
          </a:p>
        </p:txBody>
      </p:sp>
    </p:spTree>
    <p:extLst>
      <p:ext uri="{BB962C8B-B14F-4D97-AF65-F5344CB8AC3E}">
        <p14:creationId xmlns:p14="http://schemas.microsoft.com/office/powerpoint/2010/main" val="133545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;p5">
            <a:extLst>
              <a:ext uri="{FF2B5EF4-FFF2-40B4-BE49-F238E27FC236}">
                <a16:creationId xmlns:a16="http://schemas.microsoft.com/office/drawing/2014/main" id="{B1DC5C4B-B89D-4837-BC7D-BC90DDB884BF}"/>
              </a:ext>
            </a:extLst>
          </p:cNvPr>
          <p:cNvSpPr txBox="1"/>
          <p:nvPr/>
        </p:nvSpPr>
        <p:spPr>
          <a:xfrm>
            <a:off x="731300" y="103075"/>
            <a:ext cx="592538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4. Floating-point Divider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35;p5">
            <a:extLst>
              <a:ext uri="{FF2B5EF4-FFF2-40B4-BE49-F238E27FC236}">
                <a16:creationId xmlns:a16="http://schemas.microsoft.com/office/drawing/2014/main" id="{AA3976A9-5C99-471D-9A34-183A4B03DDA4}"/>
              </a:ext>
            </a:extLst>
          </p:cNvPr>
          <p:cNvSpPr txBox="1"/>
          <p:nvPr/>
        </p:nvSpPr>
        <p:spPr>
          <a:xfrm>
            <a:off x="1040294" y="820807"/>
            <a:ext cx="11232772" cy="4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2400" dirty="0">
                <a:latin typeface="Malgun Gothic"/>
                <a:ea typeface="Malgun Gothic"/>
                <a:cs typeface="Malgun Gothic"/>
                <a:sym typeface="Malgun Gothic"/>
              </a:rPr>
              <a:t>(1) Divider using divider function (</a:t>
            </a:r>
            <a:r>
              <a:rPr lang="en-US" altLang="ko" sz="2400" dirty="0" err="1">
                <a:latin typeface="Malgun Gothic"/>
                <a:ea typeface="Malgun Gothic"/>
                <a:cs typeface="Malgun Gothic"/>
                <a:sym typeface="Malgun Gothic"/>
              </a:rPr>
              <a:t>cynw_cm_float</a:t>
            </a:r>
            <a:r>
              <a:rPr lang="en-US" altLang="ko" sz="2400" dirty="0">
                <a:latin typeface="Malgun Gothic"/>
                <a:ea typeface="Malgun Gothic"/>
                <a:cs typeface="Malgun Gothic"/>
                <a:sym typeface="Malgun Gothic"/>
              </a:rPr>
              <a:t> library)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2000" dirty="0">
                <a:latin typeface="Malgun Gothic"/>
                <a:ea typeface="Malgun Gothic"/>
                <a:cs typeface="Malgun Gothic"/>
                <a:sym typeface="Malgun Gothic"/>
              </a:rPr>
              <a:t>    -. Fixed Latency = 9 (Implemented in a sequential fashion)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359314-BB9F-4188-90ED-DCAE1B788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805" y="1575996"/>
            <a:ext cx="583064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4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;p5">
            <a:extLst>
              <a:ext uri="{FF2B5EF4-FFF2-40B4-BE49-F238E27FC236}">
                <a16:creationId xmlns:a16="http://schemas.microsoft.com/office/drawing/2014/main" id="{AA3976A9-5C99-471D-9A34-183A4B03DDA4}"/>
              </a:ext>
            </a:extLst>
          </p:cNvPr>
          <p:cNvSpPr txBox="1"/>
          <p:nvPr/>
        </p:nvSpPr>
        <p:spPr>
          <a:xfrm>
            <a:off x="1040294" y="741430"/>
            <a:ext cx="11232772" cy="4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2000" dirty="0">
                <a:latin typeface="Malgun Gothic"/>
                <a:ea typeface="Malgun Gothic"/>
                <a:cs typeface="Malgun Gothic"/>
                <a:sym typeface="Malgun Gothic"/>
              </a:rPr>
              <a:t>-. Error during scheduling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ADA8D4-4FC6-4804-BF17-0243F623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90" y="1119822"/>
            <a:ext cx="9534473" cy="57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7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;p5">
            <a:extLst>
              <a:ext uri="{FF2B5EF4-FFF2-40B4-BE49-F238E27FC236}">
                <a16:creationId xmlns:a16="http://schemas.microsoft.com/office/drawing/2014/main" id="{AA3976A9-5C99-471D-9A34-183A4B03DDA4}"/>
              </a:ext>
            </a:extLst>
          </p:cNvPr>
          <p:cNvSpPr txBox="1"/>
          <p:nvPr/>
        </p:nvSpPr>
        <p:spPr>
          <a:xfrm>
            <a:off x="1040294" y="917629"/>
            <a:ext cx="11232772" cy="4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2400" dirty="0">
                <a:latin typeface="Malgun Gothic"/>
                <a:ea typeface="Malgun Gothic"/>
                <a:cs typeface="Malgun Gothic"/>
                <a:sym typeface="Malgun Gothic"/>
              </a:rPr>
              <a:t>(2) Divider using HWC</a:t>
            </a:r>
          </a:p>
          <a:p>
            <a:r>
              <a:rPr lang="en-US" altLang="ko" sz="2000" dirty="0">
                <a:latin typeface="Malgun Gothic"/>
                <a:ea typeface="Malgun Gothic"/>
                <a:cs typeface="Malgun Gothic"/>
                <a:sym typeface="Malgun Gothic"/>
              </a:rPr>
              <a:t>   -. Error during scheduling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lang="en-US"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en-US" sz="1700" dirty="0" err="1">
                <a:latin typeface="Malgun Gothic"/>
                <a:ea typeface="Malgun Gothic"/>
                <a:cs typeface="Malgun Gothic"/>
                <a:sym typeface="Malgun Gothic"/>
              </a:rPr>
              <a:t>sc_dt</a:t>
            </a: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::</a:t>
            </a:r>
            <a:r>
              <a:rPr lang="en-US" sz="1700" dirty="0" err="1">
                <a:latin typeface="Malgun Gothic"/>
                <a:ea typeface="Malgun Gothic"/>
                <a:cs typeface="Malgun Gothic"/>
                <a:sym typeface="Malgun Gothic"/>
              </a:rPr>
              <a:t>scfx_ieee_float</a:t>
            </a: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latin typeface="Malgun Gothic"/>
                <a:ea typeface="Malgun Gothic"/>
                <a:cs typeface="Malgun Gothic"/>
                <a:sym typeface="Malgun Gothic"/>
              </a:rPr>
              <a:t>inst_z_float</a:t>
            </a: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en-US" sz="1700" dirty="0" err="1">
                <a:latin typeface="Malgun Gothic"/>
                <a:ea typeface="Malgun Gothic"/>
                <a:cs typeface="Malgun Gothic"/>
                <a:sym typeface="Malgun Gothic"/>
              </a:rPr>
              <a:t>inst_z_float</a:t>
            </a: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lang="en-US" sz="1700" dirty="0" err="1">
                <a:latin typeface="Malgun Gothic"/>
                <a:ea typeface="Malgun Gothic"/>
                <a:cs typeface="Malgun Gothic"/>
                <a:sym typeface="Malgun Gothic"/>
              </a:rPr>
              <a:t>inst_a_float</a:t>
            </a: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r>
              <a:rPr lang="en-US" sz="1700" dirty="0" err="1">
                <a:latin typeface="Malgun Gothic"/>
                <a:ea typeface="Malgun Gothic"/>
                <a:cs typeface="Malgun Gothic"/>
                <a:sym typeface="Malgun Gothic"/>
              </a:rPr>
              <a:t>inst_b_float</a:t>
            </a: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en-US" sz="1700" dirty="0" err="1">
                <a:latin typeface="Malgun Gothic"/>
                <a:ea typeface="Malgun Gothic"/>
                <a:cs typeface="Malgun Gothic"/>
                <a:sym typeface="Malgun Gothic"/>
              </a:rPr>
              <a:t>sc_uint</a:t>
            </a: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&lt;1&gt; sign2 = </a:t>
            </a:r>
            <a:r>
              <a:rPr lang="en-US" sz="1700" dirty="0" err="1">
                <a:latin typeface="Malgun Gothic"/>
                <a:ea typeface="Malgun Gothic"/>
                <a:cs typeface="Malgun Gothic"/>
                <a:sym typeface="Malgun Gothic"/>
              </a:rPr>
              <a:t>inst_z_float.negative</a:t>
            </a: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en-US" sz="1700" dirty="0" err="1">
                <a:latin typeface="Malgun Gothic"/>
                <a:ea typeface="Malgun Gothic"/>
                <a:cs typeface="Malgun Gothic"/>
                <a:sym typeface="Malgun Gothic"/>
              </a:rPr>
              <a:t>sc_uint</a:t>
            </a: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&lt;8&gt; exp2 = (</a:t>
            </a:r>
            <a:r>
              <a:rPr lang="en-US" sz="1700" dirty="0" err="1">
                <a:latin typeface="Malgun Gothic"/>
                <a:ea typeface="Malgun Gothic"/>
                <a:cs typeface="Malgun Gothic"/>
                <a:sym typeface="Malgun Gothic"/>
              </a:rPr>
              <a:t>inst_z_float.exponent</a:t>
            </a: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()+127);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en-US" sz="1700" dirty="0" err="1">
                <a:latin typeface="Malgun Gothic"/>
                <a:ea typeface="Malgun Gothic"/>
                <a:cs typeface="Malgun Gothic"/>
                <a:sym typeface="Malgun Gothic"/>
              </a:rPr>
              <a:t>sc_uint</a:t>
            </a: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&lt;23&gt; frac2 = </a:t>
            </a:r>
            <a:r>
              <a:rPr lang="en-US" sz="1700" dirty="0" err="1">
                <a:latin typeface="Malgun Gothic"/>
                <a:ea typeface="Malgun Gothic"/>
                <a:cs typeface="Malgun Gothic"/>
                <a:sym typeface="Malgun Gothic"/>
              </a:rPr>
              <a:t>inst_z_float.mantissa</a:t>
            </a: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(); // Error</a:t>
            </a:r>
            <a:r>
              <a:rPr lang="ko-KR" altLang="en-US" sz="1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700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1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700" dirty="0">
                <a:latin typeface="Malgun Gothic"/>
                <a:ea typeface="Malgun Gothic"/>
                <a:cs typeface="Malgun Gothic"/>
                <a:sym typeface="Malgun Gothic"/>
              </a:rPr>
              <a:t>Unable</a:t>
            </a:r>
            <a:r>
              <a:rPr lang="ko-KR" altLang="en-US" sz="1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700" dirty="0">
                <a:latin typeface="Malgun Gothic"/>
                <a:ea typeface="Malgun Gothic"/>
                <a:cs typeface="Malgun Gothic"/>
                <a:sym typeface="Malgun Gothic"/>
              </a:rPr>
              <a:t>to</a:t>
            </a:r>
            <a:r>
              <a:rPr lang="ko-KR" altLang="en-US" sz="1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700" dirty="0">
                <a:latin typeface="Malgun Gothic"/>
                <a:ea typeface="Malgun Gothic"/>
                <a:cs typeface="Malgun Gothic"/>
                <a:sym typeface="Malgun Gothic"/>
              </a:rPr>
              <a:t>resolve</a:t>
            </a:r>
            <a:r>
              <a:rPr lang="ko-KR" altLang="en-US" sz="1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700" dirty="0">
                <a:latin typeface="Malgun Gothic"/>
                <a:ea typeface="Malgun Gothic"/>
                <a:cs typeface="Malgun Gothic"/>
                <a:sym typeface="Malgun Gothic"/>
              </a:rPr>
              <a:t>pointer</a:t>
            </a:r>
            <a:r>
              <a:rPr lang="ko-KR" altLang="en-US" sz="1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700" dirty="0"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  <a:r>
              <a:rPr lang="ko-KR" altLang="en-US" sz="1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700" dirty="0">
                <a:latin typeface="Malgun Gothic"/>
                <a:ea typeface="Malgun Gothic"/>
                <a:cs typeface="Malgun Gothic"/>
                <a:sym typeface="Malgun Gothic"/>
              </a:rPr>
              <a:t>array</a:t>
            </a:r>
            <a:r>
              <a:rPr lang="ko-KR" altLang="en-US" sz="1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700" dirty="0">
                <a:latin typeface="Malgun Gothic"/>
                <a:ea typeface="Malgun Gothic"/>
                <a:cs typeface="Malgun Gothic"/>
                <a:sym typeface="Malgun Gothic"/>
              </a:rPr>
              <a:t>indirection</a:t>
            </a:r>
            <a:endParaRPr lang="en-US"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en-US" sz="1700" dirty="0" err="1">
                <a:latin typeface="Malgun Gothic"/>
                <a:ea typeface="Malgun Gothic"/>
                <a:cs typeface="Malgun Gothic"/>
                <a:sym typeface="Malgun Gothic"/>
              </a:rPr>
              <a:t>z_inst</a:t>
            </a: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 = (sign2, exp2, frac2); // </a:t>
            </a:r>
            <a:r>
              <a:rPr lang="en-US" sz="1700" dirty="0" err="1">
                <a:latin typeface="Malgun Gothic"/>
                <a:ea typeface="Malgun Gothic"/>
                <a:cs typeface="Malgun Gothic"/>
                <a:sym typeface="Malgun Gothic"/>
              </a:rPr>
              <a:t>Errror</a:t>
            </a:r>
            <a:r>
              <a:rPr lang="en-US" sz="1700" dirty="0">
                <a:latin typeface="Malgun Gothic"/>
                <a:ea typeface="Malgun Gothic"/>
                <a:cs typeface="Malgun Gothic"/>
                <a:sym typeface="Malgun Gothic"/>
              </a:rPr>
              <a:t> : Unable to resolve all pointer or array indirection in the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1338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908CBA-111E-4691-A570-4C055C5A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88" y="883352"/>
            <a:ext cx="9923990" cy="597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4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;p5">
            <a:extLst>
              <a:ext uri="{FF2B5EF4-FFF2-40B4-BE49-F238E27FC236}">
                <a16:creationId xmlns:a16="http://schemas.microsoft.com/office/drawing/2014/main" id="{AA3976A9-5C99-471D-9A34-183A4B03DDA4}"/>
              </a:ext>
            </a:extLst>
          </p:cNvPr>
          <p:cNvSpPr txBox="1"/>
          <p:nvPr/>
        </p:nvSpPr>
        <p:spPr>
          <a:xfrm>
            <a:off x="1040294" y="917629"/>
            <a:ext cx="11232772" cy="4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"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2400" dirty="0">
                <a:latin typeface="Malgun Gothic"/>
                <a:ea typeface="Malgun Gothic"/>
                <a:cs typeface="Malgun Gothic"/>
                <a:sym typeface="Malgun Gothic"/>
              </a:rPr>
              <a:t>(3) Divider using Reciprocal function and Multiplier (</a:t>
            </a:r>
            <a:r>
              <a:rPr lang="en-US" altLang="ko" sz="2400" dirty="0" err="1">
                <a:latin typeface="Malgun Gothic"/>
                <a:ea typeface="Malgun Gothic"/>
                <a:cs typeface="Malgun Gothic"/>
                <a:sym typeface="Malgun Gothic"/>
              </a:rPr>
              <a:t>cynw_cm_float</a:t>
            </a:r>
            <a:r>
              <a:rPr lang="en-US" altLang="ko" sz="2400" dirty="0">
                <a:latin typeface="Malgun Gothic"/>
                <a:ea typeface="Malgun Gothic"/>
                <a:cs typeface="Malgun Gothic"/>
                <a:sym typeface="Malgun Gothic"/>
              </a:rPr>
              <a:t> library)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2000" dirty="0">
                <a:latin typeface="Malgun Gothic"/>
                <a:ea typeface="Malgun Gothic"/>
                <a:cs typeface="Malgun Gothic"/>
                <a:sym typeface="Malgun Gothic"/>
              </a:rPr>
              <a:t>   A/B = 1/B(Reciprocal Function) * A (Multiplier)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F7A74F-39A6-4BB5-87F2-4004EE516ACE}"/>
              </a:ext>
            </a:extLst>
          </p:cNvPr>
          <p:cNvSpPr/>
          <p:nvPr/>
        </p:nvSpPr>
        <p:spPr>
          <a:xfrm>
            <a:off x="3087445" y="2840018"/>
            <a:ext cx="1775012" cy="14200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9CB1D7-786A-4102-BEEF-2FA31F325D2E}"/>
              </a:ext>
            </a:extLst>
          </p:cNvPr>
          <p:cNvSpPr/>
          <p:nvPr/>
        </p:nvSpPr>
        <p:spPr>
          <a:xfrm>
            <a:off x="5769174" y="2829261"/>
            <a:ext cx="1775012" cy="14200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7CC9C6F-AEBB-4E05-9C3A-B74B942B5B5E}"/>
              </a:ext>
            </a:extLst>
          </p:cNvPr>
          <p:cNvCxnSpPr>
            <a:endCxn id="4" idx="1"/>
          </p:cNvCxnSpPr>
          <p:nvPr/>
        </p:nvCxnSpPr>
        <p:spPr>
          <a:xfrm>
            <a:off x="2237591" y="3539265"/>
            <a:ext cx="849854" cy="10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D52D52-9928-4821-8768-DC9ED5870D41}"/>
              </a:ext>
            </a:extLst>
          </p:cNvPr>
          <p:cNvCxnSpPr>
            <a:cxnSpLocks/>
          </p:cNvCxnSpPr>
          <p:nvPr/>
        </p:nvCxnSpPr>
        <p:spPr>
          <a:xfrm>
            <a:off x="4862457" y="3246531"/>
            <a:ext cx="9067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5E5587-09CB-4EFB-8200-2476B7ECE403}"/>
              </a:ext>
            </a:extLst>
          </p:cNvPr>
          <p:cNvCxnSpPr>
            <a:cxnSpLocks/>
          </p:cNvCxnSpPr>
          <p:nvPr/>
        </p:nvCxnSpPr>
        <p:spPr>
          <a:xfrm>
            <a:off x="7544186" y="3550022"/>
            <a:ext cx="9067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D4604F-DC89-4E9F-911E-085C6DDDBAE2}"/>
              </a:ext>
            </a:extLst>
          </p:cNvPr>
          <p:cNvSpPr/>
          <p:nvPr/>
        </p:nvSpPr>
        <p:spPr>
          <a:xfrm>
            <a:off x="3673738" y="4551667"/>
            <a:ext cx="906718" cy="851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30D99-0A62-4ECA-AE1C-4BC00195FA82}"/>
              </a:ext>
            </a:extLst>
          </p:cNvPr>
          <p:cNvSpPr txBox="1"/>
          <p:nvPr/>
        </p:nvSpPr>
        <p:spPr>
          <a:xfrm>
            <a:off x="3478636" y="3288412"/>
            <a:ext cx="103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Reciprocal</a:t>
            </a:r>
          </a:p>
          <a:p>
            <a:pPr algn="ctr"/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B27E3-4423-4CCC-9DA9-F57FFCCC4129}"/>
              </a:ext>
            </a:extLst>
          </p:cNvPr>
          <p:cNvSpPr txBox="1"/>
          <p:nvPr/>
        </p:nvSpPr>
        <p:spPr>
          <a:xfrm>
            <a:off x="6211967" y="328841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Multiplier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0D0428-BF46-4A53-A2B5-91CF65C7531B}"/>
              </a:ext>
            </a:extLst>
          </p:cNvPr>
          <p:cNvSpPr txBox="1"/>
          <p:nvPr/>
        </p:nvSpPr>
        <p:spPr>
          <a:xfrm>
            <a:off x="3805534" y="479436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Delay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36311BE-B024-49A7-BB8A-BD5676F9CFD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16316" y="4977485"/>
            <a:ext cx="14574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8D8C55-B95B-4098-AE20-2C9611233138}"/>
              </a:ext>
            </a:extLst>
          </p:cNvPr>
          <p:cNvSpPr txBox="1"/>
          <p:nvPr/>
        </p:nvSpPr>
        <p:spPr>
          <a:xfrm>
            <a:off x="1911424" y="338537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DD2717-7EB1-47C6-B899-AD0CD63DE177}"/>
              </a:ext>
            </a:extLst>
          </p:cNvPr>
          <p:cNvSpPr txBox="1"/>
          <p:nvPr/>
        </p:nvSpPr>
        <p:spPr>
          <a:xfrm>
            <a:off x="1911424" y="482359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A38CA47-8A8C-428E-9DEA-8EC44D3595A6}"/>
              </a:ext>
            </a:extLst>
          </p:cNvPr>
          <p:cNvCxnSpPr>
            <a:cxnSpLocks/>
          </p:cNvCxnSpPr>
          <p:nvPr/>
        </p:nvCxnSpPr>
        <p:spPr>
          <a:xfrm flipV="1">
            <a:off x="4595090" y="3782401"/>
            <a:ext cx="1184462" cy="1184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2DBD159-C513-442A-8E76-E2187252286C}"/>
              </a:ext>
            </a:extLst>
          </p:cNvPr>
          <p:cNvSpPr txBox="1"/>
          <p:nvPr/>
        </p:nvSpPr>
        <p:spPr>
          <a:xfrm>
            <a:off x="8455020" y="339613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43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8">
            <a:extLst>
              <a:ext uri="{FF2B5EF4-FFF2-40B4-BE49-F238E27FC236}">
                <a16:creationId xmlns:a16="http://schemas.microsoft.com/office/drawing/2014/main" id="{C1D7FF91-FF65-4056-A462-ED1EC15B1B18}"/>
              </a:ext>
            </a:extLst>
          </p:cNvPr>
          <p:cNvSpPr txBox="1"/>
          <p:nvPr/>
        </p:nvSpPr>
        <p:spPr>
          <a:xfrm>
            <a:off x="1315199" y="776508"/>
            <a:ext cx="5913939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Malgun Gothic"/>
                <a:ea typeface="Malgun Gothic"/>
                <a:cs typeface="Malgun Gothic"/>
                <a:sym typeface="Malgun Gothic"/>
              </a:rPr>
              <a:t>-. </a:t>
            </a:r>
            <a:r>
              <a:rPr lang="en-US" sz="2400" dirty="0" err="1">
                <a:latin typeface="Malgun Gothic"/>
                <a:ea typeface="Malgun Gothic"/>
                <a:cs typeface="Malgun Gothic"/>
                <a:sym typeface="Malgun Gothic"/>
              </a:rPr>
              <a:t>float_div_rtl.v</a:t>
            </a:r>
            <a:r>
              <a:rPr lang="en-US" sz="2400" dirty="0">
                <a:latin typeface="Malgun Gothic"/>
                <a:ea typeface="Malgun Gothic"/>
                <a:cs typeface="Malgun Gothic"/>
                <a:sym typeface="Malgun Gothic"/>
              </a:rPr>
              <a:t> Analysis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F446BE-E872-4B55-B028-49A78EA2E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18" y="1646316"/>
            <a:ext cx="3676650" cy="4486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854735-EB02-45C8-9E7E-71F71088C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1789191"/>
            <a:ext cx="7839075" cy="4343400"/>
          </a:xfrm>
          <a:prstGeom prst="rect">
            <a:avLst/>
          </a:prstGeom>
        </p:spPr>
      </p:pic>
      <p:sp>
        <p:nvSpPr>
          <p:cNvPr id="9" name="Google Shape;90;p8">
            <a:extLst>
              <a:ext uri="{FF2B5EF4-FFF2-40B4-BE49-F238E27FC236}">
                <a16:creationId xmlns:a16="http://schemas.microsoft.com/office/drawing/2014/main" id="{403F08A4-D56E-47B7-A086-914F72E89167}"/>
              </a:ext>
            </a:extLst>
          </p:cNvPr>
          <p:cNvSpPr txBox="1"/>
          <p:nvPr/>
        </p:nvSpPr>
        <p:spPr>
          <a:xfrm>
            <a:off x="502190" y="1127016"/>
            <a:ext cx="47808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(3-1) Summary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90;p8">
            <a:extLst>
              <a:ext uri="{FF2B5EF4-FFF2-40B4-BE49-F238E27FC236}">
                <a16:creationId xmlns:a16="http://schemas.microsoft.com/office/drawing/2014/main" id="{4A06586F-A33D-43FE-B79B-8BAEFD2109B6}"/>
              </a:ext>
            </a:extLst>
          </p:cNvPr>
          <p:cNvSpPr txBox="1"/>
          <p:nvPr/>
        </p:nvSpPr>
        <p:spPr>
          <a:xfrm>
            <a:off x="5102713" y="1199811"/>
            <a:ext cx="6838276" cy="42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(3-2) Timing Metrics (Genus/45nm:</a:t>
            </a: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416 MHz, No margin)</a:t>
            </a:r>
          </a:p>
        </p:txBody>
      </p:sp>
    </p:spTree>
    <p:extLst>
      <p:ext uri="{BB962C8B-B14F-4D97-AF65-F5344CB8AC3E}">
        <p14:creationId xmlns:p14="http://schemas.microsoft.com/office/powerpoint/2010/main" val="1811449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8">
            <a:extLst>
              <a:ext uri="{FF2B5EF4-FFF2-40B4-BE49-F238E27FC236}">
                <a16:creationId xmlns:a16="http://schemas.microsoft.com/office/drawing/2014/main" id="{C1D7FF91-FF65-4056-A462-ED1EC15B1B18}"/>
              </a:ext>
            </a:extLst>
          </p:cNvPr>
          <p:cNvSpPr txBox="1"/>
          <p:nvPr/>
        </p:nvSpPr>
        <p:spPr>
          <a:xfrm>
            <a:off x="1261411" y="988518"/>
            <a:ext cx="5913939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-. RTL</a:t>
            </a: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dirty="0">
                <a:latin typeface="Malgun Gothic"/>
                <a:ea typeface="Malgun Gothic"/>
                <a:cs typeface="Malgun Gothic"/>
                <a:sym typeface="Malgun Gothic"/>
              </a:rPr>
              <a:t>Verification</a:t>
            </a: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dirty="0">
                <a:latin typeface="Malgun Gothic"/>
                <a:ea typeface="Malgun Gothic"/>
                <a:cs typeface="Malgun Gothic"/>
                <a:sym typeface="Malgun Gothic"/>
              </a:rPr>
              <a:t>(Function)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20DF69-F56C-4A97-9799-8F02E7C0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56957"/>
            <a:ext cx="11811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662525" y="841575"/>
            <a:ext cx="8326200" cy="55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AutoNum type="arabicPeriod"/>
            </a:pPr>
            <a:r>
              <a:rPr lang="en-US" altLang="ko" sz="2300" dirty="0">
                <a:latin typeface="Malgun Gothic"/>
                <a:ea typeface="Malgun Gothic"/>
                <a:cs typeface="Malgun Gothic"/>
                <a:sym typeface="Malgun Gothic"/>
              </a:rPr>
              <a:t>Preliminary (System C)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AutoNum type="arabicPeriod"/>
            </a:pPr>
            <a:r>
              <a:rPr lang="en-US" altLang="ko" sz="2300" dirty="0">
                <a:latin typeface="Malgun Gothic"/>
                <a:ea typeface="Malgun Gothic"/>
                <a:cs typeface="Malgun Gothic"/>
                <a:sym typeface="Malgun Gothic"/>
              </a:rPr>
              <a:t>Syntax &amp; Compiler 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AutoNum type="arabicPeriod"/>
            </a:pPr>
            <a:r>
              <a:rPr lang="ko" sz="2300" dirty="0">
                <a:latin typeface="Malgun Gothic"/>
                <a:ea typeface="Malgun Gothic"/>
                <a:cs typeface="Malgun Gothic"/>
                <a:sym typeface="Malgun Gothic"/>
              </a:rPr>
              <a:t>PE_ARRAY(</a:t>
            </a:r>
            <a:r>
              <a:rPr lang="en-US" altLang="ko" sz="2300" dirty="0">
                <a:latin typeface="Malgun Gothic"/>
                <a:ea typeface="Malgun Gothic"/>
                <a:cs typeface="Malgun Gothic"/>
                <a:sym typeface="Malgun Gothic"/>
              </a:rPr>
              <a:t>Output Stationary</a:t>
            </a:r>
            <a:r>
              <a:rPr lang="ko" sz="23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altLang="ko" sz="23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AutoNum type="arabicPeriod"/>
            </a:pPr>
            <a:r>
              <a:rPr lang="en-US" sz="2300" dirty="0">
                <a:latin typeface="Malgun Gothic"/>
                <a:ea typeface="Malgun Gothic"/>
                <a:cs typeface="Malgun Gothic"/>
                <a:sym typeface="Malgun Gothic"/>
              </a:rPr>
              <a:t>Floating-point Divider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algun Gothic"/>
              <a:buAutoNum type="arabicPeriod"/>
            </a:pPr>
            <a:r>
              <a:rPr lang="en-US" sz="2300" dirty="0">
                <a:latin typeface="Malgun Gothic"/>
                <a:ea typeface="Malgun Gothic"/>
                <a:cs typeface="Malgun Gothic"/>
                <a:sym typeface="Malgun Gothic"/>
              </a:rPr>
              <a:t>NPU Top</a:t>
            </a:r>
            <a:endParaRPr sz="2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662525" y="126719"/>
            <a:ext cx="23526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8">
            <a:extLst>
              <a:ext uri="{FF2B5EF4-FFF2-40B4-BE49-F238E27FC236}">
                <a16:creationId xmlns:a16="http://schemas.microsoft.com/office/drawing/2014/main" id="{C1D7FF91-FF65-4056-A462-ED1EC15B1B18}"/>
              </a:ext>
            </a:extLst>
          </p:cNvPr>
          <p:cNvSpPr txBox="1"/>
          <p:nvPr/>
        </p:nvSpPr>
        <p:spPr>
          <a:xfrm>
            <a:off x="777317" y="830296"/>
            <a:ext cx="11292763" cy="611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Malgun Gothic"/>
                <a:ea typeface="Malgun Gothic"/>
                <a:cs typeface="Malgun Gothic"/>
                <a:sym typeface="Malgun Gothic"/>
              </a:rPr>
              <a:t>(4) Synthesis Results (Stratus vs. DW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  Synthesizer : Design Compiler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  Library : sc9mc_ln14lpp_base_rvt_c16_ss_nominal_max_0p720v_m40c_sadhm.db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53640D-C08A-46EC-AAC8-036D5B5B9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12444"/>
              </p:ext>
            </p:extLst>
          </p:nvPr>
        </p:nvGraphicFramePr>
        <p:xfrm>
          <a:off x="1549101" y="3172409"/>
          <a:ext cx="8234380" cy="2123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9101">
                  <a:extLst>
                    <a:ext uri="{9D8B030D-6E8A-4147-A177-3AD203B41FA5}">
                      <a16:colId xmlns:a16="http://schemas.microsoft.com/office/drawing/2014/main" val="1984875575"/>
                    </a:ext>
                  </a:extLst>
                </a:gridCol>
                <a:gridCol w="3388659">
                  <a:extLst>
                    <a:ext uri="{9D8B030D-6E8A-4147-A177-3AD203B41FA5}">
                      <a16:colId xmlns:a16="http://schemas.microsoft.com/office/drawing/2014/main" val="1897257778"/>
                    </a:ext>
                  </a:extLst>
                </a:gridCol>
                <a:gridCol w="3296620">
                  <a:extLst>
                    <a:ext uri="{9D8B030D-6E8A-4147-A177-3AD203B41FA5}">
                      <a16:colId xmlns:a16="http://schemas.microsoft.com/office/drawing/2014/main" val="2509027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Stratus (Reciprocal Function + Multiplier)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DW (Divider)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9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Speed (MHz)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480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171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46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Area (nm</a:t>
                      </a:r>
                      <a:r>
                        <a:rPr lang="en-US" altLang="ko-KR" sz="1600" baseline="30000" dirty="0"/>
                        <a:t>2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1936.0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3176.4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1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Power (</a:t>
                      </a:r>
                      <a:r>
                        <a:rPr lang="en-US" altLang="ko-KR" sz="1600" dirty="0" err="1"/>
                        <a:t>mW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1.6963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0.3787 (1.0630 @480MHz)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37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Latency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0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9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57;p7">
            <a:extLst>
              <a:ext uri="{FF2B5EF4-FFF2-40B4-BE49-F238E27FC236}">
                <a16:creationId xmlns:a16="http://schemas.microsoft.com/office/drawing/2014/main" id="{E8963070-7BD9-4DD3-A896-A26D2230C89D}"/>
              </a:ext>
            </a:extLst>
          </p:cNvPr>
          <p:cNvSpPr/>
          <p:nvPr/>
        </p:nvSpPr>
        <p:spPr>
          <a:xfrm>
            <a:off x="5051649" y="1247699"/>
            <a:ext cx="5557365" cy="25377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controller</a:t>
            </a:r>
            <a:endParaRPr/>
          </a:p>
        </p:txBody>
      </p:sp>
      <p:sp>
        <p:nvSpPr>
          <p:cNvPr id="2" name="Google Shape;34;p5">
            <a:extLst>
              <a:ext uri="{FF2B5EF4-FFF2-40B4-BE49-F238E27FC236}">
                <a16:creationId xmlns:a16="http://schemas.microsoft.com/office/drawing/2014/main" id="{B1DC5C4B-B89D-4837-BC7D-BC90DDB884BF}"/>
              </a:ext>
            </a:extLst>
          </p:cNvPr>
          <p:cNvSpPr txBox="1"/>
          <p:nvPr/>
        </p:nvSpPr>
        <p:spPr>
          <a:xfrm>
            <a:off x="731300" y="103075"/>
            <a:ext cx="592538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5. NPU Top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56;p7">
            <a:extLst>
              <a:ext uri="{FF2B5EF4-FFF2-40B4-BE49-F238E27FC236}">
                <a16:creationId xmlns:a16="http://schemas.microsoft.com/office/drawing/2014/main" id="{6E6BBF98-397F-4DEB-8F33-A9326EAC9D9C}"/>
              </a:ext>
            </a:extLst>
          </p:cNvPr>
          <p:cNvSpPr/>
          <p:nvPr/>
        </p:nvSpPr>
        <p:spPr>
          <a:xfrm>
            <a:off x="2318898" y="924611"/>
            <a:ext cx="8882400" cy="479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 err="1"/>
              <a:t>npu</a:t>
            </a:r>
            <a:r>
              <a:rPr lang="en-US" altLang="ko" sz="2000" dirty="0"/>
              <a:t> top</a:t>
            </a:r>
            <a:endParaRPr lang="en-US" sz="2000" dirty="0"/>
          </a:p>
        </p:txBody>
      </p:sp>
      <p:sp>
        <p:nvSpPr>
          <p:cNvPr id="4" name="Google Shape;57;p7">
            <a:extLst>
              <a:ext uri="{FF2B5EF4-FFF2-40B4-BE49-F238E27FC236}">
                <a16:creationId xmlns:a16="http://schemas.microsoft.com/office/drawing/2014/main" id="{C7905BF6-04CF-4865-A259-A7D9CD11B355}"/>
              </a:ext>
            </a:extLst>
          </p:cNvPr>
          <p:cNvSpPr/>
          <p:nvPr/>
        </p:nvSpPr>
        <p:spPr>
          <a:xfrm>
            <a:off x="2709210" y="1430174"/>
            <a:ext cx="1795875" cy="163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controller</a:t>
            </a:r>
            <a:endParaRPr dirty="0"/>
          </a:p>
        </p:txBody>
      </p:sp>
      <p:sp>
        <p:nvSpPr>
          <p:cNvPr id="5" name="Google Shape;59;p7">
            <a:extLst>
              <a:ext uri="{FF2B5EF4-FFF2-40B4-BE49-F238E27FC236}">
                <a16:creationId xmlns:a16="http://schemas.microsoft.com/office/drawing/2014/main" id="{E968F3BC-2B4D-4906-B89B-76BE7BD42A87}"/>
              </a:ext>
            </a:extLst>
          </p:cNvPr>
          <p:cNvSpPr/>
          <p:nvPr/>
        </p:nvSpPr>
        <p:spPr>
          <a:xfrm>
            <a:off x="2819812" y="3922599"/>
            <a:ext cx="959098" cy="1120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cache</a:t>
            </a:r>
            <a:endParaRPr dirty="0"/>
          </a:p>
        </p:txBody>
      </p:sp>
      <p:sp>
        <p:nvSpPr>
          <p:cNvPr id="6" name="Google Shape;60;p7">
            <a:extLst>
              <a:ext uri="{FF2B5EF4-FFF2-40B4-BE49-F238E27FC236}">
                <a16:creationId xmlns:a16="http://schemas.microsoft.com/office/drawing/2014/main" id="{1927E488-D6F9-4B94-85B2-905EF1809D56}"/>
              </a:ext>
            </a:extLst>
          </p:cNvPr>
          <p:cNvSpPr/>
          <p:nvPr/>
        </p:nvSpPr>
        <p:spPr>
          <a:xfrm>
            <a:off x="455694" y="3351649"/>
            <a:ext cx="1384594" cy="15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sram</a:t>
            </a:r>
            <a:r>
              <a:rPr lang="en-US" altLang="ko" dirty="0"/>
              <a:t>_bn</a:t>
            </a:r>
            <a:endParaRPr dirty="0"/>
          </a:p>
        </p:txBody>
      </p:sp>
      <p:sp>
        <p:nvSpPr>
          <p:cNvPr id="7" name="Google Shape;61;p7">
            <a:extLst>
              <a:ext uri="{FF2B5EF4-FFF2-40B4-BE49-F238E27FC236}">
                <a16:creationId xmlns:a16="http://schemas.microsoft.com/office/drawing/2014/main" id="{45201B63-4695-4D25-8811-55857B43C822}"/>
              </a:ext>
            </a:extLst>
          </p:cNvPr>
          <p:cNvSpPr/>
          <p:nvPr/>
        </p:nvSpPr>
        <p:spPr>
          <a:xfrm>
            <a:off x="4709510" y="3941655"/>
            <a:ext cx="1507500" cy="1120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pe_array</a:t>
            </a:r>
            <a:endParaRPr dirty="0"/>
          </a:p>
        </p:txBody>
      </p:sp>
      <p:sp>
        <p:nvSpPr>
          <p:cNvPr id="8" name="Google Shape;62;p7">
            <a:extLst>
              <a:ext uri="{FF2B5EF4-FFF2-40B4-BE49-F238E27FC236}">
                <a16:creationId xmlns:a16="http://schemas.microsoft.com/office/drawing/2014/main" id="{204494CC-B26E-40FC-8659-3A91DD0C7D2B}"/>
              </a:ext>
            </a:extLst>
          </p:cNvPr>
          <p:cNvSpPr/>
          <p:nvPr/>
        </p:nvSpPr>
        <p:spPr>
          <a:xfrm>
            <a:off x="7188836" y="3922599"/>
            <a:ext cx="2116699" cy="1120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SFU</a:t>
            </a:r>
            <a:endParaRPr dirty="0"/>
          </a:p>
        </p:txBody>
      </p:sp>
      <p:sp>
        <p:nvSpPr>
          <p:cNvPr id="9" name="Google Shape;63;p7">
            <a:extLst>
              <a:ext uri="{FF2B5EF4-FFF2-40B4-BE49-F238E27FC236}">
                <a16:creationId xmlns:a16="http://schemas.microsoft.com/office/drawing/2014/main" id="{C1FA5D69-D3C8-4995-8650-8535167BB3F2}"/>
              </a:ext>
            </a:extLst>
          </p:cNvPr>
          <p:cNvSpPr/>
          <p:nvPr/>
        </p:nvSpPr>
        <p:spPr>
          <a:xfrm>
            <a:off x="578800" y="1918175"/>
            <a:ext cx="1043400" cy="94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apb_mst</a:t>
            </a:r>
            <a:endParaRPr/>
          </a:p>
        </p:txBody>
      </p:sp>
      <p:sp>
        <p:nvSpPr>
          <p:cNvPr id="10" name="Google Shape;64;p7">
            <a:extLst>
              <a:ext uri="{FF2B5EF4-FFF2-40B4-BE49-F238E27FC236}">
                <a16:creationId xmlns:a16="http://schemas.microsoft.com/office/drawing/2014/main" id="{D9019357-D590-464A-99CF-5F407B8FED7A}"/>
              </a:ext>
            </a:extLst>
          </p:cNvPr>
          <p:cNvSpPr/>
          <p:nvPr/>
        </p:nvSpPr>
        <p:spPr>
          <a:xfrm>
            <a:off x="2975910" y="1866374"/>
            <a:ext cx="1043400" cy="94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apb_slv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(reg_field)</a:t>
            </a:r>
            <a:endParaRPr dirty="0"/>
          </a:p>
        </p:txBody>
      </p:sp>
      <p:sp>
        <p:nvSpPr>
          <p:cNvPr id="11" name="Google Shape;65;p7">
            <a:extLst>
              <a:ext uri="{FF2B5EF4-FFF2-40B4-BE49-F238E27FC236}">
                <a16:creationId xmlns:a16="http://schemas.microsoft.com/office/drawing/2014/main" id="{77C16A02-6FEB-4AB6-A409-96BE7826BD04}"/>
              </a:ext>
            </a:extLst>
          </p:cNvPr>
          <p:cNvSpPr/>
          <p:nvPr/>
        </p:nvSpPr>
        <p:spPr>
          <a:xfrm>
            <a:off x="340407" y="3793273"/>
            <a:ext cx="1377578" cy="15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sram</a:t>
            </a:r>
            <a:r>
              <a:rPr lang="en-US" altLang="ko" dirty="0"/>
              <a:t>_bias</a:t>
            </a:r>
            <a:endParaRPr dirty="0"/>
          </a:p>
        </p:txBody>
      </p:sp>
      <p:cxnSp>
        <p:nvCxnSpPr>
          <p:cNvPr id="12" name="Google Shape;66;p7">
            <a:extLst>
              <a:ext uri="{FF2B5EF4-FFF2-40B4-BE49-F238E27FC236}">
                <a16:creationId xmlns:a16="http://schemas.microsoft.com/office/drawing/2014/main" id="{31E7600C-F10E-455B-B466-48638B17F8ED}"/>
              </a:ext>
            </a:extLst>
          </p:cNvPr>
          <p:cNvCxnSpPr/>
          <p:nvPr/>
        </p:nvCxnSpPr>
        <p:spPr>
          <a:xfrm>
            <a:off x="1598882" y="2360547"/>
            <a:ext cx="11334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" name="Google Shape;67;p7">
            <a:extLst>
              <a:ext uri="{FF2B5EF4-FFF2-40B4-BE49-F238E27FC236}">
                <a16:creationId xmlns:a16="http://schemas.microsoft.com/office/drawing/2014/main" id="{2465E516-2E49-44B7-9618-E1DB785B9C0F}"/>
              </a:ext>
            </a:extLst>
          </p:cNvPr>
          <p:cNvSpPr/>
          <p:nvPr/>
        </p:nvSpPr>
        <p:spPr>
          <a:xfrm>
            <a:off x="7870989" y="2622468"/>
            <a:ext cx="1043400" cy="949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bn</a:t>
            </a:r>
            <a:endParaRPr dirty="0"/>
          </a:p>
        </p:txBody>
      </p:sp>
      <p:cxnSp>
        <p:nvCxnSpPr>
          <p:cNvPr id="14" name="Google Shape;68;p7">
            <a:extLst>
              <a:ext uri="{FF2B5EF4-FFF2-40B4-BE49-F238E27FC236}">
                <a16:creationId xmlns:a16="http://schemas.microsoft.com/office/drawing/2014/main" id="{7A4BF1A2-CB39-4AD2-88A0-B6D65263378E}"/>
              </a:ext>
            </a:extLst>
          </p:cNvPr>
          <p:cNvCxnSpPr/>
          <p:nvPr/>
        </p:nvCxnSpPr>
        <p:spPr>
          <a:xfrm flipH="1">
            <a:off x="1890812" y="3213624"/>
            <a:ext cx="3195900" cy="6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69;p7">
            <a:extLst>
              <a:ext uri="{FF2B5EF4-FFF2-40B4-BE49-F238E27FC236}">
                <a16:creationId xmlns:a16="http://schemas.microsoft.com/office/drawing/2014/main" id="{6A0F5079-F871-4D3C-B1A7-CF6F3F031499}"/>
              </a:ext>
            </a:extLst>
          </p:cNvPr>
          <p:cNvSpPr txBox="1"/>
          <p:nvPr/>
        </p:nvSpPr>
        <p:spPr>
          <a:xfrm>
            <a:off x="1836447" y="3450568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addr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Google Shape;70;p7">
            <a:extLst>
              <a:ext uri="{FF2B5EF4-FFF2-40B4-BE49-F238E27FC236}">
                <a16:creationId xmlns:a16="http://schemas.microsoft.com/office/drawing/2014/main" id="{37C3D408-2775-46C9-B509-F08EC11AAD72}"/>
              </a:ext>
            </a:extLst>
          </p:cNvPr>
          <p:cNvCxnSpPr>
            <a:cxnSpLocks/>
          </p:cNvCxnSpPr>
          <p:nvPr/>
        </p:nvCxnSpPr>
        <p:spPr>
          <a:xfrm flipV="1">
            <a:off x="4532722" y="2354650"/>
            <a:ext cx="606868" cy="154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71;p7">
            <a:extLst>
              <a:ext uri="{FF2B5EF4-FFF2-40B4-BE49-F238E27FC236}">
                <a16:creationId xmlns:a16="http://schemas.microsoft.com/office/drawing/2014/main" id="{04D3F7CD-B864-42D1-B6D9-7F5D8580930F}"/>
              </a:ext>
            </a:extLst>
          </p:cNvPr>
          <p:cNvCxnSpPr>
            <a:cxnSpLocks/>
          </p:cNvCxnSpPr>
          <p:nvPr/>
        </p:nvCxnSpPr>
        <p:spPr>
          <a:xfrm>
            <a:off x="3778910" y="4466171"/>
            <a:ext cx="9437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72;p7">
            <a:extLst>
              <a:ext uri="{FF2B5EF4-FFF2-40B4-BE49-F238E27FC236}">
                <a16:creationId xmlns:a16="http://schemas.microsoft.com/office/drawing/2014/main" id="{9065EF78-7BA0-4456-80A1-49082E6AD10A}"/>
              </a:ext>
            </a:extLst>
          </p:cNvPr>
          <p:cNvSpPr txBox="1"/>
          <p:nvPr/>
        </p:nvSpPr>
        <p:spPr>
          <a:xfrm>
            <a:off x="1795484" y="4353181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" name="Google Shape;74;p7">
            <a:extLst>
              <a:ext uri="{FF2B5EF4-FFF2-40B4-BE49-F238E27FC236}">
                <a16:creationId xmlns:a16="http://schemas.microsoft.com/office/drawing/2014/main" id="{995BF228-5CF1-4E8A-AE85-A7C27783C05C}"/>
              </a:ext>
            </a:extLst>
          </p:cNvPr>
          <p:cNvCxnSpPr>
            <a:cxnSpLocks/>
          </p:cNvCxnSpPr>
          <p:nvPr/>
        </p:nvCxnSpPr>
        <p:spPr>
          <a:xfrm>
            <a:off x="6240964" y="4482849"/>
            <a:ext cx="93648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78;p7">
            <a:extLst>
              <a:ext uri="{FF2B5EF4-FFF2-40B4-BE49-F238E27FC236}">
                <a16:creationId xmlns:a16="http://schemas.microsoft.com/office/drawing/2014/main" id="{8DBB1708-B8E5-4D1F-B46F-F7932DD0D255}"/>
              </a:ext>
            </a:extLst>
          </p:cNvPr>
          <p:cNvCxnSpPr/>
          <p:nvPr/>
        </p:nvCxnSpPr>
        <p:spPr>
          <a:xfrm>
            <a:off x="1731425" y="5313250"/>
            <a:ext cx="86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5" name="Google Shape;79;p7">
            <a:extLst>
              <a:ext uri="{FF2B5EF4-FFF2-40B4-BE49-F238E27FC236}">
                <a16:creationId xmlns:a16="http://schemas.microsoft.com/office/drawing/2014/main" id="{5D50EBED-8360-45BA-A63A-908B7E3799AE}"/>
              </a:ext>
            </a:extLst>
          </p:cNvPr>
          <p:cNvCxnSpPr/>
          <p:nvPr/>
        </p:nvCxnSpPr>
        <p:spPr>
          <a:xfrm>
            <a:off x="10429610" y="4432774"/>
            <a:ext cx="0" cy="8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80;p7">
            <a:extLst>
              <a:ext uri="{FF2B5EF4-FFF2-40B4-BE49-F238E27FC236}">
                <a16:creationId xmlns:a16="http://schemas.microsoft.com/office/drawing/2014/main" id="{83101810-756A-48A8-87D6-10D4B7F16832}"/>
              </a:ext>
            </a:extLst>
          </p:cNvPr>
          <p:cNvSpPr/>
          <p:nvPr/>
        </p:nvSpPr>
        <p:spPr>
          <a:xfrm>
            <a:off x="216299" y="4189525"/>
            <a:ext cx="1394675" cy="15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sram</a:t>
            </a:r>
            <a:r>
              <a:rPr lang="en-US" altLang="ko" dirty="0"/>
              <a:t>_weight</a:t>
            </a:r>
            <a:endParaRPr dirty="0"/>
          </a:p>
        </p:txBody>
      </p:sp>
      <p:sp>
        <p:nvSpPr>
          <p:cNvPr id="27" name="Google Shape;81;p7">
            <a:extLst>
              <a:ext uri="{FF2B5EF4-FFF2-40B4-BE49-F238E27FC236}">
                <a16:creationId xmlns:a16="http://schemas.microsoft.com/office/drawing/2014/main" id="{C70C2F47-2A80-46F9-9372-1E57108ED535}"/>
              </a:ext>
            </a:extLst>
          </p:cNvPr>
          <p:cNvSpPr/>
          <p:nvPr/>
        </p:nvSpPr>
        <p:spPr>
          <a:xfrm>
            <a:off x="167072" y="4690415"/>
            <a:ext cx="1332021" cy="15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sram</a:t>
            </a:r>
            <a:r>
              <a:rPr lang="en-US" altLang="ko" dirty="0"/>
              <a:t>_feature</a:t>
            </a:r>
            <a:endParaRPr dirty="0"/>
          </a:p>
        </p:txBody>
      </p:sp>
      <p:cxnSp>
        <p:nvCxnSpPr>
          <p:cNvPr id="28" name="Google Shape;82;p7">
            <a:extLst>
              <a:ext uri="{FF2B5EF4-FFF2-40B4-BE49-F238E27FC236}">
                <a16:creationId xmlns:a16="http://schemas.microsoft.com/office/drawing/2014/main" id="{6747903E-4249-4EF1-B736-4A18DB621E29}"/>
              </a:ext>
            </a:extLst>
          </p:cNvPr>
          <p:cNvCxnSpPr>
            <a:cxnSpLocks/>
          </p:cNvCxnSpPr>
          <p:nvPr/>
        </p:nvCxnSpPr>
        <p:spPr>
          <a:xfrm flipV="1">
            <a:off x="1822763" y="4432774"/>
            <a:ext cx="997048" cy="41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83;p7">
            <a:extLst>
              <a:ext uri="{FF2B5EF4-FFF2-40B4-BE49-F238E27FC236}">
                <a16:creationId xmlns:a16="http://schemas.microsoft.com/office/drawing/2014/main" id="{40307A2E-8A7D-4758-9C0F-0258DD072847}"/>
              </a:ext>
            </a:extLst>
          </p:cNvPr>
          <p:cNvSpPr/>
          <p:nvPr/>
        </p:nvSpPr>
        <p:spPr>
          <a:xfrm>
            <a:off x="6564614" y="2632216"/>
            <a:ext cx="1154334" cy="949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/>
              <a:t>pw_weight</a:t>
            </a:r>
            <a:endParaRPr dirty="0"/>
          </a:p>
        </p:txBody>
      </p:sp>
      <p:sp>
        <p:nvSpPr>
          <p:cNvPr id="31" name="Google Shape;85;p7">
            <a:extLst>
              <a:ext uri="{FF2B5EF4-FFF2-40B4-BE49-F238E27FC236}">
                <a16:creationId xmlns:a16="http://schemas.microsoft.com/office/drawing/2014/main" id="{F7ED3235-507A-4047-A868-0F73E8FF3367}"/>
              </a:ext>
            </a:extLst>
          </p:cNvPr>
          <p:cNvSpPr/>
          <p:nvPr/>
        </p:nvSpPr>
        <p:spPr>
          <a:xfrm>
            <a:off x="5369579" y="2631106"/>
            <a:ext cx="1043400" cy="949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/>
              <a:t>st_weight</a:t>
            </a:r>
            <a:endParaRPr dirty="0"/>
          </a:p>
        </p:txBody>
      </p:sp>
      <p:sp>
        <p:nvSpPr>
          <p:cNvPr id="32" name="Google Shape;62;p7">
            <a:extLst>
              <a:ext uri="{FF2B5EF4-FFF2-40B4-BE49-F238E27FC236}">
                <a16:creationId xmlns:a16="http://schemas.microsoft.com/office/drawing/2014/main" id="{A4D73AF5-2AF8-460C-8531-DCD1ECD04E3A}"/>
              </a:ext>
            </a:extLst>
          </p:cNvPr>
          <p:cNvSpPr/>
          <p:nvPr/>
        </p:nvSpPr>
        <p:spPr>
          <a:xfrm>
            <a:off x="9898459" y="4006361"/>
            <a:ext cx="1062300" cy="727553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finish_gen</a:t>
            </a:r>
            <a:endParaRPr dirty="0"/>
          </a:p>
        </p:txBody>
      </p:sp>
      <p:cxnSp>
        <p:nvCxnSpPr>
          <p:cNvPr id="33" name="Google Shape;74;p7">
            <a:extLst>
              <a:ext uri="{FF2B5EF4-FFF2-40B4-BE49-F238E27FC236}">
                <a16:creationId xmlns:a16="http://schemas.microsoft.com/office/drawing/2014/main" id="{6BBD73F0-6273-4FB0-9612-8E5D864992A9}"/>
              </a:ext>
            </a:extLst>
          </p:cNvPr>
          <p:cNvCxnSpPr>
            <a:cxnSpLocks/>
          </p:cNvCxnSpPr>
          <p:nvPr/>
        </p:nvCxnSpPr>
        <p:spPr>
          <a:xfrm>
            <a:off x="9318975" y="4391650"/>
            <a:ext cx="55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67;p7">
            <a:extLst>
              <a:ext uri="{FF2B5EF4-FFF2-40B4-BE49-F238E27FC236}">
                <a16:creationId xmlns:a16="http://schemas.microsoft.com/office/drawing/2014/main" id="{8BBFF36D-13E6-4416-B893-BC39A8F04BF1}"/>
              </a:ext>
            </a:extLst>
          </p:cNvPr>
          <p:cNvSpPr/>
          <p:nvPr/>
        </p:nvSpPr>
        <p:spPr>
          <a:xfrm>
            <a:off x="7863523" y="1564655"/>
            <a:ext cx="1043400" cy="949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bias</a:t>
            </a:r>
            <a:endParaRPr dirty="0"/>
          </a:p>
        </p:txBody>
      </p:sp>
      <p:sp>
        <p:nvSpPr>
          <p:cNvPr id="36" name="Google Shape;83;p7">
            <a:extLst>
              <a:ext uri="{FF2B5EF4-FFF2-40B4-BE49-F238E27FC236}">
                <a16:creationId xmlns:a16="http://schemas.microsoft.com/office/drawing/2014/main" id="{196112A2-1A64-4DC6-AD56-679ABDA3CDC3}"/>
              </a:ext>
            </a:extLst>
          </p:cNvPr>
          <p:cNvSpPr/>
          <p:nvPr/>
        </p:nvSpPr>
        <p:spPr>
          <a:xfrm>
            <a:off x="6557148" y="1574403"/>
            <a:ext cx="1161800" cy="949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/>
              <a:t>pw_feature</a:t>
            </a:r>
            <a:endParaRPr dirty="0"/>
          </a:p>
        </p:txBody>
      </p:sp>
      <p:sp>
        <p:nvSpPr>
          <p:cNvPr id="37" name="Google Shape;85;p7">
            <a:extLst>
              <a:ext uri="{FF2B5EF4-FFF2-40B4-BE49-F238E27FC236}">
                <a16:creationId xmlns:a16="http://schemas.microsoft.com/office/drawing/2014/main" id="{A7366DA8-B5D2-41CC-A90C-4F2BFB139E6F}"/>
              </a:ext>
            </a:extLst>
          </p:cNvPr>
          <p:cNvSpPr/>
          <p:nvPr/>
        </p:nvSpPr>
        <p:spPr>
          <a:xfrm>
            <a:off x="5362113" y="1573293"/>
            <a:ext cx="1043400" cy="949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/>
              <a:t>st_feature</a:t>
            </a:r>
            <a:endParaRPr dirty="0"/>
          </a:p>
        </p:txBody>
      </p:sp>
      <p:sp>
        <p:nvSpPr>
          <p:cNvPr id="38" name="Google Shape;67;p7">
            <a:extLst>
              <a:ext uri="{FF2B5EF4-FFF2-40B4-BE49-F238E27FC236}">
                <a16:creationId xmlns:a16="http://schemas.microsoft.com/office/drawing/2014/main" id="{64F21D4E-0C7B-4FE7-BF3A-1195FD280835}"/>
              </a:ext>
            </a:extLst>
          </p:cNvPr>
          <p:cNvSpPr/>
          <p:nvPr/>
        </p:nvSpPr>
        <p:spPr>
          <a:xfrm>
            <a:off x="9060701" y="2039788"/>
            <a:ext cx="1304231" cy="949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/>
              <a:t>feature_wirte</a:t>
            </a:r>
            <a:endParaRPr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6A10E22-6AEF-4E4E-A1FF-3F53CE370E01}"/>
              </a:ext>
            </a:extLst>
          </p:cNvPr>
          <p:cNvSpPr/>
          <p:nvPr/>
        </p:nvSpPr>
        <p:spPr>
          <a:xfrm>
            <a:off x="5107709" y="1163239"/>
            <a:ext cx="5485410" cy="25537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1867A3-8F25-4853-9858-6BBC0CE5B5CE}"/>
              </a:ext>
            </a:extLst>
          </p:cNvPr>
          <p:cNvSpPr txBox="1"/>
          <p:nvPr/>
        </p:nvSpPr>
        <p:spPr>
          <a:xfrm>
            <a:off x="5156319" y="120468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addr_gen</a:t>
            </a:r>
            <a:endParaRPr lang="ko-KR" altLang="en-US" dirty="0"/>
          </a:p>
        </p:txBody>
      </p:sp>
      <p:sp>
        <p:nvSpPr>
          <p:cNvPr id="43" name="Google Shape;85;p7">
            <a:extLst>
              <a:ext uri="{FF2B5EF4-FFF2-40B4-BE49-F238E27FC236}">
                <a16:creationId xmlns:a16="http://schemas.microsoft.com/office/drawing/2014/main" id="{EEDF0B5A-300B-404A-8775-475ECBA4BBA4}"/>
              </a:ext>
            </a:extLst>
          </p:cNvPr>
          <p:cNvSpPr/>
          <p:nvPr/>
        </p:nvSpPr>
        <p:spPr>
          <a:xfrm>
            <a:off x="7975873" y="6002852"/>
            <a:ext cx="622215" cy="576869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85;p7">
            <a:extLst>
              <a:ext uri="{FF2B5EF4-FFF2-40B4-BE49-F238E27FC236}">
                <a16:creationId xmlns:a16="http://schemas.microsoft.com/office/drawing/2014/main" id="{CD878A0C-2DC9-4EE2-8571-BF0323E49514}"/>
              </a:ext>
            </a:extLst>
          </p:cNvPr>
          <p:cNvSpPr/>
          <p:nvPr/>
        </p:nvSpPr>
        <p:spPr>
          <a:xfrm>
            <a:off x="5866395" y="6005029"/>
            <a:ext cx="622215" cy="576869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D060B7-34A6-4422-BB1A-2E4402FD2521}"/>
              </a:ext>
            </a:extLst>
          </p:cNvPr>
          <p:cNvSpPr txBox="1"/>
          <p:nvPr/>
        </p:nvSpPr>
        <p:spPr>
          <a:xfrm>
            <a:off x="6504719" y="615528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HWC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7DCC2B-E62B-4B79-A6D4-D44016F6E99D}"/>
              </a:ext>
            </a:extLst>
          </p:cNvPr>
          <p:cNvSpPr txBox="1"/>
          <p:nvPr/>
        </p:nvSpPr>
        <p:spPr>
          <a:xfrm>
            <a:off x="8587760" y="613662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RTL(Stratus)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43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6;p7">
            <a:extLst>
              <a:ext uri="{FF2B5EF4-FFF2-40B4-BE49-F238E27FC236}">
                <a16:creationId xmlns:a16="http://schemas.microsoft.com/office/drawing/2014/main" id="{6E6BBF98-397F-4DEB-8F33-A9326EAC9D9C}"/>
              </a:ext>
            </a:extLst>
          </p:cNvPr>
          <p:cNvSpPr/>
          <p:nvPr/>
        </p:nvSpPr>
        <p:spPr>
          <a:xfrm>
            <a:off x="194310" y="1470530"/>
            <a:ext cx="11841480" cy="429862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SFU</a:t>
            </a:r>
          </a:p>
        </p:txBody>
      </p:sp>
      <p:sp>
        <p:nvSpPr>
          <p:cNvPr id="7" name="Google Shape;61;p7">
            <a:extLst>
              <a:ext uri="{FF2B5EF4-FFF2-40B4-BE49-F238E27FC236}">
                <a16:creationId xmlns:a16="http://schemas.microsoft.com/office/drawing/2014/main" id="{45201B63-4695-4D25-8811-55857B43C822}"/>
              </a:ext>
            </a:extLst>
          </p:cNvPr>
          <p:cNvSpPr/>
          <p:nvPr/>
        </p:nvSpPr>
        <p:spPr>
          <a:xfrm>
            <a:off x="293834" y="2721679"/>
            <a:ext cx="1098824" cy="848806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avg_pool</a:t>
            </a:r>
            <a:endParaRPr dirty="0"/>
          </a:p>
        </p:txBody>
      </p:sp>
      <p:sp>
        <p:nvSpPr>
          <p:cNvPr id="8" name="Google Shape;62;p7">
            <a:extLst>
              <a:ext uri="{FF2B5EF4-FFF2-40B4-BE49-F238E27FC236}">
                <a16:creationId xmlns:a16="http://schemas.microsoft.com/office/drawing/2014/main" id="{204494CC-B26E-40FC-8659-3A91DD0C7D2B}"/>
              </a:ext>
            </a:extLst>
          </p:cNvPr>
          <p:cNvSpPr/>
          <p:nvPr/>
        </p:nvSpPr>
        <p:spPr>
          <a:xfrm>
            <a:off x="3899827" y="2728628"/>
            <a:ext cx="1373837" cy="848806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/>
              <a:t>linear_dequant</a:t>
            </a:r>
            <a:endParaRPr dirty="0"/>
          </a:p>
        </p:txBody>
      </p:sp>
      <p:cxnSp>
        <p:nvCxnSpPr>
          <p:cNvPr id="33" name="Google Shape;74;p7">
            <a:extLst>
              <a:ext uri="{FF2B5EF4-FFF2-40B4-BE49-F238E27FC236}">
                <a16:creationId xmlns:a16="http://schemas.microsoft.com/office/drawing/2014/main" id="{6BBD73F0-6273-4FB0-9612-8E5D864992A9}"/>
              </a:ext>
            </a:extLst>
          </p:cNvPr>
          <p:cNvCxnSpPr>
            <a:cxnSpLocks/>
          </p:cNvCxnSpPr>
          <p:nvPr/>
        </p:nvCxnSpPr>
        <p:spPr>
          <a:xfrm>
            <a:off x="1392658" y="3146082"/>
            <a:ext cx="25127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61;p7">
            <a:extLst>
              <a:ext uri="{FF2B5EF4-FFF2-40B4-BE49-F238E27FC236}">
                <a16:creationId xmlns:a16="http://schemas.microsoft.com/office/drawing/2014/main" id="{E4BC0F88-DF3A-444A-8D1A-594AAFA01E5C}"/>
              </a:ext>
            </a:extLst>
          </p:cNvPr>
          <p:cNvSpPr/>
          <p:nvPr/>
        </p:nvSpPr>
        <p:spPr>
          <a:xfrm>
            <a:off x="1652864" y="2730403"/>
            <a:ext cx="788673" cy="848806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in_buff</a:t>
            </a:r>
            <a:endParaRPr dirty="0"/>
          </a:p>
        </p:txBody>
      </p:sp>
      <p:sp>
        <p:nvSpPr>
          <p:cNvPr id="44" name="Google Shape;61;p7">
            <a:extLst>
              <a:ext uri="{FF2B5EF4-FFF2-40B4-BE49-F238E27FC236}">
                <a16:creationId xmlns:a16="http://schemas.microsoft.com/office/drawing/2014/main" id="{1202B635-6A97-4E1C-8046-F3196E799E0B}"/>
              </a:ext>
            </a:extLst>
          </p:cNvPr>
          <p:cNvSpPr/>
          <p:nvPr/>
        </p:nvSpPr>
        <p:spPr>
          <a:xfrm>
            <a:off x="2731497" y="2730403"/>
            <a:ext cx="930845" cy="848806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fix2float</a:t>
            </a:r>
            <a:endParaRPr dirty="0"/>
          </a:p>
        </p:txBody>
      </p:sp>
      <p:sp>
        <p:nvSpPr>
          <p:cNvPr id="45" name="Google Shape;62;p7">
            <a:extLst>
              <a:ext uri="{FF2B5EF4-FFF2-40B4-BE49-F238E27FC236}">
                <a16:creationId xmlns:a16="http://schemas.microsoft.com/office/drawing/2014/main" id="{2D957FBE-4838-429B-9999-333A1707DA6F}"/>
              </a:ext>
            </a:extLst>
          </p:cNvPr>
          <p:cNvSpPr/>
          <p:nvPr/>
        </p:nvSpPr>
        <p:spPr>
          <a:xfrm>
            <a:off x="5501502" y="2728628"/>
            <a:ext cx="1373837" cy="848806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/>
              <a:t>linear_dequant</a:t>
            </a:r>
            <a:endParaRPr dirty="0"/>
          </a:p>
        </p:txBody>
      </p:sp>
      <p:sp>
        <p:nvSpPr>
          <p:cNvPr id="46" name="Google Shape;61;p7">
            <a:extLst>
              <a:ext uri="{FF2B5EF4-FFF2-40B4-BE49-F238E27FC236}">
                <a16:creationId xmlns:a16="http://schemas.microsoft.com/office/drawing/2014/main" id="{B162B199-9033-42F0-9D3A-A10D37A8FDD7}"/>
              </a:ext>
            </a:extLst>
          </p:cNvPr>
          <p:cNvSpPr/>
          <p:nvPr/>
        </p:nvSpPr>
        <p:spPr>
          <a:xfrm>
            <a:off x="7130368" y="2728628"/>
            <a:ext cx="1023813" cy="848806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bn_float32</a:t>
            </a:r>
            <a:endParaRPr dirty="0"/>
          </a:p>
        </p:txBody>
      </p:sp>
      <p:sp>
        <p:nvSpPr>
          <p:cNvPr id="47" name="Google Shape;61;p7">
            <a:extLst>
              <a:ext uri="{FF2B5EF4-FFF2-40B4-BE49-F238E27FC236}">
                <a16:creationId xmlns:a16="http://schemas.microsoft.com/office/drawing/2014/main" id="{E2B9A0A1-B6FA-41DF-A49D-461A95638258}"/>
              </a:ext>
            </a:extLst>
          </p:cNvPr>
          <p:cNvSpPr/>
          <p:nvPr/>
        </p:nvSpPr>
        <p:spPr>
          <a:xfrm>
            <a:off x="8377266" y="2735387"/>
            <a:ext cx="1023813" cy="848806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relu_offset_float</a:t>
            </a:r>
            <a:endParaRPr dirty="0"/>
          </a:p>
        </p:txBody>
      </p:sp>
      <p:sp>
        <p:nvSpPr>
          <p:cNvPr id="48" name="Google Shape;61;p7">
            <a:extLst>
              <a:ext uri="{FF2B5EF4-FFF2-40B4-BE49-F238E27FC236}">
                <a16:creationId xmlns:a16="http://schemas.microsoft.com/office/drawing/2014/main" id="{E6213D8C-879B-4416-912A-6E6C0B1229D0}"/>
              </a:ext>
            </a:extLst>
          </p:cNvPr>
          <p:cNvSpPr/>
          <p:nvPr/>
        </p:nvSpPr>
        <p:spPr>
          <a:xfrm>
            <a:off x="9701237" y="1886581"/>
            <a:ext cx="971661" cy="848806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learn_clip</a:t>
            </a:r>
            <a:endParaRPr dirty="0"/>
          </a:p>
        </p:txBody>
      </p:sp>
      <p:sp>
        <p:nvSpPr>
          <p:cNvPr id="49" name="Google Shape;61;p7">
            <a:extLst>
              <a:ext uri="{FF2B5EF4-FFF2-40B4-BE49-F238E27FC236}">
                <a16:creationId xmlns:a16="http://schemas.microsoft.com/office/drawing/2014/main" id="{6AD6E6C1-41C4-4B89-B2DC-34E05DD1DB42}"/>
              </a:ext>
            </a:extLst>
          </p:cNvPr>
          <p:cNvSpPr/>
          <p:nvPr/>
        </p:nvSpPr>
        <p:spPr>
          <a:xfrm>
            <a:off x="9667713" y="3619841"/>
            <a:ext cx="971661" cy="848806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bias_add</a:t>
            </a:r>
            <a:endParaRPr dirty="0"/>
          </a:p>
        </p:txBody>
      </p:sp>
      <p:sp>
        <p:nvSpPr>
          <p:cNvPr id="50" name="Google Shape;61;p7">
            <a:extLst>
              <a:ext uri="{FF2B5EF4-FFF2-40B4-BE49-F238E27FC236}">
                <a16:creationId xmlns:a16="http://schemas.microsoft.com/office/drawing/2014/main" id="{A107E78E-3016-457B-931F-AD3397C8042C}"/>
              </a:ext>
            </a:extLst>
          </p:cNvPr>
          <p:cNvSpPr/>
          <p:nvPr/>
        </p:nvSpPr>
        <p:spPr>
          <a:xfrm>
            <a:off x="10745538" y="4858258"/>
            <a:ext cx="971661" cy="848806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sfu</a:t>
            </a:r>
            <a:r>
              <a:rPr lang="en-US" dirty="0"/>
              <a:t>_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out_buff</a:t>
            </a:r>
            <a:endParaRPr dirty="0"/>
          </a:p>
        </p:txBody>
      </p:sp>
      <p:cxnSp>
        <p:nvCxnSpPr>
          <p:cNvPr id="52" name="Google Shape;74;p7">
            <a:extLst>
              <a:ext uri="{FF2B5EF4-FFF2-40B4-BE49-F238E27FC236}">
                <a16:creationId xmlns:a16="http://schemas.microsoft.com/office/drawing/2014/main" id="{9A92E9E4-20AB-4194-8750-22545EC096A7}"/>
              </a:ext>
            </a:extLst>
          </p:cNvPr>
          <p:cNvCxnSpPr>
            <a:cxnSpLocks/>
          </p:cNvCxnSpPr>
          <p:nvPr/>
        </p:nvCxnSpPr>
        <p:spPr>
          <a:xfrm>
            <a:off x="2459459" y="3128796"/>
            <a:ext cx="25127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74;p7">
            <a:extLst>
              <a:ext uri="{FF2B5EF4-FFF2-40B4-BE49-F238E27FC236}">
                <a16:creationId xmlns:a16="http://schemas.microsoft.com/office/drawing/2014/main" id="{069EA1FF-1C6D-4782-B31D-0B9BD9484236}"/>
              </a:ext>
            </a:extLst>
          </p:cNvPr>
          <p:cNvCxnSpPr>
            <a:cxnSpLocks/>
          </p:cNvCxnSpPr>
          <p:nvPr/>
        </p:nvCxnSpPr>
        <p:spPr>
          <a:xfrm>
            <a:off x="3658226" y="3139791"/>
            <a:ext cx="25127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74;p7">
            <a:extLst>
              <a:ext uri="{FF2B5EF4-FFF2-40B4-BE49-F238E27FC236}">
                <a16:creationId xmlns:a16="http://schemas.microsoft.com/office/drawing/2014/main" id="{6367E92D-ED6F-41FD-88CF-74CF2C7D5219}"/>
              </a:ext>
            </a:extLst>
          </p:cNvPr>
          <p:cNvCxnSpPr>
            <a:cxnSpLocks/>
          </p:cNvCxnSpPr>
          <p:nvPr/>
        </p:nvCxnSpPr>
        <p:spPr>
          <a:xfrm>
            <a:off x="5262357" y="3141359"/>
            <a:ext cx="25127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74;p7">
            <a:extLst>
              <a:ext uri="{FF2B5EF4-FFF2-40B4-BE49-F238E27FC236}">
                <a16:creationId xmlns:a16="http://schemas.microsoft.com/office/drawing/2014/main" id="{3B74DF6C-1279-44E6-A8DE-21E0F2E9AC01}"/>
              </a:ext>
            </a:extLst>
          </p:cNvPr>
          <p:cNvCxnSpPr>
            <a:cxnSpLocks/>
          </p:cNvCxnSpPr>
          <p:nvPr/>
        </p:nvCxnSpPr>
        <p:spPr>
          <a:xfrm>
            <a:off x="6885338" y="3114646"/>
            <a:ext cx="25127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74;p7">
            <a:extLst>
              <a:ext uri="{FF2B5EF4-FFF2-40B4-BE49-F238E27FC236}">
                <a16:creationId xmlns:a16="http://schemas.microsoft.com/office/drawing/2014/main" id="{0D236B50-313E-4B8D-9DB8-2B4F49EA4DB5}"/>
              </a:ext>
            </a:extLst>
          </p:cNvPr>
          <p:cNvCxnSpPr>
            <a:cxnSpLocks/>
          </p:cNvCxnSpPr>
          <p:nvPr/>
        </p:nvCxnSpPr>
        <p:spPr>
          <a:xfrm>
            <a:off x="8140671" y="3135068"/>
            <a:ext cx="25127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74;p7">
            <a:extLst>
              <a:ext uri="{FF2B5EF4-FFF2-40B4-BE49-F238E27FC236}">
                <a16:creationId xmlns:a16="http://schemas.microsoft.com/office/drawing/2014/main" id="{E33D7EB4-FAB8-4845-98BA-9B211CC9C9A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9401079" y="2310984"/>
            <a:ext cx="300158" cy="8488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74;p7">
            <a:extLst>
              <a:ext uri="{FF2B5EF4-FFF2-40B4-BE49-F238E27FC236}">
                <a16:creationId xmlns:a16="http://schemas.microsoft.com/office/drawing/2014/main" id="{4B01DA17-A345-4C12-921D-46AC0FC5CF88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9401079" y="3159790"/>
            <a:ext cx="260376" cy="8844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61;p7">
            <a:extLst>
              <a:ext uri="{FF2B5EF4-FFF2-40B4-BE49-F238E27FC236}">
                <a16:creationId xmlns:a16="http://schemas.microsoft.com/office/drawing/2014/main" id="{354CB825-8076-49D1-8FEB-74F77F48EC0C}"/>
              </a:ext>
            </a:extLst>
          </p:cNvPr>
          <p:cNvSpPr/>
          <p:nvPr/>
        </p:nvSpPr>
        <p:spPr>
          <a:xfrm>
            <a:off x="11053823" y="1887504"/>
            <a:ext cx="844335" cy="848806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float2fix</a:t>
            </a:r>
            <a:endParaRPr dirty="0"/>
          </a:p>
        </p:txBody>
      </p:sp>
      <p:cxnSp>
        <p:nvCxnSpPr>
          <p:cNvPr id="69" name="Google Shape;74;p7">
            <a:extLst>
              <a:ext uri="{FF2B5EF4-FFF2-40B4-BE49-F238E27FC236}">
                <a16:creationId xmlns:a16="http://schemas.microsoft.com/office/drawing/2014/main" id="{12086F29-FEF6-4DFE-AC3B-A3C48C38AA52}"/>
              </a:ext>
            </a:extLst>
          </p:cNvPr>
          <p:cNvCxnSpPr>
            <a:cxnSpLocks/>
          </p:cNvCxnSpPr>
          <p:nvPr/>
        </p:nvCxnSpPr>
        <p:spPr>
          <a:xfrm>
            <a:off x="11475991" y="2724735"/>
            <a:ext cx="0" cy="2121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85;p7">
            <a:extLst>
              <a:ext uri="{FF2B5EF4-FFF2-40B4-BE49-F238E27FC236}">
                <a16:creationId xmlns:a16="http://schemas.microsoft.com/office/drawing/2014/main" id="{8F91F9B8-17AF-4B9E-8656-B153EBFC5CD6}"/>
              </a:ext>
            </a:extLst>
          </p:cNvPr>
          <p:cNvSpPr/>
          <p:nvPr/>
        </p:nvSpPr>
        <p:spPr>
          <a:xfrm>
            <a:off x="7975873" y="6002852"/>
            <a:ext cx="622215" cy="576869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85;p7">
            <a:extLst>
              <a:ext uri="{FF2B5EF4-FFF2-40B4-BE49-F238E27FC236}">
                <a16:creationId xmlns:a16="http://schemas.microsoft.com/office/drawing/2014/main" id="{55DA24C6-3614-4E59-B08F-B09C16EEEAAB}"/>
              </a:ext>
            </a:extLst>
          </p:cNvPr>
          <p:cNvSpPr/>
          <p:nvPr/>
        </p:nvSpPr>
        <p:spPr>
          <a:xfrm>
            <a:off x="5866395" y="6005029"/>
            <a:ext cx="622215" cy="576869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37AA8B-441D-46F9-86B0-C1BA85826489}"/>
              </a:ext>
            </a:extLst>
          </p:cNvPr>
          <p:cNvSpPr txBox="1"/>
          <p:nvPr/>
        </p:nvSpPr>
        <p:spPr>
          <a:xfrm>
            <a:off x="6504719" y="615528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HWC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06AC24-2900-4667-AF62-EDC5724A3AD4}"/>
              </a:ext>
            </a:extLst>
          </p:cNvPr>
          <p:cNvSpPr txBox="1"/>
          <p:nvPr/>
        </p:nvSpPr>
        <p:spPr>
          <a:xfrm>
            <a:off x="8587760" y="613662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RTL(Stratus)</a:t>
            </a:r>
            <a:endParaRPr lang="ko-KR" altLang="en-US" dirty="0"/>
          </a:p>
        </p:txBody>
      </p:sp>
      <p:cxnSp>
        <p:nvCxnSpPr>
          <p:cNvPr id="29" name="Google Shape;74;p7">
            <a:extLst>
              <a:ext uri="{FF2B5EF4-FFF2-40B4-BE49-F238E27FC236}">
                <a16:creationId xmlns:a16="http://schemas.microsoft.com/office/drawing/2014/main" id="{50ECE685-2A9D-4A28-9C1B-4E83F4D716D8}"/>
              </a:ext>
            </a:extLst>
          </p:cNvPr>
          <p:cNvCxnSpPr>
            <a:cxnSpLocks/>
          </p:cNvCxnSpPr>
          <p:nvPr/>
        </p:nvCxnSpPr>
        <p:spPr>
          <a:xfrm>
            <a:off x="10672898" y="2346632"/>
            <a:ext cx="3809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74;p7">
            <a:extLst>
              <a:ext uri="{FF2B5EF4-FFF2-40B4-BE49-F238E27FC236}">
                <a16:creationId xmlns:a16="http://schemas.microsoft.com/office/drawing/2014/main" id="{F5D1E5BE-3D2A-4BC8-8804-7D67495C3905}"/>
              </a:ext>
            </a:extLst>
          </p:cNvPr>
          <p:cNvCxnSpPr>
            <a:cxnSpLocks/>
          </p:cNvCxnSpPr>
          <p:nvPr/>
        </p:nvCxnSpPr>
        <p:spPr>
          <a:xfrm>
            <a:off x="11093096" y="4213185"/>
            <a:ext cx="0" cy="62724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42AA6B-0A16-4135-A884-89C4E4CCBC2A}"/>
              </a:ext>
            </a:extLst>
          </p:cNvPr>
          <p:cNvCxnSpPr/>
          <p:nvPr/>
        </p:nvCxnSpPr>
        <p:spPr>
          <a:xfrm flipH="1">
            <a:off x="10639374" y="4213185"/>
            <a:ext cx="4537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35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0;p8">
            <a:extLst>
              <a:ext uri="{FF2B5EF4-FFF2-40B4-BE49-F238E27FC236}">
                <a16:creationId xmlns:a16="http://schemas.microsoft.com/office/drawing/2014/main" id="{00CC0616-1B34-4CDE-8586-FE4E511A3F75}"/>
              </a:ext>
            </a:extLst>
          </p:cNvPr>
          <p:cNvSpPr txBox="1"/>
          <p:nvPr/>
        </p:nvSpPr>
        <p:spPr>
          <a:xfrm>
            <a:off x="1177962" y="961691"/>
            <a:ext cx="7213003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-. Reset </a:t>
            </a:r>
            <a:r>
              <a:rPr lang="ko-KR" altLang="en-US" sz="2800" dirty="0">
                <a:latin typeface="Malgun Gothic"/>
                <a:ea typeface="Malgun Gothic"/>
                <a:cs typeface="Malgun Gothic"/>
                <a:sym typeface="Malgun Gothic"/>
              </a:rPr>
              <a:t>적용 </a:t>
            </a:r>
            <a:r>
              <a:rPr lang="en-US" altLang="ko-KR" sz="2800" dirty="0">
                <a:latin typeface="Malgun Gothic"/>
                <a:ea typeface="Malgun Gothic"/>
                <a:cs typeface="Malgun Gothic"/>
                <a:sym typeface="Malgun Gothic"/>
              </a:rPr>
              <a:t>(Stratus C Model)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50B896-340B-4C8B-BFC1-35A2F3CB0B58}"/>
              </a:ext>
            </a:extLst>
          </p:cNvPr>
          <p:cNvSpPr txBox="1"/>
          <p:nvPr/>
        </p:nvSpPr>
        <p:spPr>
          <a:xfrm>
            <a:off x="1052725" y="1731132"/>
            <a:ext cx="96081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HWC</a:t>
            </a:r>
            <a:r>
              <a:rPr lang="ko-KR" altLang="en-US" sz="2000" dirty="0"/>
              <a:t>에 빠져 있는 </a:t>
            </a:r>
            <a:r>
              <a:rPr lang="en-US" altLang="ko-KR" sz="2000" dirty="0"/>
              <a:t>Reset</a:t>
            </a:r>
            <a:r>
              <a:rPr lang="ko-KR" altLang="en-US" sz="2000" dirty="0"/>
              <a:t>을 기술해야 초기값 설정이 가능한 </a:t>
            </a:r>
            <a:r>
              <a:rPr lang="en-US" altLang="ko-KR" sz="2000" dirty="0"/>
              <a:t>RTL </a:t>
            </a:r>
            <a:r>
              <a:rPr lang="ko-KR" altLang="en-US" sz="2000" dirty="0"/>
              <a:t>생성 가능 </a:t>
            </a:r>
            <a:r>
              <a:rPr lang="en-US" altLang="ko-KR" sz="2000" dirty="0"/>
              <a:t>(</a:t>
            </a:r>
            <a:r>
              <a:rPr lang="ko-KR" altLang="en-US" sz="2000" dirty="0"/>
              <a:t>필수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현재 </a:t>
            </a:r>
            <a:r>
              <a:rPr lang="en-US" altLang="ko-KR" sz="2000" dirty="0"/>
              <a:t>RTL</a:t>
            </a:r>
            <a:r>
              <a:rPr lang="ko-KR" altLang="en-US" sz="2000" dirty="0"/>
              <a:t>에 적용하고 있는 </a:t>
            </a:r>
            <a:r>
              <a:rPr lang="en-US" altLang="ko-KR" sz="2000" dirty="0"/>
              <a:t>Asynchronous Reset </a:t>
            </a:r>
            <a:r>
              <a:rPr lang="ko-KR" altLang="en-US" sz="2000" dirty="0"/>
              <a:t>기술 </a:t>
            </a:r>
            <a:r>
              <a:rPr lang="en-US" altLang="ko-KR" sz="2000" dirty="0"/>
              <a:t>(Stratus</a:t>
            </a:r>
            <a:r>
              <a:rPr lang="ko-KR" altLang="en-US" sz="2000" dirty="0"/>
              <a:t> </a:t>
            </a:r>
            <a:r>
              <a:rPr lang="en-US" altLang="ko-KR" sz="2000" dirty="0"/>
              <a:t>C)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r>
              <a:rPr lang="en-US" altLang="ko-KR" sz="2000" dirty="0"/>
              <a:t>Synchronous Reset</a:t>
            </a:r>
            <a:r>
              <a:rPr lang="ko-KR" altLang="en-US" sz="2000" dirty="0"/>
              <a:t>의 경우 </a:t>
            </a:r>
            <a:r>
              <a:rPr lang="en-US" altLang="ko-KR" sz="2000" dirty="0"/>
              <a:t>sensitivity list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rstn.neg</a:t>
            </a:r>
            <a:r>
              <a:rPr lang="en-US" altLang="ko-KR" sz="2000" dirty="0"/>
              <a:t>() </a:t>
            </a:r>
            <a:r>
              <a:rPr lang="ko-KR" altLang="en-US" sz="2000" dirty="0"/>
              <a:t>제거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4C865-D8FA-4B8E-904E-73381915EE00}"/>
              </a:ext>
            </a:extLst>
          </p:cNvPr>
          <p:cNvSpPr txBox="1"/>
          <p:nvPr/>
        </p:nvSpPr>
        <p:spPr>
          <a:xfrm>
            <a:off x="2382818" y="2736248"/>
            <a:ext cx="60995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 void _</a:t>
            </a:r>
            <a:r>
              <a:rPr lang="en-US" altLang="ko-KR" sz="1800" dirty="0" err="1"/>
              <a:t>of_counter</a:t>
            </a:r>
            <a:r>
              <a:rPr lang="en-US" altLang="ko-KR" sz="1800" dirty="0"/>
              <a:t>()</a:t>
            </a:r>
          </a:p>
          <a:p>
            <a:r>
              <a:rPr lang="en-US" altLang="ko-KR" sz="1800" dirty="0"/>
              <a:t>  {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    if (!</a:t>
            </a:r>
            <a:r>
              <a:rPr lang="en-US" altLang="ko-KR" sz="1800" dirty="0" err="1">
                <a:solidFill>
                  <a:srgbClr val="FF0000"/>
                </a:solidFill>
              </a:rPr>
              <a:t>rstn.read</a:t>
            </a:r>
            <a:r>
              <a:rPr lang="en-US" altLang="ko-KR" sz="1800" dirty="0">
                <a:solidFill>
                  <a:srgbClr val="FF0000"/>
                </a:solidFill>
              </a:rPr>
              <a:t>()) { 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      </a:t>
            </a:r>
            <a:r>
              <a:rPr lang="en-US" altLang="ko-KR" sz="1800" dirty="0" err="1">
                <a:solidFill>
                  <a:srgbClr val="FF0000"/>
                </a:solidFill>
              </a:rPr>
              <a:t>of_cnt.write</a:t>
            </a:r>
            <a:r>
              <a:rPr lang="en-US" altLang="ko-KR" sz="1800" dirty="0">
                <a:solidFill>
                  <a:srgbClr val="FF0000"/>
                </a:solidFill>
              </a:rPr>
              <a:t>(0);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ko-KR" sz="1800" dirty="0"/>
              <a:t>    else if (</a:t>
            </a:r>
            <a:r>
              <a:rPr lang="en-US" altLang="ko-KR" sz="1800" dirty="0" err="1"/>
              <a:t>of_clear.read</a:t>
            </a:r>
            <a:r>
              <a:rPr lang="en-US" altLang="ko-KR" sz="1800" dirty="0"/>
              <a:t>())</a:t>
            </a:r>
          </a:p>
          <a:p>
            <a:r>
              <a:rPr lang="en-US" altLang="ko-KR" sz="1800" dirty="0"/>
              <a:t>      </a:t>
            </a:r>
            <a:r>
              <a:rPr lang="en-US" altLang="ko-KR" sz="1800" dirty="0" err="1"/>
              <a:t>of_cnt</a:t>
            </a:r>
            <a:r>
              <a:rPr lang="en-US" altLang="ko-KR" sz="1800" dirty="0"/>
              <a:t> = 0;</a:t>
            </a:r>
          </a:p>
          <a:p>
            <a:r>
              <a:rPr lang="en-US" altLang="ko-KR" sz="1800" dirty="0"/>
              <a:t>    else if (</a:t>
            </a:r>
            <a:r>
              <a:rPr lang="en-US" altLang="ko-KR" sz="1800" dirty="0" err="1"/>
              <a:t>of_enable.read</a:t>
            </a:r>
            <a:r>
              <a:rPr lang="en-US" altLang="ko-KR" sz="1800" dirty="0"/>
              <a:t>()) </a:t>
            </a:r>
          </a:p>
          <a:p>
            <a:r>
              <a:rPr lang="en-US" altLang="ko-KR" sz="1800" dirty="0"/>
              <a:t>      </a:t>
            </a:r>
            <a:r>
              <a:rPr lang="en-US" altLang="ko-KR" sz="1800" dirty="0" err="1"/>
              <a:t>of_cnt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of_cnt.read</a:t>
            </a:r>
            <a:r>
              <a:rPr lang="en-US" altLang="ko-KR" sz="1800" dirty="0"/>
              <a:t>() + 1;</a:t>
            </a:r>
          </a:p>
          <a:p>
            <a:r>
              <a:rPr lang="en-US" altLang="ko-KR" sz="1800" dirty="0"/>
              <a:t>  }</a:t>
            </a:r>
            <a:endParaRPr lang="ko-KR" alt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43BA9-50BC-4A23-AD1E-C8372902CEB5}"/>
              </a:ext>
            </a:extLst>
          </p:cNvPr>
          <p:cNvSpPr txBox="1"/>
          <p:nvPr/>
        </p:nvSpPr>
        <p:spPr>
          <a:xfrm>
            <a:off x="2415092" y="5810245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 SC_METHOD(_</a:t>
            </a:r>
            <a:r>
              <a:rPr lang="en-US" altLang="ko-KR" sz="1800" dirty="0" err="1"/>
              <a:t>of_counter</a:t>
            </a:r>
            <a:r>
              <a:rPr lang="en-US" altLang="ko-KR" sz="1800" dirty="0"/>
              <a:t>);</a:t>
            </a:r>
          </a:p>
          <a:p>
            <a:r>
              <a:rPr lang="en-US" altLang="ko-KR" sz="1800" dirty="0"/>
              <a:t> sensitive &lt;&lt; </a:t>
            </a:r>
            <a:r>
              <a:rPr lang="en-US" altLang="ko-KR" sz="1800" dirty="0" err="1"/>
              <a:t>clk.pos</a:t>
            </a:r>
            <a:r>
              <a:rPr lang="en-US" altLang="ko-KR" sz="1800" dirty="0"/>
              <a:t>() &lt;&lt; </a:t>
            </a:r>
            <a:r>
              <a:rPr lang="en-US" altLang="ko-KR" sz="1800" dirty="0" err="1">
                <a:solidFill>
                  <a:srgbClr val="FF0000"/>
                </a:solidFill>
              </a:rPr>
              <a:t>rstn.neg</a:t>
            </a:r>
            <a:r>
              <a:rPr lang="en-US" altLang="ko-KR" sz="1800" dirty="0">
                <a:solidFill>
                  <a:srgbClr val="FF0000"/>
                </a:solidFill>
              </a:rPr>
              <a:t>(); 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2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0;p8">
            <a:extLst>
              <a:ext uri="{FF2B5EF4-FFF2-40B4-BE49-F238E27FC236}">
                <a16:creationId xmlns:a16="http://schemas.microsoft.com/office/drawing/2014/main" id="{00CC0616-1B34-4CDE-8586-FE4E511A3F75}"/>
              </a:ext>
            </a:extLst>
          </p:cNvPr>
          <p:cNvSpPr txBox="1"/>
          <p:nvPr/>
        </p:nvSpPr>
        <p:spPr>
          <a:xfrm>
            <a:off x="1177962" y="961691"/>
            <a:ext cx="5913939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-. </a:t>
            </a:r>
            <a:r>
              <a:rPr lang="en-US" sz="2800" dirty="0" err="1">
                <a:latin typeface="Malgun Gothic"/>
                <a:ea typeface="Malgun Gothic"/>
                <a:cs typeface="Malgun Gothic"/>
                <a:sym typeface="Malgun Gothic"/>
              </a:rPr>
              <a:t>st_feature_addr_gen.h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9F00AC4-6152-4F93-BDF9-BAE2DFADEFD9}"/>
              </a:ext>
            </a:extLst>
          </p:cNvPr>
          <p:cNvSpPr/>
          <p:nvPr/>
        </p:nvSpPr>
        <p:spPr>
          <a:xfrm>
            <a:off x="4991211" y="3175121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4F71F-1A82-4EEE-9847-FD5A6CDA4365}"/>
              </a:ext>
            </a:extLst>
          </p:cNvPr>
          <p:cNvSpPr txBox="1"/>
          <p:nvPr/>
        </p:nvSpPr>
        <p:spPr>
          <a:xfrm>
            <a:off x="507693" y="4926813"/>
            <a:ext cx="99454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Status : Mismatch </a:t>
            </a:r>
            <a:r>
              <a:rPr lang="ko-KR" altLang="en-US" sz="2000" dirty="0"/>
              <a:t>발생</a:t>
            </a:r>
            <a:r>
              <a:rPr lang="en-US" altLang="ko-KR" sz="2000" dirty="0"/>
              <a:t> (HWC Simulation vs. Stratus Generated RTL Simulation)</a:t>
            </a:r>
          </a:p>
          <a:p>
            <a:r>
              <a:rPr lang="en-US" altLang="ko-KR" sz="2000" dirty="0"/>
              <a:t>             </a:t>
            </a:r>
            <a:r>
              <a:rPr lang="ko-KR" altLang="en-US" sz="2000" dirty="0"/>
              <a:t>발생 원인 → </a:t>
            </a:r>
            <a:r>
              <a:rPr lang="en-US" altLang="ko-KR" sz="2000" dirty="0"/>
              <a:t>HWC </a:t>
            </a:r>
            <a:r>
              <a:rPr lang="ko-KR" altLang="en-US" sz="2000" dirty="0"/>
              <a:t>코드 그대로 </a:t>
            </a:r>
            <a:r>
              <a:rPr lang="en-US" altLang="ko-KR" sz="2000" dirty="0"/>
              <a:t>RTL </a:t>
            </a:r>
            <a:r>
              <a:rPr lang="ko-KR" altLang="en-US" sz="2000" dirty="0"/>
              <a:t>생성하는 경우</a:t>
            </a:r>
            <a:r>
              <a:rPr lang="en-US" altLang="ko-KR" sz="2000" dirty="0"/>
              <a:t>, (!</a:t>
            </a:r>
            <a:r>
              <a:rPr lang="en-US" altLang="ko-KR" sz="2000" dirty="0" err="1"/>
              <a:t>is_zero.read</a:t>
            </a:r>
            <a:r>
              <a:rPr lang="en-US" altLang="ko-KR" sz="2000" dirty="0"/>
              <a:t>()) </a:t>
            </a:r>
            <a:r>
              <a:rPr lang="ko-KR" altLang="en-US" sz="2000" dirty="0"/>
              <a:t>항목이   </a:t>
            </a:r>
            <a:endParaRPr lang="en-US" altLang="ko-KR" sz="2000" dirty="0"/>
          </a:p>
          <a:p>
            <a:r>
              <a:rPr lang="en-US" altLang="ko-KR" sz="2000" dirty="0"/>
              <a:t>                                  RTL </a:t>
            </a:r>
            <a:r>
              <a:rPr lang="ko-KR" altLang="en-US" sz="2000" dirty="0"/>
              <a:t>생성됨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		        HWC Simulation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sensitivity list</a:t>
            </a:r>
            <a:r>
              <a:rPr lang="ko-KR" altLang="en-US" sz="2000" dirty="0"/>
              <a:t>의 </a:t>
            </a:r>
            <a:r>
              <a:rPr lang="en-US" altLang="ko-KR" sz="2000" dirty="0"/>
              <a:t>is_zero_1d</a:t>
            </a:r>
            <a:r>
              <a:rPr lang="ko-KR" altLang="en-US" sz="2000" dirty="0"/>
              <a:t>로 기술되어</a:t>
            </a:r>
            <a:endParaRPr lang="en-US" altLang="ko-KR" sz="2000" dirty="0"/>
          </a:p>
          <a:p>
            <a:r>
              <a:rPr lang="en-US" altLang="ko-KR" sz="2000" dirty="0"/>
              <a:t>		        </a:t>
            </a:r>
            <a:r>
              <a:rPr lang="ko-KR" altLang="en-US" sz="2000" dirty="0"/>
              <a:t>있는 항목으로 시뮬레이션 결과가 나타나 </a:t>
            </a:r>
            <a:r>
              <a:rPr lang="en-US" altLang="ko-KR" sz="2000" dirty="0"/>
              <a:t>Mismatch </a:t>
            </a:r>
            <a:r>
              <a:rPr lang="ko-KR" altLang="en-US" sz="2000" dirty="0"/>
              <a:t>발생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	        Simulator(</a:t>
            </a:r>
            <a:r>
              <a:rPr lang="en-US" altLang="ko-KR" sz="2000" dirty="0" err="1"/>
              <a:t>Xcelium</a:t>
            </a:r>
            <a:r>
              <a:rPr lang="en-US" altLang="ko-KR" sz="2000" dirty="0"/>
              <a:t>)</a:t>
            </a:r>
            <a:r>
              <a:rPr lang="ko-KR" altLang="en-US" sz="2000" dirty="0"/>
              <a:t>가 </a:t>
            </a:r>
            <a:r>
              <a:rPr lang="en-US" altLang="ko-KR" sz="2000" dirty="0"/>
              <a:t>Bug</a:t>
            </a:r>
            <a:r>
              <a:rPr lang="ko-KR" altLang="en-US" sz="2000" dirty="0"/>
              <a:t>를 발견하지 못하는 상황</a:t>
            </a:r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50B896-340B-4C8B-BFC1-35A2F3CB0B58}"/>
              </a:ext>
            </a:extLst>
          </p:cNvPr>
          <p:cNvSpPr txBox="1"/>
          <p:nvPr/>
        </p:nvSpPr>
        <p:spPr>
          <a:xfrm>
            <a:off x="385752" y="1965623"/>
            <a:ext cx="609958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 void _</a:t>
            </a:r>
            <a:r>
              <a:rPr lang="en-US" altLang="ko-KR" sz="2000" dirty="0" err="1"/>
              <a:t>st_feature_addr_valid</a:t>
            </a:r>
            <a:r>
              <a:rPr lang="en-US" altLang="ko-KR" sz="2000" dirty="0"/>
              <a:t>()</a:t>
            </a:r>
          </a:p>
          <a:p>
            <a:r>
              <a:rPr lang="en-US" altLang="ko-KR" sz="2000" dirty="0"/>
              <a:t>  {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st_feature_addr_valid</a:t>
            </a:r>
            <a:r>
              <a:rPr lang="en-US" altLang="ko-KR" sz="2000" dirty="0"/>
              <a:t> = </a:t>
            </a:r>
          </a:p>
          <a:p>
            <a:r>
              <a:rPr lang="en-US" altLang="ko-KR" sz="2000" dirty="0"/>
              <a:t>     run_2d.read() &amp;&amp; (!</a:t>
            </a:r>
            <a:r>
              <a:rPr lang="en-US" altLang="ko-KR" sz="2000" dirty="0" err="1">
                <a:solidFill>
                  <a:schemeClr val="accent1"/>
                </a:solidFill>
              </a:rPr>
              <a:t>is_zero</a:t>
            </a:r>
            <a:r>
              <a:rPr lang="en-US" altLang="ko-KR" sz="2000" dirty="0" err="1"/>
              <a:t>.read</a:t>
            </a:r>
            <a:r>
              <a:rPr lang="en-US" altLang="ko-KR" sz="2000" dirty="0"/>
              <a:t>());</a:t>
            </a:r>
          </a:p>
          <a:p>
            <a:r>
              <a:rPr lang="en-US" altLang="ko-KR" sz="2000" dirty="0"/>
              <a:t>  }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7BB6D2-478E-426A-9E1E-AE9BA6884883}"/>
              </a:ext>
            </a:extLst>
          </p:cNvPr>
          <p:cNvSpPr txBox="1"/>
          <p:nvPr/>
        </p:nvSpPr>
        <p:spPr>
          <a:xfrm>
            <a:off x="371142" y="3983542"/>
            <a:ext cx="60995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 SC_METHOD(_</a:t>
            </a:r>
            <a:r>
              <a:rPr lang="en-US" altLang="ko-KR" sz="2000" dirty="0" err="1"/>
              <a:t>st_feature_addr_valid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 sensitive &lt;&lt; run_2d &lt;&lt; </a:t>
            </a:r>
            <a:r>
              <a:rPr lang="en-US" altLang="ko-KR" sz="2000" dirty="0">
                <a:solidFill>
                  <a:srgbClr val="FF0000"/>
                </a:solidFill>
              </a:rPr>
              <a:t>is_zero_1d</a:t>
            </a:r>
            <a:r>
              <a:rPr lang="en-US" altLang="ko-KR" sz="2000" dirty="0"/>
              <a:t>;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F6D9A8-191E-4BF1-81A9-115E4C41FA36}"/>
              </a:ext>
            </a:extLst>
          </p:cNvPr>
          <p:cNvSpPr txBox="1"/>
          <p:nvPr/>
        </p:nvSpPr>
        <p:spPr>
          <a:xfrm>
            <a:off x="6485338" y="4081471"/>
            <a:ext cx="60995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 SC_METHOD(_</a:t>
            </a:r>
            <a:r>
              <a:rPr lang="en-US" altLang="ko-KR" sz="2000" dirty="0" err="1"/>
              <a:t>st_feature_addr_valid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 sensitive &lt;&lt; run_2d &lt;&lt; </a:t>
            </a:r>
            <a:r>
              <a:rPr lang="en-US" altLang="ko-KR" sz="2000" dirty="0">
                <a:solidFill>
                  <a:srgbClr val="FF0000"/>
                </a:solidFill>
              </a:rPr>
              <a:t>is_zero_1d</a:t>
            </a:r>
            <a:r>
              <a:rPr lang="en-US" altLang="ko-KR" sz="2000" dirty="0"/>
              <a:t>;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16722-4E2D-4F39-9CBF-CECFED7D18F3}"/>
              </a:ext>
            </a:extLst>
          </p:cNvPr>
          <p:cNvSpPr txBox="1"/>
          <p:nvPr/>
        </p:nvSpPr>
        <p:spPr>
          <a:xfrm>
            <a:off x="6485338" y="1982100"/>
            <a:ext cx="609958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 void _</a:t>
            </a:r>
            <a:r>
              <a:rPr lang="en-US" altLang="ko-KR" sz="2000" dirty="0" err="1"/>
              <a:t>st_feature_addr_valid</a:t>
            </a:r>
            <a:r>
              <a:rPr lang="en-US" altLang="ko-KR" sz="2000" dirty="0"/>
              <a:t>()</a:t>
            </a:r>
          </a:p>
          <a:p>
            <a:r>
              <a:rPr lang="en-US" altLang="ko-KR" sz="2000" dirty="0"/>
              <a:t>  {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st_feature_addr_valid</a:t>
            </a:r>
            <a:r>
              <a:rPr lang="en-US" altLang="ko-KR" sz="2000" dirty="0"/>
              <a:t> = </a:t>
            </a:r>
          </a:p>
          <a:p>
            <a:r>
              <a:rPr lang="en-US" altLang="ko-KR" sz="2000" dirty="0"/>
              <a:t>     run_2d.read() &amp;&amp; (!</a:t>
            </a:r>
            <a:r>
              <a:rPr lang="en-US" altLang="ko-KR" sz="2000" dirty="0">
                <a:solidFill>
                  <a:srgbClr val="FF0000"/>
                </a:solidFill>
              </a:rPr>
              <a:t>is_zero_1d</a:t>
            </a:r>
            <a:r>
              <a:rPr lang="en-US" altLang="ko-KR" sz="2000" dirty="0"/>
              <a:t>.read());</a:t>
            </a:r>
          </a:p>
          <a:p>
            <a:r>
              <a:rPr lang="en-US" altLang="ko-KR" sz="2000" dirty="0"/>
              <a:t>  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909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68717-FEBF-410A-9A3C-0FB18E048A2B}"/>
              </a:ext>
            </a:extLst>
          </p:cNvPr>
          <p:cNvSpPr txBox="1"/>
          <p:nvPr/>
        </p:nvSpPr>
        <p:spPr>
          <a:xfrm>
            <a:off x="435685" y="1868970"/>
            <a:ext cx="6099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 </a:t>
            </a:r>
            <a:r>
              <a:rPr lang="ko-KR" altLang="en-US" sz="2000" dirty="0" err="1"/>
              <a:t>sc_uint</a:t>
            </a:r>
            <a:r>
              <a:rPr lang="ko-KR" altLang="en-US" sz="2000" dirty="0"/>
              <a:t>&lt;8&gt; </a:t>
            </a:r>
            <a:r>
              <a:rPr lang="ko-KR" altLang="en-US" sz="2000" dirty="0" err="1"/>
              <a:t>pof</a:t>
            </a:r>
            <a:r>
              <a:rPr lang="ko-KR" altLang="en-US" sz="2000" dirty="0"/>
              <a:t> = 32;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B49BE-5A3E-4A2F-8715-77098AB7B814}"/>
              </a:ext>
            </a:extLst>
          </p:cNvPr>
          <p:cNvSpPr txBox="1"/>
          <p:nvPr/>
        </p:nvSpPr>
        <p:spPr>
          <a:xfrm>
            <a:off x="5969620" y="1895298"/>
            <a:ext cx="60995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 #define POF_VAL   32</a:t>
            </a:r>
          </a:p>
          <a:p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6C834-CDF8-4945-AA8D-508ED553342C}"/>
              </a:ext>
            </a:extLst>
          </p:cNvPr>
          <p:cNvSpPr txBox="1"/>
          <p:nvPr/>
        </p:nvSpPr>
        <p:spPr>
          <a:xfrm>
            <a:off x="5969619" y="2604722"/>
            <a:ext cx="64707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 void _of_ctrl2()</a:t>
            </a:r>
          </a:p>
          <a:p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 err="1"/>
              <a:t>pof</a:t>
            </a:r>
            <a:r>
              <a:rPr lang="en-US" altLang="ko-KR" sz="2000" dirty="0"/>
              <a:t> = 32; 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 err="1"/>
              <a:t>of_clear</a:t>
            </a:r>
            <a:r>
              <a:rPr lang="en-US" altLang="ko-KR" sz="2000" dirty="0"/>
              <a:t> = (</a:t>
            </a:r>
            <a:r>
              <a:rPr lang="en-US" altLang="ko-KR" sz="2000" dirty="0" err="1"/>
              <a:t>of_enable.read</a:t>
            </a:r>
            <a:r>
              <a:rPr lang="en-US" altLang="ko-KR" sz="2000" dirty="0"/>
              <a:t>()) &amp;&amp; (</a:t>
            </a:r>
            <a:r>
              <a:rPr lang="en-US" altLang="ko-KR" sz="2000" dirty="0" err="1"/>
              <a:t>of_cnt.read</a:t>
            </a:r>
            <a:r>
              <a:rPr lang="en-US" altLang="ko-KR" sz="2000" dirty="0"/>
              <a:t>() == </a:t>
            </a:r>
            <a:r>
              <a:rPr lang="en-US" altLang="ko-KR" sz="2000" dirty="0" err="1"/>
              <a:t>of_cnt_max.read</a:t>
            </a:r>
            <a:r>
              <a:rPr lang="en-US" altLang="ko-KR" sz="2000" dirty="0"/>
              <a:t>() – POF_VAL);</a:t>
            </a:r>
          </a:p>
          <a:p>
            <a:r>
              <a:rPr lang="en-US" altLang="ko-KR" sz="2000" dirty="0"/>
              <a:t> }</a:t>
            </a:r>
          </a:p>
          <a:p>
            <a:endParaRPr lang="en-US" altLang="ko-KR" sz="2000" dirty="0"/>
          </a:p>
          <a:p>
            <a:r>
              <a:rPr lang="en-US" altLang="ko-KR" sz="2000" dirty="0"/>
              <a:t>Stratus : </a:t>
            </a:r>
          </a:p>
          <a:p>
            <a:r>
              <a:rPr lang="en-US" altLang="ko-KR" sz="2000" dirty="0"/>
              <a:t>RTL Generation OK and Equivalent to HWC</a:t>
            </a:r>
            <a:endParaRPr lang="ko-KR" altLang="en-US" sz="2000" dirty="0"/>
          </a:p>
        </p:txBody>
      </p:sp>
      <p:sp>
        <p:nvSpPr>
          <p:cNvPr id="10" name="Google Shape;90;p8">
            <a:extLst>
              <a:ext uri="{FF2B5EF4-FFF2-40B4-BE49-F238E27FC236}">
                <a16:creationId xmlns:a16="http://schemas.microsoft.com/office/drawing/2014/main" id="{00CC0616-1B34-4CDE-8586-FE4E511A3F75}"/>
              </a:ext>
            </a:extLst>
          </p:cNvPr>
          <p:cNvSpPr txBox="1"/>
          <p:nvPr/>
        </p:nvSpPr>
        <p:spPr>
          <a:xfrm>
            <a:off x="1177962" y="961691"/>
            <a:ext cx="5913939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-. </a:t>
            </a:r>
            <a:r>
              <a:rPr lang="en-US" sz="2800" dirty="0" err="1">
                <a:latin typeface="Malgun Gothic"/>
                <a:ea typeface="Malgun Gothic"/>
                <a:cs typeface="Malgun Gothic"/>
                <a:sym typeface="Malgun Gothic"/>
              </a:rPr>
              <a:t>st_weight_addr_gen.h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9F00AC4-6152-4F93-BDF9-BAE2DFADEFD9}"/>
              </a:ext>
            </a:extLst>
          </p:cNvPr>
          <p:cNvSpPr/>
          <p:nvPr/>
        </p:nvSpPr>
        <p:spPr>
          <a:xfrm>
            <a:off x="4991211" y="3175121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4F71F-1A82-4EEE-9847-FD5A6CDA4365}"/>
              </a:ext>
            </a:extLst>
          </p:cNvPr>
          <p:cNvSpPr txBox="1"/>
          <p:nvPr/>
        </p:nvSpPr>
        <p:spPr>
          <a:xfrm>
            <a:off x="500233" y="2355772"/>
            <a:ext cx="61141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Status : Error (Syntax)</a:t>
            </a:r>
          </a:p>
          <a:p>
            <a:r>
              <a:rPr lang="en-US" altLang="ko-KR" sz="2000" dirty="0"/>
              <a:t>D</a:t>
            </a:r>
            <a:r>
              <a:rPr lang="ko-KR" altLang="en-US" sz="2000" dirty="0" err="1"/>
              <a:t>ata</a:t>
            </a:r>
            <a:r>
              <a:rPr lang="ko-KR" altLang="en-US" sz="2000" dirty="0"/>
              <a:t> </a:t>
            </a:r>
            <a:r>
              <a:rPr lang="ko-KR" altLang="en-US" sz="2000" dirty="0" err="1"/>
              <a:t>member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initializer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not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allowed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21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0C705E-D9CF-4F8E-B28A-9370FAFF4089}"/>
              </a:ext>
            </a:extLst>
          </p:cNvPr>
          <p:cNvSpPr txBox="1"/>
          <p:nvPr/>
        </p:nvSpPr>
        <p:spPr>
          <a:xfrm>
            <a:off x="-3142" y="1460931"/>
            <a:ext cx="609914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set_max_num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ix_cnt_max</a:t>
            </a:r>
            <a:r>
              <a:rPr lang="en-US" altLang="ko-KR" dirty="0"/>
              <a:t> = </a:t>
            </a:r>
            <a:r>
              <a:rPr lang="en-US" altLang="ko-KR" dirty="0" err="1"/>
              <a:t>filter_width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iy_cnt_max</a:t>
            </a:r>
            <a:r>
              <a:rPr lang="en-US" altLang="ko-KR" dirty="0"/>
              <a:t> = </a:t>
            </a:r>
            <a:r>
              <a:rPr lang="en-US" altLang="ko-KR" dirty="0" err="1"/>
              <a:t>filter_height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if_cnt_max</a:t>
            </a:r>
            <a:r>
              <a:rPr lang="en-US" altLang="ko-KR" dirty="0"/>
              <a:t> = </a:t>
            </a:r>
            <a:r>
              <a:rPr lang="en-US" altLang="ko-KR" dirty="0" err="1"/>
              <a:t>filter_channel</a:t>
            </a:r>
            <a:r>
              <a:rPr lang="en-US" altLang="ko-KR" dirty="0"/>
              <a:t>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</a:t>
            </a:r>
            <a:r>
              <a:rPr lang="en-US" altLang="ko-KR" dirty="0" err="1">
                <a:solidFill>
                  <a:srgbClr val="FF0000"/>
                </a:solidFill>
              </a:rPr>
              <a:t>ox_cnt_max</a:t>
            </a:r>
            <a:r>
              <a:rPr lang="en-US" altLang="ko-KR" dirty="0">
                <a:solidFill>
                  <a:srgbClr val="FF0000"/>
                </a:solidFill>
              </a:rPr>
              <a:t> = ((</a:t>
            </a:r>
            <a:r>
              <a:rPr lang="en-US" altLang="ko-KR" dirty="0" err="1">
                <a:solidFill>
                  <a:srgbClr val="FF0000"/>
                </a:solidFill>
              </a:rPr>
              <a:t>feature_width.read</a:t>
            </a:r>
            <a:r>
              <a:rPr lang="en-US" altLang="ko-KR" dirty="0">
                <a:solidFill>
                  <a:srgbClr val="FF0000"/>
                </a:solidFill>
              </a:rPr>
              <a:t>() - </a:t>
            </a:r>
            <a:r>
              <a:rPr lang="en-US" altLang="ko-KR" dirty="0" err="1">
                <a:solidFill>
                  <a:srgbClr val="FF0000"/>
                </a:solidFill>
              </a:rPr>
              <a:t>filter_width.read</a:t>
            </a:r>
            <a:r>
              <a:rPr lang="en-US" altLang="ko-KR" dirty="0">
                <a:solidFill>
                  <a:srgbClr val="FF0000"/>
                </a:solidFill>
              </a:rPr>
              <a:t>() + (</a:t>
            </a:r>
            <a:r>
              <a:rPr lang="en-US" altLang="ko-KR" dirty="0" err="1">
                <a:solidFill>
                  <a:srgbClr val="FF0000"/>
                </a:solidFill>
              </a:rPr>
              <a:t>pad_left_size.read</a:t>
            </a:r>
            <a:r>
              <a:rPr lang="en-US" altLang="ko-KR" dirty="0">
                <a:solidFill>
                  <a:srgbClr val="FF0000"/>
                </a:solidFill>
              </a:rPr>
              <a:t>() + </a:t>
            </a:r>
            <a:r>
              <a:rPr lang="en-US" altLang="ko-KR" dirty="0" err="1">
                <a:solidFill>
                  <a:srgbClr val="FF0000"/>
                </a:solidFill>
              </a:rPr>
              <a:t>pad_right_size.read</a:t>
            </a:r>
            <a:r>
              <a:rPr lang="en-US" altLang="ko-KR" dirty="0">
                <a:solidFill>
                  <a:srgbClr val="FF0000"/>
                </a:solidFill>
              </a:rPr>
              <a:t>())) / </a:t>
            </a:r>
            <a:r>
              <a:rPr lang="en-US" altLang="ko-KR" dirty="0" err="1">
                <a:solidFill>
                  <a:srgbClr val="FF0000"/>
                </a:solidFill>
              </a:rPr>
              <a:t>stride_x.read</a:t>
            </a:r>
            <a:r>
              <a:rPr lang="en-US" altLang="ko-KR" dirty="0">
                <a:solidFill>
                  <a:srgbClr val="FF0000"/>
                </a:solidFill>
              </a:rPr>
              <a:t>()) + 1;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</a:t>
            </a:r>
            <a:r>
              <a:rPr lang="en-US" altLang="ko-KR" dirty="0" err="1">
                <a:solidFill>
                  <a:srgbClr val="FF0000"/>
                </a:solidFill>
              </a:rPr>
              <a:t>oy_cnt_max</a:t>
            </a:r>
            <a:r>
              <a:rPr lang="en-US" altLang="ko-KR" dirty="0">
                <a:solidFill>
                  <a:srgbClr val="FF0000"/>
                </a:solidFill>
              </a:rPr>
              <a:t> = ((</a:t>
            </a:r>
            <a:r>
              <a:rPr lang="en-US" altLang="ko-KR" dirty="0" err="1">
                <a:solidFill>
                  <a:srgbClr val="FF0000"/>
                </a:solidFill>
              </a:rPr>
              <a:t>feature_height.read</a:t>
            </a:r>
            <a:r>
              <a:rPr lang="en-US" altLang="ko-KR" dirty="0">
                <a:solidFill>
                  <a:srgbClr val="FF0000"/>
                </a:solidFill>
              </a:rPr>
              <a:t>() - </a:t>
            </a:r>
            <a:r>
              <a:rPr lang="en-US" altLang="ko-KR" dirty="0" err="1">
                <a:solidFill>
                  <a:srgbClr val="FF0000"/>
                </a:solidFill>
              </a:rPr>
              <a:t>filter_height.read</a:t>
            </a:r>
            <a:r>
              <a:rPr lang="en-US" altLang="ko-KR" dirty="0">
                <a:solidFill>
                  <a:srgbClr val="FF0000"/>
                </a:solidFill>
              </a:rPr>
              <a:t>() + (</a:t>
            </a:r>
            <a:r>
              <a:rPr lang="en-US" altLang="ko-KR" dirty="0" err="1">
                <a:solidFill>
                  <a:srgbClr val="FF0000"/>
                </a:solidFill>
              </a:rPr>
              <a:t>pad_top_size.read</a:t>
            </a:r>
            <a:r>
              <a:rPr lang="en-US" altLang="ko-KR" dirty="0">
                <a:solidFill>
                  <a:srgbClr val="FF0000"/>
                </a:solidFill>
              </a:rPr>
              <a:t>() + </a:t>
            </a:r>
            <a:r>
              <a:rPr lang="en-US" altLang="ko-KR" dirty="0" err="1">
                <a:solidFill>
                  <a:srgbClr val="FF0000"/>
                </a:solidFill>
              </a:rPr>
              <a:t>pad_bottom_size.read</a:t>
            </a:r>
            <a:r>
              <a:rPr lang="en-US" altLang="ko-KR" dirty="0">
                <a:solidFill>
                  <a:srgbClr val="FF0000"/>
                </a:solidFill>
              </a:rPr>
              <a:t>())) / </a:t>
            </a:r>
            <a:r>
              <a:rPr lang="en-US" altLang="ko-KR" dirty="0" err="1">
                <a:solidFill>
                  <a:srgbClr val="FF0000"/>
                </a:solidFill>
              </a:rPr>
              <a:t>stride_y.read</a:t>
            </a:r>
            <a:r>
              <a:rPr lang="en-US" altLang="ko-KR" dirty="0">
                <a:solidFill>
                  <a:srgbClr val="FF0000"/>
                </a:solidFill>
              </a:rPr>
              <a:t>()) + 1;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of_cnt_max</a:t>
            </a:r>
            <a:r>
              <a:rPr lang="en-US" altLang="ko-KR" dirty="0"/>
              <a:t> = </a:t>
            </a:r>
            <a:r>
              <a:rPr lang="en-US" altLang="ko-KR" dirty="0" err="1"/>
              <a:t>out_feature_channel.read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97D5139-D303-40B7-8F1F-B837C5A54516}"/>
              </a:ext>
            </a:extLst>
          </p:cNvPr>
          <p:cNvSpPr/>
          <p:nvPr/>
        </p:nvSpPr>
        <p:spPr>
          <a:xfrm>
            <a:off x="5443698" y="2418822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94D53-E5A9-4852-A050-DEA390A50292}"/>
              </a:ext>
            </a:extLst>
          </p:cNvPr>
          <p:cNvSpPr txBox="1"/>
          <p:nvPr/>
        </p:nvSpPr>
        <p:spPr>
          <a:xfrm>
            <a:off x="6422106" y="611604"/>
            <a:ext cx="6103856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 void _</a:t>
            </a:r>
            <a:r>
              <a:rPr lang="en-US" altLang="ko-KR" sz="1100" dirty="0" err="1"/>
              <a:t>set_max_num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{</a:t>
            </a:r>
          </a:p>
          <a:p>
            <a:r>
              <a:rPr lang="en-US" altLang="ko-KR" sz="1100" dirty="0"/>
              <a:t>      </a:t>
            </a:r>
            <a:r>
              <a:rPr lang="en-US" altLang="ko-KR" sz="1100" dirty="0" err="1"/>
              <a:t>ix_cnt_max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filter_width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</a:t>
            </a:r>
            <a:r>
              <a:rPr lang="en-US" altLang="ko-KR" sz="1100" dirty="0" err="1"/>
              <a:t>iy_cnt_max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filter_height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</a:t>
            </a:r>
            <a:r>
              <a:rPr lang="en-US" altLang="ko-KR" sz="1100" dirty="0" err="1"/>
              <a:t>if_cnt_max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filter_channel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</a:t>
            </a:r>
            <a:r>
              <a:rPr lang="en-US" altLang="ko-KR" sz="1100" dirty="0" err="1">
                <a:solidFill>
                  <a:srgbClr val="FF0000"/>
                </a:solidFill>
              </a:rPr>
              <a:t>ox_cnt_max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feature_width.read</a:t>
            </a:r>
            <a:r>
              <a:rPr lang="en-US" altLang="ko-KR" sz="1100" dirty="0">
                <a:solidFill>
                  <a:srgbClr val="FF0000"/>
                </a:solidFill>
              </a:rPr>
              <a:t>() - </a:t>
            </a:r>
            <a:r>
              <a:rPr lang="en-US" altLang="ko-KR" sz="1100" dirty="0" err="1">
                <a:solidFill>
                  <a:srgbClr val="FF0000"/>
                </a:solidFill>
              </a:rPr>
              <a:t>filter_width.read</a:t>
            </a:r>
            <a:r>
              <a:rPr lang="en-US" altLang="ko-KR" sz="1100" dirty="0">
                <a:solidFill>
                  <a:srgbClr val="FF0000"/>
                </a:solidFill>
              </a:rPr>
              <a:t>() + (</a:t>
            </a:r>
            <a:r>
              <a:rPr lang="en-US" altLang="ko-KR" sz="1100" dirty="0" err="1">
                <a:solidFill>
                  <a:srgbClr val="FF0000"/>
                </a:solidFill>
              </a:rPr>
              <a:t>pad_left_size.read</a:t>
            </a:r>
            <a:r>
              <a:rPr lang="en-US" altLang="ko-KR" sz="1100" dirty="0">
                <a:solidFill>
                  <a:srgbClr val="FF0000"/>
                </a:solidFill>
              </a:rPr>
              <a:t>() + </a:t>
            </a:r>
            <a:r>
              <a:rPr lang="en-US" altLang="ko-KR" sz="1100" dirty="0" err="1">
                <a:solidFill>
                  <a:srgbClr val="FF0000"/>
                </a:solidFill>
              </a:rPr>
              <a:t>pad_right_size.read</a:t>
            </a:r>
            <a:r>
              <a:rPr lang="en-US" altLang="ko-KR" sz="1100" dirty="0">
                <a:solidFill>
                  <a:srgbClr val="FF0000"/>
                </a:solidFill>
              </a:rPr>
              <a:t>()); 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</a:t>
            </a:r>
            <a:r>
              <a:rPr lang="en-US" altLang="ko-KR" sz="1100" dirty="0" err="1">
                <a:solidFill>
                  <a:srgbClr val="FF0000"/>
                </a:solidFill>
              </a:rPr>
              <a:t>oy_cnt_max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feature_height.read</a:t>
            </a:r>
            <a:r>
              <a:rPr lang="en-US" altLang="ko-KR" sz="1100" dirty="0">
                <a:solidFill>
                  <a:srgbClr val="FF0000"/>
                </a:solidFill>
              </a:rPr>
              <a:t>() - </a:t>
            </a:r>
            <a:r>
              <a:rPr lang="en-US" altLang="ko-KR" sz="1100" dirty="0" err="1">
                <a:solidFill>
                  <a:srgbClr val="FF0000"/>
                </a:solidFill>
              </a:rPr>
              <a:t>filter_height.read</a:t>
            </a:r>
            <a:r>
              <a:rPr lang="en-US" altLang="ko-KR" sz="1100" dirty="0">
                <a:solidFill>
                  <a:srgbClr val="FF0000"/>
                </a:solidFill>
              </a:rPr>
              <a:t>() + (</a:t>
            </a:r>
            <a:r>
              <a:rPr lang="en-US" altLang="ko-KR" sz="1100" dirty="0" err="1">
                <a:solidFill>
                  <a:srgbClr val="FF0000"/>
                </a:solidFill>
              </a:rPr>
              <a:t>pad_top_size.read</a:t>
            </a:r>
            <a:r>
              <a:rPr lang="en-US" altLang="ko-KR" sz="1100" dirty="0">
                <a:solidFill>
                  <a:srgbClr val="FF0000"/>
                </a:solidFill>
              </a:rPr>
              <a:t>() + </a:t>
            </a:r>
            <a:r>
              <a:rPr lang="en-US" altLang="ko-KR" sz="1100" dirty="0" err="1">
                <a:solidFill>
                  <a:srgbClr val="FF0000"/>
                </a:solidFill>
              </a:rPr>
              <a:t>pad_bottom_size.read</a:t>
            </a:r>
            <a:r>
              <a:rPr lang="en-US" altLang="ko-KR" sz="1100" dirty="0">
                <a:solidFill>
                  <a:srgbClr val="FF0000"/>
                </a:solidFill>
              </a:rPr>
              <a:t>());</a:t>
            </a:r>
          </a:p>
          <a:p>
            <a:r>
              <a:rPr lang="en-US" altLang="ko-KR" sz="1100" dirty="0"/>
              <a:t>      </a:t>
            </a:r>
            <a:r>
              <a:rPr lang="en-US" altLang="ko-KR" sz="1100" dirty="0" err="1"/>
              <a:t>of_cnt_max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out_feature_channel.read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</a:t>
            </a:r>
            <a:r>
              <a:rPr lang="en-US" altLang="ko-KR" sz="1100" dirty="0" err="1"/>
              <a:t>cnt_max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filter_width.read</a:t>
            </a:r>
            <a:r>
              <a:rPr lang="en-US" altLang="ko-KR" sz="1100" dirty="0"/>
              <a:t>() * </a:t>
            </a:r>
            <a:r>
              <a:rPr lang="en-US" altLang="ko-KR" sz="1100" dirty="0" err="1"/>
              <a:t>filter_height.read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}</a:t>
            </a:r>
          </a:p>
          <a:p>
            <a:r>
              <a:rPr lang="en-US" altLang="ko-KR" sz="1100" dirty="0"/>
              <a:t>  void _cnt_max2()</a:t>
            </a:r>
          </a:p>
          <a:p>
            <a:r>
              <a:rPr lang="en-US" altLang="ko-KR" sz="1100" dirty="0"/>
              <a:t>  {</a:t>
            </a:r>
          </a:p>
          <a:p>
            <a:r>
              <a:rPr lang="en-US" altLang="ko-KR" sz="1100" dirty="0"/>
              <a:t>    if (!</a:t>
            </a:r>
            <a:r>
              <a:rPr lang="en-US" altLang="ko-KR" sz="1100" dirty="0" err="1"/>
              <a:t>rstn.read</a:t>
            </a:r>
            <a:r>
              <a:rPr lang="en-US" altLang="ko-KR" sz="1100" dirty="0"/>
              <a:t>()) {</a:t>
            </a:r>
          </a:p>
          <a:p>
            <a:r>
              <a:rPr lang="en-US" altLang="ko-KR" sz="1100" dirty="0"/>
              <a:t>      ox_cnt_max2.write(0);</a:t>
            </a:r>
          </a:p>
          <a:p>
            <a:r>
              <a:rPr lang="en-US" altLang="ko-KR" sz="1100" dirty="0"/>
              <a:t>      oy_cnt_max2.write(0);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else {</a:t>
            </a:r>
          </a:p>
          <a:p>
            <a:r>
              <a:rPr lang="en-US" altLang="ko-KR" sz="1100" dirty="0"/>
              <a:t>     if (</a:t>
            </a:r>
            <a:r>
              <a:rPr lang="en-US" altLang="ko-KR" sz="1100" dirty="0" err="1"/>
              <a:t>stride_x.read</a:t>
            </a:r>
            <a:r>
              <a:rPr lang="en-US" altLang="ko-KR" sz="1100" dirty="0"/>
              <a:t>() == 1)</a:t>
            </a:r>
          </a:p>
          <a:p>
            <a:r>
              <a:rPr lang="en-US" altLang="ko-KR" sz="1100" dirty="0"/>
              <a:t>      ox_cnt_max2 = </a:t>
            </a:r>
            <a:r>
              <a:rPr lang="en-US" altLang="ko-KR" sz="1100" dirty="0" err="1"/>
              <a:t>ox_cnt_max.read</a:t>
            </a:r>
            <a:r>
              <a:rPr lang="en-US" altLang="ko-KR" sz="1100" dirty="0"/>
              <a:t>() + 1;</a:t>
            </a:r>
          </a:p>
          <a:p>
            <a:r>
              <a:rPr lang="en-US" altLang="ko-KR" sz="1100" dirty="0"/>
              <a:t>     else if (</a:t>
            </a:r>
            <a:r>
              <a:rPr lang="en-US" altLang="ko-KR" sz="1100" dirty="0" err="1"/>
              <a:t>stride_x.read</a:t>
            </a:r>
            <a:r>
              <a:rPr lang="en-US" altLang="ko-KR" sz="1100" dirty="0"/>
              <a:t>() == 2)</a:t>
            </a:r>
          </a:p>
          <a:p>
            <a:r>
              <a:rPr lang="en-US" altLang="ko-KR" sz="1100" dirty="0"/>
              <a:t>      ox_cnt_max2 = (</a:t>
            </a:r>
            <a:r>
              <a:rPr lang="en-US" altLang="ko-KR" sz="1100" dirty="0" err="1"/>
              <a:t>ox_cnt_max.read</a:t>
            </a:r>
            <a:r>
              <a:rPr lang="en-US" altLang="ko-KR" sz="1100" dirty="0"/>
              <a:t>() &gt;&gt; 1) + 1;</a:t>
            </a:r>
          </a:p>
          <a:p>
            <a:r>
              <a:rPr lang="en-US" altLang="ko-KR" sz="1100" dirty="0"/>
              <a:t>     else if (</a:t>
            </a:r>
            <a:r>
              <a:rPr lang="en-US" altLang="ko-KR" sz="1100" dirty="0" err="1"/>
              <a:t>stride_x.read</a:t>
            </a:r>
            <a:r>
              <a:rPr lang="en-US" altLang="ko-KR" sz="1100" dirty="0"/>
              <a:t>() == 4)</a:t>
            </a:r>
          </a:p>
          <a:p>
            <a:r>
              <a:rPr lang="en-US" altLang="ko-KR" sz="1100" dirty="0"/>
              <a:t>      ox_cnt_max2 = (</a:t>
            </a:r>
            <a:r>
              <a:rPr lang="en-US" altLang="ko-KR" sz="1100" dirty="0" err="1"/>
              <a:t>ox_cnt_max.read</a:t>
            </a:r>
            <a:r>
              <a:rPr lang="en-US" altLang="ko-KR" sz="1100" dirty="0"/>
              <a:t>() &gt;&gt; 2) + 1;</a:t>
            </a:r>
          </a:p>
          <a:p>
            <a:r>
              <a:rPr lang="en-US" altLang="ko-KR" sz="1100" dirty="0"/>
              <a:t>     else</a:t>
            </a:r>
          </a:p>
          <a:p>
            <a:r>
              <a:rPr lang="en-US" altLang="ko-KR" sz="1100" dirty="0"/>
              <a:t>      ox_cnt_max2 = </a:t>
            </a:r>
            <a:r>
              <a:rPr lang="en-US" altLang="ko-KR" sz="1100" dirty="0" err="1"/>
              <a:t>ox_cnt_max.read</a:t>
            </a:r>
            <a:r>
              <a:rPr lang="en-US" altLang="ko-KR" sz="1100" dirty="0"/>
              <a:t>() + 1;</a:t>
            </a:r>
          </a:p>
          <a:p>
            <a:r>
              <a:rPr lang="en-US" altLang="ko-KR" sz="1100" dirty="0"/>
              <a:t>     if (</a:t>
            </a:r>
            <a:r>
              <a:rPr lang="en-US" altLang="ko-KR" sz="1100" dirty="0" err="1"/>
              <a:t>stride_y.read</a:t>
            </a:r>
            <a:r>
              <a:rPr lang="en-US" altLang="ko-KR" sz="1100" dirty="0"/>
              <a:t>() == 1)</a:t>
            </a:r>
          </a:p>
          <a:p>
            <a:r>
              <a:rPr lang="en-US" altLang="ko-KR" sz="1100" dirty="0"/>
              <a:t>      oy_cnt_max2 = </a:t>
            </a:r>
            <a:r>
              <a:rPr lang="en-US" altLang="ko-KR" sz="1100" dirty="0" err="1"/>
              <a:t>oy_cnt_max.read</a:t>
            </a:r>
            <a:r>
              <a:rPr lang="en-US" altLang="ko-KR" sz="1100" dirty="0"/>
              <a:t>() + 1;</a:t>
            </a:r>
          </a:p>
          <a:p>
            <a:r>
              <a:rPr lang="en-US" altLang="ko-KR" sz="1100" dirty="0"/>
              <a:t>     else if (</a:t>
            </a:r>
            <a:r>
              <a:rPr lang="en-US" altLang="ko-KR" sz="1100" dirty="0" err="1"/>
              <a:t>stride_y.read</a:t>
            </a:r>
            <a:r>
              <a:rPr lang="en-US" altLang="ko-KR" sz="1100" dirty="0"/>
              <a:t>() == 2)</a:t>
            </a:r>
          </a:p>
          <a:p>
            <a:r>
              <a:rPr lang="en-US" altLang="ko-KR" sz="1100" dirty="0"/>
              <a:t>      oy_cnt_max2 = (</a:t>
            </a:r>
            <a:r>
              <a:rPr lang="en-US" altLang="ko-KR" sz="1100" dirty="0" err="1"/>
              <a:t>oy_cnt_max.read</a:t>
            </a:r>
            <a:r>
              <a:rPr lang="en-US" altLang="ko-KR" sz="1100" dirty="0"/>
              <a:t>() &gt;&gt; 1) + 1;</a:t>
            </a:r>
          </a:p>
          <a:p>
            <a:r>
              <a:rPr lang="en-US" altLang="ko-KR" sz="1100" dirty="0"/>
              <a:t>     else if (</a:t>
            </a:r>
            <a:r>
              <a:rPr lang="en-US" altLang="ko-KR" sz="1100" dirty="0" err="1"/>
              <a:t>stride_y.read</a:t>
            </a:r>
            <a:r>
              <a:rPr lang="en-US" altLang="ko-KR" sz="1100" dirty="0"/>
              <a:t>() == 4)</a:t>
            </a:r>
          </a:p>
          <a:p>
            <a:r>
              <a:rPr lang="en-US" altLang="ko-KR" sz="1100" dirty="0"/>
              <a:t>      oy_cnt_max2 = (</a:t>
            </a:r>
            <a:r>
              <a:rPr lang="en-US" altLang="ko-KR" sz="1100" dirty="0" err="1"/>
              <a:t>oy_cnt_max.read</a:t>
            </a:r>
            <a:r>
              <a:rPr lang="en-US" altLang="ko-KR" sz="1100" dirty="0"/>
              <a:t>() &gt;&gt; 2) + 1;</a:t>
            </a:r>
          </a:p>
          <a:p>
            <a:r>
              <a:rPr lang="en-US" altLang="ko-KR" sz="1100" dirty="0"/>
              <a:t>     else</a:t>
            </a:r>
          </a:p>
          <a:p>
            <a:r>
              <a:rPr lang="en-US" altLang="ko-KR" sz="1100" dirty="0"/>
              <a:t>      oy_cnt_max2 = </a:t>
            </a:r>
            <a:r>
              <a:rPr lang="en-US" altLang="ko-KR" sz="1100" dirty="0" err="1"/>
              <a:t>oy_cnt_max.read</a:t>
            </a:r>
            <a:r>
              <a:rPr lang="en-US" altLang="ko-KR" sz="1100" dirty="0"/>
              <a:t>() + 1;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}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AD5F0-0333-4D1F-BDFE-1FB8305BD9D0}"/>
              </a:ext>
            </a:extLst>
          </p:cNvPr>
          <p:cNvSpPr txBox="1"/>
          <p:nvPr/>
        </p:nvSpPr>
        <p:spPr>
          <a:xfrm>
            <a:off x="144857" y="4138587"/>
            <a:ext cx="6114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Timing : 43.5 MHz =&gt; 667 MHz (Genus)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8715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97D5139-D303-40B7-8F1F-B837C5A54516}"/>
              </a:ext>
            </a:extLst>
          </p:cNvPr>
          <p:cNvSpPr/>
          <p:nvPr/>
        </p:nvSpPr>
        <p:spPr>
          <a:xfrm>
            <a:off x="5443698" y="2418822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AD5F0-0333-4D1F-BDFE-1FB8305BD9D0}"/>
              </a:ext>
            </a:extLst>
          </p:cNvPr>
          <p:cNvSpPr txBox="1"/>
          <p:nvPr/>
        </p:nvSpPr>
        <p:spPr>
          <a:xfrm>
            <a:off x="144857" y="4138587"/>
            <a:ext cx="6114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Timing : 43.5 MHz =&gt; 667 MHz (Genus)</a:t>
            </a:r>
            <a:endParaRPr lang="ko-KR" altLang="en-US" sz="2000" dirty="0"/>
          </a:p>
        </p:txBody>
      </p:sp>
      <p:sp>
        <p:nvSpPr>
          <p:cNvPr id="8" name="Google Shape;90;p8">
            <a:extLst>
              <a:ext uri="{FF2B5EF4-FFF2-40B4-BE49-F238E27FC236}">
                <a16:creationId xmlns:a16="http://schemas.microsoft.com/office/drawing/2014/main" id="{E114C9DC-FD78-4778-89D3-397659DA535E}"/>
              </a:ext>
            </a:extLst>
          </p:cNvPr>
          <p:cNvSpPr txBox="1"/>
          <p:nvPr/>
        </p:nvSpPr>
        <p:spPr>
          <a:xfrm>
            <a:off x="876304" y="736263"/>
            <a:ext cx="5913939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-. </a:t>
            </a:r>
            <a:r>
              <a:rPr lang="en-US" sz="2800" dirty="0" err="1">
                <a:latin typeface="Malgun Gothic"/>
                <a:ea typeface="Malgun Gothic"/>
                <a:cs typeface="Malgun Gothic"/>
                <a:sym typeface="Malgun Gothic"/>
              </a:rPr>
              <a:t>pw_weight_addr_gen.h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FB1ED-4422-4344-A8D0-E5F2C1F9A241}"/>
              </a:ext>
            </a:extLst>
          </p:cNvPr>
          <p:cNvSpPr txBox="1"/>
          <p:nvPr/>
        </p:nvSpPr>
        <p:spPr>
          <a:xfrm>
            <a:off x="-9771" y="1645475"/>
            <a:ext cx="6268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set_max_num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if_cnt_max</a:t>
            </a:r>
            <a:r>
              <a:rPr lang="en-US" altLang="ko-KR" dirty="0"/>
              <a:t> = </a:t>
            </a:r>
            <a:r>
              <a:rPr lang="en-US" altLang="ko-KR" dirty="0" err="1"/>
              <a:t>filter_channel</a:t>
            </a:r>
            <a:r>
              <a:rPr lang="en-US" altLang="ko-KR" dirty="0"/>
              <a:t>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ox_cnt_max</a:t>
            </a:r>
            <a:r>
              <a:rPr lang="en-US" altLang="ko-KR" dirty="0">
                <a:solidFill>
                  <a:srgbClr val="FF0000"/>
                </a:solidFill>
              </a:rPr>
              <a:t> = ((</a:t>
            </a:r>
            <a:r>
              <a:rPr lang="en-US" altLang="ko-KR" dirty="0" err="1">
                <a:solidFill>
                  <a:srgbClr val="FF0000"/>
                </a:solidFill>
              </a:rPr>
              <a:t>feature_width.read</a:t>
            </a:r>
            <a:r>
              <a:rPr lang="en-US" altLang="ko-KR" dirty="0">
                <a:solidFill>
                  <a:srgbClr val="FF0000"/>
                </a:solidFill>
              </a:rPr>
              <a:t>() - </a:t>
            </a:r>
            <a:r>
              <a:rPr lang="en-US" altLang="ko-KR" dirty="0" err="1">
                <a:solidFill>
                  <a:srgbClr val="FF0000"/>
                </a:solidFill>
              </a:rPr>
              <a:t>filter_width.read</a:t>
            </a:r>
            <a:r>
              <a:rPr lang="en-US" altLang="ko-KR" dirty="0">
                <a:solidFill>
                  <a:srgbClr val="FF0000"/>
                </a:solidFill>
              </a:rPr>
              <a:t>() + (</a:t>
            </a:r>
            <a:r>
              <a:rPr lang="en-US" altLang="ko-KR" dirty="0" err="1">
                <a:solidFill>
                  <a:srgbClr val="FF0000"/>
                </a:solidFill>
              </a:rPr>
              <a:t>pad_left_size.read</a:t>
            </a:r>
            <a:r>
              <a:rPr lang="en-US" altLang="ko-KR" dirty="0">
                <a:solidFill>
                  <a:srgbClr val="FF0000"/>
                </a:solidFill>
              </a:rPr>
              <a:t>() + </a:t>
            </a:r>
            <a:r>
              <a:rPr lang="en-US" altLang="ko-KR" dirty="0" err="1">
                <a:solidFill>
                  <a:srgbClr val="FF0000"/>
                </a:solidFill>
              </a:rPr>
              <a:t>pad_right_size.read</a:t>
            </a:r>
            <a:r>
              <a:rPr lang="en-US" altLang="ko-KR" dirty="0">
                <a:solidFill>
                  <a:srgbClr val="FF0000"/>
                </a:solidFill>
              </a:rPr>
              <a:t>())) / </a:t>
            </a:r>
            <a:r>
              <a:rPr lang="en-US" altLang="ko-KR" dirty="0" err="1">
                <a:solidFill>
                  <a:srgbClr val="FF0000"/>
                </a:solidFill>
              </a:rPr>
              <a:t>stride_x.read</a:t>
            </a:r>
            <a:r>
              <a:rPr lang="en-US" altLang="ko-KR" dirty="0">
                <a:solidFill>
                  <a:srgbClr val="FF0000"/>
                </a:solidFill>
              </a:rPr>
              <a:t>()) + 1;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oy_cnt_max</a:t>
            </a:r>
            <a:r>
              <a:rPr lang="en-US" altLang="ko-KR" dirty="0">
                <a:solidFill>
                  <a:srgbClr val="FF0000"/>
                </a:solidFill>
              </a:rPr>
              <a:t> = ((</a:t>
            </a:r>
            <a:r>
              <a:rPr lang="en-US" altLang="ko-KR" dirty="0" err="1">
                <a:solidFill>
                  <a:srgbClr val="FF0000"/>
                </a:solidFill>
              </a:rPr>
              <a:t>feature_height.read</a:t>
            </a:r>
            <a:r>
              <a:rPr lang="en-US" altLang="ko-KR" dirty="0">
                <a:solidFill>
                  <a:srgbClr val="FF0000"/>
                </a:solidFill>
              </a:rPr>
              <a:t>() - </a:t>
            </a:r>
            <a:r>
              <a:rPr lang="en-US" altLang="ko-KR" dirty="0" err="1">
                <a:solidFill>
                  <a:srgbClr val="FF0000"/>
                </a:solidFill>
              </a:rPr>
              <a:t>filter_height.read</a:t>
            </a:r>
            <a:r>
              <a:rPr lang="en-US" altLang="ko-KR" dirty="0">
                <a:solidFill>
                  <a:srgbClr val="FF0000"/>
                </a:solidFill>
              </a:rPr>
              <a:t>() + (</a:t>
            </a:r>
            <a:r>
              <a:rPr lang="en-US" altLang="ko-KR" dirty="0" err="1">
                <a:solidFill>
                  <a:srgbClr val="FF0000"/>
                </a:solidFill>
              </a:rPr>
              <a:t>pad_top_size.read</a:t>
            </a:r>
            <a:r>
              <a:rPr lang="en-US" altLang="ko-KR" dirty="0">
                <a:solidFill>
                  <a:srgbClr val="FF0000"/>
                </a:solidFill>
              </a:rPr>
              <a:t>() + </a:t>
            </a:r>
            <a:r>
              <a:rPr lang="en-US" altLang="ko-KR" dirty="0" err="1">
                <a:solidFill>
                  <a:srgbClr val="FF0000"/>
                </a:solidFill>
              </a:rPr>
              <a:t>pad_bottom_size.read</a:t>
            </a:r>
            <a:r>
              <a:rPr lang="en-US" altLang="ko-KR" dirty="0">
                <a:solidFill>
                  <a:srgbClr val="FF0000"/>
                </a:solidFill>
              </a:rPr>
              <a:t>())) / </a:t>
            </a:r>
            <a:r>
              <a:rPr lang="en-US" altLang="ko-KR" dirty="0" err="1">
                <a:solidFill>
                  <a:srgbClr val="FF0000"/>
                </a:solidFill>
              </a:rPr>
              <a:t>stride_y.read</a:t>
            </a:r>
            <a:r>
              <a:rPr lang="en-US" altLang="ko-KR" dirty="0">
                <a:solidFill>
                  <a:srgbClr val="FF0000"/>
                </a:solidFill>
              </a:rPr>
              <a:t>()) + 1;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of_cnt_max</a:t>
            </a:r>
            <a:r>
              <a:rPr lang="en-US" altLang="ko-KR" dirty="0"/>
              <a:t> = </a:t>
            </a:r>
            <a:r>
              <a:rPr lang="en-US" altLang="ko-KR" dirty="0" err="1"/>
              <a:t>out_feature_channel.read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AEE17-D0C5-49BE-8B6F-B2BB82AD7A1D}"/>
              </a:ext>
            </a:extLst>
          </p:cNvPr>
          <p:cNvSpPr txBox="1"/>
          <p:nvPr/>
        </p:nvSpPr>
        <p:spPr>
          <a:xfrm>
            <a:off x="6422106" y="840968"/>
            <a:ext cx="6108568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 void _</a:t>
            </a:r>
            <a:r>
              <a:rPr lang="en-US" altLang="ko-KR" sz="1100" dirty="0" err="1"/>
              <a:t>set_max_num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{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if_cnt_max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filter_channel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>
                <a:solidFill>
                  <a:srgbClr val="FF0000"/>
                </a:solidFill>
              </a:rPr>
              <a:t>ox_cnt_max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feature_width.read</a:t>
            </a:r>
            <a:r>
              <a:rPr lang="en-US" altLang="ko-KR" sz="1100" dirty="0">
                <a:solidFill>
                  <a:srgbClr val="FF0000"/>
                </a:solidFill>
              </a:rPr>
              <a:t>() - </a:t>
            </a:r>
            <a:r>
              <a:rPr lang="en-US" altLang="ko-KR" sz="1100" dirty="0" err="1">
                <a:solidFill>
                  <a:srgbClr val="FF0000"/>
                </a:solidFill>
              </a:rPr>
              <a:t>filter_width.read</a:t>
            </a:r>
            <a:r>
              <a:rPr lang="en-US" altLang="ko-KR" sz="1100" dirty="0">
                <a:solidFill>
                  <a:srgbClr val="FF0000"/>
                </a:solidFill>
              </a:rPr>
              <a:t>() + (</a:t>
            </a:r>
            <a:r>
              <a:rPr lang="en-US" altLang="ko-KR" sz="1100" dirty="0" err="1">
                <a:solidFill>
                  <a:srgbClr val="FF0000"/>
                </a:solidFill>
              </a:rPr>
              <a:t>pad_left_size.read</a:t>
            </a:r>
            <a:r>
              <a:rPr lang="en-US" altLang="ko-KR" sz="1100" dirty="0">
                <a:solidFill>
                  <a:srgbClr val="FF0000"/>
                </a:solidFill>
              </a:rPr>
              <a:t>() + </a:t>
            </a:r>
            <a:r>
              <a:rPr lang="en-US" altLang="ko-KR" sz="1100" dirty="0" err="1">
                <a:solidFill>
                  <a:srgbClr val="FF0000"/>
                </a:solidFill>
              </a:rPr>
              <a:t>pad_right_size.read</a:t>
            </a:r>
            <a:r>
              <a:rPr lang="en-US" altLang="ko-KR" sz="1100" dirty="0">
                <a:solidFill>
                  <a:srgbClr val="FF0000"/>
                </a:solidFill>
              </a:rPr>
              <a:t>()); 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</a:t>
            </a:r>
            <a:r>
              <a:rPr lang="en-US" altLang="ko-KR" sz="1100" dirty="0" err="1">
                <a:solidFill>
                  <a:srgbClr val="FF0000"/>
                </a:solidFill>
              </a:rPr>
              <a:t>oy_cnt_max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feature_height.read</a:t>
            </a:r>
            <a:r>
              <a:rPr lang="en-US" altLang="ko-KR" sz="1100" dirty="0">
                <a:solidFill>
                  <a:srgbClr val="FF0000"/>
                </a:solidFill>
              </a:rPr>
              <a:t>() - </a:t>
            </a:r>
            <a:r>
              <a:rPr lang="en-US" altLang="ko-KR" sz="1100" dirty="0" err="1">
                <a:solidFill>
                  <a:srgbClr val="FF0000"/>
                </a:solidFill>
              </a:rPr>
              <a:t>filter_height.read</a:t>
            </a:r>
            <a:r>
              <a:rPr lang="en-US" altLang="ko-KR" sz="1100" dirty="0">
                <a:solidFill>
                  <a:srgbClr val="FF0000"/>
                </a:solidFill>
              </a:rPr>
              <a:t>() + (</a:t>
            </a:r>
            <a:r>
              <a:rPr lang="en-US" altLang="ko-KR" sz="1100" dirty="0" err="1">
                <a:solidFill>
                  <a:srgbClr val="FF0000"/>
                </a:solidFill>
              </a:rPr>
              <a:t>pad_top_size.read</a:t>
            </a:r>
            <a:r>
              <a:rPr lang="en-US" altLang="ko-KR" sz="1100" dirty="0">
                <a:solidFill>
                  <a:srgbClr val="FF0000"/>
                </a:solidFill>
              </a:rPr>
              <a:t>() + </a:t>
            </a:r>
            <a:r>
              <a:rPr lang="en-US" altLang="ko-KR" sz="1100" dirty="0" err="1">
                <a:solidFill>
                  <a:srgbClr val="FF0000"/>
                </a:solidFill>
              </a:rPr>
              <a:t>pad_bottom_size.read</a:t>
            </a:r>
            <a:r>
              <a:rPr lang="en-US" altLang="ko-KR" sz="1100" dirty="0">
                <a:solidFill>
                  <a:srgbClr val="FF0000"/>
                </a:solidFill>
              </a:rPr>
              <a:t>());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of_cnt_max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out_feature_channel.read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}</a:t>
            </a:r>
          </a:p>
          <a:p>
            <a:r>
              <a:rPr lang="en-US" altLang="ko-KR" sz="1100" dirty="0"/>
              <a:t>  void _cnt_max2()</a:t>
            </a:r>
          </a:p>
          <a:p>
            <a:r>
              <a:rPr lang="en-US" altLang="ko-KR" sz="1100" dirty="0"/>
              <a:t>  {</a:t>
            </a:r>
          </a:p>
          <a:p>
            <a:r>
              <a:rPr lang="en-US" altLang="ko-KR" sz="1100" dirty="0"/>
              <a:t>    if (!</a:t>
            </a:r>
            <a:r>
              <a:rPr lang="en-US" altLang="ko-KR" sz="1100" dirty="0" err="1"/>
              <a:t>rstn.read</a:t>
            </a:r>
            <a:r>
              <a:rPr lang="en-US" altLang="ko-KR" sz="1100" dirty="0"/>
              <a:t>()) {</a:t>
            </a:r>
          </a:p>
          <a:p>
            <a:r>
              <a:rPr lang="en-US" altLang="ko-KR" sz="1100" dirty="0"/>
              <a:t>      ox_cnt_max2.write(0);</a:t>
            </a:r>
          </a:p>
          <a:p>
            <a:r>
              <a:rPr lang="en-US" altLang="ko-KR" sz="1100" dirty="0"/>
              <a:t>      oy_cnt_max2.write(0);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else {</a:t>
            </a:r>
          </a:p>
          <a:p>
            <a:r>
              <a:rPr lang="en-US" altLang="ko-KR" sz="1100" dirty="0"/>
              <a:t>     if (</a:t>
            </a:r>
            <a:r>
              <a:rPr lang="en-US" altLang="ko-KR" sz="1100" dirty="0" err="1"/>
              <a:t>stride_x.read</a:t>
            </a:r>
            <a:r>
              <a:rPr lang="en-US" altLang="ko-KR" sz="1100" dirty="0"/>
              <a:t>() == 1)</a:t>
            </a:r>
          </a:p>
          <a:p>
            <a:r>
              <a:rPr lang="en-US" altLang="ko-KR" sz="1100" dirty="0"/>
              <a:t>      ox_cnt_max2 = </a:t>
            </a:r>
            <a:r>
              <a:rPr lang="en-US" altLang="ko-KR" sz="1100" dirty="0" err="1"/>
              <a:t>ox_cnt_max.read</a:t>
            </a:r>
            <a:r>
              <a:rPr lang="en-US" altLang="ko-KR" sz="1100" dirty="0"/>
              <a:t>() + 1;</a:t>
            </a:r>
          </a:p>
          <a:p>
            <a:r>
              <a:rPr lang="en-US" altLang="ko-KR" sz="1100" dirty="0"/>
              <a:t>     else if (</a:t>
            </a:r>
            <a:r>
              <a:rPr lang="en-US" altLang="ko-KR" sz="1100" dirty="0" err="1"/>
              <a:t>stride_x.read</a:t>
            </a:r>
            <a:r>
              <a:rPr lang="en-US" altLang="ko-KR" sz="1100" dirty="0"/>
              <a:t>() == 2)</a:t>
            </a:r>
          </a:p>
          <a:p>
            <a:r>
              <a:rPr lang="en-US" altLang="ko-KR" sz="1100" dirty="0"/>
              <a:t>      ox_cnt_max2 = (</a:t>
            </a:r>
            <a:r>
              <a:rPr lang="en-US" altLang="ko-KR" sz="1100" dirty="0" err="1"/>
              <a:t>ox_cnt_max.read</a:t>
            </a:r>
            <a:r>
              <a:rPr lang="en-US" altLang="ko-KR" sz="1100" dirty="0"/>
              <a:t>() &gt;&gt; 1) + 1;</a:t>
            </a:r>
          </a:p>
          <a:p>
            <a:r>
              <a:rPr lang="en-US" altLang="ko-KR" sz="1100" dirty="0"/>
              <a:t>     else if (</a:t>
            </a:r>
            <a:r>
              <a:rPr lang="en-US" altLang="ko-KR" sz="1100" dirty="0" err="1"/>
              <a:t>stride_x.read</a:t>
            </a:r>
            <a:r>
              <a:rPr lang="en-US" altLang="ko-KR" sz="1100" dirty="0"/>
              <a:t>() == 4)</a:t>
            </a:r>
          </a:p>
          <a:p>
            <a:r>
              <a:rPr lang="en-US" altLang="ko-KR" sz="1100" dirty="0"/>
              <a:t>      ox_cnt_max2 = (</a:t>
            </a:r>
            <a:r>
              <a:rPr lang="en-US" altLang="ko-KR" sz="1100" dirty="0" err="1"/>
              <a:t>ox_cnt_max.read</a:t>
            </a:r>
            <a:r>
              <a:rPr lang="en-US" altLang="ko-KR" sz="1100" dirty="0"/>
              <a:t>() &gt;&gt; 2) + 1;</a:t>
            </a:r>
          </a:p>
          <a:p>
            <a:r>
              <a:rPr lang="en-US" altLang="ko-KR" sz="1100" dirty="0"/>
              <a:t>     else</a:t>
            </a:r>
          </a:p>
          <a:p>
            <a:r>
              <a:rPr lang="en-US" altLang="ko-KR" sz="1100" dirty="0"/>
              <a:t>      ox_cnt_max2 = </a:t>
            </a:r>
            <a:r>
              <a:rPr lang="en-US" altLang="ko-KR" sz="1100" dirty="0" err="1"/>
              <a:t>ox_cnt_max.read</a:t>
            </a:r>
            <a:r>
              <a:rPr lang="en-US" altLang="ko-KR" sz="1100" dirty="0"/>
              <a:t>() + 1;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if (</a:t>
            </a:r>
            <a:r>
              <a:rPr lang="en-US" altLang="ko-KR" sz="1100" dirty="0" err="1"/>
              <a:t>stride_y.read</a:t>
            </a:r>
            <a:r>
              <a:rPr lang="en-US" altLang="ko-KR" sz="1100" dirty="0"/>
              <a:t>() == 1)</a:t>
            </a:r>
          </a:p>
          <a:p>
            <a:r>
              <a:rPr lang="en-US" altLang="ko-KR" sz="1100" dirty="0"/>
              <a:t>      oy_cnt_max2 = </a:t>
            </a:r>
            <a:r>
              <a:rPr lang="en-US" altLang="ko-KR" sz="1100" dirty="0" err="1"/>
              <a:t>oy_cnt_max.read</a:t>
            </a:r>
            <a:r>
              <a:rPr lang="en-US" altLang="ko-KR" sz="1100" dirty="0"/>
              <a:t>() + 1;</a:t>
            </a:r>
          </a:p>
          <a:p>
            <a:r>
              <a:rPr lang="en-US" altLang="ko-KR" sz="1100" dirty="0"/>
              <a:t>     else if (</a:t>
            </a:r>
            <a:r>
              <a:rPr lang="en-US" altLang="ko-KR" sz="1100" dirty="0" err="1"/>
              <a:t>stride_y.read</a:t>
            </a:r>
            <a:r>
              <a:rPr lang="en-US" altLang="ko-KR" sz="1100" dirty="0"/>
              <a:t>() == 2)</a:t>
            </a:r>
          </a:p>
          <a:p>
            <a:r>
              <a:rPr lang="en-US" altLang="ko-KR" sz="1100" dirty="0"/>
              <a:t>      oy_cnt_max2 = (</a:t>
            </a:r>
            <a:r>
              <a:rPr lang="en-US" altLang="ko-KR" sz="1100" dirty="0" err="1"/>
              <a:t>oy_cnt_max.read</a:t>
            </a:r>
            <a:r>
              <a:rPr lang="en-US" altLang="ko-KR" sz="1100" dirty="0"/>
              <a:t>() &gt;&gt; 1) + 1;</a:t>
            </a:r>
          </a:p>
          <a:p>
            <a:r>
              <a:rPr lang="en-US" altLang="ko-KR" sz="1100" dirty="0"/>
              <a:t>     else if (</a:t>
            </a:r>
            <a:r>
              <a:rPr lang="en-US" altLang="ko-KR" sz="1100" dirty="0" err="1"/>
              <a:t>stride_y.read</a:t>
            </a:r>
            <a:r>
              <a:rPr lang="en-US" altLang="ko-KR" sz="1100" dirty="0"/>
              <a:t>() == 4)</a:t>
            </a:r>
          </a:p>
          <a:p>
            <a:r>
              <a:rPr lang="en-US" altLang="ko-KR" sz="1100" dirty="0"/>
              <a:t>      oy_cnt_max2 = (</a:t>
            </a:r>
            <a:r>
              <a:rPr lang="en-US" altLang="ko-KR" sz="1100" dirty="0" err="1"/>
              <a:t>oy_cnt_max.read</a:t>
            </a:r>
            <a:r>
              <a:rPr lang="en-US" altLang="ko-KR" sz="1100" dirty="0"/>
              <a:t>() &gt;&gt; 2) + 1;</a:t>
            </a:r>
          </a:p>
          <a:p>
            <a:r>
              <a:rPr lang="en-US" altLang="ko-KR" sz="1100" dirty="0"/>
              <a:t>     else</a:t>
            </a:r>
          </a:p>
          <a:p>
            <a:r>
              <a:rPr lang="en-US" altLang="ko-KR" sz="1100" dirty="0"/>
              <a:t>      oy_cnt_max2 = </a:t>
            </a:r>
            <a:r>
              <a:rPr lang="en-US" altLang="ko-KR" sz="1100" dirty="0" err="1"/>
              <a:t>oy_cnt_max.read</a:t>
            </a:r>
            <a:r>
              <a:rPr lang="en-US" altLang="ko-KR" sz="1100" dirty="0"/>
              <a:t>() + 1;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26954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0;p8">
            <a:extLst>
              <a:ext uri="{FF2B5EF4-FFF2-40B4-BE49-F238E27FC236}">
                <a16:creationId xmlns:a16="http://schemas.microsoft.com/office/drawing/2014/main" id="{00CC0616-1B34-4CDE-8586-FE4E511A3F75}"/>
              </a:ext>
            </a:extLst>
          </p:cNvPr>
          <p:cNvSpPr txBox="1"/>
          <p:nvPr/>
        </p:nvSpPr>
        <p:spPr>
          <a:xfrm>
            <a:off x="1059628" y="732720"/>
            <a:ext cx="5913939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-. </a:t>
            </a:r>
            <a:r>
              <a:rPr lang="en-US" sz="2800" dirty="0" err="1">
                <a:latin typeface="Malgun Gothic"/>
                <a:ea typeface="Malgun Gothic"/>
                <a:cs typeface="Malgun Gothic"/>
                <a:sym typeface="Malgun Gothic"/>
              </a:rPr>
              <a:t>bias_addr_gen.h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9F00AC4-6152-4F93-BDF9-BAE2DFADEFD9}"/>
              </a:ext>
            </a:extLst>
          </p:cNvPr>
          <p:cNvSpPr/>
          <p:nvPr/>
        </p:nvSpPr>
        <p:spPr>
          <a:xfrm>
            <a:off x="4991211" y="3175121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4F71F-1A82-4EEE-9847-FD5A6CDA4365}"/>
              </a:ext>
            </a:extLst>
          </p:cNvPr>
          <p:cNvSpPr txBox="1"/>
          <p:nvPr/>
        </p:nvSpPr>
        <p:spPr>
          <a:xfrm>
            <a:off x="353898" y="1326889"/>
            <a:ext cx="61141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 void _</a:t>
            </a:r>
            <a:r>
              <a:rPr lang="en-US" altLang="ko-KR" sz="2000" dirty="0" err="1"/>
              <a:t>of_counter</a:t>
            </a:r>
            <a:r>
              <a:rPr lang="en-US" altLang="ko-KR" sz="2000" dirty="0"/>
              <a:t>()</a:t>
            </a:r>
          </a:p>
          <a:p>
            <a:r>
              <a:rPr lang="en-US" altLang="ko-KR" sz="2000" dirty="0"/>
              <a:t>  {</a:t>
            </a:r>
          </a:p>
          <a:p>
            <a:r>
              <a:rPr lang="en-US" altLang="ko-KR" sz="2000" dirty="0"/>
              <a:t>    if (</a:t>
            </a:r>
            <a:r>
              <a:rPr lang="en-US" altLang="ko-KR" sz="2000" dirty="0" err="1"/>
              <a:t>init.read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      </a:t>
            </a:r>
            <a:r>
              <a:rPr lang="en-US" altLang="ko-KR" sz="2000" dirty="0" err="1"/>
              <a:t>of_cnt</a:t>
            </a:r>
            <a:r>
              <a:rPr lang="en-US" altLang="ko-KR" sz="2000" dirty="0"/>
              <a:t> = 0;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if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of_clear.read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      </a:t>
            </a:r>
            <a:r>
              <a:rPr lang="en-US" altLang="ko-KR" sz="2000" dirty="0" err="1"/>
              <a:t>of_cnt</a:t>
            </a:r>
            <a:r>
              <a:rPr lang="en-US" altLang="ko-KR" sz="2000" dirty="0"/>
              <a:t> = 0;</a:t>
            </a:r>
          </a:p>
          <a:p>
            <a:r>
              <a:rPr lang="en-US" altLang="ko-KR" sz="2000" dirty="0"/>
              <a:t>    else if (</a:t>
            </a:r>
            <a:r>
              <a:rPr lang="en-US" altLang="ko-KR" sz="2000" dirty="0" err="1"/>
              <a:t>of_enable.read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      </a:t>
            </a:r>
            <a:r>
              <a:rPr lang="en-US" altLang="ko-KR" sz="2000" dirty="0" err="1"/>
              <a:t>of_cnt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of_cnt.read</a:t>
            </a:r>
            <a:r>
              <a:rPr lang="en-US" altLang="ko-KR" sz="2000" dirty="0"/>
              <a:t>() + 1;</a:t>
            </a:r>
          </a:p>
          <a:p>
            <a:r>
              <a:rPr lang="en-US" altLang="ko-KR" sz="2000" dirty="0"/>
              <a:t>  }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2703A-D2A3-45E5-8DCE-CA4C22BEEA68}"/>
              </a:ext>
            </a:extLst>
          </p:cNvPr>
          <p:cNvSpPr txBox="1"/>
          <p:nvPr/>
        </p:nvSpPr>
        <p:spPr>
          <a:xfrm>
            <a:off x="6468094" y="1316194"/>
            <a:ext cx="609958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000" dirty="0"/>
              <a:t>void _</a:t>
            </a:r>
            <a:r>
              <a:rPr lang="en-US" altLang="ko-KR" sz="2000" dirty="0" err="1"/>
              <a:t>of_counter</a:t>
            </a:r>
            <a:r>
              <a:rPr lang="en-US" altLang="ko-KR" sz="2000" dirty="0"/>
              <a:t>()</a:t>
            </a:r>
          </a:p>
          <a:p>
            <a:r>
              <a:rPr lang="en-US" altLang="ko-KR" sz="2000" dirty="0"/>
              <a:t>  {</a:t>
            </a:r>
          </a:p>
          <a:p>
            <a:r>
              <a:rPr lang="en-US" altLang="ko-KR" sz="2000" dirty="0"/>
              <a:t>    if (!</a:t>
            </a:r>
            <a:r>
              <a:rPr lang="en-US" altLang="ko-KR" sz="2000" dirty="0" err="1"/>
              <a:t>rstn.read</a:t>
            </a:r>
            <a:r>
              <a:rPr lang="en-US" altLang="ko-KR" sz="2000" dirty="0"/>
              <a:t>()) // Added on 2020/12/14 by </a:t>
            </a:r>
            <a:r>
              <a:rPr lang="en-US" altLang="ko-KR" sz="2000" dirty="0" err="1"/>
              <a:t>hanji</a:t>
            </a:r>
            <a:endParaRPr lang="en-US" altLang="ko-KR" sz="2000" dirty="0"/>
          </a:p>
          <a:p>
            <a:r>
              <a:rPr lang="en-US" altLang="ko-KR" sz="2000" dirty="0"/>
              <a:t>      </a:t>
            </a:r>
            <a:r>
              <a:rPr lang="en-US" altLang="ko-KR" sz="2000" dirty="0" err="1"/>
              <a:t>of_cnt.write</a:t>
            </a:r>
            <a:r>
              <a:rPr lang="en-US" altLang="ko-KR" sz="2000" dirty="0"/>
              <a:t>(0);</a:t>
            </a:r>
          </a:p>
          <a:p>
            <a:r>
              <a:rPr lang="en-US" altLang="ko-KR" sz="2000" dirty="0"/>
              <a:t>    else if (</a:t>
            </a:r>
            <a:r>
              <a:rPr lang="en-US" altLang="ko-KR" sz="2000" dirty="0" err="1"/>
              <a:t>init.read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      </a:t>
            </a:r>
            <a:r>
              <a:rPr lang="en-US" altLang="ko-KR" sz="2000" dirty="0" err="1"/>
              <a:t>of_cnt</a:t>
            </a:r>
            <a:r>
              <a:rPr lang="en-US" altLang="ko-KR" sz="2000" dirty="0"/>
              <a:t> = 0;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>
                <a:solidFill>
                  <a:srgbClr val="FF0000"/>
                </a:solidFill>
              </a:rPr>
              <a:t>else </a:t>
            </a:r>
            <a:r>
              <a:rPr lang="en-US" altLang="ko-KR" sz="2000" dirty="0"/>
              <a:t>if (</a:t>
            </a:r>
            <a:r>
              <a:rPr lang="en-US" altLang="ko-KR" sz="2000" dirty="0" err="1"/>
              <a:t>of_clear.read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      </a:t>
            </a:r>
            <a:r>
              <a:rPr lang="en-US" altLang="ko-KR" sz="2000" dirty="0" err="1"/>
              <a:t>of_cnt</a:t>
            </a:r>
            <a:r>
              <a:rPr lang="en-US" altLang="ko-KR" sz="2000" dirty="0"/>
              <a:t> = 0;</a:t>
            </a:r>
          </a:p>
          <a:p>
            <a:r>
              <a:rPr lang="en-US" altLang="ko-KR" sz="2000" dirty="0"/>
              <a:t>    else if (</a:t>
            </a:r>
            <a:r>
              <a:rPr lang="en-US" altLang="ko-KR" sz="2000" dirty="0" err="1"/>
              <a:t>of_enable.read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      </a:t>
            </a:r>
            <a:r>
              <a:rPr lang="en-US" altLang="ko-KR" sz="2000" dirty="0" err="1"/>
              <a:t>of_cnt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of_cnt.read</a:t>
            </a:r>
            <a:r>
              <a:rPr lang="en-US" altLang="ko-KR" sz="2000" dirty="0"/>
              <a:t>() + 1;</a:t>
            </a:r>
          </a:p>
          <a:p>
            <a:r>
              <a:rPr lang="en-US" altLang="ko-KR" sz="2000" dirty="0"/>
              <a:t>  }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3B276-AD9C-47F3-A9DA-4BF4B82ED5CE}"/>
              </a:ext>
            </a:extLst>
          </p:cNvPr>
          <p:cNvSpPr txBox="1"/>
          <p:nvPr/>
        </p:nvSpPr>
        <p:spPr>
          <a:xfrm>
            <a:off x="353898" y="4481726"/>
            <a:ext cx="1123144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* Scheduling Error (Stratus) vs. No Error (HWC)</a:t>
            </a:r>
          </a:p>
          <a:p>
            <a:r>
              <a:rPr lang="en-US" altLang="ko-KR" sz="1600" dirty="0"/>
              <a:t>00197: #############################[ Protocol Violation ]###########################</a:t>
            </a:r>
          </a:p>
          <a:p>
            <a:r>
              <a:rPr lang="en-US" altLang="ko-KR" sz="1600" dirty="0"/>
              <a:t>        00197:                                                                               </a:t>
            </a:r>
          </a:p>
          <a:p>
            <a:r>
              <a:rPr lang="en-US" altLang="ko-KR" sz="1600" dirty="0"/>
              <a:t>        00197: Protocol block "_</a:t>
            </a:r>
            <a:r>
              <a:rPr lang="en-US" altLang="ko-KR" sz="1600" dirty="0" err="1"/>
              <a:t>of_counter_method</a:t>
            </a:r>
            <a:r>
              <a:rPr lang="en-US" altLang="ko-KR" sz="1600" dirty="0"/>
              <a:t>" was relaxed to meet a schedule            </a:t>
            </a:r>
          </a:p>
          <a:p>
            <a:r>
              <a:rPr lang="en-US" altLang="ko-KR" sz="1600" dirty="0"/>
              <a:t>        00197: See User Guide section titled "Latency and Protocol Block Errors."            </a:t>
            </a:r>
          </a:p>
          <a:p>
            <a:r>
              <a:rPr lang="en-US" altLang="ko-KR" sz="1600" dirty="0"/>
              <a:t>        00197: The addition of the following cycle(s):                                       </a:t>
            </a:r>
          </a:p>
          <a:p>
            <a:r>
              <a:rPr lang="en-US" altLang="ko-KR" sz="1600" dirty="0"/>
              <a:t>        00197: [ Cycle1   (VIOL_2) ]                                                          </a:t>
            </a:r>
          </a:p>
          <a:p>
            <a:r>
              <a:rPr lang="en-US" altLang="ko-KR" sz="1600" dirty="0"/>
              <a:t>        00197: Violated this protocol block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8633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0;p8">
            <a:extLst>
              <a:ext uri="{FF2B5EF4-FFF2-40B4-BE49-F238E27FC236}">
                <a16:creationId xmlns:a16="http://schemas.microsoft.com/office/drawing/2014/main" id="{00CC0616-1B34-4CDE-8586-FE4E511A3F75}"/>
              </a:ext>
            </a:extLst>
          </p:cNvPr>
          <p:cNvSpPr txBox="1"/>
          <p:nvPr/>
        </p:nvSpPr>
        <p:spPr>
          <a:xfrm>
            <a:off x="1059628" y="732720"/>
            <a:ext cx="5913939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-. </a:t>
            </a:r>
            <a:r>
              <a:rPr lang="en-US" sz="2800" dirty="0" err="1">
                <a:latin typeface="Malgun Gothic"/>
                <a:ea typeface="Malgun Gothic"/>
                <a:cs typeface="Malgun Gothic"/>
                <a:sym typeface="Malgun Gothic"/>
              </a:rPr>
              <a:t>feature_write_addr_gen.h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ACD17-853D-4CF2-BDDA-FE84B1719D2C}"/>
              </a:ext>
            </a:extLst>
          </p:cNvPr>
          <p:cNvSpPr txBox="1"/>
          <p:nvPr/>
        </p:nvSpPr>
        <p:spPr>
          <a:xfrm>
            <a:off x="0" y="2280534"/>
            <a:ext cx="609958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 void _</a:t>
            </a:r>
            <a:r>
              <a:rPr lang="en-US" altLang="ko-KR" sz="1600" dirty="0" err="1"/>
              <a:t>fifo_read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{</a:t>
            </a:r>
          </a:p>
          <a:p>
            <a:r>
              <a:rPr lang="en-US" altLang="ko-KR" sz="1600" dirty="0"/>
              <a:t>    if (!</a:t>
            </a:r>
            <a:r>
              <a:rPr lang="en-US" altLang="ko-KR" sz="1600" dirty="0" err="1"/>
              <a:t>rstn.read</a:t>
            </a:r>
            <a:r>
              <a:rPr lang="en-US" altLang="ko-KR" sz="1600" dirty="0"/>
              <a:t>()) { 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fifo_out.write</a:t>
            </a:r>
            <a:r>
              <a:rPr lang="en-US" altLang="ko-KR" sz="1600" dirty="0"/>
              <a:t>(0);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    while (true)</a:t>
            </a:r>
          </a:p>
          <a:p>
            <a:r>
              <a:rPr lang="en-US" altLang="ko-KR" sz="1600" dirty="0"/>
              <a:t>    {</a:t>
            </a:r>
          </a:p>
          <a:p>
            <a:r>
              <a:rPr lang="en-US" altLang="ko-KR" sz="1600" dirty="0"/>
              <a:t>      wait(1);</a:t>
            </a:r>
          </a:p>
          <a:p>
            <a:r>
              <a:rPr lang="en-US" altLang="ko-KR" sz="1600" dirty="0"/>
              <a:t>      if (</a:t>
            </a:r>
            <a:r>
              <a:rPr lang="en-US" altLang="ko-KR" sz="1600" dirty="0" err="1">
                <a:solidFill>
                  <a:srgbClr val="FF0000"/>
                </a:solidFill>
              </a:rPr>
              <a:t>fifo_write_data.num_available</a:t>
            </a:r>
            <a:r>
              <a:rPr lang="en-US" altLang="ko-KR" sz="1600" dirty="0">
                <a:solidFill>
                  <a:srgbClr val="FF0000"/>
                </a:solidFill>
              </a:rPr>
              <a:t>()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 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fifo_out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fifo_write_data.read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  }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  }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A6EB03-8381-4905-81A9-A8826EC90CED}"/>
              </a:ext>
            </a:extLst>
          </p:cNvPr>
          <p:cNvSpPr txBox="1"/>
          <p:nvPr/>
        </p:nvSpPr>
        <p:spPr>
          <a:xfrm>
            <a:off x="4549422" y="1589640"/>
            <a:ext cx="868418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(1) Scheduling Error (Stratus) vs. No Error (HWC)</a:t>
            </a:r>
          </a:p>
          <a:p>
            <a:r>
              <a:rPr lang="en-US" altLang="ko-KR" sz="1600" dirty="0"/>
              <a:t> #################################################################</a:t>
            </a:r>
          </a:p>
          <a:p>
            <a:r>
              <a:rPr lang="en-US" altLang="ko-KR" sz="1600" dirty="0"/>
              <a:t>  ERROR 00100:# at </a:t>
            </a:r>
            <a:r>
              <a:rPr lang="en-US" altLang="ko-KR" sz="1600" dirty="0" err="1"/>
              <a:t>feature_write_addr_gen.h</a:t>
            </a:r>
            <a:r>
              <a:rPr lang="en-US" altLang="ko-KR" sz="1600" dirty="0"/>
              <a:t> line 144</a:t>
            </a:r>
          </a:p>
          <a:p>
            <a:r>
              <a:rPr lang="en-US" altLang="ko-KR" sz="1600" dirty="0"/>
              <a:t>  ERROR 00100.#   Unable to resolve pointer or array indirection.             </a:t>
            </a:r>
          </a:p>
          <a:p>
            <a:r>
              <a:rPr lang="en-US" altLang="ko-KR" sz="1600" dirty="0"/>
              <a:t> #################################################################</a:t>
            </a:r>
          </a:p>
          <a:p>
            <a:r>
              <a:rPr lang="en-US" altLang="ko-KR" sz="1600" dirty="0"/>
              <a:t> #################################################################</a:t>
            </a:r>
          </a:p>
          <a:p>
            <a:r>
              <a:rPr lang="en-US" altLang="ko-KR" sz="1600" dirty="0"/>
              <a:t>  ERROR 00100:# at </a:t>
            </a:r>
            <a:r>
              <a:rPr lang="en-US" altLang="ko-KR" sz="1600" dirty="0" err="1"/>
              <a:t>feature_write_addr_gen.h</a:t>
            </a:r>
            <a:r>
              <a:rPr lang="en-US" altLang="ko-KR" sz="1600" dirty="0"/>
              <a:t> line 144                          </a:t>
            </a:r>
          </a:p>
          <a:p>
            <a:r>
              <a:rPr lang="en-US" altLang="ko-KR" sz="1600" dirty="0"/>
              <a:t>  ERROR 00100.#   Unable to resolve pointer or array indirection.             </a:t>
            </a:r>
          </a:p>
          <a:p>
            <a:r>
              <a:rPr lang="en-US" altLang="ko-KR" sz="1600" dirty="0"/>
              <a:t> #################################################################</a:t>
            </a:r>
          </a:p>
          <a:p>
            <a:r>
              <a:rPr lang="en-US" altLang="ko-KR" sz="1600" dirty="0"/>
              <a:t>  ERROR 00103:# at </a:t>
            </a:r>
            <a:r>
              <a:rPr lang="en-US" altLang="ko-KR" sz="1600" dirty="0" err="1"/>
              <a:t>feature_write_addr_gen.h</a:t>
            </a:r>
            <a:r>
              <a:rPr lang="en-US" altLang="ko-KR" sz="1600" dirty="0"/>
              <a:t> line 144</a:t>
            </a:r>
          </a:p>
          <a:p>
            <a:r>
              <a:rPr lang="en-US" altLang="ko-KR" sz="1600" dirty="0"/>
              <a:t>  ERROR 00103.#   Unable to resolve all pointer or array indirection in the   </a:t>
            </a:r>
          </a:p>
          <a:p>
            <a:r>
              <a:rPr lang="en-US" altLang="ko-KR" sz="1600" dirty="0"/>
              <a:t>  ERROR 00103.#   design. E.g.: switch( (</a:t>
            </a:r>
            <a:r>
              <a:rPr lang="en-US" altLang="ko-KR" sz="1600" dirty="0" err="1"/>
              <a:t>sc_int</a:t>
            </a:r>
            <a:r>
              <a:rPr lang="en-US" altLang="ko-KR" sz="1600" dirty="0"/>
              <a:t>&lt;32&gt;)(</a:t>
            </a:r>
            <a:r>
              <a:rPr lang="en-US" altLang="ko-KR" sz="1600" dirty="0" err="1"/>
              <a:t>num_available</a:t>
            </a:r>
            <a:r>
              <a:rPr lang="en-US" altLang="ko-KR" sz="1600" dirty="0"/>
              <a:t>(&amp;(         </a:t>
            </a:r>
          </a:p>
          <a:p>
            <a:r>
              <a:rPr lang="en-US" altLang="ko-KR" sz="1600" dirty="0"/>
              <a:t>  ERROR 00103.#   (</a:t>
            </a:r>
            <a:r>
              <a:rPr lang="en-US" altLang="ko-KR" sz="1600" dirty="0" err="1"/>
              <a:t>sc_biguint</a:t>
            </a:r>
            <a:r>
              <a:rPr lang="en-US" altLang="ko-KR" sz="1600" dirty="0"/>
              <a:t>&lt;1508&gt; )(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&lt;1508&gt;)(                           </a:t>
            </a:r>
          </a:p>
          <a:p>
            <a:r>
              <a:rPr lang="en-US" altLang="ko-KR" sz="1600" dirty="0"/>
              <a:t>  ERROR 00103.#   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&lt;1444&gt;)((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&lt;1218&gt;)((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&lt;992&gt;)(                  </a:t>
            </a:r>
          </a:p>
          <a:p>
            <a:r>
              <a:rPr lang="en-US" altLang="ko-KR" sz="1600" dirty="0"/>
              <a:t>  ERROR 00103.#   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&lt;960&gt;)((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&lt;928&gt;)((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&lt;896&gt;)(                    </a:t>
            </a:r>
          </a:p>
          <a:p>
            <a:r>
              <a:rPr lang="en-US" altLang="ko-KR" sz="1600" dirty="0"/>
              <a:t>  ERROR 00103.#   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&lt;832&gt;)((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&lt;768&gt;)((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&lt;736&gt;)(                     </a:t>
            </a:r>
          </a:p>
          <a:p>
            <a:r>
              <a:rPr lang="en-US" altLang="ko-KR" sz="1600" dirty="0"/>
              <a:t>  ERROR 00103.#   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&lt;704&gt;)((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&lt;672&gt;)((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&lt;608&gt;)(   </a:t>
            </a:r>
          </a:p>
          <a:p>
            <a:r>
              <a:rPr lang="en-US" altLang="ko-KR" sz="1600" dirty="0"/>
              <a:t>   </a:t>
            </a:r>
          </a:p>
          <a:p>
            <a:r>
              <a:rPr lang="en-US" altLang="ko-KR" sz="1600" dirty="0"/>
              <a:t>(2) RTL </a:t>
            </a:r>
            <a:r>
              <a:rPr lang="ko-KR" altLang="en-US" sz="1600" dirty="0"/>
              <a:t>생성이 되지만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sc_fifo</a:t>
            </a:r>
            <a:r>
              <a:rPr lang="en-US" altLang="ko-KR" sz="1600" dirty="0"/>
              <a:t> </a:t>
            </a:r>
            <a:r>
              <a:rPr lang="ko-KR" altLang="en-US" sz="1600" dirty="0"/>
              <a:t>선언이 된 부분이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출력</a:t>
            </a:r>
            <a:r>
              <a:rPr lang="en-US" altLang="ko-KR" sz="1600" dirty="0"/>
              <a:t>(FIFO</a:t>
            </a:r>
            <a:r>
              <a:rPr lang="ko-KR" altLang="en-US" sz="1600" dirty="0"/>
              <a:t> 기능 생성이 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안되는 문제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B011D-B228-4970-9875-56B75BE2E793}"/>
              </a:ext>
            </a:extLst>
          </p:cNvPr>
          <p:cNvSpPr txBox="1"/>
          <p:nvPr/>
        </p:nvSpPr>
        <p:spPr>
          <a:xfrm>
            <a:off x="44604" y="1737705"/>
            <a:ext cx="6623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sc_fifo</a:t>
            </a:r>
            <a:r>
              <a:rPr lang="en-US" altLang="ko-KR" sz="1600" dirty="0"/>
              <a:t>&lt; </a:t>
            </a:r>
            <a:r>
              <a:rPr lang="en-US" altLang="ko-KR" sz="1600" dirty="0" err="1"/>
              <a:t>sc_biguint</a:t>
            </a:r>
            <a:r>
              <a:rPr lang="en-US" altLang="ko-KR" sz="1600" dirty="0"/>
              <a:t>&lt;320&gt; &gt; </a:t>
            </a:r>
            <a:r>
              <a:rPr lang="en-US" altLang="ko-KR" sz="1600" dirty="0" err="1"/>
              <a:t>fifo_write_data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433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/>
        </p:nvSpPr>
        <p:spPr>
          <a:xfrm>
            <a:off x="731300" y="103075"/>
            <a:ext cx="592538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1. Preliminary (System C)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EB5B5F-91ED-457E-AEC1-50765650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21" y="898480"/>
            <a:ext cx="10138630" cy="525706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28659-B8C4-4128-AE13-0044CE2F11CD}"/>
              </a:ext>
            </a:extLst>
          </p:cNvPr>
          <p:cNvSpPr txBox="1"/>
          <p:nvPr/>
        </p:nvSpPr>
        <p:spPr>
          <a:xfrm>
            <a:off x="433040" y="747693"/>
            <a:ext cx="61141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 (3) </a:t>
            </a:r>
            <a:r>
              <a:rPr lang="en-US" altLang="ko-KR" sz="1600" dirty="0" err="1"/>
              <a:t>sc_fifo</a:t>
            </a:r>
            <a:r>
              <a:rPr lang="en-US" altLang="ko-KR" sz="1600" dirty="0"/>
              <a:t> </a:t>
            </a:r>
            <a:r>
              <a:rPr lang="ko-KR" altLang="en-US" sz="1600" dirty="0"/>
              <a:t>대신 </a:t>
            </a:r>
            <a:r>
              <a:rPr lang="en-US" altLang="ko-KR" sz="1600" dirty="0"/>
              <a:t>FIFO </a:t>
            </a:r>
            <a:r>
              <a:rPr lang="ko-KR" altLang="en-US" sz="1600" dirty="0"/>
              <a:t>기능 기술하여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34C0E-FD90-4365-9654-7CFDB74F3FA3}"/>
              </a:ext>
            </a:extLst>
          </p:cNvPr>
          <p:cNvSpPr txBox="1"/>
          <p:nvPr/>
        </p:nvSpPr>
        <p:spPr>
          <a:xfrm>
            <a:off x="228602" y="1303917"/>
            <a:ext cx="60997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fifo_write</a:t>
            </a:r>
            <a:r>
              <a:rPr lang="en-US" altLang="ko-KR" dirty="0"/>
              <a:t>()  {</a:t>
            </a:r>
          </a:p>
          <a:p>
            <a:r>
              <a:rPr lang="en-US" altLang="ko-KR" dirty="0"/>
              <a:t>    if (!</a:t>
            </a:r>
            <a:r>
              <a:rPr lang="en-US" altLang="ko-KR" dirty="0" err="1"/>
              <a:t>rstn.read</a:t>
            </a:r>
            <a:r>
              <a:rPr lang="en-US" altLang="ko-KR" dirty="0"/>
              <a:t>())  {</a:t>
            </a:r>
          </a:p>
          <a:p>
            <a:r>
              <a:rPr lang="en-US" altLang="ko-KR" dirty="0"/>
              <a:t>     for (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8;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 {   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fifo_mem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].write(0);</a:t>
            </a:r>
          </a:p>
          <a:p>
            <a:r>
              <a:rPr lang="en-US" altLang="ko-KR" dirty="0"/>
              <a:t>     }   </a:t>
            </a:r>
          </a:p>
          <a:p>
            <a:r>
              <a:rPr lang="en-US" altLang="ko-KR" dirty="0"/>
              <a:t>    }   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wr_en.read</a:t>
            </a:r>
            <a:r>
              <a:rPr lang="en-US" altLang="ko-KR" dirty="0"/>
              <a:t>() == 1 &amp;&amp; </a:t>
            </a:r>
            <a:r>
              <a:rPr lang="en-US" altLang="ko-KR" dirty="0" err="1"/>
              <a:t>fifo_cnt.read</a:t>
            </a:r>
            <a:r>
              <a:rPr lang="en-US" altLang="ko-KR" dirty="0"/>
              <a:t>() != 7)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fifo_mem</a:t>
            </a:r>
            <a:r>
              <a:rPr lang="en-US" altLang="ko-KR" dirty="0"/>
              <a:t>[</a:t>
            </a:r>
            <a:r>
              <a:rPr lang="en-US" altLang="ko-KR" dirty="0" err="1"/>
              <a:t>wr_ptr.read</a:t>
            </a:r>
            <a:r>
              <a:rPr lang="en-US" altLang="ko-KR" dirty="0"/>
              <a:t>()] = </a:t>
            </a:r>
            <a:r>
              <a:rPr lang="en-US" altLang="ko-KR" dirty="0" err="1"/>
              <a:t>src.read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DC1AE-03C7-4DD9-B40D-0941AF63E85F}"/>
              </a:ext>
            </a:extLst>
          </p:cNvPr>
          <p:cNvSpPr txBox="1"/>
          <p:nvPr/>
        </p:nvSpPr>
        <p:spPr>
          <a:xfrm>
            <a:off x="262613" y="3401118"/>
            <a:ext cx="60997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fifo_read</a:t>
            </a:r>
            <a:r>
              <a:rPr lang="en-US" altLang="ko-KR" dirty="0"/>
              <a:t>()  {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rd_en.read</a:t>
            </a:r>
            <a:r>
              <a:rPr lang="en-US" altLang="ko-KR" dirty="0"/>
              <a:t>() == 1 &amp;&amp; </a:t>
            </a:r>
            <a:r>
              <a:rPr lang="en-US" altLang="ko-KR" dirty="0" err="1"/>
              <a:t>fifo_cnt.read</a:t>
            </a:r>
            <a:r>
              <a:rPr lang="en-US" altLang="ko-KR" dirty="0"/>
              <a:t>() != 0)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fifo_out</a:t>
            </a:r>
            <a:r>
              <a:rPr lang="en-US" altLang="ko-KR" dirty="0"/>
              <a:t> = </a:t>
            </a:r>
            <a:r>
              <a:rPr lang="en-US" altLang="ko-KR" dirty="0" err="1"/>
              <a:t>fifo_mem</a:t>
            </a:r>
            <a:r>
              <a:rPr lang="en-US" altLang="ko-KR" dirty="0"/>
              <a:t>[</a:t>
            </a:r>
            <a:r>
              <a:rPr lang="en-US" altLang="ko-KR" dirty="0" err="1"/>
              <a:t>rd_ptr.read</a:t>
            </a:r>
            <a:r>
              <a:rPr lang="en-US" altLang="ko-KR" dirty="0"/>
              <a:t>()].read();</a:t>
            </a:r>
          </a:p>
          <a:p>
            <a:r>
              <a:rPr lang="en-US" altLang="ko-KR" dirty="0"/>
              <a:t>    else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fifo_out.write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2B82D-3DF1-4F0B-8AB7-6957A4542817}"/>
              </a:ext>
            </a:extLst>
          </p:cNvPr>
          <p:cNvSpPr txBox="1"/>
          <p:nvPr/>
        </p:nvSpPr>
        <p:spPr>
          <a:xfrm>
            <a:off x="5863682" y="1586721"/>
            <a:ext cx="609971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void _</a:t>
            </a:r>
            <a:r>
              <a:rPr lang="en-US" altLang="ko-KR" dirty="0" err="1"/>
              <a:t>wr_en</a:t>
            </a:r>
            <a:r>
              <a:rPr lang="en-US" altLang="ko-KR" dirty="0"/>
              <a:t>()  {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src_vld.read</a:t>
            </a:r>
            <a:r>
              <a:rPr lang="en-US" altLang="ko-KR" dirty="0"/>
              <a:t>() == 1)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wr_en</a:t>
            </a:r>
            <a:r>
              <a:rPr lang="en-US" altLang="ko-KR" dirty="0"/>
              <a:t> = 1;</a:t>
            </a:r>
          </a:p>
          <a:p>
            <a:r>
              <a:rPr lang="en-US" altLang="ko-KR" dirty="0"/>
              <a:t>    else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wr_en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void _</a:t>
            </a:r>
            <a:r>
              <a:rPr lang="en-US" altLang="ko-KR" dirty="0" err="1"/>
              <a:t>rd_en</a:t>
            </a:r>
            <a:r>
              <a:rPr lang="en-US" altLang="ko-KR" dirty="0"/>
              <a:t>()  {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write_address_valid.read</a:t>
            </a:r>
            <a:r>
              <a:rPr lang="en-US" altLang="ko-KR" dirty="0"/>
              <a:t>() == 1 &amp;&amp; </a:t>
            </a:r>
            <a:r>
              <a:rPr lang="en-US" altLang="ko-KR" dirty="0" err="1"/>
              <a:t>fifo_cnt.read</a:t>
            </a:r>
            <a:r>
              <a:rPr lang="en-US" altLang="ko-KR" dirty="0"/>
              <a:t>() != 0)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rd_en</a:t>
            </a:r>
            <a:r>
              <a:rPr lang="en-US" altLang="ko-KR" dirty="0"/>
              <a:t> = 1;</a:t>
            </a:r>
          </a:p>
          <a:p>
            <a:r>
              <a:rPr lang="en-US" altLang="ko-KR" dirty="0"/>
              <a:t>    else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rd_en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void _</a:t>
            </a:r>
            <a:r>
              <a:rPr lang="en-US" altLang="ko-KR" dirty="0" err="1"/>
              <a:t>wr_ptr</a:t>
            </a:r>
            <a:r>
              <a:rPr lang="en-US" altLang="ko-KR" dirty="0"/>
              <a:t>()  {</a:t>
            </a:r>
          </a:p>
          <a:p>
            <a:r>
              <a:rPr lang="en-US" altLang="ko-KR" dirty="0"/>
              <a:t>    if (!</a:t>
            </a:r>
            <a:r>
              <a:rPr lang="en-US" altLang="ko-KR" dirty="0" err="1"/>
              <a:t>rstn.read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wr_ptr.write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wr_en.read</a:t>
            </a:r>
            <a:r>
              <a:rPr lang="en-US" altLang="ko-KR" dirty="0"/>
              <a:t>() == 1 &amp;&amp; </a:t>
            </a:r>
            <a:r>
              <a:rPr lang="en-US" altLang="ko-KR" dirty="0" err="1"/>
              <a:t>fifo_cnt.read</a:t>
            </a:r>
            <a:r>
              <a:rPr lang="en-US" altLang="ko-KR" dirty="0"/>
              <a:t>() != 7)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wr_ptr</a:t>
            </a:r>
            <a:r>
              <a:rPr lang="en-US" altLang="ko-KR" dirty="0"/>
              <a:t> = </a:t>
            </a:r>
            <a:r>
              <a:rPr lang="en-US" altLang="ko-KR" dirty="0" err="1"/>
              <a:t>wr_ptr.read</a:t>
            </a:r>
            <a:r>
              <a:rPr lang="en-US" altLang="ko-KR" dirty="0"/>
              <a:t>() + 1;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void _</a:t>
            </a:r>
            <a:r>
              <a:rPr lang="en-US" altLang="ko-KR" dirty="0" err="1"/>
              <a:t>rd_ptr</a:t>
            </a:r>
            <a:r>
              <a:rPr lang="en-US" altLang="ko-KR" dirty="0"/>
              <a:t>()  {</a:t>
            </a:r>
          </a:p>
          <a:p>
            <a:r>
              <a:rPr lang="en-US" altLang="ko-KR" dirty="0"/>
              <a:t>    if (!</a:t>
            </a:r>
            <a:r>
              <a:rPr lang="en-US" altLang="ko-KR" dirty="0" err="1"/>
              <a:t>rstn.read</a:t>
            </a:r>
            <a:r>
              <a:rPr lang="en-US" altLang="ko-KR" dirty="0"/>
              <a:t>()) </a:t>
            </a:r>
            <a:r>
              <a:rPr lang="en-US" altLang="ko-KR" dirty="0" err="1"/>
              <a:t>rd_ptr.write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rd_en.read</a:t>
            </a:r>
            <a:r>
              <a:rPr lang="en-US" altLang="ko-KR" dirty="0"/>
              <a:t>() == 1 &amp;&amp; </a:t>
            </a:r>
            <a:r>
              <a:rPr lang="en-US" altLang="ko-KR" dirty="0" err="1"/>
              <a:t>fifo_cnt.read</a:t>
            </a:r>
            <a:r>
              <a:rPr lang="en-US" altLang="ko-KR" dirty="0"/>
              <a:t>() != 0)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rd_ptr</a:t>
            </a:r>
            <a:r>
              <a:rPr lang="en-US" altLang="ko-KR" dirty="0"/>
              <a:t> = </a:t>
            </a:r>
            <a:r>
              <a:rPr lang="en-US" altLang="ko-KR" dirty="0" err="1"/>
              <a:t>rd_ptr.read</a:t>
            </a:r>
            <a:r>
              <a:rPr lang="en-US" altLang="ko-KR" dirty="0"/>
              <a:t>() + 1;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09874-C395-4C69-BD26-706D7F134271}"/>
              </a:ext>
            </a:extLst>
          </p:cNvPr>
          <p:cNvSpPr txBox="1"/>
          <p:nvPr/>
        </p:nvSpPr>
        <p:spPr>
          <a:xfrm>
            <a:off x="262892" y="4695891"/>
            <a:ext cx="60997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fifo_cnt</a:t>
            </a:r>
            <a:r>
              <a:rPr lang="en-US" altLang="ko-KR" dirty="0"/>
              <a:t>()  {</a:t>
            </a:r>
          </a:p>
          <a:p>
            <a:r>
              <a:rPr lang="en-US" altLang="ko-KR" dirty="0"/>
              <a:t>    if (!</a:t>
            </a:r>
            <a:r>
              <a:rPr lang="en-US" altLang="ko-KR" dirty="0" err="1"/>
              <a:t>rstn.read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fifo_cnt.write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src_vld.read</a:t>
            </a:r>
            <a:r>
              <a:rPr lang="en-US" altLang="ko-KR" dirty="0"/>
              <a:t>() == 1)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fifo_cnt</a:t>
            </a:r>
            <a:r>
              <a:rPr lang="en-US" altLang="ko-KR" dirty="0"/>
              <a:t> = </a:t>
            </a:r>
            <a:r>
              <a:rPr lang="en-US" altLang="ko-KR" dirty="0" err="1"/>
              <a:t>fifo_cnt.read</a:t>
            </a:r>
            <a:r>
              <a:rPr lang="en-US" altLang="ko-KR" dirty="0"/>
              <a:t>() + 1;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write_address_valid.read</a:t>
            </a:r>
            <a:r>
              <a:rPr lang="en-US" altLang="ko-KR" dirty="0"/>
              <a:t>() == 1 &amp;&amp; </a:t>
            </a:r>
            <a:r>
              <a:rPr lang="en-US" altLang="ko-KR" dirty="0" err="1"/>
              <a:t>fifo_cnt.read</a:t>
            </a:r>
            <a:r>
              <a:rPr lang="en-US" altLang="ko-KR" dirty="0"/>
              <a:t>() != 0)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fifo_cnt</a:t>
            </a:r>
            <a:r>
              <a:rPr lang="en-US" altLang="ko-KR" dirty="0"/>
              <a:t> = </a:t>
            </a:r>
            <a:r>
              <a:rPr lang="en-US" altLang="ko-KR" dirty="0" err="1"/>
              <a:t>fifo_cnt.read</a:t>
            </a:r>
            <a:r>
              <a:rPr lang="en-US" altLang="ko-KR" dirty="0"/>
              <a:t>() - 1;</a:t>
            </a:r>
          </a:p>
          <a:p>
            <a:r>
              <a:rPr lang="en-US" altLang="ko-KR" dirty="0"/>
              <a:t>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321AC-8CB7-4C11-AF19-E82FCEF474DA}"/>
              </a:ext>
            </a:extLst>
          </p:cNvPr>
          <p:cNvSpPr txBox="1"/>
          <p:nvPr/>
        </p:nvSpPr>
        <p:spPr>
          <a:xfrm>
            <a:off x="273206" y="1047421"/>
            <a:ext cx="609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sc_signal</a:t>
            </a:r>
            <a:r>
              <a:rPr lang="en-US" altLang="ko-KR" dirty="0"/>
              <a:t>&lt; </a:t>
            </a:r>
            <a:r>
              <a:rPr lang="en-US" altLang="ko-KR" dirty="0" err="1"/>
              <a:t>sc_biguint</a:t>
            </a:r>
            <a:r>
              <a:rPr lang="en-US" altLang="ko-KR" dirty="0"/>
              <a:t>&lt;320&gt; &gt; </a:t>
            </a:r>
            <a:r>
              <a:rPr lang="en-US" altLang="ko-KR" dirty="0" err="1"/>
              <a:t>fifo_mem</a:t>
            </a:r>
            <a:r>
              <a:rPr lang="en-US" altLang="ko-KR" dirty="0"/>
              <a:t>[8];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27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28659-B8C4-4128-AE13-0044CE2F11CD}"/>
              </a:ext>
            </a:extLst>
          </p:cNvPr>
          <p:cNvSpPr txBox="1"/>
          <p:nvPr/>
        </p:nvSpPr>
        <p:spPr>
          <a:xfrm>
            <a:off x="433040" y="747693"/>
            <a:ext cx="61141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 (4) </a:t>
            </a:r>
            <a:r>
              <a:rPr lang="en-US" altLang="ko-KR" sz="1600" dirty="0" err="1"/>
              <a:t>sfu_valid</a:t>
            </a:r>
            <a:r>
              <a:rPr lang="en-US" altLang="ko-KR" sz="1600" dirty="0"/>
              <a:t> </a:t>
            </a:r>
            <a:r>
              <a:rPr lang="ko-KR" altLang="en-US" sz="1600" dirty="0"/>
              <a:t>신호가 </a:t>
            </a:r>
            <a:r>
              <a:rPr lang="en-US" altLang="ko-KR" sz="1600" dirty="0"/>
              <a:t>write </a:t>
            </a:r>
            <a:r>
              <a:rPr lang="ko-KR" altLang="en-US" sz="1600" dirty="0"/>
              <a:t>타이밍과 동일 시점에 생성될 경우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6C826-5761-455F-A2EA-EE5BC39BD9F9}"/>
              </a:ext>
            </a:extLst>
          </p:cNvPr>
          <p:cNvSpPr txBox="1"/>
          <p:nvPr/>
        </p:nvSpPr>
        <p:spPr>
          <a:xfrm>
            <a:off x="777711" y="1466332"/>
            <a:ext cx="609914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fifo_cnt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if (!</a:t>
            </a:r>
            <a:r>
              <a:rPr lang="en-US" altLang="ko-KR" dirty="0" err="1"/>
              <a:t>rstn.read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fifo_cnt.write</a:t>
            </a:r>
            <a:r>
              <a:rPr lang="en-US" altLang="ko-KR" dirty="0"/>
              <a:t>(0);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else if (</a:t>
            </a:r>
            <a:r>
              <a:rPr lang="en-US" altLang="ko-KR" dirty="0" err="1">
                <a:solidFill>
                  <a:srgbClr val="FF0000"/>
                </a:solidFill>
              </a:rPr>
              <a:t>src_vld.read</a:t>
            </a:r>
            <a:r>
              <a:rPr lang="en-US" altLang="ko-KR" dirty="0">
                <a:solidFill>
                  <a:srgbClr val="FF0000"/>
                </a:solidFill>
              </a:rPr>
              <a:t>() == 1 &amp;&amp; </a:t>
            </a:r>
            <a:r>
              <a:rPr lang="en-US" altLang="ko-KR" dirty="0" err="1">
                <a:solidFill>
                  <a:srgbClr val="FF0000"/>
                </a:solidFill>
              </a:rPr>
              <a:t>write_address_valid.read</a:t>
            </a:r>
            <a:r>
              <a:rPr lang="en-US" altLang="ko-KR" dirty="0">
                <a:solidFill>
                  <a:srgbClr val="FF0000"/>
                </a:solidFill>
              </a:rPr>
              <a:t>() == 1 &amp;&amp; </a:t>
            </a:r>
            <a:r>
              <a:rPr lang="en-US" altLang="ko-KR" dirty="0" err="1">
                <a:solidFill>
                  <a:srgbClr val="FF0000"/>
                </a:solidFill>
              </a:rPr>
              <a:t>fifo_cnt.read</a:t>
            </a:r>
            <a:r>
              <a:rPr lang="en-US" altLang="ko-KR" dirty="0">
                <a:solidFill>
                  <a:srgbClr val="FF0000"/>
                </a:solidFill>
              </a:rPr>
              <a:t>() != 0) 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fifo_cnt</a:t>
            </a:r>
            <a:r>
              <a:rPr lang="en-US" altLang="ko-KR" dirty="0"/>
              <a:t> = </a:t>
            </a:r>
            <a:r>
              <a:rPr lang="en-US" altLang="ko-KR" dirty="0" err="1"/>
              <a:t>fifo_cnt.read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src_vld.read</a:t>
            </a:r>
            <a:r>
              <a:rPr lang="en-US" altLang="ko-KR" dirty="0"/>
              <a:t>() == 1)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fifo_cnt</a:t>
            </a:r>
            <a:r>
              <a:rPr lang="en-US" altLang="ko-KR" dirty="0"/>
              <a:t> = </a:t>
            </a:r>
            <a:r>
              <a:rPr lang="en-US" altLang="ko-KR" dirty="0" err="1"/>
              <a:t>fifo_cnt.read</a:t>
            </a:r>
            <a:r>
              <a:rPr lang="en-US" altLang="ko-KR" dirty="0"/>
              <a:t>() + 1;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write_address_valid.read</a:t>
            </a:r>
            <a:r>
              <a:rPr lang="en-US" altLang="ko-KR" dirty="0"/>
              <a:t>() == 1 &amp;&amp; </a:t>
            </a:r>
            <a:r>
              <a:rPr lang="en-US" altLang="ko-KR" dirty="0" err="1"/>
              <a:t>fifo_cnt.read</a:t>
            </a:r>
            <a:r>
              <a:rPr lang="en-US" altLang="ko-KR" dirty="0"/>
              <a:t>() != 0)</a:t>
            </a:r>
          </a:p>
          <a:p>
            <a:r>
              <a:rPr lang="en-US" altLang="ko-KR" dirty="0"/>
              <a:t>    //else if (</a:t>
            </a:r>
            <a:r>
              <a:rPr lang="en-US" altLang="ko-KR" dirty="0" err="1"/>
              <a:t>fifo_cnt.read</a:t>
            </a:r>
            <a:r>
              <a:rPr lang="en-US" altLang="ko-KR" dirty="0"/>
              <a:t>() != 0)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fifo_cnt</a:t>
            </a:r>
            <a:r>
              <a:rPr lang="en-US" altLang="ko-KR" dirty="0"/>
              <a:t> = </a:t>
            </a:r>
            <a:r>
              <a:rPr lang="en-US" altLang="ko-KR" dirty="0" err="1"/>
              <a:t>fifo_cnt.read</a:t>
            </a:r>
            <a:r>
              <a:rPr lang="en-US" altLang="ko-KR" dirty="0"/>
              <a:t>() - 1;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318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0;p8">
            <a:extLst>
              <a:ext uri="{FF2B5EF4-FFF2-40B4-BE49-F238E27FC236}">
                <a16:creationId xmlns:a16="http://schemas.microsoft.com/office/drawing/2014/main" id="{00CC0616-1B34-4CDE-8586-FE4E511A3F75}"/>
              </a:ext>
            </a:extLst>
          </p:cNvPr>
          <p:cNvSpPr txBox="1"/>
          <p:nvPr/>
        </p:nvSpPr>
        <p:spPr>
          <a:xfrm>
            <a:off x="1059628" y="641413"/>
            <a:ext cx="5913939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-. </a:t>
            </a:r>
            <a:r>
              <a:rPr lang="en-US" sz="2800" dirty="0" err="1">
                <a:latin typeface="Malgun Gothic"/>
                <a:ea typeface="Malgun Gothic"/>
                <a:cs typeface="Malgun Gothic"/>
                <a:sym typeface="Malgun Gothic"/>
              </a:rPr>
              <a:t>mac.h</a:t>
            </a: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 (PE_ARRAY)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DCC73-F93C-4141-959A-8D17CCA92FED}"/>
              </a:ext>
            </a:extLst>
          </p:cNvPr>
          <p:cNvSpPr txBox="1"/>
          <p:nvPr/>
        </p:nvSpPr>
        <p:spPr>
          <a:xfrm>
            <a:off x="859371" y="1322728"/>
            <a:ext cx="7926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 (1) </a:t>
            </a:r>
            <a:r>
              <a:rPr lang="en-US" altLang="ko-KR" sz="1600" dirty="0" err="1"/>
              <a:t>src_valid</a:t>
            </a:r>
            <a:r>
              <a:rPr lang="en-US" altLang="ko-KR" sz="1600" dirty="0"/>
              <a:t> </a:t>
            </a:r>
            <a:r>
              <a:rPr lang="ko-KR" altLang="en-US" sz="1600" dirty="0"/>
              <a:t>신호가 </a:t>
            </a:r>
            <a:r>
              <a:rPr lang="en-US" altLang="ko-KR" sz="1600" dirty="0"/>
              <a:t>invalid </a:t>
            </a:r>
            <a:r>
              <a:rPr lang="ko-KR" altLang="en-US" sz="1600" dirty="0"/>
              <a:t>되는 시점이 </a:t>
            </a:r>
            <a:r>
              <a:rPr lang="en-US" altLang="ko-KR" sz="1600" dirty="0" err="1"/>
              <a:t>mac_clear</a:t>
            </a:r>
            <a:r>
              <a:rPr lang="en-US" altLang="ko-KR" sz="1600" dirty="0"/>
              <a:t> </a:t>
            </a:r>
            <a:r>
              <a:rPr lang="ko-KR" altLang="en-US" sz="1600" dirty="0"/>
              <a:t>타이밍과 동일 시점에 생성될 경우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64388-8016-4710-8BC8-18A9A2C24C2C}"/>
              </a:ext>
            </a:extLst>
          </p:cNvPr>
          <p:cNvSpPr txBox="1"/>
          <p:nvPr/>
        </p:nvSpPr>
        <p:spPr>
          <a:xfrm>
            <a:off x="1425101" y="1982450"/>
            <a:ext cx="60992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_multiplier()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if (!</a:t>
            </a:r>
            <a:r>
              <a:rPr lang="en-US" altLang="ko-KR" dirty="0" err="1"/>
              <a:t>rstn.read</a:t>
            </a:r>
            <a:r>
              <a:rPr lang="en-US" altLang="ko-KR" dirty="0"/>
              <a:t>()) { // Added on 2021/01/27 by </a:t>
            </a:r>
            <a:r>
              <a:rPr lang="en-US" altLang="ko-KR" dirty="0" err="1"/>
              <a:t>hanji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mul.write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else {</a:t>
            </a:r>
          </a:p>
          <a:p>
            <a:r>
              <a:rPr lang="en-US" altLang="ko-KR" dirty="0"/>
              <a:t>     if (</a:t>
            </a:r>
            <a:r>
              <a:rPr lang="en-US" altLang="ko-KR" dirty="0" err="1"/>
              <a:t>src_vld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mul</a:t>
            </a:r>
            <a:r>
              <a:rPr lang="en-US" altLang="ko-KR" dirty="0"/>
              <a:t> = src_0.read() * src_1.read();</a:t>
            </a:r>
          </a:p>
          <a:p>
            <a:r>
              <a:rPr lang="en-US" altLang="ko-KR" dirty="0"/>
              <a:t>     </a:t>
            </a:r>
            <a:r>
              <a:rPr lang="en-US" altLang="ko-KR" dirty="0">
                <a:solidFill>
                  <a:srgbClr val="FF0000"/>
                </a:solidFill>
              </a:rPr>
              <a:t>else if (</a:t>
            </a:r>
            <a:r>
              <a:rPr lang="en-US" altLang="ko-KR" dirty="0" err="1">
                <a:solidFill>
                  <a:srgbClr val="FF0000"/>
                </a:solidFill>
              </a:rPr>
              <a:t>src_vld.read</a:t>
            </a:r>
            <a:r>
              <a:rPr lang="en-US" altLang="ko-KR" dirty="0">
                <a:solidFill>
                  <a:srgbClr val="FF0000"/>
                </a:solidFill>
              </a:rPr>
              <a:t>() == 0 &amp;&amp; </a:t>
            </a:r>
            <a:r>
              <a:rPr lang="en-US" altLang="ko-KR" dirty="0" err="1">
                <a:solidFill>
                  <a:srgbClr val="FF0000"/>
                </a:solidFill>
              </a:rPr>
              <a:t>clear.read</a:t>
            </a:r>
            <a:r>
              <a:rPr lang="en-US" altLang="ko-KR" dirty="0">
                <a:solidFill>
                  <a:srgbClr val="FF0000"/>
                </a:solidFill>
              </a:rPr>
              <a:t>() == 1) 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mul</a:t>
            </a:r>
            <a:r>
              <a:rPr lang="en-US" altLang="ko-KR" dirty="0"/>
              <a:t> = src_0.read() * src_1.read();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16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0;p8">
            <a:extLst>
              <a:ext uri="{FF2B5EF4-FFF2-40B4-BE49-F238E27FC236}">
                <a16:creationId xmlns:a16="http://schemas.microsoft.com/office/drawing/2014/main" id="{00CC0616-1B34-4CDE-8586-FE4E511A3F75}"/>
              </a:ext>
            </a:extLst>
          </p:cNvPr>
          <p:cNvSpPr txBox="1"/>
          <p:nvPr/>
        </p:nvSpPr>
        <p:spPr>
          <a:xfrm>
            <a:off x="1059628" y="641413"/>
            <a:ext cx="5913939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-. </a:t>
            </a:r>
            <a:r>
              <a:rPr lang="en-US" sz="2800" dirty="0" err="1">
                <a:latin typeface="Malgun Gothic"/>
                <a:ea typeface="Malgun Gothic"/>
                <a:cs typeface="Malgun Gothic"/>
                <a:sym typeface="Malgun Gothic"/>
              </a:rPr>
              <a:t>avg_pool.h</a:t>
            </a: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 (SFU)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DCC73-F93C-4141-959A-8D17CCA92FED}"/>
              </a:ext>
            </a:extLst>
          </p:cNvPr>
          <p:cNvSpPr txBox="1"/>
          <p:nvPr/>
        </p:nvSpPr>
        <p:spPr>
          <a:xfrm>
            <a:off x="859371" y="1322728"/>
            <a:ext cx="7926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 (1) </a:t>
            </a:r>
            <a:r>
              <a:rPr lang="en-US" altLang="ko-KR" sz="1600" dirty="0" err="1"/>
              <a:t>sfu_valid</a:t>
            </a:r>
            <a:r>
              <a:rPr lang="en-US" altLang="ko-KR" sz="1600" dirty="0"/>
              <a:t> </a:t>
            </a:r>
            <a:r>
              <a:rPr lang="ko-KR" altLang="en-US" sz="1600" dirty="0"/>
              <a:t>신호가 </a:t>
            </a:r>
            <a:r>
              <a:rPr lang="en-US" altLang="ko-KR" sz="1600" dirty="0"/>
              <a:t>accumulation clear </a:t>
            </a:r>
            <a:r>
              <a:rPr lang="ko-KR" altLang="en-US" sz="1600" dirty="0"/>
              <a:t>타이밍과 동일 시점에 생성될 경우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E5840-CD57-400C-BF1D-BF0B6F63EAFD}"/>
              </a:ext>
            </a:extLst>
          </p:cNvPr>
          <p:cNvSpPr txBox="1"/>
          <p:nvPr/>
        </p:nvSpPr>
        <p:spPr>
          <a:xfrm>
            <a:off x="252256" y="1823297"/>
            <a:ext cx="6099142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 void _</a:t>
            </a:r>
            <a:r>
              <a:rPr lang="en-US" altLang="ko-KR" sz="1100" dirty="0" err="1"/>
              <a:t>acc_data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{</a:t>
            </a:r>
          </a:p>
          <a:p>
            <a:r>
              <a:rPr lang="en-US" altLang="ko-KR" sz="1100" dirty="0"/>
              <a:t>    if (!</a:t>
            </a:r>
            <a:r>
              <a:rPr lang="en-US" altLang="ko-KR" sz="1100" dirty="0" err="1"/>
              <a:t>rstn.read</a:t>
            </a:r>
            <a:r>
              <a:rPr lang="en-US" altLang="ko-KR" sz="1100" dirty="0"/>
              <a:t>()) { </a:t>
            </a:r>
          </a:p>
          <a:p>
            <a:r>
              <a:rPr lang="en-US" altLang="ko-KR" sz="1100" dirty="0"/>
              <a:t>      for (</a:t>
            </a:r>
            <a:r>
              <a:rPr lang="en-US" altLang="ko-KR" sz="1100" dirty="0" err="1"/>
              <a:t>size_t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 32;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acc_data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].write(0);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else if (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for (</a:t>
            </a:r>
            <a:r>
              <a:rPr lang="en-US" altLang="ko-KR" sz="1100" dirty="0" err="1"/>
              <a:t>size_t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 32;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acc_data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].write(0);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else if (acc_data_enable_1d.read() == 0 &amp;&amp; </a:t>
            </a:r>
            <a:r>
              <a:rPr lang="en-US" altLang="ko-KR" sz="1100" dirty="0" err="1">
                <a:solidFill>
                  <a:srgbClr val="FF0000"/>
                </a:solidFill>
              </a:rPr>
              <a:t>enable.read</a:t>
            </a:r>
            <a:r>
              <a:rPr lang="en-US" altLang="ko-KR" sz="1100" dirty="0">
                <a:solidFill>
                  <a:srgbClr val="FF0000"/>
                </a:solidFill>
              </a:rPr>
              <a:t>() == 1 &amp;&amp; acc_data_clear_1d.read() == 1) { 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for (</a:t>
            </a:r>
            <a:r>
              <a:rPr lang="en-US" altLang="ko-KR" sz="1100" dirty="0" err="1">
                <a:solidFill>
                  <a:srgbClr val="FF0000"/>
                </a:solidFill>
              </a:rPr>
              <a:t>size_t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</a:rPr>
              <a:t>i</a:t>
            </a:r>
            <a:r>
              <a:rPr lang="en-US" altLang="ko-KR" sz="1100" dirty="0">
                <a:solidFill>
                  <a:srgbClr val="FF0000"/>
                </a:solidFill>
              </a:rPr>
              <a:t> = 0; </a:t>
            </a:r>
            <a:r>
              <a:rPr lang="en-US" altLang="ko-KR" sz="1100" dirty="0" err="1">
                <a:solidFill>
                  <a:srgbClr val="FF0000"/>
                </a:solidFill>
              </a:rPr>
              <a:t>i</a:t>
            </a:r>
            <a:r>
              <a:rPr lang="en-US" altLang="ko-KR" sz="1100" dirty="0">
                <a:solidFill>
                  <a:srgbClr val="FF0000"/>
                </a:solidFill>
              </a:rPr>
              <a:t> &lt; 32; </a:t>
            </a:r>
            <a:r>
              <a:rPr lang="en-US" altLang="ko-KR" sz="1100" dirty="0" err="1">
                <a:solidFill>
                  <a:srgbClr val="FF0000"/>
                </a:solidFill>
              </a:rPr>
              <a:t>i</a:t>
            </a:r>
            <a:r>
              <a:rPr lang="en-US" altLang="ko-KR" sz="1100" dirty="0">
                <a:solidFill>
                  <a:srgbClr val="FF0000"/>
                </a:solidFill>
              </a:rPr>
              <a:t>++) {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acc_data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en-US" altLang="ko-KR" sz="1100" dirty="0" err="1">
                <a:solidFill>
                  <a:srgbClr val="FF0000"/>
                </a:solidFill>
              </a:rPr>
              <a:t>i</a:t>
            </a:r>
            <a:r>
              <a:rPr lang="en-US" altLang="ko-KR" sz="1100" dirty="0">
                <a:solidFill>
                  <a:srgbClr val="FF0000"/>
                </a:solidFill>
              </a:rPr>
              <a:t>].write(</a:t>
            </a:r>
            <a:r>
              <a:rPr lang="en-US" altLang="ko-KR" sz="1100" dirty="0" err="1">
                <a:solidFill>
                  <a:srgbClr val="FF0000"/>
                </a:solidFill>
              </a:rPr>
              <a:t>in_data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en-US" altLang="ko-KR" sz="1100" dirty="0" err="1">
                <a:solidFill>
                  <a:srgbClr val="FF0000"/>
                </a:solidFill>
              </a:rPr>
              <a:t>i</a:t>
            </a:r>
            <a:r>
              <a:rPr lang="en-US" altLang="ko-KR" sz="1100" dirty="0">
                <a:solidFill>
                  <a:srgbClr val="FF0000"/>
                </a:solidFill>
              </a:rPr>
              <a:t>].read());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}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ko-KR" sz="1100" dirty="0"/>
              <a:t>    else if (</a:t>
            </a:r>
            <a:r>
              <a:rPr lang="en-US" altLang="ko-KR" sz="1100" dirty="0" err="1"/>
              <a:t>acc_data_enable.read</a:t>
            </a:r>
            <a:r>
              <a:rPr lang="en-US" altLang="ko-KR" sz="1100" dirty="0"/>
              <a:t>() == 1 &amp;&amp; </a:t>
            </a:r>
            <a:r>
              <a:rPr lang="en-US" altLang="ko-KR" sz="1100" dirty="0" err="1"/>
              <a:t>enable.read</a:t>
            </a:r>
            <a:r>
              <a:rPr lang="en-US" altLang="ko-KR" sz="1100" dirty="0"/>
              <a:t>() == 1)</a:t>
            </a:r>
          </a:p>
          <a:p>
            <a:r>
              <a:rPr lang="en-US" altLang="ko-KR" sz="1100" dirty="0"/>
              <a:t>   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for (</a:t>
            </a:r>
            <a:r>
              <a:rPr lang="en-US" altLang="ko-KR" sz="1100" dirty="0" err="1"/>
              <a:t>size_t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 32;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r>
              <a:rPr lang="en-US" altLang="ko-KR" sz="1100" dirty="0"/>
              <a:t>      {</a:t>
            </a:r>
          </a:p>
          <a:p>
            <a:r>
              <a:rPr lang="en-US" altLang="ko-KR" sz="1100" dirty="0"/>
              <a:t>        if (</a:t>
            </a:r>
            <a:r>
              <a:rPr lang="en-US" altLang="ko-KR" sz="1100" dirty="0" err="1"/>
              <a:t>acc_data_clear.read</a:t>
            </a:r>
            <a:r>
              <a:rPr lang="en-US" altLang="ko-KR" sz="1100" dirty="0"/>
              <a:t>() == 1)</a:t>
            </a:r>
          </a:p>
          <a:p>
            <a:r>
              <a:rPr lang="en-US" altLang="ko-KR" sz="1100" dirty="0"/>
              <a:t>        {</a:t>
            </a:r>
          </a:p>
          <a:p>
            <a:r>
              <a:rPr lang="en-US" altLang="ko-KR" sz="1100" dirty="0"/>
              <a:t>          </a:t>
            </a:r>
            <a:r>
              <a:rPr lang="en-US" altLang="ko-KR" sz="1100" dirty="0" err="1"/>
              <a:t>acc_data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].write(</a:t>
            </a:r>
            <a:r>
              <a:rPr lang="en-US" altLang="ko-KR" sz="1100" dirty="0" err="1"/>
              <a:t>in_data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].read());</a:t>
            </a:r>
          </a:p>
          <a:p>
            <a:r>
              <a:rPr lang="en-US" altLang="ko-KR" sz="1100" dirty="0"/>
              <a:t>        }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94541-99F2-4346-8AB1-949DCE4DAB90}"/>
              </a:ext>
            </a:extLst>
          </p:cNvPr>
          <p:cNvSpPr txBox="1"/>
          <p:nvPr/>
        </p:nvSpPr>
        <p:spPr>
          <a:xfrm>
            <a:off x="6509208" y="1823297"/>
            <a:ext cx="609914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 else</a:t>
            </a:r>
          </a:p>
          <a:p>
            <a:r>
              <a:rPr lang="en-US" altLang="ko-KR" sz="1100" dirty="0"/>
              <a:t>        {</a:t>
            </a:r>
          </a:p>
          <a:p>
            <a:r>
              <a:rPr lang="en-US" altLang="ko-KR" sz="1100" dirty="0"/>
              <a:t>          </a:t>
            </a:r>
            <a:r>
              <a:rPr lang="en-US" altLang="ko-KR" sz="1100" dirty="0" err="1"/>
              <a:t>sc_int</a:t>
            </a:r>
            <a:r>
              <a:rPr lang="en-US" altLang="ko-KR" sz="1100" dirty="0"/>
              <a:t>&lt;64&gt; 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  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in_data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].read() + </a:t>
            </a:r>
            <a:r>
              <a:rPr lang="en-US" altLang="ko-KR" sz="1100" dirty="0" err="1"/>
              <a:t>acc_data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].read();</a:t>
            </a:r>
          </a:p>
          <a:p>
            <a:r>
              <a:rPr lang="en-US" altLang="ko-KR" sz="1100" dirty="0"/>
              <a:t>          if (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 &gt; INT32_MAX || 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 &lt; INT32_MIN)</a:t>
            </a:r>
          </a:p>
          <a:p>
            <a:r>
              <a:rPr lang="en-US" altLang="ko-KR" sz="1100" dirty="0"/>
              <a:t>          {</a:t>
            </a:r>
          </a:p>
          <a:p>
            <a:r>
              <a:rPr lang="en-US" altLang="ko-KR" sz="1100" dirty="0"/>
              <a:t>            //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"@AVG_POOL : INT32_MAX : " &lt;&lt; INT32_MAX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    //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"@AVG_POOL : INT32_MIN : " &lt;&lt; INT32_MIN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    //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"@AVG_POOL : WARNING Avg Pooling Data Overflow : " &lt;&lt; 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    if (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 &gt; INT32_MAX)</a:t>
            </a:r>
          </a:p>
          <a:p>
            <a:r>
              <a:rPr lang="en-US" altLang="ko-KR" sz="1100" dirty="0"/>
              <a:t>              </a:t>
            </a:r>
            <a:r>
              <a:rPr lang="en-US" altLang="ko-KR" sz="1100" dirty="0" err="1"/>
              <a:t>acc_data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].write(INT32_MAX);</a:t>
            </a:r>
          </a:p>
          <a:p>
            <a:r>
              <a:rPr lang="en-US" altLang="ko-KR" sz="1100" dirty="0"/>
              <a:t>            else</a:t>
            </a:r>
          </a:p>
          <a:p>
            <a:r>
              <a:rPr lang="en-US" altLang="ko-KR" sz="1100" dirty="0"/>
              <a:t>              </a:t>
            </a:r>
            <a:r>
              <a:rPr lang="en-US" altLang="ko-KR" sz="1100" dirty="0" err="1"/>
              <a:t>acc_data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].write(INT32_MIN);</a:t>
            </a:r>
          </a:p>
          <a:p>
            <a:r>
              <a:rPr lang="en-US" altLang="ko-KR" sz="1100" dirty="0"/>
              <a:t>          }</a:t>
            </a:r>
          </a:p>
          <a:p>
            <a:r>
              <a:rPr lang="en-US" altLang="ko-KR" sz="1100" dirty="0"/>
              <a:t>          else {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acc_data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].write(</a:t>
            </a:r>
            <a:r>
              <a:rPr lang="en-US" altLang="ko-KR" sz="1100" dirty="0" err="1"/>
              <a:t>in_data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].read() + </a:t>
            </a:r>
            <a:r>
              <a:rPr lang="en-US" altLang="ko-KR" sz="1100" dirty="0" err="1"/>
              <a:t>acc_data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].read());</a:t>
            </a:r>
          </a:p>
          <a:p>
            <a:r>
              <a:rPr lang="en-US" altLang="ko-KR" sz="1100" dirty="0"/>
              <a:t>          }</a:t>
            </a:r>
          </a:p>
          <a:p>
            <a:r>
              <a:rPr lang="en-US" altLang="ko-KR" sz="1100" dirty="0"/>
              <a:t>        }</a:t>
            </a:r>
          </a:p>
          <a:p>
            <a:r>
              <a:rPr lang="en-US" altLang="ko-KR" sz="1100" dirty="0"/>
              <a:t>      }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30831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0;p8">
            <a:extLst>
              <a:ext uri="{FF2B5EF4-FFF2-40B4-BE49-F238E27FC236}">
                <a16:creationId xmlns:a16="http://schemas.microsoft.com/office/drawing/2014/main" id="{00CC0616-1B34-4CDE-8586-FE4E511A3F75}"/>
              </a:ext>
            </a:extLst>
          </p:cNvPr>
          <p:cNvSpPr txBox="1"/>
          <p:nvPr/>
        </p:nvSpPr>
        <p:spPr>
          <a:xfrm>
            <a:off x="1059628" y="641413"/>
            <a:ext cx="5913939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-. </a:t>
            </a:r>
            <a:r>
              <a:rPr lang="en-US" sz="2800" dirty="0" err="1">
                <a:latin typeface="Malgun Gothic"/>
                <a:ea typeface="Malgun Gothic"/>
                <a:cs typeface="Malgun Gothic"/>
                <a:sym typeface="Malgun Gothic"/>
              </a:rPr>
              <a:t>in_buff.h</a:t>
            </a: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 (SFU)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A6EB03-8381-4905-81A9-A8826EC90CED}"/>
              </a:ext>
            </a:extLst>
          </p:cNvPr>
          <p:cNvSpPr txBox="1"/>
          <p:nvPr/>
        </p:nvSpPr>
        <p:spPr>
          <a:xfrm>
            <a:off x="4783597" y="1160713"/>
            <a:ext cx="868418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dirty="0"/>
              <a:t>Scheduling Error (Stratus) vs. No Error (HWC)</a:t>
            </a:r>
          </a:p>
          <a:p>
            <a:r>
              <a:rPr lang="en-US" altLang="ko-KR" sz="1600" dirty="0"/>
              <a:t> ################################################################</a:t>
            </a:r>
          </a:p>
          <a:p>
            <a:r>
              <a:rPr lang="en-US" altLang="ko-KR" sz="1600" dirty="0"/>
              <a:t>  ERROR 00100:# at </a:t>
            </a:r>
            <a:r>
              <a:rPr lang="en-US" altLang="ko-KR" sz="1600" dirty="0" err="1"/>
              <a:t>in_buff.h</a:t>
            </a:r>
            <a:r>
              <a:rPr lang="en-US" altLang="ko-KR" sz="1600" dirty="0"/>
              <a:t> line 84                                          </a:t>
            </a:r>
          </a:p>
          <a:p>
            <a:r>
              <a:rPr lang="en-US" altLang="ko-KR" sz="1600" dirty="0"/>
              <a:t>  ERROR 00100.#   Unable to resolve pointer or array indirection.            </a:t>
            </a:r>
          </a:p>
          <a:p>
            <a:r>
              <a:rPr lang="en-US" altLang="ko-KR" sz="1600" dirty="0"/>
              <a:t> ################################################################</a:t>
            </a:r>
          </a:p>
          <a:p>
            <a:r>
              <a:rPr lang="en-US" altLang="ko-KR" sz="1600" dirty="0"/>
              <a:t> ################################################################</a:t>
            </a:r>
          </a:p>
          <a:p>
            <a:r>
              <a:rPr lang="en-US" altLang="ko-KR" sz="1600" dirty="0"/>
              <a:t>  ERROR 00100:# at </a:t>
            </a:r>
            <a:r>
              <a:rPr lang="en-US" altLang="ko-KR" sz="1600" dirty="0" err="1"/>
              <a:t>in_buff.h</a:t>
            </a:r>
            <a:r>
              <a:rPr lang="en-US" altLang="ko-KR" sz="1600" dirty="0"/>
              <a:t> line 84                                          </a:t>
            </a:r>
          </a:p>
          <a:p>
            <a:r>
              <a:rPr lang="en-US" altLang="ko-KR" sz="1600" dirty="0"/>
              <a:t>  ERROR 00100.#   Unable to resolve pointer or array indirection.             </a:t>
            </a:r>
          </a:p>
          <a:p>
            <a:r>
              <a:rPr lang="en-US" altLang="ko-KR" sz="1600" dirty="0"/>
              <a:t> ################################################################</a:t>
            </a:r>
          </a:p>
          <a:p>
            <a:r>
              <a:rPr lang="en-US" altLang="ko-KR" sz="1600" dirty="0"/>
              <a:t> ################################################################</a:t>
            </a:r>
          </a:p>
          <a:p>
            <a:r>
              <a:rPr lang="en-US" altLang="ko-KR" sz="1600" dirty="0"/>
              <a:t>  ERROR 00103:# at </a:t>
            </a:r>
            <a:r>
              <a:rPr lang="en-US" altLang="ko-KR" sz="1600" dirty="0" err="1"/>
              <a:t>in_buff.h</a:t>
            </a:r>
            <a:r>
              <a:rPr lang="en-US" altLang="ko-KR" sz="1600" dirty="0"/>
              <a:t> line 84                                         </a:t>
            </a:r>
          </a:p>
          <a:p>
            <a:r>
              <a:rPr lang="en-US" altLang="ko-KR" sz="1600" dirty="0"/>
              <a:t>  ERROR 00103.#   Unable to resolve all pointer or array indirection in the   </a:t>
            </a:r>
          </a:p>
          <a:p>
            <a:r>
              <a:rPr lang="en-US" altLang="ko-KR" sz="1600" dirty="0"/>
              <a:t>  ERROR 00103.#   design. E.g.: switch( (</a:t>
            </a:r>
            <a:r>
              <a:rPr lang="en-US" altLang="ko-KR" sz="1600" dirty="0" err="1"/>
              <a:t>sc_uint</a:t>
            </a:r>
            <a:r>
              <a:rPr lang="en-US" altLang="ko-KR" sz="1600" dirty="0"/>
              <a:t>&lt;1&gt;)(((</a:t>
            </a:r>
            <a:r>
              <a:rPr lang="en-US" altLang="ko-KR" sz="1600" dirty="0" err="1"/>
              <a:t>sc_uint</a:t>
            </a:r>
            <a:r>
              <a:rPr lang="en-US" altLang="ko-KR" sz="1600" dirty="0"/>
              <a:t>&lt;32&gt;)(          </a:t>
            </a:r>
          </a:p>
          <a:p>
            <a:r>
              <a:rPr lang="en-US" altLang="ko-KR" sz="1600" dirty="0"/>
              <a:t>  ERROR 00103.#   (</a:t>
            </a:r>
            <a:r>
              <a:rPr lang="en-US" altLang="ko-KR" sz="1600" dirty="0" err="1"/>
              <a:t>sc_int</a:t>
            </a:r>
            <a:r>
              <a:rPr lang="en-US" altLang="ko-KR" sz="1600" dirty="0"/>
              <a:t>&lt;32&gt; )(</a:t>
            </a:r>
            <a:r>
              <a:rPr lang="en-US" altLang="ko-KR" sz="1600" dirty="0" err="1"/>
              <a:t>num_available</a:t>
            </a:r>
            <a:r>
              <a:rPr lang="en-US" altLang="ko-KR" sz="1600" dirty="0"/>
              <a:t>(&amp;( (</a:t>
            </a:r>
            <a:r>
              <a:rPr lang="en-US" altLang="ko-KR" sz="1600" dirty="0" err="1"/>
              <a:t>sc_biguint</a:t>
            </a:r>
            <a:r>
              <a:rPr lang="en-US" altLang="ko-KR" sz="1600" dirty="0"/>
              <a:t>&lt;1508&gt;            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(2) RTL </a:t>
            </a:r>
            <a:r>
              <a:rPr lang="ko-KR" altLang="en-US" sz="1600" dirty="0"/>
              <a:t>생성이 되지만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sc_fifo</a:t>
            </a:r>
            <a:r>
              <a:rPr lang="en-US" altLang="ko-KR" sz="1600" dirty="0"/>
              <a:t> </a:t>
            </a:r>
            <a:r>
              <a:rPr lang="ko-KR" altLang="en-US" sz="1600" dirty="0"/>
              <a:t>선언이 된 부분이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출력</a:t>
            </a:r>
            <a:r>
              <a:rPr lang="en-US" altLang="ko-KR" sz="1600" dirty="0"/>
              <a:t>(FIFO</a:t>
            </a:r>
            <a:r>
              <a:rPr lang="ko-KR" altLang="en-US" sz="1600" dirty="0"/>
              <a:t> 기능 생성이 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안되는 문제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B011D-B228-4970-9875-56B75BE2E793}"/>
              </a:ext>
            </a:extLst>
          </p:cNvPr>
          <p:cNvSpPr txBox="1"/>
          <p:nvPr/>
        </p:nvSpPr>
        <p:spPr>
          <a:xfrm>
            <a:off x="178419" y="1149829"/>
            <a:ext cx="6623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sc_fifo</a:t>
            </a:r>
            <a:r>
              <a:rPr lang="en-US" altLang="ko-KR" sz="1600" dirty="0"/>
              <a:t>&lt; </a:t>
            </a:r>
            <a:r>
              <a:rPr lang="en-US" altLang="ko-KR" sz="1600" dirty="0" err="1"/>
              <a:t>sc_biguint</a:t>
            </a:r>
            <a:r>
              <a:rPr lang="en-US" altLang="ko-KR" sz="1600" dirty="0"/>
              <a:t>&lt;1024&gt; &gt; </a:t>
            </a:r>
            <a:r>
              <a:rPr lang="en-US" altLang="ko-KR" sz="1600" dirty="0" err="1"/>
              <a:t>fifo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FD362-68D5-496D-8701-5C5CB55506CD}"/>
              </a:ext>
            </a:extLst>
          </p:cNvPr>
          <p:cNvSpPr txBox="1"/>
          <p:nvPr/>
        </p:nvSpPr>
        <p:spPr>
          <a:xfrm>
            <a:off x="144966" y="1409477"/>
            <a:ext cx="662382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fifo_read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enable.read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if (</a:t>
            </a:r>
            <a:r>
              <a:rPr lang="en-US" altLang="ko-KR" dirty="0" err="1">
                <a:solidFill>
                  <a:srgbClr val="FF0000"/>
                </a:solidFill>
              </a:rPr>
              <a:t>fifo.num_available</a:t>
            </a:r>
            <a:r>
              <a:rPr lang="en-US" altLang="ko-KR" dirty="0">
                <a:solidFill>
                  <a:srgbClr val="FF0000"/>
                </a:solidFill>
              </a:rPr>
              <a:t>() </a:t>
            </a:r>
            <a:r>
              <a:rPr lang="en-US" altLang="ko-KR" dirty="0"/>
              <a:t>&amp;&amp; </a:t>
            </a:r>
            <a:r>
              <a:rPr lang="en-US" altLang="ko-KR" dirty="0" err="1"/>
              <a:t>read_cnt.read</a:t>
            </a:r>
            <a:r>
              <a:rPr lang="en-US" altLang="ko-KR" dirty="0"/>
              <a:t>() == 0)</a:t>
            </a:r>
          </a:p>
          <a:p>
            <a:r>
              <a:rPr lang="en-US" altLang="ko-KR" dirty="0"/>
              <a:t>  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fifo.read</a:t>
            </a:r>
            <a:r>
              <a:rPr lang="en-US" altLang="ko-KR" dirty="0"/>
              <a:t>(</a:t>
            </a:r>
            <a:r>
              <a:rPr lang="en-US" altLang="ko-KR" dirty="0" err="1"/>
              <a:t>out_tmp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read_cnt</a:t>
            </a:r>
            <a:r>
              <a:rPr lang="en-US" altLang="ko-KR" dirty="0"/>
              <a:t> = 3;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read_en</a:t>
            </a:r>
            <a:r>
              <a:rPr lang="en-US" altLang="ko-KR" dirty="0"/>
              <a:t> = 1;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  else</a:t>
            </a:r>
          </a:p>
          <a:p>
            <a:r>
              <a:rPr lang="en-US" altLang="ko-KR" dirty="0"/>
              <a:t>  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read_en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  if (</a:t>
            </a:r>
            <a:r>
              <a:rPr lang="en-US" altLang="ko-KR" dirty="0" err="1"/>
              <a:t>read_cnt.read</a:t>
            </a:r>
            <a:r>
              <a:rPr lang="en-US" altLang="ko-KR" dirty="0"/>
              <a:t>() != 0)</a:t>
            </a:r>
          </a:p>
          <a:p>
            <a:r>
              <a:rPr lang="en-US" altLang="ko-KR" dirty="0"/>
              <a:t>  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read_cnt</a:t>
            </a:r>
            <a:r>
              <a:rPr lang="en-US" altLang="ko-KR" dirty="0"/>
              <a:t> = </a:t>
            </a:r>
            <a:r>
              <a:rPr lang="en-US" altLang="ko-KR" dirty="0" err="1"/>
              <a:t>read_cnt.read</a:t>
            </a:r>
            <a:r>
              <a:rPr lang="en-US" altLang="ko-KR" dirty="0"/>
              <a:t>() - 1;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  for (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32;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  {</a:t>
            </a:r>
          </a:p>
          <a:p>
            <a:r>
              <a:rPr lang="en-US" altLang="ko-KR" dirty="0"/>
              <a:t>        int pos = </a:t>
            </a:r>
            <a:r>
              <a:rPr lang="en-US" altLang="ko-KR" dirty="0" err="1"/>
              <a:t>i</a:t>
            </a:r>
            <a:r>
              <a:rPr lang="en-US" altLang="ko-KR" dirty="0"/>
              <a:t> * 32;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w_data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].write(</a:t>
            </a:r>
            <a:r>
              <a:rPr lang="en-US" altLang="ko-KR" dirty="0" err="1"/>
              <a:t>out_tmp.range</a:t>
            </a:r>
            <a:r>
              <a:rPr lang="en-US" altLang="ko-KR" dirty="0"/>
              <a:t>(pos + 31, pos).</a:t>
            </a:r>
            <a:r>
              <a:rPr lang="en-US" altLang="ko-KR" dirty="0" err="1"/>
              <a:t>to_int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204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28659-B8C4-4128-AE13-0044CE2F11CD}"/>
              </a:ext>
            </a:extLst>
          </p:cNvPr>
          <p:cNvSpPr txBox="1"/>
          <p:nvPr/>
        </p:nvSpPr>
        <p:spPr>
          <a:xfrm>
            <a:off x="433040" y="747693"/>
            <a:ext cx="61141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 (3) </a:t>
            </a:r>
            <a:r>
              <a:rPr lang="en-US" altLang="ko-KR" sz="1600" dirty="0" err="1"/>
              <a:t>sc_fifo</a:t>
            </a:r>
            <a:r>
              <a:rPr lang="en-US" altLang="ko-KR" sz="1600" dirty="0"/>
              <a:t> </a:t>
            </a:r>
            <a:r>
              <a:rPr lang="ko-KR" altLang="en-US" sz="1600" dirty="0"/>
              <a:t>대신 </a:t>
            </a:r>
            <a:r>
              <a:rPr lang="en-US" altLang="ko-KR" sz="1600" dirty="0"/>
              <a:t>FIFO </a:t>
            </a:r>
            <a:r>
              <a:rPr lang="ko-KR" altLang="en-US" sz="1600" dirty="0"/>
              <a:t>기능 기술하여 해결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321AC-8CB7-4C11-AF19-E82FCEF474DA}"/>
              </a:ext>
            </a:extLst>
          </p:cNvPr>
          <p:cNvSpPr txBox="1"/>
          <p:nvPr/>
        </p:nvSpPr>
        <p:spPr>
          <a:xfrm>
            <a:off x="273206" y="1047421"/>
            <a:ext cx="609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sc_signal</a:t>
            </a:r>
            <a:r>
              <a:rPr lang="en-US" altLang="ko-KR" dirty="0"/>
              <a:t>&lt; </a:t>
            </a:r>
            <a:r>
              <a:rPr lang="en-US" altLang="ko-KR" dirty="0" err="1"/>
              <a:t>sc_biguint</a:t>
            </a:r>
            <a:r>
              <a:rPr lang="en-US" altLang="ko-KR" dirty="0"/>
              <a:t>&lt;1024&gt; &gt; </a:t>
            </a:r>
            <a:r>
              <a:rPr lang="en-US" altLang="ko-KR" dirty="0" err="1"/>
              <a:t>fifo</a:t>
            </a:r>
            <a:r>
              <a:rPr lang="en-US" altLang="ko-KR" dirty="0"/>
              <a:t>[8];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C2EC9-5E61-49CA-A116-D2CB969D2E5F}"/>
              </a:ext>
            </a:extLst>
          </p:cNvPr>
          <p:cNvSpPr txBox="1"/>
          <p:nvPr/>
        </p:nvSpPr>
        <p:spPr>
          <a:xfrm>
            <a:off x="355115" y="1355198"/>
            <a:ext cx="610496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in_data_concate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in_data_valid.read</a:t>
            </a:r>
            <a:r>
              <a:rPr lang="en-US" altLang="ko-KR" dirty="0"/>
              <a:t>() == 1)  {</a:t>
            </a:r>
          </a:p>
          <a:p>
            <a:r>
              <a:rPr lang="en-US" altLang="ko-KR" dirty="0"/>
              <a:t>      for (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32; </a:t>
            </a:r>
            <a:r>
              <a:rPr lang="en-US" altLang="ko-KR" dirty="0" err="1"/>
              <a:t>i</a:t>
            </a:r>
            <a:r>
              <a:rPr lang="en-US" altLang="ko-KR" dirty="0"/>
              <a:t>++) { </a:t>
            </a:r>
          </a:p>
          <a:p>
            <a:r>
              <a:rPr lang="en-US" altLang="ko-KR" dirty="0"/>
              <a:t>        int pos = </a:t>
            </a:r>
            <a:r>
              <a:rPr lang="en-US" altLang="ko-KR" dirty="0" err="1"/>
              <a:t>i</a:t>
            </a:r>
            <a:r>
              <a:rPr lang="en-US" altLang="ko-KR" dirty="0"/>
              <a:t> * 32;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in_tmp.range</a:t>
            </a:r>
            <a:r>
              <a:rPr lang="en-US" altLang="ko-KR" dirty="0"/>
              <a:t>(pos + 31, pos) = </a:t>
            </a:r>
            <a:r>
              <a:rPr lang="en-US" altLang="ko-KR" dirty="0" err="1"/>
              <a:t>in_data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].read();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concate_in_data.write</a:t>
            </a:r>
            <a:r>
              <a:rPr lang="en-US" altLang="ko-KR" dirty="0"/>
              <a:t>(</a:t>
            </a:r>
            <a:r>
              <a:rPr lang="en-US" altLang="ko-KR" dirty="0" err="1"/>
              <a:t>in_tmp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else  { 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in_tmp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concate_in_data.write</a:t>
            </a:r>
            <a:r>
              <a:rPr lang="en-US" altLang="ko-KR" dirty="0"/>
              <a:t>(</a:t>
            </a:r>
            <a:r>
              <a:rPr lang="en-US" altLang="ko-KR" dirty="0" err="1"/>
              <a:t>in_tmp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void _</a:t>
            </a:r>
            <a:r>
              <a:rPr lang="en-US" altLang="ko-KR" dirty="0" err="1"/>
              <a:t>fifo_write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if (!</a:t>
            </a:r>
            <a:r>
              <a:rPr lang="en-US" altLang="ko-KR" dirty="0" err="1"/>
              <a:t>rstn.read</a:t>
            </a:r>
            <a:r>
              <a:rPr lang="en-US" altLang="ko-KR" dirty="0"/>
              <a:t>())  {</a:t>
            </a:r>
          </a:p>
          <a:p>
            <a:r>
              <a:rPr lang="en-US" altLang="ko-KR" dirty="0"/>
              <a:t>     for (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8;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fifo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].write(0);</a:t>
            </a:r>
          </a:p>
          <a:p>
            <a:r>
              <a:rPr lang="en-US" altLang="ko-KR" dirty="0"/>
              <a:t>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enable.read</a:t>
            </a:r>
            <a:r>
              <a:rPr lang="en-US" altLang="ko-KR" dirty="0"/>
              <a:t>() == 1 &amp;&amp; </a:t>
            </a:r>
            <a:r>
              <a:rPr lang="en-US" altLang="ko-KR" dirty="0" err="1"/>
              <a:t>wr_en.read</a:t>
            </a:r>
            <a:r>
              <a:rPr lang="en-US" altLang="ko-KR" dirty="0"/>
              <a:t>() == 1 &amp;&amp; </a:t>
            </a:r>
            <a:r>
              <a:rPr lang="en-US" altLang="ko-KR" dirty="0" err="1"/>
              <a:t>fifo_cnt.read</a:t>
            </a:r>
            <a:r>
              <a:rPr lang="en-US" altLang="ko-KR" dirty="0"/>
              <a:t>() != 7)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fifo</a:t>
            </a:r>
            <a:r>
              <a:rPr lang="en-US" altLang="ko-KR" dirty="0"/>
              <a:t>[</a:t>
            </a:r>
            <a:r>
              <a:rPr lang="en-US" altLang="ko-KR" dirty="0" err="1"/>
              <a:t>wr_ptr.read</a:t>
            </a:r>
            <a:r>
              <a:rPr lang="en-US" altLang="ko-KR" dirty="0"/>
              <a:t>()] = </a:t>
            </a:r>
            <a:r>
              <a:rPr lang="en-US" altLang="ko-KR" dirty="0" err="1"/>
              <a:t>concate_in_data.read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}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66257-C590-435E-878A-B0B580468A00}"/>
              </a:ext>
            </a:extLst>
          </p:cNvPr>
          <p:cNvSpPr txBox="1"/>
          <p:nvPr/>
        </p:nvSpPr>
        <p:spPr>
          <a:xfrm>
            <a:off x="6329344" y="1047421"/>
            <a:ext cx="61049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void _</a:t>
            </a:r>
            <a:r>
              <a:rPr lang="en-US" altLang="ko-KR" dirty="0" err="1"/>
              <a:t>fifo_read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 if (</a:t>
            </a:r>
            <a:r>
              <a:rPr lang="en-US" altLang="ko-KR" dirty="0" err="1"/>
              <a:t>enable.read</a:t>
            </a:r>
            <a:r>
              <a:rPr lang="en-US" altLang="ko-KR" dirty="0"/>
              <a:t>() == 1 &amp;&amp; </a:t>
            </a:r>
            <a:r>
              <a:rPr lang="en-US" altLang="ko-KR" dirty="0" err="1"/>
              <a:t>rd_en.read</a:t>
            </a:r>
            <a:r>
              <a:rPr lang="en-US" altLang="ko-KR" dirty="0"/>
              <a:t>() == 1 &amp;&amp; </a:t>
            </a:r>
            <a:r>
              <a:rPr lang="en-US" altLang="ko-KR" dirty="0" err="1"/>
              <a:t>fifo_cnt.read</a:t>
            </a:r>
            <a:r>
              <a:rPr lang="en-US" altLang="ko-KR" dirty="0"/>
              <a:t>() != 0)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out_tmp</a:t>
            </a:r>
            <a:r>
              <a:rPr lang="en-US" altLang="ko-KR" dirty="0"/>
              <a:t> = </a:t>
            </a:r>
            <a:r>
              <a:rPr lang="en-US" altLang="ko-KR" dirty="0" err="1"/>
              <a:t>fifo</a:t>
            </a:r>
            <a:r>
              <a:rPr lang="en-US" altLang="ko-KR" dirty="0"/>
              <a:t>[</a:t>
            </a:r>
            <a:r>
              <a:rPr lang="en-US" altLang="ko-KR" dirty="0" err="1"/>
              <a:t>rd_ptr.read</a:t>
            </a:r>
            <a:r>
              <a:rPr lang="en-US" altLang="ko-KR" dirty="0"/>
              <a:t>()].read();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585CD-ED2D-415E-BED5-4374352BF06A}"/>
              </a:ext>
            </a:extLst>
          </p:cNvPr>
          <p:cNvSpPr txBox="1"/>
          <p:nvPr/>
        </p:nvSpPr>
        <p:spPr>
          <a:xfrm>
            <a:off x="6372922" y="2732144"/>
            <a:ext cx="61049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w_data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  for (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32;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int pos = </a:t>
            </a:r>
            <a:r>
              <a:rPr lang="en-US" altLang="ko-KR" dirty="0" err="1"/>
              <a:t>i</a:t>
            </a:r>
            <a:r>
              <a:rPr lang="en-US" altLang="ko-KR" dirty="0"/>
              <a:t> * 32;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w_data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].write(</a:t>
            </a:r>
            <a:r>
              <a:rPr lang="en-US" altLang="ko-KR" dirty="0" err="1"/>
              <a:t>out_tmp.range</a:t>
            </a:r>
            <a:r>
              <a:rPr lang="en-US" altLang="ko-KR" dirty="0"/>
              <a:t>(pos + 31, pos).</a:t>
            </a:r>
            <a:r>
              <a:rPr lang="en-US" altLang="ko-KR" dirty="0" err="1"/>
              <a:t>to_int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}</a:t>
            </a:r>
          </a:p>
          <a:p>
            <a:endParaRPr lang="en-US" altLang="ko-KR" dirty="0"/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9F7ABD-B4A0-4FF5-BC65-D81F95CF3969}"/>
              </a:ext>
            </a:extLst>
          </p:cNvPr>
          <p:cNvSpPr txBox="1"/>
          <p:nvPr/>
        </p:nvSpPr>
        <p:spPr>
          <a:xfrm>
            <a:off x="6345904" y="4597399"/>
            <a:ext cx="62461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fifo_cnt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if (!</a:t>
            </a:r>
            <a:r>
              <a:rPr lang="en-US" altLang="ko-KR" dirty="0" err="1"/>
              <a:t>rstn.read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fifo_cnt.write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in_data_valid.read</a:t>
            </a:r>
            <a:r>
              <a:rPr lang="en-US" altLang="ko-KR" dirty="0"/>
              <a:t>() == 1)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fifo_cnt</a:t>
            </a:r>
            <a:r>
              <a:rPr lang="en-US" altLang="ko-KR" dirty="0"/>
              <a:t> = </a:t>
            </a:r>
            <a:r>
              <a:rPr lang="en-US" altLang="ko-KR" dirty="0" err="1"/>
              <a:t>fifo_cnt.read</a:t>
            </a:r>
            <a:r>
              <a:rPr lang="en-US" altLang="ko-KR" dirty="0"/>
              <a:t>() + 1;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rd_en.read</a:t>
            </a:r>
            <a:r>
              <a:rPr lang="en-US" altLang="ko-KR" dirty="0"/>
              <a:t>() == 1 &amp;&amp; </a:t>
            </a:r>
            <a:r>
              <a:rPr lang="en-US" altLang="ko-KR" dirty="0" err="1"/>
              <a:t>fifo_cnt.read</a:t>
            </a:r>
            <a:r>
              <a:rPr lang="en-US" altLang="ko-KR" dirty="0"/>
              <a:t>() != 0)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fifo_cnt</a:t>
            </a:r>
            <a:r>
              <a:rPr lang="en-US" altLang="ko-KR" dirty="0"/>
              <a:t> = </a:t>
            </a:r>
            <a:r>
              <a:rPr lang="en-US" altLang="ko-KR" dirty="0" err="1"/>
              <a:t>fifo_cnt.read</a:t>
            </a:r>
            <a:r>
              <a:rPr lang="en-US" altLang="ko-KR" dirty="0"/>
              <a:t>() - 1;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285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EA5BF4-1E34-4999-8F00-B23B0855EE15}"/>
              </a:ext>
            </a:extLst>
          </p:cNvPr>
          <p:cNvSpPr txBox="1"/>
          <p:nvPr/>
        </p:nvSpPr>
        <p:spPr>
          <a:xfrm>
            <a:off x="450166" y="818093"/>
            <a:ext cx="610537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wr_en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in_data_valid.read</a:t>
            </a:r>
            <a:r>
              <a:rPr lang="en-US" altLang="ko-KR" dirty="0"/>
              <a:t>() == 1)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wr_en</a:t>
            </a:r>
            <a:r>
              <a:rPr lang="en-US" altLang="ko-KR" dirty="0"/>
              <a:t> = 1;</a:t>
            </a:r>
          </a:p>
          <a:p>
            <a:r>
              <a:rPr lang="en-US" altLang="ko-KR" dirty="0"/>
              <a:t>    else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wr_en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void _</a:t>
            </a:r>
            <a:r>
              <a:rPr lang="en-US" altLang="ko-KR" dirty="0" err="1"/>
              <a:t>rd_en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tmp_rd_ptr.read</a:t>
            </a:r>
            <a:r>
              <a:rPr lang="en-US" altLang="ko-KR" dirty="0"/>
              <a:t>()(1,0) == 3)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rd_en</a:t>
            </a:r>
            <a:r>
              <a:rPr lang="en-US" altLang="ko-KR" dirty="0"/>
              <a:t> = 1;</a:t>
            </a:r>
          </a:p>
          <a:p>
            <a:r>
              <a:rPr lang="en-US" altLang="ko-KR" dirty="0"/>
              <a:t>    else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rd_en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void _</a:t>
            </a:r>
            <a:r>
              <a:rPr lang="en-US" altLang="ko-KR" dirty="0" err="1"/>
              <a:t>read_en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read_en</a:t>
            </a:r>
            <a:r>
              <a:rPr lang="en-US" altLang="ko-KR" dirty="0"/>
              <a:t> = </a:t>
            </a:r>
            <a:r>
              <a:rPr lang="en-US" altLang="ko-KR" dirty="0" err="1"/>
              <a:t>rd_en.read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void _</a:t>
            </a:r>
            <a:r>
              <a:rPr lang="en-US" altLang="ko-KR" dirty="0" err="1"/>
              <a:t>wr_ptr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if (!</a:t>
            </a:r>
            <a:r>
              <a:rPr lang="en-US" altLang="ko-KR" dirty="0" err="1"/>
              <a:t>rstn.read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wr_ptr.write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wr_en.read</a:t>
            </a:r>
            <a:r>
              <a:rPr lang="en-US" altLang="ko-KR" dirty="0"/>
              <a:t>() == 1 &amp;&amp; </a:t>
            </a:r>
            <a:r>
              <a:rPr lang="en-US" altLang="ko-KR" dirty="0" err="1"/>
              <a:t>fifo_cnt.read</a:t>
            </a:r>
            <a:r>
              <a:rPr lang="en-US" altLang="ko-KR" dirty="0"/>
              <a:t>() != 7)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wr_ptr</a:t>
            </a:r>
            <a:r>
              <a:rPr lang="en-US" altLang="ko-KR" dirty="0"/>
              <a:t> = </a:t>
            </a:r>
            <a:r>
              <a:rPr lang="en-US" altLang="ko-KR" dirty="0" err="1"/>
              <a:t>wr_ptr.read</a:t>
            </a:r>
            <a:r>
              <a:rPr lang="en-US" altLang="ko-KR" dirty="0"/>
              <a:t>() + 1;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1430B-2F52-4222-B586-E99165D57032}"/>
              </a:ext>
            </a:extLst>
          </p:cNvPr>
          <p:cNvSpPr txBox="1"/>
          <p:nvPr/>
        </p:nvSpPr>
        <p:spPr>
          <a:xfrm>
            <a:off x="6382043" y="879648"/>
            <a:ext cx="61053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tmp_rd_ptr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if (!</a:t>
            </a:r>
            <a:r>
              <a:rPr lang="en-US" altLang="ko-KR" dirty="0" err="1"/>
              <a:t>rstn.read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tmp_rd_ptr.write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fifo_cnt.read</a:t>
            </a:r>
            <a:r>
              <a:rPr lang="en-US" altLang="ko-KR" dirty="0"/>
              <a:t>() != 0)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tmp_rd_ptr</a:t>
            </a:r>
            <a:r>
              <a:rPr lang="en-US" altLang="ko-KR" dirty="0"/>
              <a:t> = </a:t>
            </a:r>
            <a:r>
              <a:rPr lang="en-US" altLang="ko-KR" dirty="0" err="1"/>
              <a:t>tmp_rd_ptr.read</a:t>
            </a:r>
            <a:r>
              <a:rPr lang="en-US" altLang="ko-KR" dirty="0"/>
              <a:t>() + 1;</a:t>
            </a:r>
          </a:p>
          <a:p>
            <a:r>
              <a:rPr lang="en-US" altLang="ko-KR" dirty="0"/>
              <a:t>  }</a:t>
            </a:r>
          </a:p>
          <a:p>
            <a:endParaRPr lang="en-US" altLang="ko-KR" dirty="0"/>
          </a:p>
          <a:p>
            <a:r>
              <a:rPr lang="en-US" altLang="ko-KR" dirty="0"/>
              <a:t>  void _</a:t>
            </a:r>
            <a:r>
              <a:rPr lang="en-US" altLang="ko-KR" dirty="0" err="1"/>
              <a:t>rd_ptr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rd_ptr</a:t>
            </a:r>
            <a:r>
              <a:rPr lang="en-US" altLang="ko-KR" dirty="0"/>
              <a:t> = </a:t>
            </a:r>
            <a:r>
              <a:rPr lang="en-US" altLang="ko-KR" dirty="0" err="1"/>
              <a:t>tmp_rd_ptr.read</a:t>
            </a:r>
            <a:r>
              <a:rPr lang="en-US" altLang="ko-KR" dirty="0"/>
              <a:t>()(4,2) ;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77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0;p8">
            <a:extLst>
              <a:ext uri="{FF2B5EF4-FFF2-40B4-BE49-F238E27FC236}">
                <a16:creationId xmlns:a16="http://schemas.microsoft.com/office/drawing/2014/main" id="{00CC0616-1B34-4CDE-8586-FE4E511A3F75}"/>
              </a:ext>
            </a:extLst>
          </p:cNvPr>
          <p:cNvSpPr txBox="1"/>
          <p:nvPr/>
        </p:nvSpPr>
        <p:spPr>
          <a:xfrm>
            <a:off x="1059628" y="641413"/>
            <a:ext cx="5913939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-. fix2float.h (SFU)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A6EB03-8381-4905-81A9-A8826EC90CED}"/>
              </a:ext>
            </a:extLst>
          </p:cNvPr>
          <p:cNvSpPr txBox="1"/>
          <p:nvPr/>
        </p:nvSpPr>
        <p:spPr>
          <a:xfrm>
            <a:off x="5486124" y="1313584"/>
            <a:ext cx="868418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dirty="0"/>
              <a:t>Scheduling Error (Stratus) vs. No Error (HWC)</a:t>
            </a:r>
          </a:p>
          <a:p>
            <a:r>
              <a:rPr lang="en-US" altLang="ko-KR" sz="1600" dirty="0"/>
              <a:t>#######################################################</a:t>
            </a:r>
          </a:p>
          <a:p>
            <a:r>
              <a:rPr lang="en-US" altLang="ko-KR" sz="1600" dirty="0"/>
              <a:t>ERROR 00100:# at fix2float.h line </a:t>
            </a:r>
          </a:p>
          <a:p>
            <a:r>
              <a:rPr lang="en-US" altLang="ko-KR" sz="1600" dirty="0"/>
              <a:t>ERROR 00100.#   Unable to resolve pointer or array indirection. #######################################################</a:t>
            </a:r>
          </a:p>
          <a:p>
            <a:r>
              <a:rPr lang="en-US" altLang="ko-KR" sz="1600" dirty="0"/>
              <a:t>ERROR 00103:# at fix2float.h line 47</a:t>
            </a:r>
          </a:p>
          <a:p>
            <a:r>
              <a:rPr lang="en-US" altLang="ko-KR" sz="1600" dirty="0"/>
              <a:t>  ERROR 00103.#   Unable to resolve all pointer or array indirection in the  </a:t>
            </a:r>
          </a:p>
          <a:p>
            <a:r>
              <a:rPr lang="en-US" altLang="ko-KR" sz="1600" dirty="0"/>
              <a:t>  ERROR 00103.#   design. E.g.: </a:t>
            </a:r>
            <a:r>
              <a:rPr lang="en-US" altLang="ko-KR" sz="1600" dirty="0" err="1"/>
              <a:t>dst</a:t>
            </a:r>
            <a:r>
              <a:rPr lang="en-US" altLang="ko-KR" sz="1600" dirty="0"/>
              <a:t> = (amtmp002 ? (</a:t>
            </a:r>
            <a:r>
              <a:rPr lang="en-US" altLang="ko-KR" sz="1600" dirty="0" err="1"/>
              <a:t>sc_uint</a:t>
            </a:r>
            <a:r>
              <a:rPr lang="en-US" altLang="ko-KR" sz="1600" dirty="0"/>
              <a:t>&lt;32&gt; )              </a:t>
            </a:r>
          </a:p>
          <a:p>
            <a:r>
              <a:rPr lang="en-US" altLang="ko-KR" sz="1600" dirty="0"/>
              <a:t>  ERROR 00103.#   ((amtmp001 ? (</a:t>
            </a:r>
            <a:r>
              <a:rPr lang="en-US" altLang="ko-KR" sz="1600" dirty="0" err="1"/>
              <a:t>sc_uint</a:t>
            </a:r>
            <a:r>
              <a:rPr lang="en-US" altLang="ko-KR" sz="1600" dirty="0"/>
              <a:t>&lt;32&gt; )                                 </a:t>
            </a:r>
          </a:p>
          <a:p>
            <a:r>
              <a:rPr lang="en-US" altLang="ko-KR" sz="1600" dirty="0"/>
              <a:t>  ERROR 00103.#   ((</a:t>
            </a:r>
            <a:r>
              <a:rPr lang="en-US" altLang="ko-KR" sz="1600" dirty="0" err="1"/>
              <a:t>sc_biguint</a:t>
            </a:r>
            <a:r>
              <a:rPr lang="en-US" altLang="ko-KR" sz="1600" dirty="0"/>
              <a:t>&lt;32&gt; )(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&lt;32&gt;)((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&lt;9&gt;)</a:t>
            </a:r>
          </a:p>
          <a:p>
            <a:r>
              <a:rPr lang="en-US" altLang="ko-KR" sz="1600" dirty="0"/>
              <a:t>((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&lt;1&gt;)((</a:t>
            </a:r>
            <a:r>
              <a:rPr lang="en-US" altLang="ko-KR" sz="1600" dirty="0" err="1"/>
              <a:t>sc_uint</a:t>
            </a:r>
            <a:r>
              <a:rPr lang="en-US" altLang="ko-KR" sz="1600" dirty="0"/>
              <a:t>&lt;1&gt;     </a:t>
            </a:r>
          </a:p>
          <a:p>
            <a:r>
              <a:rPr lang="en-US" altLang="ko-KR" sz="1600" dirty="0"/>
              <a:t>  ERROR 00103.#   )(                                                          </a:t>
            </a:r>
          </a:p>
          <a:p>
            <a:r>
              <a:rPr lang="en-US" altLang="ko-KR" sz="1600" dirty="0"/>
              <a:t>  ERROR 00103.#   negative(&amp;</a:t>
            </a:r>
            <a:r>
              <a:rPr lang="en-US" altLang="ko-KR" sz="1600" dirty="0" err="1"/>
              <a:t>id_m_if</a:t>
            </a:r>
            <a:r>
              <a:rPr lang="en-US" altLang="ko-KR" sz="1600" dirty="0"/>
              <a:t>))),                                       </a:t>
            </a:r>
          </a:p>
          <a:p>
            <a:r>
              <a:rPr lang="en-US" altLang="ko-KR" sz="1600" dirty="0"/>
              <a:t>  ERROR 00103.#   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&lt;8&gt;)((</a:t>
            </a:r>
            <a:r>
              <a:rPr lang="en-US" altLang="ko-KR" sz="1600" dirty="0" err="1"/>
              <a:t>sc_uint</a:t>
            </a:r>
            <a:r>
              <a:rPr lang="en-US" altLang="ko-KR" sz="1600" dirty="0"/>
              <a:t>&lt;8&gt; )((                                  </a:t>
            </a:r>
          </a:p>
          <a:p>
            <a:r>
              <a:rPr lang="en-US" altLang="ko-KR" sz="1600" dirty="0"/>
              <a:t>  ERROR 00103.#   (/*cliff*/</a:t>
            </a:r>
            <a:r>
              <a:rPr lang="en-US" altLang="ko-KR" sz="1600" dirty="0" err="1"/>
              <a:t>sc_int</a:t>
            </a:r>
            <a:r>
              <a:rPr lang="en-US" altLang="ko-KR" sz="1600" dirty="0"/>
              <a:t>&lt;32&gt;)(exponent(&amp;</a:t>
            </a:r>
            <a:r>
              <a:rPr lang="en-US" altLang="ko-KR" sz="1600" dirty="0" err="1"/>
              <a:t>id_m_if</a:t>
            </a:r>
            <a:r>
              <a:rPr lang="en-US" altLang="ko-KR" sz="1600" dirty="0"/>
              <a:t>)                    </a:t>
            </a:r>
          </a:p>
          <a:p>
            <a:r>
              <a:rPr lang="en-US" altLang="ko-KR" sz="1600" dirty="0"/>
              <a:t>  ERROR 00103.#   + 127LL) )))), </a:t>
            </a:r>
          </a:p>
          <a:p>
            <a:r>
              <a:rPr lang="en-US" altLang="ko-KR" sz="1600" dirty="0"/>
              <a:t>  ERROR 00103.#   (</a:t>
            </a:r>
            <a:r>
              <a:rPr lang="en-US" altLang="ko-KR" sz="1600" dirty="0" err="1"/>
              <a:t>sc_bv</a:t>
            </a:r>
            <a:r>
              <a:rPr lang="en-US" altLang="ko-KR" sz="1600" dirty="0"/>
              <a:t>&lt;23&gt;)((</a:t>
            </a:r>
            <a:r>
              <a:rPr lang="en-US" altLang="ko-KR" sz="1600" dirty="0" err="1"/>
              <a:t>sc_uint</a:t>
            </a:r>
            <a:r>
              <a:rPr lang="en-US" altLang="ko-KR" sz="1600" dirty="0"/>
              <a:t>&lt;23&gt; )(mantissa(&amp;</a:t>
            </a:r>
            <a:r>
              <a:rPr lang="en-US" altLang="ko-KR" sz="1600" dirty="0" err="1"/>
              <a:t>id_m_if</a:t>
            </a:r>
            <a:r>
              <a:rPr lang="en-US" altLang="ko-KR" sz="1600" dirty="0"/>
              <a:t>))))) :          </a:t>
            </a:r>
          </a:p>
          <a:p>
            <a:r>
              <a:rPr lang="en-US" altLang="ko-KR" sz="1600" dirty="0"/>
              <a:t>  ERROR 00103.#   (</a:t>
            </a:r>
            <a:r>
              <a:rPr lang="en-US" altLang="ko-KR" sz="1600" dirty="0" err="1"/>
              <a:t>sc_uint</a:t>
            </a:r>
            <a:r>
              <a:rPr lang="en-US" altLang="ko-KR" sz="1600" dirty="0"/>
              <a:t>&lt;32&gt; )                                              </a:t>
            </a:r>
          </a:p>
          <a:p>
            <a:r>
              <a:rPr lang="en-US" altLang="ko-KR" sz="1600" dirty="0"/>
              <a:t>  ERROR 00103.#   (_fix2float_dst_next))) : (</a:t>
            </a:r>
            <a:r>
              <a:rPr lang="en-US" altLang="ko-KR" sz="1600" dirty="0" err="1"/>
              <a:t>sc_uint</a:t>
            </a:r>
            <a:r>
              <a:rPr lang="en-US" altLang="ko-KR" sz="1600" dirty="0"/>
              <a:t>&lt;32&gt; )                    </a:t>
            </a:r>
          </a:p>
          <a:p>
            <a:r>
              <a:rPr lang="en-US" altLang="ko-KR" sz="1600" dirty="0"/>
              <a:t>  ERROR 00103.#   ((</a:t>
            </a:r>
            <a:r>
              <a:rPr lang="en-US" altLang="ko-KR" sz="1600" dirty="0" err="1"/>
              <a:t>sc_uint</a:t>
            </a:r>
            <a:r>
              <a:rPr lang="en-US" altLang="ko-KR" sz="1600" dirty="0"/>
              <a:t>&lt;32&gt; )tmp0));.                                </a:t>
            </a:r>
          </a:p>
          <a:p>
            <a:r>
              <a:rPr lang="en-US" altLang="ko-KR" sz="1600" dirty="0"/>
              <a:t> ######################################################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B011D-B228-4970-9875-56B75BE2E793}"/>
              </a:ext>
            </a:extLst>
          </p:cNvPr>
          <p:cNvSpPr txBox="1"/>
          <p:nvPr/>
        </p:nvSpPr>
        <p:spPr>
          <a:xfrm>
            <a:off x="586023" y="1067363"/>
            <a:ext cx="604895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void _fix2float()</a:t>
            </a:r>
          </a:p>
          <a:p>
            <a:r>
              <a:rPr lang="en-US" altLang="ko-KR" sz="1600" dirty="0"/>
              <a:t>  {</a:t>
            </a:r>
          </a:p>
          <a:p>
            <a:r>
              <a:rPr lang="en-US" altLang="ko-KR" sz="1600" dirty="0"/>
              <a:t>    if (!</a:t>
            </a:r>
            <a:r>
              <a:rPr lang="en-US" altLang="ko-KR" sz="1600" dirty="0" err="1"/>
              <a:t>rstn.read</a:t>
            </a:r>
            <a:r>
              <a:rPr lang="en-US" altLang="ko-KR" sz="1600" dirty="0"/>
              <a:t>())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dst.write</a:t>
            </a:r>
            <a:r>
              <a:rPr lang="en-US" altLang="ko-KR" sz="1600" dirty="0"/>
              <a:t>(0);</a:t>
            </a:r>
          </a:p>
          <a:p>
            <a:r>
              <a:rPr lang="en-US" altLang="ko-KR" sz="1600" dirty="0"/>
              <a:t>    else if (</a:t>
            </a:r>
            <a:r>
              <a:rPr lang="en-US" altLang="ko-KR" sz="1600" dirty="0" err="1"/>
              <a:t>enable.read</a:t>
            </a:r>
            <a:r>
              <a:rPr lang="en-US" altLang="ko-KR" sz="1600" dirty="0"/>
              <a:t>() == 1)</a:t>
            </a:r>
          </a:p>
          <a:p>
            <a:r>
              <a:rPr lang="en-US" altLang="ko-KR" sz="1600" dirty="0"/>
              <a:t>    {</a:t>
            </a:r>
          </a:p>
          <a:p>
            <a:r>
              <a:rPr lang="en-US" altLang="ko-KR" sz="1600" dirty="0"/>
              <a:t>      if (</a:t>
            </a:r>
            <a:r>
              <a:rPr lang="en-US" altLang="ko-KR" sz="1600" dirty="0" err="1"/>
              <a:t>src_valid.read</a:t>
            </a:r>
            <a:r>
              <a:rPr lang="en-US" altLang="ko-KR" sz="1600" dirty="0"/>
              <a:t>() == 1)</a:t>
            </a:r>
          </a:p>
          <a:p>
            <a:r>
              <a:rPr lang="en-US" altLang="ko-KR" sz="1600" dirty="0"/>
              <a:t>      {</a:t>
            </a:r>
          </a:p>
          <a:p>
            <a:r>
              <a:rPr lang="en-US" altLang="ko-KR" sz="1600" dirty="0"/>
              <a:t>        float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 = fixed32_to_float32(</a:t>
            </a:r>
            <a:r>
              <a:rPr lang="en-US" altLang="ko-KR" sz="1600" dirty="0" err="1"/>
              <a:t>src.read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fraction_len.read</a:t>
            </a:r>
            <a:r>
              <a:rPr lang="en-US" altLang="ko-KR" sz="1600" dirty="0"/>
              <a:t>());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sc_dt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scfx_ieee_float</a:t>
            </a:r>
            <a:r>
              <a:rPr lang="en-US" altLang="ko-KR" sz="1600" dirty="0"/>
              <a:t> id(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sc_uint</a:t>
            </a:r>
            <a:r>
              <a:rPr lang="en-US" altLang="ko-KR" sz="1600" dirty="0"/>
              <a:t>&lt;1&gt; sign2 = </a:t>
            </a:r>
            <a:r>
              <a:rPr lang="en-US" altLang="ko-KR" sz="1600" dirty="0" err="1"/>
              <a:t>id.negative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sc_uint</a:t>
            </a:r>
            <a:r>
              <a:rPr lang="en-US" altLang="ko-KR" sz="1600" dirty="0"/>
              <a:t>&lt;8&gt; exp2 = </a:t>
            </a:r>
            <a:r>
              <a:rPr lang="en-US" altLang="ko-KR" sz="1600" dirty="0" err="1"/>
              <a:t>id.exponent</a:t>
            </a:r>
            <a:r>
              <a:rPr lang="en-US" altLang="ko-KR" sz="1600" dirty="0"/>
              <a:t>() + 127; 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sc_uint</a:t>
            </a:r>
            <a:r>
              <a:rPr lang="en-US" altLang="ko-KR" sz="1600" dirty="0"/>
              <a:t>&lt;23&gt; frac2 = </a:t>
            </a:r>
            <a:r>
              <a:rPr lang="en-US" altLang="ko-KR" sz="1600" dirty="0" err="1"/>
              <a:t>id.mantissa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sc_dt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scfx_ieee_float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inst_z_float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dst</a:t>
            </a:r>
            <a:r>
              <a:rPr lang="en-US" altLang="ko-KR" sz="1600" dirty="0"/>
              <a:t> = (sign2, exp2, frac2); }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    else</a:t>
            </a:r>
          </a:p>
          <a:p>
            <a:r>
              <a:rPr lang="en-US" altLang="ko-KR" sz="1600" dirty="0"/>
              <a:t>    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dst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src.read</a:t>
            </a:r>
            <a:r>
              <a:rPr lang="en-US" altLang="ko-KR" sz="1600" dirty="0"/>
              <a:t>().</a:t>
            </a:r>
            <a:r>
              <a:rPr lang="en-US" altLang="ko-KR" sz="1600" dirty="0" err="1"/>
              <a:t>to_uint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  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6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BD5365-C881-4677-8215-0D4513FF5576}"/>
              </a:ext>
            </a:extLst>
          </p:cNvPr>
          <p:cNvSpPr txBox="1"/>
          <p:nvPr/>
        </p:nvSpPr>
        <p:spPr>
          <a:xfrm>
            <a:off x="442367" y="992928"/>
            <a:ext cx="610496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 void _</a:t>
            </a:r>
            <a:r>
              <a:rPr lang="en-US" altLang="ko-KR" sz="1200" dirty="0" err="1"/>
              <a:t>r_in_data_sign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if (!</a:t>
            </a:r>
            <a:r>
              <a:rPr lang="en-US" altLang="ko-KR" sz="1200" dirty="0" err="1"/>
              <a:t>rstn.read</a:t>
            </a:r>
            <a:r>
              <a:rPr lang="en-US" altLang="ko-KR" sz="1200" dirty="0"/>
              <a:t>()) {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r_in_data.write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r_sign.write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else if (!</a:t>
            </a:r>
            <a:r>
              <a:rPr lang="en-US" altLang="ko-KR" sz="1200" dirty="0" err="1"/>
              <a:t>enable.read</a:t>
            </a:r>
            <a:r>
              <a:rPr lang="en-US" altLang="ko-KR" sz="1200" dirty="0"/>
              <a:t>()) {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r_in_data.write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r_sign.write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else if (</a:t>
            </a:r>
            <a:r>
              <a:rPr lang="en-US" altLang="ko-KR" sz="1200" dirty="0" err="1"/>
              <a:t>src_valid.read</a:t>
            </a:r>
            <a:r>
              <a:rPr lang="en-US" altLang="ko-KR" sz="1200" dirty="0"/>
              <a:t>()) {</a:t>
            </a:r>
          </a:p>
          <a:p>
            <a:r>
              <a:rPr lang="en-US" altLang="ko-KR" sz="1200" dirty="0"/>
              <a:t>     if (</a:t>
            </a:r>
            <a:r>
              <a:rPr lang="en-US" altLang="ko-KR" sz="1200" dirty="0" err="1"/>
              <a:t>src.read</a:t>
            </a:r>
            <a:r>
              <a:rPr lang="en-US" altLang="ko-KR" sz="1200" dirty="0"/>
              <a:t>()(31,31)) {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r_in_data</a:t>
            </a:r>
            <a:r>
              <a:rPr lang="en-US" altLang="ko-KR" sz="1200" dirty="0"/>
              <a:t> = (~</a:t>
            </a:r>
            <a:r>
              <a:rPr lang="en-US" altLang="ko-KR" sz="1200" dirty="0" err="1"/>
              <a:t>src.read</a:t>
            </a:r>
            <a:r>
              <a:rPr lang="en-US" altLang="ko-KR" sz="1200" dirty="0"/>
              <a:t>()) + 1;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r_sign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     }</a:t>
            </a:r>
          </a:p>
          <a:p>
            <a:r>
              <a:rPr lang="en-US" altLang="ko-KR" sz="1200" dirty="0"/>
              <a:t>     else {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r_in_data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src.read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r_sign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  void _</a:t>
            </a:r>
            <a:r>
              <a:rPr lang="en-US" altLang="ko-KR" sz="1200" dirty="0" err="1"/>
              <a:t>r_fraction_len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if (!</a:t>
            </a:r>
            <a:r>
              <a:rPr lang="en-US" altLang="ko-KR" sz="1200" dirty="0" err="1"/>
              <a:t>rstn.read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r_fraction_len.write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else if (!</a:t>
            </a:r>
            <a:r>
              <a:rPr lang="en-US" altLang="ko-KR" sz="1200" dirty="0" err="1"/>
              <a:t>enable.read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r_fraction_len.write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else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r_fraction_len</a:t>
            </a:r>
            <a:r>
              <a:rPr lang="en-US" altLang="ko-KR" sz="1200" dirty="0"/>
              <a:t> = 127 - </a:t>
            </a:r>
            <a:r>
              <a:rPr lang="en-US" altLang="ko-KR" sz="1200" dirty="0" err="1"/>
              <a:t>fraction_len.read</a:t>
            </a:r>
            <a:r>
              <a:rPr lang="en-US" altLang="ko-KR" sz="1200" dirty="0"/>
              <a:t>()(7,0);</a:t>
            </a:r>
          </a:p>
          <a:p>
            <a:r>
              <a:rPr lang="en-US" altLang="ko-KR" sz="1200" dirty="0"/>
              <a:t>  }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45AC5-ABA1-4DF8-9A04-73A25149BFD0}"/>
              </a:ext>
            </a:extLst>
          </p:cNvPr>
          <p:cNvSpPr txBox="1"/>
          <p:nvPr/>
        </p:nvSpPr>
        <p:spPr>
          <a:xfrm>
            <a:off x="5378823" y="992928"/>
            <a:ext cx="61049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 void _</a:t>
            </a:r>
            <a:r>
              <a:rPr lang="en-US" altLang="ko-KR" sz="1200" dirty="0" err="1"/>
              <a:t>comb_sig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zero_sig</a:t>
            </a:r>
            <a:r>
              <a:rPr lang="en-US" altLang="ko-KR" sz="1200" dirty="0"/>
              <a:t> = (</a:t>
            </a:r>
            <a:r>
              <a:rPr lang="en-US" altLang="ko-KR" sz="1200" dirty="0" err="1"/>
              <a:t>r_in_data.read</a:t>
            </a:r>
            <a:r>
              <a:rPr lang="en-US" altLang="ko-KR" sz="1200" dirty="0"/>
              <a:t>() == 0) ? 1 : 0;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z_m</a:t>
            </a:r>
            <a:r>
              <a:rPr lang="en-US" altLang="ko-KR" sz="1200" dirty="0"/>
              <a:t> = r2_in_data.read()(30,8);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z_e</a:t>
            </a:r>
            <a:r>
              <a:rPr lang="en-US" altLang="ko-KR" sz="1200" dirty="0"/>
              <a:t> = 31 - r2_shift_num.read();</a:t>
            </a:r>
          </a:p>
          <a:p>
            <a:r>
              <a:rPr lang="en-US" altLang="ko-KR" sz="1200" dirty="0"/>
              <a:t>      guard = r2_in_data.read()(7,7);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round_bit</a:t>
            </a:r>
            <a:r>
              <a:rPr lang="en-US" altLang="ko-KR" sz="1200" dirty="0"/>
              <a:t> = r2_in_data.read()(6,6);</a:t>
            </a:r>
          </a:p>
          <a:p>
            <a:r>
              <a:rPr lang="en-US" altLang="ko-KR" sz="1200" dirty="0"/>
              <a:t>      sticky = (r2_in_data.read()(5,0) != 0) ? 1 : 0;</a:t>
            </a:r>
          </a:p>
          <a:p>
            <a:r>
              <a:rPr lang="en-US" altLang="ko-KR" sz="1200" dirty="0"/>
              <a:t>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void _r2_in_data()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if (!</a:t>
            </a:r>
            <a:r>
              <a:rPr lang="en-US" altLang="ko-KR" sz="1200" dirty="0" err="1"/>
              <a:t>rstn.read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      r2_in_data.write(0);</a:t>
            </a:r>
          </a:p>
          <a:p>
            <a:r>
              <a:rPr lang="en-US" altLang="ko-KR" sz="1200" dirty="0"/>
              <a:t>    else if (!src_valid_1d.read())</a:t>
            </a:r>
          </a:p>
          <a:p>
            <a:r>
              <a:rPr lang="en-US" altLang="ko-KR" sz="1200" dirty="0"/>
              <a:t>      r2_in_data.write(0);</a:t>
            </a:r>
          </a:p>
          <a:p>
            <a:r>
              <a:rPr lang="en-US" altLang="ko-KR" sz="1200" dirty="0"/>
              <a:t>    else if (</a:t>
            </a:r>
            <a:r>
              <a:rPr lang="en-US" altLang="ko-KR" sz="1200" dirty="0" err="1"/>
              <a:t>zero_sig.read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      r2_in_data.write(0);</a:t>
            </a:r>
          </a:p>
          <a:p>
            <a:r>
              <a:rPr lang="en-US" altLang="ko-KR" sz="1200" dirty="0"/>
              <a:t>    else</a:t>
            </a:r>
          </a:p>
          <a:p>
            <a:r>
              <a:rPr lang="en-US" altLang="ko-KR" sz="1200" dirty="0"/>
              <a:t>      r2_in_data = </a:t>
            </a:r>
            <a:r>
              <a:rPr lang="en-US" altLang="ko-KR" sz="1200" dirty="0" err="1"/>
              <a:t>r_in_data.read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shift_num.read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}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5E713-BF5C-4A1D-A09B-FD242D88BA50}"/>
              </a:ext>
            </a:extLst>
          </p:cNvPr>
          <p:cNvSpPr txBox="1"/>
          <p:nvPr/>
        </p:nvSpPr>
        <p:spPr>
          <a:xfrm>
            <a:off x="433135" y="728840"/>
            <a:ext cx="61141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 (2) fix2float </a:t>
            </a:r>
            <a:r>
              <a:rPr lang="ko-KR" altLang="en-US" sz="1600" dirty="0"/>
              <a:t>기능 기술하여 해결</a:t>
            </a:r>
          </a:p>
        </p:txBody>
      </p:sp>
    </p:spTree>
    <p:extLst>
      <p:ext uri="{BB962C8B-B14F-4D97-AF65-F5344CB8AC3E}">
        <p14:creationId xmlns:p14="http://schemas.microsoft.com/office/powerpoint/2010/main" val="2085710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BE5AD6-E263-4235-B66B-7AB14534002A}"/>
              </a:ext>
            </a:extLst>
          </p:cNvPr>
          <p:cNvSpPr txBox="1"/>
          <p:nvPr/>
        </p:nvSpPr>
        <p:spPr>
          <a:xfrm>
            <a:off x="658906" y="668165"/>
            <a:ext cx="610496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 void _</a:t>
            </a:r>
            <a:r>
              <a:rPr lang="en-US" altLang="ko-KR" sz="1200" dirty="0" err="1"/>
              <a:t>r_z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if (!</a:t>
            </a:r>
            <a:r>
              <a:rPr lang="en-US" altLang="ko-KR" sz="1200" dirty="0" err="1"/>
              <a:t>rstn.read</a:t>
            </a:r>
            <a:r>
              <a:rPr lang="en-US" altLang="ko-KR" sz="1200" dirty="0"/>
              <a:t>()) { 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r_z_m.write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r_z_e.write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r_z_s.write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else if (!src_valid_2d) {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r_z_m.write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r_z_e.write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r_z_s.write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else if (r2_zero_sig) {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r_z_m.write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r_z_e.write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r_z_s.write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else if ((</a:t>
            </a:r>
            <a:r>
              <a:rPr lang="en-US" altLang="ko-KR" sz="1200" dirty="0" err="1"/>
              <a:t>guard.read</a:t>
            </a:r>
            <a:r>
              <a:rPr lang="en-US" altLang="ko-KR" sz="1200" dirty="0"/>
              <a:t>() == 1) &amp;&amp; ((</a:t>
            </a:r>
            <a:r>
              <a:rPr lang="en-US" altLang="ko-KR" sz="1200" dirty="0" err="1"/>
              <a:t>round_bit.read</a:t>
            </a:r>
            <a:r>
              <a:rPr lang="en-US" altLang="ko-KR" sz="1200" dirty="0"/>
              <a:t>() == 1) || (</a:t>
            </a:r>
            <a:r>
              <a:rPr lang="en-US" altLang="ko-KR" sz="1200" dirty="0" err="1"/>
              <a:t>sticky.read</a:t>
            </a:r>
            <a:r>
              <a:rPr lang="en-US" altLang="ko-KR" sz="1200" dirty="0"/>
              <a:t>() == 1) || (r2_in_data.read()(8,8) == 1))) {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r_z_m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z_m.read</a:t>
            </a:r>
            <a:r>
              <a:rPr lang="en-US" altLang="ko-KR" sz="1200" dirty="0"/>
              <a:t>() + 1;</a:t>
            </a:r>
          </a:p>
          <a:p>
            <a:r>
              <a:rPr lang="en-US" altLang="ko-KR" sz="1200" dirty="0"/>
              <a:t>     if (</a:t>
            </a:r>
            <a:r>
              <a:rPr lang="en-US" altLang="ko-KR" sz="1200" dirty="0" err="1"/>
              <a:t>z_m.read</a:t>
            </a:r>
            <a:r>
              <a:rPr lang="en-US" altLang="ko-KR" sz="1200" dirty="0"/>
              <a:t>() == 0x7fffff)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r_z_e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z_e.read</a:t>
            </a:r>
            <a:r>
              <a:rPr lang="en-US" altLang="ko-KR" sz="1200" dirty="0"/>
              <a:t>() + 1;</a:t>
            </a:r>
          </a:p>
          <a:p>
            <a:r>
              <a:rPr lang="en-US" altLang="ko-KR" sz="1200" dirty="0"/>
              <a:t>     else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r_z_e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z_e.read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r_z_s</a:t>
            </a:r>
            <a:r>
              <a:rPr lang="en-US" altLang="ko-KR" sz="1200" dirty="0"/>
              <a:t> = r2_sign.read();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else {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r_z_m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z_m.read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r_z_e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z_e.read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r_z_s</a:t>
            </a:r>
            <a:r>
              <a:rPr lang="en-US" altLang="ko-KR" sz="1200" dirty="0"/>
              <a:t> = r2_sign.read();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4B0EA-8A77-45FF-A794-715ED52E2655}"/>
              </a:ext>
            </a:extLst>
          </p:cNvPr>
          <p:cNvSpPr txBox="1"/>
          <p:nvPr/>
        </p:nvSpPr>
        <p:spPr>
          <a:xfrm>
            <a:off x="6275294" y="816155"/>
            <a:ext cx="61049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 void _</a:t>
            </a:r>
            <a:r>
              <a:rPr lang="en-US" altLang="ko-KR" sz="1200" dirty="0" err="1"/>
              <a:t>dst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if (!</a:t>
            </a:r>
            <a:r>
              <a:rPr lang="en-US" altLang="ko-KR" sz="1200" dirty="0" err="1"/>
              <a:t>rstn.read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dst.write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else if (!</a:t>
            </a:r>
            <a:r>
              <a:rPr lang="en-US" altLang="ko-KR" sz="1200" dirty="0" err="1"/>
              <a:t>enable.read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dst.write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else if (!src_valid_3d.read())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dst.write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else if (r3_zero_sig.read())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dst.write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else {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dst</a:t>
            </a:r>
            <a:r>
              <a:rPr lang="en-US" altLang="ko-KR" sz="1200" dirty="0"/>
              <a:t> = (</a:t>
            </a:r>
            <a:r>
              <a:rPr lang="en-US" altLang="ko-KR" sz="1200" dirty="0" err="1"/>
              <a:t>sc_int</a:t>
            </a:r>
            <a:r>
              <a:rPr lang="en-US" altLang="ko-KR" sz="1200" dirty="0"/>
              <a:t>&lt;1&gt;(</a:t>
            </a:r>
            <a:r>
              <a:rPr lang="en-US" altLang="ko-KR" sz="1200" dirty="0" err="1"/>
              <a:t>r_z_s.read</a:t>
            </a:r>
            <a:r>
              <a:rPr lang="en-US" altLang="ko-KR" sz="1200" dirty="0"/>
              <a:t>()), </a:t>
            </a:r>
            <a:r>
              <a:rPr lang="en-US" altLang="ko-KR" sz="1200" dirty="0" err="1"/>
              <a:t>sc_int</a:t>
            </a:r>
            <a:r>
              <a:rPr lang="en-US" altLang="ko-KR" sz="1200" dirty="0"/>
              <a:t>&lt;8&gt;(</a:t>
            </a:r>
            <a:r>
              <a:rPr lang="en-US" altLang="ko-KR" sz="1200" dirty="0" err="1"/>
              <a:t>r_z_e.read</a:t>
            </a:r>
            <a:r>
              <a:rPr lang="en-US" altLang="ko-KR" sz="1200" dirty="0"/>
              <a:t>() + </a:t>
            </a:r>
            <a:r>
              <a:rPr lang="en-US" altLang="ko-KR" sz="1200" dirty="0" err="1"/>
              <a:t>r_fraction_len.read</a:t>
            </a:r>
            <a:r>
              <a:rPr lang="en-US" altLang="ko-KR" sz="1200" dirty="0"/>
              <a:t>()), </a:t>
            </a:r>
            <a:r>
              <a:rPr lang="en-US" altLang="ko-KR" sz="1200" dirty="0" err="1"/>
              <a:t>sc_int</a:t>
            </a:r>
            <a:r>
              <a:rPr lang="en-US" altLang="ko-KR" sz="1200" dirty="0"/>
              <a:t>&lt;23&gt;(</a:t>
            </a:r>
            <a:r>
              <a:rPr lang="en-US" altLang="ko-KR" sz="1200" dirty="0" err="1"/>
              <a:t>r_z_m.read</a:t>
            </a:r>
            <a:r>
              <a:rPr lang="en-US" altLang="ko-KR" sz="1200" dirty="0"/>
              <a:t>())); }</a:t>
            </a:r>
          </a:p>
          <a:p>
            <a:r>
              <a:rPr lang="en-US" altLang="ko-KR" sz="1200" dirty="0"/>
              <a:t>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void _</a:t>
            </a:r>
            <a:r>
              <a:rPr lang="en-US" altLang="ko-KR" sz="1200" dirty="0" err="1"/>
              <a:t>dst_valid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if (!</a:t>
            </a:r>
            <a:r>
              <a:rPr lang="en-US" altLang="ko-KR" sz="1200" dirty="0" err="1"/>
              <a:t>rstn.read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dst_valid.write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else if (!</a:t>
            </a:r>
            <a:r>
              <a:rPr lang="en-US" altLang="ko-KR" sz="1200" dirty="0" err="1"/>
              <a:t>enable.read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dst_valid.write</a:t>
            </a:r>
            <a:r>
              <a:rPr lang="en-US" altLang="ko-KR" sz="1200" dirty="0"/>
              <a:t>(0);</a:t>
            </a:r>
          </a:p>
          <a:p>
            <a:r>
              <a:rPr lang="en-US" altLang="ko-KR" sz="1200" dirty="0"/>
              <a:t>    else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dst_valid</a:t>
            </a:r>
            <a:r>
              <a:rPr lang="en-US" altLang="ko-KR" sz="1200" dirty="0"/>
              <a:t> = src_valid_3d.read();</a:t>
            </a:r>
          </a:p>
          <a:p>
            <a:r>
              <a:rPr lang="en-US" altLang="ko-KR" sz="1200" dirty="0"/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726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4BEE00-94DB-4E84-9EFE-C96D0846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991994"/>
            <a:ext cx="10652760" cy="53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67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8">
            <a:extLst>
              <a:ext uri="{FF2B5EF4-FFF2-40B4-BE49-F238E27FC236}">
                <a16:creationId xmlns:a16="http://schemas.microsoft.com/office/drawing/2014/main" id="{818FAA33-8259-4AFC-AE06-819ECD9A6FE5}"/>
              </a:ext>
            </a:extLst>
          </p:cNvPr>
          <p:cNvSpPr txBox="1"/>
          <p:nvPr/>
        </p:nvSpPr>
        <p:spPr>
          <a:xfrm>
            <a:off x="1059628" y="641413"/>
            <a:ext cx="5913939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-. bn_float32.h (SFU)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F2201-7460-4CEF-BF85-790502D28D36}"/>
              </a:ext>
            </a:extLst>
          </p:cNvPr>
          <p:cNvSpPr txBox="1"/>
          <p:nvPr/>
        </p:nvSpPr>
        <p:spPr>
          <a:xfrm>
            <a:off x="399326" y="2254837"/>
            <a:ext cx="609985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separate_write_coeff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for 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8;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tmp1_mul_coeff[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bn_data.read</a:t>
            </a:r>
            <a:r>
              <a:rPr lang="en-US" altLang="ko-KR" dirty="0"/>
              <a:t>().range((32 * 2 * </a:t>
            </a:r>
            <a:r>
              <a:rPr lang="en-US" altLang="ko-KR" dirty="0" err="1"/>
              <a:t>i</a:t>
            </a:r>
            <a:r>
              <a:rPr lang="en-US" altLang="ko-KR" dirty="0"/>
              <a:t>) + 31, 32 * 2 * </a:t>
            </a:r>
            <a:r>
              <a:rPr lang="en-US" altLang="ko-KR" dirty="0" err="1"/>
              <a:t>i</a:t>
            </a:r>
            <a:r>
              <a:rPr lang="en-US" altLang="ko-KR" dirty="0"/>
              <a:t>).</a:t>
            </a:r>
            <a:r>
              <a:rPr lang="en-US" altLang="ko-KR" dirty="0" err="1"/>
              <a:t>to_uint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6F33D-2153-420C-8089-62245D864294}"/>
              </a:ext>
            </a:extLst>
          </p:cNvPr>
          <p:cNvSpPr txBox="1"/>
          <p:nvPr/>
        </p:nvSpPr>
        <p:spPr>
          <a:xfrm>
            <a:off x="399326" y="4059064"/>
            <a:ext cx="609985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separate_read_coeff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for 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8;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tmp2_mul_coeff[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raw_bits</a:t>
            </a:r>
            <a:r>
              <a:rPr lang="en-US" altLang="ko-KR" dirty="0"/>
              <a:t>(tmp1_mul_coeff[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mul_coeff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].write(tmp2_mul_coeff[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1A5CE-42E5-47E2-A882-9C0515F3C899}"/>
              </a:ext>
            </a:extLst>
          </p:cNvPr>
          <p:cNvSpPr txBox="1"/>
          <p:nvPr/>
        </p:nvSpPr>
        <p:spPr>
          <a:xfrm>
            <a:off x="294773" y="1364502"/>
            <a:ext cx="88612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/>
              <a:t>sc_uint</a:t>
            </a:r>
            <a:r>
              <a:rPr lang="en-US" altLang="ko-KR" dirty="0"/>
              <a:t>&lt;32&gt; tmp1_mul_coeff[8];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cynw_cm_float</a:t>
            </a:r>
            <a:r>
              <a:rPr lang="en-US" altLang="ko-KR" dirty="0"/>
              <a:t>&lt;8, 23, CYNW_BEST_ACCURACY, CYNW_DYNAMIC_RM, 1&gt; tmp2_mul_coeff[8];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sc_signal</a:t>
            </a:r>
            <a:r>
              <a:rPr lang="en-US" altLang="ko-KR" dirty="0"/>
              <a:t>&lt; </a:t>
            </a:r>
            <a:r>
              <a:rPr lang="en-US" altLang="ko-KR" dirty="0" err="1"/>
              <a:t>cynw_cm_float</a:t>
            </a:r>
            <a:r>
              <a:rPr lang="en-US" altLang="ko-KR" dirty="0"/>
              <a:t>&lt;8, 23, CYNW_BEST_ACCURACY, CYNW_DYNAMIC_RM, 1&gt; &gt; </a:t>
            </a:r>
            <a:r>
              <a:rPr lang="en-US" altLang="ko-KR" dirty="0" err="1"/>
              <a:t>mul_coeff</a:t>
            </a:r>
            <a:r>
              <a:rPr lang="en-US" altLang="ko-KR" dirty="0"/>
              <a:t>[8];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198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BB219-150D-4E1D-A620-942713A18CB7}"/>
              </a:ext>
            </a:extLst>
          </p:cNvPr>
          <p:cNvSpPr txBox="1"/>
          <p:nvPr/>
        </p:nvSpPr>
        <p:spPr>
          <a:xfrm>
            <a:off x="365159" y="669732"/>
            <a:ext cx="12045033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dirty="0"/>
              <a:t>Scheduling Error</a:t>
            </a:r>
          </a:p>
          <a:p>
            <a:r>
              <a:rPr lang="en-US" altLang="ko-KR" sz="1200" dirty="0"/>
              <a:t> 00197: ########################################[ Protocol Violation ]######################################</a:t>
            </a:r>
          </a:p>
          <a:p>
            <a:r>
              <a:rPr lang="en-US" altLang="ko-KR" sz="1200" dirty="0"/>
              <a:t>        00197:                                                                                                     </a:t>
            </a:r>
          </a:p>
          <a:p>
            <a:r>
              <a:rPr lang="en-US" altLang="ko-KR" sz="1200" dirty="0"/>
              <a:t>        00197: Protocol block "_</a:t>
            </a:r>
            <a:r>
              <a:rPr lang="en-US" altLang="ko-KR" sz="1200" dirty="0" err="1"/>
              <a:t>separate_read_coeff_method</a:t>
            </a:r>
            <a:r>
              <a:rPr lang="en-US" altLang="ko-KR" sz="1200" dirty="0"/>
              <a:t>" was relaxed to meet a schedule                         </a:t>
            </a:r>
          </a:p>
          <a:p>
            <a:r>
              <a:rPr lang="en-US" altLang="ko-KR" sz="1200" dirty="0"/>
              <a:t>        00197: See User Guide section titled </a:t>
            </a:r>
            <a:r>
              <a:rPr lang="en-US" altLang="ko-KR" sz="1200" dirty="0">
                <a:solidFill>
                  <a:srgbClr val="FF0000"/>
                </a:solidFill>
              </a:rPr>
              <a:t>"Latency and Protocol Block Errors</a:t>
            </a:r>
            <a:r>
              <a:rPr lang="en-US" altLang="ko-KR" sz="1200" dirty="0"/>
              <a:t>."                                  </a:t>
            </a:r>
          </a:p>
          <a:p>
            <a:r>
              <a:rPr lang="en-US" altLang="ko-KR" sz="1200" dirty="0"/>
              <a:t>        00197: The addition of the following cycle(s):                                                             </a:t>
            </a:r>
          </a:p>
          <a:p>
            <a:r>
              <a:rPr lang="en-US" altLang="ko-KR" sz="1200" dirty="0"/>
              <a:t>        00197: [ Cycle2   (VIOL_2) ]                                                                                </a:t>
            </a:r>
          </a:p>
          <a:p>
            <a:r>
              <a:rPr lang="en-US" altLang="ko-KR" sz="1200" dirty="0"/>
              <a:t>        00197: [ Cycle3   (VIOL_3) ]                                                                                </a:t>
            </a:r>
          </a:p>
          <a:p>
            <a:r>
              <a:rPr lang="en-US" altLang="ko-KR" sz="1200" dirty="0"/>
              <a:t>        00197: Violated this protocol block                                                                        </a:t>
            </a:r>
          </a:p>
          <a:p>
            <a:r>
              <a:rPr lang="en-US" altLang="ko-KR" sz="1200" dirty="0"/>
              <a:t>        00197: Found 3 path(s) that caused violation                                                               </a:t>
            </a:r>
          </a:p>
          <a:p>
            <a:r>
              <a:rPr lang="en-US" altLang="ko-KR" sz="1200" dirty="0"/>
              <a:t>        00197:                                                                                                     </a:t>
            </a:r>
          </a:p>
          <a:p>
            <a:r>
              <a:rPr lang="en-US" altLang="ko-KR" sz="1200" dirty="0"/>
              <a:t>        00197: Clock period          :    2.600  </a:t>
            </a:r>
          </a:p>
          <a:p>
            <a:r>
              <a:rPr lang="en-US" altLang="ko-KR" sz="1200" dirty="0"/>
              <a:t>        00197: Cycle slack           :    0.000  </a:t>
            </a:r>
          </a:p>
          <a:p>
            <a:r>
              <a:rPr lang="en-US" altLang="ko-KR" sz="1200" dirty="0"/>
              <a:t>        00197: --------------------------------  </a:t>
            </a:r>
          </a:p>
          <a:p>
            <a:r>
              <a:rPr lang="en-US" altLang="ko-KR" sz="1200" dirty="0"/>
              <a:t>        00197: Effective clock period:    2.600  </a:t>
            </a:r>
          </a:p>
          <a:p>
            <a:r>
              <a:rPr lang="en-US" altLang="ko-KR" sz="1200" dirty="0"/>
              <a:t>        00197:                                   </a:t>
            </a:r>
          </a:p>
          <a:p>
            <a:r>
              <a:rPr lang="en-US" altLang="ko-KR" sz="1200" dirty="0"/>
              <a:t>        00197: *****************************************[ Violator Path 1 ]****************************************</a:t>
            </a:r>
          </a:p>
          <a:p>
            <a:r>
              <a:rPr lang="en-US" altLang="ko-KR" sz="1200" dirty="0"/>
              <a:t>        00197:                                                                                                     </a:t>
            </a:r>
          </a:p>
          <a:p>
            <a:r>
              <a:rPr lang="en-US" altLang="ko-KR" sz="1200" dirty="0"/>
              <a:t>        00197: OP ID  Source               Resource                                               </a:t>
            </a:r>
            <a:r>
              <a:rPr lang="en-US" altLang="ko-KR" sz="1200" dirty="0" err="1"/>
              <a:t>Incr</a:t>
            </a:r>
            <a:r>
              <a:rPr lang="en-US" altLang="ko-KR" sz="1200" dirty="0"/>
              <a:t>   </a:t>
            </a:r>
            <a:r>
              <a:rPr lang="en-US" altLang="ko-KR" sz="1200" dirty="0" err="1"/>
              <a:t>Accum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00197:                                                                                                  </a:t>
            </a:r>
          </a:p>
          <a:p>
            <a:r>
              <a:rPr lang="en-US" altLang="ko-KR" sz="1200" dirty="0"/>
              <a:t>        00197: DFFD                        DFF (</a:t>
            </a:r>
            <a:r>
              <a:rPr lang="en-US" altLang="ko-KR" sz="1200" dirty="0" err="1"/>
              <a:t>Clk</a:t>
            </a:r>
            <a:r>
              <a:rPr lang="en-US" altLang="ko-KR" sz="1200" dirty="0"/>
              <a:t>-&gt;Q)                                           0.114  0.114  </a:t>
            </a:r>
          </a:p>
          <a:p>
            <a:r>
              <a:rPr lang="en-US" altLang="ko-KR" sz="1200" dirty="0"/>
              <a:t>        00197: OP138  bn_float32.h:107,38  bn_float32_RAM_8X1_1.ports().write() [ memory read ]   0.066  0.179  </a:t>
            </a:r>
          </a:p>
          <a:p>
            <a:r>
              <a:rPr lang="en-US" altLang="ko-KR" sz="1200" dirty="0"/>
              <a:t>        00197:                                                                                                  </a:t>
            </a:r>
          </a:p>
          <a:p>
            <a:r>
              <a:rPr lang="en-US" altLang="ko-KR" sz="1200" dirty="0"/>
              <a:t>        00197: -----------------------------------[ Cycle 3 !!! VIOLATION !!! ]---------------------------------</a:t>
            </a:r>
          </a:p>
          <a:p>
            <a:r>
              <a:rPr lang="en-US" altLang="ko-KR" sz="1200" dirty="0"/>
              <a:t>        00197: OP ID  Source               Resource                                               </a:t>
            </a:r>
            <a:r>
              <a:rPr lang="en-US" altLang="ko-KR" sz="1200" dirty="0" err="1"/>
              <a:t>Incr</a:t>
            </a:r>
            <a:r>
              <a:rPr lang="en-US" altLang="ko-KR" sz="1200" dirty="0"/>
              <a:t>   </a:t>
            </a:r>
            <a:r>
              <a:rPr lang="en-US" altLang="ko-KR" sz="1200" dirty="0" err="1"/>
              <a:t>Accum</a:t>
            </a:r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        00197:                                                                                                  </a:t>
            </a:r>
          </a:p>
          <a:p>
            <a:r>
              <a:rPr lang="en-US" altLang="ko-KR" sz="1200" dirty="0"/>
              <a:t>        00197: OP138  bn_float32.h:107,38  bn_float32_RAM_8X1_1.out1.read() [ memory read ]       0.114  0.114  </a:t>
            </a:r>
          </a:p>
          <a:p>
            <a:r>
              <a:rPr lang="en-US" altLang="ko-KR" sz="1200" dirty="0"/>
              <a:t>        00197: OP139  bn_float32.h:107,14  &lt; mul_coeff_sign_0: output port &gt;                      0.066  0.179  </a:t>
            </a:r>
          </a:p>
          <a:p>
            <a:r>
              <a:rPr lang="en-US" altLang="ko-KR" sz="1200" dirty="0"/>
              <a:t>        00197:                                                                                                  </a:t>
            </a:r>
          </a:p>
          <a:p>
            <a:r>
              <a:rPr lang="en-US" altLang="ko-KR" sz="1200" dirty="0"/>
              <a:t>        00197:                                                                                                  </a:t>
            </a:r>
          </a:p>
          <a:p>
            <a:r>
              <a:rPr lang="en-US" altLang="ko-KR" sz="1200" dirty="0"/>
              <a:t>        00197: =================================================================================================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4151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B39B10-4A3C-4A98-AFC2-125F4E3E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3" y="834213"/>
            <a:ext cx="7819712" cy="5189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19163-8EE6-41D9-BF2B-CFA714F3EE27}"/>
              </a:ext>
            </a:extLst>
          </p:cNvPr>
          <p:cNvSpPr txBox="1"/>
          <p:nvPr/>
        </p:nvSpPr>
        <p:spPr>
          <a:xfrm>
            <a:off x="291733" y="6023787"/>
            <a:ext cx="61141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 (2) RTL</a:t>
            </a:r>
            <a:r>
              <a:rPr lang="ko-KR" altLang="en-US" sz="1600" dirty="0"/>
              <a:t> </a:t>
            </a:r>
            <a:r>
              <a:rPr lang="en-US" altLang="ko-KR" sz="1600" dirty="0"/>
              <a:t>Wrapper</a:t>
            </a:r>
            <a:r>
              <a:rPr lang="ko-KR" altLang="en-US" sz="1600" dirty="0"/>
              <a:t>로 구현</a:t>
            </a:r>
          </a:p>
        </p:txBody>
      </p:sp>
    </p:spTree>
    <p:extLst>
      <p:ext uri="{BB962C8B-B14F-4D97-AF65-F5344CB8AC3E}">
        <p14:creationId xmlns:p14="http://schemas.microsoft.com/office/powerpoint/2010/main" val="1535299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0;p8">
            <a:extLst>
              <a:ext uri="{FF2B5EF4-FFF2-40B4-BE49-F238E27FC236}">
                <a16:creationId xmlns:a16="http://schemas.microsoft.com/office/drawing/2014/main" id="{00CC0616-1B34-4CDE-8586-FE4E511A3F75}"/>
              </a:ext>
            </a:extLst>
          </p:cNvPr>
          <p:cNvSpPr txBox="1"/>
          <p:nvPr/>
        </p:nvSpPr>
        <p:spPr>
          <a:xfrm>
            <a:off x="1059628" y="641413"/>
            <a:ext cx="5913939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-. float2fix.h (SFU)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1C764-AFFB-4C4D-B8DF-D1E3E89552EA}"/>
              </a:ext>
            </a:extLst>
          </p:cNvPr>
          <p:cNvSpPr txBox="1"/>
          <p:nvPr/>
        </p:nvSpPr>
        <p:spPr>
          <a:xfrm>
            <a:off x="308610" y="1052423"/>
            <a:ext cx="610362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r_in_data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if (!</a:t>
            </a:r>
            <a:r>
              <a:rPr lang="en-US" altLang="ko-KR" dirty="0" err="1"/>
              <a:t>rstn.read</a:t>
            </a:r>
            <a:r>
              <a:rPr lang="en-US" altLang="ko-KR" dirty="0"/>
              <a:t>()) { 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r_in_data.write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src_valid.read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r_in_data</a:t>
            </a:r>
            <a:r>
              <a:rPr lang="en-US" altLang="ko-KR" dirty="0"/>
              <a:t> = </a:t>
            </a:r>
            <a:r>
              <a:rPr lang="en-US" altLang="ko-KR" dirty="0" err="1"/>
              <a:t>src.read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void _</a:t>
            </a:r>
            <a:r>
              <a:rPr lang="en-US" altLang="ko-KR" dirty="0" err="1"/>
              <a:t>a_m_e_s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if (!</a:t>
            </a:r>
            <a:r>
              <a:rPr lang="en-US" altLang="ko-KR" dirty="0" err="1"/>
              <a:t>rstn.read</a:t>
            </a:r>
            <a:r>
              <a:rPr lang="en-US" altLang="ko-KR" dirty="0"/>
              <a:t>()) { 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a_m.write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a_e.write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a_s.write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else if (!src_valid_1d.read())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a_m.write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a_e.write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a_s.write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else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a_m</a:t>
            </a:r>
            <a:r>
              <a:rPr lang="en-US" altLang="ko-KR" dirty="0"/>
              <a:t> = (</a:t>
            </a:r>
            <a:r>
              <a:rPr lang="en-US" altLang="ko-KR" dirty="0" err="1"/>
              <a:t>sc_uint</a:t>
            </a:r>
            <a:r>
              <a:rPr lang="en-US" altLang="ko-KR" dirty="0"/>
              <a:t>&lt;1&gt;(1), </a:t>
            </a:r>
            <a:r>
              <a:rPr lang="en-US" altLang="ko-KR" dirty="0" err="1"/>
              <a:t>r_in_data.read</a:t>
            </a:r>
            <a:r>
              <a:rPr lang="en-US" altLang="ko-KR" dirty="0"/>
              <a:t>()(22, 0), </a:t>
            </a:r>
            <a:r>
              <a:rPr lang="en-US" altLang="ko-KR" dirty="0" err="1"/>
              <a:t>sc_uint</a:t>
            </a:r>
            <a:r>
              <a:rPr lang="en-US" altLang="ko-KR" dirty="0"/>
              <a:t>&lt;8&gt;(0));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a_e</a:t>
            </a:r>
            <a:r>
              <a:rPr lang="en-US" altLang="ko-KR" dirty="0"/>
              <a:t> = </a:t>
            </a:r>
            <a:r>
              <a:rPr lang="en-US" altLang="ko-KR" dirty="0" err="1"/>
              <a:t>r_in_data.read</a:t>
            </a:r>
            <a:r>
              <a:rPr lang="en-US" altLang="ko-KR" dirty="0"/>
              <a:t>()(30, 23) - 127;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a_s</a:t>
            </a:r>
            <a:r>
              <a:rPr lang="en-US" altLang="ko-KR" dirty="0"/>
              <a:t> = </a:t>
            </a:r>
            <a:r>
              <a:rPr lang="en-US" altLang="ko-KR" dirty="0" err="1"/>
              <a:t>r_in_data.read</a:t>
            </a:r>
            <a:r>
              <a:rPr lang="en-US" altLang="ko-KR" dirty="0"/>
              <a:t>()(31, 31);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2303F-BCB1-46A0-BE1C-3F81C978B549}"/>
              </a:ext>
            </a:extLst>
          </p:cNvPr>
          <p:cNvSpPr txBox="1"/>
          <p:nvPr/>
        </p:nvSpPr>
        <p:spPr>
          <a:xfrm>
            <a:off x="6008370" y="1160713"/>
            <a:ext cx="610362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comb_sig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zero_sig</a:t>
            </a:r>
            <a:r>
              <a:rPr lang="en-US" altLang="ko-KR" dirty="0"/>
              <a:t> = ((signed)(</a:t>
            </a:r>
            <a:r>
              <a:rPr lang="en-US" altLang="ko-KR" dirty="0" err="1"/>
              <a:t>a_e.read</a:t>
            </a:r>
            <a:r>
              <a:rPr lang="en-US" altLang="ko-KR" dirty="0"/>
              <a:t>()) == (-127)) ? 1 : 0;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max_sig</a:t>
            </a:r>
            <a:r>
              <a:rPr lang="en-US" altLang="ko-KR" dirty="0"/>
              <a:t> = ((signed)(</a:t>
            </a:r>
            <a:r>
              <a:rPr lang="en-US" altLang="ko-KR" dirty="0" err="1"/>
              <a:t>a_e.read</a:t>
            </a:r>
            <a:r>
              <a:rPr lang="en-US" altLang="ko-KR" dirty="0"/>
              <a:t>()) &gt; 31) ? 1 : 0;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zm_sig</a:t>
            </a:r>
            <a:r>
              <a:rPr lang="en-US" altLang="ko-KR" dirty="0"/>
              <a:t> = </a:t>
            </a:r>
            <a:r>
              <a:rPr lang="en-US" altLang="ko-KR" dirty="0" err="1"/>
              <a:t>zero_sig</a:t>
            </a:r>
            <a:r>
              <a:rPr lang="en-US" altLang="ko-KR" dirty="0"/>
              <a:t> | </a:t>
            </a:r>
            <a:r>
              <a:rPr lang="en-US" altLang="ko-KR" dirty="0" err="1"/>
              <a:t>max_sig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shift_num</a:t>
            </a:r>
            <a:r>
              <a:rPr lang="en-US" altLang="ko-KR" dirty="0"/>
              <a:t> = 31 - </a:t>
            </a:r>
            <a:r>
              <a:rPr lang="en-US" altLang="ko-KR" dirty="0" err="1"/>
              <a:t>a_e.read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}</a:t>
            </a:r>
          </a:p>
          <a:p>
            <a:endParaRPr lang="en-US" altLang="ko-KR" dirty="0"/>
          </a:p>
          <a:p>
            <a:r>
              <a:rPr lang="en-US" altLang="ko-KR" dirty="0"/>
              <a:t>  void _</a:t>
            </a:r>
            <a:r>
              <a:rPr lang="en-US" altLang="ko-KR" dirty="0" err="1"/>
              <a:t>r_a_m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if (!</a:t>
            </a:r>
            <a:r>
              <a:rPr lang="en-US" altLang="ko-KR" dirty="0" err="1"/>
              <a:t>rstn.read</a:t>
            </a:r>
            <a:r>
              <a:rPr lang="en-US" altLang="ko-KR" dirty="0"/>
              <a:t>()) { 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r_a_m.write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else if (!src_valid_2d) { 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r_a_m.write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zm_sig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r_a_m.write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else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r_a_m</a:t>
            </a:r>
            <a:r>
              <a:rPr lang="en-US" altLang="ko-KR" dirty="0"/>
              <a:t> = </a:t>
            </a:r>
            <a:r>
              <a:rPr lang="en-US" altLang="ko-KR" dirty="0" err="1"/>
              <a:t>a_m.read</a:t>
            </a:r>
            <a:r>
              <a:rPr lang="en-US" altLang="ko-KR" dirty="0"/>
              <a:t>() &gt;&gt; </a:t>
            </a:r>
            <a:r>
              <a:rPr lang="en-US" altLang="ko-KR" dirty="0" err="1"/>
              <a:t>shift_num.read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794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7C7FC0-440C-4084-A754-553B79CA4B33}"/>
              </a:ext>
            </a:extLst>
          </p:cNvPr>
          <p:cNvSpPr txBox="1"/>
          <p:nvPr/>
        </p:nvSpPr>
        <p:spPr>
          <a:xfrm>
            <a:off x="1188720" y="784682"/>
            <a:ext cx="610362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void _</a:t>
            </a:r>
            <a:r>
              <a:rPr lang="en-US" altLang="ko-KR" dirty="0" err="1"/>
              <a:t>dst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if (!</a:t>
            </a:r>
            <a:r>
              <a:rPr lang="en-US" altLang="ko-KR" dirty="0" err="1"/>
              <a:t>rstn.read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dst.write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else if (!src_valid_3d.read())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dst.write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r_zero_sig.read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dst.write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r_max_sig.read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dst.write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else if (</a:t>
            </a:r>
            <a:r>
              <a:rPr lang="en-US" altLang="ko-KR" dirty="0" err="1"/>
              <a:t>r_a_m.read</a:t>
            </a:r>
            <a:r>
              <a:rPr lang="en-US" altLang="ko-KR" dirty="0"/>
              <a:t>()(31, 31))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dst.write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else {</a:t>
            </a:r>
          </a:p>
          <a:p>
            <a:r>
              <a:rPr lang="en-US" altLang="ko-KR" dirty="0"/>
              <a:t>     if (</a:t>
            </a:r>
            <a:r>
              <a:rPr lang="en-US" altLang="ko-KR" dirty="0" err="1"/>
              <a:t>r_a_s.read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dst</a:t>
            </a:r>
            <a:r>
              <a:rPr lang="en-US" altLang="ko-KR" dirty="0"/>
              <a:t> = (~</a:t>
            </a:r>
            <a:r>
              <a:rPr lang="en-US" altLang="ko-KR" dirty="0" err="1"/>
              <a:t>r_a_m.read</a:t>
            </a:r>
            <a:r>
              <a:rPr lang="en-US" altLang="ko-KR" dirty="0"/>
              <a:t>()) + 1;</a:t>
            </a:r>
          </a:p>
          <a:p>
            <a:r>
              <a:rPr lang="en-US" altLang="ko-KR" dirty="0"/>
              <a:t>     else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dst</a:t>
            </a:r>
            <a:r>
              <a:rPr lang="en-US" altLang="ko-KR" dirty="0"/>
              <a:t> = </a:t>
            </a:r>
            <a:r>
              <a:rPr lang="en-US" altLang="ko-KR" dirty="0" err="1"/>
              <a:t>r_a_m.read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endParaRPr lang="en-US" altLang="ko-KR" dirty="0"/>
          </a:p>
          <a:p>
            <a:r>
              <a:rPr lang="en-US" altLang="ko-KR" dirty="0"/>
              <a:t>  void _</a:t>
            </a:r>
            <a:r>
              <a:rPr lang="en-US" altLang="ko-KR" dirty="0" err="1"/>
              <a:t>dst_valid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if (!</a:t>
            </a:r>
            <a:r>
              <a:rPr lang="en-US" altLang="ko-KR" dirty="0" err="1"/>
              <a:t>rstn.read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dst_valid.write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else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dst_valid</a:t>
            </a:r>
            <a:r>
              <a:rPr lang="en-US" altLang="ko-KR" dirty="0"/>
              <a:t> = src_valid_3d.read(); 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249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8">
            <a:extLst>
              <a:ext uri="{FF2B5EF4-FFF2-40B4-BE49-F238E27FC236}">
                <a16:creationId xmlns:a16="http://schemas.microsoft.com/office/drawing/2014/main" id="{3CC00BD1-D36A-49DE-B680-538F840A2E10}"/>
              </a:ext>
            </a:extLst>
          </p:cNvPr>
          <p:cNvSpPr txBox="1"/>
          <p:nvPr/>
        </p:nvSpPr>
        <p:spPr>
          <a:xfrm>
            <a:off x="1059628" y="641413"/>
            <a:ext cx="7085131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-. Stratus</a:t>
            </a:r>
            <a:r>
              <a:rPr lang="ko-KR" altLang="en-US" sz="2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800" dirty="0">
                <a:latin typeface="Malgun Gothic"/>
                <a:ea typeface="Malgun Gothic"/>
                <a:cs typeface="Malgun Gothic"/>
                <a:sym typeface="Malgun Gothic"/>
              </a:rPr>
              <a:t>vs.</a:t>
            </a:r>
            <a:r>
              <a:rPr lang="ko-KR" altLang="en-US" sz="2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800" dirty="0">
                <a:latin typeface="Malgun Gothic"/>
                <a:ea typeface="Malgun Gothic"/>
                <a:cs typeface="Malgun Gothic"/>
                <a:sym typeface="Malgun Gothic"/>
              </a:rPr>
              <a:t>RTL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DC5E4-41CA-409F-BA8A-9FEA53F44950}"/>
              </a:ext>
            </a:extLst>
          </p:cNvPr>
          <p:cNvSpPr txBox="1"/>
          <p:nvPr/>
        </p:nvSpPr>
        <p:spPr>
          <a:xfrm>
            <a:off x="329358" y="1160713"/>
            <a:ext cx="12045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dirty="0"/>
              <a:t>Synthesis Result (Design Compiler)</a:t>
            </a:r>
            <a:endParaRPr lang="ko-KR" altLang="en-US" sz="12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C00E59-546C-4636-A3A5-0E331966E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13796"/>
              </p:ext>
            </p:extLst>
          </p:nvPr>
        </p:nvGraphicFramePr>
        <p:xfrm>
          <a:off x="4126114" y="904973"/>
          <a:ext cx="7902918" cy="5863464"/>
        </p:xfrm>
        <a:graphic>
          <a:graphicData uri="http://schemas.openxmlformats.org/drawingml/2006/table">
            <a:tbl>
              <a:tblPr>
                <a:tableStyleId>{35AD1F04-90BA-4290-8A3A-A85260CBF6AD}</a:tableStyleId>
              </a:tblPr>
              <a:tblGrid>
                <a:gridCol w="2125215">
                  <a:extLst>
                    <a:ext uri="{9D8B030D-6E8A-4147-A177-3AD203B41FA5}">
                      <a16:colId xmlns:a16="http://schemas.microsoft.com/office/drawing/2014/main" val="2209936802"/>
                    </a:ext>
                  </a:extLst>
                </a:gridCol>
                <a:gridCol w="1535641">
                  <a:extLst>
                    <a:ext uri="{9D8B030D-6E8A-4147-A177-3AD203B41FA5}">
                      <a16:colId xmlns:a16="http://schemas.microsoft.com/office/drawing/2014/main" val="1519456233"/>
                    </a:ext>
                  </a:extLst>
                </a:gridCol>
                <a:gridCol w="1446864">
                  <a:extLst>
                    <a:ext uri="{9D8B030D-6E8A-4147-A177-3AD203B41FA5}">
                      <a16:colId xmlns:a16="http://schemas.microsoft.com/office/drawing/2014/main" val="4289982928"/>
                    </a:ext>
                  </a:extLst>
                </a:gridCol>
                <a:gridCol w="1080618">
                  <a:extLst>
                    <a:ext uri="{9D8B030D-6E8A-4147-A177-3AD203B41FA5}">
                      <a16:colId xmlns:a16="http://schemas.microsoft.com/office/drawing/2014/main" val="551283514"/>
                    </a:ext>
                  </a:extLst>
                </a:gridCol>
                <a:gridCol w="864494">
                  <a:extLst>
                    <a:ext uri="{9D8B030D-6E8A-4147-A177-3AD203B41FA5}">
                      <a16:colId xmlns:a16="http://schemas.microsoft.com/office/drawing/2014/main" val="834539337"/>
                    </a:ext>
                  </a:extLst>
                </a:gridCol>
                <a:gridCol w="850086">
                  <a:extLst>
                    <a:ext uri="{9D8B030D-6E8A-4147-A177-3AD203B41FA5}">
                      <a16:colId xmlns:a16="http://schemas.microsoft.com/office/drawing/2014/main" val="3330678537"/>
                    </a:ext>
                  </a:extLst>
                </a:gridCol>
              </a:tblGrid>
              <a:tr h="33775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Stratus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RTL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523236"/>
                  </a:ext>
                </a:extLst>
              </a:tr>
              <a:tr h="452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Max Frequency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(MHz)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Area(nm</a:t>
                      </a:r>
                      <a:r>
                        <a:rPr lang="en-US" sz="700" u="none" strike="noStrike" baseline="30000">
                          <a:effectLst/>
                        </a:rPr>
                        <a:t>2</a:t>
                      </a:r>
                      <a:r>
                        <a:rPr lang="en-US" sz="700" u="none" strike="noStrike">
                          <a:effectLst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Max Frequency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(MHz)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Area(nm</a:t>
                      </a:r>
                      <a:r>
                        <a:rPr lang="en-US" sz="700" u="none" strike="noStrike" baseline="30000">
                          <a:effectLst/>
                        </a:rPr>
                        <a:t>2</a:t>
                      </a:r>
                      <a:r>
                        <a:rPr lang="en-US" sz="700" u="none" strike="noStrike">
                          <a:effectLst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441479722"/>
                  </a:ext>
                </a:extLst>
              </a:tr>
              <a:tr h="19589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ADDR_GEN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st_f_addr_gen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892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2,506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899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2,470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3485021738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st_w_addr_gen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905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2,285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906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2,234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3747041954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pw_f_addr_gen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926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1,606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923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1,477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1404074479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pw_w_addr_gen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917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1,195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955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978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2795296610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f_write_addr_gen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1,847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4,036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1,665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4,173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3630430685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bn_addr_gen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1,590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383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1,827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1078888044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bias_addr_gen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1,587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304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1,603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251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3226312154"/>
                  </a:ext>
                </a:extLst>
              </a:tr>
              <a:tr h="283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12,315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11,817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3068697068"/>
                  </a:ext>
                </a:extLst>
              </a:tr>
              <a:tr h="1958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PE_TOP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cache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1,618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6,478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1,633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6,670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3459447472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mac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1,584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329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1,570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339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104112642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pe_array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1,044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58,476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60,246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2414756384"/>
                  </a:ext>
                </a:extLst>
              </a:tr>
              <a:tr h="283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1,044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58,476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1,000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60,246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3348550992"/>
                  </a:ext>
                </a:extLst>
              </a:tr>
              <a:tr h="195899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SFU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avg_pool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1,417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5,925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505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8,375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1201615420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in_buff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1,633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12,023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891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11,970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261701680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fix2float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1,442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3,058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572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2,291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287240332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linear_dequant(fp_div)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471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14,092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163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21,614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15764922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bn_float32(fp_add, fp_mul)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431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9,490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476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14,592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2863490501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relu_offset_float32(fp_cmp)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1,496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1,084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939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1,896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1215872111"/>
                  </a:ext>
                </a:extLst>
              </a:tr>
              <a:tr h="3039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learn_clip (float2fix, fp_add, fp_mul)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421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11,156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478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15,212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1532977176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bias_add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1,203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2,331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2,542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1614816281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out_buff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3,964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986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1,729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868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254371854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finish_gen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1,518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97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932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92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3409199296"/>
                  </a:ext>
                </a:extLst>
              </a:tr>
              <a:tr h="195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sfu_top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416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66,592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158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90,264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3986623451"/>
                  </a:ext>
                </a:extLst>
              </a:tr>
              <a:tr h="283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66,592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90,264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13" marR="5013" marT="5013" marB="0" anchor="ctr"/>
                </a:tc>
                <a:extLst>
                  <a:ext uri="{0D108BD9-81ED-4DB2-BD59-A6C34878D82A}">
                    <a16:rowId xmlns:a16="http://schemas.microsoft.com/office/drawing/2014/main" val="23082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709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35D49-DAFE-405C-8076-913DCB31E9B0}"/>
              </a:ext>
            </a:extLst>
          </p:cNvPr>
          <p:cNvSpPr txBox="1"/>
          <p:nvPr/>
        </p:nvSpPr>
        <p:spPr>
          <a:xfrm>
            <a:off x="572549" y="1075085"/>
            <a:ext cx="12045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(2) Operation Time (Clock Cycle)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16EC11-D384-4BA0-B787-6AF73AC34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5389"/>
              </p:ext>
            </p:extLst>
          </p:nvPr>
        </p:nvGraphicFramePr>
        <p:xfrm>
          <a:off x="677945" y="1986634"/>
          <a:ext cx="10515607" cy="625188"/>
        </p:xfrm>
        <a:graphic>
          <a:graphicData uri="http://schemas.openxmlformats.org/drawingml/2006/table">
            <a:tbl>
              <a:tblPr>
                <a:tableStyleId>{35AD1F04-90BA-4290-8A3A-A85260CBF6AD}</a:tableStyleId>
              </a:tblPr>
              <a:tblGrid>
                <a:gridCol w="634769">
                  <a:extLst>
                    <a:ext uri="{9D8B030D-6E8A-4147-A177-3AD203B41FA5}">
                      <a16:colId xmlns:a16="http://schemas.microsoft.com/office/drawing/2014/main" val="1462995617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4237166109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3144918274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1000520210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3566507789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4183728176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4175752290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2818079846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926361558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849933832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3121097635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1969171265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3930460580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2908551104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1627259579"/>
                    </a:ext>
                  </a:extLst>
                </a:gridCol>
                <a:gridCol w="994072">
                  <a:extLst>
                    <a:ext uri="{9D8B030D-6E8A-4147-A177-3AD203B41FA5}">
                      <a16:colId xmlns:a16="http://schemas.microsoft.com/office/drawing/2014/main" val="3683724504"/>
                    </a:ext>
                  </a:extLst>
                </a:gridCol>
              </a:tblGrid>
              <a:tr h="208396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Layer5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extLst>
                  <a:ext uri="{0D108BD9-81ED-4DB2-BD59-A6C34878D82A}">
                    <a16:rowId xmlns:a16="http://schemas.microsoft.com/office/drawing/2014/main" val="1577381578"/>
                  </a:ext>
                </a:extLst>
              </a:tr>
              <a:tr h="208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Stratus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351,358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125,562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215,136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62,844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164,988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125,564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279,678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31,482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139,901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62,842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254,589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15,803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127,358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31,482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242,045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extLst>
                  <a:ext uri="{0D108BD9-81ED-4DB2-BD59-A6C34878D82A}">
                    <a16:rowId xmlns:a16="http://schemas.microsoft.com/office/drawing/2014/main" val="736920869"/>
                  </a:ext>
                </a:extLst>
              </a:tr>
              <a:tr h="208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389,150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163,336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215,311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81,800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165,142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163,336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279,830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41,032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140,054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81,800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254,742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20,648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127,510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41,032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242,198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extLst>
                  <a:ext uri="{0D108BD9-81ED-4DB2-BD59-A6C34878D82A}">
                    <a16:rowId xmlns:a16="http://schemas.microsoft.com/office/drawing/2014/main" val="307372865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9572024-E559-4AD2-8E40-F3A2F74E9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85570"/>
              </p:ext>
            </p:extLst>
          </p:nvPr>
        </p:nvGraphicFramePr>
        <p:xfrm>
          <a:off x="677945" y="2976279"/>
          <a:ext cx="10515607" cy="905442"/>
        </p:xfrm>
        <a:graphic>
          <a:graphicData uri="http://schemas.openxmlformats.org/drawingml/2006/table">
            <a:tbl>
              <a:tblPr>
                <a:tableStyleId>{35AD1F04-90BA-4290-8A3A-A85260CBF6AD}</a:tableStyleId>
              </a:tblPr>
              <a:tblGrid>
                <a:gridCol w="634769">
                  <a:extLst>
                    <a:ext uri="{9D8B030D-6E8A-4147-A177-3AD203B41FA5}">
                      <a16:colId xmlns:a16="http://schemas.microsoft.com/office/drawing/2014/main" val="3963894809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3972686457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3991160229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1547485941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3650167100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752175912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4285916057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41841177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1856601051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2394619098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3301697747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3838979836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2385559008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3453764266"/>
                    </a:ext>
                  </a:extLst>
                </a:gridCol>
                <a:gridCol w="634769">
                  <a:extLst>
                    <a:ext uri="{9D8B030D-6E8A-4147-A177-3AD203B41FA5}">
                      <a16:colId xmlns:a16="http://schemas.microsoft.com/office/drawing/2014/main" val="2690408498"/>
                    </a:ext>
                  </a:extLst>
                </a:gridCol>
                <a:gridCol w="994072">
                  <a:extLst>
                    <a:ext uri="{9D8B030D-6E8A-4147-A177-3AD203B41FA5}">
                      <a16:colId xmlns:a16="http://schemas.microsoft.com/office/drawing/2014/main" val="3228822373"/>
                    </a:ext>
                  </a:extLst>
                </a:gridCol>
              </a:tblGrid>
              <a:tr h="301814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Layer28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extLst>
                  <a:ext uri="{0D108BD9-81ED-4DB2-BD59-A6C34878D82A}">
                    <a16:rowId xmlns:a16="http://schemas.microsoft.com/office/drawing/2014/main" val="3014750061"/>
                  </a:ext>
                </a:extLst>
              </a:tr>
              <a:tr h="301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Stratus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31,482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242,045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31,482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242,045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31,482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242,045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31,482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242,045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7,962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121,085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15,802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235,773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1,720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33,095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>
                          <a:effectLst/>
                        </a:rPr>
                        <a:t>3,740,177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extLst>
                  <a:ext uri="{0D108BD9-81ED-4DB2-BD59-A6C34878D82A}">
                    <a16:rowId xmlns:a16="http://schemas.microsoft.com/office/drawing/2014/main" val="1439605069"/>
                  </a:ext>
                </a:extLst>
              </a:tr>
              <a:tr h="301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41,032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242,198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41,032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242,198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41,032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242,198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41,032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242,198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10,456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121,238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20,648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235,926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1,962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33,239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 dirty="0">
                          <a:effectLst/>
                        </a:rPr>
                        <a:t>3,963,310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6" marR="7186" marT="7186" marB="0" anchor="ctr"/>
                </a:tc>
                <a:extLst>
                  <a:ext uri="{0D108BD9-81ED-4DB2-BD59-A6C34878D82A}">
                    <a16:rowId xmlns:a16="http://schemas.microsoft.com/office/drawing/2014/main" val="1765678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3E1932-83BA-4A6A-ACE7-517F40F9F041}"/>
              </a:ext>
            </a:extLst>
          </p:cNvPr>
          <p:cNvSpPr txBox="1"/>
          <p:nvPr/>
        </p:nvSpPr>
        <p:spPr>
          <a:xfrm>
            <a:off x="870864" y="4076901"/>
            <a:ext cx="12045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Stratus-generated</a:t>
            </a:r>
            <a:r>
              <a:rPr lang="ko-KR" altLang="en-US" sz="1600" dirty="0"/>
              <a:t> </a:t>
            </a:r>
            <a:r>
              <a:rPr lang="en-US" altLang="ko-KR" sz="1600" dirty="0"/>
              <a:t>RTL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Original</a:t>
            </a:r>
            <a:r>
              <a:rPr lang="ko-KR" altLang="en-US" sz="1600" dirty="0"/>
              <a:t> </a:t>
            </a:r>
            <a:r>
              <a:rPr lang="en-US" altLang="ko-KR" sz="1600" dirty="0"/>
              <a:t>RTL</a:t>
            </a:r>
            <a:r>
              <a:rPr lang="ko-KR" altLang="en-US" sz="1600" dirty="0"/>
              <a:t> 대비 </a:t>
            </a:r>
            <a:r>
              <a:rPr lang="en-US" altLang="ko-KR" sz="1600" dirty="0"/>
              <a:t>223,133 cycle </a:t>
            </a:r>
            <a:r>
              <a:rPr lang="ko-KR" altLang="en-US" sz="1600" dirty="0"/>
              <a:t>개선 </a:t>
            </a:r>
            <a:r>
              <a:rPr lang="en-US" altLang="ko-KR" sz="1600" dirty="0"/>
              <a:t>(5.6%)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811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0F67FF-962C-4C2B-8965-920B9F57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" y="857174"/>
            <a:ext cx="11060430" cy="539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3F15B6-B2CB-424A-AEDA-B5ADD907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930290"/>
            <a:ext cx="10911840" cy="53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0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3D4AB8-6525-499B-95AA-DAB0FCDD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" y="728817"/>
            <a:ext cx="10671810" cy="5400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2D76C4-DAA2-47BA-AA83-77BC05C324AF}"/>
              </a:ext>
            </a:extLst>
          </p:cNvPr>
          <p:cNvSpPr txBox="1"/>
          <p:nvPr/>
        </p:nvSpPr>
        <p:spPr>
          <a:xfrm>
            <a:off x="5281353" y="6129183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endmodule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9245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/>
        </p:nvSpPr>
        <p:spPr>
          <a:xfrm>
            <a:off x="731300" y="103075"/>
            <a:ext cx="592538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2. Syntax &amp; Compiler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826550" y="874600"/>
            <a:ext cx="11232772" cy="4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"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2000" dirty="0">
                <a:latin typeface="Malgun Gothic"/>
                <a:ea typeface="Malgun Gothic"/>
                <a:cs typeface="Malgun Gothic"/>
                <a:sym typeface="Malgun Gothic"/>
              </a:rPr>
              <a:t>-. Type Definition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sc_in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sc_uint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&lt;8&gt;&gt; a; (X)           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sc_in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sc_uint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&lt;8&gt; &gt; a; (O)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sc_vector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sc_in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sc_int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&lt;10&gt;&gt;&gt; b; (X)           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sc_vector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sc_in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sc_int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&lt;10&gt; &gt; &gt; b; (O)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sc_signal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sc_int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&lt;8&gt;&gt; c; (X)           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sc_signal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sc_int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&lt;8&gt; &gt; c; (O)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SC_CTOR Mapping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sc_in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sc_int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&lt;10&gt; &gt; scr_0_s0[32];           No mapping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sc_vector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sc_in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sc_int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&lt;10&gt; &gt; &gt; src_0_s0;            Mapping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altLang="ko-KR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sc_vector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사용할 경우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error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sc_in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std::</a:t>
            </a:r>
            <a:r>
              <a:rPr 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to_string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“not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member of std” error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instance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할당 시 사용하는데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for loop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대신 풀어서 선언</a:t>
            </a: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BE06BB1-6C6B-41ED-A422-1328653E2104}"/>
              </a:ext>
            </a:extLst>
          </p:cNvPr>
          <p:cNvSpPr/>
          <p:nvPr/>
        </p:nvSpPr>
        <p:spPr>
          <a:xfrm>
            <a:off x="4485458" y="1732786"/>
            <a:ext cx="484037" cy="765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9F94AC4-1592-4283-B09D-D1ECB8EC3BB4}"/>
              </a:ext>
            </a:extLst>
          </p:cNvPr>
          <p:cNvSpPr/>
          <p:nvPr/>
        </p:nvSpPr>
        <p:spPr>
          <a:xfrm>
            <a:off x="5853981" y="2036545"/>
            <a:ext cx="484037" cy="765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D6146FB-7EE0-48B4-9153-C6A113E9541B}"/>
              </a:ext>
            </a:extLst>
          </p:cNvPr>
          <p:cNvSpPr/>
          <p:nvPr/>
        </p:nvSpPr>
        <p:spPr>
          <a:xfrm>
            <a:off x="4727476" y="2358522"/>
            <a:ext cx="484037" cy="765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57C3C4F-32F2-449B-A414-1EEF1E86B5CC}"/>
              </a:ext>
            </a:extLst>
          </p:cNvPr>
          <p:cNvSpPr/>
          <p:nvPr/>
        </p:nvSpPr>
        <p:spPr>
          <a:xfrm>
            <a:off x="5450031" y="3298623"/>
            <a:ext cx="484037" cy="765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1CEFB21-0A98-4DB5-BFE6-4A08838BA479}"/>
              </a:ext>
            </a:extLst>
          </p:cNvPr>
          <p:cNvSpPr/>
          <p:nvPr/>
        </p:nvSpPr>
        <p:spPr>
          <a:xfrm>
            <a:off x="6656680" y="3601630"/>
            <a:ext cx="484037" cy="765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1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;p5">
            <a:extLst>
              <a:ext uri="{FF2B5EF4-FFF2-40B4-BE49-F238E27FC236}">
                <a16:creationId xmlns:a16="http://schemas.microsoft.com/office/drawing/2014/main" id="{B1DC5C4B-B89D-4837-BC7D-BC90DDB884BF}"/>
              </a:ext>
            </a:extLst>
          </p:cNvPr>
          <p:cNvSpPr txBox="1"/>
          <p:nvPr/>
        </p:nvSpPr>
        <p:spPr>
          <a:xfrm>
            <a:off x="731300" y="103075"/>
            <a:ext cx="592538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algun Gothic"/>
                <a:ea typeface="Malgun Gothic"/>
                <a:cs typeface="Malgun Gothic"/>
                <a:sym typeface="Malgun Gothic"/>
              </a:rPr>
              <a:t>3. PE_ARRAY (Output Stationary)</a:t>
            </a:r>
            <a:endParaRPr sz="2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35;p5">
            <a:extLst>
              <a:ext uri="{FF2B5EF4-FFF2-40B4-BE49-F238E27FC236}">
                <a16:creationId xmlns:a16="http://schemas.microsoft.com/office/drawing/2014/main" id="{AA3976A9-5C99-471D-9A34-183A4B03DDA4}"/>
              </a:ext>
            </a:extLst>
          </p:cNvPr>
          <p:cNvSpPr txBox="1"/>
          <p:nvPr/>
        </p:nvSpPr>
        <p:spPr>
          <a:xfrm>
            <a:off x="959228" y="928389"/>
            <a:ext cx="11232772" cy="4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"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2000" dirty="0">
                <a:latin typeface="Malgun Gothic"/>
                <a:ea typeface="Malgun Gothic"/>
                <a:cs typeface="Malgun Gothic"/>
                <a:sym typeface="Malgun Gothic"/>
              </a:rPr>
              <a:t>-. Behavioral Synthesis (RTL)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2000" dirty="0">
                <a:latin typeface="Malgun Gothic"/>
                <a:ea typeface="Malgun Gothic"/>
                <a:cs typeface="Malgun Gothic"/>
                <a:sym typeface="Malgun Gothic"/>
              </a:rPr>
              <a:t>   BASIC vs. DP_OPT : DP_OPT </a:t>
            </a: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성능 우위 </a:t>
            </a:r>
            <a:r>
              <a:rPr lang="en-US" altLang="ko-KR" sz="20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뒷장 참조</a:t>
            </a:r>
            <a:r>
              <a:rPr lang="en-US" altLang="ko-KR" sz="20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altLang="ko"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2000" dirty="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altLang="ko" sz="2000" dirty="0" err="1">
                <a:latin typeface="Malgun Gothic"/>
                <a:ea typeface="Malgun Gothic"/>
                <a:cs typeface="Malgun Gothic"/>
                <a:sym typeface="Malgun Gothic"/>
              </a:rPr>
              <a:t>pe_array_rtl.v</a:t>
            </a:r>
            <a:r>
              <a:rPr lang="en-US" altLang="ko" sz="20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" sz="2000" dirty="0" err="1">
                <a:latin typeface="Malgun Gothic"/>
                <a:ea typeface="Malgun Gothic"/>
                <a:cs typeface="Malgun Gothic"/>
                <a:sym typeface="Malgun Gothic"/>
              </a:rPr>
              <a:t>mac_rtl.v</a:t>
            </a:r>
            <a:r>
              <a:rPr lang="en-US" altLang="ko" sz="20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lang="en-US" altLang="ko-KR"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"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2000" dirty="0">
                <a:latin typeface="Malgun Gothic"/>
                <a:ea typeface="Malgun Gothic"/>
                <a:cs typeface="Malgun Gothic"/>
                <a:sym typeface="Malgun Gothic"/>
              </a:rPr>
              <a:t>-. Logic Synthesis (Gate-level, 45nm process)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2000" dirty="0">
                <a:latin typeface="Malgun Gothic"/>
                <a:ea typeface="Malgun Gothic"/>
                <a:cs typeface="Malgun Gothic"/>
                <a:sym typeface="Malgun Gothic"/>
              </a:rPr>
              <a:t>   Tool : Cadence Genus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sz="2000" dirty="0">
                <a:latin typeface="Malgun Gothic"/>
                <a:ea typeface="Malgun Gothic"/>
                <a:cs typeface="Malgun Gothic"/>
                <a:sym typeface="Malgun Gothic"/>
              </a:rPr>
              <a:t>   Library : GPDK045/gsclib045_svt_v4.4/slow_vdd1v2_basicCells.lib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61946</TotalTime>
  <Words>8938</Words>
  <Application>Microsoft Office PowerPoint</Application>
  <PresentationFormat>와이드스크린</PresentationFormat>
  <Paragraphs>1155</Paragraphs>
  <Slides>46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821082956957</cp:lastModifiedBy>
  <cp:revision>151</cp:revision>
  <dcterms:modified xsi:type="dcterms:W3CDTF">2021-02-01T08:09:02Z</dcterms:modified>
</cp:coreProperties>
</file>