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302" r:id="rId10"/>
    <p:sldId id="285" r:id="rId11"/>
    <p:sldId id="264" r:id="rId12"/>
    <p:sldId id="265" r:id="rId13"/>
    <p:sldId id="28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7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8" r:id="rId31"/>
    <p:sldId id="284" r:id="rId32"/>
    <p:sldId id="289" r:id="rId33"/>
    <p:sldId id="290" r:id="rId34"/>
    <p:sldId id="292" r:id="rId35"/>
    <p:sldId id="293" r:id="rId36"/>
    <p:sldId id="304" r:id="rId37"/>
    <p:sldId id="295" r:id="rId38"/>
    <p:sldId id="296" r:id="rId39"/>
    <p:sldId id="297" r:id="rId40"/>
    <p:sldId id="298" r:id="rId41"/>
    <p:sldId id="299" r:id="rId42"/>
    <p:sldId id="303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3B64-5A42-D84E-AC82-159EA180E36C}" type="datetime1">
              <a:rPr lang="en-US" smtClean="0"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D6E4D-EFC8-8A49-A843-0A595271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56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CEE3-DA85-9847-9BC0-247D92242E0D}" type="datetime1">
              <a:rPr lang="en-US" smtClean="0"/>
              <a:t>9/23/13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FF4D6-8F9D-984C-BC38-65E1CACB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FF4D6-8F9D-984C-BC38-65E1CACB4A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(9/26/13 08:02) -----</a:t>
            </a:r>
          </a:p>
          <a:p>
            <a:r>
              <a:rPr lang="en-US"/>
              <a:t>3.2 - 2.5*sqrt(33)/1.4^3 - pi</a:t>
            </a:r>
          </a:p>
          <a:p>
            <a:r>
              <a:rPr lang="en-US"/>
              <a:t>2.5*(3.4 - sqrt(1.2))/1.3 * pi</a:t>
            </a:r>
          </a:p>
          <a:p>
            <a:r>
              <a:rPr lang="en-US"/>
              <a:t>Ex1.1 &lt;- 3.245</a:t>
            </a:r>
          </a:p>
          <a:p>
            <a:r>
              <a:rPr lang="en-US"/>
              <a:t>Ex1.1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FF4D6-8F9D-984C-BC38-65E1CACB4A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(9/26/13 08:02) -----</a:t>
            </a:r>
          </a:p>
          <a:p>
            <a:r>
              <a:rPr lang="en-US"/>
              <a:t>v1 &lt;- c(2, 4, 1, 4, 6,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FF4D6-8F9D-984C-BC38-65E1CACB4A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(9/26/13 08:52) -----</a:t>
            </a:r>
          </a:p>
          <a:p>
            <a:r>
              <a:rPr lang="en-US" dirty="0"/>
              <a:t>vocab &lt;- </a:t>
            </a:r>
            <a:r>
              <a:rPr lang="en-US" dirty="0" err="1"/>
              <a:t>read.table</a:t>
            </a:r>
            <a:r>
              <a:rPr lang="en-US" dirty="0"/>
              <a:t>(file="/Users/</a:t>
            </a:r>
            <a:r>
              <a:rPr lang="en-US" dirty="0" err="1"/>
              <a:t>xiaohe</a:t>
            </a:r>
            <a:r>
              <a:rPr lang="en-US" dirty="0"/>
              <a:t>/</a:t>
            </a:r>
            <a:r>
              <a:rPr lang="en-US" dirty="0" err="1"/>
              <a:t>Dropbox</a:t>
            </a:r>
            <a:r>
              <a:rPr lang="en-US" dirty="0"/>
              <a:t>/R workshop/</a:t>
            </a:r>
            <a:r>
              <a:rPr lang="en-US" dirty="0" err="1"/>
              <a:t>vocab.txt</a:t>
            </a:r>
            <a:r>
              <a:rPr lang="en-US" dirty="0"/>
              <a:t>", header=TRUE)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FF4D6-8F9D-984C-BC38-65E1CACB4A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AA1-B7D6-FE4A-ADC6-BD8A421104EF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BCDC-54AE-034A-B6B2-B2E4106F49E6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195-B9F4-B745-9AC2-908786972CF3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6F6-D9A5-D347-A9D2-BCA3ED04BED2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3F07-165F-7E40-88F4-22BB9D70816B}" type="datetime1">
              <a:rPr lang="en-US" smtClean="0"/>
              <a:t>9/23/13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2475-458B-AE49-8B10-5CED595C7741}" type="datetime1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846-2B13-EF49-9EB7-CDC8CBD17041}" type="datetime1">
              <a:rPr lang="en-US" smtClean="0"/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F117-DF01-7142-81D5-F157E82AD7DE}" type="datetime1">
              <a:rPr lang="en-US" smtClean="0"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398C-20FE-8C4A-B5F2-4F09083C97DB}" type="datetime1">
              <a:rPr lang="en-US" smtClean="0"/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B6FC-B394-7E4F-A8C8-F3E0A29C6595}" type="datetime1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FE-BE15-5D41-B4CD-293805893B42}" type="datetime1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9E68318-B520-8347-AA04-7952AF11DA0D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D656DDC-BB95-ED4C-9DE9-0783EC61AD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31" y="613996"/>
            <a:ext cx="8802413" cy="4571999"/>
          </a:xfrm>
        </p:spPr>
        <p:txBody>
          <a:bodyPr anchor="b"/>
          <a:lstStyle/>
          <a:p>
            <a:r>
              <a:rPr lang="en-US" sz="3500" cap="none" dirty="0" smtClean="0"/>
              <a:t/>
            </a:r>
            <a:br>
              <a:rPr lang="en-US" sz="3500" cap="none" dirty="0" smtClean="0"/>
            </a:br>
            <a:r>
              <a:rPr lang="en-US" sz="3500" cap="none" dirty="0"/>
              <a:t/>
            </a:r>
            <a:br>
              <a:rPr lang="en-US" sz="3500" cap="none" dirty="0"/>
            </a:br>
            <a:r>
              <a:rPr lang="en-US" sz="3500" cap="none" dirty="0" smtClean="0"/>
              <a:t/>
            </a:r>
            <a:br>
              <a:rPr lang="en-US" sz="3500" cap="none" dirty="0" smtClean="0"/>
            </a:br>
            <a:r>
              <a:rPr lang="en-US" sz="3500" cap="none" dirty="0"/>
              <a:t/>
            </a:r>
            <a:br>
              <a:rPr lang="en-US" sz="3500" cap="none" dirty="0"/>
            </a:br>
            <a:r>
              <a:rPr lang="en-US" sz="4000" cap="none" dirty="0" smtClean="0">
                <a:solidFill>
                  <a:srgbClr val="FF0000"/>
                </a:solidFill>
              </a:rPr>
              <a:t>Basics of Using R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209" y="5238550"/>
            <a:ext cx="7157546" cy="914400"/>
          </a:xfrm>
        </p:spPr>
        <p:txBody>
          <a:bodyPr/>
          <a:lstStyle/>
          <a:p>
            <a:r>
              <a:rPr lang="en-US" cap="none" dirty="0" smtClean="0">
                <a:solidFill>
                  <a:schemeClr val="tx1"/>
                </a:solidFill>
              </a:rPr>
              <a:t>Xiao He</a:t>
            </a:r>
          </a:p>
          <a:p>
            <a:endParaRPr lang="en-US" cap="none" dirty="0"/>
          </a:p>
        </p:txBody>
      </p:sp>
      <p:pic>
        <p:nvPicPr>
          <p:cNvPr id="6" name="Picture 5" descr="Screen Shot 2013-08-14 at 9.2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75" y="87587"/>
            <a:ext cx="2566275" cy="2292495"/>
          </a:xfrm>
          <a:prstGeom prst="rect">
            <a:avLst/>
          </a:prstGeom>
        </p:spPr>
      </p:pic>
      <p:pic>
        <p:nvPicPr>
          <p:cNvPr id="8" name="Picture 7" descr="Screen Shot 2013-08-14 at 9.28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59" y="306550"/>
            <a:ext cx="2170690" cy="1875175"/>
          </a:xfrm>
          <a:prstGeom prst="rect">
            <a:avLst/>
          </a:prstGeom>
        </p:spPr>
      </p:pic>
      <p:pic>
        <p:nvPicPr>
          <p:cNvPr id="10" name="Picture 9" descr="Screen Shot 2013-08-14 at 9.33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2" y="2423546"/>
            <a:ext cx="1969615" cy="2052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984" y="2388842"/>
            <a:ext cx="2202342" cy="21393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What is 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Basic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Different types of data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Importing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Basic data manipulation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 smtClean="0">
              <a:solidFill>
                <a:srgbClr val="BFBFB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 smtClean="0"/>
              <a:t>Arithmetic operations: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lang="en-US" sz="2500" dirty="0" smtClean="0"/>
              <a:t>,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lang="en-US" sz="2500" dirty="0" smtClean="0"/>
              <a:t>,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lang="en-US" sz="2500" dirty="0" smtClean="0"/>
              <a:t>(elem.-wise </a:t>
            </a:r>
            <a:r>
              <a:rPr lang="en-US" sz="2500" dirty="0" err="1" smtClean="0"/>
              <a:t>mult</a:t>
            </a:r>
            <a:r>
              <a:rPr lang="en-US" sz="2500" dirty="0" smtClean="0"/>
              <a:t>.),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2500" dirty="0" smtClean="0"/>
              <a:t>,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^</a:t>
            </a:r>
            <a:r>
              <a:rPr lang="en-US" sz="2500" dirty="0" smtClean="0"/>
              <a:t> or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**</a:t>
            </a:r>
            <a:r>
              <a:rPr lang="en-US" sz="2500" dirty="0"/>
              <a:t>, </a:t>
            </a:r>
            <a:r>
              <a:rPr lang="en-US" sz="25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sqrt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2500" dirty="0"/>
              <a:t> ,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abs()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%*%</a:t>
            </a:r>
            <a:r>
              <a:rPr lang="en-US" sz="2500" dirty="0" smtClean="0"/>
              <a:t> (matrix </a:t>
            </a:r>
            <a:r>
              <a:rPr lang="en-US" sz="2500" dirty="0" err="1" smtClean="0"/>
              <a:t>mult</a:t>
            </a:r>
            <a:r>
              <a:rPr lang="en-US" sz="2500" dirty="0" smtClean="0"/>
              <a:t>.)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500" b="1" dirty="0" smtClean="0"/>
              <a:t>Order of operations applies</a:t>
            </a:r>
            <a:r>
              <a:rPr lang="en-US" sz="2500" dirty="0" smtClean="0"/>
              <a:t>!!</a:t>
            </a:r>
          </a:p>
          <a:p>
            <a:pPr marL="1600200" lvl="2" indent="-457200">
              <a:buFont typeface="Wingdings" charset="2"/>
              <a:buChar char="v"/>
            </a:pPr>
            <a:r>
              <a:rPr lang="en-US" sz="2500" dirty="0" smtClean="0"/>
              <a:t>Use </a:t>
            </a:r>
            <a:r>
              <a:rPr lang="en-US" sz="2500" b="1" dirty="0" smtClean="0"/>
              <a:t>parentheses</a:t>
            </a:r>
            <a:r>
              <a:rPr lang="en-US" sz="2500" dirty="0" smtClean="0"/>
              <a:t> to order operations if needed.</a:t>
            </a:r>
          </a:p>
          <a:p>
            <a:pPr marL="1600200" lvl="2" indent="-457200">
              <a:buFont typeface="Wingdings" charset="2"/>
              <a:buChar char="v"/>
            </a:pP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2 - 3)/4</a:t>
            </a:r>
            <a:r>
              <a:rPr lang="en-US" sz="2500" dirty="0"/>
              <a:t> </a:t>
            </a:r>
            <a:r>
              <a:rPr lang="en-US" sz="2500" i="1" dirty="0"/>
              <a:t>vs.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2 - 3/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endParaRPr lang="en-US" sz="2500" dirty="0" smtClean="0"/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Assignment</a:t>
            </a:r>
            <a:r>
              <a:rPr lang="en-US" sz="2500" dirty="0"/>
              <a:t>: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500" b="1" dirty="0" smtClean="0">
                <a:latin typeface="Courier New"/>
                <a:cs typeface="Courier New"/>
              </a:rPr>
              <a:t>"</a:t>
            </a:r>
            <a:r>
              <a:rPr lang="en-US" sz="2500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&lt;-</a:t>
            </a:r>
            <a:r>
              <a:rPr lang="en-US" sz="2500" b="1" dirty="0" smtClean="0">
                <a:latin typeface="Courier New"/>
                <a:cs typeface="Courier New"/>
              </a:rPr>
              <a:t>"</a:t>
            </a:r>
            <a:r>
              <a:rPr lang="en-US" sz="2500" dirty="0" smtClean="0"/>
              <a:t> : Assigning a value (on the right side of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&lt;-</a:t>
            </a:r>
            <a:r>
              <a:rPr lang="en-US" sz="2500" dirty="0" smtClean="0"/>
              <a:t> to a name on the left side of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&lt;-</a:t>
            </a:r>
            <a:r>
              <a:rPr lang="en-US" sz="2500" dirty="0" smtClean="0"/>
              <a:t>.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500" dirty="0" smtClean="0"/>
              <a:t>Data objects can be created using 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&lt;-</a:t>
            </a:r>
            <a:r>
              <a:rPr lang="en-US" sz="2500" dirty="0" smtClean="0"/>
              <a:t>.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500" dirty="0" smtClean="0"/>
              <a:t>E.g.,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a &lt;- 2 </a:t>
            </a:r>
            <a:r>
              <a:rPr lang="en-US" sz="2500" dirty="0" smtClean="0"/>
              <a:t>(assigning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sz="2500" dirty="0" smtClean="0"/>
              <a:t> to an object named 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sz="2500" dirty="0" smtClean="0"/>
              <a:t>)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EXERCISE 1: Arithmetic operations and assignment</a:t>
            </a:r>
          </a:p>
          <a:p>
            <a:endParaRPr lang="en-US" sz="2500" dirty="0" smtClean="0"/>
          </a:p>
          <a:p>
            <a:r>
              <a:rPr lang="en-US" sz="2500" dirty="0" smtClean="0"/>
              <a:t>Ex1.1: </a:t>
            </a:r>
          </a:p>
          <a:p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Ex1.2: </a:t>
            </a:r>
          </a:p>
          <a:p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Ex1.3: </a:t>
            </a:r>
            <a:r>
              <a:rPr lang="en-US" sz="2500" b="0" dirty="0" smtClean="0"/>
              <a:t>Assign the result of Ex1.1 to an object named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ex1.1</a:t>
            </a:r>
            <a:endParaRPr lang="en-US" sz="2500" dirty="0"/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467942"/>
              </p:ext>
            </p:extLst>
          </p:nvPr>
        </p:nvGraphicFramePr>
        <p:xfrm>
          <a:off x="1473200" y="1606751"/>
          <a:ext cx="2509334" cy="88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Equation" r:id="rId4" imgW="1193800" imgH="419100" progId="Equation.3">
                  <p:embed/>
                </p:oleObj>
              </mc:Choice>
              <mc:Fallback>
                <p:oleObj name="Equation" r:id="rId4" imgW="1193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3200" y="1606751"/>
                        <a:ext cx="2509334" cy="880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233764"/>
              </p:ext>
            </p:extLst>
          </p:nvPr>
        </p:nvGraphicFramePr>
        <p:xfrm>
          <a:off x="1473200" y="3210789"/>
          <a:ext cx="2538707" cy="87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6" imgW="1219200" imgH="419100" progId="Equation.3">
                  <p:embed/>
                </p:oleObj>
              </mc:Choice>
              <mc:Fallback>
                <p:oleObj name="Equation" r:id="rId6" imgW="12192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3200" y="3210789"/>
                        <a:ext cx="2538707" cy="87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What is 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Basic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Different types of data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Importing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Basic data manipulation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 smtClean="0"/>
              <a:t>Vectors</a:t>
            </a:r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Matrices</a:t>
            </a:r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Data frames (tables)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3" y="1287640"/>
            <a:ext cx="5935641" cy="444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7" y="2378289"/>
            <a:ext cx="7317956" cy="806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3" y="3971067"/>
            <a:ext cx="6754639" cy="14516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 smtClean="0">
                <a:solidFill>
                  <a:srgbClr val="0000FF"/>
                </a:solidFill>
              </a:rPr>
              <a:t>Vectors</a:t>
            </a:r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Matrices</a:t>
            </a:r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Data frames (tables)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3" y="1287640"/>
            <a:ext cx="5935641" cy="444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7" y="2378289"/>
            <a:ext cx="7317956" cy="806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3" y="3971067"/>
            <a:ext cx="6754639" cy="14516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486688" y="688468"/>
            <a:ext cx="4546035" cy="2006064"/>
          </a:xfrm>
          <a:prstGeom prst="round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lphaLcPeriod"/>
            </a:pPr>
            <a:r>
              <a:rPr lang="en-US" dirty="0" smtClean="0"/>
              <a:t>Dimensionless</a:t>
            </a:r>
          </a:p>
          <a:p>
            <a:pPr marL="342900" indent="-342900">
              <a:buAutoNum type="alphaLcPeriod"/>
            </a:pPr>
            <a:r>
              <a:rPr lang="en-US" dirty="0" smtClean="0"/>
              <a:t>Data points of the same type:</a:t>
            </a:r>
          </a:p>
          <a:p>
            <a:r>
              <a:rPr lang="en-US" dirty="0"/>
              <a:t> </a:t>
            </a:r>
            <a:r>
              <a:rPr lang="en-US" dirty="0" smtClean="0"/>
              <a:t>     e.g., numeric or character string, 	       but not both. </a:t>
            </a:r>
          </a:p>
          <a:p>
            <a:r>
              <a:rPr lang="en-US" b="1" i="1" dirty="0" smtClean="0"/>
              <a:t>How do we create vectors?</a:t>
            </a:r>
          </a:p>
          <a:p>
            <a:r>
              <a:rPr lang="en-US" dirty="0" smtClean="0"/>
              <a:t>Use  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(…)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EXERCISE 2: Creating vectors</a:t>
            </a:r>
          </a:p>
          <a:p>
            <a:r>
              <a:rPr lang="en-US" sz="2500" dirty="0" smtClean="0"/>
              <a:t>Ex2.1: </a:t>
            </a:r>
            <a:r>
              <a:rPr lang="en-US" sz="2500" b="0" dirty="0" smtClean="0"/>
              <a:t>Create a vector named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v1</a:t>
            </a:r>
            <a:r>
              <a:rPr lang="en-US" sz="2500" b="0" dirty="0" smtClean="0"/>
              <a:t> that stores the following values:                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2, 4, 1, 4, 6, 1</a:t>
            </a:r>
            <a:endParaRPr lang="en-US" sz="2500" dirty="0" smtClean="0"/>
          </a:p>
          <a:p>
            <a:r>
              <a:rPr lang="en-US" sz="2500" dirty="0" smtClean="0"/>
              <a:t>Ex2.2: </a:t>
            </a:r>
            <a:r>
              <a:rPr lang="en-US" sz="2500" b="0" dirty="0"/>
              <a:t>Create a vector named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v2</a:t>
            </a:r>
            <a:r>
              <a:rPr lang="en-US" sz="2500" b="0" dirty="0" smtClean="0"/>
              <a:t> </a:t>
            </a:r>
            <a:r>
              <a:rPr lang="en-US" sz="2500" b="0" dirty="0"/>
              <a:t>that stores the following </a:t>
            </a:r>
            <a:r>
              <a:rPr lang="en-US" sz="2500" b="0" dirty="0" smtClean="0"/>
              <a:t>character strings: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"apple", "pear", "kiwi", ”plum”</a:t>
            </a:r>
            <a:endParaRPr lang="en-US" sz="2500" dirty="0" smtClean="0"/>
          </a:p>
          <a:p>
            <a:r>
              <a:rPr lang="en-US" sz="2500" dirty="0" smtClean="0"/>
              <a:t>Ex2.3: </a:t>
            </a:r>
            <a:r>
              <a:rPr lang="en-US" sz="2500" b="0" dirty="0"/>
              <a:t>Create a vector named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v3</a:t>
            </a:r>
            <a:r>
              <a:rPr lang="en-US" sz="2500" b="0" dirty="0" smtClean="0"/>
              <a:t> </a:t>
            </a:r>
            <a:r>
              <a:rPr lang="en-US" sz="2500" b="0" dirty="0"/>
              <a:t>that stores the following values: </a:t>
            </a:r>
            <a:r>
              <a:rPr lang="en-US" sz="2500" b="0" dirty="0">
                <a:solidFill>
                  <a:srgbClr val="0000FF"/>
                </a:solidFill>
                <a:latin typeface="Courier New"/>
                <a:cs typeface="Courier New"/>
              </a:rPr>
              <a:t>1.3, 0.2, 3.2, 5.1, 4.3,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6.7</a:t>
            </a:r>
          </a:p>
          <a:p>
            <a:r>
              <a:rPr lang="en-US" sz="2500" dirty="0" smtClean="0"/>
              <a:t>Ex2.4: </a:t>
            </a:r>
            <a:r>
              <a:rPr lang="en-US" sz="2500" b="0" dirty="0"/>
              <a:t>Create a vector named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v4</a:t>
            </a:r>
            <a:r>
              <a:rPr lang="en-US" sz="2500" b="0" dirty="0" smtClean="0"/>
              <a:t> </a:t>
            </a:r>
            <a:r>
              <a:rPr lang="en-US" sz="2500" b="0" dirty="0"/>
              <a:t>that stores the following </a:t>
            </a:r>
            <a:r>
              <a:rPr lang="en-US" sz="2500" b="0" dirty="0" smtClean="0"/>
              <a:t>Booleans: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TRUE, FALSE, FALSE, TRUE</a:t>
            </a:r>
            <a:endParaRPr lang="en-US" sz="25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2500" dirty="0" smtClean="0"/>
              <a:t>Ex2.5: </a:t>
            </a:r>
            <a:r>
              <a:rPr lang="en-US" sz="2500" b="0" dirty="0" smtClean="0"/>
              <a:t>Concatenate </a:t>
            </a:r>
            <a:r>
              <a:rPr lang="en-US" sz="2500" b="0" dirty="0">
                <a:solidFill>
                  <a:srgbClr val="0000FF"/>
                </a:solidFill>
                <a:latin typeface="Courier New"/>
                <a:cs typeface="Courier New"/>
              </a:rPr>
              <a:t>v1</a:t>
            </a:r>
            <a:r>
              <a:rPr lang="en-US" sz="2500" b="0" dirty="0"/>
              <a:t> </a:t>
            </a:r>
            <a:r>
              <a:rPr lang="en-US" sz="2500" b="0" dirty="0" smtClean="0"/>
              <a:t>and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v3</a:t>
            </a:r>
            <a:r>
              <a:rPr lang="en-US" sz="2500" b="0" dirty="0" smtClean="0"/>
              <a:t>, and name the resulting vector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v5</a:t>
            </a:r>
            <a:r>
              <a:rPr lang="en-US" sz="2500" b="0" dirty="0" smtClean="0"/>
              <a:t>.</a:t>
            </a:r>
            <a:endParaRPr lang="en-US" sz="2500" b="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2500" dirty="0" smtClean="0"/>
              <a:t>Ex2.6: </a:t>
            </a:r>
            <a:r>
              <a:rPr lang="en-US" sz="2500" b="0" dirty="0" smtClean="0"/>
              <a:t>Check the number of elements in a vector using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length()</a:t>
            </a:r>
            <a:r>
              <a:rPr lang="en-US" sz="2500" b="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 smtClean="0"/>
              <a:t>Vectors</a:t>
            </a:r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>
                <a:solidFill>
                  <a:srgbClr val="0000FF"/>
                </a:solidFill>
              </a:rPr>
              <a:t>Matrices</a:t>
            </a:r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Data frames (tables)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3" y="1287640"/>
            <a:ext cx="5935641" cy="444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7" y="2378289"/>
            <a:ext cx="7317956" cy="806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3" y="3971067"/>
            <a:ext cx="6754639" cy="14516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166210" y="1731959"/>
            <a:ext cx="4741307" cy="2066502"/>
          </a:xfrm>
          <a:prstGeom prst="round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lphaLcPeriod"/>
            </a:pPr>
            <a:r>
              <a:rPr lang="en-US" dirty="0" smtClean="0"/>
              <a:t>2-dimensional</a:t>
            </a:r>
          </a:p>
          <a:p>
            <a:pPr marL="342900" indent="-342900">
              <a:buAutoNum type="alphaLcPeriod"/>
            </a:pPr>
            <a:r>
              <a:rPr lang="en-US" dirty="0" smtClean="0"/>
              <a:t>Data points of the same type:</a:t>
            </a:r>
          </a:p>
          <a:p>
            <a:r>
              <a:rPr lang="en-US" dirty="0"/>
              <a:t> </a:t>
            </a:r>
            <a:r>
              <a:rPr lang="en-US" dirty="0" smtClean="0"/>
              <a:t>     e.g., numeric or character string, 	       but not both. </a:t>
            </a:r>
          </a:p>
          <a:p>
            <a:endParaRPr lang="en-US" b="1" i="1" dirty="0" smtClean="0"/>
          </a:p>
          <a:p>
            <a:r>
              <a:rPr lang="en-US" b="1" i="1" dirty="0" smtClean="0"/>
              <a:t>How do we create matrices?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6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EXERCISE 3: Create matrices</a:t>
            </a:r>
          </a:p>
          <a:p>
            <a:r>
              <a:rPr lang="en-US" sz="2500" b="0" dirty="0" smtClean="0"/>
              <a:t>Create </a:t>
            </a:r>
            <a:r>
              <a:rPr lang="en-US" sz="2500" b="0" dirty="0"/>
              <a:t>a 3</a:t>
            </a:r>
            <a:r>
              <a:rPr lang="en-US" sz="2500" b="0" dirty="0" smtClean="0"/>
              <a:t> by 2 matrix that </a:t>
            </a:r>
            <a:r>
              <a:rPr lang="en-US" sz="2500" b="0" dirty="0"/>
              <a:t>stores the following values:</a:t>
            </a:r>
          </a:p>
          <a:p>
            <a:r>
              <a:rPr lang="en-US" sz="2500" b="0" dirty="0" smtClean="0"/>
              <a:t>		Column 1:</a:t>
            </a:r>
            <a:r>
              <a:rPr lang="en-US" sz="2500" b="0" dirty="0" smtClean="0">
                <a:latin typeface="Courier New"/>
                <a:cs typeface="Courier New"/>
              </a:rPr>
              <a:t>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2.3, 2.1, 3.4</a:t>
            </a:r>
          </a:p>
          <a:p>
            <a:r>
              <a:rPr lang="en-US" sz="2500" b="0" dirty="0" smtClean="0"/>
              <a:t>		Column 2:</a:t>
            </a:r>
            <a:r>
              <a:rPr lang="en-US" sz="2500" b="0" dirty="0">
                <a:latin typeface="Courier New"/>
                <a:cs typeface="Courier New"/>
              </a:rPr>
              <a:t>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4.3, 1.2, 5.2</a:t>
            </a:r>
          </a:p>
          <a:p>
            <a:r>
              <a:rPr lang="en-US" sz="2500" b="0" dirty="0" smtClean="0">
                <a:latin typeface="Arial (body)"/>
                <a:cs typeface="Arial (body)"/>
              </a:rPr>
              <a:t>**There are a few ways of doing this.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EXERCISE 2: Creating data objects</a:t>
            </a:r>
          </a:p>
          <a:p>
            <a:endParaRPr lang="en-US" sz="2500" dirty="0" smtClean="0"/>
          </a:p>
          <a:p>
            <a:r>
              <a:rPr lang="en-US" sz="2500" dirty="0" smtClean="0"/>
              <a:t>Ex2.2: </a:t>
            </a:r>
            <a:r>
              <a:rPr lang="en-US" sz="2500" b="0" dirty="0"/>
              <a:t>Create a 3</a:t>
            </a:r>
            <a:r>
              <a:rPr lang="en-US" sz="2500" b="0" dirty="0" smtClean="0"/>
              <a:t> by 2 matrix named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m1</a:t>
            </a:r>
            <a:r>
              <a:rPr lang="en-US" sz="2500" b="0" dirty="0" smtClean="0"/>
              <a:t> </a:t>
            </a:r>
            <a:r>
              <a:rPr lang="en-US" sz="2500" b="0" dirty="0"/>
              <a:t>that stores the following values:</a:t>
            </a:r>
          </a:p>
          <a:p>
            <a:r>
              <a:rPr lang="en-US" sz="2500" b="0" dirty="0" smtClean="0"/>
              <a:t>		Column 1:</a:t>
            </a:r>
            <a:r>
              <a:rPr lang="en-US" sz="2500" b="0" dirty="0" smtClean="0">
                <a:latin typeface="Courier New"/>
                <a:cs typeface="Courier New"/>
              </a:rPr>
              <a:t>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2.3, 2.1, 3.4</a:t>
            </a:r>
          </a:p>
          <a:p>
            <a:r>
              <a:rPr lang="en-US" sz="2500" b="0" dirty="0" smtClean="0"/>
              <a:t>		Column 2:</a:t>
            </a:r>
            <a:r>
              <a:rPr lang="en-US" sz="2500" b="0" dirty="0">
                <a:latin typeface="Courier New"/>
                <a:cs typeface="Courier New"/>
              </a:rPr>
              <a:t>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4.3, 1.2, 5.2</a:t>
            </a:r>
          </a:p>
          <a:p>
            <a:r>
              <a:rPr lang="en-US" sz="2500" b="0" dirty="0" smtClean="0">
                <a:latin typeface="Arial (body)"/>
                <a:cs typeface="Arial (body)"/>
              </a:rPr>
              <a:t>**There are a few ways of doing this.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0119" y="73266"/>
            <a:ext cx="8688550" cy="6617696"/>
          </a:xfrm>
          <a:prstGeom prst="roundRect">
            <a:avLst>
              <a:gd name="adj" fmla="val 2318"/>
            </a:avLst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500" b="1" dirty="0" smtClean="0"/>
              <a:t>EXERCISE </a:t>
            </a:r>
            <a:r>
              <a:rPr lang="en-US" sz="2500" b="1" dirty="0"/>
              <a:t>3</a:t>
            </a:r>
            <a:endParaRPr lang="en-US" sz="25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/>
              <a:t>Column 1: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2.3, 2.1, 3.4</a:t>
            </a:r>
          </a:p>
          <a:p>
            <a:r>
              <a:rPr lang="en-US" dirty="0"/>
              <a:t>Column 2: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4.3, 1.2,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5.2</a:t>
            </a:r>
          </a:p>
          <a:p>
            <a:endParaRPr lang="en-US" dirty="0"/>
          </a:p>
          <a:p>
            <a:r>
              <a:rPr lang="en-US" dirty="0" smtClean="0"/>
              <a:t>1). </a:t>
            </a:r>
            <a:r>
              <a:rPr lang="en-US" dirty="0" smtClean="0"/>
              <a:t>Create two vectors and then use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cbind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)</a:t>
            </a:r>
            <a:r>
              <a:rPr lang="en-US" dirty="0"/>
              <a:t>. </a:t>
            </a:r>
            <a:r>
              <a:rPr lang="en-US" dirty="0" smtClean="0"/>
              <a:t>Use </a:t>
            </a:r>
            <a:r>
              <a:rPr lang="en-US" dirty="0" err="1">
                <a:latin typeface="Courier New"/>
                <a:cs typeface="Courier New"/>
              </a:rPr>
              <a:t>cbind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/>
              <a:t> without explicitly creating vectors.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en-US" dirty="0" smtClean="0"/>
              <a:t>). </a:t>
            </a:r>
            <a:r>
              <a:rPr lang="en-US" dirty="0" smtClean="0"/>
              <a:t>Create one </a:t>
            </a:r>
            <a:r>
              <a:rPr lang="en-US" dirty="0" smtClean="0"/>
              <a:t>vector </a:t>
            </a:r>
            <a:r>
              <a:rPr lang="en-US" dirty="0" smtClean="0"/>
              <a:t>to store all </a:t>
            </a:r>
            <a:r>
              <a:rPr lang="en-US" dirty="0" smtClean="0"/>
              <a:t>6 values, and use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matrix(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 to convert it into a matrix.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</a:t>
            </a:r>
            <a:r>
              <a:rPr lang="en-US" dirty="0" smtClean="0"/>
              <a:t>)</a:t>
            </a:r>
            <a:r>
              <a:rPr lang="en-US" dirty="0"/>
              <a:t>. </a:t>
            </a:r>
            <a:r>
              <a:rPr lang="en-US" dirty="0" smtClean="0"/>
              <a:t>Use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matrix()</a:t>
            </a:r>
            <a:r>
              <a:rPr lang="en-US" dirty="0"/>
              <a:t> </a:t>
            </a:r>
            <a:r>
              <a:rPr lang="en-US" dirty="0" smtClean="0"/>
              <a:t>without explicitly creating a vector.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5)</a:t>
            </a:r>
            <a:r>
              <a:rPr lang="en-US" dirty="0"/>
              <a:t>. </a:t>
            </a:r>
            <a:r>
              <a:rPr lang="en-US" dirty="0" smtClean="0"/>
              <a:t>Check the dimensions of a matrix using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dim()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nrow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ncol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967" y="1550796"/>
            <a:ext cx="5569689" cy="54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967" y="2655654"/>
            <a:ext cx="5569689" cy="54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967" y="3552924"/>
            <a:ext cx="8639702" cy="54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967" y="4542015"/>
            <a:ext cx="5569689" cy="54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What is 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Basic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Different types of data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Importing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Basic data manipulation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 smtClean="0"/>
              <a:t>Vectors</a:t>
            </a:r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/>
              <a:t>Matrices</a:t>
            </a:r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endParaRPr lang="en-US" sz="2500" dirty="0" smtClean="0"/>
          </a:p>
          <a:p>
            <a:pPr marL="457200" indent="-457200">
              <a:buAutoNum type="arabicPeriod"/>
            </a:pPr>
            <a:r>
              <a:rPr lang="en-US" sz="2500" dirty="0" smtClean="0">
                <a:solidFill>
                  <a:srgbClr val="0000FF"/>
                </a:solidFill>
              </a:rPr>
              <a:t>Data frames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3" y="1287640"/>
            <a:ext cx="5935641" cy="444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7" y="2378289"/>
            <a:ext cx="7317956" cy="806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3" y="3971067"/>
            <a:ext cx="6754639" cy="14516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166210" y="3643063"/>
            <a:ext cx="4741307" cy="1567949"/>
          </a:xfrm>
          <a:prstGeom prst="round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lphaLcPeriod"/>
            </a:pPr>
            <a:r>
              <a:rPr lang="en-US" dirty="0" smtClean="0"/>
              <a:t>2-dimensional</a:t>
            </a:r>
          </a:p>
          <a:p>
            <a:pPr marL="342900" indent="-342900">
              <a:buAutoNum type="alphaLcPeriod"/>
            </a:pPr>
            <a:r>
              <a:rPr lang="en-US" dirty="0" smtClean="0"/>
              <a:t>Can store different data types.</a:t>
            </a:r>
          </a:p>
          <a:p>
            <a:endParaRPr lang="en-US" b="1" i="1" dirty="0" smtClean="0"/>
          </a:p>
          <a:p>
            <a:r>
              <a:rPr lang="en-US" b="1" i="1" dirty="0" smtClean="0"/>
              <a:t>How do we create data frames?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EXERCISE 4: Creating data frames</a:t>
            </a:r>
          </a:p>
          <a:p>
            <a:r>
              <a:rPr lang="en-US" sz="1800" dirty="0" smtClean="0"/>
              <a:t>Ex4.1: Convert a matrix into a data frame:</a:t>
            </a:r>
          </a:p>
          <a:p>
            <a:endParaRPr lang="en-US" sz="1800" b="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800" b="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 smtClean="0"/>
              <a:t>Ex4.2: Create a data frame using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data.frame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1800" dirty="0" smtClean="0"/>
              <a:t>. </a:t>
            </a:r>
          </a:p>
          <a:p>
            <a:r>
              <a:rPr lang="en-US" sz="1800" b="0" u="sng" dirty="0" smtClean="0">
                <a:solidFill>
                  <a:srgbClr val="000000"/>
                </a:solidFill>
                <a:latin typeface="Arial"/>
                <a:cs typeface="Arial"/>
              </a:rPr>
              <a:t>Suppose </a:t>
            </a:r>
            <a:r>
              <a:rPr lang="en-US" sz="1800" b="0" u="sng" dirty="0" smtClean="0">
                <a:solidFill>
                  <a:srgbClr val="000000"/>
                </a:solidFill>
                <a:latin typeface="Arial"/>
                <a:cs typeface="Arial"/>
              </a:rPr>
              <a:t>we have </a:t>
            </a:r>
            <a:r>
              <a:rPr lang="en-US" sz="1800" b="0" u="sng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US" sz="1800" b="0" u="sng" dirty="0" smtClean="0">
                <a:solidFill>
                  <a:srgbClr val="000000"/>
                </a:solidFill>
                <a:latin typeface="Arial"/>
                <a:cs typeface="Arial"/>
              </a:rPr>
              <a:t> variables: the 1</a:t>
            </a:r>
            <a:r>
              <a:rPr lang="en-US" sz="1800" b="0" u="sng" baseline="300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lang="en-US" sz="1800" b="0" u="sng" dirty="0" smtClean="0">
                <a:solidFill>
                  <a:srgbClr val="000000"/>
                </a:solidFill>
                <a:latin typeface="Arial"/>
                <a:cs typeface="Arial"/>
              </a:rPr>
              <a:t> variable is called `score`, and the 2</a:t>
            </a:r>
            <a:r>
              <a:rPr lang="en-US" sz="1800" b="0" u="sng" baseline="30000" dirty="0" smtClean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lang="en-US" sz="1800" b="0" u="sng" dirty="0" smtClean="0">
                <a:solidFill>
                  <a:srgbClr val="000000"/>
                </a:solidFill>
                <a:latin typeface="Arial"/>
                <a:cs typeface="Arial"/>
              </a:rPr>
              <a:t> variable is called `id</a:t>
            </a:r>
            <a:r>
              <a:rPr lang="en-US" sz="1800" b="0" u="sng" dirty="0" smtClean="0">
                <a:solidFill>
                  <a:srgbClr val="000000"/>
                </a:solidFill>
                <a:latin typeface="Arial"/>
                <a:cs typeface="Arial"/>
              </a:rPr>
              <a:t>`.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	score: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68, 70, 82,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96</a:t>
            </a:r>
          </a:p>
          <a:p>
            <a:r>
              <a:rPr lang="en-US" sz="1800" dirty="0" smtClean="0"/>
              <a:t>	id: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 "subj1", "subj2", "subj3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subj4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800" dirty="0"/>
          </a:p>
          <a:p>
            <a:r>
              <a:rPr lang="en-US" sz="1800" dirty="0" smtClean="0"/>
              <a:t>Ex4.2</a:t>
            </a:r>
            <a:r>
              <a:rPr lang="en-US" sz="1800" dirty="0"/>
              <a:t>: </a:t>
            </a:r>
            <a:r>
              <a:rPr lang="en-US" sz="1800" dirty="0" smtClean="0"/>
              <a:t>Check the dimensions </a:t>
            </a:r>
            <a:r>
              <a:rPr lang="en-US" sz="1800" dirty="0" smtClean="0"/>
              <a:t>using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dim()</a:t>
            </a:r>
            <a:r>
              <a:rPr lang="en-US" sz="1800" b="0" dirty="0" smtClean="0">
                <a:latin typeface="Arial"/>
                <a:cs typeface="Arial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nrow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1800" b="0" dirty="0" smtClean="0">
                <a:cs typeface="Arial"/>
              </a:rPr>
              <a:t>, and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ncol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1800" b="0" dirty="0" smtClean="0">
                <a:cs typeface="Arial"/>
              </a:rPr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8967" y="1202545"/>
            <a:ext cx="5569689" cy="54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967" y="2368458"/>
            <a:ext cx="5569689" cy="54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What is 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Basic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Different types of data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Importing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Basic data manipulation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smtClean="0"/>
              <a:t>Natively supported data files:</a:t>
            </a:r>
          </a:p>
          <a:p>
            <a:pPr algn="ctr"/>
            <a:r>
              <a:rPr lang="en-US" sz="2500" b="0" dirty="0" smtClean="0"/>
              <a:t>.txt, .</a:t>
            </a:r>
            <a:r>
              <a:rPr lang="en-US" sz="2500" b="0" dirty="0" err="1" smtClean="0"/>
              <a:t>dat</a:t>
            </a:r>
            <a:r>
              <a:rPr lang="en-US" sz="2500" b="0" dirty="0" smtClean="0"/>
              <a:t>, .</a:t>
            </a:r>
            <a:r>
              <a:rPr lang="en-US" sz="2500" b="0" dirty="0" err="1" smtClean="0"/>
              <a:t>csv</a:t>
            </a:r>
            <a:endParaRPr lang="en-US" sz="2500" b="0" dirty="0" smtClean="0"/>
          </a:p>
          <a:p>
            <a:endParaRPr lang="en-US" sz="2500" dirty="0"/>
          </a:p>
          <a:p>
            <a:pPr marL="342900" indent="-342900">
              <a:buFont typeface="Wingdings" charset="2"/>
              <a:buChar char="v"/>
            </a:pPr>
            <a:r>
              <a:rPr lang="en-US" sz="2500" dirty="0" smtClean="0"/>
              <a:t>Some R packages extend support to data formats of other popular statistical programs, such as SPSS, STATA, and SAS.</a:t>
            </a:r>
          </a:p>
          <a:p>
            <a:pPr marL="274320" lvl="1" indent="0">
              <a:buNone/>
            </a:pPr>
            <a:r>
              <a:rPr lang="en-US" b="0" dirty="0" smtClean="0"/>
              <a:t> e.g., </a:t>
            </a:r>
            <a:r>
              <a:rPr lang="en-US" b="0" dirty="0"/>
              <a:t> </a:t>
            </a:r>
            <a:r>
              <a:rPr lang="en-US" b="0" dirty="0" smtClean="0"/>
              <a:t>the R package `foreign` and the </a:t>
            </a:r>
            <a:r>
              <a:rPr lang="en-US" b="0" dirty="0"/>
              <a:t>R package </a:t>
            </a:r>
            <a:r>
              <a:rPr lang="en-US" b="0" dirty="0" smtClean="0"/>
              <a:t>  `RODBC` (Excel)</a:t>
            </a:r>
          </a:p>
          <a:p>
            <a:endParaRPr lang="en-US" sz="2500" dirty="0" smtClean="0"/>
          </a:p>
          <a:p>
            <a:r>
              <a:rPr lang="en-US" b="0" dirty="0" smtClean="0"/>
              <a:t>(There are additional ways to import data that are not discussed here)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DATA: VECTORS &amp;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 smtClean="0"/>
              <a:t>Import vectors and matrices using 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scan()</a:t>
            </a:r>
            <a:r>
              <a:rPr lang="en-US" sz="2500" b="0" dirty="0" smtClean="0"/>
              <a:t>. </a:t>
            </a:r>
            <a:endParaRPr lang="en-US" sz="2500" b="0" dirty="0"/>
          </a:p>
          <a:p>
            <a:r>
              <a:rPr lang="en-US" sz="2500" b="0" dirty="0" smtClean="0"/>
              <a:t>(Due to time constraint, won’t discuss this here)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scan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1800" b="0" dirty="0" smtClean="0"/>
              <a:t> reads data points from a file (e.g., .txt and .</a:t>
            </a:r>
            <a:r>
              <a:rPr lang="en-US" sz="1800" b="0" dirty="0" err="1" smtClean="0"/>
              <a:t>dat</a:t>
            </a:r>
            <a:r>
              <a:rPr lang="en-US" sz="1800" b="0" dirty="0" smtClean="0"/>
              <a:t>).</a:t>
            </a:r>
          </a:p>
          <a:p>
            <a:endParaRPr lang="en-US" sz="1800" b="0" dirty="0" smtClean="0">
              <a:latin typeface="Courier New"/>
              <a:cs typeface="Courier New"/>
            </a:endParaRPr>
          </a:p>
          <a:p>
            <a:endParaRPr lang="en-US" sz="1800" b="0" dirty="0" smtClean="0">
              <a:latin typeface="Courier New"/>
              <a:cs typeface="Courier New"/>
            </a:endParaRPr>
          </a:p>
          <a:p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DATA: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500" dirty="0" smtClean="0"/>
              <a:t>Import data frames using </a:t>
            </a:r>
            <a:r>
              <a:rPr lang="en-US" sz="25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read.table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2500" b="0" dirty="0" smtClean="0"/>
              <a:t>.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read.table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(file, header = FALSE, </a:t>
            </a:r>
            <a:r>
              <a:rPr lang="en-US" sz="1800" b="0" dirty="0" err="1">
                <a:solidFill>
                  <a:srgbClr val="0000FF"/>
                </a:solidFill>
                <a:latin typeface="Courier New"/>
                <a:cs typeface="Courier New"/>
              </a:rPr>
              <a:t>sep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"", ...)</a:t>
            </a:r>
          </a:p>
          <a:p>
            <a:pPr>
              <a:lnSpc>
                <a:spcPct val="50000"/>
              </a:lnSpc>
            </a:pP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u="sng" dirty="0" smtClean="0">
                <a:solidFill>
                  <a:srgbClr val="0000FF"/>
                </a:solidFill>
                <a:latin typeface="Courier New"/>
                <a:cs typeface="Courier New"/>
              </a:rPr>
              <a:t>file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: path and the name of the file to be read in.*</a:t>
            </a:r>
          </a:p>
          <a:p>
            <a:pPr>
              <a:lnSpc>
                <a:spcPct val="50000"/>
              </a:lnSpc>
            </a:pP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u="sng" dirty="0" smtClean="0">
                <a:solidFill>
                  <a:srgbClr val="0000FF"/>
                </a:solidFill>
                <a:latin typeface="Courier New"/>
                <a:cs typeface="Courier New"/>
              </a:rPr>
              <a:t>header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: whether the 1</a:t>
            </a:r>
            <a:r>
              <a:rPr lang="en-US" sz="1800" b="0" baseline="30000" dirty="0" smtClean="0">
                <a:solidFill>
                  <a:srgbClr val="0000FF"/>
                </a:solidFill>
                <a:latin typeface="Courier New"/>
                <a:cs typeface="Courier New"/>
              </a:rPr>
              <a:t>st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 row contains column names.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sep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: a character that separates values in a row.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*You can use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file.choose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 instead typing out the file path and file name. </a:t>
            </a:r>
          </a:p>
          <a:p>
            <a:r>
              <a:rPr lang="en-US" sz="1800" b="0" dirty="0" smtClean="0">
                <a:latin typeface="Arial"/>
                <a:cs typeface="Arial"/>
              </a:rPr>
              <a:t>1. Let’s import the dataset </a:t>
            </a:r>
            <a:r>
              <a:rPr lang="en-US" sz="1800" dirty="0" err="1" smtClean="0">
                <a:latin typeface="Arial"/>
                <a:cs typeface="Arial"/>
              </a:rPr>
              <a:t>vocab.txt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b="0" dirty="0" smtClean="0">
                <a:latin typeface="Arial"/>
                <a:cs typeface="Arial"/>
              </a:rPr>
              <a:t>and save it as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vocab</a:t>
            </a:r>
            <a:r>
              <a:rPr lang="en-US" sz="1800" b="0" dirty="0" smtClean="0">
                <a:latin typeface="Arial"/>
                <a:cs typeface="Arial"/>
              </a:rPr>
              <a:t>. First, open the text file using a text editor to see what the dataset looks like.</a:t>
            </a:r>
            <a:endParaRPr lang="en-US" sz="1800" b="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vocab &lt;-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read.table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(file="path/to/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vocab.txt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", header=FALSE)</a:t>
            </a:r>
            <a:endParaRPr lang="en-US" sz="1800" b="0" dirty="0" smtClean="0">
              <a:latin typeface="Arial"/>
              <a:cs typeface="Arial"/>
            </a:endParaRPr>
          </a:p>
          <a:p>
            <a:r>
              <a:rPr lang="en-US" sz="1800" b="0" dirty="0" smtClean="0">
                <a:cs typeface="Arial"/>
              </a:rPr>
              <a:t>Is the code above correct or wrong given what you saw in the data file</a:t>
            </a:r>
            <a:r>
              <a:rPr lang="en-US" sz="1800" b="0" dirty="0" smtClean="0">
                <a:cs typeface="Arial"/>
              </a:rPr>
              <a:t>?</a:t>
            </a: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vocab 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&lt;- 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cs typeface="Courier New"/>
              </a:rPr>
              <a:t>read.table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file="path/to/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cs typeface="Courier New"/>
              </a:rPr>
              <a:t>vocab.txt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header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=TRUE) #Correct code</a:t>
            </a:r>
            <a:endParaRPr lang="en-US" sz="1800" dirty="0">
              <a:cs typeface="Arial"/>
            </a:endParaRP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head(vocab)</a:t>
            </a:r>
          </a:p>
          <a:p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(vocab)     #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 lets us display the structure of an R 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  #object.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312" y="2230938"/>
            <a:ext cx="3218377" cy="4413774"/>
          </a:xfrm>
          <a:prstGeom prst="rect">
            <a:avLst/>
          </a:prstGeom>
          <a:ln>
            <a:solidFill>
              <a:srgbClr val="0D0D0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903948" y="3856706"/>
            <a:ext cx="2304742" cy="340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2021" y="1640158"/>
            <a:ext cx="7056894" cy="240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8967" y="42818"/>
            <a:ext cx="8848833" cy="3144252"/>
          </a:xfrm>
          <a:prstGeom prst="roundRect">
            <a:avLst>
              <a:gd name="adj" fmla="val 58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FF0000"/>
                </a:solidFill>
              </a:rPr>
              <a:t>Windows</a:t>
            </a:r>
            <a:r>
              <a:rPr lang="en-US" dirty="0" smtClean="0">
                <a:solidFill>
                  <a:srgbClr val="FF0000"/>
                </a:solidFill>
              </a:rPr>
              <a:t>: "</a:t>
            </a:r>
            <a:r>
              <a:rPr lang="en-US" dirty="0">
                <a:solidFill>
                  <a:srgbClr val="FF0000"/>
                </a:solidFill>
              </a:rPr>
              <a:t>C:\Users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err="1" smtClean="0">
                <a:solidFill>
                  <a:srgbClr val="FF0000"/>
                </a:solidFill>
              </a:rPr>
              <a:t>XiaoHe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0000"/>
                </a:solidFill>
              </a:rPr>
              <a:t>Desktop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err="1" smtClean="0">
                <a:solidFill>
                  <a:srgbClr val="FF0000"/>
                </a:solidFill>
              </a:rPr>
              <a:t>my_data_file.csv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Mac</a:t>
            </a:r>
            <a:r>
              <a:rPr lang="en-US" dirty="0">
                <a:solidFill>
                  <a:srgbClr val="0000FF"/>
                </a:solidFill>
              </a:rPr>
              <a:t>: "/Users/</a:t>
            </a:r>
            <a:r>
              <a:rPr lang="en-US" dirty="0" err="1">
                <a:solidFill>
                  <a:srgbClr val="0000FF"/>
                </a:solidFill>
              </a:rPr>
              <a:t>xiaohe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Dropbox</a:t>
            </a:r>
            <a:r>
              <a:rPr lang="en-US" dirty="0">
                <a:solidFill>
                  <a:srgbClr val="0000FF"/>
                </a:solidFill>
              </a:rPr>
              <a:t>/R workshop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my_data_file.csv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NOTE: </a:t>
            </a:r>
            <a:r>
              <a:rPr lang="en-US" dirty="0" smtClean="0">
                <a:solidFill>
                  <a:schemeClr val="tx1"/>
                </a:solidFill>
              </a:rPr>
              <a:t>On windows, the path </a:t>
            </a:r>
            <a:r>
              <a:rPr lang="en-US" b="1" dirty="0" smtClean="0">
                <a:solidFill>
                  <a:schemeClr val="tx1"/>
                </a:solidFill>
              </a:rPr>
              <a:t>cannot</a:t>
            </a:r>
            <a:r>
              <a:rPr lang="en-US" dirty="0" smtClean="0">
                <a:solidFill>
                  <a:schemeClr val="tx1"/>
                </a:solidFill>
              </a:rPr>
              <a:t> be used as is, </a:t>
            </a:r>
            <a:r>
              <a:rPr lang="en-US" u="sng" dirty="0" smtClean="0">
                <a:solidFill>
                  <a:schemeClr val="tx1"/>
                </a:solidFill>
              </a:rPr>
              <a:t>you have to change the slashes from backward slash “\” to forward slashes “/”</a:t>
            </a:r>
            <a:r>
              <a:rPr lang="en-US" dirty="0" smtClean="0">
                <a:solidFill>
                  <a:schemeClr val="tx1"/>
                </a:solidFill>
              </a:rPr>
              <a:t>; OR </a:t>
            </a:r>
            <a:r>
              <a:rPr lang="en-US" u="sng" dirty="0" smtClean="0">
                <a:solidFill>
                  <a:schemeClr val="tx1"/>
                </a:solidFill>
              </a:rPr>
              <a:t>you can change all the single backward slashes to DOUBLE backward slashes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"C:\Users\</a:t>
            </a:r>
            <a:r>
              <a:rPr lang="en-US" dirty="0" err="1">
                <a:solidFill>
                  <a:srgbClr val="FF0000"/>
                </a:solidFill>
              </a:rPr>
              <a:t>XiaoHe</a:t>
            </a:r>
            <a:r>
              <a:rPr lang="en-US" dirty="0">
                <a:solidFill>
                  <a:srgbClr val="FF0000"/>
                </a:solidFill>
              </a:rPr>
              <a:t>\Desktop\</a:t>
            </a:r>
            <a:r>
              <a:rPr lang="en-US" dirty="0" err="1" smtClean="0">
                <a:solidFill>
                  <a:srgbClr val="FF0000"/>
                </a:solidFill>
              </a:rPr>
              <a:t>my_data_file.csv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charset="0"/>
              <a:buChar char="è"/>
            </a:pPr>
            <a:r>
              <a:rPr lang="en-US" dirty="0" smtClean="0">
                <a:solidFill>
                  <a:srgbClr val="FF0000"/>
                </a:solidFill>
              </a:rPr>
              <a:t>"C: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Users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XiaoHe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Desktop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my_data_file.csv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C:</a:t>
            </a:r>
            <a:r>
              <a:rPr lang="en-US" dirty="0" smtClean="0">
                <a:solidFill>
                  <a:srgbClr val="000000"/>
                </a:solidFill>
              </a:rPr>
              <a:t>\\</a:t>
            </a:r>
            <a:r>
              <a:rPr lang="en-US" dirty="0" smtClean="0">
                <a:solidFill>
                  <a:srgbClr val="FF0000"/>
                </a:solidFill>
              </a:rPr>
              <a:t>Users</a:t>
            </a:r>
            <a:r>
              <a:rPr lang="en-US" dirty="0">
                <a:solidFill>
                  <a:srgbClr val="000000"/>
                </a:solidFill>
              </a:rPr>
              <a:t>\\</a:t>
            </a:r>
            <a:r>
              <a:rPr lang="en-US" dirty="0" err="1" smtClean="0">
                <a:solidFill>
                  <a:srgbClr val="FF0000"/>
                </a:solidFill>
              </a:rPr>
              <a:t>XiaoHe</a:t>
            </a:r>
            <a:r>
              <a:rPr lang="en-US" dirty="0">
                <a:solidFill>
                  <a:srgbClr val="000000"/>
                </a:solidFill>
              </a:rPr>
              <a:t>\\</a:t>
            </a:r>
            <a:r>
              <a:rPr lang="en-US" dirty="0" smtClean="0">
                <a:solidFill>
                  <a:srgbClr val="FF0000"/>
                </a:solidFill>
              </a:rPr>
              <a:t>Desktop</a:t>
            </a:r>
            <a:r>
              <a:rPr lang="en-US" dirty="0">
                <a:solidFill>
                  <a:srgbClr val="000000"/>
                </a:solidFill>
              </a:rPr>
              <a:t>\\</a:t>
            </a:r>
            <a:r>
              <a:rPr lang="en-US" dirty="0" err="1" smtClean="0">
                <a:solidFill>
                  <a:srgbClr val="FF0000"/>
                </a:solidFill>
              </a:rPr>
              <a:t>my_data_file.csv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0426" y="103873"/>
            <a:ext cx="181339" cy="340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1833" y="382730"/>
            <a:ext cx="181339" cy="340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DATA: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500" dirty="0" smtClean="0"/>
              <a:t>Import data frames using </a:t>
            </a:r>
            <a:r>
              <a:rPr lang="en-US" sz="25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read.table</a:t>
            </a:r>
            <a:r>
              <a:rPr lang="en-US" sz="25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sz="2500" b="0" dirty="0" smtClean="0"/>
              <a:t>.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read.table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(file, header = FALSE, </a:t>
            </a:r>
            <a:r>
              <a:rPr lang="en-US" sz="1800" b="0" dirty="0" err="1">
                <a:solidFill>
                  <a:srgbClr val="0000FF"/>
                </a:solidFill>
                <a:latin typeface="Courier New"/>
                <a:cs typeface="Courier New"/>
              </a:rPr>
              <a:t>sep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"", ...)</a:t>
            </a:r>
          </a:p>
          <a:p>
            <a:pPr>
              <a:lnSpc>
                <a:spcPct val="50000"/>
              </a:lnSpc>
            </a:pP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u="sng" dirty="0" smtClean="0">
                <a:solidFill>
                  <a:srgbClr val="0000FF"/>
                </a:solidFill>
                <a:latin typeface="Courier New"/>
                <a:cs typeface="Courier New"/>
              </a:rPr>
              <a:t>file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: path and the name of the file to be read in.*</a:t>
            </a:r>
          </a:p>
          <a:p>
            <a:pPr>
              <a:lnSpc>
                <a:spcPct val="50000"/>
              </a:lnSpc>
            </a:pP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u="sng" dirty="0" smtClean="0">
                <a:solidFill>
                  <a:srgbClr val="0000FF"/>
                </a:solidFill>
                <a:latin typeface="Courier New"/>
                <a:cs typeface="Courier New"/>
              </a:rPr>
              <a:t>header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: whether the 1</a:t>
            </a:r>
            <a:r>
              <a:rPr lang="en-US" sz="1800" b="0" baseline="30000" dirty="0" smtClean="0">
                <a:solidFill>
                  <a:srgbClr val="0000FF"/>
                </a:solidFill>
                <a:latin typeface="Courier New"/>
                <a:cs typeface="Courier New"/>
              </a:rPr>
              <a:t>st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 row contains column names.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sep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: a character that separates values in a row.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*You can use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file.choose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 instead typing out the file path and file name. </a:t>
            </a:r>
          </a:p>
          <a:p>
            <a:r>
              <a:rPr lang="en-US" sz="1800" b="0" dirty="0" smtClean="0">
                <a:latin typeface="Arial"/>
                <a:cs typeface="Arial"/>
              </a:rPr>
              <a:t>2. Let’s import another set of data, called </a:t>
            </a:r>
            <a:r>
              <a:rPr lang="en-US" sz="1800" dirty="0" err="1" smtClean="0">
                <a:latin typeface="Arial"/>
                <a:cs typeface="Arial"/>
              </a:rPr>
              <a:t>pima.csv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b="0" dirty="0" smtClean="0">
                <a:latin typeface="Arial"/>
                <a:cs typeface="Arial"/>
              </a:rPr>
              <a:t>and save it as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pima</a:t>
            </a:r>
            <a:r>
              <a:rPr lang="en-US" sz="1800" b="0" dirty="0" smtClean="0">
                <a:latin typeface="Arial"/>
                <a:cs typeface="Arial"/>
              </a:rPr>
              <a:t>. First, open the text file using a text editor to see what the dataset looks like.</a:t>
            </a:r>
            <a:endParaRPr lang="en-US" sz="1800" b="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pima &lt;-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read.table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(file=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file.choose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(),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header=TRUE,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sep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=",")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head(pima)</a:t>
            </a:r>
          </a:p>
          <a:p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(pima)</a:t>
            </a:r>
          </a:p>
          <a:p>
            <a:endParaRPr lang="en-US" sz="1800" b="0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91" y="438464"/>
            <a:ext cx="4977402" cy="3429684"/>
          </a:xfrm>
          <a:prstGeom prst="rect">
            <a:avLst/>
          </a:prstGeom>
          <a:ln>
            <a:solidFill>
              <a:srgbClr val="0D0D0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629370" y="3868148"/>
            <a:ext cx="1690567" cy="340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DATA: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500" dirty="0" smtClean="0"/>
              <a:t>Import datasets stored in formats not natively supported, using the package `foreign`.</a:t>
            </a:r>
          </a:p>
          <a:p>
            <a:r>
              <a:rPr lang="en-US" sz="1800" b="0" dirty="0" smtClean="0">
                <a:latin typeface="Arial"/>
                <a:cs typeface="Arial"/>
              </a:rPr>
              <a:t>`</a:t>
            </a:r>
            <a:r>
              <a:rPr lang="en-US" sz="1800" dirty="0" smtClean="0">
                <a:latin typeface="Arial"/>
                <a:cs typeface="Arial"/>
              </a:rPr>
              <a:t>foreign</a:t>
            </a:r>
            <a:r>
              <a:rPr lang="en-US" sz="1800" b="0" dirty="0" smtClean="0">
                <a:latin typeface="Arial"/>
                <a:cs typeface="Arial"/>
              </a:rPr>
              <a:t>` must be installed. </a:t>
            </a:r>
          </a:p>
          <a:p>
            <a:endParaRPr lang="en-US" sz="1800" b="0" dirty="0">
              <a:latin typeface="Arial"/>
              <a:cs typeface="Arial"/>
            </a:endParaRPr>
          </a:p>
          <a:p>
            <a:r>
              <a:rPr lang="en-US" sz="1800" b="0" dirty="0" smtClean="0">
                <a:latin typeface="Arial"/>
                <a:cs typeface="Arial"/>
              </a:rPr>
              <a:t>In R, installing a package can be done using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install.packages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("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pkg_name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en-US" sz="1800" b="0" dirty="0" smtClean="0">
                <a:latin typeface="Arial"/>
                <a:cs typeface="Arial"/>
              </a:rPr>
              <a:t>After installing a package, we need to load it using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library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pkg_name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) </a:t>
            </a:r>
            <a:r>
              <a:rPr lang="en-US" sz="1800" b="0" dirty="0" smtClean="0">
                <a:latin typeface="Arial"/>
                <a:cs typeface="Arial"/>
              </a:rPr>
              <a:t>when we want to use it.</a:t>
            </a:r>
          </a:p>
          <a:p>
            <a:endParaRPr lang="en-US" sz="1800" b="0" dirty="0" smtClean="0">
              <a:latin typeface="Arial"/>
              <a:cs typeface="Arial"/>
            </a:endParaRPr>
          </a:p>
          <a:p>
            <a:r>
              <a:rPr lang="en-US" sz="1800" b="0" dirty="0" smtClean="0">
                <a:latin typeface="Arial"/>
                <a:cs typeface="Arial"/>
              </a:rPr>
              <a:t>So to install `foreign`, we do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install.packages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("foreign")</a:t>
            </a:r>
          </a:p>
          <a:p>
            <a:r>
              <a:rPr lang="en-US" sz="1800" b="0" dirty="0">
                <a:cs typeface="Arial"/>
              </a:rPr>
              <a:t>To </a:t>
            </a:r>
            <a:r>
              <a:rPr lang="en-US" sz="1800" b="0" dirty="0" smtClean="0">
                <a:cs typeface="Arial"/>
              </a:rPr>
              <a:t>use the functions in `</a:t>
            </a:r>
            <a:r>
              <a:rPr lang="en-US" sz="1800" b="0" dirty="0">
                <a:cs typeface="Arial"/>
              </a:rPr>
              <a:t>foreign`, we </a:t>
            </a:r>
            <a:r>
              <a:rPr lang="en-US" sz="1800" b="0" dirty="0" smtClean="0">
                <a:cs typeface="Arial"/>
              </a:rPr>
              <a:t>do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library(foreign)</a:t>
            </a:r>
          </a:p>
          <a:p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7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DATA: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500" dirty="0" smtClean="0"/>
              <a:t>Import datasets stored in formats not natively supported, using the package `foreign`.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read.spss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()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  <a:sym typeface="Wingdings"/>
              </a:rPr>
              <a:t> SPSS</a:t>
            </a: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read.dta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()	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  <a:sym typeface="Wingdings"/>
              </a:rPr>
              <a:t> STATA</a:t>
            </a: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read.xport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()	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  <a:sym typeface="Wingdings"/>
              </a:rPr>
              <a:t> SAS</a:t>
            </a: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800" b="0" dirty="0" smtClean="0">
              <a:latin typeface="Arial"/>
              <a:cs typeface="Arial"/>
            </a:endParaRPr>
          </a:p>
          <a:p>
            <a:r>
              <a:rPr lang="en-US" sz="1800" b="0" dirty="0" smtClean="0">
                <a:latin typeface="Arial"/>
                <a:cs typeface="Arial"/>
              </a:rPr>
              <a:t>Let’s now import an SPSS dataset called </a:t>
            </a:r>
            <a:r>
              <a:rPr lang="en-US" sz="1800" dirty="0" err="1" smtClean="0">
                <a:latin typeface="Arial"/>
                <a:cs typeface="Arial"/>
              </a:rPr>
              <a:t>boston.sav</a:t>
            </a:r>
            <a:r>
              <a:rPr lang="en-US" sz="1800" b="0" dirty="0" smtClean="0">
                <a:latin typeface="Arial"/>
                <a:cs typeface="Arial"/>
              </a:rPr>
              <a:t>.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9" y="1862504"/>
            <a:ext cx="8688550" cy="479249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DATA: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500" dirty="0" smtClean="0"/>
              <a:t>Import datasets stored in formats not natively supported, using the package `foreign`.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read.spss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()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  <a:sym typeface="Wingdings"/>
              </a:rPr>
              <a:t> SPSS</a:t>
            </a: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read.dta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()	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  <a:sym typeface="Wingdings"/>
              </a:rPr>
              <a:t> STATA</a:t>
            </a: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read.xport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()	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  <a:sym typeface="Wingdings"/>
              </a:rPr>
              <a:t> SAS</a:t>
            </a: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800" b="0" dirty="0" smtClean="0">
              <a:latin typeface="Arial"/>
              <a:cs typeface="Arial"/>
            </a:endParaRPr>
          </a:p>
          <a:p>
            <a:r>
              <a:rPr lang="en-US" sz="1800" b="0" dirty="0" smtClean="0">
                <a:latin typeface="Arial"/>
                <a:cs typeface="Arial"/>
              </a:rPr>
              <a:t>Let’s now import an SPSS dataset called </a:t>
            </a:r>
            <a:r>
              <a:rPr lang="en-US" sz="1800" dirty="0" err="1" smtClean="0">
                <a:latin typeface="Arial"/>
                <a:cs typeface="Arial"/>
              </a:rPr>
              <a:t>boston.sav</a:t>
            </a:r>
            <a:r>
              <a:rPr lang="en-US" sz="1800" b="0" dirty="0" smtClean="0">
                <a:latin typeface="Arial"/>
                <a:cs typeface="Arial"/>
              </a:rPr>
              <a:t>.</a:t>
            </a:r>
          </a:p>
          <a:p>
            <a:endParaRPr lang="en-US" sz="1800" b="0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boston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 &lt;-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read.spss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file.choose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(),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to.data.frame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=TRUE)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head(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boston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What is 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Arithmetic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Different types of data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Importing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Basic data manipulation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3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What is 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Basic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Different types of data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>
                <a:solidFill>
                  <a:srgbClr val="BFBFBF"/>
                </a:solidFill>
              </a:rPr>
              <a:t>Importing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Basic data manipulation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endParaRPr lang="en-US" sz="25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Vectors: (we will use the vector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v1</a:t>
            </a:r>
            <a:r>
              <a:rPr lang="en-US" sz="1800" dirty="0" smtClean="0"/>
              <a:t> we created earlier)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&gt; v1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[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1] 2 4 1 4 6 1</a:t>
            </a:r>
            <a:endParaRPr lang="en-US" sz="1800" b="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 smtClean="0"/>
              <a:t>a). Selecting observations using `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[index]</a:t>
            </a:r>
            <a:r>
              <a:rPr lang="en-US" sz="1800" dirty="0" smtClean="0"/>
              <a:t>`</a:t>
            </a:r>
            <a:r>
              <a:rPr lang="en-US" sz="1800" dirty="0" smtClean="0"/>
              <a:t>.</a:t>
            </a:r>
          </a:p>
          <a:p>
            <a:r>
              <a:rPr lang="en-US" sz="1800" dirty="0">
                <a:solidFill>
                  <a:schemeClr val="bg1"/>
                </a:solidFill>
              </a:rPr>
              <a:t>b). Delete observations using `</a:t>
            </a: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[-index]</a:t>
            </a:r>
            <a:r>
              <a:rPr lang="en-US" sz="1800" dirty="0">
                <a:solidFill>
                  <a:schemeClr val="bg1"/>
                </a:solidFill>
              </a:rPr>
              <a:t>` (negative index)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500" dirty="0" smtClean="0"/>
              <a:t>Exercise 5</a:t>
            </a:r>
            <a:endParaRPr lang="en-US" sz="2500" dirty="0" smtClean="0"/>
          </a:p>
          <a:p>
            <a:r>
              <a:rPr lang="en-US" sz="1800" dirty="0" smtClean="0"/>
              <a:t>Ex5.1: Select </a:t>
            </a:r>
            <a:r>
              <a:rPr lang="en-US" sz="1800" u="sng" dirty="0" smtClean="0"/>
              <a:t>one</a:t>
            </a:r>
            <a:r>
              <a:rPr lang="en-US" sz="1800" dirty="0" smtClean="0"/>
              <a:t> observation:</a:t>
            </a:r>
            <a:r>
              <a:rPr lang="en-US" sz="1800" b="0" dirty="0" smtClean="0"/>
              <a:t> </a:t>
            </a:r>
            <a:r>
              <a:rPr lang="en-US" sz="1800" b="0" dirty="0" smtClean="0"/>
              <a:t>Select the 2</a:t>
            </a:r>
            <a:r>
              <a:rPr lang="en-US" sz="1800" b="0" baseline="30000" dirty="0" smtClean="0"/>
              <a:t>nd</a:t>
            </a:r>
            <a:r>
              <a:rPr lang="en-US" sz="1800" b="0" dirty="0" smtClean="0"/>
              <a:t> obs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endParaRPr lang="en-US" sz="1800" b="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endParaRPr lang="en-US" sz="1800" dirty="0" smtClean="0"/>
          </a:p>
          <a:p>
            <a:pPr>
              <a:lnSpc>
                <a:spcPct val="50000"/>
              </a:lnSpc>
            </a:pPr>
            <a:r>
              <a:rPr lang="en-US" sz="1800" dirty="0" smtClean="0"/>
              <a:t>Ex5.2: Select </a:t>
            </a:r>
            <a:r>
              <a:rPr lang="en-US" sz="1800" u="sng" dirty="0" smtClean="0"/>
              <a:t>contiguous</a:t>
            </a:r>
            <a:r>
              <a:rPr lang="en-US" sz="1800" dirty="0" smtClean="0"/>
              <a:t> observations: </a:t>
            </a:r>
            <a:r>
              <a:rPr lang="en-US" sz="1800" b="0" dirty="0" smtClean="0"/>
              <a:t>Select the 3</a:t>
            </a:r>
            <a:r>
              <a:rPr lang="en-US" sz="1800" b="0" baseline="30000" dirty="0" smtClean="0"/>
              <a:t>rd</a:t>
            </a:r>
            <a:r>
              <a:rPr lang="en-US" sz="1800" b="0" dirty="0" smtClean="0"/>
              <a:t>, 4</a:t>
            </a:r>
            <a:r>
              <a:rPr lang="en-US" sz="1800" b="0" baseline="30000" dirty="0" smtClean="0"/>
              <a:t>th</a:t>
            </a:r>
            <a:r>
              <a:rPr lang="en-US" sz="1800" b="0" dirty="0" smtClean="0"/>
              <a:t>, and 5</a:t>
            </a:r>
            <a:r>
              <a:rPr lang="en-US" sz="1800" b="0" baseline="30000" dirty="0" smtClean="0"/>
              <a:t>th</a:t>
            </a:r>
            <a:r>
              <a:rPr lang="en-US" sz="1800" b="0" dirty="0" smtClean="0"/>
              <a:t> obs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Ex5.3</a:t>
            </a:r>
            <a:r>
              <a:rPr lang="en-US" sz="1800" dirty="0" smtClean="0"/>
              <a:t>: </a:t>
            </a:r>
            <a:r>
              <a:rPr lang="en-US" sz="1800" dirty="0"/>
              <a:t>Select </a:t>
            </a:r>
            <a:r>
              <a:rPr lang="en-US" sz="1800" u="sng" dirty="0" smtClean="0"/>
              <a:t>non-contiguous</a:t>
            </a:r>
            <a:r>
              <a:rPr lang="en-US" sz="1800" dirty="0" smtClean="0"/>
              <a:t> </a:t>
            </a:r>
            <a:r>
              <a:rPr lang="en-US" sz="1800" dirty="0"/>
              <a:t>observations</a:t>
            </a:r>
            <a:r>
              <a:rPr lang="en-US" sz="1800" dirty="0" smtClean="0"/>
              <a:t>:</a:t>
            </a:r>
            <a:r>
              <a:rPr lang="en-US" sz="1800" b="0" dirty="0" smtClean="0"/>
              <a:t> Select the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, 4</a:t>
            </a:r>
            <a:r>
              <a:rPr lang="en-US" sz="1800" b="0" baseline="30000" dirty="0" smtClean="0"/>
              <a:t>th</a:t>
            </a:r>
            <a:r>
              <a:rPr lang="en-US" sz="1800" b="0" dirty="0" smtClean="0"/>
              <a:t> &amp; 5</a:t>
            </a:r>
            <a:r>
              <a:rPr lang="en-US" sz="1800" b="0" baseline="30000" dirty="0" smtClean="0"/>
              <a:t>th</a:t>
            </a:r>
            <a:r>
              <a:rPr lang="en-US" sz="1800" b="0" dirty="0" smtClean="0"/>
              <a:t> obs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/>
              <a:t>Subsetting</a:t>
            </a:r>
            <a:endParaRPr lang="en-US" sz="25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Vectors: (we will use the vector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v1</a:t>
            </a:r>
            <a:r>
              <a:rPr lang="en-US" sz="1800" dirty="0" smtClean="0"/>
              <a:t> we created earlier)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&gt; v1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[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1] 2 4 1 4 6 1</a:t>
            </a:r>
            <a:endParaRPr lang="en-US" sz="1800" b="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a). Selecting observations using `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[index]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`.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b). Delete observations using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`</a:t>
            </a: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[-index]</a:t>
            </a:r>
            <a:r>
              <a:rPr lang="en-US" sz="1800" dirty="0"/>
              <a:t>` (negative index)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2500" dirty="0" smtClean="0"/>
              <a:t>Exercise 5 (cont’d)</a:t>
            </a:r>
            <a:endParaRPr lang="en-US" sz="1800" dirty="0" smtClean="0"/>
          </a:p>
          <a:p>
            <a:r>
              <a:rPr lang="en-US" sz="1800" dirty="0" smtClean="0"/>
              <a:t>Ex5.4</a:t>
            </a:r>
            <a:r>
              <a:rPr lang="en-US" sz="1800" dirty="0" smtClean="0"/>
              <a:t>: Delete one observation</a:t>
            </a:r>
            <a:r>
              <a:rPr lang="en-US" sz="1800" dirty="0" smtClean="0"/>
              <a:t>: </a:t>
            </a:r>
            <a:r>
              <a:rPr lang="en-US" sz="1800" b="0" dirty="0" smtClean="0"/>
              <a:t>delete the 2</a:t>
            </a:r>
            <a:r>
              <a:rPr lang="en-US" sz="1800" b="0" baseline="30000" dirty="0" smtClean="0"/>
              <a:t>nd</a:t>
            </a:r>
            <a:r>
              <a:rPr lang="en-US" sz="1800" b="0" dirty="0" smtClean="0"/>
              <a:t> obs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>
              <a:lnSpc>
                <a:spcPct val="50000"/>
              </a:lnSpc>
            </a:pP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endParaRPr lang="en-US" sz="1800" b="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r>
              <a:rPr lang="en-US" sz="1800" dirty="0" smtClean="0"/>
              <a:t>Ex5.5</a:t>
            </a:r>
            <a:r>
              <a:rPr lang="en-US" sz="1800" dirty="0" smtClean="0"/>
              <a:t>: Delete </a:t>
            </a:r>
            <a:r>
              <a:rPr lang="en-US" sz="1800" u="sng" dirty="0" smtClean="0"/>
              <a:t>contiguous</a:t>
            </a:r>
            <a:r>
              <a:rPr lang="en-US" sz="1800" dirty="0" smtClean="0"/>
              <a:t> observations</a:t>
            </a:r>
            <a:r>
              <a:rPr lang="en-US" sz="1800" dirty="0" smtClean="0"/>
              <a:t>: </a:t>
            </a:r>
            <a:r>
              <a:rPr lang="en-US" sz="1800" b="0" dirty="0" smtClean="0"/>
              <a:t>delete the 3</a:t>
            </a:r>
            <a:r>
              <a:rPr lang="en-US" sz="1800" b="0" baseline="30000" dirty="0" smtClean="0"/>
              <a:t>rd</a:t>
            </a:r>
            <a:r>
              <a:rPr lang="en-US" sz="1800" b="0" dirty="0" smtClean="0"/>
              <a:t>, 4</a:t>
            </a:r>
            <a:r>
              <a:rPr lang="en-US" sz="1800" b="0" baseline="30000" dirty="0" smtClean="0"/>
              <a:t>th</a:t>
            </a:r>
            <a:r>
              <a:rPr lang="en-US" sz="1800" b="0" dirty="0" smtClean="0"/>
              <a:t>, &amp; 5</a:t>
            </a:r>
            <a:r>
              <a:rPr lang="en-US" sz="1800" b="0" baseline="30000" dirty="0" smtClean="0"/>
              <a:t>th</a:t>
            </a:r>
            <a:r>
              <a:rPr lang="en-US" sz="1800" b="0" dirty="0" smtClean="0"/>
              <a:t> obs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Ex5.6</a:t>
            </a:r>
            <a:r>
              <a:rPr lang="en-US" sz="1800" dirty="0" smtClean="0"/>
              <a:t>: Delete </a:t>
            </a:r>
            <a:r>
              <a:rPr lang="en-US" sz="1800" u="sng" dirty="0" smtClean="0"/>
              <a:t>non-contiguous</a:t>
            </a:r>
            <a:r>
              <a:rPr lang="en-US" sz="1800" dirty="0" smtClean="0"/>
              <a:t> </a:t>
            </a:r>
            <a:r>
              <a:rPr lang="en-US" sz="1800" dirty="0"/>
              <a:t>observations</a:t>
            </a:r>
            <a:r>
              <a:rPr lang="en-US" sz="1800" dirty="0" smtClean="0"/>
              <a:t>: </a:t>
            </a:r>
            <a:r>
              <a:rPr lang="en-US" sz="1800" b="0" dirty="0" smtClean="0"/>
              <a:t>delete the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, 4</a:t>
            </a:r>
            <a:r>
              <a:rPr lang="en-US" sz="1800" b="0" baseline="30000" dirty="0" smtClean="0"/>
              <a:t>th</a:t>
            </a:r>
            <a:r>
              <a:rPr lang="en-US" sz="1800" b="0" dirty="0" smtClean="0"/>
              <a:t>, &amp; 5</a:t>
            </a:r>
            <a:r>
              <a:rPr lang="en-US" sz="1800" b="0" baseline="30000" dirty="0" smtClean="0"/>
              <a:t>th</a:t>
            </a:r>
            <a:r>
              <a:rPr lang="en-US" sz="1800" b="0" dirty="0" smtClean="0"/>
              <a:t> obs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endParaRPr lang="en-US" sz="25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800" dirty="0" smtClean="0"/>
              <a:t>Matrices: (we will use the matrix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m1a</a:t>
            </a:r>
            <a:r>
              <a:rPr lang="en-US" sz="1800" dirty="0" smtClean="0"/>
              <a:t> we created earlier)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&gt;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m1a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    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[,1] [,2]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[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1,]  2.3  4.3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[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2,]  2.1  1.2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[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3,]  3.4  5.2</a:t>
            </a:r>
            <a:endParaRPr lang="en-US" sz="1800" dirty="0" smtClean="0"/>
          </a:p>
          <a:p>
            <a:r>
              <a:rPr lang="en-US" sz="1800" dirty="0" smtClean="0"/>
              <a:t>Matrices are </a:t>
            </a:r>
            <a:r>
              <a:rPr lang="en-US" sz="1800" u="sng" dirty="0" smtClean="0"/>
              <a:t>2-D</a:t>
            </a:r>
            <a:r>
              <a:rPr lang="en-US" sz="1800" dirty="0" smtClean="0"/>
              <a:t>, so we can use both the </a:t>
            </a:r>
            <a:r>
              <a:rPr lang="en-US" sz="1800" u="sng" dirty="0" smtClean="0"/>
              <a:t>row index</a:t>
            </a:r>
            <a:r>
              <a:rPr lang="en-US" sz="1800" dirty="0" smtClean="0"/>
              <a:t> and the </a:t>
            </a:r>
            <a:r>
              <a:rPr lang="en-US" sz="1800" u="sng" dirty="0" smtClean="0"/>
              <a:t>col index</a:t>
            </a:r>
            <a:r>
              <a:rPr lang="en-US" sz="1800" dirty="0" smtClean="0"/>
              <a:t> for sub-setting –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row_index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col_index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2500" dirty="0"/>
              <a:t>Exercise 5 (cont’d</a:t>
            </a:r>
            <a:r>
              <a:rPr lang="en-US" sz="2500" dirty="0" smtClean="0"/>
              <a:t>)</a:t>
            </a:r>
          </a:p>
          <a:p>
            <a:endParaRPr lang="en-US" sz="1800" dirty="0"/>
          </a:p>
          <a:p>
            <a:r>
              <a:rPr lang="en-US" sz="1800" dirty="0" smtClean="0"/>
              <a:t>Ex5.</a:t>
            </a:r>
            <a:r>
              <a:rPr lang="en-US" altLang="zh-CN" sz="1800" dirty="0" smtClean="0"/>
              <a:t>7</a:t>
            </a:r>
            <a:r>
              <a:rPr lang="en-US" sz="1800" dirty="0" smtClean="0"/>
              <a:t>: </a:t>
            </a:r>
            <a:r>
              <a:rPr lang="en-US" sz="1800" dirty="0"/>
              <a:t>Select a single data point</a:t>
            </a:r>
            <a:r>
              <a:rPr lang="en-US" sz="1800" dirty="0" smtClean="0"/>
              <a:t>: </a:t>
            </a:r>
            <a:r>
              <a:rPr lang="en-US" sz="1800" b="0" dirty="0" smtClean="0"/>
              <a:t>select the 3</a:t>
            </a:r>
            <a:r>
              <a:rPr lang="en-US" sz="1800" b="0" baseline="30000" dirty="0" smtClean="0"/>
              <a:t>rd</a:t>
            </a:r>
            <a:r>
              <a:rPr lang="en-US" sz="1800" b="0" dirty="0" smtClean="0"/>
              <a:t> row in the 2</a:t>
            </a:r>
            <a:r>
              <a:rPr lang="en-US" sz="1800" b="0" baseline="30000" dirty="0" smtClean="0"/>
              <a:t>nd</a:t>
            </a:r>
            <a:r>
              <a:rPr lang="en-US" sz="1800" b="0" dirty="0" smtClean="0"/>
              <a:t> column</a:t>
            </a:r>
            <a:endParaRPr lang="en-US" sz="1800" b="0" dirty="0" smtClean="0"/>
          </a:p>
          <a:p>
            <a:endParaRPr lang="en-US" sz="1800" dirty="0" smtClean="0"/>
          </a:p>
          <a:p>
            <a:r>
              <a:rPr lang="en-US" sz="1800" dirty="0" smtClean="0"/>
              <a:t>Ex5.</a:t>
            </a:r>
            <a:r>
              <a:rPr lang="en-US" altLang="zh-CN" sz="1800" dirty="0" smtClean="0"/>
              <a:t>8</a:t>
            </a:r>
            <a:r>
              <a:rPr lang="en-US" sz="1800" dirty="0" smtClean="0"/>
              <a:t>: </a:t>
            </a:r>
            <a:r>
              <a:rPr lang="en-US" sz="1800" dirty="0"/>
              <a:t>Select </a:t>
            </a:r>
            <a:r>
              <a:rPr lang="en-US" sz="1800" dirty="0" smtClean="0"/>
              <a:t>an entire column/row</a:t>
            </a:r>
            <a:r>
              <a:rPr lang="en-US" sz="1800" dirty="0" smtClean="0"/>
              <a:t>: </a:t>
            </a:r>
            <a:r>
              <a:rPr lang="en-US" sz="1800" b="0" dirty="0" smtClean="0"/>
              <a:t>select the 3</a:t>
            </a:r>
            <a:r>
              <a:rPr lang="en-US" sz="1800" b="0" baseline="30000" dirty="0" smtClean="0"/>
              <a:t>rd</a:t>
            </a:r>
            <a:r>
              <a:rPr lang="en-US" sz="1800" b="0" dirty="0" smtClean="0"/>
              <a:t> row; select the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column.</a:t>
            </a:r>
            <a:endParaRPr lang="en-US" sz="1800" b="0" dirty="0" smtClean="0"/>
          </a:p>
        </p:txBody>
      </p:sp>
      <p:sp>
        <p:nvSpPr>
          <p:cNvPr id="4" name="Oval 3"/>
          <p:cNvSpPr/>
          <p:nvPr/>
        </p:nvSpPr>
        <p:spPr>
          <a:xfrm>
            <a:off x="2680137" y="3468414"/>
            <a:ext cx="122620" cy="35910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endParaRPr lang="en-US" sz="25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800" dirty="0" smtClean="0"/>
              <a:t>Matrices: (we will use the matrix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m1a</a:t>
            </a:r>
            <a:r>
              <a:rPr lang="en-US" sz="1800" dirty="0" smtClean="0"/>
              <a:t> we created earlier)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&gt;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m1a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    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[,1] [,2]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[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1,]  2.3  4.3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[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2,]  2.1  1.2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[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3,]  3.4  5.2</a:t>
            </a:r>
            <a:endParaRPr lang="en-US" sz="1800" dirty="0" smtClean="0"/>
          </a:p>
          <a:p>
            <a:r>
              <a:rPr lang="en-US" sz="1800" dirty="0" smtClean="0"/>
              <a:t>Matrices are </a:t>
            </a:r>
            <a:r>
              <a:rPr lang="en-US" sz="1800" u="sng" dirty="0" smtClean="0"/>
              <a:t>2-D</a:t>
            </a:r>
            <a:r>
              <a:rPr lang="en-US" sz="1800" dirty="0" smtClean="0"/>
              <a:t>, so we can use both the row index and the col index for sub-setting –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row_index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col_index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2500" dirty="0"/>
              <a:t>Exercise 5 (cont’d</a:t>
            </a:r>
            <a:r>
              <a:rPr lang="en-US" sz="2500" dirty="0" smtClean="0"/>
              <a:t>)</a:t>
            </a:r>
            <a:endParaRPr lang="en-US" sz="2500" dirty="0" smtClean="0"/>
          </a:p>
          <a:p>
            <a:endParaRPr lang="en-US" sz="1800" dirty="0" smtClean="0"/>
          </a:p>
          <a:p>
            <a:r>
              <a:rPr lang="en-US" sz="1800" dirty="0" smtClean="0"/>
              <a:t>Ex5.</a:t>
            </a:r>
            <a:r>
              <a:rPr lang="en-US" altLang="zh-CN" sz="1800" dirty="0" smtClean="0"/>
              <a:t>9</a:t>
            </a:r>
            <a:r>
              <a:rPr lang="en-US" sz="1800" dirty="0" smtClean="0"/>
              <a:t>: </a:t>
            </a:r>
            <a:r>
              <a:rPr lang="en-US" sz="1800" dirty="0" smtClean="0"/>
              <a:t>An example </a:t>
            </a:r>
            <a:r>
              <a:rPr lang="en-US" sz="1800" dirty="0" smtClean="0"/>
              <a:t>involving non-contiguous </a:t>
            </a:r>
            <a:r>
              <a:rPr lang="en-US" sz="1800" dirty="0" smtClean="0"/>
              <a:t>rows: </a:t>
            </a:r>
            <a:r>
              <a:rPr lang="en-US" sz="1800" dirty="0" smtClean="0"/>
              <a:t>select </a:t>
            </a:r>
            <a:r>
              <a:rPr lang="en-US" sz="1800" dirty="0"/>
              <a:t>the 1</a:t>
            </a:r>
            <a:r>
              <a:rPr lang="en-US" sz="1800" baseline="30000" dirty="0"/>
              <a:t>st</a:t>
            </a:r>
            <a:r>
              <a:rPr lang="en-US" sz="1800" dirty="0"/>
              <a:t> and the 3</a:t>
            </a:r>
            <a:r>
              <a:rPr lang="en-US" sz="1800" baseline="30000" dirty="0"/>
              <a:t>rd</a:t>
            </a:r>
            <a:r>
              <a:rPr lang="en-US" sz="1800" dirty="0"/>
              <a:t> rows in the 1</a:t>
            </a:r>
            <a:r>
              <a:rPr lang="en-US" sz="1800" baseline="30000" dirty="0"/>
              <a:t>st</a:t>
            </a:r>
            <a:r>
              <a:rPr lang="en-US" sz="1800" dirty="0"/>
              <a:t> </a:t>
            </a:r>
            <a:r>
              <a:rPr lang="en-US" sz="1800" dirty="0" smtClean="0"/>
              <a:t>col.</a:t>
            </a:r>
          </a:p>
          <a:p>
            <a:endParaRPr lang="en-US" sz="1800" dirty="0" smtClean="0"/>
          </a:p>
          <a:p>
            <a:pPr>
              <a:lnSpc>
                <a:spcPct val="50000"/>
              </a:lnSpc>
            </a:pPr>
            <a:r>
              <a:rPr lang="en-US" sz="1800" b="0" dirty="0" smtClean="0"/>
              <a:t>(Negative indices also work for matrices, but won’t be shown here</a:t>
            </a:r>
            <a:r>
              <a:rPr lang="en-US" sz="1800" b="0" dirty="0" smtClean="0"/>
              <a:t>)</a:t>
            </a:r>
            <a:endParaRPr lang="en-US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80137" y="3468414"/>
            <a:ext cx="122620" cy="35910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endParaRPr lang="en-US" sz="25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 smtClean="0"/>
              <a:t>Data frames: (we will use the data frame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vocab </a:t>
            </a:r>
            <a:r>
              <a:rPr lang="en-US" sz="1800" dirty="0" smtClean="0"/>
              <a:t>we imported earlier)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&gt; head(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vocab)   #display the first 6 rows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 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year    sex education vocabulary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1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 9          3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2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14          6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3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  Male        14          9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4 2004 Female        17          8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5 2004   Male        14          1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6 2004   Male        14          7</a:t>
            </a:r>
          </a:p>
          <a:p>
            <a:r>
              <a:rPr lang="en-US" sz="1800" dirty="0" smtClean="0"/>
              <a:t>Since data frames are 2-D, we can also use the row index and the col index to extract and subset </a:t>
            </a:r>
            <a:r>
              <a:rPr lang="en-US" sz="1800" dirty="0" smtClean="0"/>
              <a:t>data: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lang="en-US" sz="1800" b="0" dirty="0" err="1">
                <a:solidFill>
                  <a:srgbClr val="0000FF"/>
                </a:solidFill>
                <a:latin typeface="Courier New"/>
                <a:cs typeface="Courier New"/>
              </a:rPr>
              <a:t>row_index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latin typeface="Courier New"/>
                <a:cs typeface="Courier New"/>
              </a:rPr>
              <a:t>col_index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Ex5.10</a:t>
            </a:r>
            <a:r>
              <a:rPr lang="en-US" sz="1800" dirty="0" smtClean="0"/>
              <a:t>: Save the 2</a:t>
            </a:r>
            <a:r>
              <a:rPr lang="en-US" sz="1800" baseline="30000" dirty="0" smtClean="0"/>
              <a:t>nd</a:t>
            </a:r>
            <a:r>
              <a:rPr lang="en-US" sz="1800" dirty="0"/>
              <a:t> </a:t>
            </a:r>
            <a:r>
              <a:rPr lang="en-US" sz="1800" dirty="0" smtClean="0"/>
              <a:t>to the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row in a new data frame named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vocab.a</a:t>
            </a:r>
            <a:r>
              <a:rPr lang="en-US" sz="1800" dirty="0" smtClean="0"/>
              <a:t>.</a:t>
            </a:r>
          </a:p>
          <a:p>
            <a:pPr>
              <a:lnSpc>
                <a:spcPct val="70000"/>
              </a:lnSpc>
            </a:pP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endParaRPr lang="en-US" sz="25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 smtClean="0"/>
              <a:t>Data frames: (we will use the data frame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vocab </a:t>
            </a:r>
            <a:r>
              <a:rPr lang="en-US" sz="1800" dirty="0" smtClean="0"/>
              <a:t>we imported earlier)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&gt; head(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vocab)   #display the first 6 rows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 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year    sex education vocabulary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1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 9          3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2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14          6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3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  Male        14          9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4 2004 Female        17          8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5 2004   Male        14          1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6 2004   Male        14          7</a:t>
            </a:r>
          </a:p>
          <a:p>
            <a:r>
              <a:rPr lang="en-US" sz="1800" dirty="0" smtClean="0"/>
              <a:t>Since data frames are 2-D, we can also use the row index and the col index to extract and subset </a:t>
            </a:r>
            <a:r>
              <a:rPr lang="en-US" sz="1800" dirty="0" smtClean="0"/>
              <a:t>data: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lang="en-US" sz="1800" b="0" dirty="0" err="1">
                <a:solidFill>
                  <a:srgbClr val="0000FF"/>
                </a:solidFill>
                <a:latin typeface="Courier New"/>
                <a:cs typeface="Courier New"/>
              </a:rPr>
              <a:t>row_index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latin typeface="Courier New"/>
                <a:cs typeface="Courier New"/>
              </a:rPr>
              <a:t>col_index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Ex5.11: Save the 2</a:t>
            </a:r>
            <a:r>
              <a:rPr lang="en-US" sz="1800" baseline="30000" dirty="0"/>
              <a:t>nd</a:t>
            </a:r>
            <a:r>
              <a:rPr lang="en-US" sz="1800" dirty="0"/>
              <a:t> and the 3</a:t>
            </a:r>
            <a:r>
              <a:rPr lang="en-US" sz="1800" baseline="30000" dirty="0"/>
              <a:t>th</a:t>
            </a:r>
            <a:r>
              <a:rPr lang="en-US" sz="1800" dirty="0"/>
              <a:t> rows of columns 2 and 4.</a:t>
            </a:r>
          </a:p>
          <a:p>
            <a:endParaRPr lang="en-US" sz="1800" dirty="0" smtClean="0"/>
          </a:p>
          <a:p>
            <a:pPr>
              <a:lnSpc>
                <a:spcPct val="70000"/>
              </a:lnSpc>
            </a:pP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endParaRPr lang="en-US" sz="25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 smtClean="0"/>
              <a:t>Data frames: (we will use the data frame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vocab </a:t>
            </a:r>
            <a:r>
              <a:rPr lang="en-US" sz="1800" dirty="0" smtClean="0"/>
              <a:t>we imported earlier)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&gt; head(vocab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)   #display the first 6 rows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 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year    sex education vocabulary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1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 9          3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2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14          6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3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  Male        14          9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4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17          8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5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  Male        14          1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6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  Male        14          7</a:t>
            </a:r>
          </a:p>
          <a:p>
            <a:r>
              <a:rPr lang="en-US" sz="1800" dirty="0" smtClean="0"/>
              <a:t>We can also use </a:t>
            </a:r>
            <a:r>
              <a:rPr lang="en-US" sz="1800" dirty="0"/>
              <a:t>`</a:t>
            </a:r>
            <a:r>
              <a:rPr lang="en-US" sz="1800" b="0" dirty="0" err="1">
                <a:solidFill>
                  <a:srgbClr val="0000FF"/>
                </a:solidFill>
                <a:latin typeface="Courier New"/>
                <a:cs typeface="Courier New"/>
              </a:rPr>
              <a:t>df_name$col_name</a:t>
            </a:r>
            <a:r>
              <a:rPr lang="en-US" sz="1800" dirty="0"/>
              <a:t>` to extract an </a:t>
            </a:r>
            <a:r>
              <a:rPr lang="en-US" sz="1800" dirty="0" smtClean="0"/>
              <a:t>individual column.</a:t>
            </a:r>
          </a:p>
          <a:p>
            <a:endParaRPr lang="en-US" sz="1800" dirty="0" smtClean="0"/>
          </a:p>
          <a:p>
            <a:r>
              <a:rPr lang="en-US" sz="1800" dirty="0" smtClean="0"/>
              <a:t>Ex5.12</a:t>
            </a:r>
            <a:r>
              <a:rPr lang="en-US" sz="1800" dirty="0" smtClean="0"/>
              <a:t>: Extract the year column.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endParaRPr lang="en-US" sz="25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 smtClean="0"/>
              <a:t>Data frames: (we will use the data frame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vocab </a:t>
            </a:r>
            <a:r>
              <a:rPr lang="en-US" sz="1800" dirty="0" smtClean="0"/>
              <a:t>we imported earlier)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&gt; head(vocab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)   #display the first 6 rows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 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year    sex education vocabulary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1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 9          3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2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14          6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3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  Male        14          9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4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Female        17          8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5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  Male        14          1</a:t>
            </a:r>
          </a:p>
          <a:p>
            <a:pPr>
              <a:lnSpc>
                <a:spcPct val="50000"/>
              </a:lnSpc>
            </a:pP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	6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2004   Male        14          7</a:t>
            </a:r>
          </a:p>
          <a:p>
            <a:r>
              <a:rPr lang="en-US" sz="1800" dirty="0" smtClean="0"/>
              <a:t>We can also use </a:t>
            </a:r>
            <a:r>
              <a:rPr lang="en-US" sz="1800" dirty="0"/>
              <a:t>`</a:t>
            </a:r>
            <a:r>
              <a:rPr lang="en-US" sz="1800" b="0" dirty="0" err="1">
                <a:solidFill>
                  <a:srgbClr val="0000FF"/>
                </a:solidFill>
                <a:latin typeface="Courier New"/>
                <a:cs typeface="Courier New"/>
              </a:rPr>
              <a:t>df_name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[, "</a:t>
            </a:r>
            <a:r>
              <a:rPr lang="en-US" sz="1800" b="0" dirty="0" err="1">
                <a:solidFill>
                  <a:srgbClr val="0000FF"/>
                </a:solidFill>
                <a:latin typeface="Courier New"/>
                <a:cs typeface="Courier New"/>
              </a:rPr>
              <a:t>col_name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"]</a:t>
            </a:r>
            <a:r>
              <a:rPr lang="en-US" sz="1800" dirty="0"/>
              <a:t>` to extract </a:t>
            </a:r>
            <a:r>
              <a:rPr lang="en-US" sz="1800" dirty="0" smtClean="0"/>
              <a:t>columns.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Ex5.13: (a) </a:t>
            </a:r>
            <a:r>
              <a:rPr lang="en-US" sz="1800" dirty="0" smtClean="0"/>
              <a:t>Extract the education column</a:t>
            </a:r>
          </a:p>
          <a:p>
            <a:pPr>
              <a:lnSpc>
                <a:spcPct val="70000"/>
              </a:lnSpc>
            </a:pPr>
            <a:endParaRPr lang="en-US" sz="1800" dirty="0"/>
          </a:p>
          <a:p>
            <a:pPr>
              <a:lnSpc>
                <a:spcPct val="70000"/>
              </a:lnSpc>
            </a:pPr>
            <a:endParaRPr lang="en-US" sz="1800" dirty="0" smtClean="0"/>
          </a:p>
          <a:p>
            <a:pPr>
              <a:lnSpc>
                <a:spcPct val="70000"/>
              </a:lnSpc>
            </a:pPr>
            <a:r>
              <a:rPr lang="en-US" sz="1800" dirty="0"/>
              <a:t>	</a:t>
            </a:r>
            <a:r>
              <a:rPr lang="en-US" sz="1800" dirty="0" smtClean="0"/>
              <a:t>(b) Extract both the vocabulary and the education columns,</a:t>
            </a:r>
            <a:endParaRPr lang="en-US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150733" y="5883135"/>
            <a:ext cx="4597965" cy="842786"/>
          </a:xfrm>
          <a:prstGeom prst="roundRect">
            <a:avLst>
              <a:gd name="adj" fmla="val 10088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This method will also work with matrices </a:t>
            </a:r>
            <a:r>
              <a:rPr lang="en-US" dirty="0" smtClean="0"/>
              <a:t>that have </a:t>
            </a:r>
            <a:r>
              <a:rPr lang="en-US" dirty="0" smtClean="0"/>
              <a:t>column names.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r>
              <a:rPr lang="en-US" sz="2500" dirty="0" smtClean="0"/>
              <a:t> data </a:t>
            </a:r>
            <a:r>
              <a:rPr lang="en-US" sz="2500" dirty="0"/>
              <a:t>frames using 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subset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subset(x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, subset, select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x: data frame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subset: logical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expr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. indicating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elements or rows to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keep.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select: column(s) to be selected; default: all columns.</a:t>
            </a: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smtClean="0"/>
              <a:t>Ex5.14</a:t>
            </a:r>
            <a:r>
              <a:rPr lang="en-US" sz="1800" dirty="0" smtClean="0"/>
              <a:t>:  Let’s select a subset of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pima</a:t>
            </a:r>
            <a:r>
              <a:rPr lang="en-US" sz="1800" dirty="0" smtClean="0"/>
              <a:t> for women with more than 10 pregnancies:</a:t>
            </a:r>
            <a:endParaRPr lang="en-US" sz="1800" dirty="0"/>
          </a:p>
          <a:p>
            <a:pPr>
              <a:lnSpc>
                <a:spcPct val="70000"/>
              </a:lnSpc>
            </a:pPr>
            <a:endParaRPr lang="en-US" sz="1500" b="0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0" y="2991095"/>
            <a:ext cx="5018225" cy="2069618"/>
          </a:xfrm>
          <a:prstGeom prst="rect">
            <a:avLst/>
          </a:prstGeom>
          <a:ln>
            <a:solidFill>
              <a:srgbClr val="0D0D0D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Free open source statistical programming language.</a:t>
            </a:r>
            <a:endParaRPr lang="en-US" sz="2500" b="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Comes with many statistical functions.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Thousands of statistical packages users can download.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Requires users to write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r>
              <a:rPr lang="en-US" sz="2500" dirty="0" smtClean="0"/>
              <a:t> data </a:t>
            </a:r>
            <a:r>
              <a:rPr lang="en-US" sz="2500" dirty="0"/>
              <a:t>frames using 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subset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subset(x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, subset, select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x: data frame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subset: logical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expr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. indicating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elements or rows to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keep.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select: column(s) to be selected; default: all columns.</a:t>
            </a: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smtClean="0"/>
              <a:t>Ex5.15</a:t>
            </a:r>
            <a:r>
              <a:rPr lang="en-US" sz="1800" dirty="0" smtClean="0"/>
              <a:t>:  Select a subset of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pima</a:t>
            </a:r>
            <a:r>
              <a:rPr lang="en-US" sz="1800" dirty="0" smtClean="0"/>
              <a:t> for women with more than 10 pregnancies AND at least 44 years of age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40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0" y="2991095"/>
            <a:ext cx="5018225" cy="2069618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8963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Manipulate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500" dirty="0" err="1" smtClean="0"/>
              <a:t>Subsetting</a:t>
            </a:r>
            <a:r>
              <a:rPr lang="en-US" sz="2500" dirty="0" smtClean="0"/>
              <a:t> data </a:t>
            </a:r>
            <a:r>
              <a:rPr lang="en-US" sz="2500" dirty="0"/>
              <a:t>frames using </a:t>
            </a:r>
            <a:r>
              <a:rPr lang="en-US" sz="2500" dirty="0">
                <a:solidFill>
                  <a:srgbClr val="0000FF"/>
                </a:solidFill>
                <a:latin typeface="Courier New"/>
                <a:cs typeface="Courier New"/>
              </a:rPr>
              <a:t>subset</a:t>
            </a:r>
            <a:r>
              <a:rPr lang="en-US" sz="250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subset(x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, subset, select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x: data frame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subset: logical 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expr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. indicating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elements or rows to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keep.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select: column(s) to be selected; default: all columns.</a:t>
            </a: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r>
              <a:rPr lang="en-US" sz="1800" dirty="0" smtClean="0"/>
              <a:t>Ex5.16</a:t>
            </a:r>
            <a:r>
              <a:rPr lang="en-US" sz="1800" dirty="0" smtClean="0"/>
              <a:t>:  Select a subset of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pima</a:t>
            </a:r>
            <a:r>
              <a:rPr lang="en-US" sz="1800" dirty="0" smtClean="0"/>
              <a:t> for women who were either never pregnant or women who had more than 12 </a:t>
            </a:r>
            <a:r>
              <a:rPr lang="en-US" sz="1800" dirty="0" smtClean="0"/>
              <a:t>pregnancies, and </a:t>
            </a:r>
            <a:r>
              <a:rPr lang="en-US" sz="1800" u="sng" dirty="0" smtClean="0"/>
              <a:t>we only want the first 3 cols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smtClean="0"/>
              <a:t>Ex5.17</a:t>
            </a:r>
            <a:r>
              <a:rPr lang="en-US" sz="1800" dirty="0" smtClean="0"/>
              <a:t>:  </a:t>
            </a:r>
            <a:r>
              <a:rPr lang="en-US" sz="1800" dirty="0"/>
              <a:t>Select a subset of </a:t>
            </a:r>
            <a:r>
              <a:rPr lang="en-US" sz="1800" b="0" dirty="0">
                <a:solidFill>
                  <a:srgbClr val="0000FF"/>
                </a:solidFill>
                <a:latin typeface="Courier New"/>
                <a:cs typeface="Courier New"/>
              </a:rPr>
              <a:t>pima</a:t>
            </a:r>
            <a:r>
              <a:rPr lang="en-US" sz="1800" dirty="0"/>
              <a:t> for women who </a:t>
            </a:r>
            <a:r>
              <a:rPr lang="en-US" sz="1800" dirty="0" smtClean="0"/>
              <a:t>had more than 10 pregnancies and did not have diabetes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0" y="2991095"/>
            <a:ext cx="5018225" cy="2069618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11949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1. Check what objects are currently in your workspace</a:t>
            </a:r>
          </a:p>
          <a:p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ls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objects()</a:t>
            </a:r>
          </a:p>
          <a:p>
            <a:r>
              <a:rPr lang="en-US" sz="1800" dirty="0" smtClean="0"/>
              <a:t>2. Remove objects</a:t>
            </a:r>
          </a:p>
          <a:p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rm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(object1_name, object2_name)</a:t>
            </a:r>
          </a:p>
          <a:p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rm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(list=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ls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())     #removes all objects, so be careful!!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/>
              <a:t>3</a:t>
            </a:r>
            <a:r>
              <a:rPr lang="en-US" sz="1800" dirty="0" smtClean="0"/>
              <a:t>. Unload a previously loaded package</a:t>
            </a:r>
            <a:endParaRPr lang="en-US" sz="1800" dirty="0"/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detach("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package:package_name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", unload=TRUE)</a:t>
            </a:r>
            <a:endParaRPr lang="en-US" sz="1800" b="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800" dirty="0" smtClean="0"/>
              <a:t>4. Check the arguments of a function</a:t>
            </a:r>
          </a:p>
          <a:p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args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function_name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/>
              <a:t>5. Help file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?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function_name</a:t>
            </a:r>
            <a:endParaRPr lang="en-US" sz="1800" dirty="0" smtClean="0"/>
          </a:p>
          <a:p>
            <a:r>
              <a:rPr lang="en-US" sz="1800" dirty="0" smtClean="0"/>
              <a:t>6. Write a data frame to file</a:t>
            </a:r>
          </a:p>
          <a:p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?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write.table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df_name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, "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file_name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")  </a:t>
            </a:r>
          </a:p>
          <a:p>
            <a:r>
              <a:rPr lang="en-US" sz="1800" b="0" dirty="0" smtClean="0">
                <a:latin typeface="Arial"/>
                <a:cs typeface="Arial"/>
              </a:rPr>
              <a:t>check</a:t>
            </a:r>
            <a:r>
              <a:rPr lang="en-US" sz="1800" b="0" dirty="0" smtClean="0">
                <a:latin typeface="Courier New"/>
                <a:cs typeface="Courier New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?</a:t>
            </a:r>
            <a:r>
              <a:rPr lang="en-US" sz="1800" b="0" dirty="0" err="1" smtClean="0">
                <a:solidFill>
                  <a:srgbClr val="0000FF"/>
                </a:solidFill>
                <a:latin typeface="Courier New"/>
                <a:cs typeface="Courier New"/>
              </a:rPr>
              <a:t>write.table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for additional arguments.</a:t>
            </a:r>
            <a:r>
              <a:rPr lang="en-US" sz="1800" b="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62"/>
            <a:ext cx="7620000" cy="6031202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 smtClean="0"/>
              <a:t>Thanks!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6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Free open source </a:t>
            </a:r>
            <a:r>
              <a:rPr lang="en-US" sz="2500" b="0" u="sng" dirty="0" smtClean="0">
                <a:solidFill>
                  <a:srgbClr val="FF0000"/>
                </a:solidFill>
              </a:rPr>
              <a:t>statistical</a:t>
            </a:r>
            <a:r>
              <a:rPr lang="en-US" sz="2500" b="0" dirty="0" smtClean="0"/>
              <a:t> programming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Comes with many statistical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Thousands of statistical packages users can download.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Ability </a:t>
            </a:r>
            <a:r>
              <a:rPr lang="en-US" sz="2500" b="0" dirty="0"/>
              <a:t>to produce high quality </a:t>
            </a:r>
            <a:r>
              <a:rPr lang="en-US" sz="2500" b="0" dirty="0" smtClean="0"/>
              <a:t>plots.</a:t>
            </a:r>
            <a:endParaRPr lang="en-US" sz="2500" b="0" dirty="0"/>
          </a:p>
          <a:p>
            <a:endParaRPr lang="en-US" sz="2500" b="0" dirty="0" smtClean="0"/>
          </a:p>
          <a:p>
            <a:pPr marL="457200" indent="-457200">
              <a:buFont typeface="+mj-lt"/>
              <a:buAutoNum type="arabicPeriod"/>
            </a:pPr>
            <a:endParaRPr lang="en-US" sz="2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rgbClr val="FFFFFF"/>
                </a:solidFill>
              </a:rPr>
              <a:t>Requires users to write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Free open source </a:t>
            </a:r>
            <a:r>
              <a:rPr lang="en-US" sz="2500" b="0" u="sng" dirty="0" smtClean="0">
                <a:solidFill>
                  <a:srgbClr val="FF0000"/>
                </a:solidFill>
              </a:rPr>
              <a:t>statistical</a:t>
            </a:r>
            <a:r>
              <a:rPr lang="en-US" sz="2500" b="0" dirty="0" smtClean="0"/>
              <a:t> </a:t>
            </a:r>
            <a:r>
              <a:rPr lang="en-US" sz="2500" b="0" u="sng" dirty="0" smtClean="0">
                <a:solidFill>
                  <a:srgbClr val="0000FF"/>
                </a:solidFill>
              </a:rPr>
              <a:t>programming</a:t>
            </a:r>
            <a:r>
              <a:rPr lang="en-US" sz="2500" b="0" dirty="0" smtClean="0"/>
              <a:t>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Comes with many statistical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Thousands of statistical packages users can download.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Ability to produce high quality plots.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0" dirty="0" smtClean="0"/>
              <a:t>Requires users to write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CASE SENSITIVE!</a:t>
            </a:r>
          </a:p>
          <a:p>
            <a:endParaRPr lang="en-US" sz="25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500" dirty="0"/>
              <a:t>Download: </a:t>
            </a:r>
            <a:r>
              <a:rPr lang="en-US" sz="2500" dirty="0">
                <a:hlinkClick r:id="rId2"/>
              </a:rPr>
              <a:t>http://cran.r-project.org</a:t>
            </a:r>
            <a:r>
              <a:rPr lang="en-US" sz="2500" dirty="0" smtClean="0">
                <a:hlinkClick r:id="rId2"/>
              </a:rPr>
              <a:t>/</a:t>
            </a:r>
            <a:r>
              <a:rPr lang="en-US" sz="2500" dirty="0" smtClean="0"/>
              <a:t> (choose a mirror)</a:t>
            </a:r>
          </a:p>
          <a:p>
            <a:endParaRPr lang="en-US" sz="2500" dirty="0" smtClean="0"/>
          </a:p>
          <a:p>
            <a:pPr marL="800100" lvl="1" indent="-342900">
              <a:buFont typeface="Wingdings" charset="2"/>
              <a:buChar char="v"/>
            </a:pPr>
            <a:r>
              <a:rPr lang="en-US" sz="2500" dirty="0" smtClean="0">
                <a:solidFill>
                  <a:srgbClr val="000000"/>
                </a:solidFill>
              </a:rPr>
              <a:t>Choose a version compatible with your OS</a:t>
            </a:r>
          </a:p>
          <a:p>
            <a:pPr lvl="1" indent="0">
              <a:buNone/>
            </a:pPr>
            <a:endParaRPr lang="en-US" sz="25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5" y="1272924"/>
            <a:ext cx="8332275" cy="54974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712173" y="2338427"/>
            <a:ext cx="2065300" cy="64099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991125" y="2427452"/>
            <a:ext cx="1293780" cy="43919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500" dirty="0" smtClean="0"/>
              <a:t>Command-line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36" y="1252482"/>
            <a:ext cx="7574265" cy="538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>
          <a:xfrm rot="2536812">
            <a:off x="980965" y="3564758"/>
            <a:ext cx="1611586" cy="54303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67" y="152718"/>
            <a:ext cx="8688550" cy="52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67" y="744484"/>
            <a:ext cx="8688550" cy="6025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500" dirty="0" smtClean="0"/>
              <a:t>Command-line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912836" y="1252482"/>
            <a:ext cx="7574265" cy="5386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07" y="1848069"/>
            <a:ext cx="5107527" cy="412531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536812">
            <a:off x="4773452" y="2531545"/>
            <a:ext cx="1611586" cy="17851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5447" y="3880069"/>
            <a:ext cx="5894553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you are working on some more complicated or longer scripts, or if you want to save the scripts you are working on, it’s a good practice to write your code in a script editor. (In R, go to </a:t>
            </a:r>
            <a:r>
              <a:rPr lang="en-US" b="1" dirty="0" smtClean="0"/>
              <a:t>File</a:t>
            </a:r>
            <a:r>
              <a:rPr lang="en-US" dirty="0" smtClean="0"/>
              <a:t> &gt; “</a:t>
            </a:r>
            <a:r>
              <a:rPr lang="en-US" b="1" dirty="0" smtClean="0"/>
              <a:t>New Document</a:t>
            </a:r>
            <a:r>
              <a:rPr lang="en-US" dirty="0" smtClean="0"/>
              <a:t>” </a:t>
            </a:r>
            <a:r>
              <a:rPr lang="en-US" dirty="0"/>
              <a:t>(</a:t>
            </a:r>
            <a:r>
              <a:rPr lang="en-US" dirty="0" smtClean="0"/>
              <a:t>Mac) or “</a:t>
            </a:r>
            <a:r>
              <a:rPr lang="en-US" b="1" dirty="0" smtClean="0"/>
              <a:t>New Script</a:t>
            </a:r>
            <a:r>
              <a:rPr lang="en-US" dirty="0" smtClean="0"/>
              <a:t>” </a:t>
            </a:r>
            <a:r>
              <a:rPr lang="en-US" dirty="0"/>
              <a:t>(</a:t>
            </a:r>
            <a:r>
              <a:rPr lang="en-US" dirty="0" smtClean="0"/>
              <a:t>Windows)).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6DDC-BB95-ED4C-9DE9-0783EC61AD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 xmlns:p14="http://schemas.microsoft.com/office/powerpoint/2010/main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17525</TotalTime>
  <Words>1967</Words>
  <Application>Microsoft Macintosh PowerPoint</Application>
  <PresentationFormat>On-screen Show (4:3)</PresentationFormat>
  <Paragraphs>496</Paragraphs>
  <Slides>43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Essential</vt:lpstr>
      <vt:lpstr>Microsoft Equation</vt:lpstr>
      <vt:lpstr>Equation</vt:lpstr>
      <vt:lpstr>    Basics of Using R</vt:lpstr>
      <vt:lpstr>Agenda</vt:lpstr>
      <vt:lpstr>Agenda</vt:lpstr>
      <vt:lpstr>What is r?</vt:lpstr>
      <vt:lpstr>What is r?</vt:lpstr>
      <vt:lpstr>What is r?</vt:lpstr>
      <vt:lpstr>What is r?</vt:lpstr>
      <vt:lpstr>What is r?</vt:lpstr>
      <vt:lpstr>What is r?</vt:lpstr>
      <vt:lpstr>Agenda</vt:lpstr>
      <vt:lpstr>Basic operations</vt:lpstr>
      <vt:lpstr>Basic operations</vt:lpstr>
      <vt:lpstr>Agenda</vt:lpstr>
      <vt:lpstr>Data objects</vt:lpstr>
      <vt:lpstr>Data objects</vt:lpstr>
      <vt:lpstr>Data objects</vt:lpstr>
      <vt:lpstr>Data objects</vt:lpstr>
      <vt:lpstr>Data objects</vt:lpstr>
      <vt:lpstr>Basic operations</vt:lpstr>
      <vt:lpstr>Data objects</vt:lpstr>
      <vt:lpstr>Data objects</vt:lpstr>
      <vt:lpstr>Agenda</vt:lpstr>
      <vt:lpstr>IMPORT DATA</vt:lpstr>
      <vt:lpstr>IMPORT DATA: VECTORS &amp; MATRICES</vt:lpstr>
      <vt:lpstr>IMPORT DATA: DATA FRAMES</vt:lpstr>
      <vt:lpstr>IMPORT DATA: DATA FRAMES</vt:lpstr>
      <vt:lpstr>IMPORT DATA: DATA FRAMES</vt:lpstr>
      <vt:lpstr>IMPORT DATA: DATA FRAMES</vt:lpstr>
      <vt:lpstr>IMPORT DATA: DATA FRAMES</vt:lpstr>
      <vt:lpstr>Agenda</vt:lpstr>
      <vt:lpstr>Manipulate data objects</vt:lpstr>
      <vt:lpstr>Manipulate data objects</vt:lpstr>
      <vt:lpstr>Manipulate data objects</vt:lpstr>
      <vt:lpstr>Manipulate data objects</vt:lpstr>
      <vt:lpstr>Manipulate data objects</vt:lpstr>
      <vt:lpstr>Manipulate data objects</vt:lpstr>
      <vt:lpstr>Manipulate data objects</vt:lpstr>
      <vt:lpstr>Manipulate data objects</vt:lpstr>
      <vt:lpstr>Manipulate data objects</vt:lpstr>
      <vt:lpstr>Manipulate data objects</vt:lpstr>
      <vt:lpstr>Manipulate data objects</vt:lpstr>
      <vt:lpstr>Misc.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Basic data manipulation in R</dc:title>
  <dc:creator>Xiao He</dc:creator>
  <cp:lastModifiedBy>Xiao He</cp:lastModifiedBy>
  <cp:revision>200</cp:revision>
  <dcterms:created xsi:type="dcterms:W3CDTF">2013-08-15T04:16:03Z</dcterms:created>
  <dcterms:modified xsi:type="dcterms:W3CDTF">2013-09-26T17:53:15Z</dcterms:modified>
</cp:coreProperties>
</file>