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71CEA0B-5541-4936-80E4-E2019BF412A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B96461-1C2E-47E0-AA7B-2058D52EC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457200"/>
          </a:xfrm>
        </p:spPr>
        <p:txBody>
          <a:bodyPr/>
          <a:lstStyle/>
          <a:p>
            <a:r>
              <a:rPr lang="en-US" dirty="0" smtClean="0"/>
              <a:t>Alexander C. LoPilato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2838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R: </a:t>
            </a:r>
            <a:br>
              <a:rPr lang="en-US" sz="4000" dirty="0" smtClean="0"/>
            </a:br>
            <a:r>
              <a:rPr lang="en-US" sz="4000" dirty="0" smtClean="0"/>
              <a:t>Because the names of other stat programs don’t make sense so why should this one?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 with data in R: Things to check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 always check the dimensions of my dataset </a:t>
            </a:r>
          </a:p>
          <a:p>
            <a:pPr lvl="1"/>
            <a:r>
              <a:rPr lang="en-US" sz="2400" dirty="0" smtClean="0"/>
              <a:t>dim(Dataset) – this will return two numbers: row x column. Rows = number of cases and columns = number of variables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Check the names of your dataset</a:t>
            </a:r>
          </a:p>
          <a:p>
            <a:pPr lvl="1"/>
            <a:r>
              <a:rPr lang="en-US" sz="2400" dirty="0" smtClean="0"/>
              <a:t>names(Dataset)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Check the descriptive statistics for anything out of the ordinary: </a:t>
            </a:r>
          </a:p>
          <a:p>
            <a:pPr lvl="1"/>
            <a:r>
              <a:rPr lang="en-US" sz="2400" dirty="0" err="1" smtClean="0"/>
              <a:t>colMeans</a:t>
            </a:r>
            <a:r>
              <a:rPr lang="en-US" sz="2400" dirty="0" smtClean="0"/>
              <a:t>(Dataset[,1:10],na.rm=T)</a:t>
            </a:r>
          </a:p>
          <a:p>
            <a:pPr lvl="1"/>
            <a:r>
              <a:rPr lang="en-US" sz="2400" dirty="0" err="1" smtClean="0"/>
              <a:t>sapply</a:t>
            </a:r>
            <a:r>
              <a:rPr lang="en-US" sz="2400" dirty="0" smtClean="0"/>
              <a:t>(Dataset[,1:10],</a:t>
            </a:r>
            <a:r>
              <a:rPr lang="en-US" sz="2400" dirty="0" err="1" smtClean="0"/>
              <a:t>sd,na.rm</a:t>
            </a:r>
            <a:r>
              <a:rPr lang="en-US" sz="2400" dirty="0" smtClean="0"/>
              <a:t>=T) </a:t>
            </a:r>
          </a:p>
          <a:p>
            <a:endParaRPr lang="en-US" dirty="0"/>
          </a:p>
          <a:p>
            <a:r>
              <a:rPr lang="en-US" sz="2800" dirty="0" smtClean="0"/>
              <a:t>Notice the brackets?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Working with data in R: </a:t>
            </a:r>
            <a:r>
              <a:rPr lang="en-US" sz="3200" dirty="0" err="1" smtClean="0"/>
              <a:t>Subsetting</a:t>
            </a:r>
            <a:r>
              <a:rPr lang="en-US" sz="3200" dirty="0" smtClean="0"/>
              <a:t> your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First, begin thinking about your dataset as a matrix</a:t>
            </a:r>
          </a:p>
          <a:p>
            <a:pPr lvl="1"/>
            <a:r>
              <a:rPr lang="en-US" sz="2000" dirty="0" smtClean="0"/>
              <a:t>Rows = cases and columns = variables </a:t>
            </a:r>
          </a:p>
          <a:p>
            <a:endParaRPr lang="en-US" sz="2400" dirty="0"/>
          </a:p>
          <a:p>
            <a:r>
              <a:rPr lang="en-US" sz="2400" dirty="0" smtClean="0"/>
              <a:t>Dataset[5,1] means return the observation stored in row 5 column 1 </a:t>
            </a:r>
          </a:p>
          <a:p>
            <a:endParaRPr lang="en-US" sz="2400" dirty="0"/>
          </a:p>
          <a:p>
            <a:r>
              <a:rPr lang="en-US" sz="2400" dirty="0" smtClean="0"/>
              <a:t>Dataset[,1] means return all of the rows in column 1</a:t>
            </a:r>
          </a:p>
          <a:p>
            <a:endParaRPr lang="en-US" sz="2400" dirty="0"/>
          </a:p>
          <a:p>
            <a:r>
              <a:rPr lang="en-US" sz="2400" dirty="0" smtClean="0"/>
              <a:t>Dataset[2,1:5] means return all of the observations in row 2 and columns 1 through 5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Working with data in R: </a:t>
            </a:r>
            <a:r>
              <a:rPr lang="en-US" sz="3200" dirty="0" err="1" smtClean="0"/>
              <a:t>Subsetting</a:t>
            </a:r>
            <a:r>
              <a:rPr lang="en-US" sz="3200" dirty="0" smtClean="0"/>
              <a:t> your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Alternatively, you can reference a column directly by using the $ operator: </a:t>
            </a:r>
          </a:p>
          <a:p>
            <a:pPr lvl="1"/>
            <a:r>
              <a:rPr lang="en-US" sz="2400" dirty="0" smtClean="0"/>
              <a:t>Dataset$Var1 will return the entire Var1 column from Dataset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What if I want to filter by some variable? </a:t>
            </a:r>
          </a:p>
          <a:p>
            <a:pPr lvl="1"/>
            <a:r>
              <a:rPr lang="en-US" sz="2400" dirty="0" err="1" smtClean="0"/>
              <a:t>ds.Female</a:t>
            </a:r>
            <a:r>
              <a:rPr lang="en-US" sz="2400" dirty="0" smtClean="0"/>
              <a:t> &lt;- Dataset[Dataset$Var11 == ‘Female’,] </a:t>
            </a:r>
          </a:p>
          <a:p>
            <a:pPr lvl="1"/>
            <a:r>
              <a:rPr lang="en-US" sz="2400" dirty="0" smtClean="0"/>
              <a:t>The above creates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called </a:t>
            </a:r>
            <a:r>
              <a:rPr lang="en-US" sz="2400" dirty="0" err="1" smtClean="0"/>
              <a:t>ds.Female</a:t>
            </a:r>
            <a:r>
              <a:rPr lang="en-US" sz="2400" dirty="0" smtClean="0"/>
              <a:t> that filtered out any case where Var11 equaled ‘Male’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 with data in R: Reverse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do you do if you have some variables that need to be reverse coded? </a:t>
            </a:r>
          </a:p>
          <a:p>
            <a:pPr lvl="1"/>
            <a:r>
              <a:rPr lang="en-US" sz="2400" dirty="0" smtClean="0"/>
              <a:t>(1 + highest scale value – Variable) is the general formula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Dataset$Var12 &lt;- 8 – Dataset$Var10 – This does two things. 1) Creates another column in Dataset labeled Var12 and 2) Sets Var12 equal to 8 – Var10 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Check with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(Dataset$Var10, Dataset$Var12, use=‘complete.obs’) 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data in R: Internal R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mean(Dataset$Var1,na.rm=T) = mean(Dataset[,1],na.rm=T) </a:t>
            </a:r>
          </a:p>
          <a:p>
            <a:endParaRPr lang="en-US" sz="2400" dirty="0"/>
          </a:p>
          <a:p>
            <a:r>
              <a:rPr lang="en-US" sz="2400" dirty="0" err="1" smtClean="0"/>
              <a:t>sd</a:t>
            </a:r>
            <a:r>
              <a:rPr lang="en-US" sz="2400" dirty="0" smtClean="0"/>
              <a:t>(Dataset$Var4, na.rm=T) </a:t>
            </a:r>
          </a:p>
          <a:p>
            <a:endParaRPr lang="en-US" sz="2400" dirty="0"/>
          </a:p>
          <a:p>
            <a:r>
              <a:rPr lang="en-US" sz="2400" dirty="0" smtClean="0"/>
              <a:t>min(Dataset$Var5,na.rm=T) and max(Dataset$Var5, na.rm=T)</a:t>
            </a:r>
          </a:p>
          <a:p>
            <a:endParaRPr lang="en-US" sz="2400" dirty="0"/>
          </a:p>
          <a:p>
            <a:r>
              <a:rPr lang="en-US" sz="2400" dirty="0" err="1" smtClean="0"/>
              <a:t>cor</a:t>
            </a:r>
            <a:r>
              <a:rPr lang="en-US" sz="2400" dirty="0" smtClean="0"/>
              <a:t>(Dataset, use=‘complete.obs’)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data in R: Internal R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modlm</a:t>
            </a:r>
            <a:r>
              <a:rPr lang="en-US" sz="2800" dirty="0" smtClean="0"/>
              <a:t> &lt;- lm(Var2 ~ Var3, data=Dataset) </a:t>
            </a:r>
          </a:p>
          <a:p>
            <a:pPr lvl="1"/>
            <a:r>
              <a:rPr lang="en-US" sz="2400" dirty="0" smtClean="0"/>
              <a:t>Ordinary Least Squares Regression, regressing variable 2 onto variable 3 </a:t>
            </a:r>
          </a:p>
          <a:p>
            <a:r>
              <a:rPr lang="en-US" sz="2400" dirty="0" err="1" smtClean="0"/>
              <a:t>modanova</a:t>
            </a:r>
            <a:r>
              <a:rPr lang="en-US" sz="2400" dirty="0" smtClean="0"/>
              <a:t> &lt;- lm(Var4 ~ </a:t>
            </a:r>
            <a:r>
              <a:rPr lang="en-US" sz="2400" dirty="0" err="1" smtClean="0"/>
              <a:t>as.factor</a:t>
            </a:r>
            <a:r>
              <a:rPr lang="en-US" sz="2400" dirty="0" smtClean="0"/>
              <a:t>(Var11), data=Dataset) </a:t>
            </a:r>
          </a:p>
          <a:p>
            <a:pPr lvl="1"/>
            <a:r>
              <a:rPr lang="en-US" sz="2400" dirty="0" smtClean="0"/>
              <a:t>OLS Regression, regressing variable 4 onto the categorical gender variable – This is an ANOVA! 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modanova1 &lt;- </a:t>
            </a:r>
            <a:r>
              <a:rPr lang="en-US" sz="2400" dirty="0" err="1" smtClean="0"/>
              <a:t>aov</a:t>
            </a:r>
            <a:r>
              <a:rPr lang="en-US" sz="2400" dirty="0" smtClean="0"/>
              <a:t>(Var4 ~ </a:t>
            </a:r>
            <a:r>
              <a:rPr lang="en-US" sz="2400" dirty="0" err="1" smtClean="0"/>
              <a:t>as.factor</a:t>
            </a:r>
            <a:r>
              <a:rPr lang="en-US" sz="2400" dirty="0" smtClean="0"/>
              <a:t>(Var11), data=Dataset)</a:t>
            </a:r>
          </a:p>
          <a:p>
            <a:pPr lvl="1"/>
            <a:r>
              <a:rPr lang="en-US" sz="2400" dirty="0" err="1" smtClean="0"/>
              <a:t>aov</a:t>
            </a:r>
            <a:r>
              <a:rPr lang="en-US" sz="2400" dirty="0" smtClean="0"/>
              <a:t> is R’s built in ANOVA function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dif &lt;- </a:t>
            </a:r>
            <a:r>
              <a:rPr lang="en-US" sz="2800" dirty="0" err="1" smtClean="0"/>
              <a:t>TukeyHSD</a:t>
            </a:r>
            <a:r>
              <a:rPr lang="en-US" sz="2800" dirty="0" smtClean="0"/>
              <a:t>(modanova1)</a:t>
            </a:r>
          </a:p>
          <a:p>
            <a:pPr lvl="1"/>
            <a:r>
              <a:rPr lang="en-US" sz="2400" dirty="0" err="1" smtClean="0"/>
              <a:t>Tukey’s</a:t>
            </a:r>
            <a:r>
              <a:rPr lang="en-US" sz="2400" dirty="0" smtClean="0"/>
              <a:t> Honestly Significant Difference Test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Exporting Data from 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write.csv(Dataset, ‘Location.csv’) </a:t>
            </a:r>
          </a:p>
          <a:p>
            <a:endParaRPr lang="en-US" sz="2800" dirty="0"/>
          </a:p>
          <a:p>
            <a:r>
              <a:rPr lang="en-US" sz="2800" dirty="0" smtClean="0"/>
              <a:t>BOOM goes the dynamite 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40784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/>
              <a:t>Thank you! </a:t>
            </a:r>
          </a:p>
          <a:p>
            <a:pPr algn="ctr"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three Ws of R: What, Where, and Why </a:t>
            </a:r>
          </a:p>
          <a:p>
            <a:r>
              <a:rPr lang="en-US" sz="2800" dirty="0" smtClean="0"/>
              <a:t>Commonly used operators </a:t>
            </a:r>
          </a:p>
          <a:p>
            <a:r>
              <a:rPr lang="en-US" sz="2800" dirty="0" smtClean="0"/>
              <a:t>Formatting your data for R </a:t>
            </a:r>
          </a:p>
          <a:p>
            <a:r>
              <a:rPr lang="en-US" sz="2800" dirty="0" smtClean="0"/>
              <a:t>Working with data in R </a:t>
            </a:r>
          </a:p>
          <a:p>
            <a:r>
              <a:rPr lang="en-US" sz="2800" dirty="0" smtClean="0"/>
              <a:t>Exporting data from R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“R is a language and environment for statistical computing and graphics.” (http://www.r-project.org)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It’s a programming language first and a statistical analysis tool second</a:t>
            </a:r>
          </a:p>
          <a:p>
            <a:endParaRPr lang="en-US" sz="2800" dirty="0"/>
          </a:p>
          <a:p>
            <a:r>
              <a:rPr lang="en-US" sz="2800" dirty="0" smtClean="0"/>
              <a:t>Entirely syntax based – Similar to the SAS and SPSS syntax</a:t>
            </a:r>
          </a:p>
          <a:p>
            <a:endParaRPr lang="en-US" sz="2800" dirty="0"/>
          </a:p>
          <a:p>
            <a:r>
              <a:rPr lang="en-US" sz="2800" dirty="0" smtClean="0"/>
              <a:t>User can download “packages” which are similar to SPSS Modules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Available for download at: </a:t>
            </a:r>
          </a:p>
          <a:p>
            <a:pPr lvl="1"/>
            <a:r>
              <a:rPr lang="en-US" sz="2400" u="sng" dirty="0">
                <a:hlinkClick r:id="rId2"/>
              </a:rPr>
              <a:t>http://www.r-project.org</a:t>
            </a:r>
            <a:r>
              <a:rPr lang="en-US" sz="2400" u="sng" dirty="0" smtClean="0">
                <a:hlinkClick r:id="rId2"/>
              </a:rPr>
              <a:t>/</a:t>
            </a:r>
            <a:endParaRPr lang="en-US" sz="2400" u="sng" dirty="0" smtClean="0"/>
          </a:p>
          <a:p>
            <a:endParaRPr lang="en-US" u="sng" dirty="0"/>
          </a:p>
          <a:p>
            <a:r>
              <a:rPr lang="en-US" sz="2800" dirty="0" smtClean="0"/>
              <a:t>Works on PCs, Macs, and Linux OS </a:t>
            </a:r>
          </a:p>
          <a:p>
            <a:endParaRPr lang="en-US" sz="2800" dirty="0"/>
          </a:p>
          <a:p>
            <a:r>
              <a:rPr lang="en-US" sz="2800" dirty="0" smtClean="0"/>
              <a:t>Doesn’t require a ton of computer memory (I find that it runs smoother than both SAS and SPSS)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an open-source project aka FREE! </a:t>
            </a:r>
          </a:p>
          <a:p>
            <a:endParaRPr lang="en-US" sz="2800" dirty="0"/>
          </a:p>
          <a:p>
            <a:r>
              <a:rPr lang="en-US" sz="2800" dirty="0" smtClean="0"/>
              <a:t>It’s gaining traction in both industry (Google,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&amp; </a:t>
            </a:r>
            <a:r>
              <a:rPr lang="en-US" sz="2800" dirty="0" err="1" smtClean="0"/>
              <a:t>Kickstarter</a:t>
            </a:r>
            <a:r>
              <a:rPr lang="en-US" sz="2800" dirty="0" smtClean="0"/>
              <a:t>) and academia </a:t>
            </a:r>
          </a:p>
          <a:p>
            <a:endParaRPr lang="en-US" sz="2800" dirty="0"/>
          </a:p>
          <a:p>
            <a:r>
              <a:rPr lang="en-US" sz="2800" dirty="0" smtClean="0"/>
              <a:t>It’s combination of programming flexibility and statistical analyses capabilities makes it one of the more powerful data analysis programs out there 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&lt;-     :Assignment operator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#      :Comment operator </a:t>
            </a:r>
          </a:p>
          <a:p>
            <a:endParaRPr lang="en-US" dirty="0"/>
          </a:p>
          <a:p>
            <a:r>
              <a:rPr lang="en-US" dirty="0" smtClean="0"/>
              <a:t>&gt;, &lt;, ==, |   :Boolean operators </a:t>
            </a:r>
          </a:p>
          <a:p>
            <a:endParaRPr lang="en-US" dirty="0"/>
          </a:p>
          <a:p>
            <a:r>
              <a:rPr lang="en-US" dirty="0" smtClean="0"/>
              <a:t>+, -, *, ^    :Mathematical operators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your data for R: A 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R can read SAS, SPSS, STATA, txt files, and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files </a:t>
            </a:r>
          </a:p>
          <a:p>
            <a:endParaRPr lang="en-US" sz="2800" dirty="0"/>
          </a:p>
          <a:p>
            <a:r>
              <a:rPr lang="en-US" sz="2800" dirty="0" smtClean="0"/>
              <a:t>I recommend that you store your data in a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</a:t>
            </a:r>
          </a:p>
          <a:p>
            <a:pPr lvl="1"/>
            <a:r>
              <a:rPr lang="en-US" sz="2400" dirty="0" smtClean="0"/>
              <a:t>R can easily read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files </a:t>
            </a:r>
          </a:p>
          <a:p>
            <a:pPr lvl="1"/>
            <a:r>
              <a:rPr lang="en-US" sz="2400" dirty="0" err="1" smtClean="0"/>
              <a:t>Csv</a:t>
            </a:r>
            <a:r>
              <a:rPr lang="en-US" sz="2400" dirty="0" smtClean="0"/>
              <a:t> files can be imported to and exported from SAS and SPSS </a:t>
            </a:r>
          </a:p>
          <a:p>
            <a:pPr lvl="1"/>
            <a:r>
              <a:rPr lang="en-US" sz="2400" dirty="0" smtClean="0"/>
              <a:t>Other statistical programs can easily read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 write all of my code in notepad (more habit than anything else), but R has many different GUIs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your data for R: Three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1) Turn your data file into a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 </a:t>
            </a:r>
          </a:p>
          <a:p>
            <a:endParaRPr lang="en-US" sz="2800" dirty="0"/>
          </a:p>
          <a:p>
            <a:r>
              <a:rPr lang="en-US" sz="2800" dirty="0" smtClean="0"/>
              <a:t>2) Use the read.csv() function </a:t>
            </a:r>
          </a:p>
          <a:p>
            <a:pPr lvl="1"/>
            <a:r>
              <a:rPr lang="en-US" sz="2400" dirty="0" smtClean="0"/>
              <a:t>Dataset &lt;- read.csv(‘Dataset location.csv’)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3) Dataset is now a user-defined object (in this particular case it’s a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in R) that contains all of your data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Formatting your data for R: Common Mistakes (That I’ve made 100 times over)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 cannot read \ (the backslash), thus when you write the location of your dataset you have to use either / or \\ </a:t>
            </a:r>
          </a:p>
          <a:p>
            <a:endParaRPr lang="en-US" sz="2800" dirty="0"/>
          </a:p>
          <a:p>
            <a:r>
              <a:rPr lang="en-US" sz="2800" dirty="0" smtClean="0"/>
              <a:t>R is case sensitive, so ‘C:\\Dataset.csv’ and ‘C:\\dataset.csv’ are not the same in R speak </a:t>
            </a:r>
          </a:p>
          <a:p>
            <a:endParaRPr lang="en-US" sz="2800" dirty="0"/>
          </a:p>
          <a:p>
            <a:r>
              <a:rPr lang="en-US" sz="2800" dirty="0" smtClean="0"/>
              <a:t>Always make sure you include the file extension (.</a:t>
            </a:r>
            <a:r>
              <a:rPr lang="en-US" sz="2800" dirty="0" err="1" smtClean="0"/>
              <a:t>csv</a:t>
            </a:r>
            <a:r>
              <a:rPr lang="en-US" sz="2800" dirty="0" smtClean="0"/>
              <a:t>, .txt, .whatever)!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845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R:  Because the names of other stat programs don’t make sense so why should this one?</vt:lpstr>
      <vt:lpstr>Outline</vt:lpstr>
      <vt:lpstr>What is R? </vt:lpstr>
      <vt:lpstr>Where is R?</vt:lpstr>
      <vt:lpstr>Why use R?</vt:lpstr>
      <vt:lpstr>Commonly used operators </vt:lpstr>
      <vt:lpstr>Formatting your data for R: A Brief Intro</vt:lpstr>
      <vt:lpstr>Formatting your data for R: Three easy steps</vt:lpstr>
      <vt:lpstr>Formatting your data for R: Common Mistakes (That I’ve made 100 times over) </vt:lpstr>
      <vt:lpstr>Working with data in R: Things to check</vt:lpstr>
      <vt:lpstr>Working with data in R: Subsetting your dataset</vt:lpstr>
      <vt:lpstr>Working with data in R: Subsetting your dataset</vt:lpstr>
      <vt:lpstr>Working with data in R: Reverse Coding</vt:lpstr>
      <vt:lpstr>Working with data in R: Internal R Functions</vt:lpstr>
      <vt:lpstr>Working with data in R: Internal R Functions</vt:lpstr>
      <vt:lpstr>Exporting Data from R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R:  Because the names of other stat programs don’t make sense so why should this one?</dc:title>
  <dc:creator>Lopo</dc:creator>
  <cp:lastModifiedBy>Lopo</cp:lastModifiedBy>
  <cp:revision>3</cp:revision>
  <dcterms:created xsi:type="dcterms:W3CDTF">2013-10-09T03:57:59Z</dcterms:created>
  <dcterms:modified xsi:type="dcterms:W3CDTF">2013-10-09T14:57:09Z</dcterms:modified>
</cp:coreProperties>
</file>