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7"/>
  </p:notesMasterIdLst>
  <p:sldIdLst>
    <p:sldId id="256" r:id="rId2"/>
    <p:sldId id="257" r:id="rId3"/>
    <p:sldId id="321" r:id="rId4"/>
    <p:sldId id="316" r:id="rId5"/>
    <p:sldId id="317" r:id="rId6"/>
    <p:sldId id="318" r:id="rId7"/>
    <p:sldId id="319" r:id="rId8"/>
    <p:sldId id="320" r:id="rId9"/>
    <p:sldId id="335" r:id="rId10"/>
    <p:sldId id="334" r:id="rId11"/>
    <p:sldId id="275" r:id="rId12"/>
    <p:sldId id="273" r:id="rId13"/>
    <p:sldId id="272" r:id="rId14"/>
    <p:sldId id="260" r:id="rId15"/>
    <p:sldId id="261" r:id="rId16"/>
    <p:sldId id="262" r:id="rId17"/>
    <p:sldId id="263" r:id="rId18"/>
    <p:sldId id="269" r:id="rId19"/>
    <p:sldId id="268" r:id="rId20"/>
    <p:sldId id="271" r:id="rId21"/>
    <p:sldId id="270" r:id="rId22"/>
    <p:sldId id="274" r:id="rId23"/>
    <p:sldId id="278" r:id="rId24"/>
    <p:sldId id="279" r:id="rId25"/>
    <p:sldId id="280" r:id="rId26"/>
    <p:sldId id="282" r:id="rId27"/>
    <p:sldId id="284" r:id="rId28"/>
    <p:sldId id="283" r:id="rId29"/>
    <p:sldId id="286" r:id="rId30"/>
    <p:sldId id="287" r:id="rId31"/>
    <p:sldId id="288" r:id="rId32"/>
    <p:sldId id="291" r:id="rId33"/>
    <p:sldId id="292" r:id="rId34"/>
    <p:sldId id="293" r:id="rId35"/>
    <p:sldId id="276" r:id="rId36"/>
    <p:sldId id="277"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22" r:id="rId60"/>
    <p:sldId id="323" r:id="rId61"/>
    <p:sldId id="324" r:id="rId62"/>
    <p:sldId id="325" r:id="rId63"/>
    <p:sldId id="326" r:id="rId64"/>
    <p:sldId id="327" r:id="rId65"/>
    <p:sldId id="328" r:id="rId66"/>
    <p:sldId id="329" r:id="rId67"/>
    <p:sldId id="331" r:id="rId68"/>
    <p:sldId id="332" r:id="rId69"/>
    <p:sldId id="333" r:id="rId70"/>
    <p:sldId id="330" r:id="rId71"/>
    <p:sldId id="339" r:id="rId72"/>
    <p:sldId id="340" r:id="rId73"/>
    <p:sldId id="336" r:id="rId74"/>
    <p:sldId id="337" r:id="rId75"/>
    <p:sldId id="338" r:id="rId7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0" d="100"/>
          <a:sy n="90" d="100"/>
        </p:scale>
        <p:origin x="-504" y="21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144415-2C50-4B7D-B1E1-CA8CA649768F}" type="datetimeFigureOut">
              <a:rPr lang="zh-TW" altLang="en-US" smtClean="0"/>
              <a:t>2015/11/1</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285425-46FF-420A-AFC6-E98BB9B1C592}" type="slidenum">
              <a:rPr lang="zh-TW" altLang="en-US" smtClean="0"/>
              <a:t>‹#›</a:t>
            </a:fld>
            <a:endParaRPr lang="zh-TW" altLang="en-US"/>
          </a:p>
        </p:txBody>
      </p:sp>
    </p:spTree>
    <p:extLst>
      <p:ext uri="{BB962C8B-B14F-4D97-AF65-F5344CB8AC3E}">
        <p14:creationId xmlns:p14="http://schemas.microsoft.com/office/powerpoint/2010/main" val="3707076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128A5A17-13C7-4293-8982-454E927FEEFF}" type="datetime1">
              <a:rPr lang="zh-TW" altLang="en-US"/>
              <a:pPr/>
              <a:t>2015/11/1</a:t>
            </a:fld>
            <a:endParaRPr lang="en-US" altLang="zh-TW"/>
          </a:p>
        </p:txBody>
      </p:sp>
      <p:sp>
        <p:nvSpPr>
          <p:cNvPr id="7" name="Rectangle 7"/>
          <p:cNvSpPr>
            <a:spLocks noGrp="1" noChangeArrowheads="1"/>
          </p:cNvSpPr>
          <p:nvPr>
            <p:ph type="sldNum" sz="quarter" idx="5"/>
          </p:nvPr>
        </p:nvSpPr>
        <p:spPr>
          <a:ln/>
        </p:spPr>
        <p:txBody>
          <a:bodyPr/>
          <a:lstStyle/>
          <a:p>
            <a:fld id="{B0F92486-8FFC-4AF6-B834-E53FDFF05768}" type="slidenum">
              <a:rPr lang="en-US" altLang="zh-TW"/>
              <a:pPr/>
              <a:t>71</a:t>
            </a:fld>
            <a:endParaRPr lang="en-US" altLang="zh-TW"/>
          </a:p>
        </p:txBody>
      </p:sp>
      <p:sp>
        <p:nvSpPr>
          <p:cNvPr id="961538" name="Rectangle 2"/>
          <p:cNvSpPr>
            <a:spLocks noGrp="1" noRot="1" noChangeAspect="1" noChangeArrowheads="1" noTextEdit="1"/>
          </p:cNvSpPr>
          <p:nvPr>
            <p:ph type="sldImg"/>
          </p:nvPr>
        </p:nvSpPr>
        <p:spPr>
          <a:xfrm>
            <a:off x="1143000" y="685800"/>
            <a:ext cx="4572000" cy="3429000"/>
          </a:xfrm>
          <a:ln/>
        </p:spPr>
      </p:sp>
      <p:sp>
        <p:nvSpPr>
          <p:cNvPr id="961539" name="Rectangle 3"/>
          <p:cNvSpPr>
            <a:spLocks noGrp="1" noChangeArrowheads="1"/>
          </p:cNvSpPr>
          <p:nvPr>
            <p:ph type="body" idx="1"/>
          </p:nvPr>
        </p:nvSpPr>
        <p:spPr/>
        <p:txBody>
          <a:bodyPr/>
          <a:lstStyle/>
          <a:p>
            <a:endParaRPr lang="zh-TW" altLang="zh-TW"/>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656CAECE-2EA4-4F89-AB19-33704950C4CC}" type="datetime1">
              <a:rPr lang="zh-TW" altLang="en-US"/>
              <a:pPr/>
              <a:t>2015/11/1</a:t>
            </a:fld>
            <a:endParaRPr lang="en-US" altLang="zh-TW"/>
          </a:p>
        </p:txBody>
      </p:sp>
      <p:sp>
        <p:nvSpPr>
          <p:cNvPr id="7" name="Rectangle 7"/>
          <p:cNvSpPr>
            <a:spLocks noGrp="1" noChangeArrowheads="1"/>
          </p:cNvSpPr>
          <p:nvPr>
            <p:ph type="sldNum" sz="quarter" idx="5"/>
          </p:nvPr>
        </p:nvSpPr>
        <p:spPr>
          <a:ln/>
        </p:spPr>
        <p:txBody>
          <a:bodyPr/>
          <a:lstStyle/>
          <a:p>
            <a:fld id="{FD9421DD-2DAF-490D-A7CE-2FDD2BAF2DBB}" type="slidenum">
              <a:rPr lang="en-US" altLang="zh-TW"/>
              <a:pPr/>
              <a:t>72</a:t>
            </a:fld>
            <a:endParaRPr lang="en-US" altLang="zh-TW"/>
          </a:p>
        </p:txBody>
      </p:sp>
      <p:sp>
        <p:nvSpPr>
          <p:cNvPr id="804866" name="Rectangle 2"/>
          <p:cNvSpPr>
            <a:spLocks noGrp="1" noRot="1" noChangeAspect="1" noChangeArrowheads="1" noTextEdit="1"/>
          </p:cNvSpPr>
          <p:nvPr>
            <p:ph type="sldImg"/>
          </p:nvPr>
        </p:nvSpPr>
        <p:spPr>
          <a:xfrm>
            <a:off x="1143000" y="685800"/>
            <a:ext cx="4572000" cy="3429000"/>
          </a:xfrm>
          <a:ln/>
        </p:spPr>
      </p:sp>
      <p:sp>
        <p:nvSpPr>
          <p:cNvPr id="804867" name="Rectangle 3"/>
          <p:cNvSpPr>
            <a:spLocks noGrp="1" noChangeArrowheads="1"/>
          </p:cNvSpPr>
          <p:nvPr>
            <p:ph type="body" idx="1"/>
          </p:nvPr>
        </p:nvSpPr>
        <p:spPr/>
        <p:txBody>
          <a:bodyPr/>
          <a:lstStyle/>
          <a:p>
            <a:endParaRPr lang="zh-TW" altLang="zh-TW"/>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ED22C901-1928-43C5-B700-A1E80E40DBA1}" type="datetime1">
              <a:rPr lang="zh-TW" altLang="en-US" smtClean="0"/>
              <a:t>2015/11/1</a:t>
            </a:fld>
            <a:endParaRPr lang="zh-TW" altLang="en-US"/>
          </a:p>
        </p:txBody>
      </p:sp>
      <p:sp>
        <p:nvSpPr>
          <p:cNvPr id="5" name="頁尾版面配置區 4"/>
          <p:cNvSpPr>
            <a:spLocks noGrp="1"/>
          </p:cNvSpPr>
          <p:nvPr>
            <p:ph type="ftr" sz="quarter" idx="11"/>
          </p:nvPr>
        </p:nvSpPr>
        <p:spPr/>
        <p:txBody>
          <a:bodyPr/>
          <a:lstStyle/>
          <a:p>
            <a:r>
              <a:rPr lang="en-US" altLang="zh-TW" smtClean="0"/>
              <a:t>Jeff Lin, MD. PhD. </a:t>
            </a:r>
            <a:endParaRPr lang="zh-TW" altLang="en-US"/>
          </a:p>
        </p:txBody>
      </p:sp>
      <p:sp>
        <p:nvSpPr>
          <p:cNvPr id="6" name="投影片編號版面配置區 5"/>
          <p:cNvSpPr>
            <a:spLocks noGrp="1"/>
          </p:cNvSpPr>
          <p:nvPr>
            <p:ph type="sldNum" sz="quarter" idx="12"/>
          </p:nvPr>
        </p:nvSpPr>
        <p:spPr/>
        <p:txBody>
          <a:bodyPr/>
          <a:lstStyle/>
          <a:p>
            <a:fld id="{2C5036B7-38C2-4FF7-B0AF-84DA973FE8E3}" type="slidenum">
              <a:rPr lang="zh-TW" altLang="en-US" smtClean="0"/>
              <a:t>‹#›</a:t>
            </a:fld>
            <a:endParaRPr lang="zh-TW" altLang="en-US"/>
          </a:p>
        </p:txBody>
      </p:sp>
    </p:spTree>
    <p:extLst>
      <p:ext uri="{BB962C8B-B14F-4D97-AF65-F5344CB8AC3E}">
        <p14:creationId xmlns:p14="http://schemas.microsoft.com/office/powerpoint/2010/main" val="3109899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C7C6549-1A5E-4C9C-ADB8-BB071A7E6223}" type="datetime1">
              <a:rPr lang="zh-TW" altLang="en-US" smtClean="0"/>
              <a:t>2015/11/1</a:t>
            </a:fld>
            <a:endParaRPr lang="zh-TW" altLang="en-US"/>
          </a:p>
        </p:txBody>
      </p:sp>
      <p:sp>
        <p:nvSpPr>
          <p:cNvPr id="5" name="頁尾版面配置區 4"/>
          <p:cNvSpPr>
            <a:spLocks noGrp="1"/>
          </p:cNvSpPr>
          <p:nvPr>
            <p:ph type="ftr" sz="quarter" idx="11"/>
          </p:nvPr>
        </p:nvSpPr>
        <p:spPr/>
        <p:txBody>
          <a:bodyPr/>
          <a:lstStyle/>
          <a:p>
            <a:r>
              <a:rPr lang="en-US" altLang="zh-TW" smtClean="0"/>
              <a:t>Jeff Lin, MD. PhD. </a:t>
            </a:r>
            <a:endParaRPr lang="zh-TW" altLang="en-US"/>
          </a:p>
        </p:txBody>
      </p:sp>
      <p:sp>
        <p:nvSpPr>
          <p:cNvPr id="6" name="投影片編號版面配置區 5"/>
          <p:cNvSpPr>
            <a:spLocks noGrp="1"/>
          </p:cNvSpPr>
          <p:nvPr>
            <p:ph type="sldNum" sz="quarter" idx="12"/>
          </p:nvPr>
        </p:nvSpPr>
        <p:spPr/>
        <p:txBody>
          <a:bodyPr/>
          <a:lstStyle/>
          <a:p>
            <a:fld id="{2C5036B7-38C2-4FF7-B0AF-84DA973FE8E3}" type="slidenum">
              <a:rPr lang="zh-TW" altLang="en-US" smtClean="0"/>
              <a:t>‹#›</a:t>
            </a:fld>
            <a:endParaRPr lang="zh-TW" altLang="en-US"/>
          </a:p>
        </p:txBody>
      </p:sp>
    </p:spTree>
    <p:extLst>
      <p:ext uri="{BB962C8B-B14F-4D97-AF65-F5344CB8AC3E}">
        <p14:creationId xmlns:p14="http://schemas.microsoft.com/office/powerpoint/2010/main" val="3629573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87864A18-ACD5-4104-BA0D-A1386555FC7A}" type="datetime1">
              <a:rPr lang="zh-TW" altLang="en-US" smtClean="0"/>
              <a:t>2015/11/1</a:t>
            </a:fld>
            <a:endParaRPr lang="zh-TW" altLang="en-US"/>
          </a:p>
        </p:txBody>
      </p:sp>
      <p:sp>
        <p:nvSpPr>
          <p:cNvPr id="5" name="頁尾版面配置區 4"/>
          <p:cNvSpPr>
            <a:spLocks noGrp="1"/>
          </p:cNvSpPr>
          <p:nvPr>
            <p:ph type="ftr" sz="quarter" idx="11"/>
          </p:nvPr>
        </p:nvSpPr>
        <p:spPr/>
        <p:txBody>
          <a:bodyPr/>
          <a:lstStyle/>
          <a:p>
            <a:r>
              <a:rPr lang="en-US" altLang="zh-TW" smtClean="0"/>
              <a:t>Jeff Lin, MD. PhD. </a:t>
            </a:r>
            <a:endParaRPr lang="zh-TW" altLang="en-US"/>
          </a:p>
        </p:txBody>
      </p:sp>
      <p:sp>
        <p:nvSpPr>
          <p:cNvPr id="6" name="投影片編號版面配置區 5"/>
          <p:cNvSpPr>
            <a:spLocks noGrp="1"/>
          </p:cNvSpPr>
          <p:nvPr>
            <p:ph type="sldNum" sz="quarter" idx="12"/>
          </p:nvPr>
        </p:nvSpPr>
        <p:spPr/>
        <p:txBody>
          <a:bodyPr/>
          <a:lstStyle/>
          <a:p>
            <a:fld id="{2C5036B7-38C2-4FF7-B0AF-84DA973FE8E3}" type="slidenum">
              <a:rPr lang="zh-TW" altLang="en-US" smtClean="0"/>
              <a:t>‹#›</a:t>
            </a:fld>
            <a:endParaRPr lang="zh-TW" altLang="en-US"/>
          </a:p>
        </p:txBody>
      </p:sp>
    </p:spTree>
    <p:extLst>
      <p:ext uri="{BB962C8B-B14F-4D97-AF65-F5344CB8AC3E}">
        <p14:creationId xmlns:p14="http://schemas.microsoft.com/office/powerpoint/2010/main" val="1563639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131D65ED-7795-4061-B7A4-73277FC3C49D}" type="datetime1">
              <a:rPr lang="zh-TW" altLang="en-US" smtClean="0"/>
              <a:t>2015/11/1</a:t>
            </a:fld>
            <a:endParaRPr lang="zh-TW" altLang="en-US"/>
          </a:p>
        </p:txBody>
      </p:sp>
      <p:sp>
        <p:nvSpPr>
          <p:cNvPr id="5" name="頁尾版面配置區 4"/>
          <p:cNvSpPr>
            <a:spLocks noGrp="1"/>
          </p:cNvSpPr>
          <p:nvPr>
            <p:ph type="ftr" sz="quarter" idx="11"/>
          </p:nvPr>
        </p:nvSpPr>
        <p:spPr/>
        <p:txBody>
          <a:bodyPr/>
          <a:lstStyle/>
          <a:p>
            <a:r>
              <a:rPr lang="en-US" altLang="zh-TW" smtClean="0"/>
              <a:t>Jeff Lin, MD. PhD. </a:t>
            </a:r>
            <a:endParaRPr lang="zh-TW" altLang="en-US"/>
          </a:p>
        </p:txBody>
      </p:sp>
      <p:sp>
        <p:nvSpPr>
          <p:cNvPr id="6" name="投影片編號版面配置區 5"/>
          <p:cNvSpPr>
            <a:spLocks noGrp="1"/>
          </p:cNvSpPr>
          <p:nvPr>
            <p:ph type="sldNum" sz="quarter" idx="12"/>
          </p:nvPr>
        </p:nvSpPr>
        <p:spPr/>
        <p:txBody>
          <a:bodyPr/>
          <a:lstStyle/>
          <a:p>
            <a:fld id="{2C5036B7-38C2-4FF7-B0AF-84DA973FE8E3}" type="slidenum">
              <a:rPr lang="zh-TW" altLang="en-US" smtClean="0"/>
              <a:t>‹#›</a:t>
            </a:fld>
            <a:endParaRPr lang="zh-TW" altLang="en-US"/>
          </a:p>
        </p:txBody>
      </p:sp>
    </p:spTree>
    <p:extLst>
      <p:ext uri="{BB962C8B-B14F-4D97-AF65-F5344CB8AC3E}">
        <p14:creationId xmlns:p14="http://schemas.microsoft.com/office/powerpoint/2010/main" val="2203686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3BC6E495-C1FD-4675-8D98-1F41FCEC1D09}" type="datetime1">
              <a:rPr lang="zh-TW" altLang="en-US" smtClean="0"/>
              <a:t>2015/11/1</a:t>
            </a:fld>
            <a:endParaRPr lang="zh-TW" altLang="en-US"/>
          </a:p>
        </p:txBody>
      </p:sp>
      <p:sp>
        <p:nvSpPr>
          <p:cNvPr id="5" name="頁尾版面配置區 4"/>
          <p:cNvSpPr>
            <a:spLocks noGrp="1"/>
          </p:cNvSpPr>
          <p:nvPr>
            <p:ph type="ftr" sz="quarter" idx="11"/>
          </p:nvPr>
        </p:nvSpPr>
        <p:spPr/>
        <p:txBody>
          <a:bodyPr/>
          <a:lstStyle/>
          <a:p>
            <a:r>
              <a:rPr lang="en-US" altLang="zh-TW" smtClean="0"/>
              <a:t>Jeff Lin, MD. PhD. </a:t>
            </a:r>
            <a:endParaRPr lang="zh-TW" altLang="en-US"/>
          </a:p>
        </p:txBody>
      </p:sp>
      <p:sp>
        <p:nvSpPr>
          <p:cNvPr id="6" name="投影片編號版面配置區 5"/>
          <p:cNvSpPr>
            <a:spLocks noGrp="1"/>
          </p:cNvSpPr>
          <p:nvPr>
            <p:ph type="sldNum" sz="quarter" idx="12"/>
          </p:nvPr>
        </p:nvSpPr>
        <p:spPr/>
        <p:txBody>
          <a:bodyPr/>
          <a:lstStyle/>
          <a:p>
            <a:fld id="{2C5036B7-38C2-4FF7-B0AF-84DA973FE8E3}" type="slidenum">
              <a:rPr lang="zh-TW" altLang="en-US" smtClean="0"/>
              <a:t>‹#›</a:t>
            </a:fld>
            <a:endParaRPr lang="zh-TW" altLang="en-US"/>
          </a:p>
        </p:txBody>
      </p:sp>
    </p:spTree>
    <p:extLst>
      <p:ext uri="{BB962C8B-B14F-4D97-AF65-F5344CB8AC3E}">
        <p14:creationId xmlns:p14="http://schemas.microsoft.com/office/powerpoint/2010/main" val="177147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5E2324DB-A69C-42AB-BF6B-6D8BE8A4A14E}" type="datetime1">
              <a:rPr lang="zh-TW" altLang="en-US" smtClean="0"/>
              <a:t>2015/11/1</a:t>
            </a:fld>
            <a:endParaRPr lang="zh-TW" altLang="en-US"/>
          </a:p>
        </p:txBody>
      </p:sp>
      <p:sp>
        <p:nvSpPr>
          <p:cNvPr id="6" name="頁尾版面配置區 5"/>
          <p:cNvSpPr>
            <a:spLocks noGrp="1"/>
          </p:cNvSpPr>
          <p:nvPr>
            <p:ph type="ftr" sz="quarter" idx="11"/>
          </p:nvPr>
        </p:nvSpPr>
        <p:spPr/>
        <p:txBody>
          <a:bodyPr/>
          <a:lstStyle/>
          <a:p>
            <a:r>
              <a:rPr lang="en-US" altLang="zh-TW" smtClean="0"/>
              <a:t>Jeff Lin, MD. PhD. </a:t>
            </a:r>
            <a:endParaRPr lang="zh-TW" altLang="en-US"/>
          </a:p>
        </p:txBody>
      </p:sp>
      <p:sp>
        <p:nvSpPr>
          <p:cNvPr id="7" name="投影片編號版面配置區 6"/>
          <p:cNvSpPr>
            <a:spLocks noGrp="1"/>
          </p:cNvSpPr>
          <p:nvPr>
            <p:ph type="sldNum" sz="quarter" idx="12"/>
          </p:nvPr>
        </p:nvSpPr>
        <p:spPr/>
        <p:txBody>
          <a:bodyPr/>
          <a:lstStyle/>
          <a:p>
            <a:fld id="{2C5036B7-38C2-4FF7-B0AF-84DA973FE8E3}" type="slidenum">
              <a:rPr lang="zh-TW" altLang="en-US" smtClean="0"/>
              <a:t>‹#›</a:t>
            </a:fld>
            <a:endParaRPr lang="zh-TW" altLang="en-US"/>
          </a:p>
        </p:txBody>
      </p:sp>
    </p:spTree>
    <p:extLst>
      <p:ext uri="{BB962C8B-B14F-4D97-AF65-F5344CB8AC3E}">
        <p14:creationId xmlns:p14="http://schemas.microsoft.com/office/powerpoint/2010/main" val="3938445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B0A44096-D0E7-41C9-B1A4-B89B9D171B09}" type="datetime1">
              <a:rPr lang="zh-TW" altLang="en-US" smtClean="0"/>
              <a:t>2015/11/1</a:t>
            </a:fld>
            <a:endParaRPr lang="zh-TW" altLang="en-US"/>
          </a:p>
        </p:txBody>
      </p:sp>
      <p:sp>
        <p:nvSpPr>
          <p:cNvPr id="8" name="頁尾版面配置區 7"/>
          <p:cNvSpPr>
            <a:spLocks noGrp="1"/>
          </p:cNvSpPr>
          <p:nvPr>
            <p:ph type="ftr" sz="quarter" idx="11"/>
          </p:nvPr>
        </p:nvSpPr>
        <p:spPr/>
        <p:txBody>
          <a:bodyPr/>
          <a:lstStyle/>
          <a:p>
            <a:r>
              <a:rPr lang="en-US" altLang="zh-TW" smtClean="0"/>
              <a:t>Jeff Lin, MD. PhD. </a:t>
            </a:r>
            <a:endParaRPr lang="zh-TW" altLang="en-US"/>
          </a:p>
        </p:txBody>
      </p:sp>
      <p:sp>
        <p:nvSpPr>
          <p:cNvPr id="9" name="投影片編號版面配置區 8"/>
          <p:cNvSpPr>
            <a:spLocks noGrp="1"/>
          </p:cNvSpPr>
          <p:nvPr>
            <p:ph type="sldNum" sz="quarter" idx="12"/>
          </p:nvPr>
        </p:nvSpPr>
        <p:spPr/>
        <p:txBody>
          <a:bodyPr/>
          <a:lstStyle/>
          <a:p>
            <a:fld id="{2C5036B7-38C2-4FF7-B0AF-84DA973FE8E3}" type="slidenum">
              <a:rPr lang="zh-TW" altLang="en-US" smtClean="0"/>
              <a:t>‹#›</a:t>
            </a:fld>
            <a:endParaRPr lang="zh-TW" altLang="en-US"/>
          </a:p>
        </p:txBody>
      </p:sp>
    </p:spTree>
    <p:extLst>
      <p:ext uri="{BB962C8B-B14F-4D97-AF65-F5344CB8AC3E}">
        <p14:creationId xmlns:p14="http://schemas.microsoft.com/office/powerpoint/2010/main" val="1820323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BF253236-9DA0-4282-9EE0-244CAD808C37}" type="datetime1">
              <a:rPr lang="zh-TW" altLang="en-US" smtClean="0"/>
              <a:t>2015/11/1</a:t>
            </a:fld>
            <a:endParaRPr lang="zh-TW" altLang="en-US"/>
          </a:p>
        </p:txBody>
      </p:sp>
      <p:sp>
        <p:nvSpPr>
          <p:cNvPr id="4" name="頁尾版面配置區 3"/>
          <p:cNvSpPr>
            <a:spLocks noGrp="1"/>
          </p:cNvSpPr>
          <p:nvPr>
            <p:ph type="ftr" sz="quarter" idx="11"/>
          </p:nvPr>
        </p:nvSpPr>
        <p:spPr/>
        <p:txBody>
          <a:bodyPr/>
          <a:lstStyle/>
          <a:p>
            <a:r>
              <a:rPr lang="en-US" altLang="zh-TW" smtClean="0"/>
              <a:t>Jeff Lin, MD. PhD. </a:t>
            </a:r>
            <a:endParaRPr lang="zh-TW" altLang="en-US"/>
          </a:p>
        </p:txBody>
      </p:sp>
      <p:sp>
        <p:nvSpPr>
          <p:cNvPr id="5" name="投影片編號版面配置區 4"/>
          <p:cNvSpPr>
            <a:spLocks noGrp="1"/>
          </p:cNvSpPr>
          <p:nvPr>
            <p:ph type="sldNum" sz="quarter" idx="12"/>
          </p:nvPr>
        </p:nvSpPr>
        <p:spPr/>
        <p:txBody>
          <a:bodyPr/>
          <a:lstStyle/>
          <a:p>
            <a:fld id="{2C5036B7-38C2-4FF7-B0AF-84DA973FE8E3}" type="slidenum">
              <a:rPr lang="zh-TW" altLang="en-US" smtClean="0"/>
              <a:t>‹#›</a:t>
            </a:fld>
            <a:endParaRPr lang="zh-TW" altLang="en-US"/>
          </a:p>
        </p:txBody>
      </p:sp>
    </p:spTree>
    <p:extLst>
      <p:ext uri="{BB962C8B-B14F-4D97-AF65-F5344CB8AC3E}">
        <p14:creationId xmlns:p14="http://schemas.microsoft.com/office/powerpoint/2010/main" val="1475461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753B0A75-725C-454E-966E-9953E0A79F15}" type="datetime1">
              <a:rPr lang="zh-TW" altLang="en-US" smtClean="0"/>
              <a:t>2015/11/1</a:t>
            </a:fld>
            <a:endParaRPr lang="zh-TW" altLang="en-US"/>
          </a:p>
        </p:txBody>
      </p:sp>
      <p:sp>
        <p:nvSpPr>
          <p:cNvPr id="3" name="頁尾版面配置區 2"/>
          <p:cNvSpPr>
            <a:spLocks noGrp="1"/>
          </p:cNvSpPr>
          <p:nvPr>
            <p:ph type="ftr" sz="quarter" idx="11"/>
          </p:nvPr>
        </p:nvSpPr>
        <p:spPr/>
        <p:txBody>
          <a:bodyPr/>
          <a:lstStyle/>
          <a:p>
            <a:r>
              <a:rPr lang="en-US" altLang="zh-TW" smtClean="0"/>
              <a:t>Jeff Lin, MD. PhD. </a:t>
            </a:r>
            <a:endParaRPr lang="zh-TW" altLang="en-US"/>
          </a:p>
        </p:txBody>
      </p:sp>
      <p:sp>
        <p:nvSpPr>
          <p:cNvPr id="4" name="投影片編號版面配置區 3"/>
          <p:cNvSpPr>
            <a:spLocks noGrp="1"/>
          </p:cNvSpPr>
          <p:nvPr>
            <p:ph type="sldNum" sz="quarter" idx="12"/>
          </p:nvPr>
        </p:nvSpPr>
        <p:spPr/>
        <p:txBody>
          <a:bodyPr/>
          <a:lstStyle/>
          <a:p>
            <a:fld id="{2C5036B7-38C2-4FF7-B0AF-84DA973FE8E3}" type="slidenum">
              <a:rPr lang="zh-TW" altLang="en-US" smtClean="0"/>
              <a:t>‹#›</a:t>
            </a:fld>
            <a:endParaRPr lang="zh-TW" altLang="en-US"/>
          </a:p>
        </p:txBody>
      </p:sp>
    </p:spTree>
    <p:extLst>
      <p:ext uri="{BB962C8B-B14F-4D97-AF65-F5344CB8AC3E}">
        <p14:creationId xmlns:p14="http://schemas.microsoft.com/office/powerpoint/2010/main" val="808858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3F980A95-7958-4B2C-ADB8-E572772228CB}" type="datetime1">
              <a:rPr lang="zh-TW" altLang="en-US" smtClean="0"/>
              <a:t>2015/11/1</a:t>
            </a:fld>
            <a:endParaRPr lang="zh-TW" altLang="en-US"/>
          </a:p>
        </p:txBody>
      </p:sp>
      <p:sp>
        <p:nvSpPr>
          <p:cNvPr id="6" name="頁尾版面配置區 5"/>
          <p:cNvSpPr>
            <a:spLocks noGrp="1"/>
          </p:cNvSpPr>
          <p:nvPr>
            <p:ph type="ftr" sz="quarter" idx="11"/>
          </p:nvPr>
        </p:nvSpPr>
        <p:spPr/>
        <p:txBody>
          <a:bodyPr/>
          <a:lstStyle/>
          <a:p>
            <a:r>
              <a:rPr lang="en-US" altLang="zh-TW" smtClean="0"/>
              <a:t>Jeff Lin, MD. PhD. </a:t>
            </a:r>
            <a:endParaRPr lang="zh-TW" altLang="en-US"/>
          </a:p>
        </p:txBody>
      </p:sp>
      <p:sp>
        <p:nvSpPr>
          <p:cNvPr id="7" name="投影片編號版面配置區 6"/>
          <p:cNvSpPr>
            <a:spLocks noGrp="1"/>
          </p:cNvSpPr>
          <p:nvPr>
            <p:ph type="sldNum" sz="quarter" idx="12"/>
          </p:nvPr>
        </p:nvSpPr>
        <p:spPr/>
        <p:txBody>
          <a:bodyPr/>
          <a:lstStyle/>
          <a:p>
            <a:fld id="{2C5036B7-38C2-4FF7-B0AF-84DA973FE8E3}" type="slidenum">
              <a:rPr lang="zh-TW" altLang="en-US" smtClean="0"/>
              <a:t>‹#›</a:t>
            </a:fld>
            <a:endParaRPr lang="zh-TW" altLang="en-US"/>
          </a:p>
        </p:txBody>
      </p:sp>
    </p:spTree>
    <p:extLst>
      <p:ext uri="{BB962C8B-B14F-4D97-AF65-F5344CB8AC3E}">
        <p14:creationId xmlns:p14="http://schemas.microsoft.com/office/powerpoint/2010/main" val="981289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B36C85EF-6E34-4141-91DB-B9285C6EEE38}" type="datetime1">
              <a:rPr lang="zh-TW" altLang="en-US" smtClean="0"/>
              <a:t>2015/11/1</a:t>
            </a:fld>
            <a:endParaRPr lang="zh-TW" altLang="en-US"/>
          </a:p>
        </p:txBody>
      </p:sp>
      <p:sp>
        <p:nvSpPr>
          <p:cNvPr id="6" name="頁尾版面配置區 5"/>
          <p:cNvSpPr>
            <a:spLocks noGrp="1"/>
          </p:cNvSpPr>
          <p:nvPr>
            <p:ph type="ftr" sz="quarter" idx="11"/>
          </p:nvPr>
        </p:nvSpPr>
        <p:spPr/>
        <p:txBody>
          <a:bodyPr/>
          <a:lstStyle/>
          <a:p>
            <a:r>
              <a:rPr lang="en-US" altLang="zh-TW" smtClean="0"/>
              <a:t>Jeff Lin, MD. PhD. </a:t>
            </a:r>
            <a:endParaRPr lang="zh-TW" altLang="en-US"/>
          </a:p>
        </p:txBody>
      </p:sp>
      <p:sp>
        <p:nvSpPr>
          <p:cNvPr id="7" name="投影片編號版面配置區 6"/>
          <p:cNvSpPr>
            <a:spLocks noGrp="1"/>
          </p:cNvSpPr>
          <p:nvPr>
            <p:ph type="sldNum" sz="quarter" idx="12"/>
          </p:nvPr>
        </p:nvSpPr>
        <p:spPr/>
        <p:txBody>
          <a:bodyPr/>
          <a:lstStyle/>
          <a:p>
            <a:fld id="{2C5036B7-38C2-4FF7-B0AF-84DA973FE8E3}" type="slidenum">
              <a:rPr lang="zh-TW" altLang="en-US" smtClean="0"/>
              <a:t>‹#›</a:t>
            </a:fld>
            <a:endParaRPr lang="zh-TW" altLang="en-US"/>
          </a:p>
        </p:txBody>
      </p:sp>
    </p:spTree>
    <p:extLst>
      <p:ext uri="{BB962C8B-B14F-4D97-AF65-F5344CB8AC3E}">
        <p14:creationId xmlns:p14="http://schemas.microsoft.com/office/powerpoint/2010/main" val="3489924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A2393A-D16A-4872-8B5D-716FC004CCA7}" type="datetime1">
              <a:rPr lang="zh-TW" altLang="en-US" smtClean="0"/>
              <a:t>2015/11/1</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TW" smtClean="0"/>
              <a:t>Jeff Lin, MD. PhD. </a:t>
            </a:r>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5036B7-38C2-4FF7-B0AF-84DA973FE8E3}" type="slidenum">
              <a:rPr lang="zh-TW" altLang="en-US" smtClean="0"/>
              <a:t>‹#›</a:t>
            </a:fld>
            <a:endParaRPr lang="zh-TW" altLang="en-US"/>
          </a:p>
        </p:txBody>
      </p:sp>
    </p:spTree>
    <p:extLst>
      <p:ext uri="{BB962C8B-B14F-4D97-AF65-F5344CB8AC3E}">
        <p14:creationId xmlns:p14="http://schemas.microsoft.com/office/powerpoint/2010/main" val="2448438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r-project.org/"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rstudio.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Introduction to </a:t>
            </a:r>
            <a:r>
              <a:rPr lang="en-US" altLang="zh-TW" dirty="0" smtClean="0"/>
              <a:t>R</a:t>
            </a:r>
            <a:endParaRPr lang="zh-TW" altLang="en-US" dirty="0"/>
          </a:p>
        </p:txBody>
      </p:sp>
      <p:sp>
        <p:nvSpPr>
          <p:cNvPr id="3" name="副標題 2"/>
          <p:cNvSpPr>
            <a:spLocks noGrp="1"/>
          </p:cNvSpPr>
          <p:nvPr>
            <p:ph type="subTitle" idx="1"/>
          </p:nvPr>
        </p:nvSpPr>
        <p:spPr/>
        <p:txBody>
          <a:bodyPr/>
          <a:lstStyle/>
          <a:p>
            <a:r>
              <a:rPr lang="en-US" altLang="zh-TW" dirty="0" smtClean="0"/>
              <a:t>Dr. </a:t>
            </a:r>
            <a:r>
              <a:rPr lang="en-US" altLang="zh-TW" dirty="0" err="1" smtClean="0"/>
              <a:t>Jieh</a:t>
            </a:r>
            <a:r>
              <a:rPr lang="en-US" altLang="zh-TW" dirty="0" smtClean="0"/>
              <a:t>-Shan George </a:t>
            </a:r>
            <a:r>
              <a:rPr lang="en-US" altLang="zh-TW" dirty="0" err="1" smtClean="0"/>
              <a:t>Yeh</a:t>
            </a:r>
            <a:endParaRPr lang="en-US" altLang="zh-TW" dirty="0" smtClean="0"/>
          </a:p>
          <a:p>
            <a:r>
              <a:rPr lang="en-US" altLang="zh-TW" smtClean="0"/>
              <a:t>jsyeh@pu.edu.tw</a:t>
            </a:r>
            <a:endParaRPr lang="zh-TW" altLang="en-US" dirty="0"/>
          </a:p>
        </p:txBody>
      </p:sp>
    </p:spTree>
    <p:extLst>
      <p:ext uri="{BB962C8B-B14F-4D97-AF65-F5344CB8AC3E}">
        <p14:creationId xmlns:p14="http://schemas.microsoft.com/office/powerpoint/2010/main" val="9514116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RStudio</a:t>
            </a:r>
            <a:endParaRPr lang="zh-TW" altLang="en-US" dirty="0"/>
          </a:p>
        </p:txBody>
      </p:sp>
      <p:sp>
        <p:nvSpPr>
          <p:cNvPr id="3" name="內容版面配置區 2"/>
          <p:cNvSpPr>
            <a:spLocks noGrp="1"/>
          </p:cNvSpPr>
          <p:nvPr>
            <p:ph idx="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2C5036B7-38C2-4FF7-B0AF-84DA973FE8E3}" type="slidenum">
              <a:rPr lang="zh-TW" altLang="en-US" smtClean="0"/>
              <a:t>10</a:t>
            </a:fld>
            <a:endParaRPr lang="zh-TW"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375" y="1556792"/>
            <a:ext cx="7461250" cy="488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559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Intro to basics</a:t>
            </a:r>
            <a:endParaRPr lang="zh-TW" altLang="en-US" dirty="0"/>
          </a:p>
        </p:txBody>
      </p:sp>
      <p:sp>
        <p:nvSpPr>
          <p:cNvPr id="5" name="文字版面配置區 4"/>
          <p:cNvSpPr>
            <a:spLocks noGrp="1"/>
          </p:cNvSpPr>
          <p:nvPr>
            <p:ph type="body" idx="1"/>
          </p:nvPr>
        </p:nvSpPr>
        <p:spPr/>
        <p:txBody>
          <a:bodyPr/>
          <a:lstStyle/>
          <a:p>
            <a:endParaRPr lang="zh-TW" altLang="en-US"/>
          </a:p>
        </p:txBody>
      </p:sp>
      <p:sp>
        <p:nvSpPr>
          <p:cNvPr id="2" name="投影片編號版面配置區 1"/>
          <p:cNvSpPr>
            <a:spLocks noGrp="1"/>
          </p:cNvSpPr>
          <p:nvPr>
            <p:ph type="sldNum" sz="quarter" idx="12"/>
          </p:nvPr>
        </p:nvSpPr>
        <p:spPr/>
        <p:txBody>
          <a:bodyPr/>
          <a:lstStyle/>
          <a:p>
            <a:fld id="{2C5036B7-38C2-4FF7-B0AF-84DA973FE8E3}" type="slidenum">
              <a:rPr lang="zh-TW" altLang="en-US" smtClean="0"/>
              <a:t>11</a:t>
            </a:fld>
            <a:endParaRPr lang="zh-TW" altLang="en-US"/>
          </a:p>
        </p:txBody>
      </p:sp>
    </p:spTree>
    <p:extLst>
      <p:ext uri="{BB962C8B-B14F-4D97-AF65-F5344CB8AC3E}">
        <p14:creationId xmlns:p14="http://schemas.microsoft.com/office/powerpoint/2010/main" val="22094137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How it works</a:t>
            </a:r>
            <a:endParaRPr lang="zh-TW" altLang="en-US" dirty="0"/>
          </a:p>
        </p:txBody>
      </p:sp>
      <p:sp>
        <p:nvSpPr>
          <p:cNvPr id="3" name="內容版面配置區 2"/>
          <p:cNvSpPr>
            <a:spLocks noGrp="1"/>
          </p:cNvSpPr>
          <p:nvPr>
            <p:ph idx="1"/>
          </p:nvPr>
        </p:nvSpPr>
        <p:spPr/>
        <p:txBody>
          <a:bodyPr>
            <a:normAutofit/>
          </a:bodyPr>
          <a:lstStyle/>
          <a:p>
            <a:pPr fontAlgn="base"/>
            <a:r>
              <a:rPr lang="en-US" altLang="zh-TW" dirty="0" smtClean="0"/>
              <a:t>R </a:t>
            </a:r>
            <a:r>
              <a:rPr lang="en-US" altLang="zh-TW" dirty="0"/>
              <a:t>makes use of the # sign to add comments, such that you and others can understand what the R code is about. </a:t>
            </a:r>
            <a:endParaRPr lang="en-US" altLang="zh-TW" dirty="0" smtClean="0"/>
          </a:p>
          <a:p>
            <a:pPr fontAlgn="base"/>
            <a:r>
              <a:rPr lang="en-US" altLang="zh-TW" dirty="0" smtClean="0"/>
              <a:t>Comments </a:t>
            </a:r>
            <a:r>
              <a:rPr lang="en-US" altLang="zh-TW" dirty="0"/>
              <a:t>are not run as R-code, so they will not influence your result.</a:t>
            </a:r>
          </a:p>
          <a:p>
            <a:pPr fontAlgn="base"/>
            <a:r>
              <a:rPr lang="en-US" altLang="zh-TW" dirty="0"/>
              <a:t>The output of your R code is shown in </a:t>
            </a:r>
            <a:r>
              <a:rPr lang="en-US" altLang="zh-TW" dirty="0" smtClean="0"/>
              <a:t>the </a:t>
            </a:r>
            <a:r>
              <a:rPr lang="en-US" altLang="zh-TW" b="1" dirty="0" smtClean="0"/>
              <a:t>console</a:t>
            </a:r>
            <a:r>
              <a:rPr lang="en-US" altLang="zh-TW" dirty="0" smtClean="0"/>
              <a:t>, </a:t>
            </a:r>
            <a:r>
              <a:rPr lang="en-US" altLang="zh-TW" dirty="0"/>
              <a:t>while </a:t>
            </a:r>
            <a:r>
              <a:rPr lang="en-US" altLang="zh-TW" b="1" dirty="0" smtClean="0"/>
              <a:t>graphs </a:t>
            </a:r>
            <a:r>
              <a:rPr lang="en-US" altLang="zh-TW" dirty="0" smtClean="0"/>
              <a:t>are </a:t>
            </a:r>
            <a:r>
              <a:rPr lang="en-US" altLang="zh-TW" dirty="0"/>
              <a:t>shown in the upper right corner.</a:t>
            </a:r>
          </a:p>
          <a:p>
            <a:endParaRPr lang="zh-TW" altLang="en-US" dirty="0"/>
          </a:p>
        </p:txBody>
      </p:sp>
      <p:sp>
        <p:nvSpPr>
          <p:cNvPr id="4" name="投影片編號版面配置區 3"/>
          <p:cNvSpPr>
            <a:spLocks noGrp="1"/>
          </p:cNvSpPr>
          <p:nvPr>
            <p:ph type="sldNum" sz="quarter" idx="12"/>
          </p:nvPr>
        </p:nvSpPr>
        <p:spPr/>
        <p:txBody>
          <a:bodyPr/>
          <a:lstStyle/>
          <a:p>
            <a:fld id="{2C5036B7-38C2-4FF7-B0AF-84DA973FE8E3}" type="slidenum">
              <a:rPr lang="zh-TW" altLang="en-US" smtClean="0"/>
              <a:t>12</a:t>
            </a:fld>
            <a:endParaRPr lang="zh-TW" altLang="en-US"/>
          </a:p>
        </p:txBody>
      </p:sp>
    </p:spTree>
    <p:extLst>
      <p:ext uri="{BB962C8B-B14F-4D97-AF65-F5344CB8AC3E}">
        <p14:creationId xmlns:p14="http://schemas.microsoft.com/office/powerpoint/2010/main" val="9415545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a:bodyPr>
          <a:lstStyle/>
          <a:p>
            <a:pPr marL="0" indent="0">
              <a:buNone/>
            </a:pPr>
            <a:r>
              <a:rPr lang="en-US" altLang="zh-TW" sz="2800" dirty="0" smtClean="0"/>
              <a:t># The hashtag is used to add comments</a:t>
            </a:r>
          </a:p>
          <a:p>
            <a:pPr marL="0" indent="0">
              <a:buNone/>
            </a:pPr>
            <a:r>
              <a:rPr lang="en-US" altLang="zh-TW" sz="2800" dirty="0" smtClean="0"/>
              <a:t># Show some demo graphs generated with R</a:t>
            </a:r>
          </a:p>
          <a:p>
            <a:pPr marL="0" indent="0">
              <a:buNone/>
            </a:pPr>
            <a:r>
              <a:rPr lang="en-US" altLang="zh-TW" sz="2800" dirty="0" smtClean="0">
                <a:solidFill>
                  <a:srgbClr val="FF0000"/>
                </a:solidFill>
              </a:rPr>
              <a:t>demo("graphics")</a:t>
            </a:r>
          </a:p>
          <a:p>
            <a:pPr marL="0" indent="0">
              <a:buNone/>
            </a:pPr>
            <a:r>
              <a:rPr lang="en-US" altLang="zh-TW" sz="2800" dirty="0" smtClean="0"/>
              <a:t># Calculate 3+4</a:t>
            </a:r>
          </a:p>
          <a:p>
            <a:pPr marL="0" indent="0">
              <a:buNone/>
            </a:pPr>
            <a:r>
              <a:rPr lang="en-US" altLang="zh-TW" sz="2800" dirty="0" smtClean="0">
                <a:solidFill>
                  <a:srgbClr val="FF0000"/>
                </a:solidFill>
              </a:rPr>
              <a:t>3 + 4</a:t>
            </a:r>
            <a:endParaRPr lang="zh-TW" altLang="en-US" sz="2800" dirty="0">
              <a:solidFill>
                <a:srgbClr val="FF0000"/>
              </a:solidFill>
            </a:endParaRPr>
          </a:p>
        </p:txBody>
      </p:sp>
      <p:sp>
        <p:nvSpPr>
          <p:cNvPr id="4" name="投影片編號版面配置區 3"/>
          <p:cNvSpPr>
            <a:spLocks noGrp="1"/>
          </p:cNvSpPr>
          <p:nvPr>
            <p:ph type="sldNum" sz="quarter" idx="12"/>
          </p:nvPr>
        </p:nvSpPr>
        <p:spPr/>
        <p:txBody>
          <a:bodyPr/>
          <a:lstStyle/>
          <a:p>
            <a:fld id="{2C5036B7-38C2-4FF7-B0AF-84DA973FE8E3}" type="slidenum">
              <a:rPr lang="zh-TW" altLang="en-US" smtClean="0"/>
              <a:t>13</a:t>
            </a:fld>
            <a:endParaRPr lang="zh-TW" altLang="en-US"/>
          </a:p>
        </p:txBody>
      </p:sp>
    </p:spTree>
    <p:extLst>
      <p:ext uri="{BB962C8B-B14F-4D97-AF65-F5344CB8AC3E}">
        <p14:creationId xmlns:p14="http://schemas.microsoft.com/office/powerpoint/2010/main" val="29634238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Little arithmetics with R</a:t>
            </a:r>
            <a:endParaRPr lang="zh-TW" altLang="en-US" dirty="0"/>
          </a:p>
        </p:txBody>
      </p:sp>
      <p:sp>
        <p:nvSpPr>
          <p:cNvPr id="3" name="內容版面配置區 2"/>
          <p:cNvSpPr>
            <a:spLocks noGrp="1"/>
          </p:cNvSpPr>
          <p:nvPr>
            <p:ph idx="1"/>
          </p:nvPr>
        </p:nvSpPr>
        <p:spPr/>
        <p:txBody>
          <a:bodyPr>
            <a:normAutofit fontScale="77500" lnSpcReduction="20000"/>
          </a:bodyPr>
          <a:lstStyle/>
          <a:p>
            <a:pPr fontAlgn="base"/>
            <a:r>
              <a:rPr lang="en-US" altLang="zh-TW" dirty="0" smtClean="0"/>
              <a:t>Arithmetic </a:t>
            </a:r>
            <a:r>
              <a:rPr lang="en-US" altLang="zh-TW" dirty="0"/>
              <a:t>operators:</a:t>
            </a:r>
          </a:p>
          <a:p>
            <a:pPr lvl="1" fontAlgn="base"/>
            <a:r>
              <a:rPr lang="en-US" altLang="zh-TW" dirty="0"/>
              <a:t>Addition: </a:t>
            </a:r>
            <a:r>
              <a:rPr lang="en-US" altLang="zh-TW" dirty="0">
                <a:solidFill>
                  <a:srgbClr val="FF0000"/>
                </a:solidFill>
              </a:rPr>
              <a:t>+</a:t>
            </a:r>
          </a:p>
          <a:p>
            <a:pPr lvl="1" fontAlgn="base"/>
            <a:r>
              <a:rPr lang="en-US" altLang="zh-TW" dirty="0"/>
              <a:t>Subtraction: </a:t>
            </a:r>
            <a:r>
              <a:rPr lang="en-US" altLang="zh-TW" dirty="0">
                <a:solidFill>
                  <a:srgbClr val="FF0000"/>
                </a:solidFill>
              </a:rPr>
              <a:t>-</a:t>
            </a:r>
          </a:p>
          <a:p>
            <a:pPr lvl="1" fontAlgn="base"/>
            <a:r>
              <a:rPr lang="en-US" altLang="zh-TW" dirty="0"/>
              <a:t>Multiplication: </a:t>
            </a:r>
            <a:r>
              <a:rPr lang="en-US" altLang="zh-TW" dirty="0">
                <a:solidFill>
                  <a:srgbClr val="FF0000"/>
                </a:solidFill>
              </a:rPr>
              <a:t>*</a:t>
            </a:r>
          </a:p>
          <a:p>
            <a:pPr lvl="1" fontAlgn="base"/>
            <a:r>
              <a:rPr lang="en-US" altLang="zh-TW" dirty="0"/>
              <a:t>Division: </a:t>
            </a:r>
            <a:r>
              <a:rPr lang="en-US" altLang="zh-TW" dirty="0">
                <a:solidFill>
                  <a:srgbClr val="FF0000"/>
                </a:solidFill>
              </a:rPr>
              <a:t>/</a:t>
            </a:r>
          </a:p>
          <a:p>
            <a:pPr lvl="1" fontAlgn="base"/>
            <a:r>
              <a:rPr lang="en-US" altLang="zh-TW" dirty="0"/>
              <a:t>Exponentiation: </a:t>
            </a:r>
            <a:r>
              <a:rPr lang="en-US" altLang="zh-TW" dirty="0">
                <a:solidFill>
                  <a:srgbClr val="FF0000"/>
                </a:solidFill>
              </a:rPr>
              <a:t>^</a:t>
            </a:r>
          </a:p>
          <a:p>
            <a:pPr lvl="1" fontAlgn="base"/>
            <a:r>
              <a:rPr lang="en-US" altLang="zh-TW" dirty="0"/>
              <a:t>Modulo: </a:t>
            </a:r>
            <a:r>
              <a:rPr lang="en-US" altLang="zh-TW" dirty="0">
                <a:solidFill>
                  <a:srgbClr val="FF0000"/>
                </a:solidFill>
              </a:rPr>
              <a:t>%%</a:t>
            </a:r>
          </a:p>
          <a:p>
            <a:pPr fontAlgn="base"/>
            <a:r>
              <a:rPr lang="en-US" altLang="zh-TW" dirty="0"/>
              <a:t>The last two might need some explaining:</a:t>
            </a:r>
          </a:p>
          <a:p>
            <a:pPr lvl="1" fontAlgn="base"/>
            <a:r>
              <a:rPr lang="en-US" altLang="zh-TW" dirty="0"/>
              <a:t>The ^ operator takes the number left to it to the power of the number on its right-hand side:  </a:t>
            </a:r>
            <a:r>
              <a:rPr lang="en-US" altLang="zh-TW" dirty="0" smtClean="0"/>
              <a:t>for </a:t>
            </a:r>
            <a:r>
              <a:rPr lang="en-US" altLang="zh-TW" dirty="0"/>
              <a:t>example </a:t>
            </a:r>
            <a:r>
              <a:rPr lang="en-US" altLang="zh-TW" dirty="0">
                <a:solidFill>
                  <a:srgbClr val="FF0000"/>
                </a:solidFill>
              </a:rPr>
              <a:t>3^2</a:t>
            </a:r>
            <a:r>
              <a:rPr lang="en-US" altLang="zh-TW" dirty="0"/>
              <a:t> is 9.</a:t>
            </a:r>
          </a:p>
          <a:p>
            <a:pPr lvl="1" fontAlgn="base"/>
            <a:r>
              <a:rPr lang="en-US" altLang="zh-TW" dirty="0"/>
              <a:t>The modulo returns the remainder of the division of the number left to it by the number on its right-hand side, for example 5 modulo 3 or </a:t>
            </a:r>
            <a:r>
              <a:rPr lang="en-US" altLang="zh-TW" dirty="0">
                <a:solidFill>
                  <a:srgbClr val="FF0000"/>
                </a:solidFill>
              </a:rPr>
              <a:t>5%%3 </a:t>
            </a:r>
            <a:r>
              <a:rPr lang="en-US" altLang="zh-TW" dirty="0"/>
              <a:t>is 2</a:t>
            </a:r>
            <a:r>
              <a:rPr lang="en-US" altLang="zh-TW" dirty="0" smtClean="0"/>
              <a:t>.</a:t>
            </a:r>
            <a:endParaRPr lang="en-US" altLang="zh-TW" dirty="0"/>
          </a:p>
        </p:txBody>
      </p:sp>
      <p:sp>
        <p:nvSpPr>
          <p:cNvPr id="4" name="投影片編號版面配置區 3"/>
          <p:cNvSpPr>
            <a:spLocks noGrp="1"/>
          </p:cNvSpPr>
          <p:nvPr>
            <p:ph type="sldNum" sz="quarter" idx="12"/>
          </p:nvPr>
        </p:nvSpPr>
        <p:spPr/>
        <p:txBody>
          <a:bodyPr/>
          <a:lstStyle/>
          <a:p>
            <a:fld id="{2C5036B7-38C2-4FF7-B0AF-84DA973FE8E3}" type="slidenum">
              <a:rPr lang="zh-TW" altLang="en-US" smtClean="0"/>
              <a:t>14</a:t>
            </a:fld>
            <a:endParaRPr lang="zh-TW" altLang="en-US"/>
          </a:p>
        </p:txBody>
      </p:sp>
    </p:spTree>
    <p:extLst>
      <p:ext uri="{BB962C8B-B14F-4D97-AF65-F5344CB8AC3E}">
        <p14:creationId xmlns:p14="http://schemas.microsoft.com/office/powerpoint/2010/main" val="21721076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a:t>
            </a:r>
            <a:endParaRPr lang="zh-TW" altLang="en-US" dirty="0"/>
          </a:p>
        </p:txBody>
      </p:sp>
      <p:sp>
        <p:nvSpPr>
          <p:cNvPr id="3" name="內容版面配置區 2"/>
          <p:cNvSpPr>
            <a:spLocks noGrp="1"/>
          </p:cNvSpPr>
          <p:nvPr>
            <p:ph idx="1"/>
          </p:nvPr>
        </p:nvSpPr>
        <p:spPr/>
        <p:txBody>
          <a:bodyPr>
            <a:noAutofit/>
          </a:bodyPr>
          <a:lstStyle/>
          <a:p>
            <a:pPr marL="0" indent="0">
              <a:buNone/>
            </a:pPr>
            <a:r>
              <a:rPr lang="en-US" altLang="zh-TW" sz="2000" dirty="0" smtClean="0"/>
              <a:t># An addition</a:t>
            </a:r>
          </a:p>
          <a:p>
            <a:pPr marL="0" indent="0">
              <a:buNone/>
            </a:pPr>
            <a:r>
              <a:rPr lang="en-US" altLang="zh-TW" sz="2000" dirty="0" smtClean="0">
                <a:solidFill>
                  <a:srgbClr val="FF0000"/>
                </a:solidFill>
              </a:rPr>
              <a:t>5 + 5</a:t>
            </a:r>
          </a:p>
          <a:p>
            <a:pPr marL="0" indent="0">
              <a:buNone/>
            </a:pPr>
            <a:r>
              <a:rPr lang="en-US" altLang="zh-TW" sz="2000" dirty="0" smtClean="0"/>
              <a:t># A subtraction</a:t>
            </a:r>
          </a:p>
          <a:p>
            <a:pPr marL="0" indent="0">
              <a:buNone/>
            </a:pPr>
            <a:r>
              <a:rPr lang="en-US" altLang="zh-TW" sz="2000" dirty="0" smtClean="0">
                <a:solidFill>
                  <a:srgbClr val="FF0000"/>
                </a:solidFill>
              </a:rPr>
              <a:t>5 – 5</a:t>
            </a:r>
          </a:p>
          <a:p>
            <a:pPr marL="0" indent="0">
              <a:buNone/>
            </a:pPr>
            <a:r>
              <a:rPr lang="en-US" altLang="zh-TW" sz="2000" dirty="0" smtClean="0"/>
              <a:t># A multiplication</a:t>
            </a:r>
          </a:p>
          <a:p>
            <a:pPr marL="0" indent="0">
              <a:buNone/>
            </a:pPr>
            <a:r>
              <a:rPr lang="en-US" altLang="zh-TW" sz="2000" dirty="0" smtClean="0">
                <a:solidFill>
                  <a:srgbClr val="FF0000"/>
                </a:solidFill>
              </a:rPr>
              <a:t>3 * 5</a:t>
            </a:r>
          </a:p>
          <a:p>
            <a:pPr marL="0" indent="0">
              <a:buNone/>
            </a:pPr>
            <a:r>
              <a:rPr lang="en-US" altLang="zh-TW" sz="2000" dirty="0" smtClean="0"/>
              <a:t># A division</a:t>
            </a:r>
          </a:p>
          <a:p>
            <a:pPr marL="0" indent="0">
              <a:buNone/>
            </a:pPr>
            <a:r>
              <a:rPr lang="en-US" altLang="zh-TW" sz="2000" dirty="0" smtClean="0">
                <a:solidFill>
                  <a:srgbClr val="FF0000"/>
                </a:solidFill>
              </a:rPr>
              <a:t>(5 + 5)/2</a:t>
            </a:r>
          </a:p>
          <a:p>
            <a:pPr marL="0" indent="0">
              <a:buNone/>
            </a:pPr>
            <a:r>
              <a:rPr lang="en-US" altLang="zh-TW" sz="2000" dirty="0" smtClean="0"/>
              <a:t># Exponentiation</a:t>
            </a:r>
          </a:p>
          <a:p>
            <a:pPr marL="0" indent="0">
              <a:buNone/>
            </a:pPr>
            <a:r>
              <a:rPr lang="en-US" altLang="zh-TW" sz="2000" dirty="0" smtClean="0">
                <a:solidFill>
                  <a:srgbClr val="FF0000"/>
                </a:solidFill>
              </a:rPr>
              <a:t>2^5</a:t>
            </a:r>
          </a:p>
          <a:p>
            <a:pPr marL="0" indent="0">
              <a:buNone/>
            </a:pPr>
            <a:r>
              <a:rPr lang="en-US" altLang="zh-TW" sz="2000" dirty="0" smtClean="0"/>
              <a:t># Modulo</a:t>
            </a:r>
          </a:p>
          <a:p>
            <a:pPr marL="0" indent="0">
              <a:buNone/>
            </a:pPr>
            <a:r>
              <a:rPr lang="en-US" altLang="zh-TW" sz="2000" dirty="0" smtClean="0">
                <a:solidFill>
                  <a:srgbClr val="FF0000"/>
                </a:solidFill>
              </a:rPr>
              <a:t>17%%4</a:t>
            </a:r>
            <a:endParaRPr lang="zh-TW" altLang="en-US" sz="2000" dirty="0">
              <a:solidFill>
                <a:srgbClr val="FF0000"/>
              </a:solidFill>
            </a:endParaRPr>
          </a:p>
        </p:txBody>
      </p:sp>
      <p:sp>
        <p:nvSpPr>
          <p:cNvPr id="4" name="投影片編號版面配置區 3"/>
          <p:cNvSpPr>
            <a:spLocks noGrp="1"/>
          </p:cNvSpPr>
          <p:nvPr>
            <p:ph type="sldNum" sz="quarter" idx="12"/>
          </p:nvPr>
        </p:nvSpPr>
        <p:spPr/>
        <p:txBody>
          <a:bodyPr/>
          <a:lstStyle/>
          <a:p>
            <a:fld id="{2C5036B7-38C2-4FF7-B0AF-84DA973FE8E3}" type="slidenum">
              <a:rPr lang="zh-TW" altLang="en-US" smtClean="0"/>
              <a:t>15</a:t>
            </a:fld>
            <a:endParaRPr lang="zh-TW" altLang="en-US"/>
          </a:p>
        </p:txBody>
      </p:sp>
    </p:spTree>
    <p:extLst>
      <p:ext uri="{BB962C8B-B14F-4D97-AF65-F5344CB8AC3E}">
        <p14:creationId xmlns:p14="http://schemas.microsoft.com/office/powerpoint/2010/main" val="8574904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Variable assignment</a:t>
            </a:r>
            <a:endParaRPr lang="zh-TW" altLang="en-US" dirty="0"/>
          </a:p>
        </p:txBody>
      </p:sp>
      <p:sp>
        <p:nvSpPr>
          <p:cNvPr id="3" name="內容版面配置區 2"/>
          <p:cNvSpPr>
            <a:spLocks noGrp="1"/>
          </p:cNvSpPr>
          <p:nvPr>
            <p:ph idx="1"/>
          </p:nvPr>
        </p:nvSpPr>
        <p:spPr/>
        <p:txBody>
          <a:bodyPr>
            <a:normAutofit fontScale="92500" lnSpcReduction="10000"/>
          </a:bodyPr>
          <a:lstStyle/>
          <a:p>
            <a:pPr fontAlgn="base"/>
            <a:r>
              <a:rPr lang="en-US" altLang="zh-TW" dirty="0" smtClean="0"/>
              <a:t>A </a:t>
            </a:r>
            <a:r>
              <a:rPr lang="en-US" altLang="zh-TW" dirty="0"/>
              <a:t>basic concept in (statistical) programming is called a </a:t>
            </a:r>
            <a:r>
              <a:rPr lang="en-US" altLang="zh-TW" b="1" dirty="0"/>
              <a:t>variable</a:t>
            </a:r>
            <a:r>
              <a:rPr lang="en-US" altLang="zh-TW" dirty="0"/>
              <a:t>.</a:t>
            </a:r>
          </a:p>
          <a:p>
            <a:pPr fontAlgn="base"/>
            <a:r>
              <a:rPr lang="en-US" altLang="zh-TW" dirty="0"/>
              <a:t>A variable allows you to store a value (e.g. 4) or object (e.g. a function description) in R. Then later you can use this variable's name to easily access the value or object that is stored within this </a:t>
            </a:r>
            <a:r>
              <a:rPr lang="en-US" altLang="zh-TW" dirty="0" smtClean="0"/>
              <a:t>variable.</a:t>
            </a:r>
          </a:p>
          <a:p>
            <a:pPr fontAlgn="base"/>
            <a:r>
              <a:rPr lang="en-US" altLang="zh-TW" dirty="0" smtClean="0"/>
              <a:t>You </a:t>
            </a:r>
            <a:r>
              <a:rPr lang="en-US" altLang="zh-TW" dirty="0"/>
              <a:t>can assign a value 4 to a </a:t>
            </a:r>
            <a:r>
              <a:rPr lang="en-US" altLang="zh-TW" dirty="0" smtClean="0"/>
              <a:t> variable </a:t>
            </a:r>
            <a:r>
              <a:rPr lang="en-US" altLang="zh-TW" dirty="0" err="1" smtClean="0"/>
              <a:t>my_variable</a:t>
            </a:r>
            <a:r>
              <a:rPr lang="en-US" altLang="zh-TW" dirty="0" smtClean="0"/>
              <a:t> with the </a:t>
            </a:r>
            <a:r>
              <a:rPr lang="en-US" altLang="zh-TW" dirty="0"/>
              <a:t>command: </a:t>
            </a:r>
            <a:endParaRPr lang="en-US" altLang="zh-TW" dirty="0" smtClean="0"/>
          </a:p>
          <a:p>
            <a:pPr marL="0" indent="0" fontAlgn="base">
              <a:buNone/>
            </a:pPr>
            <a:r>
              <a:rPr lang="en-US" altLang="zh-TW" dirty="0" smtClean="0">
                <a:solidFill>
                  <a:srgbClr val="FF0000"/>
                </a:solidFill>
              </a:rPr>
              <a:t>	</a:t>
            </a:r>
            <a:r>
              <a:rPr lang="en-US" altLang="zh-TW" dirty="0" err="1" smtClean="0">
                <a:solidFill>
                  <a:srgbClr val="FF0000"/>
                </a:solidFill>
              </a:rPr>
              <a:t>my_variable</a:t>
            </a:r>
            <a:r>
              <a:rPr lang="en-US" altLang="zh-TW" dirty="0" smtClean="0">
                <a:solidFill>
                  <a:srgbClr val="FF0000"/>
                </a:solidFill>
              </a:rPr>
              <a:t> </a:t>
            </a:r>
            <a:r>
              <a:rPr lang="en-US" altLang="zh-TW" dirty="0">
                <a:solidFill>
                  <a:srgbClr val="FF0000"/>
                </a:solidFill>
              </a:rPr>
              <a:t>= 4</a:t>
            </a:r>
            <a:r>
              <a:rPr lang="en-US" altLang="zh-TW" dirty="0"/>
              <a:t>.</a:t>
            </a:r>
          </a:p>
          <a:p>
            <a:endParaRPr lang="zh-TW" altLang="en-US" dirty="0"/>
          </a:p>
        </p:txBody>
      </p:sp>
      <p:sp>
        <p:nvSpPr>
          <p:cNvPr id="4" name="投影片編號版面配置區 3"/>
          <p:cNvSpPr>
            <a:spLocks noGrp="1"/>
          </p:cNvSpPr>
          <p:nvPr>
            <p:ph type="sldNum" sz="quarter" idx="12"/>
          </p:nvPr>
        </p:nvSpPr>
        <p:spPr/>
        <p:txBody>
          <a:bodyPr/>
          <a:lstStyle/>
          <a:p>
            <a:fld id="{2C5036B7-38C2-4FF7-B0AF-84DA973FE8E3}" type="slidenum">
              <a:rPr lang="zh-TW" altLang="en-US" smtClean="0"/>
              <a:t>16</a:t>
            </a:fld>
            <a:endParaRPr lang="zh-TW" altLang="en-US"/>
          </a:p>
        </p:txBody>
      </p:sp>
    </p:spTree>
    <p:extLst>
      <p:ext uri="{BB962C8B-B14F-4D97-AF65-F5344CB8AC3E}">
        <p14:creationId xmlns:p14="http://schemas.microsoft.com/office/powerpoint/2010/main" val="30309136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a:t>
            </a:r>
            <a:endParaRPr lang="zh-TW" altLang="en-US" dirty="0"/>
          </a:p>
        </p:txBody>
      </p:sp>
      <p:sp>
        <p:nvSpPr>
          <p:cNvPr id="3" name="內容版面配置區 2"/>
          <p:cNvSpPr>
            <a:spLocks noGrp="1"/>
          </p:cNvSpPr>
          <p:nvPr>
            <p:ph idx="1"/>
          </p:nvPr>
        </p:nvSpPr>
        <p:spPr/>
        <p:txBody>
          <a:bodyPr>
            <a:normAutofit/>
          </a:bodyPr>
          <a:lstStyle/>
          <a:p>
            <a:pPr marL="0" indent="0">
              <a:buNone/>
            </a:pPr>
            <a:r>
              <a:rPr lang="en-US" altLang="zh-TW" sz="2800" dirty="0" smtClean="0"/>
              <a:t># Assign the value 42 to x</a:t>
            </a:r>
          </a:p>
          <a:p>
            <a:pPr marL="0" indent="0">
              <a:buNone/>
            </a:pPr>
            <a:r>
              <a:rPr lang="en-US" altLang="zh-TW" sz="2800" dirty="0" smtClean="0">
                <a:solidFill>
                  <a:srgbClr val="FF0000"/>
                </a:solidFill>
              </a:rPr>
              <a:t>x = 42</a:t>
            </a:r>
          </a:p>
          <a:p>
            <a:pPr marL="0" indent="0">
              <a:buNone/>
            </a:pPr>
            <a:r>
              <a:rPr lang="en-US" altLang="zh-TW" sz="2800" dirty="0">
                <a:solidFill>
                  <a:srgbClr val="FF0000"/>
                </a:solidFill>
              </a:rPr>
              <a:t>y</a:t>
            </a:r>
            <a:r>
              <a:rPr lang="en-US" altLang="zh-TW" sz="2800" dirty="0" smtClean="0">
                <a:solidFill>
                  <a:srgbClr val="FF0000"/>
                </a:solidFill>
              </a:rPr>
              <a:t> &lt;- 20</a:t>
            </a:r>
          </a:p>
          <a:p>
            <a:pPr marL="0" indent="0">
              <a:buNone/>
            </a:pPr>
            <a:r>
              <a:rPr lang="en-US" altLang="zh-TW" sz="2800" dirty="0" smtClean="0"/>
              <a:t># Print out the value of the variable x</a:t>
            </a:r>
          </a:p>
          <a:p>
            <a:pPr marL="0" indent="0">
              <a:buNone/>
            </a:pPr>
            <a:r>
              <a:rPr lang="en-US" altLang="zh-TW" sz="2800" dirty="0" smtClean="0">
                <a:solidFill>
                  <a:srgbClr val="FF0000"/>
                </a:solidFill>
              </a:rPr>
              <a:t>X</a:t>
            </a:r>
          </a:p>
          <a:p>
            <a:pPr marL="0" indent="0">
              <a:buNone/>
            </a:pPr>
            <a:r>
              <a:rPr lang="en-US" altLang="zh-TW" sz="2800" dirty="0">
                <a:solidFill>
                  <a:srgbClr val="FF0000"/>
                </a:solidFill>
              </a:rPr>
              <a:t>y</a:t>
            </a:r>
            <a:endParaRPr lang="zh-TW" altLang="en-US" sz="2800" dirty="0">
              <a:solidFill>
                <a:srgbClr val="FF0000"/>
              </a:solidFill>
            </a:endParaRPr>
          </a:p>
        </p:txBody>
      </p:sp>
      <p:sp>
        <p:nvSpPr>
          <p:cNvPr id="4" name="投影片編號版面配置區 3"/>
          <p:cNvSpPr>
            <a:spLocks noGrp="1"/>
          </p:cNvSpPr>
          <p:nvPr>
            <p:ph type="sldNum" sz="quarter" idx="12"/>
          </p:nvPr>
        </p:nvSpPr>
        <p:spPr/>
        <p:txBody>
          <a:bodyPr/>
          <a:lstStyle/>
          <a:p>
            <a:fld id="{2C5036B7-38C2-4FF7-B0AF-84DA973FE8E3}" type="slidenum">
              <a:rPr lang="zh-TW" altLang="en-US" smtClean="0"/>
              <a:t>17</a:t>
            </a:fld>
            <a:endParaRPr lang="zh-TW" altLang="en-US"/>
          </a:p>
        </p:txBody>
      </p:sp>
    </p:spTree>
    <p:extLst>
      <p:ext uri="{BB962C8B-B14F-4D97-AF65-F5344CB8AC3E}">
        <p14:creationId xmlns:p14="http://schemas.microsoft.com/office/powerpoint/2010/main" val="4176826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Basic data types in R</a:t>
            </a:r>
            <a:endParaRPr lang="zh-TW" altLang="en-US" dirty="0"/>
          </a:p>
        </p:txBody>
      </p:sp>
      <p:sp>
        <p:nvSpPr>
          <p:cNvPr id="3" name="內容版面配置區 2"/>
          <p:cNvSpPr>
            <a:spLocks noGrp="1"/>
          </p:cNvSpPr>
          <p:nvPr>
            <p:ph idx="1"/>
          </p:nvPr>
        </p:nvSpPr>
        <p:spPr/>
        <p:txBody>
          <a:bodyPr>
            <a:normAutofit lnSpcReduction="10000"/>
          </a:bodyPr>
          <a:lstStyle/>
          <a:p>
            <a:pPr fontAlgn="base"/>
            <a:r>
              <a:rPr lang="en-US" altLang="zh-TW" dirty="0" smtClean="0"/>
              <a:t>R </a:t>
            </a:r>
            <a:r>
              <a:rPr lang="en-US" altLang="zh-TW" dirty="0"/>
              <a:t>works with numerous data types. Some of the most basic types to get started are:</a:t>
            </a:r>
          </a:p>
          <a:p>
            <a:pPr lvl="1" fontAlgn="base"/>
            <a:r>
              <a:rPr lang="en-US" altLang="zh-TW" dirty="0"/>
              <a:t>Decimals values like 4.5 are </a:t>
            </a:r>
            <a:r>
              <a:rPr lang="en-US" altLang="zh-TW" dirty="0" smtClean="0"/>
              <a:t>called </a:t>
            </a:r>
            <a:r>
              <a:rPr lang="en-US" altLang="zh-TW" b="1" dirty="0" err="1" smtClean="0"/>
              <a:t>numerics</a:t>
            </a:r>
            <a:r>
              <a:rPr lang="en-US" altLang="zh-TW" dirty="0"/>
              <a:t>.</a:t>
            </a:r>
          </a:p>
          <a:p>
            <a:pPr lvl="1" fontAlgn="base"/>
            <a:r>
              <a:rPr lang="en-US" altLang="zh-TW" dirty="0"/>
              <a:t>Natural numbers like 4 are called </a:t>
            </a:r>
            <a:r>
              <a:rPr lang="en-US" altLang="zh-TW" b="1" dirty="0"/>
              <a:t>integers</a:t>
            </a:r>
            <a:r>
              <a:rPr lang="en-US" altLang="zh-TW" dirty="0"/>
              <a:t>.</a:t>
            </a:r>
          </a:p>
          <a:p>
            <a:pPr lvl="1" fontAlgn="base"/>
            <a:r>
              <a:rPr lang="en-US" altLang="zh-TW" dirty="0"/>
              <a:t>Boolean values (TRUE or FALSE) are </a:t>
            </a:r>
            <a:r>
              <a:rPr lang="en-US" altLang="zh-TW" dirty="0" smtClean="0"/>
              <a:t>called </a:t>
            </a:r>
            <a:r>
              <a:rPr lang="en-US" altLang="zh-TW" b="1" dirty="0" smtClean="0"/>
              <a:t>logical</a:t>
            </a:r>
            <a:r>
              <a:rPr lang="en-US" altLang="zh-TW" dirty="0"/>
              <a:t> (TRUE can be abbreviated to T and FALSE to F).</a:t>
            </a:r>
          </a:p>
          <a:p>
            <a:pPr lvl="1" fontAlgn="base"/>
            <a:r>
              <a:rPr lang="en-US" altLang="zh-TW" dirty="0"/>
              <a:t>Text (or string) values are called </a:t>
            </a:r>
            <a:r>
              <a:rPr lang="en-US" altLang="zh-TW" b="1" dirty="0"/>
              <a:t>characters</a:t>
            </a:r>
            <a:r>
              <a:rPr lang="en-US" altLang="zh-TW" dirty="0"/>
              <a:t>.</a:t>
            </a:r>
          </a:p>
          <a:p>
            <a:pPr fontAlgn="base"/>
            <a:r>
              <a:rPr lang="en-US" altLang="zh-TW" dirty="0" smtClean="0"/>
              <a:t>Note </a:t>
            </a:r>
            <a:r>
              <a:rPr lang="en-US" altLang="zh-TW" dirty="0"/>
              <a:t>that </a:t>
            </a:r>
            <a:r>
              <a:rPr lang="en-US" altLang="zh-TW" dirty="0">
                <a:solidFill>
                  <a:srgbClr val="FF0000"/>
                </a:solidFill>
              </a:rPr>
              <a:t>R is case sensitive</a:t>
            </a:r>
            <a:r>
              <a:rPr lang="en-US" altLang="zh-TW" dirty="0"/>
              <a:t>!</a:t>
            </a:r>
          </a:p>
          <a:p>
            <a:endParaRPr lang="zh-TW" altLang="en-US" dirty="0"/>
          </a:p>
        </p:txBody>
      </p:sp>
      <p:sp>
        <p:nvSpPr>
          <p:cNvPr id="4" name="投影片編號版面配置區 3"/>
          <p:cNvSpPr>
            <a:spLocks noGrp="1"/>
          </p:cNvSpPr>
          <p:nvPr>
            <p:ph type="sldNum" sz="quarter" idx="12"/>
          </p:nvPr>
        </p:nvSpPr>
        <p:spPr/>
        <p:txBody>
          <a:bodyPr/>
          <a:lstStyle/>
          <a:p>
            <a:fld id="{2C5036B7-38C2-4FF7-B0AF-84DA973FE8E3}" type="slidenum">
              <a:rPr lang="zh-TW" altLang="en-US" smtClean="0"/>
              <a:t>18</a:t>
            </a:fld>
            <a:endParaRPr lang="zh-TW" altLang="en-US"/>
          </a:p>
        </p:txBody>
      </p:sp>
    </p:spTree>
    <p:extLst>
      <p:ext uri="{BB962C8B-B14F-4D97-AF65-F5344CB8AC3E}">
        <p14:creationId xmlns:p14="http://schemas.microsoft.com/office/powerpoint/2010/main" val="3071845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a:t>
            </a:r>
            <a:endParaRPr lang="zh-TW" altLang="en-US" dirty="0"/>
          </a:p>
        </p:txBody>
      </p:sp>
      <p:sp>
        <p:nvSpPr>
          <p:cNvPr id="3" name="內容版面配置區 2"/>
          <p:cNvSpPr>
            <a:spLocks noGrp="1"/>
          </p:cNvSpPr>
          <p:nvPr>
            <p:ph idx="1"/>
          </p:nvPr>
        </p:nvSpPr>
        <p:spPr/>
        <p:txBody>
          <a:bodyPr>
            <a:normAutofit/>
          </a:bodyPr>
          <a:lstStyle/>
          <a:p>
            <a:pPr marL="0" indent="0">
              <a:buNone/>
            </a:pPr>
            <a:r>
              <a:rPr lang="en-US" altLang="zh-TW" sz="2800" dirty="0" err="1" smtClean="0">
                <a:solidFill>
                  <a:srgbClr val="FF0000"/>
                </a:solidFill>
              </a:rPr>
              <a:t>my_numeric</a:t>
            </a:r>
            <a:r>
              <a:rPr lang="en-US" altLang="zh-TW" sz="2800" dirty="0" smtClean="0">
                <a:solidFill>
                  <a:srgbClr val="FF0000"/>
                </a:solidFill>
              </a:rPr>
              <a:t> = 42</a:t>
            </a:r>
          </a:p>
          <a:p>
            <a:pPr marL="0" indent="0">
              <a:buNone/>
            </a:pPr>
            <a:r>
              <a:rPr lang="en-US" altLang="zh-TW" sz="2800" dirty="0" smtClean="0"/>
              <a:t># The quotation marks indicate that the variable is of type character</a:t>
            </a:r>
          </a:p>
          <a:p>
            <a:pPr marL="0" indent="0">
              <a:buNone/>
            </a:pPr>
            <a:r>
              <a:rPr lang="en-US" altLang="zh-TW" sz="2800" dirty="0" err="1" smtClean="0">
                <a:solidFill>
                  <a:srgbClr val="FF0000"/>
                </a:solidFill>
              </a:rPr>
              <a:t>my_character</a:t>
            </a:r>
            <a:r>
              <a:rPr lang="en-US" altLang="zh-TW" sz="2800" dirty="0" smtClean="0">
                <a:solidFill>
                  <a:srgbClr val="FF0000"/>
                </a:solidFill>
              </a:rPr>
              <a:t> = "forty-two"</a:t>
            </a:r>
          </a:p>
          <a:p>
            <a:pPr marL="0" indent="0">
              <a:buNone/>
            </a:pPr>
            <a:r>
              <a:rPr lang="en-US" altLang="zh-TW" sz="2800" dirty="0" err="1" smtClean="0">
                <a:solidFill>
                  <a:srgbClr val="FF0000"/>
                </a:solidFill>
              </a:rPr>
              <a:t>my_logical</a:t>
            </a:r>
            <a:r>
              <a:rPr lang="en-US" altLang="zh-TW" sz="2800" dirty="0" smtClean="0">
                <a:solidFill>
                  <a:srgbClr val="FF0000"/>
                </a:solidFill>
              </a:rPr>
              <a:t> = </a:t>
            </a:r>
            <a:r>
              <a:rPr lang="en-US" altLang="zh-TW" sz="2800" dirty="0" smtClean="0">
                <a:solidFill>
                  <a:srgbClr val="FF0000"/>
                </a:solidFill>
              </a:rPr>
              <a:t>FALSE</a:t>
            </a:r>
            <a:r>
              <a:rPr lang="zh-TW" altLang="en-US" sz="2800" dirty="0" smtClean="0">
                <a:solidFill>
                  <a:srgbClr val="FF0000"/>
                </a:solidFill>
              </a:rPr>
              <a:t>     </a:t>
            </a:r>
            <a:r>
              <a:rPr lang="en-US" altLang="zh-TW" sz="2800" dirty="0" smtClean="0">
                <a:solidFill>
                  <a:srgbClr val="FF0000"/>
                </a:solidFill>
              </a:rPr>
              <a:t>#all capital</a:t>
            </a:r>
            <a:endParaRPr lang="zh-TW" altLang="en-US" sz="2800" dirty="0">
              <a:solidFill>
                <a:srgbClr val="FF0000"/>
              </a:solidFill>
            </a:endParaRPr>
          </a:p>
        </p:txBody>
      </p:sp>
      <p:sp>
        <p:nvSpPr>
          <p:cNvPr id="4" name="投影片編號版面配置區 3"/>
          <p:cNvSpPr>
            <a:spLocks noGrp="1"/>
          </p:cNvSpPr>
          <p:nvPr>
            <p:ph type="sldNum" sz="quarter" idx="12"/>
          </p:nvPr>
        </p:nvSpPr>
        <p:spPr/>
        <p:txBody>
          <a:bodyPr/>
          <a:lstStyle/>
          <a:p>
            <a:fld id="{2C5036B7-38C2-4FF7-B0AF-84DA973FE8E3}" type="slidenum">
              <a:rPr lang="zh-TW" altLang="en-US" smtClean="0"/>
              <a:t>19</a:t>
            </a:fld>
            <a:endParaRPr lang="zh-TW" altLang="en-US"/>
          </a:p>
        </p:txBody>
      </p:sp>
    </p:spTree>
    <p:extLst>
      <p:ext uri="{BB962C8B-B14F-4D97-AF65-F5344CB8AC3E}">
        <p14:creationId xmlns:p14="http://schemas.microsoft.com/office/powerpoint/2010/main" val="2973380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Outlines</a:t>
            </a:r>
            <a:endParaRPr lang="zh-TW" altLang="en-US" dirty="0"/>
          </a:p>
        </p:txBody>
      </p:sp>
      <p:sp>
        <p:nvSpPr>
          <p:cNvPr id="3" name="內容版面配置區 2"/>
          <p:cNvSpPr>
            <a:spLocks noGrp="1"/>
          </p:cNvSpPr>
          <p:nvPr>
            <p:ph idx="1"/>
          </p:nvPr>
        </p:nvSpPr>
        <p:spPr/>
        <p:txBody>
          <a:bodyPr>
            <a:normAutofit/>
          </a:bodyPr>
          <a:lstStyle/>
          <a:p>
            <a:pPr fontAlgn="base"/>
            <a:r>
              <a:rPr lang="en-US" altLang="zh-TW" dirty="0"/>
              <a:t>Intro to </a:t>
            </a:r>
            <a:r>
              <a:rPr lang="en-US" altLang="zh-TW" dirty="0" smtClean="0"/>
              <a:t>R &amp; </a:t>
            </a:r>
            <a:r>
              <a:rPr lang="en-US" altLang="zh-TW" dirty="0" err="1" smtClean="0"/>
              <a:t>RStudio</a:t>
            </a:r>
            <a:endParaRPr lang="en-US" altLang="zh-TW" dirty="0" smtClean="0"/>
          </a:p>
          <a:p>
            <a:pPr fontAlgn="base"/>
            <a:r>
              <a:rPr lang="en-US" altLang="zh-TW" dirty="0" smtClean="0"/>
              <a:t>Intro </a:t>
            </a:r>
            <a:r>
              <a:rPr lang="en-US" altLang="zh-TW" dirty="0"/>
              <a:t>to basics</a:t>
            </a:r>
          </a:p>
          <a:p>
            <a:pPr fontAlgn="base"/>
            <a:r>
              <a:rPr lang="en-US" altLang="zh-TW" dirty="0" smtClean="0"/>
              <a:t>Vectors</a:t>
            </a:r>
            <a:endParaRPr lang="en-US" altLang="zh-TW" dirty="0"/>
          </a:p>
          <a:p>
            <a:pPr fontAlgn="base"/>
            <a:r>
              <a:rPr lang="en-US" altLang="zh-TW" dirty="0" smtClean="0"/>
              <a:t>Matrices</a:t>
            </a:r>
            <a:endParaRPr lang="en-US" altLang="zh-TW" dirty="0"/>
          </a:p>
          <a:p>
            <a:pPr fontAlgn="base"/>
            <a:r>
              <a:rPr lang="en-US" altLang="zh-TW" dirty="0" smtClean="0"/>
              <a:t>Factors</a:t>
            </a:r>
            <a:endParaRPr lang="en-US" altLang="zh-TW" dirty="0"/>
          </a:p>
          <a:p>
            <a:pPr fontAlgn="base"/>
            <a:r>
              <a:rPr lang="en-US" altLang="zh-TW" dirty="0" smtClean="0"/>
              <a:t>Data </a:t>
            </a:r>
            <a:r>
              <a:rPr lang="en-US" altLang="zh-TW" dirty="0"/>
              <a:t>frames</a:t>
            </a:r>
          </a:p>
          <a:p>
            <a:pPr fontAlgn="base"/>
            <a:r>
              <a:rPr lang="en-US" altLang="zh-TW" dirty="0" smtClean="0"/>
              <a:t>Lists</a:t>
            </a:r>
            <a:endParaRPr lang="en-US" altLang="zh-TW" dirty="0"/>
          </a:p>
          <a:p>
            <a:endParaRPr lang="zh-TW" altLang="en-US" dirty="0"/>
          </a:p>
        </p:txBody>
      </p:sp>
      <p:sp>
        <p:nvSpPr>
          <p:cNvPr id="4" name="投影片編號版面配置區 3"/>
          <p:cNvSpPr>
            <a:spLocks noGrp="1"/>
          </p:cNvSpPr>
          <p:nvPr>
            <p:ph type="sldNum" sz="quarter" idx="12"/>
          </p:nvPr>
        </p:nvSpPr>
        <p:spPr/>
        <p:txBody>
          <a:bodyPr/>
          <a:lstStyle/>
          <a:p>
            <a:fld id="{2C5036B7-38C2-4FF7-B0AF-84DA973FE8E3}" type="slidenum">
              <a:rPr lang="zh-TW" altLang="en-US" smtClean="0"/>
              <a:t>2</a:t>
            </a:fld>
            <a:endParaRPr lang="zh-TW" altLang="en-US"/>
          </a:p>
        </p:txBody>
      </p:sp>
    </p:spTree>
    <p:extLst>
      <p:ext uri="{BB962C8B-B14F-4D97-AF65-F5344CB8AC3E}">
        <p14:creationId xmlns:p14="http://schemas.microsoft.com/office/powerpoint/2010/main" val="14164499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What's that data type?</a:t>
            </a:r>
            <a:endParaRPr lang="zh-TW" altLang="en-US" dirty="0"/>
          </a:p>
        </p:txBody>
      </p:sp>
      <p:sp>
        <p:nvSpPr>
          <p:cNvPr id="3" name="內容版面配置區 2"/>
          <p:cNvSpPr>
            <a:spLocks noGrp="1"/>
          </p:cNvSpPr>
          <p:nvPr>
            <p:ph idx="1"/>
          </p:nvPr>
        </p:nvSpPr>
        <p:spPr/>
        <p:txBody>
          <a:bodyPr>
            <a:normAutofit/>
          </a:bodyPr>
          <a:lstStyle/>
          <a:p>
            <a:pPr fontAlgn="base"/>
            <a:r>
              <a:rPr lang="en-US" altLang="zh-TW" dirty="0" smtClean="0"/>
              <a:t>Remember </a:t>
            </a:r>
            <a:r>
              <a:rPr lang="en-US" altLang="zh-TW" dirty="0"/>
              <a:t>when you added 5 + "six" and got an error due to a mismatch in data types? You avoid such embarrassing situations by checking the data type of a variable upfront. You can do this as follow: </a:t>
            </a:r>
            <a:endParaRPr lang="en-US" altLang="zh-TW" dirty="0" smtClean="0"/>
          </a:p>
          <a:p>
            <a:pPr fontAlgn="base"/>
            <a:r>
              <a:rPr lang="en-US" altLang="zh-TW" dirty="0" smtClean="0">
                <a:solidFill>
                  <a:srgbClr val="FF0000"/>
                </a:solidFill>
              </a:rPr>
              <a:t>class(</a:t>
            </a:r>
            <a:r>
              <a:rPr lang="en-US" altLang="zh-TW" dirty="0" err="1" smtClean="0">
                <a:solidFill>
                  <a:srgbClr val="FF0000"/>
                </a:solidFill>
              </a:rPr>
              <a:t>some_variable_name</a:t>
            </a:r>
            <a:r>
              <a:rPr lang="en-US" altLang="zh-TW" dirty="0" smtClean="0">
                <a:solidFill>
                  <a:srgbClr val="FF0000"/>
                </a:solidFill>
              </a:rPr>
              <a:t>)</a:t>
            </a:r>
          </a:p>
          <a:p>
            <a:pPr fontAlgn="base"/>
            <a:r>
              <a:rPr lang="en-US" altLang="zh-TW" dirty="0" err="1" smtClean="0">
                <a:solidFill>
                  <a:srgbClr val="FF0000"/>
                </a:solidFill>
              </a:rPr>
              <a:t>typeof</a:t>
            </a:r>
            <a:r>
              <a:rPr lang="en-US" altLang="zh-TW" dirty="0" smtClean="0">
                <a:solidFill>
                  <a:srgbClr val="FF0000"/>
                </a:solidFill>
              </a:rPr>
              <a:t>(</a:t>
            </a:r>
            <a:r>
              <a:rPr lang="en-US" altLang="zh-TW" dirty="0" err="1" smtClean="0">
                <a:solidFill>
                  <a:srgbClr val="FF0000"/>
                </a:solidFill>
              </a:rPr>
              <a:t>some_variable_name</a:t>
            </a:r>
            <a:r>
              <a:rPr lang="en-US" altLang="zh-TW" dirty="0" smtClean="0">
                <a:solidFill>
                  <a:srgbClr val="FF0000"/>
                </a:solidFill>
              </a:rPr>
              <a:t>)</a:t>
            </a:r>
          </a:p>
          <a:p>
            <a:pPr fontAlgn="base"/>
            <a:r>
              <a:rPr lang="en-US" altLang="zh-TW" dirty="0" smtClean="0">
                <a:solidFill>
                  <a:srgbClr val="FF0000"/>
                </a:solidFill>
              </a:rPr>
              <a:t>mode(</a:t>
            </a:r>
            <a:r>
              <a:rPr lang="en-US" altLang="zh-TW" dirty="0" err="1" smtClean="0">
                <a:solidFill>
                  <a:srgbClr val="FF0000"/>
                </a:solidFill>
              </a:rPr>
              <a:t>some_variable_name</a:t>
            </a:r>
            <a:r>
              <a:rPr lang="en-US" altLang="zh-TW" dirty="0" smtClean="0">
                <a:solidFill>
                  <a:srgbClr val="FF0000"/>
                </a:solidFill>
              </a:rPr>
              <a:t>)</a:t>
            </a:r>
            <a:endParaRPr lang="en-US" altLang="zh-TW" dirty="0"/>
          </a:p>
          <a:p>
            <a:endParaRPr lang="zh-TW" altLang="en-US" dirty="0"/>
          </a:p>
        </p:txBody>
      </p:sp>
      <p:sp>
        <p:nvSpPr>
          <p:cNvPr id="4" name="投影片編號版面配置區 3"/>
          <p:cNvSpPr>
            <a:spLocks noGrp="1"/>
          </p:cNvSpPr>
          <p:nvPr>
            <p:ph type="sldNum" sz="quarter" idx="12"/>
          </p:nvPr>
        </p:nvSpPr>
        <p:spPr/>
        <p:txBody>
          <a:bodyPr/>
          <a:lstStyle/>
          <a:p>
            <a:fld id="{2C5036B7-38C2-4FF7-B0AF-84DA973FE8E3}" type="slidenum">
              <a:rPr lang="zh-TW" altLang="en-US" smtClean="0"/>
              <a:t>20</a:t>
            </a:fld>
            <a:endParaRPr lang="zh-TW" altLang="en-US"/>
          </a:p>
        </p:txBody>
      </p:sp>
    </p:spTree>
    <p:extLst>
      <p:ext uri="{BB962C8B-B14F-4D97-AF65-F5344CB8AC3E}">
        <p14:creationId xmlns:p14="http://schemas.microsoft.com/office/powerpoint/2010/main" val="2015172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a:t>
            </a:r>
            <a:endParaRPr lang="zh-TW" altLang="en-US" dirty="0"/>
          </a:p>
        </p:txBody>
      </p:sp>
      <p:sp>
        <p:nvSpPr>
          <p:cNvPr id="3" name="內容版面配置區 2"/>
          <p:cNvSpPr>
            <a:spLocks noGrp="1"/>
          </p:cNvSpPr>
          <p:nvPr>
            <p:ph idx="1"/>
          </p:nvPr>
        </p:nvSpPr>
        <p:spPr/>
        <p:txBody>
          <a:bodyPr>
            <a:normAutofit/>
          </a:bodyPr>
          <a:lstStyle/>
          <a:p>
            <a:pPr marL="0" indent="0">
              <a:buNone/>
            </a:pPr>
            <a:r>
              <a:rPr lang="en-US" altLang="zh-TW" sz="2800" dirty="0" smtClean="0"/>
              <a:t># Declare variables of different types</a:t>
            </a:r>
          </a:p>
          <a:p>
            <a:pPr marL="0" indent="0">
              <a:buNone/>
            </a:pPr>
            <a:r>
              <a:rPr lang="en-US" altLang="zh-TW" sz="2800" dirty="0" err="1" smtClean="0"/>
              <a:t>my_numeric</a:t>
            </a:r>
            <a:r>
              <a:rPr lang="en-US" altLang="zh-TW" sz="2800" dirty="0" smtClean="0"/>
              <a:t> = 42</a:t>
            </a:r>
          </a:p>
          <a:p>
            <a:pPr marL="0" indent="0">
              <a:buNone/>
            </a:pPr>
            <a:r>
              <a:rPr lang="en-US" altLang="zh-TW" sz="2800" dirty="0" err="1" smtClean="0"/>
              <a:t>my_character</a:t>
            </a:r>
            <a:r>
              <a:rPr lang="en-US" altLang="zh-TW" sz="2800" dirty="0" smtClean="0"/>
              <a:t> = "forty-two"</a:t>
            </a:r>
          </a:p>
          <a:p>
            <a:pPr marL="0" indent="0">
              <a:buNone/>
            </a:pPr>
            <a:r>
              <a:rPr lang="en-US" altLang="zh-TW" sz="2800" dirty="0" err="1" smtClean="0"/>
              <a:t>my_logical</a:t>
            </a:r>
            <a:r>
              <a:rPr lang="en-US" altLang="zh-TW" sz="2800" dirty="0" smtClean="0"/>
              <a:t> = FALSE</a:t>
            </a:r>
          </a:p>
          <a:p>
            <a:pPr marL="0" indent="0">
              <a:buNone/>
            </a:pPr>
            <a:r>
              <a:rPr lang="en-US" altLang="zh-TW" sz="2800" dirty="0" smtClean="0"/>
              <a:t># Check which type these variables have:</a:t>
            </a:r>
          </a:p>
          <a:p>
            <a:pPr marL="0" indent="0">
              <a:buNone/>
            </a:pPr>
            <a:r>
              <a:rPr lang="en-US" altLang="zh-TW" sz="2800" dirty="0" smtClean="0">
                <a:solidFill>
                  <a:srgbClr val="FF0000"/>
                </a:solidFill>
              </a:rPr>
              <a:t>class(</a:t>
            </a:r>
            <a:r>
              <a:rPr lang="en-US" altLang="zh-TW" sz="2800" dirty="0" err="1" smtClean="0">
                <a:solidFill>
                  <a:srgbClr val="FF0000"/>
                </a:solidFill>
              </a:rPr>
              <a:t>my_numeric</a:t>
            </a:r>
            <a:r>
              <a:rPr lang="en-US" altLang="zh-TW" sz="2800" dirty="0" smtClean="0">
                <a:solidFill>
                  <a:srgbClr val="FF0000"/>
                </a:solidFill>
              </a:rPr>
              <a:t>)</a:t>
            </a:r>
          </a:p>
          <a:p>
            <a:pPr marL="0" indent="0">
              <a:buNone/>
            </a:pPr>
            <a:r>
              <a:rPr lang="en-US" altLang="zh-TW" sz="2800" dirty="0" smtClean="0">
                <a:solidFill>
                  <a:srgbClr val="FF0000"/>
                </a:solidFill>
              </a:rPr>
              <a:t>class(</a:t>
            </a:r>
            <a:r>
              <a:rPr lang="en-US" altLang="zh-TW" sz="2800" dirty="0" err="1" smtClean="0">
                <a:solidFill>
                  <a:srgbClr val="FF0000"/>
                </a:solidFill>
              </a:rPr>
              <a:t>my_character</a:t>
            </a:r>
            <a:r>
              <a:rPr lang="en-US" altLang="zh-TW" sz="2800" dirty="0" smtClean="0">
                <a:solidFill>
                  <a:srgbClr val="FF0000"/>
                </a:solidFill>
              </a:rPr>
              <a:t>)</a:t>
            </a:r>
          </a:p>
          <a:p>
            <a:pPr marL="0" indent="0">
              <a:buNone/>
            </a:pPr>
            <a:r>
              <a:rPr lang="en-US" altLang="zh-TW" sz="2800" dirty="0" smtClean="0">
                <a:solidFill>
                  <a:srgbClr val="FF0000"/>
                </a:solidFill>
              </a:rPr>
              <a:t>class(</a:t>
            </a:r>
            <a:r>
              <a:rPr lang="en-US" altLang="zh-TW" sz="2800" dirty="0" err="1" smtClean="0">
                <a:solidFill>
                  <a:srgbClr val="FF0000"/>
                </a:solidFill>
              </a:rPr>
              <a:t>my_logical</a:t>
            </a:r>
            <a:r>
              <a:rPr lang="en-US" altLang="zh-TW" sz="2800" dirty="0" smtClean="0">
                <a:solidFill>
                  <a:srgbClr val="FF0000"/>
                </a:solidFill>
              </a:rPr>
              <a:t>)</a:t>
            </a:r>
            <a:endParaRPr lang="zh-TW" altLang="en-US" sz="2800" dirty="0">
              <a:solidFill>
                <a:srgbClr val="FF0000"/>
              </a:solidFill>
            </a:endParaRPr>
          </a:p>
        </p:txBody>
      </p:sp>
      <p:sp>
        <p:nvSpPr>
          <p:cNvPr id="4" name="投影片編號版面配置區 3"/>
          <p:cNvSpPr>
            <a:spLocks noGrp="1"/>
          </p:cNvSpPr>
          <p:nvPr>
            <p:ph type="sldNum" sz="quarter" idx="12"/>
          </p:nvPr>
        </p:nvSpPr>
        <p:spPr/>
        <p:txBody>
          <a:bodyPr/>
          <a:lstStyle/>
          <a:p>
            <a:fld id="{2C5036B7-38C2-4FF7-B0AF-84DA973FE8E3}" type="slidenum">
              <a:rPr lang="zh-TW" altLang="en-US" smtClean="0"/>
              <a:t>21</a:t>
            </a:fld>
            <a:endParaRPr lang="zh-TW" altLang="en-US"/>
          </a:p>
        </p:txBody>
      </p:sp>
    </p:spTree>
    <p:extLst>
      <p:ext uri="{BB962C8B-B14F-4D97-AF65-F5344CB8AC3E}">
        <p14:creationId xmlns:p14="http://schemas.microsoft.com/office/powerpoint/2010/main" val="3075272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Vectors</a:t>
            </a:r>
            <a:endParaRPr lang="zh-TW" altLang="en-US" dirty="0"/>
          </a:p>
        </p:txBody>
      </p:sp>
      <p:sp>
        <p:nvSpPr>
          <p:cNvPr id="5" name="文字版面配置區 4"/>
          <p:cNvSpPr>
            <a:spLocks noGrp="1"/>
          </p:cNvSpPr>
          <p:nvPr>
            <p:ph type="body" idx="1"/>
          </p:nvPr>
        </p:nvSpPr>
        <p:spPr/>
        <p:txBody>
          <a:bodyPr/>
          <a:lstStyle/>
          <a:p>
            <a:endParaRPr lang="zh-TW" altLang="en-US"/>
          </a:p>
        </p:txBody>
      </p:sp>
      <p:sp>
        <p:nvSpPr>
          <p:cNvPr id="2" name="投影片編號版面配置區 1"/>
          <p:cNvSpPr>
            <a:spLocks noGrp="1"/>
          </p:cNvSpPr>
          <p:nvPr>
            <p:ph type="sldNum" sz="quarter" idx="12"/>
          </p:nvPr>
        </p:nvSpPr>
        <p:spPr/>
        <p:txBody>
          <a:bodyPr/>
          <a:lstStyle/>
          <a:p>
            <a:fld id="{2C5036B7-38C2-4FF7-B0AF-84DA973FE8E3}" type="slidenum">
              <a:rPr lang="zh-TW" altLang="en-US" smtClean="0"/>
              <a:t>22</a:t>
            </a:fld>
            <a:endParaRPr lang="zh-TW" altLang="en-US"/>
          </a:p>
        </p:txBody>
      </p:sp>
    </p:spTree>
    <p:extLst>
      <p:ext uri="{BB962C8B-B14F-4D97-AF65-F5344CB8AC3E}">
        <p14:creationId xmlns:p14="http://schemas.microsoft.com/office/powerpoint/2010/main" val="15948306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ormAutofit/>
          </a:bodyPr>
          <a:lstStyle/>
          <a:p>
            <a:r>
              <a:rPr lang="en-US" altLang="zh-TW" dirty="0"/>
              <a:t>Create a vector </a:t>
            </a:r>
            <a:endParaRPr lang="zh-TW" altLang="en-US" dirty="0"/>
          </a:p>
        </p:txBody>
      </p:sp>
      <p:sp>
        <p:nvSpPr>
          <p:cNvPr id="5" name="內容版面配置區 4"/>
          <p:cNvSpPr>
            <a:spLocks noGrp="1"/>
          </p:cNvSpPr>
          <p:nvPr>
            <p:ph idx="1"/>
          </p:nvPr>
        </p:nvSpPr>
        <p:spPr/>
        <p:txBody>
          <a:bodyPr>
            <a:normAutofit lnSpcReduction="10000"/>
          </a:bodyPr>
          <a:lstStyle/>
          <a:p>
            <a:pPr fontAlgn="base"/>
            <a:r>
              <a:rPr lang="en-US" altLang="zh-TW" dirty="0"/>
              <a:t>In R, you create a vector with the combine function c(). Between the brackets you place the vector elements separated by a comma. For example:</a:t>
            </a:r>
          </a:p>
          <a:p>
            <a:pPr marL="0" indent="0" fontAlgn="base">
              <a:buNone/>
            </a:pPr>
            <a:r>
              <a:rPr lang="en-US" altLang="zh-TW" dirty="0" err="1">
                <a:solidFill>
                  <a:srgbClr val="FF0000"/>
                </a:solidFill>
              </a:rPr>
              <a:t>numeric_vector</a:t>
            </a:r>
            <a:r>
              <a:rPr lang="en-US" altLang="zh-TW" dirty="0">
                <a:solidFill>
                  <a:srgbClr val="FF0000"/>
                </a:solidFill>
              </a:rPr>
              <a:t> = c(1,2,3)</a:t>
            </a:r>
          </a:p>
          <a:p>
            <a:pPr marL="0" indent="0" fontAlgn="base">
              <a:buNone/>
            </a:pPr>
            <a:r>
              <a:rPr lang="en-US" altLang="zh-TW" dirty="0" err="1">
                <a:solidFill>
                  <a:srgbClr val="FF0000"/>
                </a:solidFill>
              </a:rPr>
              <a:t>character_vector</a:t>
            </a:r>
            <a:r>
              <a:rPr lang="en-US" altLang="zh-TW" dirty="0">
                <a:solidFill>
                  <a:srgbClr val="FF0000"/>
                </a:solidFill>
              </a:rPr>
              <a:t> = c("</a:t>
            </a:r>
            <a:r>
              <a:rPr lang="en-US" altLang="zh-TW" dirty="0" err="1">
                <a:solidFill>
                  <a:srgbClr val="FF0000"/>
                </a:solidFill>
              </a:rPr>
              <a:t>a","b","c</a:t>
            </a:r>
            <a:r>
              <a:rPr lang="en-US" altLang="zh-TW" dirty="0">
                <a:solidFill>
                  <a:srgbClr val="FF0000"/>
                </a:solidFill>
              </a:rPr>
              <a:t>")</a:t>
            </a:r>
          </a:p>
          <a:p>
            <a:pPr marL="0" indent="0" fontAlgn="base">
              <a:buNone/>
            </a:pPr>
            <a:r>
              <a:rPr lang="en-US" altLang="zh-TW" dirty="0" err="1">
                <a:solidFill>
                  <a:srgbClr val="FF0000"/>
                </a:solidFill>
              </a:rPr>
              <a:t>boolean_vector</a:t>
            </a:r>
            <a:r>
              <a:rPr lang="en-US" altLang="zh-TW" dirty="0">
                <a:solidFill>
                  <a:srgbClr val="FF0000"/>
                </a:solidFill>
              </a:rPr>
              <a:t> = c(TRUE,FALSE)</a:t>
            </a:r>
          </a:p>
          <a:p>
            <a:pPr fontAlgn="base"/>
            <a:r>
              <a:rPr lang="en-US" altLang="zh-TW" dirty="0"/>
              <a:t>Once you have created these vectors in R, you can use them to do calculations.</a:t>
            </a:r>
          </a:p>
          <a:p>
            <a:endParaRPr lang="zh-TW" altLang="en-US" dirty="0"/>
          </a:p>
        </p:txBody>
      </p:sp>
      <p:sp>
        <p:nvSpPr>
          <p:cNvPr id="2" name="投影片編號版面配置區 1"/>
          <p:cNvSpPr>
            <a:spLocks noGrp="1"/>
          </p:cNvSpPr>
          <p:nvPr>
            <p:ph type="sldNum" sz="quarter" idx="12"/>
          </p:nvPr>
        </p:nvSpPr>
        <p:spPr/>
        <p:txBody>
          <a:bodyPr/>
          <a:lstStyle/>
          <a:p>
            <a:fld id="{2C5036B7-38C2-4FF7-B0AF-84DA973FE8E3}" type="slidenum">
              <a:rPr lang="zh-TW" altLang="en-US" smtClean="0"/>
              <a:t>23</a:t>
            </a:fld>
            <a:endParaRPr lang="zh-TW" altLang="en-US"/>
          </a:p>
        </p:txBody>
      </p:sp>
    </p:spTree>
    <p:extLst>
      <p:ext uri="{BB962C8B-B14F-4D97-AF65-F5344CB8AC3E}">
        <p14:creationId xmlns:p14="http://schemas.microsoft.com/office/powerpoint/2010/main" val="29855527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a:t>
            </a:r>
            <a:endParaRPr lang="zh-TW" altLang="en-US" dirty="0"/>
          </a:p>
        </p:txBody>
      </p:sp>
      <p:sp>
        <p:nvSpPr>
          <p:cNvPr id="3" name="內容版面配置區 2"/>
          <p:cNvSpPr>
            <a:spLocks noGrp="1"/>
          </p:cNvSpPr>
          <p:nvPr>
            <p:ph idx="1"/>
          </p:nvPr>
        </p:nvSpPr>
        <p:spPr/>
        <p:txBody>
          <a:bodyPr>
            <a:noAutofit/>
          </a:bodyPr>
          <a:lstStyle/>
          <a:p>
            <a:pPr fontAlgn="base"/>
            <a:r>
              <a:rPr lang="en-US" altLang="zh-TW" sz="1800" dirty="0"/>
              <a:t>After one week in Las Vegas and still zero Ferrari's in your garage, you decide it is time to start using your data analytical superpowers.</a:t>
            </a:r>
          </a:p>
          <a:p>
            <a:pPr fontAlgn="base"/>
            <a:r>
              <a:rPr lang="en-US" altLang="zh-TW" sz="1800" dirty="0"/>
              <a:t>Before doing a first analysis, you decide to first collect the winnings and losses for the last week:</a:t>
            </a:r>
          </a:p>
          <a:p>
            <a:pPr fontAlgn="base"/>
            <a:r>
              <a:rPr lang="en-US" altLang="zh-TW" sz="1800" dirty="0"/>
              <a:t>For </a:t>
            </a:r>
            <a:r>
              <a:rPr lang="en-US" altLang="zh-TW" sz="1800" dirty="0" err="1"/>
              <a:t>poker_vector</a:t>
            </a:r>
            <a:r>
              <a:rPr lang="en-US" altLang="zh-TW" sz="1800" dirty="0"/>
              <a:t>:</a:t>
            </a:r>
          </a:p>
          <a:p>
            <a:pPr lvl="1" fontAlgn="base"/>
            <a:r>
              <a:rPr lang="en-US" altLang="zh-TW" sz="1800" dirty="0"/>
              <a:t>On Monday you won 140$</a:t>
            </a:r>
          </a:p>
          <a:p>
            <a:pPr lvl="1" fontAlgn="base"/>
            <a:r>
              <a:rPr lang="en-US" altLang="zh-TW" sz="1800" dirty="0"/>
              <a:t>Tuesday you lost 50$</a:t>
            </a:r>
          </a:p>
          <a:p>
            <a:pPr lvl="1" fontAlgn="base"/>
            <a:r>
              <a:rPr lang="en-US" altLang="zh-TW" sz="1800" dirty="0"/>
              <a:t>Wednesday you won 20$</a:t>
            </a:r>
          </a:p>
          <a:p>
            <a:pPr lvl="1" fontAlgn="base"/>
            <a:r>
              <a:rPr lang="en-US" altLang="zh-TW" sz="1800" dirty="0"/>
              <a:t>Thursday you lost 120$</a:t>
            </a:r>
          </a:p>
          <a:p>
            <a:pPr lvl="1" fontAlgn="base"/>
            <a:r>
              <a:rPr lang="en-US" altLang="zh-TW" sz="1800" dirty="0"/>
              <a:t>Friday you won 240$</a:t>
            </a:r>
          </a:p>
          <a:p>
            <a:pPr fontAlgn="base"/>
            <a:r>
              <a:rPr lang="en-US" altLang="zh-TW" sz="1800" dirty="0"/>
              <a:t>For </a:t>
            </a:r>
            <a:r>
              <a:rPr lang="en-US" altLang="zh-TW" sz="1800" dirty="0" err="1"/>
              <a:t>roulette_vector</a:t>
            </a:r>
            <a:r>
              <a:rPr lang="en-US" altLang="zh-TW" sz="1800" dirty="0"/>
              <a:t>:</a:t>
            </a:r>
          </a:p>
          <a:p>
            <a:pPr lvl="1" fontAlgn="base"/>
            <a:r>
              <a:rPr lang="en-US" altLang="zh-TW" sz="1800" dirty="0"/>
              <a:t>On Monday you lost 24$</a:t>
            </a:r>
          </a:p>
          <a:p>
            <a:pPr lvl="1" fontAlgn="base"/>
            <a:r>
              <a:rPr lang="en-US" altLang="zh-TW" sz="1800" dirty="0"/>
              <a:t>Tuesday you lost 50$</a:t>
            </a:r>
          </a:p>
          <a:p>
            <a:pPr lvl="1" fontAlgn="base"/>
            <a:r>
              <a:rPr lang="en-US" altLang="zh-TW" sz="1800" dirty="0"/>
              <a:t>Wednesday you won 100$</a:t>
            </a:r>
          </a:p>
          <a:p>
            <a:pPr lvl="1" fontAlgn="base"/>
            <a:r>
              <a:rPr lang="en-US" altLang="zh-TW" sz="1800" dirty="0"/>
              <a:t>Thursday you lost 350$</a:t>
            </a:r>
          </a:p>
          <a:p>
            <a:pPr lvl="1" fontAlgn="base"/>
            <a:r>
              <a:rPr lang="en-US" altLang="zh-TW" sz="1800" dirty="0"/>
              <a:t>Friday you won 10$</a:t>
            </a:r>
          </a:p>
          <a:p>
            <a:endParaRPr lang="zh-TW" altLang="en-US" sz="1400" dirty="0"/>
          </a:p>
        </p:txBody>
      </p:sp>
      <p:sp>
        <p:nvSpPr>
          <p:cNvPr id="4" name="投影片編號版面配置區 3"/>
          <p:cNvSpPr>
            <a:spLocks noGrp="1"/>
          </p:cNvSpPr>
          <p:nvPr>
            <p:ph type="sldNum" sz="quarter" idx="12"/>
          </p:nvPr>
        </p:nvSpPr>
        <p:spPr/>
        <p:txBody>
          <a:bodyPr/>
          <a:lstStyle/>
          <a:p>
            <a:fld id="{2C5036B7-38C2-4FF7-B0AF-84DA973FE8E3}" type="slidenum">
              <a:rPr lang="zh-TW" altLang="en-US" smtClean="0"/>
              <a:t>24</a:t>
            </a:fld>
            <a:endParaRPr lang="zh-TW" altLang="en-US"/>
          </a:p>
        </p:txBody>
      </p:sp>
    </p:spTree>
    <p:extLst>
      <p:ext uri="{BB962C8B-B14F-4D97-AF65-F5344CB8AC3E}">
        <p14:creationId xmlns:p14="http://schemas.microsoft.com/office/powerpoint/2010/main" val="27720275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a:t>
            </a:r>
            <a:endParaRPr lang="zh-TW" altLang="en-US" dirty="0"/>
          </a:p>
        </p:txBody>
      </p:sp>
      <p:sp>
        <p:nvSpPr>
          <p:cNvPr id="3" name="內容版面配置區 2"/>
          <p:cNvSpPr>
            <a:spLocks noGrp="1"/>
          </p:cNvSpPr>
          <p:nvPr>
            <p:ph idx="1"/>
          </p:nvPr>
        </p:nvSpPr>
        <p:spPr/>
        <p:txBody>
          <a:bodyPr>
            <a:normAutofit/>
          </a:bodyPr>
          <a:lstStyle/>
          <a:p>
            <a:pPr marL="0" indent="0">
              <a:buNone/>
            </a:pPr>
            <a:r>
              <a:rPr lang="en-US" altLang="zh-TW" sz="2800" dirty="0" smtClean="0"/>
              <a:t># Poker winnings from Monday to Friday</a:t>
            </a:r>
          </a:p>
          <a:p>
            <a:pPr marL="0" indent="0">
              <a:buNone/>
            </a:pPr>
            <a:r>
              <a:rPr lang="en-US" altLang="zh-TW" sz="2800" dirty="0" err="1" smtClean="0">
                <a:solidFill>
                  <a:srgbClr val="FF0000"/>
                </a:solidFill>
              </a:rPr>
              <a:t>poker_vector</a:t>
            </a:r>
            <a:r>
              <a:rPr lang="en-US" altLang="zh-TW" sz="2800" dirty="0" smtClean="0">
                <a:solidFill>
                  <a:srgbClr val="FF0000"/>
                </a:solidFill>
              </a:rPr>
              <a:t> = c(140,-50,20,-120,240)</a:t>
            </a:r>
          </a:p>
          <a:p>
            <a:pPr marL="0" indent="0">
              <a:buNone/>
            </a:pPr>
            <a:r>
              <a:rPr lang="en-US" altLang="zh-TW" sz="2800" dirty="0" smtClean="0"/>
              <a:t># Roulette winnings form Monday to Friday</a:t>
            </a:r>
          </a:p>
          <a:p>
            <a:pPr marL="0" indent="0">
              <a:buNone/>
            </a:pPr>
            <a:r>
              <a:rPr lang="en-US" altLang="zh-TW" sz="2800" dirty="0" err="1" smtClean="0">
                <a:solidFill>
                  <a:srgbClr val="FF0000"/>
                </a:solidFill>
              </a:rPr>
              <a:t>roulette_vector</a:t>
            </a:r>
            <a:r>
              <a:rPr lang="en-US" altLang="zh-TW" sz="2800" dirty="0" smtClean="0">
                <a:solidFill>
                  <a:srgbClr val="FF0000"/>
                </a:solidFill>
              </a:rPr>
              <a:t> =  c(-24, -50, 100, -350, 10)</a:t>
            </a:r>
            <a:endParaRPr lang="zh-TW" altLang="en-US" sz="2800" dirty="0">
              <a:solidFill>
                <a:srgbClr val="FF0000"/>
              </a:solidFill>
            </a:endParaRPr>
          </a:p>
        </p:txBody>
      </p:sp>
      <p:sp>
        <p:nvSpPr>
          <p:cNvPr id="4" name="投影片編號版面配置區 3"/>
          <p:cNvSpPr>
            <a:spLocks noGrp="1"/>
          </p:cNvSpPr>
          <p:nvPr>
            <p:ph type="sldNum" sz="quarter" idx="12"/>
          </p:nvPr>
        </p:nvSpPr>
        <p:spPr/>
        <p:txBody>
          <a:bodyPr/>
          <a:lstStyle/>
          <a:p>
            <a:fld id="{2C5036B7-38C2-4FF7-B0AF-84DA973FE8E3}" type="slidenum">
              <a:rPr lang="zh-TW" altLang="en-US" smtClean="0"/>
              <a:t>25</a:t>
            </a:fld>
            <a:endParaRPr lang="zh-TW" altLang="en-US"/>
          </a:p>
        </p:txBody>
      </p:sp>
    </p:spTree>
    <p:extLst>
      <p:ext uri="{BB962C8B-B14F-4D97-AF65-F5344CB8AC3E}">
        <p14:creationId xmlns:p14="http://schemas.microsoft.com/office/powerpoint/2010/main" val="19126194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Naming a vector</a:t>
            </a:r>
            <a:endParaRPr lang="zh-TW" altLang="en-US" dirty="0"/>
          </a:p>
        </p:txBody>
      </p:sp>
      <p:sp>
        <p:nvSpPr>
          <p:cNvPr id="3" name="內容版面配置區 2"/>
          <p:cNvSpPr>
            <a:spLocks noGrp="1"/>
          </p:cNvSpPr>
          <p:nvPr>
            <p:ph idx="1"/>
          </p:nvPr>
        </p:nvSpPr>
        <p:spPr/>
        <p:txBody>
          <a:bodyPr>
            <a:normAutofit/>
          </a:bodyPr>
          <a:lstStyle/>
          <a:p>
            <a:pPr marL="0" indent="0">
              <a:buNone/>
            </a:pPr>
            <a:r>
              <a:rPr lang="en-US" altLang="zh-TW" sz="2800" dirty="0" smtClean="0"/>
              <a:t># Poker winnings from Monday to Friday</a:t>
            </a:r>
          </a:p>
          <a:p>
            <a:pPr marL="0" indent="0">
              <a:buNone/>
            </a:pPr>
            <a:r>
              <a:rPr lang="en-US" altLang="zh-TW" sz="2800" dirty="0" err="1" smtClean="0">
                <a:solidFill>
                  <a:srgbClr val="FF0000"/>
                </a:solidFill>
              </a:rPr>
              <a:t>poker_vector</a:t>
            </a:r>
            <a:r>
              <a:rPr lang="en-US" altLang="zh-TW" sz="2800" dirty="0" smtClean="0">
                <a:solidFill>
                  <a:srgbClr val="FF0000"/>
                </a:solidFill>
              </a:rPr>
              <a:t> = c(140, -50, 20, -120, 240)</a:t>
            </a:r>
          </a:p>
          <a:p>
            <a:pPr marL="0" indent="0">
              <a:buNone/>
            </a:pPr>
            <a:r>
              <a:rPr lang="en-US" altLang="zh-TW" sz="2800" dirty="0" smtClean="0"/>
              <a:t># Roulette winnings form Monday to Friday</a:t>
            </a:r>
          </a:p>
          <a:p>
            <a:pPr marL="0" indent="0">
              <a:buNone/>
            </a:pPr>
            <a:r>
              <a:rPr lang="en-US" altLang="zh-TW" sz="2800" dirty="0" err="1" smtClean="0">
                <a:solidFill>
                  <a:srgbClr val="FF0000"/>
                </a:solidFill>
              </a:rPr>
              <a:t>roulette_vector</a:t>
            </a:r>
            <a:r>
              <a:rPr lang="en-US" altLang="zh-TW" sz="2800" dirty="0" smtClean="0">
                <a:solidFill>
                  <a:srgbClr val="FF0000"/>
                </a:solidFill>
              </a:rPr>
              <a:t> = c(-24, -50, 100, -350, 10)</a:t>
            </a:r>
          </a:p>
          <a:p>
            <a:pPr marL="0" indent="0">
              <a:buNone/>
            </a:pPr>
            <a:r>
              <a:rPr lang="en-US" altLang="zh-TW" sz="2800" dirty="0" smtClean="0"/>
              <a:t># give a name to </a:t>
            </a:r>
            <a:r>
              <a:rPr lang="en-US" altLang="zh-TW" sz="2800" dirty="0" err="1" smtClean="0"/>
              <a:t>poker_vector</a:t>
            </a:r>
            <a:endParaRPr lang="en-US" altLang="zh-TW" sz="2800" dirty="0" smtClean="0"/>
          </a:p>
          <a:p>
            <a:pPr marL="0" indent="0">
              <a:buNone/>
            </a:pPr>
            <a:r>
              <a:rPr lang="en-US" altLang="zh-TW" sz="2800" dirty="0" smtClean="0">
                <a:solidFill>
                  <a:srgbClr val="FF0000"/>
                </a:solidFill>
              </a:rPr>
              <a:t>names(</a:t>
            </a:r>
            <a:r>
              <a:rPr lang="en-US" altLang="zh-TW" sz="2800" dirty="0" err="1" smtClean="0">
                <a:solidFill>
                  <a:srgbClr val="FF0000"/>
                </a:solidFill>
              </a:rPr>
              <a:t>poker_vector</a:t>
            </a:r>
            <a:r>
              <a:rPr lang="en-US" altLang="zh-TW" sz="2800" dirty="0" smtClean="0">
                <a:solidFill>
                  <a:srgbClr val="FF0000"/>
                </a:solidFill>
              </a:rPr>
              <a:t>) = c('Monday', 'Tuesday', 'Wednesday', 'Thursday', 'Friday')</a:t>
            </a:r>
          </a:p>
          <a:p>
            <a:pPr marL="0" indent="0">
              <a:buNone/>
            </a:pPr>
            <a:r>
              <a:rPr lang="en-US" altLang="zh-TW" sz="2800" dirty="0" smtClean="0">
                <a:solidFill>
                  <a:srgbClr val="FF0000"/>
                </a:solidFill>
              </a:rPr>
              <a:t>names(</a:t>
            </a:r>
            <a:r>
              <a:rPr lang="en-US" altLang="zh-TW" sz="2800" dirty="0" err="1" smtClean="0">
                <a:solidFill>
                  <a:srgbClr val="FF0000"/>
                </a:solidFill>
              </a:rPr>
              <a:t>roulette_vector</a:t>
            </a:r>
            <a:r>
              <a:rPr lang="en-US" altLang="zh-TW" sz="2800" dirty="0" smtClean="0">
                <a:solidFill>
                  <a:srgbClr val="FF0000"/>
                </a:solidFill>
              </a:rPr>
              <a:t>) = c('Monday', 'Tuesday', 'Wednesday', 'Thursday', 'Friday')</a:t>
            </a:r>
            <a:endParaRPr lang="zh-TW" altLang="en-US" sz="2800" dirty="0">
              <a:solidFill>
                <a:srgbClr val="FF0000"/>
              </a:solidFill>
            </a:endParaRPr>
          </a:p>
        </p:txBody>
      </p:sp>
      <p:sp>
        <p:nvSpPr>
          <p:cNvPr id="4" name="投影片編號版面配置區 3"/>
          <p:cNvSpPr>
            <a:spLocks noGrp="1"/>
          </p:cNvSpPr>
          <p:nvPr>
            <p:ph type="sldNum" sz="quarter" idx="12"/>
          </p:nvPr>
        </p:nvSpPr>
        <p:spPr/>
        <p:txBody>
          <a:bodyPr/>
          <a:lstStyle/>
          <a:p>
            <a:fld id="{2C5036B7-38C2-4FF7-B0AF-84DA973FE8E3}" type="slidenum">
              <a:rPr lang="zh-TW" altLang="en-US" smtClean="0"/>
              <a:t>26</a:t>
            </a:fld>
            <a:endParaRPr lang="zh-TW" altLang="en-US"/>
          </a:p>
        </p:txBody>
      </p:sp>
    </p:spTree>
    <p:extLst>
      <p:ext uri="{BB962C8B-B14F-4D97-AF65-F5344CB8AC3E}">
        <p14:creationId xmlns:p14="http://schemas.microsoft.com/office/powerpoint/2010/main" val="16985604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Naming a vector (2)</a:t>
            </a:r>
            <a:endParaRPr lang="zh-TW" altLang="en-US" dirty="0"/>
          </a:p>
        </p:txBody>
      </p:sp>
      <p:sp>
        <p:nvSpPr>
          <p:cNvPr id="3" name="內容版面配置區 2"/>
          <p:cNvSpPr>
            <a:spLocks noGrp="1"/>
          </p:cNvSpPr>
          <p:nvPr>
            <p:ph idx="1"/>
          </p:nvPr>
        </p:nvSpPr>
        <p:spPr/>
        <p:txBody>
          <a:bodyPr>
            <a:normAutofit/>
          </a:bodyPr>
          <a:lstStyle/>
          <a:p>
            <a:pPr fontAlgn="base"/>
            <a:r>
              <a:rPr lang="en-US" altLang="zh-TW" dirty="0"/>
              <a:t>T</a:t>
            </a:r>
            <a:r>
              <a:rPr lang="en-US" altLang="zh-TW" dirty="0" smtClean="0"/>
              <a:t>here </a:t>
            </a:r>
            <a:r>
              <a:rPr lang="en-US" altLang="zh-TW" dirty="0"/>
              <a:t>is a more efficient way to do this: assign the days of the week vector to </a:t>
            </a:r>
            <a:r>
              <a:rPr lang="en-US" altLang="zh-TW" dirty="0" smtClean="0"/>
              <a:t>a </a:t>
            </a:r>
            <a:r>
              <a:rPr lang="en-US" altLang="zh-TW" b="1" dirty="0" smtClean="0"/>
              <a:t>variable</a:t>
            </a:r>
            <a:r>
              <a:rPr lang="en-US" altLang="zh-TW" dirty="0"/>
              <a:t>!</a:t>
            </a:r>
          </a:p>
          <a:p>
            <a:pPr fontAlgn="base"/>
            <a:r>
              <a:rPr lang="en-US" altLang="zh-TW" dirty="0"/>
              <a:t>Just like you did with your poker and roulette returns, you can also create a variable that contains the days of the week. This way you can use and re-use it.</a:t>
            </a:r>
          </a:p>
          <a:p>
            <a:endParaRPr lang="zh-TW" altLang="en-US" dirty="0"/>
          </a:p>
        </p:txBody>
      </p:sp>
      <p:sp>
        <p:nvSpPr>
          <p:cNvPr id="4" name="投影片編號版面配置區 3"/>
          <p:cNvSpPr>
            <a:spLocks noGrp="1"/>
          </p:cNvSpPr>
          <p:nvPr>
            <p:ph type="sldNum" sz="quarter" idx="12"/>
          </p:nvPr>
        </p:nvSpPr>
        <p:spPr/>
        <p:txBody>
          <a:bodyPr/>
          <a:lstStyle/>
          <a:p>
            <a:fld id="{2C5036B7-38C2-4FF7-B0AF-84DA973FE8E3}" type="slidenum">
              <a:rPr lang="zh-TW" altLang="en-US" smtClean="0"/>
              <a:t>27</a:t>
            </a:fld>
            <a:endParaRPr lang="zh-TW" altLang="en-US"/>
          </a:p>
        </p:txBody>
      </p:sp>
    </p:spTree>
    <p:extLst>
      <p:ext uri="{BB962C8B-B14F-4D97-AF65-F5344CB8AC3E}">
        <p14:creationId xmlns:p14="http://schemas.microsoft.com/office/powerpoint/2010/main" val="33232839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a:t>
            </a:r>
            <a:endParaRPr lang="zh-TW" altLang="en-US" dirty="0"/>
          </a:p>
        </p:txBody>
      </p:sp>
      <p:sp>
        <p:nvSpPr>
          <p:cNvPr id="3" name="內容版面配置區 2"/>
          <p:cNvSpPr>
            <a:spLocks noGrp="1"/>
          </p:cNvSpPr>
          <p:nvPr>
            <p:ph idx="1"/>
          </p:nvPr>
        </p:nvSpPr>
        <p:spPr/>
        <p:txBody>
          <a:bodyPr>
            <a:normAutofit fontScale="77500" lnSpcReduction="20000"/>
          </a:bodyPr>
          <a:lstStyle/>
          <a:p>
            <a:pPr marL="0" indent="0">
              <a:buNone/>
            </a:pPr>
            <a:r>
              <a:rPr lang="en-US" altLang="zh-TW" dirty="0" smtClean="0"/>
              <a:t># Poker winnings from Monday to Friday</a:t>
            </a:r>
          </a:p>
          <a:p>
            <a:pPr marL="0" indent="0">
              <a:buNone/>
            </a:pPr>
            <a:r>
              <a:rPr lang="en-US" altLang="zh-TW" dirty="0" err="1" smtClean="0">
                <a:solidFill>
                  <a:srgbClr val="FF0000"/>
                </a:solidFill>
              </a:rPr>
              <a:t>poker_vector</a:t>
            </a:r>
            <a:r>
              <a:rPr lang="en-US" altLang="zh-TW" dirty="0" smtClean="0">
                <a:solidFill>
                  <a:srgbClr val="FF0000"/>
                </a:solidFill>
              </a:rPr>
              <a:t> = c(140,-50,20,-120,240)</a:t>
            </a:r>
          </a:p>
          <a:p>
            <a:pPr marL="0" indent="0">
              <a:buNone/>
            </a:pPr>
            <a:r>
              <a:rPr lang="en-US" altLang="zh-TW" dirty="0" smtClean="0"/>
              <a:t># Roulette winnings form Monday to Friday</a:t>
            </a:r>
          </a:p>
          <a:p>
            <a:pPr marL="0" indent="0">
              <a:buNone/>
            </a:pPr>
            <a:r>
              <a:rPr lang="en-US" altLang="zh-TW" dirty="0" err="1" smtClean="0">
                <a:solidFill>
                  <a:srgbClr val="FF0000"/>
                </a:solidFill>
              </a:rPr>
              <a:t>roulette_vector</a:t>
            </a:r>
            <a:r>
              <a:rPr lang="en-US" altLang="zh-TW" dirty="0" smtClean="0">
                <a:solidFill>
                  <a:srgbClr val="FF0000"/>
                </a:solidFill>
              </a:rPr>
              <a:t> = c(-24,-50,100,-350,10)</a:t>
            </a:r>
          </a:p>
          <a:p>
            <a:pPr marL="0" indent="0">
              <a:buNone/>
            </a:pPr>
            <a:r>
              <a:rPr lang="en-US" altLang="zh-TW" dirty="0" smtClean="0"/>
              <a:t># Create the variable </a:t>
            </a:r>
            <a:r>
              <a:rPr lang="en-US" altLang="zh-TW" dirty="0" err="1" smtClean="0"/>
              <a:t>days_vector</a:t>
            </a:r>
            <a:r>
              <a:rPr lang="en-US" altLang="zh-TW" dirty="0" smtClean="0"/>
              <a:t> containing "</a:t>
            </a:r>
            <a:r>
              <a:rPr lang="en-US" altLang="zh-TW" dirty="0" err="1" smtClean="0"/>
              <a:t>Monday","Tuesday","Wednesday","Thursday","Friday</a:t>
            </a:r>
            <a:r>
              <a:rPr lang="en-US" altLang="zh-TW" dirty="0" smtClean="0"/>
              <a:t>“</a:t>
            </a:r>
          </a:p>
          <a:p>
            <a:pPr marL="0" indent="0">
              <a:buNone/>
            </a:pPr>
            <a:r>
              <a:rPr lang="en-US" altLang="zh-TW" dirty="0" err="1" smtClean="0">
                <a:solidFill>
                  <a:srgbClr val="FF0000"/>
                </a:solidFill>
              </a:rPr>
              <a:t>days_vector</a:t>
            </a:r>
            <a:r>
              <a:rPr lang="en-US" altLang="zh-TW" dirty="0" smtClean="0">
                <a:solidFill>
                  <a:srgbClr val="FF0000"/>
                </a:solidFill>
              </a:rPr>
              <a:t> = c( "</a:t>
            </a:r>
            <a:r>
              <a:rPr lang="en-US" altLang="zh-TW" dirty="0" err="1" smtClean="0">
                <a:solidFill>
                  <a:srgbClr val="FF0000"/>
                </a:solidFill>
              </a:rPr>
              <a:t>Monday","Tuesday","Wednesday","Thursday","Friday</a:t>
            </a:r>
            <a:r>
              <a:rPr lang="en-US" altLang="zh-TW" dirty="0" smtClean="0">
                <a:solidFill>
                  <a:srgbClr val="FF0000"/>
                </a:solidFill>
              </a:rPr>
              <a:t>")</a:t>
            </a:r>
          </a:p>
          <a:p>
            <a:pPr marL="0" indent="0">
              <a:buNone/>
            </a:pPr>
            <a:r>
              <a:rPr lang="en-US" altLang="zh-TW" dirty="0" smtClean="0"/>
              <a:t>#Assign the names of the day to the roulette and </a:t>
            </a:r>
            <a:r>
              <a:rPr lang="en-US" altLang="zh-TW" dirty="0" err="1" smtClean="0"/>
              <a:t>poker_vectors</a:t>
            </a:r>
            <a:endParaRPr lang="en-US" altLang="zh-TW" dirty="0" smtClean="0"/>
          </a:p>
          <a:p>
            <a:pPr marL="0" indent="0">
              <a:buNone/>
            </a:pPr>
            <a:r>
              <a:rPr lang="en-US" altLang="zh-TW" dirty="0" smtClean="0">
                <a:solidFill>
                  <a:srgbClr val="FF0000"/>
                </a:solidFill>
              </a:rPr>
              <a:t>names(</a:t>
            </a:r>
            <a:r>
              <a:rPr lang="en-US" altLang="zh-TW" dirty="0" err="1" smtClean="0">
                <a:solidFill>
                  <a:srgbClr val="FF0000"/>
                </a:solidFill>
              </a:rPr>
              <a:t>poker_vector</a:t>
            </a:r>
            <a:r>
              <a:rPr lang="en-US" altLang="zh-TW" dirty="0" smtClean="0">
                <a:solidFill>
                  <a:srgbClr val="FF0000"/>
                </a:solidFill>
              </a:rPr>
              <a:t>) =  </a:t>
            </a:r>
            <a:r>
              <a:rPr lang="en-US" altLang="zh-TW" dirty="0" err="1" smtClean="0">
                <a:solidFill>
                  <a:srgbClr val="FF0000"/>
                </a:solidFill>
              </a:rPr>
              <a:t>days_vector</a:t>
            </a:r>
            <a:r>
              <a:rPr lang="en-US" altLang="zh-TW" dirty="0" smtClean="0">
                <a:solidFill>
                  <a:srgbClr val="FF0000"/>
                </a:solidFill>
              </a:rPr>
              <a:t> </a:t>
            </a:r>
          </a:p>
          <a:p>
            <a:pPr marL="0" indent="0">
              <a:buNone/>
            </a:pPr>
            <a:r>
              <a:rPr lang="en-US" altLang="zh-TW" dirty="0" smtClean="0">
                <a:solidFill>
                  <a:srgbClr val="FF0000"/>
                </a:solidFill>
              </a:rPr>
              <a:t>names(</a:t>
            </a:r>
            <a:r>
              <a:rPr lang="en-US" altLang="zh-TW" dirty="0" err="1" smtClean="0">
                <a:solidFill>
                  <a:srgbClr val="FF0000"/>
                </a:solidFill>
              </a:rPr>
              <a:t>roulette_vector</a:t>
            </a:r>
            <a:r>
              <a:rPr lang="en-US" altLang="zh-TW" dirty="0" smtClean="0">
                <a:solidFill>
                  <a:srgbClr val="FF0000"/>
                </a:solidFill>
              </a:rPr>
              <a:t>) =</a:t>
            </a:r>
            <a:r>
              <a:rPr lang="en-US" altLang="zh-TW" dirty="0" err="1" smtClean="0">
                <a:solidFill>
                  <a:srgbClr val="FF0000"/>
                </a:solidFill>
              </a:rPr>
              <a:t>days_vector</a:t>
            </a:r>
            <a:endParaRPr lang="zh-TW" altLang="en-US" dirty="0">
              <a:solidFill>
                <a:srgbClr val="FF0000"/>
              </a:solidFill>
            </a:endParaRPr>
          </a:p>
        </p:txBody>
      </p:sp>
      <p:sp>
        <p:nvSpPr>
          <p:cNvPr id="4" name="投影片編號版面配置區 3"/>
          <p:cNvSpPr>
            <a:spLocks noGrp="1"/>
          </p:cNvSpPr>
          <p:nvPr>
            <p:ph type="sldNum" sz="quarter" idx="12"/>
          </p:nvPr>
        </p:nvSpPr>
        <p:spPr/>
        <p:txBody>
          <a:bodyPr/>
          <a:lstStyle/>
          <a:p>
            <a:fld id="{2C5036B7-38C2-4FF7-B0AF-84DA973FE8E3}" type="slidenum">
              <a:rPr lang="zh-TW" altLang="en-US" smtClean="0"/>
              <a:t>28</a:t>
            </a:fld>
            <a:endParaRPr lang="zh-TW" altLang="en-US"/>
          </a:p>
        </p:txBody>
      </p:sp>
    </p:spTree>
    <p:extLst>
      <p:ext uri="{BB962C8B-B14F-4D97-AF65-F5344CB8AC3E}">
        <p14:creationId xmlns:p14="http://schemas.microsoft.com/office/powerpoint/2010/main" val="28636166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Calculating total </a:t>
            </a:r>
            <a:r>
              <a:rPr lang="en-US" altLang="zh-TW" dirty="0" smtClean="0"/>
              <a:t>winnings</a:t>
            </a:r>
            <a:endParaRPr lang="zh-TW" altLang="en-US" dirty="0"/>
          </a:p>
        </p:txBody>
      </p:sp>
      <p:sp>
        <p:nvSpPr>
          <p:cNvPr id="3" name="內容版面配置區 2"/>
          <p:cNvSpPr>
            <a:spLocks noGrp="1"/>
          </p:cNvSpPr>
          <p:nvPr>
            <p:ph idx="1"/>
          </p:nvPr>
        </p:nvSpPr>
        <p:spPr/>
        <p:txBody>
          <a:bodyPr>
            <a:normAutofit fontScale="85000" lnSpcReduction="20000"/>
          </a:bodyPr>
          <a:lstStyle/>
          <a:p>
            <a:pPr fontAlgn="base"/>
            <a:r>
              <a:rPr lang="en-US" altLang="zh-TW" dirty="0" smtClean="0"/>
              <a:t>Now,  </a:t>
            </a:r>
            <a:r>
              <a:rPr lang="en-US" altLang="zh-TW" dirty="0"/>
              <a:t>y</a:t>
            </a:r>
            <a:r>
              <a:rPr lang="en-US" altLang="zh-TW" dirty="0" smtClean="0"/>
              <a:t>ou </a:t>
            </a:r>
            <a:r>
              <a:rPr lang="en-US" altLang="zh-TW" dirty="0"/>
              <a:t>want to find out the following type of information:</a:t>
            </a:r>
          </a:p>
          <a:p>
            <a:pPr fontAlgn="base"/>
            <a:r>
              <a:rPr lang="en-US" altLang="zh-TW" dirty="0"/>
              <a:t>How much has been your overall profit or loss per day of the week?</a:t>
            </a:r>
          </a:p>
          <a:p>
            <a:pPr fontAlgn="base"/>
            <a:r>
              <a:rPr lang="en-US" altLang="zh-TW" dirty="0"/>
              <a:t>Have you lost money over the week in total?</a:t>
            </a:r>
          </a:p>
          <a:p>
            <a:pPr fontAlgn="base"/>
            <a:r>
              <a:rPr lang="en-US" altLang="zh-TW" dirty="0"/>
              <a:t>Are you winning/losing money on poker or on roulette?</a:t>
            </a:r>
          </a:p>
          <a:p>
            <a:pPr fontAlgn="base"/>
            <a:r>
              <a:rPr lang="en-US" altLang="zh-TW" dirty="0"/>
              <a:t>To get the answers, you have to do arithmetic calculations on vectors.</a:t>
            </a:r>
          </a:p>
          <a:p>
            <a:pPr fontAlgn="base"/>
            <a:r>
              <a:rPr lang="en-US" altLang="zh-TW" dirty="0"/>
              <a:t>Important to know is that if you sum two vectors in R, it takes the element-wise sum. For example: </a:t>
            </a:r>
            <a:r>
              <a:rPr lang="en-US" altLang="zh-TW" dirty="0">
                <a:solidFill>
                  <a:srgbClr val="FF0000"/>
                </a:solidFill>
              </a:rPr>
              <a:t>c(1,2,3)+c(4,5,6)</a:t>
            </a:r>
            <a:r>
              <a:rPr lang="en-US" altLang="zh-TW" dirty="0"/>
              <a:t> is equal to </a:t>
            </a:r>
            <a:r>
              <a:rPr lang="en-US" altLang="zh-TW" dirty="0">
                <a:solidFill>
                  <a:srgbClr val="FF0000"/>
                </a:solidFill>
              </a:rPr>
              <a:t>c(1+4,2+5,3+6)</a:t>
            </a:r>
            <a:r>
              <a:rPr lang="en-US" altLang="zh-TW" dirty="0"/>
              <a:t> or </a:t>
            </a:r>
            <a:r>
              <a:rPr lang="en-US" altLang="zh-TW" dirty="0">
                <a:solidFill>
                  <a:srgbClr val="FF0000"/>
                </a:solidFill>
              </a:rPr>
              <a:t>c(5,7,9). </a:t>
            </a:r>
            <a:r>
              <a:rPr lang="en-US" altLang="zh-TW" dirty="0"/>
              <a:t>Let's try this first!</a:t>
            </a:r>
          </a:p>
          <a:p>
            <a:endParaRPr lang="zh-TW" altLang="en-US" dirty="0"/>
          </a:p>
        </p:txBody>
      </p:sp>
      <p:sp>
        <p:nvSpPr>
          <p:cNvPr id="4" name="投影片編號版面配置區 3"/>
          <p:cNvSpPr>
            <a:spLocks noGrp="1"/>
          </p:cNvSpPr>
          <p:nvPr>
            <p:ph type="sldNum" sz="quarter" idx="12"/>
          </p:nvPr>
        </p:nvSpPr>
        <p:spPr/>
        <p:txBody>
          <a:bodyPr/>
          <a:lstStyle/>
          <a:p>
            <a:fld id="{2C5036B7-38C2-4FF7-B0AF-84DA973FE8E3}" type="slidenum">
              <a:rPr lang="zh-TW" altLang="en-US" smtClean="0"/>
              <a:t>29</a:t>
            </a:fld>
            <a:endParaRPr lang="zh-TW" altLang="en-US"/>
          </a:p>
        </p:txBody>
      </p:sp>
    </p:spTree>
    <p:extLst>
      <p:ext uri="{BB962C8B-B14F-4D97-AF65-F5344CB8AC3E}">
        <p14:creationId xmlns:p14="http://schemas.microsoft.com/office/powerpoint/2010/main" val="15217052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Intro to R &amp; </a:t>
            </a:r>
            <a:r>
              <a:rPr lang="en-US" altLang="zh-TW" dirty="0" err="1" smtClean="0"/>
              <a:t>RStudio</a:t>
            </a:r>
            <a:endParaRPr lang="zh-TW" altLang="en-US" dirty="0"/>
          </a:p>
        </p:txBody>
      </p:sp>
      <p:sp>
        <p:nvSpPr>
          <p:cNvPr id="5" name="文字版面配置區 4"/>
          <p:cNvSpPr>
            <a:spLocks noGrp="1"/>
          </p:cNvSpPr>
          <p:nvPr>
            <p:ph type="body" idx="1"/>
          </p:nvPr>
        </p:nvSpPr>
        <p:spPr/>
        <p:txBody>
          <a:bodyPr/>
          <a:lstStyle/>
          <a:p>
            <a:endParaRPr lang="zh-TW" altLang="en-US"/>
          </a:p>
        </p:txBody>
      </p:sp>
      <p:sp>
        <p:nvSpPr>
          <p:cNvPr id="2" name="投影片編號版面配置區 1"/>
          <p:cNvSpPr>
            <a:spLocks noGrp="1"/>
          </p:cNvSpPr>
          <p:nvPr>
            <p:ph type="sldNum" sz="quarter" idx="12"/>
          </p:nvPr>
        </p:nvSpPr>
        <p:spPr/>
        <p:txBody>
          <a:bodyPr/>
          <a:lstStyle/>
          <a:p>
            <a:fld id="{2C5036B7-38C2-4FF7-B0AF-84DA973FE8E3}" type="slidenum">
              <a:rPr lang="zh-TW" altLang="en-US" smtClean="0"/>
              <a:t>3</a:t>
            </a:fld>
            <a:endParaRPr lang="zh-TW" altLang="en-US"/>
          </a:p>
        </p:txBody>
      </p:sp>
    </p:spTree>
    <p:extLst>
      <p:ext uri="{BB962C8B-B14F-4D97-AF65-F5344CB8AC3E}">
        <p14:creationId xmlns:p14="http://schemas.microsoft.com/office/powerpoint/2010/main" val="2448001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a:bodyPr>
          <a:lstStyle/>
          <a:p>
            <a:pPr marL="0" indent="0">
              <a:buNone/>
            </a:pPr>
            <a:r>
              <a:rPr lang="en-US" altLang="zh-TW" dirty="0" err="1" smtClean="0">
                <a:solidFill>
                  <a:srgbClr val="FF0000"/>
                </a:solidFill>
              </a:rPr>
              <a:t>A_vector</a:t>
            </a:r>
            <a:r>
              <a:rPr lang="en-US" altLang="zh-TW" dirty="0" smtClean="0">
                <a:solidFill>
                  <a:srgbClr val="FF0000"/>
                </a:solidFill>
              </a:rPr>
              <a:t> = c(1, 2, 3)</a:t>
            </a:r>
          </a:p>
          <a:p>
            <a:pPr marL="0" indent="0">
              <a:buNone/>
            </a:pPr>
            <a:r>
              <a:rPr lang="en-US" altLang="zh-TW" dirty="0" err="1" smtClean="0">
                <a:solidFill>
                  <a:srgbClr val="FF0000"/>
                </a:solidFill>
              </a:rPr>
              <a:t>B_vector</a:t>
            </a:r>
            <a:r>
              <a:rPr lang="en-US" altLang="zh-TW" dirty="0" smtClean="0">
                <a:solidFill>
                  <a:srgbClr val="FF0000"/>
                </a:solidFill>
              </a:rPr>
              <a:t> = c(4, 5, 6)</a:t>
            </a:r>
          </a:p>
          <a:p>
            <a:pPr marL="0" indent="0">
              <a:buNone/>
            </a:pPr>
            <a:r>
              <a:rPr lang="en-US" altLang="zh-TW" dirty="0" smtClean="0"/>
              <a:t># Take the sum of </a:t>
            </a:r>
            <a:r>
              <a:rPr lang="en-US" altLang="zh-TW" dirty="0" err="1" smtClean="0"/>
              <a:t>A_vector</a:t>
            </a:r>
            <a:r>
              <a:rPr lang="en-US" altLang="zh-TW" dirty="0" smtClean="0"/>
              <a:t> and </a:t>
            </a:r>
            <a:r>
              <a:rPr lang="en-US" altLang="zh-TW" dirty="0" err="1" smtClean="0"/>
              <a:t>B_vector</a:t>
            </a:r>
            <a:endParaRPr lang="en-US" altLang="zh-TW" dirty="0" smtClean="0"/>
          </a:p>
          <a:p>
            <a:pPr marL="0" indent="0">
              <a:buNone/>
            </a:pPr>
            <a:r>
              <a:rPr lang="en-US" altLang="zh-TW" dirty="0" err="1" smtClean="0">
                <a:solidFill>
                  <a:srgbClr val="FF0000"/>
                </a:solidFill>
              </a:rPr>
              <a:t>Total_vector</a:t>
            </a:r>
            <a:r>
              <a:rPr lang="en-US" altLang="zh-TW" dirty="0" smtClean="0">
                <a:solidFill>
                  <a:srgbClr val="FF0000"/>
                </a:solidFill>
              </a:rPr>
              <a:t> = </a:t>
            </a:r>
            <a:r>
              <a:rPr lang="en-US" altLang="zh-TW" dirty="0" err="1" smtClean="0">
                <a:solidFill>
                  <a:srgbClr val="FF0000"/>
                </a:solidFill>
              </a:rPr>
              <a:t>A_vector</a:t>
            </a:r>
            <a:r>
              <a:rPr lang="en-US" altLang="zh-TW" dirty="0" smtClean="0">
                <a:solidFill>
                  <a:srgbClr val="FF0000"/>
                </a:solidFill>
              </a:rPr>
              <a:t> + </a:t>
            </a:r>
            <a:r>
              <a:rPr lang="en-US" altLang="zh-TW" dirty="0" err="1" smtClean="0">
                <a:solidFill>
                  <a:srgbClr val="FF0000"/>
                </a:solidFill>
              </a:rPr>
              <a:t>B_vector</a:t>
            </a:r>
            <a:endParaRPr lang="en-US" altLang="zh-TW" dirty="0" smtClean="0">
              <a:solidFill>
                <a:srgbClr val="FF0000"/>
              </a:solidFill>
            </a:endParaRPr>
          </a:p>
        </p:txBody>
      </p:sp>
      <p:sp>
        <p:nvSpPr>
          <p:cNvPr id="4" name="投影片編號版面配置區 3"/>
          <p:cNvSpPr>
            <a:spLocks noGrp="1"/>
          </p:cNvSpPr>
          <p:nvPr>
            <p:ph type="sldNum" sz="quarter" idx="12"/>
          </p:nvPr>
        </p:nvSpPr>
        <p:spPr/>
        <p:txBody>
          <a:bodyPr/>
          <a:lstStyle/>
          <a:p>
            <a:fld id="{2C5036B7-38C2-4FF7-B0AF-84DA973FE8E3}" type="slidenum">
              <a:rPr lang="zh-TW" altLang="en-US" smtClean="0"/>
              <a:t>30</a:t>
            </a:fld>
            <a:endParaRPr lang="zh-TW" altLang="en-US"/>
          </a:p>
        </p:txBody>
      </p:sp>
    </p:spTree>
    <p:extLst>
      <p:ext uri="{BB962C8B-B14F-4D97-AF65-F5344CB8AC3E}">
        <p14:creationId xmlns:p14="http://schemas.microsoft.com/office/powerpoint/2010/main" val="3299123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a:bodyPr>
          <a:lstStyle/>
          <a:p>
            <a:pPr marL="0" indent="0">
              <a:buNone/>
            </a:pPr>
            <a:r>
              <a:rPr lang="en-US" altLang="zh-TW" dirty="0" smtClean="0"/>
              <a:t># daily total</a:t>
            </a:r>
          </a:p>
          <a:p>
            <a:pPr marL="0" indent="0">
              <a:buNone/>
            </a:pPr>
            <a:r>
              <a:rPr lang="en-US" altLang="zh-TW" dirty="0" err="1" smtClean="0">
                <a:solidFill>
                  <a:srgbClr val="FF0000"/>
                </a:solidFill>
              </a:rPr>
              <a:t>total_daily</a:t>
            </a:r>
            <a:r>
              <a:rPr lang="en-US" altLang="zh-TW" dirty="0" smtClean="0">
                <a:solidFill>
                  <a:srgbClr val="FF0000"/>
                </a:solidFill>
              </a:rPr>
              <a:t> = </a:t>
            </a:r>
            <a:r>
              <a:rPr lang="en-US" altLang="zh-TW" dirty="0" err="1" smtClean="0">
                <a:solidFill>
                  <a:srgbClr val="FF0000"/>
                </a:solidFill>
              </a:rPr>
              <a:t>poker_vector</a:t>
            </a:r>
            <a:r>
              <a:rPr lang="en-US" altLang="zh-TW" dirty="0" smtClean="0">
                <a:solidFill>
                  <a:srgbClr val="FF0000"/>
                </a:solidFill>
              </a:rPr>
              <a:t> +</a:t>
            </a:r>
            <a:r>
              <a:rPr lang="en-US" altLang="zh-TW" dirty="0" err="1" smtClean="0">
                <a:solidFill>
                  <a:srgbClr val="FF0000"/>
                </a:solidFill>
              </a:rPr>
              <a:t>roulette_vector</a:t>
            </a:r>
            <a:endParaRPr lang="en-US" altLang="zh-TW" dirty="0" smtClean="0">
              <a:solidFill>
                <a:srgbClr val="FF0000"/>
              </a:solidFill>
            </a:endParaRPr>
          </a:p>
          <a:p>
            <a:pPr marL="0" indent="0">
              <a:buNone/>
            </a:pPr>
            <a:r>
              <a:rPr lang="en-US" altLang="zh-TW" dirty="0" smtClean="0"/>
              <a:t># calculates the sum of all elements of a vector</a:t>
            </a:r>
          </a:p>
          <a:p>
            <a:pPr marL="0" indent="0">
              <a:buNone/>
            </a:pPr>
            <a:r>
              <a:rPr lang="en-US" altLang="zh-TW" dirty="0" err="1" smtClean="0">
                <a:solidFill>
                  <a:srgbClr val="FF0000"/>
                </a:solidFill>
              </a:rPr>
              <a:t>total_poker</a:t>
            </a:r>
            <a:r>
              <a:rPr lang="en-US" altLang="zh-TW" dirty="0" smtClean="0">
                <a:solidFill>
                  <a:srgbClr val="FF0000"/>
                </a:solidFill>
              </a:rPr>
              <a:t> = sum(</a:t>
            </a:r>
            <a:r>
              <a:rPr lang="en-US" altLang="zh-TW" dirty="0" err="1" smtClean="0">
                <a:solidFill>
                  <a:srgbClr val="FF0000"/>
                </a:solidFill>
              </a:rPr>
              <a:t>poker_vector</a:t>
            </a:r>
            <a:r>
              <a:rPr lang="en-US" altLang="zh-TW" dirty="0" smtClean="0">
                <a:solidFill>
                  <a:srgbClr val="FF0000"/>
                </a:solidFill>
              </a:rPr>
              <a:t>)</a:t>
            </a:r>
          </a:p>
          <a:p>
            <a:pPr marL="0" indent="0">
              <a:buNone/>
            </a:pPr>
            <a:r>
              <a:rPr lang="en-US" altLang="zh-TW" dirty="0" err="1" smtClean="0">
                <a:solidFill>
                  <a:srgbClr val="FF0000"/>
                </a:solidFill>
              </a:rPr>
              <a:t>total_roulette</a:t>
            </a:r>
            <a:r>
              <a:rPr lang="en-US" altLang="zh-TW" dirty="0" smtClean="0">
                <a:solidFill>
                  <a:srgbClr val="FF0000"/>
                </a:solidFill>
              </a:rPr>
              <a:t> = sum(</a:t>
            </a:r>
            <a:r>
              <a:rPr lang="en-US" altLang="zh-TW" dirty="0" err="1" smtClean="0">
                <a:solidFill>
                  <a:srgbClr val="FF0000"/>
                </a:solidFill>
              </a:rPr>
              <a:t>roulette_vector</a:t>
            </a:r>
            <a:r>
              <a:rPr lang="en-US" altLang="zh-TW" dirty="0" smtClean="0">
                <a:solidFill>
                  <a:srgbClr val="FF0000"/>
                </a:solidFill>
              </a:rPr>
              <a:t>)</a:t>
            </a:r>
          </a:p>
          <a:p>
            <a:pPr marL="0" indent="0">
              <a:buNone/>
            </a:pPr>
            <a:r>
              <a:rPr lang="en-US" altLang="zh-TW" dirty="0" err="1" smtClean="0">
                <a:solidFill>
                  <a:srgbClr val="FF0000"/>
                </a:solidFill>
              </a:rPr>
              <a:t>total_week</a:t>
            </a:r>
            <a:r>
              <a:rPr lang="en-US" altLang="zh-TW" dirty="0" smtClean="0">
                <a:solidFill>
                  <a:srgbClr val="FF0000"/>
                </a:solidFill>
              </a:rPr>
              <a:t> = </a:t>
            </a:r>
            <a:r>
              <a:rPr lang="en-US" altLang="zh-TW" dirty="0" err="1" smtClean="0">
                <a:solidFill>
                  <a:srgbClr val="FF0000"/>
                </a:solidFill>
              </a:rPr>
              <a:t>total_poker+total_roulette</a:t>
            </a:r>
            <a:endParaRPr lang="zh-TW" altLang="en-US" dirty="0" smtClean="0">
              <a:solidFill>
                <a:srgbClr val="FF0000"/>
              </a:solidFill>
            </a:endParaRPr>
          </a:p>
          <a:p>
            <a:pPr marL="0" indent="0">
              <a:buNone/>
            </a:pPr>
            <a:endParaRPr lang="zh-TW" altLang="en-US" dirty="0" smtClean="0">
              <a:solidFill>
                <a:srgbClr val="FF0000"/>
              </a:solidFill>
            </a:endParaRPr>
          </a:p>
          <a:p>
            <a:endParaRPr lang="zh-TW" altLang="en-US" dirty="0"/>
          </a:p>
        </p:txBody>
      </p:sp>
      <p:sp>
        <p:nvSpPr>
          <p:cNvPr id="4" name="投影片編號版面配置區 3"/>
          <p:cNvSpPr>
            <a:spLocks noGrp="1"/>
          </p:cNvSpPr>
          <p:nvPr>
            <p:ph type="sldNum" sz="quarter" idx="12"/>
          </p:nvPr>
        </p:nvSpPr>
        <p:spPr/>
        <p:txBody>
          <a:bodyPr/>
          <a:lstStyle/>
          <a:p>
            <a:fld id="{2C5036B7-38C2-4FF7-B0AF-84DA973FE8E3}" type="slidenum">
              <a:rPr lang="zh-TW" altLang="en-US" smtClean="0"/>
              <a:t>31</a:t>
            </a:fld>
            <a:endParaRPr lang="zh-TW" altLang="en-US"/>
          </a:p>
        </p:txBody>
      </p:sp>
    </p:spTree>
    <p:extLst>
      <p:ext uri="{BB962C8B-B14F-4D97-AF65-F5344CB8AC3E}">
        <p14:creationId xmlns:p14="http://schemas.microsoft.com/office/powerpoint/2010/main" val="39113422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Vector </a:t>
            </a:r>
            <a:r>
              <a:rPr lang="en-US" altLang="zh-TW" dirty="0" smtClean="0"/>
              <a:t>selection</a:t>
            </a:r>
            <a:endParaRPr lang="zh-TW" altLang="en-US" dirty="0"/>
          </a:p>
        </p:txBody>
      </p:sp>
      <p:sp>
        <p:nvSpPr>
          <p:cNvPr id="3" name="內容版面配置區 2"/>
          <p:cNvSpPr>
            <a:spLocks noGrp="1"/>
          </p:cNvSpPr>
          <p:nvPr>
            <p:ph idx="1"/>
          </p:nvPr>
        </p:nvSpPr>
        <p:spPr/>
        <p:txBody>
          <a:bodyPr>
            <a:normAutofit/>
          </a:bodyPr>
          <a:lstStyle/>
          <a:p>
            <a:pPr marL="0" indent="0">
              <a:buNone/>
            </a:pPr>
            <a:r>
              <a:rPr lang="en-US" altLang="zh-TW" sz="2800" dirty="0" smtClean="0"/>
              <a:t># Define new variable based on a selection</a:t>
            </a:r>
          </a:p>
          <a:p>
            <a:pPr marL="0" indent="0">
              <a:buNone/>
            </a:pPr>
            <a:r>
              <a:rPr lang="en-US" altLang="zh-TW" sz="2800" dirty="0" err="1" smtClean="0">
                <a:solidFill>
                  <a:srgbClr val="FF0000"/>
                </a:solidFill>
              </a:rPr>
              <a:t>poker_wednesday</a:t>
            </a:r>
            <a:r>
              <a:rPr lang="en-US" altLang="zh-TW" sz="2800" dirty="0" smtClean="0">
                <a:solidFill>
                  <a:srgbClr val="FF0000"/>
                </a:solidFill>
              </a:rPr>
              <a:t> = </a:t>
            </a:r>
            <a:r>
              <a:rPr lang="en-US" altLang="zh-TW" sz="2800" dirty="0" err="1" smtClean="0">
                <a:solidFill>
                  <a:srgbClr val="FF0000"/>
                </a:solidFill>
              </a:rPr>
              <a:t>poker_vector</a:t>
            </a:r>
            <a:r>
              <a:rPr lang="en-US" altLang="zh-TW" sz="2800" dirty="0" smtClean="0">
                <a:solidFill>
                  <a:srgbClr val="FF0000"/>
                </a:solidFill>
              </a:rPr>
              <a:t>[3]</a:t>
            </a:r>
          </a:p>
          <a:p>
            <a:pPr marL="0" indent="0">
              <a:buNone/>
            </a:pPr>
            <a:r>
              <a:rPr lang="en-US" altLang="zh-TW" sz="2800" dirty="0" smtClean="0"/>
              <a:t># Define new variable based on a selection</a:t>
            </a:r>
          </a:p>
          <a:p>
            <a:pPr marL="0" indent="0">
              <a:buNone/>
            </a:pPr>
            <a:r>
              <a:rPr lang="en-US" altLang="zh-TW" sz="2800" dirty="0" err="1" smtClean="0">
                <a:solidFill>
                  <a:srgbClr val="FF0000"/>
                </a:solidFill>
              </a:rPr>
              <a:t>poker_midweek</a:t>
            </a:r>
            <a:r>
              <a:rPr lang="en-US" altLang="zh-TW" sz="2800" dirty="0" smtClean="0">
                <a:solidFill>
                  <a:srgbClr val="FF0000"/>
                </a:solidFill>
              </a:rPr>
              <a:t> = </a:t>
            </a:r>
            <a:r>
              <a:rPr lang="en-US" altLang="zh-TW" sz="2800" dirty="0" err="1" smtClean="0">
                <a:solidFill>
                  <a:srgbClr val="FF0000"/>
                </a:solidFill>
              </a:rPr>
              <a:t>poker_vector</a:t>
            </a:r>
            <a:r>
              <a:rPr lang="en-US" altLang="zh-TW" sz="2800" dirty="0" smtClean="0">
                <a:solidFill>
                  <a:srgbClr val="FF0000"/>
                </a:solidFill>
              </a:rPr>
              <a:t>[c(2, 3, 4)]</a:t>
            </a:r>
          </a:p>
          <a:p>
            <a:pPr marL="0" indent="0">
              <a:buNone/>
            </a:pPr>
            <a:r>
              <a:rPr lang="en-US" altLang="zh-TW" sz="2800" dirty="0" smtClean="0"/>
              <a:t># Define new variable based on a selection</a:t>
            </a:r>
          </a:p>
          <a:p>
            <a:pPr marL="0" indent="0">
              <a:buNone/>
            </a:pPr>
            <a:r>
              <a:rPr lang="en-US" altLang="zh-TW" sz="2800" dirty="0" err="1" smtClean="0">
                <a:solidFill>
                  <a:srgbClr val="FF0000"/>
                </a:solidFill>
              </a:rPr>
              <a:t>roulette_selection_vector</a:t>
            </a:r>
            <a:r>
              <a:rPr lang="en-US" altLang="zh-TW" sz="2800" dirty="0" smtClean="0">
                <a:solidFill>
                  <a:srgbClr val="FF0000"/>
                </a:solidFill>
              </a:rPr>
              <a:t> = </a:t>
            </a:r>
            <a:r>
              <a:rPr lang="en-US" altLang="zh-TW" sz="2800" dirty="0" err="1" smtClean="0">
                <a:solidFill>
                  <a:srgbClr val="FF0000"/>
                </a:solidFill>
              </a:rPr>
              <a:t>roulette_vector</a:t>
            </a:r>
            <a:r>
              <a:rPr lang="en-US" altLang="zh-TW" sz="2800" dirty="0" smtClean="0">
                <a:solidFill>
                  <a:srgbClr val="FF0000"/>
                </a:solidFill>
              </a:rPr>
              <a:t>[2:5]</a:t>
            </a:r>
          </a:p>
          <a:p>
            <a:pPr marL="0" indent="0">
              <a:buNone/>
            </a:pPr>
            <a:r>
              <a:rPr lang="en-US" altLang="zh-TW" sz="2800" dirty="0" smtClean="0"/>
              <a:t>#</a:t>
            </a:r>
            <a:r>
              <a:rPr lang="en-US" altLang="zh-TW" sz="2800" dirty="0"/>
              <a:t>Notice how the vector </a:t>
            </a:r>
            <a:r>
              <a:rPr lang="en-US" altLang="zh-TW" sz="2800" dirty="0" smtClean="0"/>
              <a:t>2:5</a:t>
            </a:r>
            <a:r>
              <a:rPr lang="en-US" altLang="zh-TW" sz="2800" dirty="0"/>
              <a:t> is placed between the square brackets to select element 2 up to </a:t>
            </a:r>
            <a:r>
              <a:rPr lang="en-US" altLang="zh-TW" sz="2800" dirty="0" smtClean="0"/>
              <a:t>5.</a:t>
            </a:r>
            <a:endParaRPr lang="zh-TW" altLang="en-US" sz="2800" dirty="0"/>
          </a:p>
        </p:txBody>
      </p:sp>
      <p:sp>
        <p:nvSpPr>
          <p:cNvPr id="4" name="投影片編號版面配置區 3"/>
          <p:cNvSpPr>
            <a:spLocks noGrp="1"/>
          </p:cNvSpPr>
          <p:nvPr>
            <p:ph type="sldNum" sz="quarter" idx="12"/>
          </p:nvPr>
        </p:nvSpPr>
        <p:spPr/>
        <p:txBody>
          <a:bodyPr/>
          <a:lstStyle/>
          <a:p>
            <a:fld id="{2C5036B7-38C2-4FF7-B0AF-84DA973FE8E3}" type="slidenum">
              <a:rPr lang="zh-TW" altLang="en-US" smtClean="0"/>
              <a:t>32</a:t>
            </a:fld>
            <a:endParaRPr lang="zh-TW" altLang="en-US"/>
          </a:p>
        </p:txBody>
      </p:sp>
    </p:spTree>
    <p:extLst>
      <p:ext uri="{BB962C8B-B14F-4D97-AF65-F5344CB8AC3E}">
        <p14:creationId xmlns:p14="http://schemas.microsoft.com/office/powerpoint/2010/main" val="18668088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Selection by comparison - Step 1</a:t>
            </a:r>
            <a:endParaRPr lang="zh-TW" altLang="en-US" dirty="0"/>
          </a:p>
        </p:txBody>
      </p:sp>
      <p:sp>
        <p:nvSpPr>
          <p:cNvPr id="3" name="內容版面配置區 2"/>
          <p:cNvSpPr>
            <a:spLocks noGrp="1"/>
          </p:cNvSpPr>
          <p:nvPr>
            <p:ph idx="1"/>
          </p:nvPr>
        </p:nvSpPr>
        <p:spPr/>
        <p:txBody>
          <a:bodyPr>
            <a:normAutofit fontScale="77500" lnSpcReduction="20000"/>
          </a:bodyPr>
          <a:lstStyle/>
          <a:p>
            <a:pPr fontAlgn="base"/>
            <a:r>
              <a:rPr lang="en-US" altLang="zh-TW" dirty="0" smtClean="0"/>
              <a:t>The </a:t>
            </a:r>
            <a:r>
              <a:rPr lang="en-US" altLang="zh-TW" dirty="0"/>
              <a:t>(logical) comparison operators known to R are:</a:t>
            </a:r>
          </a:p>
          <a:p>
            <a:pPr lvl="1" fontAlgn="base"/>
            <a:r>
              <a:rPr lang="en-US" altLang="zh-TW" dirty="0"/>
              <a:t>&lt; for less than</a:t>
            </a:r>
          </a:p>
          <a:p>
            <a:pPr lvl="1" fontAlgn="base"/>
            <a:r>
              <a:rPr lang="en-US" altLang="zh-TW" dirty="0"/>
              <a:t>&gt; for greater than</a:t>
            </a:r>
          </a:p>
          <a:p>
            <a:pPr lvl="1" fontAlgn="base"/>
            <a:r>
              <a:rPr lang="en-US" altLang="zh-TW" dirty="0"/>
              <a:t>&gt;= for greater than or equal to</a:t>
            </a:r>
          </a:p>
          <a:p>
            <a:pPr lvl="1" fontAlgn="base"/>
            <a:r>
              <a:rPr lang="en-US" altLang="zh-TW" dirty="0"/>
              <a:t>== for equal to each other</a:t>
            </a:r>
          </a:p>
          <a:p>
            <a:pPr lvl="1" fontAlgn="base"/>
            <a:r>
              <a:rPr lang="en-US" altLang="zh-TW" dirty="0"/>
              <a:t>!= not equal to each other</a:t>
            </a:r>
          </a:p>
          <a:p>
            <a:pPr fontAlgn="base"/>
            <a:r>
              <a:rPr lang="en-US" altLang="zh-TW" dirty="0" smtClean="0"/>
              <a:t>The </a:t>
            </a:r>
            <a:r>
              <a:rPr lang="en-US" altLang="zh-TW" dirty="0"/>
              <a:t>nice thing about R is that you can use these comparison operators also on vectors. </a:t>
            </a:r>
            <a:endParaRPr lang="en-US" altLang="zh-TW" dirty="0" smtClean="0"/>
          </a:p>
          <a:p>
            <a:pPr fontAlgn="base"/>
            <a:r>
              <a:rPr lang="en-US" altLang="zh-TW" dirty="0" smtClean="0"/>
              <a:t>For </a:t>
            </a:r>
            <a:r>
              <a:rPr lang="en-US" altLang="zh-TW" dirty="0"/>
              <a:t>example, the statement </a:t>
            </a:r>
            <a:r>
              <a:rPr lang="en-US" altLang="zh-TW" dirty="0">
                <a:solidFill>
                  <a:srgbClr val="FF0000"/>
                </a:solidFill>
              </a:rPr>
              <a:t>c(4,5,6) &gt; </a:t>
            </a:r>
            <a:r>
              <a:rPr lang="en-US" altLang="zh-TW" dirty="0" smtClean="0">
                <a:solidFill>
                  <a:srgbClr val="FF0000"/>
                </a:solidFill>
              </a:rPr>
              <a:t>5</a:t>
            </a:r>
          </a:p>
          <a:p>
            <a:pPr fontAlgn="base"/>
            <a:r>
              <a:rPr lang="en-US" altLang="zh-TW" dirty="0" smtClean="0"/>
              <a:t>returns</a:t>
            </a:r>
            <a:r>
              <a:rPr lang="en-US" altLang="zh-TW" dirty="0"/>
              <a:t>: </a:t>
            </a:r>
            <a:r>
              <a:rPr lang="en-US" altLang="zh-TW" dirty="0">
                <a:solidFill>
                  <a:srgbClr val="FF0000"/>
                </a:solidFill>
              </a:rPr>
              <a:t>FALSE </a:t>
            </a:r>
            <a:r>
              <a:rPr lang="en-US" altLang="zh-TW" dirty="0" err="1">
                <a:solidFill>
                  <a:srgbClr val="FF0000"/>
                </a:solidFill>
              </a:rPr>
              <a:t>FALSE</a:t>
            </a:r>
            <a:r>
              <a:rPr lang="en-US" altLang="zh-TW" dirty="0">
                <a:solidFill>
                  <a:srgbClr val="FF0000"/>
                </a:solidFill>
              </a:rPr>
              <a:t> TRUE</a:t>
            </a:r>
            <a:r>
              <a:rPr lang="en-US" altLang="zh-TW" dirty="0"/>
              <a:t>. </a:t>
            </a:r>
            <a:endParaRPr lang="en-US" altLang="zh-TW" dirty="0" smtClean="0"/>
          </a:p>
          <a:p>
            <a:pPr fontAlgn="base"/>
            <a:r>
              <a:rPr lang="en-US" altLang="zh-TW" dirty="0" smtClean="0"/>
              <a:t>In </a:t>
            </a:r>
            <a:r>
              <a:rPr lang="en-US" altLang="zh-TW" dirty="0"/>
              <a:t>other words, you test for every element of the vector if the condition stated by the comparison operator is TRUE or FALSE. </a:t>
            </a:r>
          </a:p>
          <a:p>
            <a:endParaRPr lang="zh-TW" altLang="en-US" dirty="0"/>
          </a:p>
        </p:txBody>
      </p:sp>
      <p:sp>
        <p:nvSpPr>
          <p:cNvPr id="4" name="投影片編號版面配置區 3"/>
          <p:cNvSpPr>
            <a:spLocks noGrp="1"/>
          </p:cNvSpPr>
          <p:nvPr>
            <p:ph type="sldNum" sz="quarter" idx="12"/>
          </p:nvPr>
        </p:nvSpPr>
        <p:spPr/>
        <p:txBody>
          <a:bodyPr/>
          <a:lstStyle/>
          <a:p>
            <a:fld id="{2C5036B7-38C2-4FF7-B0AF-84DA973FE8E3}" type="slidenum">
              <a:rPr lang="zh-TW" altLang="en-US" smtClean="0"/>
              <a:t>33</a:t>
            </a:fld>
            <a:endParaRPr lang="zh-TW" altLang="en-US"/>
          </a:p>
        </p:txBody>
      </p:sp>
    </p:spTree>
    <p:extLst>
      <p:ext uri="{BB962C8B-B14F-4D97-AF65-F5344CB8AC3E}">
        <p14:creationId xmlns:p14="http://schemas.microsoft.com/office/powerpoint/2010/main" val="22364003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a:t>
            </a:r>
            <a:endParaRPr lang="zh-TW" altLang="en-US" dirty="0"/>
          </a:p>
        </p:txBody>
      </p:sp>
      <p:sp>
        <p:nvSpPr>
          <p:cNvPr id="3" name="內容版面配置區 2"/>
          <p:cNvSpPr>
            <a:spLocks noGrp="1"/>
          </p:cNvSpPr>
          <p:nvPr>
            <p:ph idx="1"/>
          </p:nvPr>
        </p:nvSpPr>
        <p:spPr/>
        <p:txBody>
          <a:bodyPr>
            <a:normAutofit/>
          </a:bodyPr>
          <a:lstStyle/>
          <a:p>
            <a:pPr marL="0" indent="0">
              <a:buNone/>
            </a:pPr>
            <a:r>
              <a:rPr lang="en-US" altLang="zh-TW" sz="2800" dirty="0" smtClean="0"/>
              <a:t># What days of the week did you make money on poker</a:t>
            </a:r>
          </a:p>
          <a:p>
            <a:pPr marL="0" indent="0">
              <a:buNone/>
            </a:pPr>
            <a:r>
              <a:rPr lang="en-US" altLang="zh-TW" sz="2800" dirty="0" err="1" smtClean="0">
                <a:solidFill>
                  <a:srgbClr val="FF0000"/>
                </a:solidFill>
              </a:rPr>
              <a:t>selection_vector</a:t>
            </a:r>
            <a:r>
              <a:rPr lang="en-US" altLang="zh-TW" sz="2800" dirty="0" smtClean="0">
                <a:solidFill>
                  <a:srgbClr val="FF0000"/>
                </a:solidFill>
              </a:rPr>
              <a:t> = </a:t>
            </a:r>
            <a:r>
              <a:rPr lang="en-US" altLang="zh-TW" sz="2800" dirty="0" err="1" smtClean="0">
                <a:solidFill>
                  <a:srgbClr val="FF0000"/>
                </a:solidFill>
              </a:rPr>
              <a:t>poker_vector</a:t>
            </a:r>
            <a:r>
              <a:rPr lang="en-US" altLang="zh-TW" sz="2800" dirty="0" smtClean="0">
                <a:solidFill>
                  <a:srgbClr val="FF0000"/>
                </a:solidFill>
              </a:rPr>
              <a:t> &gt; 0</a:t>
            </a:r>
          </a:p>
          <a:p>
            <a:pPr marL="0" indent="0">
              <a:buNone/>
            </a:pPr>
            <a:r>
              <a:rPr lang="en-US" altLang="zh-TW" sz="2800" dirty="0" err="1" smtClean="0">
                <a:solidFill>
                  <a:srgbClr val="FF0000"/>
                </a:solidFill>
              </a:rPr>
              <a:t>selection_vector</a:t>
            </a:r>
            <a:endParaRPr lang="zh-TW" altLang="en-US" sz="2800" dirty="0">
              <a:solidFill>
                <a:srgbClr val="FF0000"/>
              </a:solidFill>
            </a:endParaRPr>
          </a:p>
        </p:txBody>
      </p:sp>
      <p:sp>
        <p:nvSpPr>
          <p:cNvPr id="4" name="投影片編號版面配置區 3"/>
          <p:cNvSpPr>
            <a:spLocks noGrp="1"/>
          </p:cNvSpPr>
          <p:nvPr>
            <p:ph type="sldNum" sz="quarter" idx="12"/>
          </p:nvPr>
        </p:nvSpPr>
        <p:spPr/>
        <p:txBody>
          <a:bodyPr/>
          <a:lstStyle/>
          <a:p>
            <a:fld id="{2C5036B7-38C2-4FF7-B0AF-84DA973FE8E3}" type="slidenum">
              <a:rPr lang="zh-TW" altLang="en-US" smtClean="0"/>
              <a:t>34</a:t>
            </a:fld>
            <a:endParaRPr lang="zh-TW" altLang="en-US"/>
          </a:p>
        </p:txBody>
      </p:sp>
    </p:spTree>
    <p:extLst>
      <p:ext uri="{BB962C8B-B14F-4D97-AF65-F5344CB8AC3E}">
        <p14:creationId xmlns:p14="http://schemas.microsoft.com/office/powerpoint/2010/main" val="1923066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ormAutofit/>
          </a:bodyPr>
          <a:lstStyle/>
          <a:p>
            <a:r>
              <a:rPr lang="en-US" altLang="zh-TW" dirty="0" smtClean="0"/>
              <a:t>Selection by comparison - Step 2</a:t>
            </a:r>
            <a:endParaRPr lang="zh-TW" altLang="en-US" dirty="0"/>
          </a:p>
        </p:txBody>
      </p:sp>
      <p:sp>
        <p:nvSpPr>
          <p:cNvPr id="5" name="內容版面配置區 4"/>
          <p:cNvSpPr>
            <a:spLocks noGrp="1"/>
          </p:cNvSpPr>
          <p:nvPr>
            <p:ph idx="1"/>
          </p:nvPr>
        </p:nvSpPr>
        <p:spPr/>
        <p:txBody>
          <a:bodyPr>
            <a:normAutofit/>
          </a:bodyPr>
          <a:lstStyle/>
          <a:p>
            <a:pPr fontAlgn="base"/>
            <a:r>
              <a:rPr lang="en-US" altLang="zh-TW" dirty="0" smtClean="0"/>
              <a:t>You </a:t>
            </a:r>
            <a:r>
              <a:rPr lang="en-US" altLang="zh-TW" dirty="0"/>
              <a:t>can select the desired elements, by putting </a:t>
            </a:r>
            <a:r>
              <a:rPr lang="en-US" altLang="zh-TW" dirty="0" err="1"/>
              <a:t>selection_vector</a:t>
            </a:r>
            <a:r>
              <a:rPr lang="en-US" altLang="zh-TW" dirty="0"/>
              <a:t> between square brackets when selecting from </a:t>
            </a:r>
            <a:r>
              <a:rPr lang="en-US" altLang="zh-TW" dirty="0" err="1"/>
              <a:t>poker_vector</a:t>
            </a:r>
            <a:r>
              <a:rPr lang="en-US" altLang="zh-TW" dirty="0"/>
              <a:t>. This works, because by default R only selects those elements where </a:t>
            </a:r>
            <a:r>
              <a:rPr lang="en-US" altLang="zh-TW" dirty="0" err="1"/>
              <a:t>selection_vector</a:t>
            </a:r>
            <a:r>
              <a:rPr lang="en-US" altLang="zh-TW" dirty="0"/>
              <a:t> is TRUE. For </a:t>
            </a:r>
            <a:r>
              <a:rPr lang="en-US" altLang="zh-TW" dirty="0" err="1"/>
              <a:t>selection_vector</a:t>
            </a:r>
            <a:r>
              <a:rPr lang="en-US" altLang="zh-TW" dirty="0"/>
              <a:t> this means where </a:t>
            </a:r>
            <a:r>
              <a:rPr lang="en-US" altLang="zh-TW" dirty="0" err="1"/>
              <a:t>poker_vector</a:t>
            </a:r>
            <a:r>
              <a:rPr lang="en-US" altLang="zh-TW" dirty="0"/>
              <a:t> &gt; 0.</a:t>
            </a:r>
          </a:p>
          <a:p>
            <a:endParaRPr lang="zh-TW" altLang="en-US" dirty="0"/>
          </a:p>
        </p:txBody>
      </p:sp>
      <p:sp>
        <p:nvSpPr>
          <p:cNvPr id="2" name="投影片編號版面配置區 1"/>
          <p:cNvSpPr>
            <a:spLocks noGrp="1"/>
          </p:cNvSpPr>
          <p:nvPr>
            <p:ph type="sldNum" sz="quarter" idx="12"/>
          </p:nvPr>
        </p:nvSpPr>
        <p:spPr/>
        <p:txBody>
          <a:bodyPr/>
          <a:lstStyle/>
          <a:p>
            <a:fld id="{2C5036B7-38C2-4FF7-B0AF-84DA973FE8E3}" type="slidenum">
              <a:rPr lang="zh-TW" altLang="en-US" smtClean="0"/>
              <a:t>35</a:t>
            </a:fld>
            <a:endParaRPr lang="zh-TW" altLang="en-US"/>
          </a:p>
        </p:txBody>
      </p:sp>
    </p:spTree>
    <p:extLst>
      <p:ext uri="{BB962C8B-B14F-4D97-AF65-F5344CB8AC3E}">
        <p14:creationId xmlns:p14="http://schemas.microsoft.com/office/powerpoint/2010/main" val="34118486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Example</a:t>
            </a:r>
            <a:endParaRPr lang="zh-TW" altLang="en-US" dirty="0"/>
          </a:p>
        </p:txBody>
      </p:sp>
      <p:sp>
        <p:nvSpPr>
          <p:cNvPr id="5" name="內容版面配置區 4"/>
          <p:cNvSpPr>
            <a:spLocks noGrp="1"/>
          </p:cNvSpPr>
          <p:nvPr>
            <p:ph idx="1"/>
          </p:nvPr>
        </p:nvSpPr>
        <p:spPr/>
        <p:txBody>
          <a:bodyPr>
            <a:normAutofit/>
          </a:bodyPr>
          <a:lstStyle/>
          <a:p>
            <a:pPr marL="0" indent="0">
              <a:buNone/>
            </a:pPr>
            <a:r>
              <a:rPr lang="en-US" altLang="zh-TW" sz="2800" dirty="0" smtClean="0"/>
              <a:t># What days of the week did you make money on poker</a:t>
            </a:r>
          </a:p>
          <a:p>
            <a:pPr marL="0" indent="0">
              <a:buNone/>
            </a:pPr>
            <a:r>
              <a:rPr lang="en-US" altLang="zh-TW" sz="2800" dirty="0" err="1" smtClean="0">
                <a:solidFill>
                  <a:srgbClr val="FF0000"/>
                </a:solidFill>
              </a:rPr>
              <a:t>selection_vector</a:t>
            </a:r>
            <a:r>
              <a:rPr lang="en-US" altLang="zh-TW" sz="2800" dirty="0" smtClean="0">
                <a:solidFill>
                  <a:srgbClr val="FF0000"/>
                </a:solidFill>
              </a:rPr>
              <a:t> = </a:t>
            </a:r>
            <a:r>
              <a:rPr lang="en-US" altLang="zh-TW" sz="2800" dirty="0" err="1" smtClean="0">
                <a:solidFill>
                  <a:srgbClr val="FF0000"/>
                </a:solidFill>
              </a:rPr>
              <a:t>poker_vector</a:t>
            </a:r>
            <a:r>
              <a:rPr lang="en-US" altLang="zh-TW" sz="2800" dirty="0" smtClean="0">
                <a:solidFill>
                  <a:srgbClr val="FF0000"/>
                </a:solidFill>
              </a:rPr>
              <a:t> &gt; 0</a:t>
            </a:r>
          </a:p>
          <a:p>
            <a:pPr marL="0" indent="0">
              <a:buNone/>
            </a:pPr>
            <a:r>
              <a:rPr lang="en-US" altLang="zh-TW" sz="2800" dirty="0" smtClean="0"/>
              <a:t># Select from </a:t>
            </a:r>
            <a:r>
              <a:rPr lang="en-US" altLang="zh-TW" sz="2800" dirty="0" err="1" smtClean="0"/>
              <a:t>poker_vector</a:t>
            </a:r>
            <a:r>
              <a:rPr lang="en-US" altLang="zh-TW" sz="2800" dirty="0" smtClean="0"/>
              <a:t> these days</a:t>
            </a:r>
          </a:p>
          <a:p>
            <a:pPr marL="0" indent="0">
              <a:buNone/>
            </a:pPr>
            <a:r>
              <a:rPr lang="en-US" altLang="zh-TW" sz="2800" dirty="0" err="1" smtClean="0">
                <a:solidFill>
                  <a:srgbClr val="FF0000"/>
                </a:solidFill>
              </a:rPr>
              <a:t>poker_winning_days</a:t>
            </a:r>
            <a:r>
              <a:rPr lang="en-US" altLang="zh-TW" sz="2800" dirty="0" smtClean="0">
                <a:solidFill>
                  <a:srgbClr val="FF0000"/>
                </a:solidFill>
              </a:rPr>
              <a:t> = </a:t>
            </a:r>
            <a:r>
              <a:rPr lang="en-US" altLang="zh-TW" sz="2800" dirty="0" err="1" smtClean="0">
                <a:solidFill>
                  <a:srgbClr val="FF0000"/>
                </a:solidFill>
              </a:rPr>
              <a:t>poker_vector</a:t>
            </a:r>
            <a:r>
              <a:rPr lang="en-US" altLang="zh-TW" sz="2800" dirty="0" smtClean="0">
                <a:solidFill>
                  <a:srgbClr val="FF0000"/>
                </a:solidFill>
              </a:rPr>
              <a:t>[</a:t>
            </a:r>
            <a:r>
              <a:rPr lang="en-US" altLang="zh-TW" sz="2800" dirty="0" err="1" smtClean="0">
                <a:solidFill>
                  <a:srgbClr val="FF0000"/>
                </a:solidFill>
              </a:rPr>
              <a:t>selection_vector</a:t>
            </a:r>
            <a:r>
              <a:rPr lang="en-US" altLang="zh-TW" sz="2800" dirty="0" smtClean="0">
                <a:solidFill>
                  <a:srgbClr val="FF0000"/>
                </a:solidFill>
              </a:rPr>
              <a:t>]</a:t>
            </a:r>
          </a:p>
          <a:p>
            <a:pPr marL="0" indent="0">
              <a:buNone/>
            </a:pPr>
            <a:r>
              <a:rPr lang="en-US" altLang="zh-TW" sz="2800" dirty="0" err="1" smtClean="0">
                <a:solidFill>
                  <a:srgbClr val="FF0000"/>
                </a:solidFill>
              </a:rPr>
              <a:t>poker_winning_days</a:t>
            </a:r>
            <a:endParaRPr lang="en-US" altLang="zh-TW" sz="2800" dirty="0" smtClean="0">
              <a:solidFill>
                <a:srgbClr val="FF0000"/>
              </a:solidFill>
            </a:endParaRPr>
          </a:p>
          <a:p>
            <a:pPr marL="0" indent="0">
              <a:buNone/>
            </a:pPr>
            <a:endParaRPr lang="en-US" altLang="zh-TW" dirty="0">
              <a:solidFill>
                <a:srgbClr val="FF0000"/>
              </a:solidFill>
            </a:endParaRPr>
          </a:p>
        </p:txBody>
      </p:sp>
      <p:sp>
        <p:nvSpPr>
          <p:cNvPr id="2" name="投影片編號版面配置區 1"/>
          <p:cNvSpPr>
            <a:spLocks noGrp="1"/>
          </p:cNvSpPr>
          <p:nvPr>
            <p:ph type="sldNum" sz="quarter" idx="12"/>
          </p:nvPr>
        </p:nvSpPr>
        <p:spPr/>
        <p:txBody>
          <a:bodyPr/>
          <a:lstStyle/>
          <a:p>
            <a:fld id="{2C5036B7-38C2-4FF7-B0AF-84DA973FE8E3}" type="slidenum">
              <a:rPr lang="zh-TW" altLang="en-US" smtClean="0"/>
              <a:t>36</a:t>
            </a:fld>
            <a:endParaRPr lang="zh-TW" altLang="en-US"/>
          </a:p>
        </p:txBody>
      </p:sp>
    </p:spTree>
    <p:extLst>
      <p:ext uri="{BB962C8B-B14F-4D97-AF65-F5344CB8AC3E}">
        <p14:creationId xmlns:p14="http://schemas.microsoft.com/office/powerpoint/2010/main" val="42491053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Matrices</a:t>
            </a:r>
            <a:endParaRPr lang="zh-TW" altLang="en-US" dirty="0"/>
          </a:p>
        </p:txBody>
      </p:sp>
      <p:sp>
        <p:nvSpPr>
          <p:cNvPr id="5" name="文字版面配置區 4"/>
          <p:cNvSpPr>
            <a:spLocks noGrp="1"/>
          </p:cNvSpPr>
          <p:nvPr>
            <p:ph type="body" idx="1"/>
          </p:nvPr>
        </p:nvSpPr>
        <p:spPr/>
        <p:txBody>
          <a:bodyPr/>
          <a:lstStyle/>
          <a:p>
            <a:endParaRPr lang="zh-TW" altLang="en-US"/>
          </a:p>
        </p:txBody>
      </p:sp>
      <p:sp>
        <p:nvSpPr>
          <p:cNvPr id="2" name="投影片編號版面配置區 1"/>
          <p:cNvSpPr>
            <a:spLocks noGrp="1"/>
          </p:cNvSpPr>
          <p:nvPr>
            <p:ph type="sldNum" sz="quarter" idx="12"/>
          </p:nvPr>
        </p:nvSpPr>
        <p:spPr/>
        <p:txBody>
          <a:bodyPr/>
          <a:lstStyle/>
          <a:p>
            <a:fld id="{2C5036B7-38C2-4FF7-B0AF-84DA973FE8E3}" type="slidenum">
              <a:rPr lang="zh-TW" altLang="en-US" smtClean="0"/>
              <a:t>37</a:t>
            </a:fld>
            <a:endParaRPr lang="zh-TW" altLang="en-US"/>
          </a:p>
        </p:txBody>
      </p:sp>
    </p:spTree>
    <p:extLst>
      <p:ext uri="{BB962C8B-B14F-4D97-AF65-F5344CB8AC3E}">
        <p14:creationId xmlns:p14="http://schemas.microsoft.com/office/powerpoint/2010/main" val="18730994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ormAutofit/>
          </a:bodyPr>
          <a:lstStyle/>
          <a:p>
            <a:r>
              <a:rPr lang="en-US" altLang="zh-TW" dirty="0"/>
              <a:t>What's a matrix</a:t>
            </a:r>
            <a:r>
              <a:rPr lang="en-US" altLang="zh-TW" dirty="0" smtClean="0"/>
              <a:t>?</a:t>
            </a:r>
            <a:endParaRPr lang="zh-TW" altLang="en-US" dirty="0"/>
          </a:p>
        </p:txBody>
      </p:sp>
      <p:sp>
        <p:nvSpPr>
          <p:cNvPr id="5" name="內容版面配置區 4"/>
          <p:cNvSpPr>
            <a:spLocks noGrp="1"/>
          </p:cNvSpPr>
          <p:nvPr>
            <p:ph idx="1"/>
          </p:nvPr>
        </p:nvSpPr>
        <p:spPr/>
        <p:txBody>
          <a:bodyPr>
            <a:normAutofit fontScale="77500" lnSpcReduction="20000"/>
          </a:bodyPr>
          <a:lstStyle/>
          <a:p>
            <a:pPr fontAlgn="base"/>
            <a:r>
              <a:rPr lang="en-US" altLang="zh-TW" sz="3100" dirty="0"/>
              <a:t>In R, a matrix is a collection of elements of the same data type (numeric, character, or logical) arranged into a fixed number of rows and columns. Since you are only working with rows and columns, </a:t>
            </a:r>
            <a:r>
              <a:rPr lang="en-US" altLang="zh-TW" sz="3100" dirty="0">
                <a:solidFill>
                  <a:srgbClr val="FF0000"/>
                </a:solidFill>
              </a:rPr>
              <a:t>a matrix is called two-dimensional.</a:t>
            </a:r>
          </a:p>
          <a:p>
            <a:pPr fontAlgn="base"/>
            <a:r>
              <a:rPr lang="en-US" altLang="zh-TW" sz="3100" dirty="0"/>
              <a:t>In R, you can construct a matrix with the </a:t>
            </a:r>
            <a:r>
              <a:rPr lang="en-US" altLang="zh-TW" sz="3100" dirty="0" smtClean="0"/>
              <a:t>matrix function</a:t>
            </a:r>
            <a:r>
              <a:rPr lang="en-US" altLang="zh-TW" sz="3100" dirty="0"/>
              <a:t>, for example: </a:t>
            </a:r>
            <a:r>
              <a:rPr lang="en-US" altLang="zh-TW" sz="3100" dirty="0">
                <a:solidFill>
                  <a:srgbClr val="FF0000"/>
                </a:solidFill>
              </a:rPr>
              <a:t>matrix(1:9, </a:t>
            </a:r>
            <a:r>
              <a:rPr lang="en-US" altLang="zh-TW" sz="3100" dirty="0" err="1">
                <a:solidFill>
                  <a:srgbClr val="FF0000"/>
                </a:solidFill>
              </a:rPr>
              <a:t>byrow</a:t>
            </a:r>
            <a:r>
              <a:rPr lang="en-US" altLang="zh-TW" sz="3100" dirty="0">
                <a:solidFill>
                  <a:srgbClr val="FF0000"/>
                </a:solidFill>
              </a:rPr>
              <a:t>=TRUE, </a:t>
            </a:r>
            <a:r>
              <a:rPr lang="en-US" altLang="zh-TW" sz="3100" dirty="0" err="1">
                <a:solidFill>
                  <a:srgbClr val="FF0000"/>
                </a:solidFill>
              </a:rPr>
              <a:t>nrow</a:t>
            </a:r>
            <a:r>
              <a:rPr lang="en-US" altLang="zh-TW" sz="3100" dirty="0">
                <a:solidFill>
                  <a:srgbClr val="FF0000"/>
                </a:solidFill>
              </a:rPr>
              <a:t>=3</a:t>
            </a:r>
            <a:r>
              <a:rPr lang="en-US" altLang="zh-TW" sz="3100" dirty="0" smtClean="0">
                <a:solidFill>
                  <a:srgbClr val="FF0000"/>
                </a:solidFill>
              </a:rPr>
              <a:t>)</a:t>
            </a:r>
            <a:endParaRPr lang="en-US" altLang="zh-TW" sz="3100" dirty="0"/>
          </a:p>
          <a:p>
            <a:pPr fontAlgn="base"/>
            <a:r>
              <a:rPr lang="en-US" altLang="zh-TW" sz="3100" dirty="0"/>
              <a:t>The first argument, is the collection of elements that R will arrange into the rows and columns of the matrix. Here, we use </a:t>
            </a:r>
            <a:r>
              <a:rPr lang="en-US" altLang="zh-TW" sz="3100" dirty="0" smtClean="0"/>
              <a:t>1:9 which </a:t>
            </a:r>
            <a:r>
              <a:rPr lang="en-US" altLang="zh-TW" sz="3100" dirty="0"/>
              <a:t>constructs the vector c(1,2,3,4,5,6,7,8,9).</a:t>
            </a:r>
          </a:p>
          <a:p>
            <a:pPr fontAlgn="base"/>
            <a:r>
              <a:rPr lang="en-US" altLang="zh-TW" sz="3100" dirty="0"/>
              <a:t>The argument </a:t>
            </a:r>
            <a:r>
              <a:rPr lang="en-US" altLang="zh-TW" sz="3100" dirty="0" err="1">
                <a:solidFill>
                  <a:srgbClr val="FF0000"/>
                </a:solidFill>
              </a:rPr>
              <a:t>byrow</a:t>
            </a:r>
            <a:r>
              <a:rPr lang="en-US" altLang="zh-TW" sz="3100" dirty="0"/>
              <a:t> indicates that the matrix is filled by the rows. If we want the vector to be filled by the columns, we just place </a:t>
            </a:r>
            <a:r>
              <a:rPr lang="en-US" altLang="zh-TW" sz="3100" dirty="0" err="1"/>
              <a:t>bycol</a:t>
            </a:r>
            <a:r>
              <a:rPr lang="en-US" altLang="zh-TW" sz="3100" dirty="0"/>
              <a:t>=TRUE or </a:t>
            </a:r>
            <a:r>
              <a:rPr lang="en-US" altLang="zh-TW" sz="3100" dirty="0" err="1"/>
              <a:t>byrow</a:t>
            </a:r>
            <a:r>
              <a:rPr lang="en-US" altLang="zh-TW" sz="3100" dirty="0"/>
              <a:t>=FALSE.</a:t>
            </a:r>
          </a:p>
          <a:p>
            <a:pPr fontAlgn="base"/>
            <a:r>
              <a:rPr lang="en-US" altLang="zh-TW" sz="3100" dirty="0"/>
              <a:t>The third argument </a:t>
            </a:r>
            <a:r>
              <a:rPr lang="en-US" altLang="zh-TW" sz="3100" dirty="0" err="1">
                <a:solidFill>
                  <a:srgbClr val="FF0000"/>
                </a:solidFill>
              </a:rPr>
              <a:t>nrow</a:t>
            </a:r>
            <a:r>
              <a:rPr lang="en-US" altLang="zh-TW" sz="3100" dirty="0"/>
              <a:t> indicates that the matrix should have three rows.</a:t>
            </a:r>
          </a:p>
          <a:p>
            <a:endParaRPr lang="zh-TW" altLang="en-US" dirty="0"/>
          </a:p>
        </p:txBody>
      </p:sp>
      <p:sp>
        <p:nvSpPr>
          <p:cNvPr id="2" name="投影片編號版面配置區 1"/>
          <p:cNvSpPr>
            <a:spLocks noGrp="1"/>
          </p:cNvSpPr>
          <p:nvPr>
            <p:ph type="sldNum" sz="quarter" idx="12"/>
          </p:nvPr>
        </p:nvSpPr>
        <p:spPr/>
        <p:txBody>
          <a:bodyPr/>
          <a:lstStyle/>
          <a:p>
            <a:fld id="{2C5036B7-38C2-4FF7-B0AF-84DA973FE8E3}" type="slidenum">
              <a:rPr lang="zh-TW" altLang="en-US" smtClean="0"/>
              <a:t>38</a:t>
            </a:fld>
            <a:endParaRPr lang="zh-TW" altLang="en-US"/>
          </a:p>
        </p:txBody>
      </p:sp>
    </p:spTree>
    <p:extLst>
      <p:ext uri="{BB962C8B-B14F-4D97-AF65-F5344CB8AC3E}">
        <p14:creationId xmlns:p14="http://schemas.microsoft.com/office/powerpoint/2010/main" val="371656021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a:t>
            </a:r>
            <a:endParaRPr lang="zh-TW" altLang="en-US" dirty="0"/>
          </a:p>
        </p:txBody>
      </p:sp>
      <p:sp>
        <p:nvSpPr>
          <p:cNvPr id="3" name="內容版面配置區 2"/>
          <p:cNvSpPr>
            <a:spLocks noGrp="1"/>
          </p:cNvSpPr>
          <p:nvPr>
            <p:ph idx="1"/>
          </p:nvPr>
        </p:nvSpPr>
        <p:spPr/>
        <p:txBody>
          <a:bodyPr>
            <a:normAutofit/>
          </a:bodyPr>
          <a:lstStyle/>
          <a:p>
            <a:pPr marL="0" indent="0">
              <a:buNone/>
            </a:pPr>
            <a:r>
              <a:rPr lang="en-US" altLang="zh-TW" sz="2800" dirty="0" smtClean="0"/>
              <a:t># Construction of a matrix with 3 rows containing the numbers 1 up to 9</a:t>
            </a:r>
          </a:p>
          <a:p>
            <a:pPr marL="0" indent="0">
              <a:buNone/>
            </a:pPr>
            <a:r>
              <a:rPr lang="en-US" altLang="zh-TW" sz="2800" dirty="0" smtClean="0">
                <a:solidFill>
                  <a:srgbClr val="FF0000"/>
                </a:solidFill>
              </a:rPr>
              <a:t>matrix(1:9, </a:t>
            </a:r>
            <a:r>
              <a:rPr lang="en-US" altLang="zh-TW" sz="2800" dirty="0" err="1" smtClean="0">
                <a:solidFill>
                  <a:srgbClr val="FF0000"/>
                </a:solidFill>
              </a:rPr>
              <a:t>byrow</a:t>
            </a:r>
            <a:r>
              <a:rPr lang="en-US" altLang="zh-TW" sz="2800" dirty="0" smtClean="0">
                <a:solidFill>
                  <a:srgbClr val="FF0000"/>
                </a:solidFill>
              </a:rPr>
              <a:t> = TRUE, </a:t>
            </a:r>
            <a:r>
              <a:rPr lang="en-US" altLang="zh-TW" sz="2800" dirty="0" err="1" smtClean="0">
                <a:solidFill>
                  <a:srgbClr val="FF0000"/>
                </a:solidFill>
              </a:rPr>
              <a:t>nrow</a:t>
            </a:r>
            <a:r>
              <a:rPr lang="en-US" altLang="zh-TW" sz="2800" dirty="0" smtClean="0">
                <a:solidFill>
                  <a:srgbClr val="FF0000"/>
                </a:solidFill>
              </a:rPr>
              <a:t> = 3)</a:t>
            </a:r>
            <a:endParaRPr lang="zh-TW" altLang="en-US" sz="2800" dirty="0">
              <a:solidFill>
                <a:srgbClr val="FF0000"/>
              </a:solidFill>
            </a:endParaRPr>
          </a:p>
        </p:txBody>
      </p:sp>
      <p:sp>
        <p:nvSpPr>
          <p:cNvPr id="4" name="投影片編號版面配置區 3"/>
          <p:cNvSpPr>
            <a:spLocks noGrp="1"/>
          </p:cNvSpPr>
          <p:nvPr>
            <p:ph type="sldNum" sz="quarter" idx="12"/>
          </p:nvPr>
        </p:nvSpPr>
        <p:spPr/>
        <p:txBody>
          <a:bodyPr/>
          <a:lstStyle/>
          <a:p>
            <a:fld id="{2C5036B7-38C2-4FF7-B0AF-84DA973FE8E3}" type="slidenum">
              <a:rPr lang="zh-TW" altLang="en-US" smtClean="0"/>
              <a:t>39</a:t>
            </a:fld>
            <a:endParaRPr lang="zh-TW" altLang="en-US"/>
          </a:p>
        </p:txBody>
      </p:sp>
    </p:spTree>
    <p:extLst>
      <p:ext uri="{BB962C8B-B14F-4D97-AF65-F5344CB8AC3E}">
        <p14:creationId xmlns:p14="http://schemas.microsoft.com/office/powerpoint/2010/main" val="3501519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 </a:t>
            </a:r>
            <a:r>
              <a:rPr lang="en-US" altLang="zh-TW" dirty="0"/>
              <a:t>p</a:t>
            </a:r>
            <a:r>
              <a:rPr lang="en-US" altLang="zh-TW" dirty="0" smtClean="0"/>
              <a:t>rogramming language</a:t>
            </a:r>
            <a:endParaRPr lang="zh-TW" altLang="en-US" dirty="0"/>
          </a:p>
        </p:txBody>
      </p:sp>
      <p:sp>
        <p:nvSpPr>
          <p:cNvPr id="3" name="內容版面配置區 2"/>
          <p:cNvSpPr>
            <a:spLocks noGrp="1"/>
          </p:cNvSpPr>
          <p:nvPr>
            <p:ph idx="1"/>
          </p:nvPr>
        </p:nvSpPr>
        <p:spPr/>
        <p:txBody>
          <a:bodyPr>
            <a:normAutofit fontScale="92500" lnSpcReduction="10000"/>
          </a:bodyPr>
          <a:lstStyle/>
          <a:p>
            <a:r>
              <a:rPr lang="en-US" altLang="zh-TW" dirty="0">
                <a:solidFill>
                  <a:srgbClr val="C00000"/>
                </a:solidFill>
              </a:rPr>
              <a:t>R is a free software programming language </a:t>
            </a:r>
            <a:r>
              <a:rPr lang="en-US" altLang="zh-TW" dirty="0"/>
              <a:t>and software environment for statistical computing and graphics</a:t>
            </a:r>
            <a:r>
              <a:rPr lang="en-US" altLang="zh-TW" dirty="0" smtClean="0"/>
              <a:t>.</a:t>
            </a:r>
          </a:p>
          <a:p>
            <a:r>
              <a:rPr lang="en-US" altLang="zh-TW" dirty="0"/>
              <a:t>The R language is widely used among statisticians and data miners for developing statistical </a:t>
            </a:r>
            <a:r>
              <a:rPr lang="en-US" altLang="zh-TW" dirty="0" smtClean="0"/>
              <a:t>software </a:t>
            </a:r>
            <a:r>
              <a:rPr lang="en-US" altLang="zh-TW" dirty="0"/>
              <a:t>and data analysis</a:t>
            </a:r>
            <a:r>
              <a:rPr lang="en-US" altLang="zh-TW" dirty="0" smtClean="0"/>
              <a:t>.</a:t>
            </a:r>
            <a:endParaRPr lang="en-US" altLang="zh-TW" dirty="0"/>
          </a:p>
          <a:p>
            <a:r>
              <a:rPr lang="en-US" altLang="zh-TW" dirty="0" smtClean="0"/>
              <a:t>With </a:t>
            </a:r>
            <a:r>
              <a:rPr lang="en-US" altLang="zh-TW" dirty="0"/>
              <a:t>over 2 million users worldwide R is rapidly becoming the leading programming language in statistics and data science. </a:t>
            </a:r>
            <a:endParaRPr lang="en-US" altLang="zh-TW" dirty="0" smtClean="0"/>
          </a:p>
          <a:p>
            <a:r>
              <a:rPr lang="en-US" altLang="zh-TW" dirty="0">
                <a:hlinkClick r:id="rId2"/>
              </a:rPr>
              <a:t>http://www.r-project.org</a:t>
            </a:r>
            <a:r>
              <a:rPr lang="en-US" altLang="zh-TW" dirty="0" smtClean="0">
                <a:hlinkClick r:id="rId2"/>
              </a:rPr>
              <a:t>/</a:t>
            </a:r>
            <a:endParaRPr lang="en-US" altLang="zh-TW" dirty="0" smtClean="0"/>
          </a:p>
          <a:p>
            <a:endParaRPr lang="en-US" altLang="zh-TW" dirty="0" smtClean="0"/>
          </a:p>
        </p:txBody>
      </p:sp>
      <p:pic>
        <p:nvPicPr>
          <p:cNvPr id="1026" name="Picture 2" descr="R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6336" y="116632"/>
            <a:ext cx="1431263" cy="1087761"/>
          </a:xfrm>
          <a:prstGeom prst="rect">
            <a:avLst/>
          </a:prstGeom>
          <a:noFill/>
          <a:extLst>
            <a:ext uri="{909E8E84-426E-40DD-AFC4-6F175D3DCCD1}">
              <a14:hiddenFill xmlns:a14="http://schemas.microsoft.com/office/drawing/2010/main">
                <a:solidFill>
                  <a:srgbClr val="FFFFFF"/>
                </a:solidFill>
              </a14:hiddenFill>
            </a:ext>
          </a:extLst>
        </p:spPr>
      </p:pic>
      <p:sp>
        <p:nvSpPr>
          <p:cNvPr id="4" name="投影片編號版面配置區 3"/>
          <p:cNvSpPr>
            <a:spLocks noGrp="1"/>
          </p:cNvSpPr>
          <p:nvPr>
            <p:ph type="sldNum" sz="quarter" idx="12"/>
          </p:nvPr>
        </p:nvSpPr>
        <p:spPr/>
        <p:txBody>
          <a:bodyPr/>
          <a:lstStyle/>
          <a:p>
            <a:fld id="{2C5036B7-38C2-4FF7-B0AF-84DA973FE8E3}" type="slidenum">
              <a:rPr lang="zh-TW" altLang="en-US" smtClean="0"/>
              <a:t>4</a:t>
            </a:fld>
            <a:endParaRPr lang="zh-TW" altLang="en-US"/>
          </a:p>
        </p:txBody>
      </p:sp>
    </p:spTree>
    <p:extLst>
      <p:ext uri="{BB962C8B-B14F-4D97-AF65-F5344CB8AC3E}">
        <p14:creationId xmlns:p14="http://schemas.microsoft.com/office/powerpoint/2010/main" val="7859469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a:t>
            </a:r>
            <a:endParaRPr lang="zh-TW" altLang="en-US" dirty="0"/>
          </a:p>
        </p:txBody>
      </p:sp>
      <p:sp>
        <p:nvSpPr>
          <p:cNvPr id="3" name="內容版面配置區 2"/>
          <p:cNvSpPr>
            <a:spLocks noGrp="1"/>
          </p:cNvSpPr>
          <p:nvPr>
            <p:ph idx="1"/>
          </p:nvPr>
        </p:nvSpPr>
        <p:spPr/>
        <p:txBody>
          <a:bodyPr>
            <a:noAutofit/>
          </a:bodyPr>
          <a:lstStyle/>
          <a:p>
            <a:pPr marL="0" indent="0">
              <a:buNone/>
            </a:pPr>
            <a:r>
              <a:rPr lang="en-US" altLang="zh-TW" sz="2800" dirty="0" smtClean="0"/>
              <a:t># Box office Star Wars: In Millions!  The first element: US, Second element: Non-US</a:t>
            </a:r>
          </a:p>
          <a:p>
            <a:pPr marL="0" indent="0">
              <a:buNone/>
            </a:pPr>
            <a:r>
              <a:rPr lang="en-US" altLang="zh-TW" sz="2800" dirty="0" err="1" smtClean="0">
                <a:solidFill>
                  <a:srgbClr val="FF0000"/>
                </a:solidFill>
              </a:rPr>
              <a:t>new_hope</a:t>
            </a:r>
            <a:r>
              <a:rPr lang="en-US" altLang="zh-TW" sz="2800" dirty="0" smtClean="0">
                <a:solidFill>
                  <a:srgbClr val="FF0000"/>
                </a:solidFill>
              </a:rPr>
              <a:t> = c(460.998007, 314.4)</a:t>
            </a:r>
          </a:p>
          <a:p>
            <a:pPr marL="0" indent="0">
              <a:buNone/>
            </a:pPr>
            <a:r>
              <a:rPr lang="en-US" altLang="zh-TW" sz="2800" dirty="0" err="1" smtClean="0">
                <a:solidFill>
                  <a:srgbClr val="FF0000"/>
                </a:solidFill>
              </a:rPr>
              <a:t>empire_strikes</a:t>
            </a:r>
            <a:r>
              <a:rPr lang="en-US" altLang="zh-TW" sz="2800" dirty="0" smtClean="0">
                <a:solidFill>
                  <a:srgbClr val="FF0000"/>
                </a:solidFill>
              </a:rPr>
              <a:t> = c(290.475067, 247.9)</a:t>
            </a:r>
          </a:p>
          <a:p>
            <a:pPr marL="0" indent="0">
              <a:buNone/>
            </a:pPr>
            <a:r>
              <a:rPr lang="en-US" altLang="zh-TW" sz="2800" dirty="0" err="1" smtClean="0">
                <a:solidFill>
                  <a:srgbClr val="FF0000"/>
                </a:solidFill>
              </a:rPr>
              <a:t>return_jedi</a:t>
            </a:r>
            <a:r>
              <a:rPr lang="en-US" altLang="zh-TW" sz="2800" dirty="0" smtClean="0">
                <a:solidFill>
                  <a:srgbClr val="FF0000"/>
                </a:solidFill>
              </a:rPr>
              <a:t> = c(309.306177, 165.8)</a:t>
            </a:r>
          </a:p>
          <a:p>
            <a:pPr marL="0" indent="0">
              <a:buNone/>
            </a:pPr>
            <a:r>
              <a:rPr lang="en-US" altLang="zh-TW" sz="2800" dirty="0" smtClean="0"/>
              <a:t># Add your code below to construct the matrix</a:t>
            </a:r>
          </a:p>
          <a:p>
            <a:pPr marL="0" indent="0">
              <a:buNone/>
            </a:pPr>
            <a:r>
              <a:rPr lang="en-US" altLang="zh-TW" sz="2800" dirty="0" err="1" smtClean="0">
                <a:solidFill>
                  <a:srgbClr val="FF0000"/>
                </a:solidFill>
              </a:rPr>
              <a:t>star_wars_matrix</a:t>
            </a:r>
            <a:r>
              <a:rPr lang="en-US" altLang="zh-TW" sz="2800" dirty="0" smtClean="0">
                <a:solidFill>
                  <a:srgbClr val="FF0000"/>
                </a:solidFill>
              </a:rPr>
              <a:t> = matrix(c(</a:t>
            </a:r>
            <a:r>
              <a:rPr lang="en-US" altLang="zh-TW" sz="2800" dirty="0" err="1" smtClean="0">
                <a:solidFill>
                  <a:srgbClr val="FF0000"/>
                </a:solidFill>
              </a:rPr>
              <a:t>new_hope</a:t>
            </a:r>
            <a:r>
              <a:rPr lang="en-US" altLang="zh-TW" sz="2800" dirty="0" smtClean="0">
                <a:solidFill>
                  <a:srgbClr val="FF0000"/>
                </a:solidFill>
              </a:rPr>
              <a:t>, </a:t>
            </a:r>
            <a:r>
              <a:rPr lang="en-US" altLang="zh-TW" sz="2800" dirty="0" err="1" smtClean="0">
                <a:solidFill>
                  <a:srgbClr val="FF0000"/>
                </a:solidFill>
              </a:rPr>
              <a:t>empire_strikes</a:t>
            </a:r>
            <a:r>
              <a:rPr lang="en-US" altLang="zh-TW" sz="2800" dirty="0" smtClean="0">
                <a:solidFill>
                  <a:srgbClr val="FF0000"/>
                </a:solidFill>
              </a:rPr>
              <a:t>, </a:t>
            </a:r>
            <a:r>
              <a:rPr lang="en-US" altLang="zh-TW" sz="2800" dirty="0" err="1" smtClean="0">
                <a:solidFill>
                  <a:srgbClr val="FF0000"/>
                </a:solidFill>
              </a:rPr>
              <a:t>return_jedi</a:t>
            </a:r>
            <a:r>
              <a:rPr lang="en-US" altLang="zh-TW" sz="2800" dirty="0" smtClean="0">
                <a:solidFill>
                  <a:srgbClr val="FF0000"/>
                </a:solidFill>
              </a:rPr>
              <a:t>), </a:t>
            </a:r>
            <a:r>
              <a:rPr lang="en-US" altLang="zh-TW" sz="2800" dirty="0" err="1" smtClean="0">
                <a:solidFill>
                  <a:srgbClr val="FF0000"/>
                </a:solidFill>
              </a:rPr>
              <a:t>nrow</a:t>
            </a:r>
            <a:r>
              <a:rPr lang="en-US" altLang="zh-TW" sz="2800" dirty="0" smtClean="0">
                <a:solidFill>
                  <a:srgbClr val="FF0000"/>
                </a:solidFill>
              </a:rPr>
              <a:t> = 3,     </a:t>
            </a:r>
            <a:r>
              <a:rPr lang="en-US" altLang="zh-TW" sz="2800" dirty="0" err="1" smtClean="0">
                <a:solidFill>
                  <a:srgbClr val="FF0000"/>
                </a:solidFill>
              </a:rPr>
              <a:t>byrow</a:t>
            </a:r>
            <a:r>
              <a:rPr lang="en-US" altLang="zh-TW" sz="2800" dirty="0" smtClean="0">
                <a:solidFill>
                  <a:srgbClr val="FF0000"/>
                </a:solidFill>
              </a:rPr>
              <a:t> = TRUE)</a:t>
            </a:r>
          </a:p>
          <a:p>
            <a:pPr marL="0" indent="0">
              <a:buNone/>
            </a:pPr>
            <a:r>
              <a:rPr lang="en-US" altLang="zh-TW" sz="2800" dirty="0" err="1" smtClean="0">
                <a:solidFill>
                  <a:srgbClr val="FF0000"/>
                </a:solidFill>
              </a:rPr>
              <a:t>star_wars_matrix</a:t>
            </a:r>
            <a:endParaRPr lang="zh-TW" altLang="en-US" sz="2800" dirty="0">
              <a:solidFill>
                <a:srgbClr val="FF0000"/>
              </a:solidFill>
            </a:endParaRPr>
          </a:p>
        </p:txBody>
      </p:sp>
      <p:sp>
        <p:nvSpPr>
          <p:cNvPr id="4" name="投影片編號版面配置區 3"/>
          <p:cNvSpPr>
            <a:spLocks noGrp="1"/>
          </p:cNvSpPr>
          <p:nvPr>
            <p:ph type="sldNum" sz="quarter" idx="12"/>
          </p:nvPr>
        </p:nvSpPr>
        <p:spPr/>
        <p:txBody>
          <a:bodyPr/>
          <a:lstStyle/>
          <a:p>
            <a:fld id="{2C5036B7-38C2-4FF7-B0AF-84DA973FE8E3}" type="slidenum">
              <a:rPr lang="zh-TW" altLang="en-US" smtClean="0"/>
              <a:t>40</a:t>
            </a:fld>
            <a:endParaRPr lang="zh-TW" altLang="en-US"/>
          </a:p>
        </p:txBody>
      </p:sp>
    </p:spTree>
    <p:extLst>
      <p:ext uri="{BB962C8B-B14F-4D97-AF65-F5344CB8AC3E}">
        <p14:creationId xmlns:p14="http://schemas.microsoft.com/office/powerpoint/2010/main" val="10889339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a:t>
            </a:r>
            <a:endParaRPr lang="zh-TW" altLang="en-US" dirty="0"/>
          </a:p>
        </p:txBody>
      </p:sp>
      <p:sp>
        <p:nvSpPr>
          <p:cNvPr id="3" name="內容版面配置區 2"/>
          <p:cNvSpPr>
            <a:spLocks noGrp="1"/>
          </p:cNvSpPr>
          <p:nvPr>
            <p:ph idx="1"/>
          </p:nvPr>
        </p:nvSpPr>
        <p:spPr/>
        <p:txBody>
          <a:bodyPr>
            <a:normAutofit/>
          </a:bodyPr>
          <a:lstStyle/>
          <a:p>
            <a:pPr marL="0" indent="0">
              <a:buNone/>
            </a:pPr>
            <a:r>
              <a:rPr lang="en-US" altLang="zh-TW" sz="2800" dirty="0" smtClean="0"/>
              <a:t># </a:t>
            </a:r>
            <a:r>
              <a:rPr lang="en-US" altLang="zh-TW" sz="2800" dirty="0"/>
              <a:t>Similar to vectors, you can add names for the rows and the columns of a matrix</a:t>
            </a:r>
            <a:endParaRPr lang="en-US" altLang="zh-TW" sz="2800" dirty="0" smtClean="0"/>
          </a:p>
          <a:p>
            <a:pPr marL="0" indent="0">
              <a:buNone/>
            </a:pPr>
            <a:r>
              <a:rPr lang="en-US" altLang="zh-TW" sz="2800" dirty="0" err="1" smtClean="0">
                <a:solidFill>
                  <a:srgbClr val="FF0000"/>
                </a:solidFill>
              </a:rPr>
              <a:t>colnames</a:t>
            </a:r>
            <a:r>
              <a:rPr lang="en-US" altLang="zh-TW" sz="2800" dirty="0" smtClean="0">
                <a:solidFill>
                  <a:srgbClr val="FF0000"/>
                </a:solidFill>
              </a:rPr>
              <a:t>(</a:t>
            </a:r>
            <a:r>
              <a:rPr lang="en-US" altLang="zh-TW" sz="2800" dirty="0" err="1" smtClean="0">
                <a:solidFill>
                  <a:srgbClr val="FF0000"/>
                </a:solidFill>
              </a:rPr>
              <a:t>star_wars_matrix</a:t>
            </a:r>
            <a:r>
              <a:rPr lang="en-US" altLang="zh-TW" sz="2800" dirty="0" smtClean="0">
                <a:solidFill>
                  <a:srgbClr val="FF0000"/>
                </a:solidFill>
              </a:rPr>
              <a:t>) = c("US", "non-US")</a:t>
            </a:r>
          </a:p>
          <a:p>
            <a:pPr marL="0" indent="0">
              <a:buNone/>
            </a:pPr>
            <a:r>
              <a:rPr lang="en-US" altLang="zh-TW" sz="2800" dirty="0" err="1" smtClean="0">
                <a:solidFill>
                  <a:srgbClr val="FF0000"/>
                </a:solidFill>
              </a:rPr>
              <a:t>rownames</a:t>
            </a:r>
            <a:r>
              <a:rPr lang="en-US" altLang="zh-TW" sz="2800" dirty="0" smtClean="0">
                <a:solidFill>
                  <a:srgbClr val="FF0000"/>
                </a:solidFill>
              </a:rPr>
              <a:t>(</a:t>
            </a:r>
            <a:r>
              <a:rPr lang="en-US" altLang="zh-TW" sz="2800" dirty="0" err="1" smtClean="0">
                <a:solidFill>
                  <a:srgbClr val="FF0000"/>
                </a:solidFill>
              </a:rPr>
              <a:t>star_wars_matrix</a:t>
            </a:r>
            <a:r>
              <a:rPr lang="en-US" altLang="zh-TW" sz="2800" dirty="0" smtClean="0">
                <a:solidFill>
                  <a:srgbClr val="FF0000"/>
                </a:solidFill>
              </a:rPr>
              <a:t>) = c("A New Hope", "The Empire Strikes Back", "Return of the Jedi")</a:t>
            </a:r>
          </a:p>
          <a:p>
            <a:pPr marL="0" indent="0">
              <a:buNone/>
            </a:pPr>
            <a:r>
              <a:rPr lang="en-US" altLang="zh-TW" sz="2800" dirty="0" err="1" smtClean="0">
                <a:solidFill>
                  <a:srgbClr val="FF0000"/>
                </a:solidFill>
              </a:rPr>
              <a:t>star_wars_matrix</a:t>
            </a:r>
            <a:endParaRPr lang="zh-TW" altLang="en-US" sz="2800" dirty="0">
              <a:solidFill>
                <a:srgbClr val="FF0000"/>
              </a:solidFill>
            </a:endParaRPr>
          </a:p>
        </p:txBody>
      </p:sp>
      <p:sp>
        <p:nvSpPr>
          <p:cNvPr id="4" name="投影片編號版面配置區 3"/>
          <p:cNvSpPr>
            <a:spLocks noGrp="1"/>
          </p:cNvSpPr>
          <p:nvPr>
            <p:ph type="sldNum" sz="quarter" idx="12"/>
          </p:nvPr>
        </p:nvSpPr>
        <p:spPr/>
        <p:txBody>
          <a:bodyPr/>
          <a:lstStyle/>
          <a:p>
            <a:fld id="{2C5036B7-38C2-4FF7-B0AF-84DA973FE8E3}" type="slidenum">
              <a:rPr lang="zh-TW" altLang="en-US" smtClean="0"/>
              <a:t>41</a:t>
            </a:fld>
            <a:endParaRPr lang="zh-TW" altLang="en-US"/>
          </a:p>
        </p:txBody>
      </p:sp>
    </p:spTree>
    <p:extLst>
      <p:ext uri="{BB962C8B-B14F-4D97-AF65-F5344CB8AC3E}">
        <p14:creationId xmlns:p14="http://schemas.microsoft.com/office/powerpoint/2010/main" val="11340895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a:t>
            </a:r>
            <a:endParaRPr lang="zh-TW" altLang="en-US" dirty="0"/>
          </a:p>
        </p:txBody>
      </p:sp>
      <p:sp>
        <p:nvSpPr>
          <p:cNvPr id="3" name="內容版面配置區 2"/>
          <p:cNvSpPr>
            <a:spLocks noGrp="1"/>
          </p:cNvSpPr>
          <p:nvPr>
            <p:ph idx="1"/>
          </p:nvPr>
        </p:nvSpPr>
        <p:spPr/>
        <p:txBody>
          <a:bodyPr>
            <a:noAutofit/>
          </a:bodyPr>
          <a:lstStyle/>
          <a:p>
            <a:pPr marL="0" indent="0">
              <a:buNone/>
            </a:pPr>
            <a:r>
              <a:rPr lang="en-US" altLang="zh-TW" sz="2800" dirty="0" smtClean="0"/>
              <a:t># Box office Star Wars: In Millions (!)  Construct matrix:</a:t>
            </a:r>
          </a:p>
          <a:p>
            <a:pPr marL="0" indent="0">
              <a:buNone/>
            </a:pPr>
            <a:r>
              <a:rPr lang="en-US" altLang="zh-TW" sz="2800" dirty="0" err="1" smtClean="0">
                <a:solidFill>
                  <a:srgbClr val="FF0000"/>
                </a:solidFill>
              </a:rPr>
              <a:t>box_office_all</a:t>
            </a:r>
            <a:r>
              <a:rPr lang="en-US" altLang="zh-TW" sz="2800" dirty="0" smtClean="0">
                <a:solidFill>
                  <a:srgbClr val="FF0000"/>
                </a:solidFill>
              </a:rPr>
              <a:t> = c(461, 314.4, 290.5, 247.9, 309.3, 165.8)</a:t>
            </a:r>
          </a:p>
          <a:p>
            <a:pPr marL="0" indent="0">
              <a:buNone/>
            </a:pPr>
            <a:r>
              <a:rPr lang="en-US" altLang="zh-TW" sz="2800" dirty="0" err="1" smtClean="0">
                <a:solidFill>
                  <a:srgbClr val="FF0000"/>
                </a:solidFill>
              </a:rPr>
              <a:t>movie_names</a:t>
            </a:r>
            <a:r>
              <a:rPr lang="en-US" altLang="zh-TW" sz="2800" dirty="0" smtClean="0">
                <a:solidFill>
                  <a:srgbClr val="FF0000"/>
                </a:solidFill>
              </a:rPr>
              <a:t> = c("A New Hope", "The Empire Strikes Back", "Return of the Jedi")</a:t>
            </a:r>
          </a:p>
          <a:p>
            <a:pPr marL="0" indent="0">
              <a:buNone/>
            </a:pPr>
            <a:r>
              <a:rPr lang="en-US" altLang="zh-TW" sz="2800" dirty="0" err="1" smtClean="0">
                <a:solidFill>
                  <a:srgbClr val="FF0000"/>
                </a:solidFill>
              </a:rPr>
              <a:t>col_titles</a:t>
            </a:r>
            <a:r>
              <a:rPr lang="en-US" altLang="zh-TW" sz="2800" dirty="0" smtClean="0">
                <a:solidFill>
                  <a:srgbClr val="FF0000"/>
                </a:solidFill>
              </a:rPr>
              <a:t> = c("US", "non-US")</a:t>
            </a:r>
          </a:p>
          <a:p>
            <a:pPr marL="0" indent="0">
              <a:buNone/>
            </a:pPr>
            <a:r>
              <a:rPr lang="en-US" altLang="zh-TW" sz="2800" dirty="0" err="1" smtClean="0">
                <a:solidFill>
                  <a:srgbClr val="FF0000"/>
                </a:solidFill>
              </a:rPr>
              <a:t>star_wars_matrix</a:t>
            </a:r>
            <a:r>
              <a:rPr lang="en-US" altLang="zh-TW" sz="2800" dirty="0" smtClean="0">
                <a:solidFill>
                  <a:srgbClr val="FF0000"/>
                </a:solidFill>
              </a:rPr>
              <a:t> = matrix(</a:t>
            </a:r>
            <a:r>
              <a:rPr lang="en-US" altLang="zh-TW" sz="2800" dirty="0" err="1" smtClean="0">
                <a:solidFill>
                  <a:srgbClr val="FF0000"/>
                </a:solidFill>
              </a:rPr>
              <a:t>box_office_all</a:t>
            </a:r>
            <a:r>
              <a:rPr lang="en-US" altLang="zh-TW" sz="2800" dirty="0" smtClean="0">
                <a:solidFill>
                  <a:srgbClr val="FF0000"/>
                </a:solidFill>
              </a:rPr>
              <a:t>, </a:t>
            </a:r>
            <a:r>
              <a:rPr lang="en-US" altLang="zh-TW" sz="2800" dirty="0" err="1" smtClean="0">
                <a:solidFill>
                  <a:srgbClr val="FF0000"/>
                </a:solidFill>
              </a:rPr>
              <a:t>nrow</a:t>
            </a:r>
            <a:r>
              <a:rPr lang="en-US" altLang="zh-TW" sz="2800" dirty="0" smtClean="0">
                <a:solidFill>
                  <a:srgbClr val="FF0000"/>
                </a:solidFill>
              </a:rPr>
              <a:t> = 3, </a:t>
            </a:r>
            <a:r>
              <a:rPr lang="en-US" altLang="zh-TW" sz="2800" dirty="0" err="1" smtClean="0">
                <a:solidFill>
                  <a:srgbClr val="FF0000"/>
                </a:solidFill>
              </a:rPr>
              <a:t>byrow</a:t>
            </a:r>
            <a:r>
              <a:rPr lang="en-US" altLang="zh-TW" sz="2800" dirty="0" smtClean="0">
                <a:solidFill>
                  <a:srgbClr val="FF0000"/>
                </a:solidFill>
              </a:rPr>
              <a:t> = TRUE, </a:t>
            </a:r>
            <a:r>
              <a:rPr lang="en-US" altLang="zh-TW" sz="2800" dirty="0" err="1" smtClean="0">
                <a:solidFill>
                  <a:srgbClr val="FF0000"/>
                </a:solidFill>
              </a:rPr>
              <a:t>dimnames</a:t>
            </a:r>
            <a:r>
              <a:rPr lang="en-US" altLang="zh-TW" sz="2800" dirty="0" smtClean="0">
                <a:solidFill>
                  <a:srgbClr val="FF0000"/>
                </a:solidFill>
              </a:rPr>
              <a:t> = list(</a:t>
            </a:r>
            <a:r>
              <a:rPr lang="en-US" altLang="zh-TW" sz="2800" dirty="0" err="1" smtClean="0">
                <a:solidFill>
                  <a:srgbClr val="FF0000"/>
                </a:solidFill>
              </a:rPr>
              <a:t>movie_names</a:t>
            </a:r>
            <a:r>
              <a:rPr lang="en-US" altLang="zh-TW" sz="2800" dirty="0" smtClean="0">
                <a:solidFill>
                  <a:srgbClr val="FF0000"/>
                </a:solidFill>
              </a:rPr>
              <a:t>,     </a:t>
            </a:r>
            <a:r>
              <a:rPr lang="en-US" altLang="zh-TW" sz="2800" dirty="0" err="1" smtClean="0">
                <a:solidFill>
                  <a:srgbClr val="FF0000"/>
                </a:solidFill>
              </a:rPr>
              <a:t>col_titles</a:t>
            </a:r>
            <a:r>
              <a:rPr lang="en-US" altLang="zh-TW" sz="2800" dirty="0" smtClean="0">
                <a:solidFill>
                  <a:srgbClr val="FF0000"/>
                </a:solidFill>
              </a:rPr>
              <a:t>))</a:t>
            </a:r>
          </a:p>
        </p:txBody>
      </p:sp>
      <p:sp>
        <p:nvSpPr>
          <p:cNvPr id="4" name="投影片編號版面配置區 3"/>
          <p:cNvSpPr>
            <a:spLocks noGrp="1"/>
          </p:cNvSpPr>
          <p:nvPr>
            <p:ph type="sldNum" sz="quarter" idx="12"/>
          </p:nvPr>
        </p:nvSpPr>
        <p:spPr/>
        <p:txBody>
          <a:bodyPr/>
          <a:lstStyle/>
          <a:p>
            <a:fld id="{2C5036B7-38C2-4FF7-B0AF-84DA973FE8E3}" type="slidenum">
              <a:rPr lang="zh-TW" altLang="en-US" smtClean="0"/>
              <a:t>42</a:t>
            </a:fld>
            <a:endParaRPr lang="zh-TW" altLang="en-US"/>
          </a:p>
        </p:txBody>
      </p:sp>
    </p:spTree>
    <p:extLst>
      <p:ext uri="{BB962C8B-B14F-4D97-AF65-F5344CB8AC3E}">
        <p14:creationId xmlns:p14="http://schemas.microsoft.com/office/powerpoint/2010/main" val="11085176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Adding a column for the Worldwide box </a:t>
            </a:r>
            <a:r>
              <a:rPr lang="en-US" altLang="zh-TW" dirty="0" smtClean="0"/>
              <a:t>office</a:t>
            </a:r>
            <a:endParaRPr lang="zh-TW" altLang="en-US" dirty="0"/>
          </a:p>
        </p:txBody>
      </p:sp>
      <p:sp>
        <p:nvSpPr>
          <p:cNvPr id="3" name="內容版面配置區 2"/>
          <p:cNvSpPr>
            <a:spLocks noGrp="1"/>
          </p:cNvSpPr>
          <p:nvPr>
            <p:ph idx="1"/>
          </p:nvPr>
        </p:nvSpPr>
        <p:spPr/>
        <p:txBody>
          <a:bodyPr>
            <a:normAutofit/>
          </a:bodyPr>
          <a:lstStyle/>
          <a:p>
            <a:pPr marL="0" indent="0">
              <a:buNone/>
            </a:pPr>
            <a:r>
              <a:rPr lang="en-US" altLang="zh-TW" sz="2800" dirty="0" smtClean="0"/>
              <a:t># </a:t>
            </a:r>
            <a:r>
              <a:rPr lang="en-US" altLang="zh-TW" sz="2800" dirty="0" err="1" smtClean="0"/>
              <a:t>rowSums</a:t>
            </a:r>
            <a:r>
              <a:rPr lang="en-US" altLang="zh-TW" sz="2800" dirty="0" smtClean="0"/>
              <a:t>() conveniently calculates the totals for each row of a matrix. </a:t>
            </a:r>
          </a:p>
          <a:p>
            <a:pPr marL="0" indent="0">
              <a:buNone/>
            </a:pPr>
            <a:r>
              <a:rPr lang="en-US" altLang="zh-TW" sz="2800" dirty="0" err="1" smtClean="0">
                <a:solidFill>
                  <a:srgbClr val="FF0000"/>
                </a:solidFill>
              </a:rPr>
              <a:t>worldwide_vector</a:t>
            </a:r>
            <a:r>
              <a:rPr lang="en-US" altLang="zh-TW" sz="2800" dirty="0" smtClean="0">
                <a:solidFill>
                  <a:srgbClr val="FF0000"/>
                </a:solidFill>
              </a:rPr>
              <a:t> = </a:t>
            </a:r>
            <a:r>
              <a:rPr lang="en-US" altLang="zh-TW" sz="2800" dirty="0" err="1" smtClean="0">
                <a:solidFill>
                  <a:srgbClr val="FF0000"/>
                </a:solidFill>
              </a:rPr>
              <a:t>rowSums</a:t>
            </a:r>
            <a:r>
              <a:rPr lang="en-US" altLang="zh-TW" sz="2800" dirty="0" smtClean="0">
                <a:solidFill>
                  <a:srgbClr val="FF0000"/>
                </a:solidFill>
              </a:rPr>
              <a:t>(</a:t>
            </a:r>
            <a:r>
              <a:rPr lang="en-US" altLang="zh-TW" sz="2800" dirty="0" err="1" smtClean="0">
                <a:solidFill>
                  <a:srgbClr val="FF0000"/>
                </a:solidFill>
              </a:rPr>
              <a:t>star_wars_matrix</a:t>
            </a:r>
            <a:r>
              <a:rPr lang="en-US" altLang="zh-TW" sz="2800" dirty="0" smtClean="0">
                <a:solidFill>
                  <a:srgbClr val="FF0000"/>
                </a:solidFill>
              </a:rPr>
              <a:t>)</a:t>
            </a:r>
            <a:endParaRPr lang="zh-TW" altLang="en-US" sz="2800" dirty="0" smtClean="0">
              <a:solidFill>
                <a:srgbClr val="FF0000"/>
              </a:solidFill>
            </a:endParaRPr>
          </a:p>
          <a:p>
            <a:pPr marL="0" indent="0">
              <a:buNone/>
            </a:pPr>
            <a:r>
              <a:rPr lang="en-US" altLang="zh-TW" sz="2800" dirty="0" smtClean="0"/>
              <a:t># Bind the new variable </a:t>
            </a:r>
            <a:r>
              <a:rPr lang="en-US" altLang="zh-TW" sz="2800" dirty="0" err="1" smtClean="0"/>
              <a:t>worldwide_vector</a:t>
            </a:r>
            <a:r>
              <a:rPr lang="en-US" altLang="zh-TW" sz="2800" dirty="0" smtClean="0"/>
              <a:t> as a column to </a:t>
            </a:r>
            <a:r>
              <a:rPr lang="en-US" altLang="zh-TW" sz="2800" dirty="0" err="1" smtClean="0"/>
              <a:t>star_wars_matrix</a:t>
            </a:r>
            <a:endParaRPr lang="en-US" altLang="zh-TW" sz="2800" dirty="0" smtClean="0"/>
          </a:p>
          <a:p>
            <a:pPr marL="0" indent="0">
              <a:buNone/>
            </a:pPr>
            <a:r>
              <a:rPr lang="en-US" altLang="zh-TW" sz="2800" dirty="0" err="1" smtClean="0">
                <a:solidFill>
                  <a:srgbClr val="FF0000"/>
                </a:solidFill>
              </a:rPr>
              <a:t>all_wars_matrix</a:t>
            </a:r>
            <a:r>
              <a:rPr lang="en-US" altLang="zh-TW" sz="2800" dirty="0" smtClean="0">
                <a:solidFill>
                  <a:srgbClr val="FF0000"/>
                </a:solidFill>
              </a:rPr>
              <a:t> = </a:t>
            </a:r>
            <a:r>
              <a:rPr lang="en-US" altLang="zh-TW" sz="2800" dirty="0" err="1" smtClean="0">
                <a:solidFill>
                  <a:srgbClr val="FF0000"/>
                </a:solidFill>
              </a:rPr>
              <a:t>cbind</a:t>
            </a:r>
            <a:r>
              <a:rPr lang="en-US" altLang="zh-TW" sz="2800" dirty="0" smtClean="0">
                <a:solidFill>
                  <a:srgbClr val="FF0000"/>
                </a:solidFill>
              </a:rPr>
              <a:t>(</a:t>
            </a:r>
            <a:r>
              <a:rPr lang="en-US" altLang="zh-TW" sz="2800" dirty="0" err="1" smtClean="0">
                <a:solidFill>
                  <a:srgbClr val="FF0000"/>
                </a:solidFill>
              </a:rPr>
              <a:t>star_wars_matrix</a:t>
            </a:r>
            <a:r>
              <a:rPr lang="en-US" altLang="zh-TW" sz="2800" dirty="0" smtClean="0">
                <a:solidFill>
                  <a:srgbClr val="FF0000"/>
                </a:solidFill>
              </a:rPr>
              <a:t>, </a:t>
            </a:r>
            <a:r>
              <a:rPr lang="en-US" altLang="zh-TW" sz="2800" dirty="0" err="1" smtClean="0">
                <a:solidFill>
                  <a:srgbClr val="FF0000"/>
                </a:solidFill>
              </a:rPr>
              <a:t>worldwide_vector</a:t>
            </a:r>
            <a:r>
              <a:rPr lang="en-US" altLang="zh-TW" sz="2800" dirty="0" smtClean="0">
                <a:solidFill>
                  <a:srgbClr val="FF0000"/>
                </a:solidFill>
              </a:rPr>
              <a:t>)</a:t>
            </a:r>
            <a:endParaRPr lang="zh-TW" altLang="en-US" sz="2800" dirty="0">
              <a:solidFill>
                <a:srgbClr val="FF0000"/>
              </a:solidFill>
            </a:endParaRPr>
          </a:p>
        </p:txBody>
      </p:sp>
      <p:sp>
        <p:nvSpPr>
          <p:cNvPr id="4" name="投影片編號版面配置區 3"/>
          <p:cNvSpPr>
            <a:spLocks noGrp="1"/>
          </p:cNvSpPr>
          <p:nvPr>
            <p:ph type="sldNum" sz="quarter" idx="12"/>
          </p:nvPr>
        </p:nvSpPr>
        <p:spPr/>
        <p:txBody>
          <a:bodyPr/>
          <a:lstStyle/>
          <a:p>
            <a:fld id="{2C5036B7-38C2-4FF7-B0AF-84DA973FE8E3}" type="slidenum">
              <a:rPr lang="zh-TW" altLang="en-US" smtClean="0"/>
              <a:t>43</a:t>
            </a:fld>
            <a:endParaRPr lang="zh-TW" altLang="en-US"/>
          </a:p>
        </p:txBody>
      </p:sp>
    </p:spTree>
    <p:extLst>
      <p:ext uri="{BB962C8B-B14F-4D97-AF65-F5344CB8AC3E}">
        <p14:creationId xmlns:p14="http://schemas.microsoft.com/office/powerpoint/2010/main" val="4547674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normAutofit fontScale="25000" lnSpcReduction="20000"/>
          </a:bodyPr>
          <a:lstStyle/>
          <a:p>
            <a:pPr marL="0" indent="0">
              <a:buNone/>
            </a:pPr>
            <a:r>
              <a:rPr lang="en-US" altLang="zh-TW" sz="8000" b="1" dirty="0" smtClean="0">
                <a:solidFill>
                  <a:srgbClr val="354B5E"/>
                </a:solidFill>
                <a:effectLst/>
                <a:latin typeface="Monaco"/>
              </a:rPr>
              <a:t># Box office Star Wars: In Millions (!)</a:t>
            </a:r>
            <a:br>
              <a:rPr lang="en-US" altLang="zh-TW" sz="8000" b="1" dirty="0" smtClean="0">
                <a:solidFill>
                  <a:srgbClr val="354B5E"/>
                </a:solidFill>
                <a:effectLst/>
                <a:latin typeface="Monaco"/>
              </a:rPr>
            </a:br>
            <a:r>
              <a:rPr lang="en-US" altLang="zh-TW" sz="8000" b="1" dirty="0" smtClean="0">
                <a:solidFill>
                  <a:srgbClr val="354B5E"/>
                </a:solidFill>
                <a:effectLst/>
                <a:latin typeface="Monaco"/>
              </a:rPr>
              <a:t>&gt; </a:t>
            </a:r>
            <a:br>
              <a:rPr lang="en-US" altLang="zh-TW" sz="8000" b="1" dirty="0" smtClean="0">
                <a:solidFill>
                  <a:srgbClr val="354B5E"/>
                </a:solidFill>
                <a:effectLst/>
                <a:latin typeface="Monaco"/>
              </a:rPr>
            </a:br>
            <a:r>
              <a:rPr lang="en-US" altLang="zh-TW" sz="8000" b="1" dirty="0" smtClean="0">
                <a:solidFill>
                  <a:srgbClr val="354B5E"/>
                </a:solidFill>
                <a:effectLst/>
                <a:latin typeface="Monaco"/>
              </a:rPr>
              <a:t>&gt; # Matrix containing first trilogy box office</a:t>
            </a:r>
            <a:br>
              <a:rPr lang="en-US" altLang="zh-TW" sz="8000" b="1" dirty="0" smtClean="0">
                <a:solidFill>
                  <a:srgbClr val="354B5E"/>
                </a:solidFill>
                <a:effectLst/>
                <a:latin typeface="Monaco"/>
              </a:rPr>
            </a:br>
            <a:r>
              <a:rPr lang="en-US" altLang="zh-TW" sz="8000" b="1" dirty="0" smtClean="0">
                <a:solidFill>
                  <a:srgbClr val="354B5E"/>
                </a:solidFill>
                <a:effectLst/>
                <a:latin typeface="Monaco"/>
              </a:rPr>
              <a:t>&gt; </a:t>
            </a:r>
            <a:r>
              <a:rPr lang="en-US" altLang="zh-TW" sz="8000" b="1" dirty="0" err="1" smtClean="0">
                <a:solidFill>
                  <a:srgbClr val="354B5E"/>
                </a:solidFill>
                <a:effectLst/>
                <a:latin typeface="Monaco"/>
              </a:rPr>
              <a:t>star_wars_matrix</a:t>
            </a:r>
            <a:r>
              <a:rPr lang="en-US" altLang="zh-TW" sz="8000" b="1" dirty="0" smtClean="0">
                <a:solidFill>
                  <a:srgbClr val="354B5E"/>
                </a:solidFill>
                <a:effectLst/>
                <a:latin typeface="Monaco"/>
              </a:rPr>
              <a:t/>
            </a:r>
            <a:br>
              <a:rPr lang="en-US" altLang="zh-TW" sz="8000" b="1" dirty="0" smtClean="0">
                <a:solidFill>
                  <a:srgbClr val="354B5E"/>
                </a:solidFill>
                <a:effectLst/>
                <a:latin typeface="Monaco"/>
              </a:rPr>
            </a:br>
            <a:r>
              <a:rPr lang="en-US" altLang="zh-TW" sz="8000" b="1" dirty="0" smtClean="0">
                <a:solidFill>
                  <a:srgbClr val="354B5E"/>
                </a:solidFill>
                <a:effectLst/>
                <a:latin typeface="Monaco"/>
              </a:rPr>
              <a:t>                             </a:t>
            </a:r>
            <a:r>
              <a:rPr lang="en-US" altLang="zh-TW" sz="8000" b="1" dirty="0" smtClean="0">
                <a:solidFill>
                  <a:srgbClr val="F6B44D"/>
                </a:solidFill>
                <a:effectLst/>
                <a:latin typeface="Monaco"/>
              </a:rPr>
              <a:t>US non-US </a:t>
            </a:r>
          </a:p>
          <a:p>
            <a:pPr marL="0" indent="0">
              <a:buNone/>
            </a:pPr>
            <a:r>
              <a:rPr lang="en-US" altLang="zh-TW" sz="8000" b="1" dirty="0" smtClean="0">
                <a:solidFill>
                  <a:srgbClr val="F6B44D"/>
                </a:solidFill>
                <a:effectLst/>
                <a:latin typeface="Monaco"/>
              </a:rPr>
              <a:t>A New Hope 461.0 314.4 </a:t>
            </a:r>
          </a:p>
          <a:p>
            <a:pPr marL="0" indent="0">
              <a:buNone/>
            </a:pPr>
            <a:r>
              <a:rPr lang="en-US" altLang="zh-TW" sz="8000" b="1" dirty="0" smtClean="0">
                <a:solidFill>
                  <a:srgbClr val="F6B44D"/>
                </a:solidFill>
                <a:effectLst/>
                <a:latin typeface="Monaco"/>
              </a:rPr>
              <a:t>The Empire Strikes Back 290.5 247.9 </a:t>
            </a:r>
          </a:p>
          <a:p>
            <a:pPr marL="0" indent="0">
              <a:buNone/>
            </a:pPr>
            <a:r>
              <a:rPr lang="en-US" altLang="zh-TW" sz="8000" b="1" dirty="0" smtClean="0">
                <a:solidFill>
                  <a:srgbClr val="F6B44D"/>
                </a:solidFill>
                <a:effectLst/>
                <a:latin typeface="Monaco"/>
              </a:rPr>
              <a:t>Return of the Jedi 309.3 165.8 </a:t>
            </a:r>
          </a:p>
          <a:p>
            <a:pPr marL="0" indent="0">
              <a:buNone/>
            </a:pPr>
            <a:r>
              <a:rPr lang="en-US" altLang="zh-TW" sz="8000" b="1" dirty="0" smtClean="0">
                <a:solidFill>
                  <a:srgbClr val="354B5E"/>
                </a:solidFill>
                <a:effectLst/>
                <a:latin typeface="Monaco"/>
              </a:rPr>
              <a:t/>
            </a:r>
            <a:br>
              <a:rPr lang="en-US" altLang="zh-TW" sz="8000" b="1" dirty="0" smtClean="0">
                <a:solidFill>
                  <a:srgbClr val="354B5E"/>
                </a:solidFill>
                <a:effectLst/>
                <a:latin typeface="Monaco"/>
              </a:rPr>
            </a:br>
            <a:r>
              <a:rPr lang="en-US" altLang="zh-TW" sz="8000" b="1" dirty="0" smtClean="0">
                <a:solidFill>
                  <a:srgbClr val="354B5E"/>
                </a:solidFill>
                <a:effectLst/>
                <a:latin typeface="Monaco"/>
              </a:rPr>
              <a:t>&gt; # Matrix containing second trilogy box office</a:t>
            </a:r>
            <a:br>
              <a:rPr lang="en-US" altLang="zh-TW" sz="8000" b="1" dirty="0" smtClean="0">
                <a:solidFill>
                  <a:srgbClr val="354B5E"/>
                </a:solidFill>
                <a:effectLst/>
                <a:latin typeface="Monaco"/>
              </a:rPr>
            </a:br>
            <a:r>
              <a:rPr lang="en-US" altLang="zh-TW" sz="8000" b="1" dirty="0" smtClean="0">
                <a:solidFill>
                  <a:srgbClr val="354B5E"/>
                </a:solidFill>
                <a:effectLst/>
                <a:latin typeface="Monaco"/>
              </a:rPr>
              <a:t>&gt; star_wars_matrix2</a:t>
            </a:r>
            <a:br>
              <a:rPr lang="en-US" altLang="zh-TW" sz="8000" b="1" dirty="0" smtClean="0">
                <a:solidFill>
                  <a:srgbClr val="354B5E"/>
                </a:solidFill>
                <a:effectLst/>
                <a:latin typeface="Monaco"/>
              </a:rPr>
            </a:br>
            <a:r>
              <a:rPr lang="en-US" altLang="zh-TW" sz="8000" b="1" dirty="0" smtClean="0">
                <a:solidFill>
                  <a:srgbClr val="354B5E"/>
                </a:solidFill>
                <a:effectLst/>
                <a:latin typeface="Monaco"/>
              </a:rPr>
              <a:t>                                     </a:t>
            </a:r>
            <a:r>
              <a:rPr lang="en-US" altLang="zh-TW" sz="8000" b="1" dirty="0" smtClean="0">
                <a:solidFill>
                  <a:srgbClr val="F6B44D"/>
                </a:solidFill>
                <a:effectLst/>
                <a:latin typeface="Monaco"/>
              </a:rPr>
              <a:t>US non-US </a:t>
            </a:r>
          </a:p>
          <a:p>
            <a:pPr marL="0" indent="0">
              <a:buNone/>
            </a:pPr>
            <a:r>
              <a:rPr lang="en-US" altLang="zh-TW" sz="8000" b="1" dirty="0" smtClean="0">
                <a:solidFill>
                  <a:srgbClr val="F6B44D"/>
                </a:solidFill>
                <a:effectLst/>
                <a:latin typeface="Monaco"/>
              </a:rPr>
              <a:t>The Phantom Menace 474.5 552.5 </a:t>
            </a:r>
          </a:p>
          <a:p>
            <a:pPr marL="0" indent="0">
              <a:buNone/>
            </a:pPr>
            <a:r>
              <a:rPr lang="en-US" altLang="zh-TW" sz="8000" b="1" dirty="0" smtClean="0">
                <a:solidFill>
                  <a:srgbClr val="F6B44D"/>
                </a:solidFill>
                <a:effectLst/>
                <a:latin typeface="Monaco"/>
              </a:rPr>
              <a:t>Attack of the Clones 310.7 338.7 </a:t>
            </a:r>
          </a:p>
          <a:p>
            <a:pPr marL="0" indent="0">
              <a:buNone/>
            </a:pPr>
            <a:r>
              <a:rPr lang="en-US" altLang="zh-TW" sz="8000" b="1" dirty="0" smtClean="0">
                <a:solidFill>
                  <a:srgbClr val="F6B44D"/>
                </a:solidFill>
                <a:effectLst/>
                <a:latin typeface="Monaco"/>
              </a:rPr>
              <a:t>Revenge of the </a:t>
            </a:r>
            <a:r>
              <a:rPr lang="en-US" altLang="zh-TW" sz="8000" b="1" dirty="0" err="1" smtClean="0">
                <a:solidFill>
                  <a:srgbClr val="F6B44D"/>
                </a:solidFill>
                <a:effectLst/>
                <a:latin typeface="Monaco"/>
              </a:rPr>
              <a:t>Sith</a:t>
            </a:r>
            <a:r>
              <a:rPr lang="en-US" altLang="zh-TW" sz="8000" b="1" dirty="0" smtClean="0">
                <a:solidFill>
                  <a:srgbClr val="F6B44D"/>
                </a:solidFill>
                <a:effectLst/>
                <a:latin typeface="Monaco"/>
              </a:rPr>
              <a:t> 380.3 468.5 </a:t>
            </a:r>
          </a:p>
          <a:p>
            <a:pPr marL="0" indent="0">
              <a:buNone/>
            </a:pPr>
            <a:r>
              <a:rPr lang="en-US" altLang="zh-TW" sz="8000" b="1" dirty="0" smtClean="0">
                <a:solidFill>
                  <a:srgbClr val="354B5E"/>
                </a:solidFill>
                <a:effectLst/>
                <a:latin typeface="Monaco"/>
              </a:rPr>
              <a:t/>
            </a:r>
            <a:br>
              <a:rPr lang="en-US" altLang="zh-TW" sz="8000" b="1" dirty="0" smtClean="0">
                <a:solidFill>
                  <a:srgbClr val="354B5E"/>
                </a:solidFill>
                <a:effectLst/>
                <a:latin typeface="Monaco"/>
              </a:rPr>
            </a:br>
            <a:r>
              <a:rPr lang="en-US" altLang="zh-TW" sz="8000" b="1" dirty="0" smtClean="0">
                <a:solidFill>
                  <a:srgbClr val="354B5E"/>
                </a:solidFill>
                <a:effectLst/>
                <a:latin typeface="Monaco"/>
              </a:rPr>
              <a:t>&gt; # Combine both Star Wars trilogies in one matrix</a:t>
            </a:r>
            <a:br>
              <a:rPr lang="en-US" altLang="zh-TW" sz="8000" b="1" dirty="0" smtClean="0">
                <a:solidFill>
                  <a:srgbClr val="354B5E"/>
                </a:solidFill>
                <a:effectLst/>
                <a:latin typeface="Monaco"/>
              </a:rPr>
            </a:br>
            <a:r>
              <a:rPr lang="en-US" altLang="zh-TW" sz="8000" b="1" dirty="0" smtClean="0">
                <a:solidFill>
                  <a:srgbClr val="354B5E"/>
                </a:solidFill>
                <a:effectLst/>
                <a:latin typeface="Monaco"/>
              </a:rPr>
              <a:t>&gt; </a:t>
            </a:r>
            <a:r>
              <a:rPr lang="en-US" altLang="zh-TW" sz="8000" b="1" dirty="0" err="1" smtClean="0">
                <a:solidFill>
                  <a:srgbClr val="FF0000"/>
                </a:solidFill>
                <a:effectLst/>
                <a:latin typeface="Monaco"/>
              </a:rPr>
              <a:t>all_wars_matrix</a:t>
            </a:r>
            <a:r>
              <a:rPr lang="en-US" altLang="zh-TW" sz="8000" b="1" dirty="0" smtClean="0">
                <a:solidFill>
                  <a:srgbClr val="FF0000"/>
                </a:solidFill>
                <a:effectLst/>
                <a:latin typeface="Monaco"/>
              </a:rPr>
              <a:t> = </a:t>
            </a:r>
            <a:r>
              <a:rPr lang="en-US" altLang="zh-TW" sz="8000" b="1" dirty="0" err="1" smtClean="0">
                <a:solidFill>
                  <a:srgbClr val="FF0000"/>
                </a:solidFill>
                <a:effectLst/>
                <a:latin typeface="Monaco"/>
              </a:rPr>
              <a:t>rbind</a:t>
            </a:r>
            <a:r>
              <a:rPr lang="en-US" altLang="zh-TW" sz="8000" b="1" dirty="0" smtClean="0">
                <a:solidFill>
                  <a:srgbClr val="FF0000"/>
                </a:solidFill>
                <a:effectLst/>
                <a:latin typeface="Monaco"/>
              </a:rPr>
              <a:t>(</a:t>
            </a:r>
            <a:r>
              <a:rPr lang="en-US" altLang="zh-TW" sz="8000" b="1" dirty="0" err="1" smtClean="0">
                <a:solidFill>
                  <a:srgbClr val="FF0000"/>
                </a:solidFill>
                <a:effectLst/>
                <a:latin typeface="Monaco"/>
              </a:rPr>
              <a:t>star_wars_matrix</a:t>
            </a:r>
            <a:r>
              <a:rPr lang="en-US" altLang="zh-TW" sz="8000" b="1" dirty="0" smtClean="0">
                <a:solidFill>
                  <a:srgbClr val="FF0000"/>
                </a:solidFill>
                <a:effectLst/>
                <a:latin typeface="Monaco"/>
              </a:rPr>
              <a:t>, star_wars_matrix2)</a:t>
            </a:r>
            <a:br>
              <a:rPr lang="en-US" altLang="zh-TW" sz="8000" b="1" dirty="0" smtClean="0">
                <a:solidFill>
                  <a:srgbClr val="FF0000"/>
                </a:solidFill>
                <a:effectLst/>
                <a:latin typeface="Monaco"/>
              </a:rPr>
            </a:br>
            <a:r>
              <a:rPr lang="en-US" altLang="zh-TW" sz="8000" b="1" dirty="0" smtClean="0">
                <a:solidFill>
                  <a:srgbClr val="354B5E"/>
                </a:solidFill>
                <a:effectLst/>
                <a:latin typeface="Monaco"/>
              </a:rPr>
              <a:t>&gt; </a:t>
            </a:r>
            <a:r>
              <a:rPr lang="en-US" altLang="zh-TW" sz="8000" b="1" dirty="0" err="1" smtClean="0">
                <a:solidFill>
                  <a:srgbClr val="354B5E"/>
                </a:solidFill>
                <a:effectLst/>
                <a:latin typeface="Monaco"/>
              </a:rPr>
              <a:t>all_wars_matrix</a:t>
            </a:r>
            <a:r>
              <a:rPr lang="en-US" altLang="zh-TW" b="1" dirty="0" smtClean="0">
                <a:solidFill>
                  <a:srgbClr val="354B5E"/>
                </a:solidFill>
                <a:effectLst/>
                <a:latin typeface="Monaco"/>
              </a:rPr>
              <a:t/>
            </a:r>
            <a:br>
              <a:rPr lang="en-US" altLang="zh-TW" b="1" dirty="0" smtClean="0">
                <a:solidFill>
                  <a:srgbClr val="354B5E"/>
                </a:solidFill>
                <a:effectLst/>
                <a:latin typeface="Monaco"/>
              </a:rPr>
            </a:br>
            <a:endParaRPr lang="en-US" altLang="zh-TW" b="1" dirty="0" smtClean="0">
              <a:solidFill>
                <a:srgbClr val="F6B44D"/>
              </a:solidFill>
              <a:effectLst/>
              <a:latin typeface="Monaco"/>
            </a:endParaRPr>
          </a:p>
        </p:txBody>
      </p:sp>
      <p:sp>
        <p:nvSpPr>
          <p:cNvPr id="4" name="投影片編號版面配置區 3"/>
          <p:cNvSpPr>
            <a:spLocks noGrp="1"/>
          </p:cNvSpPr>
          <p:nvPr>
            <p:ph type="sldNum" sz="quarter" idx="12"/>
          </p:nvPr>
        </p:nvSpPr>
        <p:spPr/>
        <p:txBody>
          <a:bodyPr/>
          <a:lstStyle/>
          <a:p>
            <a:fld id="{2C5036B7-38C2-4FF7-B0AF-84DA973FE8E3}" type="slidenum">
              <a:rPr lang="zh-TW" altLang="en-US" smtClean="0"/>
              <a:t>44</a:t>
            </a:fld>
            <a:endParaRPr lang="zh-TW" altLang="en-US"/>
          </a:p>
        </p:txBody>
      </p:sp>
    </p:spTree>
    <p:extLst>
      <p:ext uri="{BB962C8B-B14F-4D97-AF65-F5344CB8AC3E}">
        <p14:creationId xmlns:p14="http://schemas.microsoft.com/office/powerpoint/2010/main" val="10926929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a:t>
            </a:r>
            <a:endParaRPr lang="zh-TW" altLang="en-US" dirty="0"/>
          </a:p>
        </p:txBody>
      </p:sp>
      <p:sp>
        <p:nvSpPr>
          <p:cNvPr id="3" name="內容版面配置區 2"/>
          <p:cNvSpPr>
            <a:spLocks noGrp="1"/>
          </p:cNvSpPr>
          <p:nvPr>
            <p:ph idx="1"/>
          </p:nvPr>
        </p:nvSpPr>
        <p:spPr/>
        <p:txBody>
          <a:bodyPr>
            <a:normAutofit/>
          </a:bodyPr>
          <a:lstStyle/>
          <a:p>
            <a:pPr marL="0" indent="0">
              <a:buNone/>
            </a:pPr>
            <a:r>
              <a:rPr lang="en-US" altLang="zh-TW" sz="2800" dirty="0" smtClean="0"/>
              <a:t># Print box office Star Wars: In Millions (!) for 2 trilogies </a:t>
            </a:r>
            <a:r>
              <a:rPr lang="en-US" altLang="zh-TW" sz="2800" dirty="0" err="1" smtClean="0">
                <a:solidFill>
                  <a:srgbClr val="FF0000"/>
                </a:solidFill>
              </a:rPr>
              <a:t>all_wars_matrix</a:t>
            </a:r>
            <a:endParaRPr lang="en-US" altLang="zh-TW" sz="2800" dirty="0" smtClean="0">
              <a:solidFill>
                <a:srgbClr val="FF0000"/>
              </a:solidFill>
            </a:endParaRPr>
          </a:p>
          <a:p>
            <a:pPr marL="0" indent="0">
              <a:buNone/>
            </a:pPr>
            <a:r>
              <a:rPr lang="en-US" altLang="zh-TW" sz="2800" dirty="0" err="1" smtClean="0">
                <a:solidFill>
                  <a:srgbClr val="FF0000"/>
                </a:solidFill>
              </a:rPr>
              <a:t>total_revenue_vector</a:t>
            </a:r>
            <a:r>
              <a:rPr lang="en-US" altLang="zh-TW" sz="2800" dirty="0" smtClean="0">
                <a:solidFill>
                  <a:srgbClr val="FF0000"/>
                </a:solidFill>
              </a:rPr>
              <a:t> = </a:t>
            </a:r>
            <a:r>
              <a:rPr lang="en-US" altLang="zh-TW" sz="2800" dirty="0" err="1" smtClean="0">
                <a:solidFill>
                  <a:srgbClr val="FF0000"/>
                </a:solidFill>
              </a:rPr>
              <a:t>colSums</a:t>
            </a:r>
            <a:r>
              <a:rPr lang="en-US" altLang="zh-TW" sz="2800" dirty="0" smtClean="0">
                <a:solidFill>
                  <a:srgbClr val="FF0000"/>
                </a:solidFill>
              </a:rPr>
              <a:t>(</a:t>
            </a:r>
            <a:r>
              <a:rPr lang="en-US" altLang="zh-TW" sz="2800" dirty="0" err="1" smtClean="0">
                <a:solidFill>
                  <a:srgbClr val="FF0000"/>
                </a:solidFill>
              </a:rPr>
              <a:t>all_wars_matrix</a:t>
            </a:r>
            <a:r>
              <a:rPr lang="en-US" altLang="zh-TW" sz="2800" dirty="0" smtClean="0">
                <a:solidFill>
                  <a:srgbClr val="FF0000"/>
                </a:solidFill>
              </a:rPr>
              <a:t>)</a:t>
            </a:r>
          </a:p>
          <a:p>
            <a:pPr marL="0" indent="0">
              <a:buNone/>
            </a:pPr>
            <a:r>
              <a:rPr lang="en-US" altLang="zh-TW" sz="2800" dirty="0" err="1" smtClean="0">
                <a:solidFill>
                  <a:srgbClr val="FF0000"/>
                </a:solidFill>
              </a:rPr>
              <a:t>total_revenue_vector</a:t>
            </a:r>
            <a:endParaRPr lang="en-US" altLang="zh-TW" sz="2800" dirty="0" smtClean="0">
              <a:solidFill>
                <a:srgbClr val="FF0000"/>
              </a:solidFill>
            </a:endParaRPr>
          </a:p>
          <a:p>
            <a:pPr marL="0" indent="0">
              <a:buNone/>
            </a:pPr>
            <a:endParaRPr lang="en-US" altLang="zh-TW" sz="2800" dirty="0" smtClean="0">
              <a:solidFill>
                <a:srgbClr val="FF0000"/>
              </a:solidFill>
            </a:endParaRPr>
          </a:p>
          <a:p>
            <a:pPr marL="0" indent="0">
              <a:buNone/>
            </a:pPr>
            <a:r>
              <a:rPr lang="en-US" altLang="zh-TW" sz="2800" dirty="0" err="1" smtClean="0">
                <a:solidFill>
                  <a:srgbClr val="FF0000"/>
                </a:solidFill>
              </a:rPr>
              <a:t>movie_revenue_vector</a:t>
            </a:r>
            <a:r>
              <a:rPr lang="en-US" altLang="zh-TW" sz="2800" dirty="0" smtClean="0">
                <a:solidFill>
                  <a:srgbClr val="FF0000"/>
                </a:solidFill>
              </a:rPr>
              <a:t> = </a:t>
            </a:r>
            <a:r>
              <a:rPr lang="en-US" altLang="zh-TW" sz="2800" dirty="0" err="1" smtClean="0">
                <a:solidFill>
                  <a:srgbClr val="FF0000"/>
                </a:solidFill>
              </a:rPr>
              <a:t>rowSums</a:t>
            </a:r>
            <a:r>
              <a:rPr lang="en-US" altLang="zh-TW" sz="2800" dirty="0" smtClean="0">
                <a:solidFill>
                  <a:srgbClr val="FF0000"/>
                </a:solidFill>
              </a:rPr>
              <a:t>(</a:t>
            </a:r>
            <a:r>
              <a:rPr lang="en-US" altLang="zh-TW" sz="2800" dirty="0" err="1" smtClean="0">
                <a:solidFill>
                  <a:srgbClr val="FF0000"/>
                </a:solidFill>
              </a:rPr>
              <a:t>all_wars_matrix</a:t>
            </a:r>
            <a:r>
              <a:rPr lang="en-US" altLang="zh-TW" sz="2800" dirty="0" smtClean="0">
                <a:solidFill>
                  <a:srgbClr val="FF0000"/>
                </a:solidFill>
              </a:rPr>
              <a:t>)</a:t>
            </a:r>
          </a:p>
          <a:p>
            <a:pPr marL="0" indent="0">
              <a:buNone/>
            </a:pPr>
            <a:r>
              <a:rPr lang="en-US" altLang="zh-TW" sz="2800" dirty="0" err="1" smtClean="0">
                <a:solidFill>
                  <a:srgbClr val="FF0000"/>
                </a:solidFill>
              </a:rPr>
              <a:t>movie_revenue_vector</a:t>
            </a:r>
            <a:endParaRPr lang="en-US" altLang="zh-TW" sz="2800" dirty="0" smtClean="0">
              <a:solidFill>
                <a:srgbClr val="FF0000"/>
              </a:solidFill>
            </a:endParaRPr>
          </a:p>
          <a:p>
            <a:pPr marL="0" indent="0">
              <a:buNone/>
            </a:pPr>
            <a:endParaRPr lang="en-US" altLang="zh-TW" sz="2800" dirty="0">
              <a:solidFill>
                <a:srgbClr val="FF0000"/>
              </a:solidFill>
            </a:endParaRPr>
          </a:p>
          <a:p>
            <a:pPr marL="0" indent="0">
              <a:buNone/>
            </a:pPr>
            <a:endParaRPr lang="zh-TW" altLang="en-US" sz="2800" dirty="0">
              <a:solidFill>
                <a:srgbClr val="FF0000"/>
              </a:solidFill>
            </a:endParaRPr>
          </a:p>
        </p:txBody>
      </p:sp>
      <p:sp>
        <p:nvSpPr>
          <p:cNvPr id="4" name="投影片編號版面配置區 3"/>
          <p:cNvSpPr>
            <a:spLocks noGrp="1"/>
          </p:cNvSpPr>
          <p:nvPr>
            <p:ph type="sldNum" sz="quarter" idx="12"/>
          </p:nvPr>
        </p:nvSpPr>
        <p:spPr/>
        <p:txBody>
          <a:bodyPr/>
          <a:lstStyle/>
          <a:p>
            <a:fld id="{2C5036B7-38C2-4FF7-B0AF-84DA973FE8E3}" type="slidenum">
              <a:rPr lang="zh-TW" altLang="en-US" smtClean="0"/>
              <a:t>45</a:t>
            </a:fld>
            <a:endParaRPr lang="zh-TW" altLang="en-US"/>
          </a:p>
        </p:txBody>
      </p:sp>
    </p:spTree>
    <p:extLst>
      <p:ext uri="{BB962C8B-B14F-4D97-AF65-F5344CB8AC3E}">
        <p14:creationId xmlns:p14="http://schemas.microsoft.com/office/powerpoint/2010/main" val="31743612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Selection of matrix </a:t>
            </a:r>
            <a:r>
              <a:rPr lang="en-US" altLang="zh-TW" dirty="0" smtClean="0"/>
              <a:t>elements</a:t>
            </a:r>
            <a:endParaRPr lang="zh-TW" altLang="en-US" dirty="0"/>
          </a:p>
        </p:txBody>
      </p:sp>
      <p:sp>
        <p:nvSpPr>
          <p:cNvPr id="3" name="內容版面配置區 2"/>
          <p:cNvSpPr>
            <a:spLocks noGrp="1"/>
          </p:cNvSpPr>
          <p:nvPr>
            <p:ph idx="1"/>
          </p:nvPr>
        </p:nvSpPr>
        <p:spPr/>
        <p:txBody>
          <a:bodyPr>
            <a:normAutofit fontScale="92500" lnSpcReduction="20000"/>
          </a:bodyPr>
          <a:lstStyle/>
          <a:p>
            <a:pPr fontAlgn="base"/>
            <a:r>
              <a:rPr lang="en-US" altLang="zh-TW" dirty="0" err="1">
                <a:solidFill>
                  <a:srgbClr val="FF0000"/>
                </a:solidFill>
              </a:rPr>
              <a:t>my_matrix</a:t>
            </a:r>
            <a:r>
              <a:rPr lang="en-US" altLang="zh-TW" dirty="0">
                <a:solidFill>
                  <a:srgbClr val="FF0000"/>
                </a:solidFill>
              </a:rPr>
              <a:t>[1,2]</a:t>
            </a:r>
            <a:r>
              <a:rPr lang="en-US" altLang="zh-TW" dirty="0"/>
              <a:t> selects from the first row the second element.</a:t>
            </a:r>
          </a:p>
          <a:p>
            <a:pPr fontAlgn="base"/>
            <a:r>
              <a:rPr lang="en-US" altLang="zh-TW" dirty="0" err="1">
                <a:solidFill>
                  <a:srgbClr val="FF0000"/>
                </a:solidFill>
              </a:rPr>
              <a:t>my_matrix</a:t>
            </a:r>
            <a:r>
              <a:rPr lang="en-US" altLang="zh-TW" dirty="0">
                <a:solidFill>
                  <a:srgbClr val="FF0000"/>
                </a:solidFill>
              </a:rPr>
              <a:t>[1:3,2:4]</a:t>
            </a:r>
            <a:r>
              <a:rPr lang="en-US" altLang="zh-TW" dirty="0"/>
              <a:t> selects rows 1,2,3 and columns 2,3,4.</a:t>
            </a:r>
          </a:p>
          <a:p>
            <a:pPr fontAlgn="base"/>
            <a:r>
              <a:rPr lang="en-US" altLang="zh-TW" dirty="0"/>
              <a:t>If you want to select all elements of a row or column, no number is needed before or after the comma:</a:t>
            </a:r>
          </a:p>
          <a:p>
            <a:pPr fontAlgn="base"/>
            <a:r>
              <a:rPr lang="en-US" altLang="zh-TW" dirty="0" err="1">
                <a:solidFill>
                  <a:srgbClr val="FF0000"/>
                </a:solidFill>
              </a:rPr>
              <a:t>my_matrix</a:t>
            </a:r>
            <a:r>
              <a:rPr lang="en-US" altLang="zh-TW" dirty="0">
                <a:solidFill>
                  <a:srgbClr val="FF0000"/>
                </a:solidFill>
              </a:rPr>
              <a:t>[,1]</a:t>
            </a:r>
            <a:r>
              <a:rPr lang="en-US" altLang="zh-TW" dirty="0"/>
              <a:t> selects all elements of the first column.</a:t>
            </a:r>
          </a:p>
          <a:p>
            <a:pPr fontAlgn="base"/>
            <a:r>
              <a:rPr lang="en-US" altLang="zh-TW" dirty="0" err="1">
                <a:solidFill>
                  <a:srgbClr val="FF0000"/>
                </a:solidFill>
              </a:rPr>
              <a:t>my_matrix</a:t>
            </a:r>
            <a:r>
              <a:rPr lang="en-US" altLang="zh-TW" dirty="0">
                <a:solidFill>
                  <a:srgbClr val="FF0000"/>
                </a:solidFill>
              </a:rPr>
              <a:t>[1,]</a:t>
            </a:r>
            <a:r>
              <a:rPr lang="en-US" altLang="zh-TW" dirty="0"/>
              <a:t> selects all elements of the first row.</a:t>
            </a:r>
          </a:p>
          <a:p>
            <a:endParaRPr lang="zh-TW" altLang="en-US" dirty="0"/>
          </a:p>
        </p:txBody>
      </p:sp>
      <p:sp>
        <p:nvSpPr>
          <p:cNvPr id="4" name="投影片編號版面配置區 3"/>
          <p:cNvSpPr>
            <a:spLocks noGrp="1"/>
          </p:cNvSpPr>
          <p:nvPr>
            <p:ph type="sldNum" sz="quarter" idx="12"/>
          </p:nvPr>
        </p:nvSpPr>
        <p:spPr/>
        <p:txBody>
          <a:bodyPr/>
          <a:lstStyle/>
          <a:p>
            <a:fld id="{2C5036B7-38C2-4FF7-B0AF-84DA973FE8E3}" type="slidenum">
              <a:rPr lang="zh-TW" altLang="en-US" smtClean="0"/>
              <a:t>46</a:t>
            </a:fld>
            <a:endParaRPr lang="zh-TW" altLang="en-US"/>
          </a:p>
        </p:txBody>
      </p:sp>
    </p:spTree>
    <p:extLst>
      <p:ext uri="{BB962C8B-B14F-4D97-AF65-F5344CB8AC3E}">
        <p14:creationId xmlns:p14="http://schemas.microsoft.com/office/powerpoint/2010/main" val="31391755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a:t>
            </a:r>
            <a:endParaRPr lang="zh-TW" altLang="en-US" dirty="0"/>
          </a:p>
        </p:txBody>
      </p:sp>
      <p:sp>
        <p:nvSpPr>
          <p:cNvPr id="3" name="內容版面配置區 2"/>
          <p:cNvSpPr>
            <a:spLocks noGrp="1"/>
          </p:cNvSpPr>
          <p:nvPr>
            <p:ph idx="1"/>
          </p:nvPr>
        </p:nvSpPr>
        <p:spPr/>
        <p:txBody>
          <a:bodyPr>
            <a:normAutofit/>
          </a:bodyPr>
          <a:lstStyle/>
          <a:p>
            <a:pPr marL="0" indent="0">
              <a:buNone/>
            </a:pPr>
            <a:r>
              <a:rPr lang="en-US" altLang="zh-TW" sz="2800" dirty="0"/>
              <a:t>#  the </a:t>
            </a:r>
            <a:r>
              <a:rPr lang="en-US" altLang="zh-TW" sz="2800" dirty="0" smtClean="0"/>
              <a:t>arithmetic mean</a:t>
            </a:r>
            <a:endParaRPr lang="en-US" altLang="zh-TW" sz="2800" dirty="0" smtClean="0">
              <a:solidFill>
                <a:srgbClr val="FF0000"/>
              </a:solidFill>
            </a:endParaRPr>
          </a:p>
          <a:p>
            <a:pPr marL="0" indent="0">
              <a:buNone/>
            </a:pPr>
            <a:r>
              <a:rPr lang="en-US" altLang="zh-TW" sz="2800" dirty="0" err="1" smtClean="0">
                <a:solidFill>
                  <a:srgbClr val="FF0000"/>
                </a:solidFill>
              </a:rPr>
              <a:t>non_us_all</a:t>
            </a:r>
            <a:r>
              <a:rPr lang="en-US" altLang="zh-TW" sz="2800" dirty="0" smtClean="0">
                <a:solidFill>
                  <a:srgbClr val="FF0000"/>
                </a:solidFill>
              </a:rPr>
              <a:t> = mean(</a:t>
            </a:r>
            <a:r>
              <a:rPr lang="en-US" altLang="zh-TW" sz="2800" dirty="0" err="1" smtClean="0">
                <a:solidFill>
                  <a:srgbClr val="FF0000"/>
                </a:solidFill>
              </a:rPr>
              <a:t>star_wars_matrix</a:t>
            </a:r>
            <a:r>
              <a:rPr lang="en-US" altLang="zh-TW" sz="2800" dirty="0" smtClean="0">
                <a:solidFill>
                  <a:srgbClr val="FF0000"/>
                </a:solidFill>
              </a:rPr>
              <a:t>[, 2])</a:t>
            </a:r>
          </a:p>
          <a:p>
            <a:pPr marL="0" indent="0">
              <a:buNone/>
            </a:pPr>
            <a:r>
              <a:rPr lang="en-US" altLang="zh-TW" sz="2800" dirty="0" err="1" smtClean="0">
                <a:solidFill>
                  <a:srgbClr val="FF0000"/>
                </a:solidFill>
              </a:rPr>
              <a:t>non_us_some</a:t>
            </a:r>
            <a:r>
              <a:rPr lang="en-US" altLang="zh-TW" sz="2800" dirty="0" smtClean="0">
                <a:solidFill>
                  <a:srgbClr val="FF0000"/>
                </a:solidFill>
              </a:rPr>
              <a:t> = mean(</a:t>
            </a:r>
            <a:r>
              <a:rPr lang="en-US" altLang="zh-TW" sz="2800" dirty="0" err="1" smtClean="0">
                <a:solidFill>
                  <a:srgbClr val="FF0000"/>
                </a:solidFill>
              </a:rPr>
              <a:t>star_wars_matrix</a:t>
            </a:r>
            <a:r>
              <a:rPr lang="en-US" altLang="zh-TW" sz="2800" dirty="0" smtClean="0">
                <a:solidFill>
                  <a:srgbClr val="FF0000"/>
                </a:solidFill>
              </a:rPr>
              <a:t>[1:2, 2])</a:t>
            </a:r>
          </a:p>
          <a:p>
            <a:pPr marL="0" indent="0">
              <a:buNone/>
            </a:pPr>
            <a:endParaRPr lang="en-US" altLang="zh-TW" sz="2800" dirty="0">
              <a:solidFill>
                <a:srgbClr val="FF0000"/>
              </a:solidFill>
            </a:endParaRPr>
          </a:p>
        </p:txBody>
      </p:sp>
      <p:sp>
        <p:nvSpPr>
          <p:cNvPr id="4" name="投影片編號版面配置區 3"/>
          <p:cNvSpPr>
            <a:spLocks noGrp="1"/>
          </p:cNvSpPr>
          <p:nvPr>
            <p:ph type="sldNum" sz="quarter" idx="12"/>
          </p:nvPr>
        </p:nvSpPr>
        <p:spPr/>
        <p:txBody>
          <a:bodyPr/>
          <a:lstStyle/>
          <a:p>
            <a:fld id="{2C5036B7-38C2-4FF7-B0AF-84DA973FE8E3}" type="slidenum">
              <a:rPr lang="zh-TW" altLang="en-US" smtClean="0"/>
              <a:t>47</a:t>
            </a:fld>
            <a:endParaRPr lang="zh-TW" altLang="en-US"/>
          </a:p>
        </p:txBody>
      </p:sp>
    </p:spTree>
    <p:extLst>
      <p:ext uri="{BB962C8B-B14F-4D97-AF65-F5344CB8AC3E}">
        <p14:creationId xmlns:p14="http://schemas.microsoft.com/office/powerpoint/2010/main" val="6794523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260648"/>
            <a:ext cx="8229600" cy="5865515"/>
          </a:xfrm>
        </p:spPr>
        <p:txBody>
          <a:bodyPr>
            <a:noAutofit/>
          </a:bodyPr>
          <a:lstStyle/>
          <a:p>
            <a:pPr marL="0" indent="0">
              <a:buNone/>
            </a:pPr>
            <a:r>
              <a:rPr lang="en-US" altLang="zh-TW" sz="2400" dirty="0" smtClean="0"/>
              <a:t># Box office Star Wars: In Millions (!) </a:t>
            </a:r>
          </a:p>
          <a:p>
            <a:pPr marL="0" indent="0">
              <a:buNone/>
            </a:pPr>
            <a:r>
              <a:rPr lang="en-US" altLang="zh-TW" sz="2400" dirty="0" err="1" smtClean="0"/>
              <a:t>box_office_all</a:t>
            </a:r>
            <a:r>
              <a:rPr lang="en-US" altLang="zh-TW" sz="2400" dirty="0" smtClean="0"/>
              <a:t> = c(461, 314.4, 290.5, 247.9, 309.3, 165.8)</a:t>
            </a:r>
          </a:p>
          <a:p>
            <a:pPr marL="0" indent="0">
              <a:buNone/>
            </a:pPr>
            <a:r>
              <a:rPr lang="en-US" altLang="zh-TW" sz="2400" dirty="0" err="1" smtClean="0"/>
              <a:t>movie_names</a:t>
            </a:r>
            <a:r>
              <a:rPr lang="en-US" altLang="zh-TW" sz="2400" dirty="0" smtClean="0"/>
              <a:t> = c("A New Hope", "The Empire Strikes Back", "Return of the Jedi")</a:t>
            </a:r>
          </a:p>
          <a:p>
            <a:pPr marL="0" indent="0">
              <a:buNone/>
            </a:pPr>
            <a:r>
              <a:rPr lang="en-US" altLang="zh-TW" sz="2400" dirty="0" err="1" smtClean="0"/>
              <a:t>col_titles</a:t>
            </a:r>
            <a:r>
              <a:rPr lang="en-US" altLang="zh-TW" sz="2400" dirty="0" smtClean="0"/>
              <a:t> = c("US", "non-US")</a:t>
            </a:r>
          </a:p>
          <a:p>
            <a:pPr marL="0" indent="0">
              <a:buNone/>
            </a:pPr>
            <a:r>
              <a:rPr lang="en-US" altLang="zh-TW" sz="2400" dirty="0" err="1" smtClean="0">
                <a:solidFill>
                  <a:srgbClr val="FF0000"/>
                </a:solidFill>
              </a:rPr>
              <a:t>star_wars_matrix</a:t>
            </a:r>
            <a:r>
              <a:rPr lang="en-US" altLang="zh-TW" sz="2400" dirty="0" smtClean="0"/>
              <a:t> = matrix(</a:t>
            </a:r>
            <a:r>
              <a:rPr lang="en-US" altLang="zh-TW" sz="2400" dirty="0" err="1" smtClean="0"/>
              <a:t>box_office_all</a:t>
            </a:r>
            <a:r>
              <a:rPr lang="en-US" altLang="zh-TW" sz="2400" dirty="0" smtClean="0"/>
              <a:t>, </a:t>
            </a:r>
            <a:r>
              <a:rPr lang="en-US" altLang="zh-TW" sz="2400" dirty="0" err="1" smtClean="0"/>
              <a:t>nrow</a:t>
            </a:r>
            <a:r>
              <a:rPr lang="en-US" altLang="zh-TW" sz="2400" dirty="0" smtClean="0"/>
              <a:t> = 3, </a:t>
            </a:r>
            <a:r>
              <a:rPr lang="en-US" altLang="zh-TW" sz="2400" dirty="0" err="1" smtClean="0"/>
              <a:t>byrow</a:t>
            </a:r>
            <a:r>
              <a:rPr lang="en-US" altLang="zh-TW" sz="2400" dirty="0" smtClean="0"/>
              <a:t> = TRUE, </a:t>
            </a:r>
            <a:r>
              <a:rPr lang="en-US" altLang="zh-TW" sz="2400" dirty="0" err="1" smtClean="0"/>
              <a:t>dimnames</a:t>
            </a:r>
            <a:r>
              <a:rPr lang="en-US" altLang="zh-TW" sz="2400" dirty="0" smtClean="0"/>
              <a:t> = list(</a:t>
            </a:r>
            <a:r>
              <a:rPr lang="en-US" altLang="zh-TW" sz="2400" dirty="0" err="1" smtClean="0"/>
              <a:t>movie_names</a:t>
            </a:r>
            <a:r>
              <a:rPr lang="en-US" altLang="zh-TW" sz="2400" dirty="0" smtClean="0"/>
              <a:t>,     </a:t>
            </a:r>
            <a:r>
              <a:rPr lang="en-US" altLang="zh-TW" sz="2400" dirty="0" err="1" smtClean="0"/>
              <a:t>col_titles</a:t>
            </a:r>
            <a:r>
              <a:rPr lang="en-US" altLang="zh-TW" sz="2400" dirty="0" smtClean="0"/>
              <a:t>))</a:t>
            </a:r>
          </a:p>
          <a:p>
            <a:pPr marL="0" indent="0">
              <a:buNone/>
            </a:pPr>
            <a:r>
              <a:rPr lang="en-US" altLang="zh-TW" sz="2400" dirty="0" err="1" smtClean="0">
                <a:solidFill>
                  <a:srgbClr val="FF0000"/>
                </a:solidFill>
              </a:rPr>
              <a:t>ticket_prices_matrix</a:t>
            </a:r>
            <a:r>
              <a:rPr lang="en-US" altLang="zh-TW" sz="2400" dirty="0" smtClean="0"/>
              <a:t> = matrix(c(5, 5, 6, 6, 7, 7), </a:t>
            </a:r>
            <a:r>
              <a:rPr lang="en-US" altLang="zh-TW" sz="2400" dirty="0" err="1" smtClean="0"/>
              <a:t>nrow</a:t>
            </a:r>
            <a:r>
              <a:rPr lang="en-US" altLang="zh-TW" sz="2400" dirty="0" smtClean="0"/>
              <a:t> = 3, </a:t>
            </a:r>
            <a:r>
              <a:rPr lang="en-US" altLang="zh-TW" sz="2400" dirty="0" err="1" smtClean="0"/>
              <a:t>byrow</a:t>
            </a:r>
            <a:r>
              <a:rPr lang="en-US" altLang="zh-TW" sz="2400" dirty="0" smtClean="0"/>
              <a:t> = TRUE, </a:t>
            </a:r>
            <a:r>
              <a:rPr lang="en-US" altLang="zh-TW" sz="2400" dirty="0" err="1" smtClean="0"/>
              <a:t>dimnames</a:t>
            </a:r>
            <a:r>
              <a:rPr lang="en-US" altLang="zh-TW" sz="2400" dirty="0" smtClean="0"/>
              <a:t> = list(</a:t>
            </a:r>
            <a:r>
              <a:rPr lang="en-US" altLang="zh-TW" sz="2400" dirty="0" err="1" smtClean="0"/>
              <a:t>movie_names</a:t>
            </a:r>
            <a:r>
              <a:rPr lang="en-US" altLang="zh-TW" sz="2400" dirty="0" smtClean="0"/>
              <a:t>,     </a:t>
            </a:r>
            <a:r>
              <a:rPr lang="en-US" altLang="zh-TW" sz="2400" dirty="0" err="1" smtClean="0"/>
              <a:t>col_titles</a:t>
            </a:r>
            <a:r>
              <a:rPr lang="en-US" altLang="zh-TW" sz="2400" dirty="0" smtClean="0"/>
              <a:t>))</a:t>
            </a:r>
          </a:p>
          <a:p>
            <a:pPr marL="0" indent="0">
              <a:buNone/>
            </a:pPr>
            <a:r>
              <a:rPr lang="en-US" altLang="zh-TW" sz="2400" dirty="0" smtClean="0"/>
              <a:t># </a:t>
            </a:r>
          </a:p>
          <a:p>
            <a:pPr marL="0" indent="0">
              <a:buNone/>
            </a:pPr>
            <a:r>
              <a:rPr lang="en-US" altLang="zh-TW" sz="2400" dirty="0" smtClean="0">
                <a:solidFill>
                  <a:srgbClr val="FF0000"/>
                </a:solidFill>
              </a:rPr>
              <a:t>visitors = </a:t>
            </a:r>
            <a:r>
              <a:rPr lang="en-US" altLang="zh-TW" sz="2400" dirty="0" err="1" smtClean="0">
                <a:solidFill>
                  <a:srgbClr val="FF0000"/>
                </a:solidFill>
              </a:rPr>
              <a:t>star_wars_matrix</a:t>
            </a:r>
            <a:r>
              <a:rPr lang="en-US" altLang="zh-TW" sz="2400" dirty="0" smtClean="0">
                <a:solidFill>
                  <a:srgbClr val="FF0000"/>
                </a:solidFill>
              </a:rPr>
              <a:t>/</a:t>
            </a:r>
            <a:r>
              <a:rPr lang="en-US" altLang="zh-TW" sz="2400" dirty="0" err="1" smtClean="0">
                <a:solidFill>
                  <a:srgbClr val="FF0000"/>
                </a:solidFill>
              </a:rPr>
              <a:t>ticket_prices_matrix</a:t>
            </a:r>
            <a:endParaRPr lang="en-US" altLang="zh-TW" sz="2400" dirty="0" smtClean="0">
              <a:solidFill>
                <a:srgbClr val="FF0000"/>
              </a:solidFill>
            </a:endParaRPr>
          </a:p>
          <a:p>
            <a:pPr marL="0" indent="0">
              <a:buNone/>
            </a:pPr>
            <a:r>
              <a:rPr lang="en-US" altLang="zh-TW" sz="2400" dirty="0" smtClean="0"/>
              <a:t># </a:t>
            </a:r>
          </a:p>
          <a:p>
            <a:pPr marL="0" indent="0">
              <a:buNone/>
            </a:pPr>
            <a:r>
              <a:rPr lang="en-US" altLang="zh-TW" sz="2400" dirty="0" err="1" smtClean="0">
                <a:solidFill>
                  <a:srgbClr val="FF0000"/>
                </a:solidFill>
              </a:rPr>
              <a:t>average_us_visitor</a:t>
            </a:r>
            <a:r>
              <a:rPr lang="en-US" altLang="zh-TW" sz="2400" dirty="0" smtClean="0">
                <a:solidFill>
                  <a:srgbClr val="FF0000"/>
                </a:solidFill>
              </a:rPr>
              <a:t> = mean(visitors[, 1])</a:t>
            </a:r>
          </a:p>
          <a:p>
            <a:pPr marL="0" indent="0">
              <a:buNone/>
            </a:pPr>
            <a:r>
              <a:rPr lang="en-US" altLang="zh-TW" sz="2400" dirty="0" err="1" smtClean="0">
                <a:solidFill>
                  <a:srgbClr val="FF0000"/>
                </a:solidFill>
              </a:rPr>
              <a:t>average_non_us_visitor</a:t>
            </a:r>
            <a:r>
              <a:rPr lang="en-US" altLang="zh-TW" sz="2400" dirty="0" smtClean="0">
                <a:solidFill>
                  <a:srgbClr val="FF0000"/>
                </a:solidFill>
              </a:rPr>
              <a:t> = mean(visitors[, 2])</a:t>
            </a:r>
            <a:endParaRPr lang="zh-TW" altLang="en-US" sz="2400" dirty="0">
              <a:solidFill>
                <a:srgbClr val="FF0000"/>
              </a:solidFill>
            </a:endParaRPr>
          </a:p>
        </p:txBody>
      </p:sp>
      <p:sp>
        <p:nvSpPr>
          <p:cNvPr id="2" name="投影片編號版面配置區 1"/>
          <p:cNvSpPr>
            <a:spLocks noGrp="1"/>
          </p:cNvSpPr>
          <p:nvPr>
            <p:ph type="sldNum" sz="quarter" idx="12"/>
          </p:nvPr>
        </p:nvSpPr>
        <p:spPr/>
        <p:txBody>
          <a:bodyPr/>
          <a:lstStyle/>
          <a:p>
            <a:fld id="{2C5036B7-38C2-4FF7-B0AF-84DA973FE8E3}" type="slidenum">
              <a:rPr lang="zh-TW" altLang="en-US" smtClean="0"/>
              <a:t>48</a:t>
            </a:fld>
            <a:endParaRPr lang="zh-TW" altLang="en-US"/>
          </a:p>
        </p:txBody>
      </p:sp>
    </p:spTree>
    <p:extLst>
      <p:ext uri="{BB962C8B-B14F-4D97-AF65-F5344CB8AC3E}">
        <p14:creationId xmlns:p14="http://schemas.microsoft.com/office/powerpoint/2010/main" val="9070374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Factors</a:t>
            </a:r>
            <a:endParaRPr lang="zh-TW" altLang="en-US" dirty="0"/>
          </a:p>
        </p:txBody>
      </p:sp>
      <p:sp>
        <p:nvSpPr>
          <p:cNvPr id="5" name="文字版面配置區 4"/>
          <p:cNvSpPr>
            <a:spLocks noGrp="1"/>
          </p:cNvSpPr>
          <p:nvPr>
            <p:ph type="body" idx="1"/>
          </p:nvPr>
        </p:nvSpPr>
        <p:spPr/>
        <p:txBody>
          <a:bodyPr/>
          <a:lstStyle/>
          <a:p>
            <a:endParaRPr lang="zh-TW" altLang="en-US"/>
          </a:p>
        </p:txBody>
      </p:sp>
      <p:sp>
        <p:nvSpPr>
          <p:cNvPr id="2" name="投影片編號版面配置區 1"/>
          <p:cNvSpPr>
            <a:spLocks noGrp="1"/>
          </p:cNvSpPr>
          <p:nvPr>
            <p:ph type="sldNum" sz="quarter" idx="12"/>
          </p:nvPr>
        </p:nvSpPr>
        <p:spPr/>
        <p:txBody>
          <a:bodyPr/>
          <a:lstStyle/>
          <a:p>
            <a:fld id="{2C5036B7-38C2-4FF7-B0AF-84DA973FE8E3}" type="slidenum">
              <a:rPr lang="zh-TW" altLang="en-US" smtClean="0"/>
              <a:t>49</a:t>
            </a:fld>
            <a:endParaRPr lang="zh-TW" altLang="en-US"/>
          </a:p>
        </p:txBody>
      </p:sp>
    </p:spTree>
    <p:extLst>
      <p:ext uri="{BB962C8B-B14F-4D97-AF65-F5344CB8AC3E}">
        <p14:creationId xmlns:p14="http://schemas.microsoft.com/office/powerpoint/2010/main" val="2047050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err="1"/>
              <a:t>Rexer</a:t>
            </a:r>
            <a:r>
              <a:rPr lang="en-US" altLang="zh-TW" b="1" dirty="0"/>
              <a:t> Analytics 2013 Data Miner Survey </a:t>
            </a:r>
            <a:r>
              <a:rPr lang="en-US" altLang="zh-TW" b="1" dirty="0" smtClean="0"/>
              <a:t>Highlights</a:t>
            </a:r>
            <a:endParaRPr lang="zh-TW" altLang="en-US" dirty="0"/>
          </a:p>
        </p:txBody>
      </p:sp>
      <p:pic>
        <p:nvPicPr>
          <p:cNvPr id="2050" name="Picture 2" descr="Rexer Analytics 2013 Data Miner Survey - Tools Us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556792"/>
            <a:ext cx="6912768" cy="4896544"/>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p:cNvSpPr txBox="1"/>
          <p:nvPr/>
        </p:nvSpPr>
        <p:spPr>
          <a:xfrm>
            <a:off x="179512" y="6412686"/>
            <a:ext cx="7935762" cy="338554"/>
          </a:xfrm>
          <a:prstGeom prst="rect">
            <a:avLst/>
          </a:prstGeom>
          <a:noFill/>
        </p:spPr>
        <p:txBody>
          <a:bodyPr wrap="none" rtlCol="0">
            <a:spAutoFit/>
          </a:bodyPr>
          <a:lstStyle/>
          <a:p>
            <a:r>
              <a:rPr lang="en-US" altLang="zh-TW" sz="1600" dirty="0">
                <a:solidFill>
                  <a:srgbClr val="002060"/>
                </a:solidFill>
              </a:rPr>
              <a:t>http://www.kdnuggets.com/2013/10/rexer-analytics-2013-data-miner-survey-highlights.html</a:t>
            </a:r>
            <a:endParaRPr lang="zh-TW" altLang="en-US" sz="1600" dirty="0">
              <a:solidFill>
                <a:srgbClr val="002060"/>
              </a:solidFill>
            </a:endParaRPr>
          </a:p>
        </p:txBody>
      </p:sp>
      <p:sp>
        <p:nvSpPr>
          <p:cNvPr id="3" name="投影片編號版面配置區 2"/>
          <p:cNvSpPr>
            <a:spLocks noGrp="1"/>
          </p:cNvSpPr>
          <p:nvPr>
            <p:ph type="sldNum" sz="quarter" idx="12"/>
          </p:nvPr>
        </p:nvSpPr>
        <p:spPr/>
        <p:txBody>
          <a:bodyPr/>
          <a:lstStyle/>
          <a:p>
            <a:fld id="{2C5036B7-38C2-4FF7-B0AF-84DA973FE8E3}" type="slidenum">
              <a:rPr lang="zh-TW" altLang="en-US" smtClean="0"/>
              <a:t>5</a:t>
            </a:fld>
            <a:endParaRPr lang="zh-TW" altLang="en-US"/>
          </a:p>
        </p:txBody>
      </p:sp>
    </p:spTree>
    <p:extLst>
      <p:ext uri="{BB962C8B-B14F-4D97-AF65-F5344CB8AC3E}">
        <p14:creationId xmlns:p14="http://schemas.microsoft.com/office/powerpoint/2010/main" val="133885632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What's a factor</a:t>
            </a:r>
            <a:endParaRPr lang="zh-TW" altLang="en-US" dirty="0"/>
          </a:p>
        </p:txBody>
      </p:sp>
      <p:sp>
        <p:nvSpPr>
          <p:cNvPr id="3" name="內容版面配置區 2"/>
          <p:cNvSpPr>
            <a:spLocks noGrp="1"/>
          </p:cNvSpPr>
          <p:nvPr>
            <p:ph idx="1"/>
          </p:nvPr>
        </p:nvSpPr>
        <p:spPr/>
        <p:txBody>
          <a:bodyPr>
            <a:noAutofit/>
          </a:bodyPr>
          <a:lstStyle/>
          <a:p>
            <a:pPr fontAlgn="base"/>
            <a:r>
              <a:rPr lang="en-US" altLang="zh-TW" sz="2400" dirty="0" smtClean="0"/>
              <a:t>The </a:t>
            </a:r>
            <a:r>
              <a:rPr lang="en-US" altLang="zh-TW" sz="2400" dirty="0"/>
              <a:t>term factor refers to a statistical data type used to store </a:t>
            </a:r>
            <a:r>
              <a:rPr lang="en-US" altLang="zh-TW" sz="2400" dirty="0">
                <a:solidFill>
                  <a:srgbClr val="FF0000"/>
                </a:solidFill>
              </a:rPr>
              <a:t>categorical variables</a:t>
            </a:r>
            <a:r>
              <a:rPr lang="en-US" altLang="zh-TW" sz="2400" dirty="0"/>
              <a:t>. </a:t>
            </a:r>
            <a:endParaRPr lang="en-US" altLang="zh-TW" sz="2400" dirty="0" smtClean="0"/>
          </a:p>
          <a:p>
            <a:pPr lvl="1" fontAlgn="base"/>
            <a:r>
              <a:rPr lang="en-US" altLang="zh-TW" sz="2400" b="1" dirty="0" smtClean="0">
                <a:solidFill>
                  <a:srgbClr val="FF0000"/>
                </a:solidFill>
              </a:rPr>
              <a:t>A </a:t>
            </a:r>
            <a:r>
              <a:rPr lang="en-US" altLang="zh-TW" sz="2400" b="1" dirty="0">
                <a:solidFill>
                  <a:srgbClr val="FF0000"/>
                </a:solidFill>
              </a:rPr>
              <a:t>categorical variable </a:t>
            </a:r>
            <a:r>
              <a:rPr lang="en-US" altLang="zh-TW" sz="2400" dirty="0"/>
              <a:t>can belong to a </a:t>
            </a:r>
            <a:r>
              <a:rPr lang="en-US" altLang="zh-TW" sz="2400" b="1" dirty="0"/>
              <a:t>limited number of categories</a:t>
            </a:r>
            <a:r>
              <a:rPr lang="en-US" altLang="zh-TW" sz="2400" dirty="0"/>
              <a:t>. </a:t>
            </a:r>
            <a:endParaRPr lang="en-US" altLang="zh-TW" sz="2400" dirty="0" smtClean="0"/>
          </a:p>
          <a:p>
            <a:pPr lvl="1" fontAlgn="base"/>
            <a:r>
              <a:rPr lang="en-US" altLang="zh-TW" sz="2400" b="1" dirty="0" smtClean="0">
                <a:solidFill>
                  <a:srgbClr val="FF0000"/>
                </a:solidFill>
              </a:rPr>
              <a:t>A </a:t>
            </a:r>
            <a:r>
              <a:rPr lang="en-US" altLang="zh-TW" sz="2400" b="1" dirty="0">
                <a:solidFill>
                  <a:srgbClr val="FF0000"/>
                </a:solidFill>
              </a:rPr>
              <a:t>continuous variable </a:t>
            </a:r>
            <a:r>
              <a:rPr lang="en-US" altLang="zh-TW" sz="2400" dirty="0" smtClean="0"/>
              <a:t>can </a:t>
            </a:r>
            <a:r>
              <a:rPr lang="en-US" altLang="zh-TW" sz="2400" dirty="0"/>
              <a:t>correspond to an infinite number of values.</a:t>
            </a:r>
          </a:p>
          <a:p>
            <a:pPr fontAlgn="base"/>
            <a:r>
              <a:rPr lang="en-US" altLang="zh-TW" sz="2400" dirty="0"/>
              <a:t>T</a:t>
            </a:r>
            <a:r>
              <a:rPr lang="en-US" altLang="zh-TW" sz="2400" dirty="0" smtClean="0"/>
              <a:t>he </a:t>
            </a:r>
            <a:r>
              <a:rPr lang="en-US" altLang="zh-TW" sz="2400" dirty="0"/>
              <a:t>statistical models you will develop in the future treat both types in a different way. </a:t>
            </a:r>
            <a:endParaRPr lang="en-US" altLang="zh-TW" sz="2400" dirty="0" smtClean="0"/>
          </a:p>
          <a:p>
            <a:pPr fontAlgn="base"/>
            <a:r>
              <a:rPr lang="en-US" altLang="zh-TW" sz="2400" dirty="0"/>
              <a:t>E</a:t>
            </a:r>
            <a:r>
              <a:rPr lang="en-US" altLang="zh-TW" sz="2400" dirty="0" smtClean="0"/>
              <a:t>xample </a:t>
            </a:r>
            <a:r>
              <a:rPr lang="en-US" altLang="zh-TW" sz="2400" dirty="0"/>
              <a:t>of a categorical </a:t>
            </a:r>
            <a:r>
              <a:rPr lang="en-US" altLang="zh-TW" sz="2400" dirty="0" smtClean="0"/>
              <a:t>variable</a:t>
            </a:r>
          </a:p>
          <a:p>
            <a:pPr lvl="1" fontAlgn="base"/>
            <a:r>
              <a:rPr lang="en-US" altLang="zh-TW" sz="2000" dirty="0" smtClean="0">
                <a:solidFill>
                  <a:srgbClr val="FF0000"/>
                </a:solidFill>
              </a:rPr>
              <a:t>'Gender</a:t>
            </a:r>
            <a:r>
              <a:rPr lang="en-US" altLang="zh-TW" sz="2000" dirty="0">
                <a:solidFill>
                  <a:srgbClr val="FF0000"/>
                </a:solidFill>
              </a:rPr>
              <a:t>'</a:t>
            </a:r>
            <a:r>
              <a:rPr lang="en-US" altLang="zh-TW" sz="2000" dirty="0"/>
              <a:t>. As you hopefully know by now, a human individual can either be "Male" or "Female". So "Male" and "Female" are here the (only two) values of the categorical variable "Gender", and every observation can be assigned to either the value "Male" of "Female".</a:t>
            </a:r>
          </a:p>
          <a:p>
            <a:endParaRPr lang="zh-TW" altLang="en-US" sz="2400" dirty="0"/>
          </a:p>
        </p:txBody>
      </p:sp>
      <p:sp>
        <p:nvSpPr>
          <p:cNvPr id="4" name="投影片編號版面配置區 3"/>
          <p:cNvSpPr>
            <a:spLocks noGrp="1"/>
          </p:cNvSpPr>
          <p:nvPr>
            <p:ph type="sldNum" sz="quarter" idx="12"/>
          </p:nvPr>
        </p:nvSpPr>
        <p:spPr/>
        <p:txBody>
          <a:bodyPr/>
          <a:lstStyle/>
          <a:p>
            <a:fld id="{2C5036B7-38C2-4FF7-B0AF-84DA973FE8E3}" type="slidenum">
              <a:rPr lang="zh-TW" altLang="en-US" smtClean="0"/>
              <a:t>50</a:t>
            </a:fld>
            <a:endParaRPr lang="zh-TW" altLang="en-US"/>
          </a:p>
        </p:txBody>
      </p:sp>
    </p:spTree>
    <p:extLst>
      <p:ext uri="{BB962C8B-B14F-4D97-AF65-F5344CB8AC3E}">
        <p14:creationId xmlns:p14="http://schemas.microsoft.com/office/powerpoint/2010/main" val="2648116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a:t>
            </a:r>
            <a:endParaRPr lang="zh-TW" altLang="en-US" dirty="0"/>
          </a:p>
        </p:txBody>
      </p:sp>
      <p:sp>
        <p:nvSpPr>
          <p:cNvPr id="3" name="內容版面配置區 2"/>
          <p:cNvSpPr>
            <a:spLocks noGrp="1"/>
          </p:cNvSpPr>
          <p:nvPr>
            <p:ph idx="1"/>
          </p:nvPr>
        </p:nvSpPr>
        <p:spPr/>
        <p:txBody>
          <a:bodyPr>
            <a:normAutofit/>
          </a:bodyPr>
          <a:lstStyle/>
          <a:p>
            <a:pPr marL="0" indent="0">
              <a:buNone/>
            </a:pPr>
            <a:r>
              <a:rPr lang="en-US" altLang="zh-TW" sz="2800" dirty="0" smtClean="0"/>
              <a:t>#The </a:t>
            </a:r>
            <a:r>
              <a:rPr lang="en-US" altLang="zh-TW" sz="2800" dirty="0"/>
              <a:t>function </a:t>
            </a:r>
            <a:r>
              <a:rPr lang="en-US" altLang="zh-TW" sz="2800" dirty="0" smtClean="0"/>
              <a:t>factor()</a:t>
            </a:r>
            <a:r>
              <a:rPr lang="en-US" altLang="zh-TW" sz="2800" dirty="0"/>
              <a:t> will encode the vector as a </a:t>
            </a:r>
            <a:r>
              <a:rPr lang="en-US" altLang="zh-TW" sz="2800" dirty="0" smtClean="0"/>
              <a:t>factor</a:t>
            </a:r>
          </a:p>
          <a:p>
            <a:pPr marL="0" indent="0">
              <a:buNone/>
            </a:pPr>
            <a:r>
              <a:rPr lang="en-US" altLang="zh-TW" sz="2800" dirty="0" err="1" smtClean="0"/>
              <a:t>gender_vector</a:t>
            </a:r>
            <a:r>
              <a:rPr lang="en-US" altLang="zh-TW" sz="2800" dirty="0" smtClean="0"/>
              <a:t> = c("Male", "Female", "Female", "Male", "Male")</a:t>
            </a:r>
          </a:p>
          <a:p>
            <a:pPr marL="0" indent="0">
              <a:buNone/>
            </a:pPr>
            <a:r>
              <a:rPr lang="en-US" altLang="zh-TW" sz="2800" dirty="0" err="1" smtClean="0">
                <a:solidFill>
                  <a:srgbClr val="FF0000"/>
                </a:solidFill>
              </a:rPr>
              <a:t>factor_gender_vector</a:t>
            </a:r>
            <a:r>
              <a:rPr lang="en-US" altLang="zh-TW" sz="2800" dirty="0" smtClean="0">
                <a:solidFill>
                  <a:srgbClr val="FF0000"/>
                </a:solidFill>
              </a:rPr>
              <a:t> = factor(</a:t>
            </a:r>
            <a:r>
              <a:rPr lang="en-US" altLang="zh-TW" sz="2800" dirty="0" err="1" smtClean="0">
                <a:solidFill>
                  <a:srgbClr val="FF0000"/>
                </a:solidFill>
              </a:rPr>
              <a:t>gender_vector</a:t>
            </a:r>
            <a:r>
              <a:rPr lang="en-US" altLang="zh-TW" sz="2800" dirty="0" smtClean="0">
                <a:solidFill>
                  <a:srgbClr val="FF0000"/>
                </a:solidFill>
              </a:rPr>
              <a:t>)</a:t>
            </a:r>
          </a:p>
          <a:p>
            <a:pPr marL="0" indent="0">
              <a:buNone/>
            </a:pPr>
            <a:r>
              <a:rPr lang="en-US" altLang="zh-TW" sz="2800" dirty="0" err="1" smtClean="0">
                <a:solidFill>
                  <a:srgbClr val="FF0000"/>
                </a:solidFill>
              </a:rPr>
              <a:t>factor_gender_vector</a:t>
            </a:r>
            <a:endParaRPr lang="zh-TW" altLang="en-US" sz="2800" dirty="0">
              <a:solidFill>
                <a:srgbClr val="FF0000"/>
              </a:solidFill>
            </a:endParaRPr>
          </a:p>
        </p:txBody>
      </p:sp>
      <p:sp>
        <p:nvSpPr>
          <p:cNvPr id="4" name="投影片編號版面配置區 3"/>
          <p:cNvSpPr>
            <a:spLocks noGrp="1"/>
          </p:cNvSpPr>
          <p:nvPr>
            <p:ph type="sldNum" sz="quarter" idx="12"/>
          </p:nvPr>
        </p:nvSpPr>
        <p:spPr/>
        <p:txBody>
          <a:bodyPr/>
          <a:lstStyle/>
          <a:p>
            <a:fld id="{2C5036B7-38C2-4FF7-B0AF-84DA973FE8E3}" type="slidenum">
              <a:rPr lang="zh-TW" altLang="en-US" smtClean="0"/>
              <a:t>51</a:t>
            </a:fld>
            <a:endParaRPr lang="zh-TW" altLang="en-US"/>
          </a:p>
        </p:txBody>
      </p:sp>
    </p:spTree>
    <p:extLst>
      <p:ext uri="{BB962C8B-B14F-4D97-AF65-F5344CB8AC3E}">
        <p14:creationId xmlns:p14="http://schemas.microsoft.com/office/powerpoint/2010/main" val="27891717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a:t>
            </a:r>
            <a:r>
              <a:rPr lang="en-US" altLang="zh-TW" dirty="0" smtClean="0"/>
              <a:t>ategorical variables</a:t>
            </a:r>
            <a:endParaRPr lang="zh-TW" altLang="en-US" dirty="0"/>
          </a:p>
        </p:txBody>
      </p:sp>
      <p:sp>
        <p:nvSpPr>
          <p:cNvPr id="3" name="內容版面配置區 2"/>
          <p:cNvSpPr>
            <a:spLocks noGrp="1"/>
          </p:cNvSpPr>
          <p:nvPr>
            <p:ph idx="1"/>
          </p:nvPr>
        </p:nvSpPr>
        <p:spPr/>
        <p:txBody>
          <a:bodyPr>
            <a:normAutofit fontScale="77500" lnSpcReduction="20000"/>
          </a:bodyPr>
          <a:lstStyle/>
          <a:p>
            <a:pPr fontAlgn="base"/>
            <a:r>
              <a:rPr lang="en-US" altLang="zh-TW" sz="3400" dirty="0"/>
              <a:t>T</a:t>
            </a:r>
            <a:r>
              <a:rPr lang="en-US" altLang="zh-TW" sz="3400" dirty="0" smtClean="0"/>
              <a:t>wo </a:t>
            </a:r>
            <a:r>
              <a:rPr lang="en-US" altLang="zh-TW" sz="3400" dirty="0"/>
              <a:t>types of categorical variables: </a:t>
            </a:r>
            <a:r>
              <a:rPr lang="en-US" altLang="zh-TW" sz="3400" dirty="0" smtClean="0"/>
              <a:t>a </a:t>
            </a:r>
            <a:r>
              <a:rPr lang="en-US" altLang="zh-TW" sz="3400" b="1" dirty="0" smtClean="0">
                <a:solidFill>
                  <a:srgbClr val="FF0000"/>
                </a:solidFill>
              </a:rPr>
              <a:t>nominal </a:t>
            </a:r>
            <a:r>
              <a:rPr lang="en-US" altLang="zh-TW" sz="3400" b="1" dirty="0">
                <a:solidFill>
                  <a:srgbClr val="FF0000"/>
                </a:solidFill>
              </a:rPr>
              <a:t>categorical variable</a:t>
            </a:r>
            <a:r>
              <a:rPr lang="en-US" altLang="zh-TW" sz="3400" dirty="0"/>
              <a:t> and an </a:t>
            </a:r>
            <a:r>
              <a:rPr lang="en-US" altLang="zh-TW" sz="3400" b="1" dirty="0">
                <a:solidFill>
                  <a:srgbClr val="FF0000"/>
                </a:solidFill>
              </a:rPr>
              <a:t>ordinal categorical variable</a:t>
            </a:r>
            <a:r>
              <a:rPr lang="en-US" altLang="zh-TW" sz="3400" dirty="0"/>
              <a:t>.</a:t>
            </a:r>
          </a:p>
          <a:p>
            <a:pPr fontAlgn="base"/>
            <a:r>
              <a:rPr lang="en-US" altLang="zh-TW" sz="3400" b="1" dirty="0"/>
              <a:t>A nominal variable is a categorical variable without an implied order. </a:t>
            </a:r>
            <a:r>
              <a:rPr lang="en-US" altLang="zh-TW" sz="3400" dirty="0"/>
              <a:t>This means it is impossible to say that 'one is worth more than the other'. </a:t>
            </a:r>
            <a:endParaRPr lang="en-US" altLang="zh-TW" sz="3400" dirty="0" smtClean="0"/>
          </a:p>
          <a:p>
            <a:pPr lvl="1" fontAlgn="base"/>
            <a:r>
              <a:rPr lang="en-US" altLang="zh-TW" sz="3000" dirty="0" smtClean="0"/>
              <a:t>E</a:t>
            </a:r>
            <a:r>
              <a:rPr lang="en-US" altLang="zh-TW" sz="3000" dirty="0" smtClean="0"/>
              <a:t>xample:</a:t>
            </a:r>
            <a:r>
              <a:rPr lang="en-US" altLang="zh-TW" sz="3000" dirty="0"/>
              <a:t> </a:t>
            </a:r>
            <a:r>
              <a:rPr lang="en-US" altLang="zh-TW" sz="3000" dirty="0" err="1"/>
              <a:t>animals_vector</a:t>
            </a:r>
            <a:r>
              <a:rPr lang="en-US" altLang="zh-TW" sz="3000" dirty="0"/>
              <a:t>, with the categories "Elephant", "Giraffe", "Donkey" and "Horse". </a:t>
            </a:r>
            <a:endParaRPr lang="en-US" altLang="zh-TW" sz="3000" dirty="0" smtClean="0"/>
          </a:p>
          <a:p>
            <a:pPr fontAlgn="base"/>
            <a:r>
              <a:rPr lang="en-US" altLang="zh-TW" sz="3400" b="1" dirty="0" smtClean="0"/>
              <a:t>An ordinal </a:t>
            </a:r>
            <a:r>
              <a:rPr lang="en-US" altLang="zh-TW" sz="3400" b="1" dirty="0"/>
              <a:t>variables do have a natural ordering. </a:t>
            </a:r>
            <a:endParaRPr lang="en-US" altLang="zh-TW" sz="3400" b="1" dirty="0" smtClean="0"/>
          </a:p>
          <a:p>
            <a:pPr lvl="1" fontAlgn="base"/>
            <a:r>
              <a:rPr lang="en-US" altLang="zh-TW" sz="3000" dirty="0" smtClean="0"/>
              <a:t>E</a:t>
            </a:r>
            <a:r>
              <a:rPr lang="en-US" altLang="zh-TW" sz="3000" dirty="0" smtClean="0"/>
              <a:t>xample: </a:t>
            </a:r>
            <a:r>
              <a:rPr lang="en-US" altLang="zh-TW" sz="3000" dirty="0" err="1" smtClean="0"/>
              <a:t>temperature_vector</a:t>
            </a:r>
            <a:r>
              <a:rPr lang="en-US" altLang="zh-TW" sz="3000" dirty="0"/>
              <a:t> with the categories: "Low", "Medium" and "High". </a:t>
            </a:r>
            <a:endParaRPr lang="zh-TW" altLang="en-US" dirty="0"/>
          </a:p>
        </p:txBody>
      </p:sp>
      <p:sp>
        <p:nvSpPr>
          <p:cNvPr id="4" name="投影片編號版面配置區 3"/>
          <p:cNvSpPr>
            <a:spLocks noGrp="1"/>
          </p:cNvSpPr>
          <p:nvPr>
            <p:ph type="sldNum" sz="quarter" idx="12"/>
          </p:nvPr>
        </p:nvSpPr>
        <p:spPr/>
        <p:txBody>
          <a:bodyPr/>
          <a:lstStyle/>
          <a:p>
            <a:fld id="{2C5036B7-38C2-4FF7-B0AF-84DA973FE8E3}" type="slidenum">
              <a:rPr lang="zh-TW" altLang="en-US" smtClean="0"/>
              <a:t>52</a:t>
            </a:fld>
            <a:endParaRPr lang="zh-TW" altLang="en-US"/>
          </a:p>
        </p:txBody>
      </p:sp>
    </p:spTree>
    <p:extLst>
      <p:ext uri="{BB962C8B-B14F-4D97-AF65-F5344CB8AC3E}">
        <p14:creationId xmlns:p14="http://schemas.microsoft.com/office/powerpoint/2010/main" val="18682972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Autofit/>
          </a:bodyPr>
          <a:lstStyle/>
          <a:p>
            <a:pPr marL="0" indent="0">
              <a:buNone/>
            </a:pPr>
            <a:r>
              <a:rPr lang="en-US" altLang="zh-TW" sz="2800" dirty="0" err="1" smtClean="0"/>
              <a:t>animals_vector</a:t>
            </a:r>
            <a:r>
              <a:rPr lang="en-US" altLang="zh-TW" sz="2800" dirty="0" smtClean="0"/>
              <a:t> = c("Elephant", "Giraffe", "Donkey", "Horse")</a:t>
            </a:r>
          </a:p>
          <a:p>
            <a:pPr marL="0" indent="0">
              <a:buNone/>
            </a:pPr>
            <a:r>
              <a:rPr lang="en-US" altLang="zh-TW" sz="2800" dirty="0" err="1" smtClean="0"/>
              <a:t>temperature_vector</a:t>
            </a:r>
            <a:r>
              <a:rPr lang="en-US" altLang="zh-TW" sz="2800" dirty="0" smtClean="0"/>
              <a:t> = c("High", "Low", "High", "Low", "Medium")</a:t>
            </a:r>
          </a:p>
          <a:p>
            <a:pPr marL="0" indent="0">
              <a:buNone/>
            </a:pPr>
            <a:r>
              <a:rPr lang="en-US" altLang="zh-TW" sz="2800" dirty="0" err="1" smtClean="0"/>
              <a:t>factor_animals_vector</a:t>
            </a:r>
            <a:r>
              <a:rPr lang="en-US" altLang="zh-TW" sz="2800" dirty="0" smtClean="0"/>
              <a:t> = factor(</a:t>
            </a:r>
            <a:r>
              <a:rPr lang="en-US" altLang="zh-TW" sz="2800" dirty="0" err="1" smtClean="0"/>
              <a:t>animals_vector</a:t>
            </a:r>
            <a:r>
              <a:rPr lang="en-US" altLang="zh-TW" sz="2800" dirty="0" smtClean="0"/>
              <a:t>)</a:t>
            </a:r>
          </a:p>
          <a:p>
            <a:pPr marL="0" indent="0">
              <a:buNone/>
            </a:pPr>
            <a:r>
              <a:rPr lang="en-US" altLang="zh-TW" sz="2800" dirty="0" err="1" smtClean="0">
                <a:solidFill>
                  <a:srgbClr val="FF0000"/>
                </a:solidFill>
              </a:rPr>
              <a:t>factor_temperature_vector</a:t>
            </a:r>
            <a:r>
              <a:rPr lang="en-US" altLang="zh-TW" sz="2800" dirty="0" smtClean="0">
                <a:solidFill>
                  <a:srgbClr val="FF0000"/>
                </a:solidFill>
              </a:rPr>
              <a:t> = factor(</a:t>
            </a:r>
            <a:r>
              <a:rPr lang="en-US" altLang="zh-TW" sz="2800" dirty="0" err="1" smtClean="0">
                <a:solidFill>
                  <a:srgbClr val="FF0000"/>
                </a:solidFill>
              </a:rPr>
              <a:t>temperature_vector</a:t>
            </a:r>
            <a:r>
              <a:rPr lang="en-US" altLang="zh-TW" sz="2800" dirty="0" smtClean="0">
                <a:solidFill>
                  <a:srgbClr val="FF0000"/>
                </a:solidFill>
              </a:rPr>
              <a:t>, order = TRUE, levels = c("Low", "Medium", "High"))</a:t>
            </a:r>
          </a:p>
          <a:p>
            <a:pPr marL="0" indent="0">
              <a:buNone/>
            </a:pPr>
            <a:r>
              <a:rPr lang="en-US" altLang="zh-TW" sz="2800" dirty="0" err="1" smtClean="0"/>
              <a:t>factor_animals_vector</a:t>
            </a:r>
            <a:endParaRPr lang="en-US" altLang="zh-TW" sz="2800" dirty="0" smtClean="0"/>
          </a:p>
          <a:p>
            <a:pPr marL="0" indent="0">
              <a:buNone/>
            </a:pPr>
            <a:r>
              <a:rPr lang="en-US" altLang="zh-TW" sz="2800" dirty="0" err="1" smtClean="0"/>
              <a:t>factor_temperature_vector</a:t>
            </a:r>
            <a:endParaRPr lang="zh-TW" altLang="en-US" sz="2800" dirty="0"/>
          </a:p>
        </p:txBody>
      </p:sp>
      <p:sp>
        <p:nvSpPr>
          <p:cNvPr id="4" name="投影片編號版面配置區 3"/>
          <p:cNvSpPr>
            <a:spLocks noGrp="1"/>
          </p:cNvSpPr>
          <p:nvPr>
            <p:ph type="sldNum" sz="quarter" idx="12"/>
          </p:nvPr>
        </p:nvSpPr>
        <p:spPr/>
        <p:txBody>
          <a:bodyPr/>
          <a:lstStyle/>
          <a:p>
            <a:fld id="{2C5036B7-38C2-4FF7-B0AF-84DA973FE8E3}" type="slidenum">
              <a:rPr lang="zh-TW" altLang="en-US" smtClean="0"/>
              <a:t>53</a:t>
            </a:fld>
            <a:endParaRPr lang="zh-TW" altLang="en-US"/>
          </a:p>
        </p:txBody>
      </p:sp>
    </p:spTree>
    <p:extLst>
      <p:ext uri="{BB962C8B-B14F-4D97-AF65-F5344CB8AC3E}">
        <p14:creationId xmlns:p14="http://schemas.microsoft.com/office/powerpoint/2010/main" val="3142486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Factor </a:t>
            </a:r>
            <a:r>
              <a:rPr lang="en-US" altLang="zh-TW" dirty="0" smtClean="0"/>
              <a:t>levels</a:t>
            </a:r>
            <a:endParaRPr lang="zh-TW" altLang="en-US" dirty="0"/>
          </a:p>
        </p:txBody>
      </p:sp>
      <p:sp>
        <p:nvSpPr>
          <p:cNvPr id="3" name="內容版面配置區 2"/>
          <p:cNvSpPr>
            <a:spLocks noGrp="1"/>
          </p:cNvSpPr>
          <p:nvPr>
            <p:ph idx="1"/>
          </p:nvPr>
        </p:nvSpPr>
        <p:spPr/>
        <p:txBody>
          <a:bodyPr>
            <a:normAutofit/>
          </a:bodyPr>
          <a:lstStyle/>
          <a:p>
            <a:pPr marL="0" indent="0">
              <a:buNone/>
            </a:pPr>
            <a:r>
              <a:rPr lang="en-US" altLang="zh-TW" sz="2800" dirty="0" smtClean="0"/>
              <a:t>#R </a:t>
            </a:r>
            <a:r>
              <a:rPr lang="en-US" altLang="zh-TW" sz="2800" dirty="0"/>
              <a:t>allows you to </a:t>
            </a:r>
            <a:r>
              <a:rPr lang="en-US" altLang="zh-TW" sz="2800" dirty="0" smtClean="0"/>
              <a:t>change the names of </a:t>
            </a:r>
            <a:r>
              <a:rPr lang="en-US" altLang="zh-TW" sz="2800" dirty="0"/>
              <a:t>f</a:t>
            </a:r>
            <a:r>
              <a:rPr lang="en-US" altLang="zh-TW" sz="2800" dirty="0" smtClean="0"/>
              <a:t>actor levels with </a:t>
            </a:r>
            <a:r>
              <a:rPr lang="en-US" altLang="zh-TW" sz="2800" dirty="0"/>
              <a:t>the function </a:t>
            </a:r>
            <a:r>
              <a:rPr lang="en-US" altLang="zh-TW" sz="2800" dirty="0" smtClean="0"/>
              <a:t>levels()</a:t>
            </a:r>
          </a:p>
          <a:p>
            <a:pPr marL="0" indent="0">
              <a:buNone/>
            </a:pPr>
            <a:r>
              <a:rPr lang="en-US" altLang="zh-TW" sz="2800" dirty="0" err="1" smtClean="0"/>
              <a:t>survey_vector</a:t>
            </a:r>
            <a:r>
              <a:rPr lang="en-US" altLang="zh-TW" sz="2800" dirty="0" smtClean="0"/>
              <a:t> = c("M", "F", "F", "M", "M")</a:t>
            </a:r>
          </a:p>
          <a:p>
            <a:pPr marL="0" indent="0">
              <a:buNone/>
            </a:pPr>
            <a:r>
              <a:rPr lang="en-US" altLang="zh-TW" sz="2800" dirty="0" err="1" smtClean="0">
                <a:solidFill>
                  <a:srgbClr val="FF0000"/>
                </a:solidFill>
              </a:rPr>
              <a:t>factor_survey_vector</a:t>
            </a:r>
            <a:r>
              <a:rPr lang="en-US" altLang="zh-TW" sz="2800" dirty="0" smtClean="0">
                <a:solidFill>
                  <a:srgbClr val="FF0000"/>
                </a:solidFill>
              </a:rPr>
              <a:t> = factor(</a:t>
            </a:r>
            <a:r>
              <a:rPr lang="en-US" altLang="zh-TW" sz="2800" dirty="0" err="1" smtClean="0">
                <a:solidFill>
                  <a:srgbClr val="FF0000"/>
                </a:solidFill>
              </a:rPr>
              <a:t>survey_vector</a:t>
            </a:r>
            <a:r>
              <a:rPr lang="en-US" altLang="zh-TW" sz="2800" dirty="0" smtClean="0">
                <a:solidFill>
                  <a:srgbClr val="FF0000"/>
                </a:solidFill>
              </a:rPr>
              <a:t>)</a:t>
            </a:r>
          </a:p>
          <a:p>
            <a:pPr marL="0" indent="0">
              <a:buNone/>
            </a:pPr>
            <a:r>
              <a:rPr lang="en-US" altLang="zh-TW" sz="2800" dirty="0" smtClean="0">
                <a:solidFill>
                  <a:srgbClr val="FF0000"/>
                </a:solidFill>
              </a:rPr>
              <a:t>levels(</a:t>
            </a:r>
            <a:r>
              <a:rPr lang="en-US" altLang="zh-TW" sz="2800" dirty="0" err="1" smtClean="0">
                <a:solidFill>
                  <a:srgbClr val="FF0000"/>
                </a:solidFill>
              </a:rPr>
              <a:t>factor_survey_vector</a:t>
            </a:r>
            <a:r>
              <a:rPr lang="en-US" altLang="zh-TW" sz="2800" dirty="0" smtClean="0">
                <a:solidFill>
                  <a:srgbClr val="FF0000"/>
                </a:solidFill>
              </a:rPr>
              <a:t>) = c("Male", "Female")</a:t>
            </a:r>
          </a:p>
          <a:p>
            <a:pPr marL="0" indent="0">
              <a:buNone/>
            </a:pPr>
            <a:r>
              <a:rPr lang="en-US" altLang="zh-TW" sz="2800" dirty="0" err="1" smtClean="0"/>
              <a:t>factor_survey_vector</a:t>
            </a:r>
            <a:endParaRPr lang="zh-TW" altLang="en-US" sz="2800" dirty="0"/>
          </a:p>
        </p:txBody>
      </p:sp>
      <p:sp>
        <p:nvSpPr>
          <p:cNvPr id="4" name="投影片編號版面配置區 3"/>
          <p:cNvSpPr>
            <a:spLocks noGrp="1"/>
          </p:cNvSpPr>
          <p:nvPr>
            <p:ph type="sldNum" sz="quarter" idx="12"/>
          </p:nvPr>
        </p:nvSpPr>
        <p:spPr/>
        <p:txBody>
          <a:bodyPr/>
          <a:lstStyle/>
          <a:p>
            <a:fld id="{2C5036B7-38C2-4FF7-B0AF-84DA973FE8E3}" type="slidenum">
              <a:rPr lang="zh-TW" altLang="en-US" smtClean="0"/>
              <a:t>54</a:t>
            </a:fld>
            <a:endParaRPr lang="zh-TW" altLang="en-US"/>
          </a:p>
        </p:txBody>
      </p:sp>
    </p:spTree>
    <p:extLst>
      <p:ext uri="{BB962C8B-B14F-4D97-AF65-F5344CB8AC3E}">
        <p14:creationId xmlns:p14="http://schemas.microsoft.com/office/powerpoint/2010/main" val="37621286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Summarizing a </a:t>
            </a:r>
            <a:r>
              <a:rPr lang="en-US" altLang="zh-TW" dirty="0" smtClean="0"/>
              <a:t>factor</a:t>
            </a:r>
            <a:endParaRPr lang="zh-TW" altLang="en-US" dirty="0"/>
          </a:p>
        </p:txBody>
      </p:sp>
      <p:sp>
        <p:nvSpPr>
          <p:cNvPr id="3" name="內容版面配置區 2"/>
          <p:cNvSpPr>
            <a:spLocks noGrp="1"/>
          </p:cNvSpPr>
          <p:nvPr>
            <p:ph idx="1"/>
          </p:nvPr>
        </p:nvSpPr>
        <p:spPr/>
        <p:txBody>
          <a:bodyPr>
            <a:normAutofit/>
          </a:bodyPr>
          <a:lstStyle/>
          <a:p>
            <a:pPr marL="0" indent="0">
              <a:buNone/>
            </a:pPr>
            <a:r>
              <a:rPr lang="en-US" altLang="zh-TW" sz="2800" dirty="0" err="1" smtClean="0"/>
              <a:t>survey_vector</a:t>
            </a:r>
            <a:r>
              <a:rPr lang="en-US" altLang="zh-TW" sz="2800" dirty="0" smtClean="0"/>
              <a:t> = c("M", "F", "F", "M", "M")</a:t>
            </a:r>
          </a:p>
          <a:p>
            <a:pPr marL="0" indent="0">
              <a:buNone/>
            </a:pPr>
            <a:r>
              <a:rPr lang="en-US" altLang="zh-TW" sz="2800" dirty="0" err="1" smtClean="0"/>
              <a:t>factor_survey_vector</a:t>
            </a:r>
            <a:r>
              <a:rPr lang="en-US" altLang="zh-TW" sz="2800" dirty="0" smtClean="0"/>
              <a:t> = factor(</a:t>
            </a:r>
            <a:r>
              <a:rPr lang="en-US" altLang="zh-TW" sz="2800" dirty="0" err="1" smtClean="0"/>
              <a:t>survey_vector</a:t>
            </a:r>
            <a:r>
              <a:rPr lang="en-US" altLang="zh-TW" sz="2800" dirty="0" smtClean="0"/>
              <a:t>)</a:t>
            </a:r>
          </a:p>
          <a:p>
            <a:pPr marL="0" indent="0">
              <a:buNone/>
            </a:pPr>
            <a:r>
              <a:rPr lang="en-US" altLang="zh-TW" sz="2800" dirty="0" smtClean="0"/>
              <a:t>levels(</a:t>
            </a:r>
            <a:r>
              <a:rPr lang="en-US" altLang="zh-TW" sz="2800" dirty="0" err="1" smtClean="0"/>
              <a:t>factor_survey_vector</a:t>
            </a:r>
            <a:r>
              <a:rPr lang="en-US" altLang="zh-TW" sz="2800" dirty="0" smtClean="0"/>
              <a:t>) = c("Female", "Male")</a:t>
            </a:r>
          </a:p>
          <a:p>
            <a:pPr marL="0" indent="0">
              <a:buNone/>
            </a:pPr>
            <a:r>
              <a:rPr lang="en-US" altLang="zh-TW" sz="2800" dirty="0" err="1" smtClean="0"/>
              <a:t>factor_survey_vector</a:t>
            </a:r>
            <a:endParaRPr lang="en-US" altLang="zh-TW" sz="2800" dirty="0" smtClean="0"/>
          </a:p>
          <a:p>
            <a:pPr marL="0" indent="0">
              <a:buNone/>
            </a:pPr>
            <a:r>
              <a:rPr lang="en-US" altLang="zh-TW" sz="2800" dirty="0" smtClean="0">
                <a:solidFill>
                  <a:srgbClr val="FF0000"/>
                </a:solidFill>
              </a:rPr>
              <a:t>summary(</a:t>
            </a:r>
            <a:r>
              <a:rPr lang="en-US" altLang="zh-TW" sz="2800" dirty="0" err="1" smtClean="0">
                <a:solidFill>
                  <a:srgbClr val="FF0000"/>
                </a:solidFill>
              </a:rPr>
              <a:t>survey_vector</a:t>
            </a:r>
            <a:r>
              <a:rPr lang="en-US" altLang="zh-TW" sz="2800" dirty="0" smtClean="0">
                <a:solidFill>
                  <a:srgbClr val="FF0000"/>
                </a:solidFill>
              </a:rPr>
              <a:t>)</a:t>
            </a:r>
          </a:p>
          <a:p>
            <a:pPr marL="0" indent="0">
              <a:buNone/>
            </a:pPr>
            <a:r>
              <a:rPr lang="en-US" altLang="zh-TW" sz="2800" dirty="0" smtClean="0">
                <a:solidFill>
                  <a:srgbClr val="FF0000"/>
                </a:solidFill>
              </a:rPr>
              <a:t>summary(</a:t>
            </a:r>
            <a:r>
              <a:rPr lang="en-US" altLang="zh-TW" sz="2800" dirty="0" err="1" smtClean="0">
                <a:solidFill>
                  <a:srgbClr val="FF0000"/>
                </a:solidFill>
              </a:rPr>
              <a:t>factor_survey_vector</a:t>
            </a:r>
            <a:r>
              <a:rPr lang="en-US" altLang="zh-TW" sz="2800" dirty="0" smtClean="0">
                <a:solidFill>
                  <a:srgbClr val="FF0000"/>
                </a:solidFill>
              </a:rPr>
              <a:t>)</a:t>
            </a:r>
            <a:endParaRPr lang="zh-TW" altLang="en-US" sz="2800" dirty="0">
              <a:solidFill>
                <a:srgbClr val="FF0000"/>
              </a:solidFill>
            </a:endParaRPr>
          </a:p>
        </p:txBody>
      </p:sp>
      <p:sp>
        <p:nvSpPr>
          <p:cNvPr id="4" name="投影片編號版面配置區 3"/>
          <p:cNvSpPr>
            <a:spLocks noGrp="1"/>
          </p:cNvSpPr>
          <p:nvPr>
            <p:ph type="sldNum" sz="quarter" idx="12"/>
          </p:nvPr>
        </p:nvSpPr>
        <p:spPr/>
        <p:txBody>
          <a:bodyPr/>
          <a:lstStyle/>
          <a:p>
            <a:fld id="{2C5036B7-38C2-4FF7-B0AF-84DA973FE8E3}" type="slidenum">
              <a:rPr lang="zh-TW" altLang="en-US" smtClean="0"/>
              <a:t>55</a:t>
            </a:fld>
            <a:endParaRPr lang="zh-TW" altLang="en-US"/>
          </a:p>
        </p:txBody>
      </p:sp>
    </p:spTree>
    <p:extLst>
      <p:ext uri="{BB962C8B-B14F-4D97-AF65-F5344CB8AC3E}">
        <p14:creationId xmlns:p14="http://schemas.microsoft.com/office/powerpoint/2010/main" val="18112842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Ordered </a:t>
            </a:r>
            <a:r>
              <a:rPr lang="en-US" altLang="zh-TW" dirty="0" smtClean="0"/>
              <a:t>factors</a:t>
            </a:r>
            <a:endParaRPr lang="zh-TW" altLang="en-US" dirty="0"/>
          </a:p>
        </p:txBody>
      </p:sp>
      <p:sp>
        <p:nvSpPr>
          <p:cNvPr id="3" name="內容版面配置區 2"/>
          <p:cNvSpPr>
            <a:spLocks noGrp="1"/>
          </p:cNvSpPr>
          <p:nvPr>
            <p:ph idx="1"/>
          </p:nvPr>
        </p:nvSpPr>
        <p:spPr/>
        <p:txBody>
          <a:bodyPr>
            <a:normAutofit fontScale="85000" lnSpcReduction="20000"/>
          </a:bodyPr>
          <a:lstStyle/>
          <a:p>
            <a:pPr marL="0" indent="0">
              <a:buNone/>
            </a:pPr>
            <a:r>
              <a:rPr lang="en-US" altLang="zh-TW" sz="2800" dirty="0" err="1" smtClean="0"/>
              <a:t>speed_vector</a:t>
            </a:r>
            <a:r>
              <a:rPr lang="en-US" altLang="zh-TW" sz="2800" dirty="0" smtClean="0"/>
              <a:t> = c("Fast", "Slow", "Slow", "Fast", "Ultra-fast")</a:t>
            </a:r>
          </a:p>
          <a:p>
            <a:pPr marL="0" indent="0">
              <a:buNone/>
            </a:pPr>
            <a:r>
              <a:rPr lang="en-US" altLang="zh-TW" sz="2800" dirty="0" err="1" smtClean="0">
                <a:solidFill>
                  <a:srgbClr val="FF0000"/>
                </a:solidFill>
              </a:rPr>
              <a:t>factor_speed_vector</a:t>
            </a:r>
            <a:r>
              <a:rPr lang="en-US" altLang="zh-TW" sz="2800" dirty="0" smtClean="0">
                <a:solidFill>
                  <a:srgbClr val="FF0000"/>
                </a:solidFill>
              </a:rPr>
              <a:t> = factor(</a:t>
            </a:r>
            <a:r>
              <a:rPr lang="en-US" altLang="zh-TW" sz="2800" dirty="0" err="1" smtClean="0">
                <a:solidFill>
                  <a:srgbClr val="FF0000"/>
                </a:solidFill>
              </a:rPr>
              <a:t>speed_vector</a:t>
            </a:r>
            <a:r>
              <a:rPr lang="en-US" altLang="zh-TW" sz="2800" dirty="0" smtClean="0">
                <a:solidFill>
                  <a:srgbClr val="FF0000"/>
                </a:solidFill>
              </a:rPr>
              <a:t>, ordered = TRUE, levels = c("Slow", "Fast", "Ultra-fast"))</a:t>
            </a:r>
          </a:p>
          <a:p>
            <a:pPr marL="0" indent="0">
              <a:buNone/>
            </a:pPr>
            <a:r>
              <a:rPr lang="en-US" altLang="zh-TW" sz="2800" dirty="0" smtClean="0"/>
              <a:t># Print</a:t>
            </a:r>
          </a:p>
          <a:p>
            <a:pPr marL="0" indent="0">
              <a:buNone/>
            </a:pPr>
            <a:r>
              <a:rPr lang="en-US" altLang="zh-TW" sz="2800" dirty="0" err="1" smtClean="0"/>
              <a:t>factor_speed_vector</a:t>
            </a:r>
            <a:endParaRPr lang="en-US" altLang="zh-TW" sz="2800" dirty="0" smtClean="0"/>
          </a:p>
          <a:p>
            <a:pPr marL="0" indent="0">
              <a:buNone/>
            </a:pPr>
            <a:r>
              <a:rPr lang="en-US" altLang="zh-TW" sz="2800" dirty="0" smtClean="0"/>
              <a:t># R prints automagically in the right order</a:t>
            </a:r>
          </a:p>
          <a:p>
            <a:pPr marL="0" indent="0">
              <a:buNone/>
            </a:pPr>
            <a:r>
              <a:rPr lang="en-US" altLang="zh-TW" sz="2800" dirty="0" smtClean="0">
                <a:solidFill>
                  <a:srgbClr val="FF0000"/>
                </a:solidFill>
              </a:rPr>
              <a:t>summary(</a:t>
            </a:r>
            <a:r>
              <a:rPr lang="en-US" altLang="zh-TW" sz="2800" dirty="0" err="1" smtClean="0">
                <a:solidFill>
                  <a:srgbClr val="FF0000"/>
                </a:solidFill>
              </a:rPr>
              <a:t>factor_speed_vector</a:t>
            </a:r>
            <a:r>
              <a:rPr lang="en-US" altLang="zh-TW" sz="2800" dirty="0" smtClean="0">
                <a:solidFill>
                  <a:srgbClr val="FF0000"/>
                </a:solidFill>
              </a:rPr>
              <a:t>)</a:t>
            </a:r>
          </a:p>
          <a:p>
            <a:pPr marL="0" indent="0">
              <a:buNone/>
            </a:pPr>
            <a:endParaRPr lang="en-US" altLang="zh-TW" sz="2800" dirty="0" smtClean="0">
              <a:solidFill>
                <a:srgbClr val="FF0000"/>
              </a:solidFill>
            </a:endParaRPr>
          </a:p>
          <a:p>
            <a:pPr marL="0" indent="0">
              <a:buNone/>
            </a:pPr>
            <a:r>
              <a:rPr lang="en-US" altLang="zh-TW" sz="2800" dirty="0" err="1" smtClean="0">
                <a:solidFill>
                  <a:srgbClr val="FF0000"/>
                </a:solidFill>
              </a:rPr>
              <a:t>compare_them</a:t>
            </a:r>
            <a:r>
              <a:rPr lang="en-US" altLang="zh-TW" sz="2800" dirty="0" smtClean="0">
                <a:solidFill>
                  <a:srgbClr val="FF0000"/>
                </a:solidFill>
              </a:rPr>
              <a:t> = </a:t>
            </a:r>
            <a:r>
              <a:rPr lang="en-US" altLang="zh-TW" sz="2800" dirty="0" err="1">
                <a:solidFill>
                  <a:srgbClr val="FF0000"/>
                </a:solidFill>
              </a:rPr>
              <a:t>factor_speed_vector</a:t>
            </a:r>
            <a:r>
              <a:rPr lang="en-US" altLang="zh-TW" sz="2800" dirty="0">
                <a:solidFill>
                  <a:srgbClr val="FF0000"/>
                </a:solidFill>
              </a:rPr>
              <a:t>[2] &gt; </a:t>
            </a:r>
            <a:r>
              <a:rPr lang="en-US" altLang="zh-TW" sz="2800" dirty="0" err="1" smtClean="0">
                <a:solidFill>
                  <a:srgbClr val="FF0000"/>
                </a:solidFill>
              </a:rPr>
              <a:t>factor_speed_vector</a:t>
            </a:r>
            <a:r>
              <a:rPr lang="en-US" altLang="zh-TW" sz="2800" dirty="0" smtClean="0">
                <a:solidFill>
                  <a:srgbClr val="FF0000"/>
                </a:solidFill>
              </a:rPr>
              <a:t>[5]</a:t>
            </a:r>
            <a:endParaRPr lang="en-US" altLang="zh-TW" sz="2800" dirty="0" smtClean="0">
              <a:solidFill>
                <a:srgbClr val="FF0000"/>
              </a:solidFill>
            </a:endParaRPr>
          </a:p>
          <a:p>
            <a:pPr marL="0" indent="0">
              <a:buNone/>
            </a:pPr>
            <a:r>
              <a:rPr lang="en-US" altLang="zh-TW" sz="2800" dirty="0" smtClean="0"/>
              <a:t># Is data analyst 2 faster than data analyst 5</a:t>
            </a:r>
          </a:p>
          <a:p>
            <a:pPr marL="0" indent="0">
              <a:buNone/>
            </a:pPr>
            <a:r>
              <a:rPr lang="en-US" altLang="zh-TW" sz="2800" dirty="0" err="1" smtClean="0">
                <a:solidFill>
                  <a:srgbClr val="FF0000"/>
                </a:solidFill>
              </a:rPr>
              <a:t>compare_them</a:t>
            </a:r>
            <a:endParaRPr lang="zh-TW" altLang="en-US" sz="2800" dirty="0">
              <a:solidFill>
                <a:srgbClr val="FF0000"/>
              </a:solidFill>
            </a:endParaRPr>
          </a:p>
        </p:txBody>
      </p:sp>
      <p:sp>
        <p:nvSpPr>
          <p:cNvPr id="4" name="投影片編號版面配置區 3"/>
          <p:cNvSpPr>
            <a:spLocks noGrp="1"/>
          </p:cNvSpPr>
          <p:nvPr>
            <p:ph type="sldNum" sz="quarter" idx="12"/>
          </p:nvPr>
        </p:nvSpPr>
        <p:spPr/>
        <p:txBody>
          <a:bodyPr/>
          <a:lstStyle/>
          <a:p>
            <a:fld id="{2C5036B7-38C2-4FF7-B0AF-84DA973FE8E3}" type="slidenum">
              <a:rPr lang="zh-TW" altLang="en-US" smtClean="0"/>
              <a:t>56</a:t>
            </a:fld>
            <a:endParaRPr lang="zh-TW" altLang="en-US"/>
          </a:p>
        </p:txBody>
      </p:sp>
    </p:spTree>
    <p:extLst>
      <p:ext uri="{BB962C8B-B14F-4D97-AF65-F5344CB8AC3E}">
        <p14:creationId xmlns:p14="http://schemas.microsoft.com/office/powerpoint/2010/main" val="29965246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Data frames</a:t>
            </a:r>
            <a:endParaRPr lang="zh-TW" altLang="en-US" dirty="0"/>
          </a:p>
        </p:txBody>
      </p:sp>
      <p:sp>
        <p:nvSpPr>
          <p:cNvPr id="5" name="文字版面配置區 4"/>
          <p:cNvSpPr>
            <a:spLocks noGrp="1"/>
          </p:cNvSpPr>
          <p:nvPr>
            <p:ph type="body" idx="1"/>
          </p:nvPr>
        </p:nvSpPr>
        <p:spPr/>
        <p:txBody>
          <a:bodyPr/>
          <a:lstStyle/>
          <a:p>
            <a:endParaRPr lang="zh-TW" altLang="en-US"/>
          </a:p>
        </p:txBody>
      </p:sp>
      <p:sp>
        <p:nvSpPr>
          <p:cNvPr id="2" name="投影片編號版面配置區 1"/>
          <p:cNvSpPr>
            <a:spLocks noGrp="1"/>
          </p:cNvSpPr>
          <p:nvPr>
            <p:ph type="sldNum" sz="quarter" idx="12"/>
          </p:nvPr>
        </p:nvSpPr>
        <p:spPr/>
        <p:txBody>
          <a:bodyPr/>
          <a:lstStyle/>
          <a:p>
            <a:fld id="{2C5036B7-38C2-4FF7-B0AF-84DA973FE8E3}" type="slidenum">
              <a:rPr lang="zh-TW" altLang="en-US" smtClean="0"/>
              <a:t>57</a:t>
            </a:fld>
            <a:endParaRPr lang="zh-TW" altLang="en-US"/>
          </a:p>
        </p:txBody>
      </p:sp>
    </p:spTree>
    <p:extLst>
      <p:ext uri="{BB962C8B-B14F-4D97-AF65-F5344CB8AC3E}">
        <p14:creationId xmlns:p14="http://schemas.microsoft.com/office/powerpoint/2010/main" val="28930803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ormAutofit/>
          </a:bodyPr>
          <a:lstStyle/>
          <a:p>
            <a:r>
              <a:rPr lang="en-US" altLang="zh-TW" dirty="0"/>
              <a:t>What's a data frame</a:t>
            </a:r>
            <a:r>
              <a:rPr lang="en-US" altLang="zh-TW" dirty="0" smtClean="0"/>
              <a:t>?</a:t>
            </a:r>
            <a:endParaRPr lang="zh-TW" altLang="en-US" dirty="0"/>
          </a:p>
        </p:txBody>
      </p:sp>
      <p:sp>
        <p:nvSpPr>
          <p:cNvPr id="5" name="內容版面配置區 4"/>
          <p:cNvSpPr>
            <a:spLocks noGrp="1"/>
          </p:cNvSpPr>
          <p:nvPr>
            <p:ph idx="1"/>
          </p:nvPr>
        </p:nvSpPr>
        <p:spPr/>
        <p:txBody>
          <a:bodyPr/>
          <a:lstStyle/>
          <a:p>
            <a:r>
              <a:rPr lang="en-US" altLang="zh-TW" dirty="0">
                <a:solidFill>
                  <a:srgbClr val="0000FF"/>
                </a:solidFill>
              </a:rPr>
              <a:t>A data frame </a:t>
            </a:r>
            <a:r>
              <a:rPr lang="en-US" altLang="zh-TW" dirty="0" smtClean="0">
                <a:solidFill>
                  <a:srgbClr val="0000FF"/>
                </a:solidFill>
              </a:rPr>
              <a:t>is </a:t>
            </a:r>
            <a:r>
              <a:rPr lang="en-US" altLang="zh-TW" dirty="0">
                <a:solidFill>
                  <a:srgbClr val="0000FF"/>
                </a:solidFill>
              </a:rPr>
              <a:t>a dataset of different data types. </a:t>
            </a:r>
            <a:endParaRPr lang="en-US" altLang="zh-TW" dirty="0" smtClean="0">
              <a:solidFill>
                <a:srgbClr val="0000FF"/>
              </a:solidFill>
            </a:endParaRPr>
          </a:p>
          <a:p>
            <a:r>
              <a:rPr lang="en-US" altLang="zh-TW" dirty="0" smtClean="0"/>
              <a:t>A </a:t>
            </a:r>
            <a:r>
              <a:rPr lang="en-US" altLang="zh-TW" dirty="0"/>
              <a:t>data frame has the variables of a dataset as columns and the observations as rows</a:t>
            </a:r>
            <a:r>
              <a:rPr lang="en-US" altLang="zh-TW" dirty="0" smtClean="0"/>
              <a:t>.</a:t>
            </a:r>
          </a:p>
          <a:p>
            <a:r>
              <a:rPr lang="en-US" altLang="zh-TW" dirty="0" smtClean="0"/>
              <a:t>Example:</a:t>
            </a:r>
            <a:endParaRPr lang="en-US" altLang="zh-TW" dirty="0"/>
          </a:p>
          <a:p>
            <a:pPr marL="400050" lvl="1" indent="0">
              <a:buNone/>
            </a:pPr>
            <a:r>
              <a:rPr lang="en-US" altLang="zh-TW" dirty="0" smtClean="0"/>
              <a:t># </a:t>
            </a:r>
            <a:r>
              <a:rPr lang="en-US" altLang="zh-TW" dirty="0"/>
              <a:t>Built-in R dataset stored in a data </a:t>
            </a:r>
            <a:r>
              <a:rPr lang="en-US" altLang="zh-TW" dirty="0" smtClean="0"/>
              <a:t>frame</a:t>
            </a:r>
          </a:p>
          <a:p>
            <a:pPr marL="400050" lvl="1" indent="0">
              <a:buNone/>
            </a:pPr>
            <a:r>
              <a:rPr lang="en-US" altLang="zh-TW" dirty="0" err="1">
                <a:solidFill>
                  <a:srgbClr val="FF0000"/>
                </a:solidFill>
              </a:rPr>
              <a:t>mtcars</a:t>
            </a:r>
            <a:r>
              <a:rPr lang="en-US" altLang="zh-TW" dirty="0">
                <a:solidFill>
                  <a:srgbClr val="FF0000"/>
                </a:solidFill>
              </a:rPr>
              <a:t> </a:t>
            </a:r>
            <a:r>
              <a:rPr lang="en-US" altLang="zh-TW" dirty="0"/>
              <a:t> </a:t>
            </a:r>
          </a:p>
          <a:p>
            <a:pPr marL="0" indent="0">
              <a:buNone/>
            </a:pPr>
            <a:endParaRPr lang="en-US" altLang="zh-TW" dirty="0" smtClean="0"/>
          </a:p>
          <a:p>
            <a:endParaRPr lang="zh-TW" altLang="en-US" dirty="0"/>
          </a:p>
        </p:txBody>
      </p:sp>
      <p:sp>
        <p:nvSpPr>
          <p:cNvPr id="2" name="投影片編號版面配置區 1"/>
          <p:cNvSpPr>
            <a:spLocks noGrp="1"/>
          </p:cNvSpPr>
          <p:nvPr>
            <p:ph type="sldNum" sz="quarter" idx="12"/>
          </p:nvPr>
        </p:nvSpPr>
        <p:spPr/>
        <p:txBody>
          <a:bodyPr/>
          <a:lstStyle/>
          <a:p>
            <a:fld id="{2C5036B7-38C2-4FF7-B0AF-84DA973FE8E3}" type="slidenum">
              <a:rPr lang="zh-TW" altLang="en-US" smtClean="0"/>
              <a:t>58</a:t>
            </a:fld>
            <a:endParaRPr lang="zh-TW" altLang="en-US"/>
          </a:p>
        </p:txBody>
      </p:sp>
    </p:spTree>
    <p:extLst>
      <p:ext uri="{BB962C8B-B14F-4D97-AF65-F5344CB8AC3E}">
        <p14:creationId xmlns:p14="http://schemas.microsoft.com/office/powerpoint/2010/main" val="18132247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a:t>
            </a:r>
            <a:endParaRPr lang="zh-TW" altLang="en-US" dirty="0"/>
          </a:p>
        </p:txBody>
      </p:sp>
      <p:sp>
        <p:nvSpPr>
          <p:cNvPr id="3" name="內容版面配置區 2"/>
          <p:cNvSpPr>
            <a:spLocks noGrp="1"/>
          </p:cNvSpPr>
          <p:nvPr>
            <p:ph idx="1"/>
          </p:nvPr>
        </p:nvSpPr>
        <p:spPr/>
        <p:txBody>
          <a:bodyPr/>
          <a:lstStyle/>
          <a:p>
            <a:pPr marL="0" indent="0">
              <a:buNone/>
            </a:pPr>
            <a:r>
              <a:rPr lang="en-US" altLang="zh-TW" dirty="0"/>
              <a:t># Have a quick look at your </a:t>
            </a:r>
            <a:r>
              <a:rPr lang="en-US" altLang="zh-TW" dirty="0" smtClean="0"/>
              <a:t>data</a:t>
            </a:r>
          </a:p>
          <a:p>
            <a:pPr marL="0" indent="0">
              <a:buNone/>
            </a:pPr>
            <a:r>
              <a:rPr lang="en-US" altLang="zh-TW" dirty="0" smtClean="0">
                <a:solidFill>
                  <a:srgbClr val="FF0000"/>
                </a:solidFill>
              </a:rPr>
              <a:t>head(</a:t>
            </a:r>
            <a:r>
              <a:rPr lang="en-US" altLang="zh-TW" dirty="0" err="1" smtClean="0">
                <a:solidFill>
                  <a:srgbClr val="FF0000"/>
                </a:solidFill>
              </a:rPr>
              <a:t>mtcars</a:t>
            </a:r>
            <a:r>
              <a:rPr lang="en-US" altLang="zh-TW" dirty="0" smtClean="0">
                <a:solidFill>
                  <a:srgbClr val="FF0000"/>
                </a:solidFill>
              </a:rPr>
              <a:t>)</a:t>
            </a:r>
          </a:p>
          <a:p>
            <a:pPr marL="0" indent="0">
              <a:buNone/>
            </a:pPr>
            <a:r>
              <a:rPr lang="en-US" altLang="zh-TW" dirty="0" smtClean="0">
                <a:solidFill>
                  <a:srgbClr val="FF0000"/>
                </a:solidFill>
              </a:rPr>
              <a:t>tail(</a:t>
            </a:r>
            <a:r>
              <a:rPr lang="en-US" altLang="zh-TW" dirty="0" err="1">
                <a:solidFill>
                  <a:srgbClr val="FF0000"/>
                </a:solidFill>
              </a:rPr>
              <a:t>mtcars</a:t>
            </a:r>
            <a:r>
              <a:rPr lang="en-US" altLang="zh-TW" dirty="0" smtClean="0">
                <a:solidFill>
                  <a:srgbClr val="FF0000"/>
                </a:solidFill>
              </a:rPr>
              <a:t>)</a:t>
            </a:r>
          </a:p>
          <a:p>
            <a:pPr marL="0" indent="0">
              <a:buNone/>
            </a:pPr>
            <a:r>
              <a:rPr lang="en-US" altLang="zh-TW" dirty="0"/>
              <a:t># Investigate the structure of the </a:t>
            </a:r>
            <a:r>
              <a:rPr lang="en-US" altLang="zh-TW" dirty="0" err="1"/>
              <a:t>mtcars</a:t>
            </a:r>
            <a:r>
              <a:rPr lang="en-US" altLang="zh-TW" dirty="0"/>
              <a:t> </a:t>
            </a:r>
            <a:r>
              <a:rPr lang="en-US" altLang="zh-TW" dirty="0" smtClean="0"/>
              <a:t>dataset</a:t>
            </a:r>
          </a:p>
          <a:p>
            <a:pPr marL="0" indent="0">
              <a:buNone/>
            </a:pPr>
            <a:r>
              <a:rPr lang="en-US" altLang="zh-TW" dirty="0" err="1" smtClean="0">
                <a:solidFill>
                  <a:srgbClr val="FF0000"/>
                </a:solidFill>
              </a:rPr>
              <a:t>str</a:t>
            </a:r>
            <a:r>
              <a:rPr lang="en-US" altLang="zh-TW" dirty="0" smtClean="0">
                <a:solidFill>
                  <a:srgbClr val="FF0000"/>
                </a:solidFill>
              </a:rPr>
              <a:t>(</a:t>
            </a:r>
            <a:r>
              <a:rPr lang="en-US" altLang="zh-TW" dirty="0" err="1" smtClean="0">
                <a:solidFill>
                  <a:srgbClr val="FF0000"/>
                </a:solidFill>
              </a:rPr>
              <a:t>mtcars</a:t>
            </a:r>
            <a:r>
              <a:rPr lang="en-US" altLang="zh-TW" dirty="0">
                <a:solidFill>
                  <a:srgbClr val="FF0000"/>
                </a:solidFill>
              </a:rPr>
              <a:t>)</a:t>
            </a:r>
            <a:endParaRPr lang="zh-TW" altLang="en-US" dirty="0">
              <a:solidFill>
                <a:srgbClr val="FF0000"/>
              </a:solidFill>
            </a:endParaRPr>
          </a:p>
        </p:txBody>
      </p:sp>
      <p:sp>
        <p:nvSpPr>
          <p:cNvPr id="4" name="投影片編號版面配置區 3"/>
          <p:cNvSpPr>
            <a:spLocks noGrp="1"/>
          </p:cNvSpPr>
          <p:nvPr>
            <p:ph type="sldNum" sz="quarter" idx="12"/>
          </p:nvPr>
        </p:nvSpPr>
        <p:spPr/>
        <p:txBody>
          <a:bodyPr/>
          <a:lstStyle/>
          <a:p>
            <a:fld id="{2C5036B7-38C2-4FF7-B0AF-84DA973FE8E3}" type="slidenum">
              <a:rPr lang="zh-TW" altLang="en-US" smtClean="0"/>
              <a:t>59</a:t>
            </a:fld>
            <a:endParaRPr lang="zh-TW" altLang="en-US"/>
          </a:p>
        </p:txBody>
      </p:sp>
    </p:spTree>
    <p:extLst>
      <p:ext uri="{BB962C8B-B14F-4D97-AF65-F5344CB8AC3E}">
        <p14:creationId xmlns:p14="http://schemas.microsoft.com/office/powerpoint/2010/main" val="1759251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a:t>R programming language</a:t>
            </a:r>
            <a:endParaRPr lang="zh-TW" altLang="en-US" dirty="0"/>
          </a:p>
        </p:txBody>
      </p:sp>
      <p:sp>
        <p:nvSpPr>
          <p:cNvPr id="4" name="內容版面配置區 3"/>
          <p:cNvSpPr>
            <a:spLocks noGrp="1"/>
          </p:cNvSpPr>
          <p:nvPr>
            <p:ph idx="1"/>
          </p:nvPr>
        </p:nvSpPr>
        <p:spPr/>
        <p:txBody>
          <a:bodyPr/>
          <a:lstStyle/>
          <a:p>
            <a:r>
              <a:rPr lang="en-US" altLang="zh-TW" dirty="0">
                <a:solidFill>
                  <a:srgbClr val="C00000"/>
                </a:solidFill>
              </a:rPr>
              <a:t>R is a GNU project</a:t>
            </a:r>
            <a:r>
              <a:rPr lang="en-US" altLang="zh-TW" dirty="0" smtClean="0"/>
              <a:t>. </a:t>
            </a:r>
          </a:p>
          <a:p>
            <a:r>
              <a:rPr lang="en-US" altLang="zh-TW" dirty="0" smtClean="0">
                <a:solidFill>
                  <a:srgbClr val="C00000"/>
                </a:solidFill>
              </a:rPr>
              <a:t>R </a:t>
            </a:r>
            <a:r>
              <a:rPr lang="en-US" altLang="zh-TW" dirty="0">
                <a:solidFill>
                  <a:srgbClr val="C00000"/>
                </a:solidFill>
              </a:rPr>
              <a:t>is freely available </a:t>
            </a:r>
            <a:r>
              <a:rPr lang="en-US" altLang="zh-TW" dirty="0"/>
              <a:t>under the GNU General Public License, and pre-compiled binary versions are provided for various operating systems. </a:t>
            </a:r>
            <a:endParaRPr lang="en-US" altLang="zh-TW" dirty="0" smtClean="0"/>
          </a:p>
          <a:p>
            <a:r>
              <a:rPr lang="en-US" altLang="zh-TW" dirty="0" smtClean="0"/>
              <a:t>R </a:t>
            </a:r>
            <a:r>
              <a:rPr lang="en-US" altLang="zh-TW" dirty="0"/>
              <a:t>uses a command line interface; however, several graphical user interfaces are available for use with R.</a:t>
            </a:r>
            <a:endParaRPr lang="zh-TW" altLang="en-US" dirty="0"/>
          </a:p>
        </p:txBody>
      </p:sp>
      <p:sp>
        <p:nvSpPr>
          <p:cNvPr id="2" name="投影片編號版面配置區 1"/>
          <p:cNvSpPr>
            <a:spLocks noGrp="1"/>
          </p:cNvSpPr>
          <p:nvPr>
            <p:ph type="sldNum" sz="quarter" idx="12"/>
          </p:nvPr>
        </p:nvSpPr>
        <p:spPr/>
        <p:txBody>
          <a:bodyPr/>
          <a:lstStyle/>
          <a:p>
            <a:fld id="{2C5036B7-38C2-4FF7-B0AF-84DA973FE8E3}" type="slidenum">
              <a:rPr lang="zh-TW" altLang="en-US" smtClean="0"/>
              <a:t>6</a:t>
            </a:fld>
            <a:endParaRPr lang="zh-TW" altLang="en-US"/>
          </a:p>
        </p:txBody>
      </p:sp>
    </p:spTree>
    <p:extLst>
      <p:ext uri="{BB962C8B-B14F-4D97-AF65-F5344CB8AC3E}">
        <p14:creationId xmlns:p14="http://schemas.microsoft.com/office/powerpoint/2010/main" val="236269329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Creating a data </a:t>
            </a:r>
            <a:r>
              <a:rPr lang="en-US" altLang="zh-TW" dirty="0" smtClean="0"/>
              <a:t>frame</a:t>
            </a:r>
            <a:endParaRPr lang="zh-TW" altLang="en-US" dirty="0"/>
          </a:p>
        </p:txBody>
      </p:sp>
      <p:sp>
        <p:nvSpPr>
          <p:cNvPr id="3" name="內容版面配置區 2"/>
          <p:cNvSpPr>
            <a:spLocks noGrp="1"/>
          </p:cNvSpPr>
          <p:nvPr>
            <p:ph idx="1"/>
          </p:nvPr>
        </p:nvSpPr>
        <p:spPr/>
        <p:txBody>
          <a:bodyPr>
            <a:noAutofit/>
          </a:bodyPr>
          <a:lstStyle/>
          <a:p>
            <a:r>
              <a:rPr lang="en-US" altLang="zh-TW" sz="2400" dirty="0" smtClean="0"/>
              <a:t>Example: </a:t>
            </a:r>
            <a:r>
              <a:rPr lang="en-US" altLang="zh-TW" sz="2400" dirty="0"/>
              <a:t>construct a data frame that describes the main characteristics of 8 planets in our solar system. </a:t>
            </a:r>
            <a:endParaRPr lang="en-US" altLang="zh-TW" sz="2400" dirty="0" smtClean="0"/>
          </a:p>
          <a:p>
            <a:pPr marL="0" indent="0">
              <a:buNone/>
            </a:pPr>
            <a:r>
              <a:rPr lang="en-US" altLang="zh-TW" sz="2400" dirty="0">
                <a:solidFill>
                  <a:srgbClr val="FF0000"/>
                </a:solidFill>
              </a:rPr>
              <a:t>planets</a:t>
            </a:r>
            <a:r>
              <a:rPr lang="en-US" altLang="zh-TW" sz="2400" dirty="0"/>
              <a:t> </a:t>
            </a:r>
            <a:r>
              <a:rPr lang="en-US" altLang="zh-TW" sz="2400" dirty="0" smtClean="0"/>
              <a:t>= </a:t>
            </a:r>
            <a:r>
              <a:rPr lang="en-US" altLang="zh-TW" sz="2400" dirty="0"/>
              <a:t>c("Mercury</a:t>
            </a:r>
            <a:r>
              <a:rPr lang="en-US" altLang="zh-TW" sz="2400" dirty="0" smtClean="0"/>
              <a:t>", "</a:t>
            </a:r>
            <a:r>
              <a:rPr lang="en-US" altLang="zh-TW" sz="2400" dirty="0"/>
              <a:t>Venus</a:t>
            </a:r>
            <a:r>
              <a:rPr lang="en-US" altLang="zh-TW" sz="2400" dirty="0" smtClean="0"/>
              <a:t>", "</a:t>
            </a:r>
            <a:r>
              <a:rPr lang="en-US" altLang="zh-TW" sz="2400" dirty="0"/>
              <a:t>Earth</a:t>
            </a:r>
            <a:r>
              <a:rPr lang="en-US" altLang="zh-TW" sz="2400" dirty="0" smtClean="0"/>
              <a:t>", "</a:t>
            </a:r>
            <a:r>
              <a:rPr lang="en-US" altLang="zh-TW" sz="2400" dirty="0"/>
              <a:t>Mars</a:t>
            </a:r>
            <a:r>
              <a:rPr lang="en-US" altLang="zh-TW" sz="2400" dirty="0" smtClean="0"/>
              <a:t>", "</a:t>
            </a:r>
            <a:r>
              <a:rPr lang="en-US" altLang="zh-TW" sz="2400" dirty="0"/>
              <a:t>Jupiter</a:t>
            </a:r>
            <a:r>
              <a:rPr lang="en-US" altLang="zh-TW" sz="2400" dirty="0" smtClean="0"/>
              <a:t>", "</a:t>
            </a:r>
            <a:r>
              <a:rPr lang="en-US" altLang="zh-TW" sz="2400" dirty="0"/>
              <a:t>Saturn</a:t>
            </a:r>
            <a:r>
              <a:rPr lang="en-US" altLang="zh-TW" sz="2400" dirty="0" smtClean="0"/>
              <a:t>", "</a:t>
            </a:r>
            <a:r>
              <a:rPr lang="en-US" altLang="zh-TW" sz="2400" dirty="0"/>
              <a:t>Uranus</a:t>
            </a:r>
            <a:r>
              <a:rPr lang="en-US" altLang="zh-TW" sz="2400" dirty="0" smtClean="0"/>
              <a:t>", "</a:t>
            </a:r>
            <a:r>
              <a:rPr lang="en-US" altLang="zh-TW" sz="2400" dirty="0"/>
              <a:t>Neptune</a:t>
            </a:r>
            <a:r>
              <a:rPr lang="en-US" altLang="zh-TW" sz="2400" dirty="0" smtClean="0"/>
              <a:t>");</a:t>
            </a:r>
          </a:p>
          <a:p>
            <a:pPr marL="0" indent="0">
              <a:buNone/>
            </a:pPr>
            <a:r>
              <a:rPr lang="en-US" altLang="zh-TW" sz="2400" dirty="0" smtClean="0">
                <a:solidFill>
                  <a:srgbClr val="FF0000"/>
                </a:solidFill>
              </a:rPr>
              <a:t>type</a:t>
            </a:r>
            <a:r>
              <a:rPr lang="en-US" altLang="zh-TW" sz="2400" dirty="0" smtClean="0"/>
              <a:t> = </a:t>
            </a:r>
            <a:r>
              <a:rPr lang="en-US" altLang="zh-TW" sz="2400" dirty="0"/>
              <a:t>c("Terrestrial planet</a:t>
            </a:r>
            <a:r>
              <a:rPr lang="en-US" altLang="zh-TW" sz="2400" dirty="0" smtClean="0"/>
              <a:t>", "</a:t>
            </a:r>
            <a:r>
              <a:rPr lang="en-US" altLang="zh-TW" sz="2400" dirty="0"/>
              <a:t>Terrestrial planet</a:t>
            </a:r>
            <a:r>
              <a:rPr lang="en-US" altLang="zh-TW" sz="2400" dirty="0" smtClean="0"/>
              <a:t>", "</a:t>
            </a:r>
            <a:r>
              <a:rPr lang="en-US" altLang="zh-TW" sz="2400" dirty="0"/>
              <a:t>Terrestrial planet</a:t>
            </a:r>
            <a:r>
              <a:rPr lang="en-US" altLang="zh-TW" sz="2400" dirty="0" smtClean="0"/>
              <a:t>", "</a:t>
            </a:r>
            <a:r>
              <a:rPr lang="en-US" altLang="zh-TW" sz="2400" dirty="0"/>
              <a:t>Terrestrial planet</a:t>
            </a:r>
            <a:r>
              <a:rPr lang="en-US" altLang="zh-TW" sz="2400" dirty="0" smtClean="0"/>
              <a:t>", "</a:t>
            </a:r>
            <a:r>
              <a:rPr lang="en-US" altLang="zh-TW" sz="2400" dirty="0"/>
              <a:t>Gas giant</a:t>
            </a:r>
            <a:r>
              <a:rPr lang="en-US" altLang="zh-TW" sz="2400" dirty="0" smtClean="0"/>
              <a:t>", "</a:t>
            </a:r>
            <a:r>
              <a:rPr lang="en-US" altLang="zh-TW" sz="2400" dirty="0"/>
              <a:t>Gas giant</a:t>
            </a:r>
            <a:r>
              <a:rPr lang="en-US" altLang="zh-TW" sz="2400" dirty="0" smtClean="0"/>
              <a:t>", "</a:t>
            </a:r>
            <a:r>
              <a:rPr lang="en-US" altLang="zh-TW" sz="2400" dirty="0"/>
              <a:t>Gas giant</a:t>
            </a:r>
            <a:r>
              <a:rPr lang="en-US" altLang="zh-TW" sz="2400" dirty="0" smtClean="0"/>
              <a:t>", "</a:t>
            </a:r>
            <a:r>
              <a:rPr lang="en-US" altLang="zh-TW" sz="2400" dirty="0"/>
              <a:t>Gas giant</a:t>
            </a:r>
            <a:r>
              <a:rPr lang="en-US" altLang="zh-TW" sz="2400" dirty="0" smtClean="0"/>
              <a:t>")</a:t>
            </a:r>
          </a:p>
          <a:p>
            <a:pPr marL="0" indent="0">
              <a:buNone/>
            </a:pPr>
            <a:r>
              <a:rPr lang="en-US" altLang="zh-TW" sz="2400" dirty="0" smtClean="0">
                <a:solidFill>
                  <a:srgbClr val="FF0000"/>
                </a:solidFill>
              </a:rPr>
              <a:t>diameter</a:t>
            </a:r>
            <a:r>
              <a:rPr lang="en-US" altLang="zh-TW" sz="2400" dirty="0" smtClean="0"/>
              <a:t> = </a:t>
            </a:r>
            <a:r>
              <a:rPr lang="en-US" altLang="zh-TW" sz="2400" dirty="0"/>
              <a:t>c(0.382,0.949,1,0.532,11.209,9.449,4.007,3.883</a:t>
            </a:r>
            <a:r>
              <a:rPr lang="en-US" altLang="zh-TW" sz="2400" dirty="0" smtClean="0"/>
              <a:t>);</a:t>
            </a:r>
          </a:p>
          <a:p>
            <a:pPr marL="0" indent="0">
              <a:buNone/>
            </a:pPr>
            <a:r>
              <a:rPr lang="en-US" altLang="zh-TW" sz="2400" dirty="0" smtClean="0">
                <a:solidFill>
                  <a:srgbClr val="FF0000"/>
                </a:solidFill>
              </a:rPr>
              <a:t>rotation</a:t>
            </a:r>
            <a:r>
              <a:rPr lang="en-US" altLang="zh-TW" sz="2400" dirty="0" smtClean="0"/>
              <a:t> = </a:t>
            </a:r>
            <a:r>
              <a:rPr lang="en-US" altLang="zh-TW" sz="2400" dirty="0"/>
              <a:t>c(58.64,-243.02,1,1.03,0.41,0.43,-0.72,0.67</a:t>
            </a:r>
            <a:r>
              <a:rPr lang="en-US" altLang="zh-TW" sz="2400" dirty="0" smtClean="0"/>
              <a:t>);</a:t>
            </a:r>
          </a:p>
          <a:p>
            <a:pPr marL="0" indent="0">
              <a:buNone/>
            </a:pPr>
            <a:r>
              <a:rPr lang="en-US" altLang="zh-TW" sz="2400" dirty="0" smtClean="0">
                <a:solidFill>
                  <a:srgbClr val="FF0000"/>
                </a:solidFill>
              </a:rPr>
              <a:t>rings</a:t>
            </a:r>
            <a:r>
              <a:rPr lang="en-US" altLang="zh-TW" sz="2400" dirty="0" smtClean="0"/>
              <a:t>= </a:t>
            </a:r>
            <a:r>
              <a:rPr lang="en-US" altLang="zh-TW" sz="2400" dirty="0"/>
              <a:t>c(FALSE,FALSE,FALSE,FALSE,TRUE,TRUE,TRUE,TRUE</a:t>
            </a:r>
            <a:r>
              <a:rPr lang="en-US" altLang="zh-TW" sz="2400" dirty="0" smtClean="0"/>
              <a:t>);</a:t>
            </a:r>
          </a:p>
          <a:p>
            <a:pPr marL="0" indent="0">
              <a:buNone/>
            </a:pPr>
            <a:r>
              <a:rPr lang="en-US" altLang="zh-TW" sz="2400" dirty="0" smtClean="0"/>
              <a:t># </a:t>
            </a:r>
            <a:r>
              <a:rPr lang="en-US" altLang="zh-TW" sz="2400" dirty="0"/>
              <a:t>Create the data frame</a:t>
            </a:r>
            <a:r>
              <a:rPr lang="en-US" altLang="zh-TW" sz="2400" dirty="0" smtClean="0"/>
              <a:t>:</a:t>
            </a:r>
          </a:p>
          <a:p>
            <a:pPr marL="0" indent="0">
              <a:buNone/>
            </a:pPr>
            <a:r>
              <a:rPr lang="en-US" altLang="zh-TW" sz="2400" dirty="0" err="1" smtClean="0">
                <a:solidFill>
                  <a:srgbClr val="FF0000"/>
                </a:solidFill>
              </a:rPr>
              <a:t>planets_df</a:t>
            </a:r>
            <a:r>
              <a:rPr lang="en-US" altLang="zh-TW" sz="2400" dirty="0" smtClean="0">
                <a:solidFill>
                  <a:srgbClr val="FF0000"/>
                </a:solidFill>
              </a:rPr>
              <a:t>  </a:t>
            </a:r>
            <a:r>
              <a:rPr lang="en-US" altLang="zh-TW" sz="2400" dirty="0">
                <a:solidFill>
                  <a:srgbClr val="FF0000"/>
                </a:solidFill>
              </a:rPr>
              <a:t>=</a:t>
            </a:r>
            <a:r>
              <a:rPr lang="en-US" altLang="zh-TW" sz="2400" dirty="0" err="1">
                <a:solidFill>
                  <a:srgbClr val="FF0000"/>
                </a:solidFill>
              </a:rPr>
              <a:t>data.frame</a:t>
            </a:r>
            <a:r>
              <a:rPr lang="en-US" altLang="zh-TW" sz="2400" dirty="0">
                <a:solidFill>
                  <a:srgbClr val="FF0000"/>
                </a:solidFill>
              </a:rPr>
              <a:t>(planets, type, diameter, rotation, rings) </a:t>
            </a:r>
            <a:endParaRPr lang="zh-TW" altLang="en-US" sz="2400" dirty="0">
              <a:solidFill>
                <a:srgbClr val="FF0000"/>
              </a:solidFill>
            </a:endParaRPr>
          </a:p>
        </p:txBody>
      </p:sp>
      <p:sp>
        <p:nvSpPr>
          <p:cNvPr id="4" name="投影片編號版面配置區 3"/>
          <p:cNvSpPr>
            <a:spLocks noGrp="1"/>
          </p:cNvSpPr>
          <p:nvPr>
            <p:ph type="sldNum" sz="quarter" idx="12"/>
          </p:nvPr>
        </p:nvSpPr>
        <p:spPr/>
        <p:txBody>
          <a:bodyPr/>
          <a:lstStyle/>
          <a:p>
            <a:fld id="{2C5036B7-38C2-4FF7-B0AF-84DA973FE8E3}" type="slidenum">
              <a:rPr lang="zh-TW" altLang="en-US" smtClean="0"/>
              <a:t>60</a:t>
            </a:fld>
            <a:endParaRPr lang="zh-TW" altLang="en-US"/>
          </a:p>
        </p:txBody>
      </p:sp>
    </p:spTree>
    <p:extLst>
      <p:ext uri="{BB962C8B-B14F-4D97-AF65-F5344CB8AC3E}">
        <p14:creationId xmlns:p14="http://schemas.microsoft.com/office/powerpoint/2010/main" val="31552760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Selection of data frame </a:t>
            </a:r>
            <a:r>
              <a:rPr lang="en-US" altLang="zh-TW" dirty="0" smtClean="0"/>
              <a:t>elements</a:t>
            </a:r>
            <a:endParaRPr lang="zh-TW" altLang="en-US" dirty="0"/>
          </a:p>
        </p:txBody>
      </p:sp>
      <p:sp>
        <p:nvSpPr>
          <p:cNvPr id="3" name="內容版面配置區 2"/>
          <p:cNvSpPr>
            <a:spLocks noGrp="1"/>
          </p:cNvSpPr>
          <p:nvPr>
            <p:ph idx="1"/>
          </p:nvPr>
        </p:nvSpPr>
        <p:spPr/>
        <p:txBody>
          <a:bodyPr>
            <a:normAutofit fontScale="92500" lnSpcReduction="20000"/>
          </a:bodyPr>
          <a:lstStyle/>
          <a:p>
            <a:pPr marL="0" indent="0">
              <a:buNone/>
            </a:pPr>
            <a:r>
              <a:rPr lang="en-US" altLang="zh-TW" dirty="0"/>
              <a:t># Check the structure of </a:t>
            </a:r>
            <a:r>
              <a:rPr lang="en-US" altLang="zh-TW" dirty="0" err="1" smtClean="0"/>
              <a:t>planets_df</a:t>
            </a:r>
            <a:endParaRPr lang="en-US" altLang="zh-TW" dirty="0" smtClean="0"/>
          </a:p>
          <a:p>
            <a:pPr marL="0" indent="0">
              <a:buNone/>
            </a:pPr>
            <a:r>
              <a:rPr lang="en-US" altLang="zh-TW" dirty="0" err="1" smtClean="0">
                <a:solidFill>
                  <a:srgbClr val="FF0000"/>
                </a:solidFill>
              </a:rPr>
              <a:t>str</a:t>
            </a:r>
            <a:r>
              <a:rPr lang="en-US" altLang="zh-TW" dirty="0" smtClean="0">
                <a:solidFill>
                  <a:srgbClr val="FF0000"/>
                </a:solidFill>
              </a:rPr>
              <a:t>(</a:t>
            </a:r>
            <a:r>
              <a:rPr lang="en-US" altLang="zh-TW" dirty="0" err="1" smtClean="0">
                <a:solidFill>
                  <a:srgbClr val="FF0000"/>
                </a:solidFill>
              </a:rPr>
              <a:t>planets_df</a:t>
            </a:r>
            <a:r>
              <a:rPr lang="en-US" altLang="zh-TW" dirty="0" smtClean="0">
                <a:solidFill>
                  <a:srgbClr val="FF0000"/>
                </a:solidFill>
              </a:rPr>
              <a:t>)</a:t>
            </a:r>
          </a:p>
          <a:p>
            <a:pPr marL="0" indent="0">
              <a:buNone/>
            </a:pPr>
            <a:r>
              <a:rPr lang="en-US" altLang="zh-TW" dirty="0" err="1" smtClean="0">
                <a:solidFill>
                  <a:srgbClr val="FF0000"/>
                </a:solidFill>
              </a:rPr>
              <a:t>planets_df</a:t>
            </a:r>
            <a:endParaRPr lang="en-US" altLang="zh-TW" dirty="0">
              <a:solidFill>
                <a:srgbClr val="FF0000"/>
              </a:solidFill>
            </a:endParaRPr>
          </a:p>
          <a:p>
            <a:pPr marL="0" indent="0">
              <a:buNone/>
            </a:pPr>
            <a:r>
              <a:rPr lang="en-US" altLang="zh-TW" dirty="0"/>
              <a:t># with the help of square brackets [ ]</a:t>
            </a:r>
            <a:endParaRPr lang="en-US" altLang="zh-TW" dirty="0" smtClean="0"/>
          </a:p>
          <a:p>
            <a:pPr marL="0" indent="0">
              <a:buNone/>
            </a:pPr>
            <a:r>
              <a:rPr lang="en-US" altLang="zh-TW" dirty="0" err="1" smtClean="0">
                <a:solidFill>
                  <a:srgbClr val="FF0000"/>
                </a:solidFill>
              </a:rPr>
              <a:t>closest_planets_df</a:t>
            </a:r>
            <a:r>
              <a:rPr lang="en-US" altLang="zh-TW" dirty="0" smtClean="0">
                <a:solidFill>
                  <a:srgbClr val="FF0000"/>
                </a:solidFill>
              </a:rPr>
              <a:t> </a:t>
            </a:r>
            <a:r>
              <a:rPr lang="en-US" altLang="zh-TW" dirty="0">
                <a:solidFill>
                  <a:srgbClr val="FF0000"/>
                </a:solidFill>
              </a:rPr>
              <a:t>= </a:t>
            </a:r>
            <a:r>
              <a:rPr lang="en-US" altLang="zh-TW" dirty="0" err="1">
                <a:solidFill>
                  <a:srgbClr val="FF0000"/>
                </a:solidFill>
              </a:rPr>
              <a:t>planets_df</a:t>
            </a:r>
            <a:r>
              <a:rPr lang="en-US" altLang="zh-TW" dirty="0">
                <a:solidFill>
                  <a:srgbClr val="FF0000"/>
                </a:solidFill>
              </a:rPr>
              <a:t>[1:3</a:t>
            </a:r>
            <a:r>
              <a:rPr lang="en-US" altLang="zh-TW" dirty="0" smtClean="0">
                <a:solidFill>
                  <a:srgbClr val="FF0000"/>
                </a:solidFill>
              </a:rPr>
              <a:t>,]</a:t>
            </a:r>
          </a:p>
          <a:p>
            <a:pPr marL="0" indent="0">
              <a:buNone/>
            </a:pPr>
            <a:r>
              <a:rPr lang="en-US" altLang="zh-TW" dirty="0" err="1" smtClean="0">
                <a:solidFill>
                  <a:srgbClr val="FF0000"/>
                </a:solidFill>
              </a:rPr>
              <a:t>furthest_planets_df</a:t>
            </a:r>
            <a:r>
              <a:rPr lang="en-US" altLang="zh-TW" dirty="0" smtClean="0">
                <a:solidFill>
                  <a:srgbClr val="FF0000"/>
                </a:solidFill>
              </a:rPr>
              <a:t> </a:t>
            </a:r>
            <a:r>
              <a:rPr lang="en-US" altLang="zh-TW" dirty="0">
                <a:solidFill>
                  <a:srgbClr val="FF0000"/>
                </a:solidFill>
              </a:rPr>
              <a:t>= </a:t>
            </a:r>
            <a:r>
              <a:rPr lang="en-US" altLang="zh-TW" dirty="0" err="1">
                <a:solidFill>
                  <a:srgbClr val="FF0000"/>
                </a:solidFill>
              </a:rPr>
              <a:t>planets_df</a:t>
            </a:r>
            <a:r>
              <a:rPr lang="en-US" altLang="zh-TW" dirty="0">
                <a:solidFill>
                  <a:srgbClr val="FF0000"/>
                </a:solidFill>
              </a:rPr>
              <a:t>[6:8</a:t>
            </a:r>
            <a:r>
              <a:rPr lang="en-US" altLang="zh-TW" dirty="0" smtClean="0">
                <a:solidFill>
                  <a:srgbClr val="FF0000"/>
                </a:solidFill>
              </a:rPr>
              <a:t>,]</a:t>
            </a:r>
          </a:p>
          <a:p>
            <a:pPr marL="0" indent="0">
              <a:buNone/>
            </a:pPr>
            <a:r>
              <a:rPr lang="en-US" altLang="zh-TW" dirty="0" smtClean="0"/>
              <a:t># </a:t>
            </a:r>
            <a:r>
              <a:rPr lang="en-US" altLang="zh-TW" dirty="0"/>
              <a:t>Have a look</a:t>
            </a:r>
            <a:r>
              <a:rPr lang="en-US" altLang="zh-TW" dirty="0" smtClean="0"/>
              <a:t>:</a:t>
            </a:r>
          </a:p>
          <a:p>
            <a:pPr marL="0" indent="0">
              <a:buNone/>
            </a:pPr>
            <a:r>
              <a:rPr lang="en-US" altLang="zh-TW" dirty="0" err="1" smtClean="0">
                <a:solidFill>
                  <a:srgbClr val="FF0000"/>
                </a:solidFill>
              </a:rPr>
              <a:t>closest_planets_df</a:t>
            </a:r>
            <a:endParaRPr lang="en-US" altLang="zh-TW" dirty="0" smtClean="0">
              <a:solidFill>
                <a:srgbClr val="FF0000"/>
              </a:solidFill>
            </a:endParaRPr>
          </a:p>
          <a:p>
            <a:pPr marL="0" indent="0">
              <a:buNone/>
            </a:pPr>
            <a:r>
              <a:rPr lang="en-US" altLang="zh-TW" dirty="0" err="1" smtClean="0">
                <a:solidFill>
                  <a:srgbClr val="FF0000"/>
                </a:solidFill>
              </a:rPr>
              <a:t>furthest_planets_df</a:t>
            </a:r>
            <a:endParaRPr lang="zh-TW" altLang="en-US" dirty="0">
              <a:solidFill>
                <a:srgbClr val="FF0000"/>
              </a:solidFill>
            </a:endParaRPr>
          </a:p>
        </p:txBody>
      </p:sp>
      <p:sp>
        <p:nvSpPr>
          <p:cNvPr id="4" name="投影片編號版面配置區 3"/>
          <p:cNvSpPr>
            <a:spLocks noGrp="1"/>
          </p:cNvSpPr>
          <p:nvPr>
            <p:ph type="sldNum" sz="quarter" idx="12"/>
          </p:nvPr>
        </p:nvSpPr>
        <p:spPr/>
        <p:txBody>
          <a:bodyPr/>
          <a:lstStyle/>
          <a:p>
            <a:fld id="{2C5036B7-38C2-4FF7-B0AF-84DA973FE8E3}" type="slidenum">
              <a:rPr lang="zh-TW" altLang="en-US" smtClean="0"/>
              <a:t>61</a:t>
            </a:fld>
            <a:endParaRPr lang="zh-TW" altLang="en-US"/>
          </a:p>
        </p:txBody>
      </p:sp>
    </p:spTree>
    <p:extLst>
      <p:ext uri="{BB962C8B-B14F-4D97-AF65-F5344CB8AC3E}">
        <p14:creationId xmlns:p14="http://schemas.microsoft.com/office/powerpoint/2010/main" val="6959686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Selection of data frame elements</a:t>
            </a:r>
            <a:endParaRPr lang="zh-TW" altLang="en-US" dirty="0"/>
          </a:p>
        </p:txBody>
      </p:sp>
      <p:sp>
        <p:nvSpPr>
          <p:cNvPr id="3" name="內容版面配置區 2"/>
          <p:cNvSpPr>
            <a:spLocks noGrp="1"/>
          </p:cNvSpPr>
          <p:nvPr>
            <p:ph idx="1"/>
          </p:nvPr>
        </p:nvSpPr>
        <p:spPr/>
        <p:txBody>
          <a:bodyPr>
            <a:normAutofit fontScale="92500" lnSpcReduction="10000"/>
          </a:bodyPr>
          <a:lstStyle/>
          <a:p>
            <a:pPr marL="0" indent="0">
              <a:buNone/>
            </a:pPr>
            <a:r>
              <a:rPr lang="en-US" altLang="zh-TW" dirty="0" smtClean="0"/>
              <a:t># use </a:t>
            </a:r>
            <a:r>
              <a:rPr lang="en-US" altLang="zh-TW" dirty="0"/>
              <a:t>of the variable name</a:t>
            </a:r>
            <a:endParaRPr lang="en-US" altLang="zh-TW" dirty="0" smtClean="0">
              <a:solidFill>
                <a:srgbClr val="FF0000"/>
              </a:solidFill>
            </a:endParaRPr>
          </a:p>
          <a:p>
            <a:pPr marL="0" indent="0">
              <a:buNone/>
            </a:pPr>
            <a:r>
              <a:rPr lang="en-US" altLang="zh-TW" dirty="0" err="1" smtClean="0">
                <a:solidFill>
                  <a:srgbClr val="FF0000"/>
                </a:solidFill>
              </a:rPr>
              <a:t>furthest_planets_diameter</a:t>
            </a:r>
            <a:r>
              <a:rPr lang="en-US" altLang="zh-TW" dirty="0" smtClean="0">
                <a:solidFill>
                  <a:srgbClr val="FF0000"/>
                </a:solidFill>
              </a:rPr>
              <a:t> </a:t>
            </a:r>
            <a:r>
              <a:rPr lang="en-US" altLang="zh-TW" dirty="0">
                <a:solidFill>
                  <a:srgbClr val="FF0000"/>
                </a:solidFill>
              </a:rPr>
              <a:t>= </a:t>
            </a:r>
            <a:r>
              <a:rPr lang="en-US" altLang="zh-TW" dirty="0" err="1">
                <a:solidFill>
                  <a:srgbClr val="FF0000"/>
                </a:solidFill>
              </a:rPr>
              <a:t>planets_df</a:t>
            </a:r>
            <a:r>
              <a:rPr lang="en-US" altLang="zh-TW" dirty="0">
                <a:solidFill>
                  <a:srgbClr val="FF0000"/>
                </a:solidFill>
              </a:rPr>
              <a:t>[3:8,"diameter</a:t>
            </a:r>
            <a:r>
              <a:rPr lang="en-US" altLang="zh-TW" dirty="0" smtClean="0">
                <a:solidFill>
                  <a:srgbClr val="FF0000"/>
                </a:solidFill>
              </a:rPr>
              <a:t>"]</a:t>
            </a:r>
          </a:p>
          <a:p>
            <a:pPr marL="0" indent="0">
              <a:buNone/>
            </a:pPr>
            <a:r>
              <a:rPr lang="en-US" altLang="zh-TW" dirty="0" smtClean="0"/>
              <a:t># use </a:t>
            </a:r>
            <a:r>
              <a:rPr lang="en-US" altLang="zh-TW" dirty="0"/>
              <a:t>the $-sign </a:t>
            </a:r>
            <a:r>
              <a:rPr lang="en-US" altLang="zh-TW" dirty="0" smtClean="0"/>
              <a:t>to </a:t>
            </a:r>
            <a:r>
              <a:rPr lang="en-US" altLang="zh-TW" dirty="0"/>
              <a:t>look up all the elements of the variable behind the </a:t>
            </a:r>
            <a:r>
              <a:rPr lang="en-US" altLang="zh-TW" dirty="0" smtClean="0"/>
              <a:t>sign</a:t>
            </a:r>
            <a:endParaRPr lang="en-US" altLang="zh-TW" dirty="0"/>
          </a:p>
          <a:p>
            <a:pPr marL="0" indent="0">
              <a:buNone/>
            </a:pPr>
            <a:r>
              <a:rPr lang="en-US" altLang="zh-TW" dirty="0"/>
              <a:t># Create the </a:t>
            </a:r>
            <a:r>
              <a:rPr lang="en-US" altLang="zh-TW" dirty="0" err="1" smtClean="0"/>
              <a:t>rings_vector</a:t>
            </a:r>
            <a:endParaRPr lang="en-US" altLang="zh-TW" dirty="0" smtClean="0"/>
          </a:p>
          <a:p>
            <a:pPr marL="0" indent="0">
              <a:buNone/>
            </a:pPr>
            <a:r>
              <a:rPr lang="en-US" altLang="zh-TW" dirty="0" err="1" smtClean="0">
                <a:solidFill>
                  <a:srgbClr val="FF0000"/>
                </a:solidFill>
              </a:rPr>
              <a:t>rings_vector</a:t>
            </a:r>
            <a:r>
              <a:rPr lang="en-US" altLang="zh-TW" dirty="0" smtClean="0">
                <a:solidFill>
                  <a:srgbClr val="FF0000"/>
                </a:solidFill>
              </a:rPr>
              <a:t> </a:t>
            </a:r>
            <a:r>
              <a:rPr lang="en-US" altLang="zh-TW" dirty="0">
                <a:solidFill>
                  <a:srgbClr val="FF0000"/>
                </a:solidFill>
              </a:rPr>
              <a:t>= </a:t>
            </a:r>
            <a:r>
              <a:rPr lang="en-US" altLang="zh-TW" dirty="0" err="1" smtClean="0">
                <a:solidFill>
                  <a:srgbClr val="FF0000"/>
                </a:solidFill>
              </a:rPr>
              <a:t>planets_df$rings</a:t>
            </a:r>
            <a:endParaRPr lang="en-US" altLang="zh-TW" dirty="0" smtClean="0">
              <a:solidFill>
                <a:srgbClr val="FF0000"/>
              </a:solidFill>
            </a:endParaRPr>
          </a:p>
          <a:p>
            <a:pPr marL="0" indent="0">
              <a:buNone/>
            </a:pPr>
            <a:r>
              <a:rPr lang="en-US" altLang="zh-TW" dirty="0"/>
              <a:t># Select the information on planets with rings</a:t>
            </a:r>
            <a:r>
              <a:rPr lang="en-US" altLang="zh-TW" dirty="0" smtClean="0"/>
              <a:t>:</a:t>
            </a:r>
          </a:p>
          <a:p>
            <a:pPr marL="0" indent="0">
              <a:buNone/>
            </a:pPr>
            <a:r>
              <a:rPr lang="en-US" altLang="zh-TW" dirty="0" err="1" smtClean="0">
                <a:solidFill>
                  <a:srgbClr val="FF0000"/>
                </a:solidFill>
              </a:rPr>
              <a:t>planets_with_rings_df</a:t>
            </a:r>
            <a:r>
              <a:rPr lang="en-US" altLang="zh-TW" dirty="0" smtClean="0">
                <a:solidFill>
                  <a:srgbClr val="FF0000"/>
                </a:solidFill>
              </a:rPr>
              <a:t> </a:t>
            </a:r>
            <a:r>
              <a:rPr lang="en-US" altLang="zh-TW" dirty="0">
                <a:solidFill>
                  <a:srgbClr val="FF0000"/>
                </a:solidFill>
              </a:rPr>
              <a:t>= </a:t>
            </a:r>
            <a:r>
              <a:rPr lang="en-US" altLang="zh-TW" dirty="0" err="1">
                <a:solidFill>
                  <a:srgbClr val="FF0000"/>
                </a:solidFill>
              </a:rPr>
              <a:t>planets_df</a:t>
            </a:r>
            <a:r>
              <a:rPr lang="en-US" altLang="zh-TW" dirty="0">
                <a:solidFill>
                  <a:srgbClr val="FF0000"/>
                </a:solidFill>
              </a:rPr>
              <a:t>[</a:t>
            </a:r>
            <a:r>
              <a:rPr lang="en-US" altLang="zh-TW" dirty="0" err="1">
                <a:solidFill>
                  <a:srgbClr val="FF0000"/>
                </a:solidFill>
              </a:rPr>
              <a:t>rings_vector</a:t>
            </a:r>
            <a:r>
              <a:rPr lang="en-US" altLang="zh-TW" dirty="0">
                <a:solidFill>
                  <a:srgbClr val="FF0000"/>
                </a:solidFill>
              </a:rPr>
              <a:t>, ]</a:t>
            </a:r>
            <a:endParaRPr lang="zh-TW" altLang="en-US" dirty="0">
              <a:solidFill>
                <a:srgbClr val="FF0000"/>
              </a:solidFill>
            </a:endParaRPr>
          </a:p>
        </p:txBody>
      </p:sp>
      <p:sp>
        <p:nvSpPr>
          <p:cNvPr id="4" name="投影片編號版面配置區 3"/>
          <p:cNvSpPr>
            <a:spLocks noGrp="1"/>
          </p:cNvSpPr>
          <p:nvPr>
            <p:ph type="sldNum" sz="quarter" idx="12"/>
          </p:nvPr>
        </p:nvSpPr>
        <p:spPr/>
        <p:txBody>
          <a:bodyPr/>
          <a:lstStyle/>
          <a:p>
            <a:fld id="{2C5036B7-38C2-4FF7-B0AF-84DA973FE8E3}" type="slidenum">
              <a:rPr lang="zh-TW" altLang="en-US" smtClean="0"/>
              <a:t>62</a:t>
            </a:fld>
            <a:endParaRPr lang="zh-TW" altLang="en-US"/>
          </a:p>
        </p:txBody>
      </p:sp>
    </p:spTree>
    <p:extLst>
      <p:ext uri="{BB962C8B-B14F-4D97-AF65-F5344CB8AC3E}">
        <p14:creationId xmlns:p14="http://schemas.microsoft.com/office/powerpoint/2010/main" val="13637003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pPr marL="0" indent="0">
              <a:buNone/>
            </a:pPr>
            <a:r>
              <a:rPr lang="en-US" altLang="zh-TW" dirty="0"/>
              <a:t># Planets smaller than earth</a:t>
            </a:r>
            <a:r>
              <a:rPr lang="en-US" altLang="zh-TW" dirty="0" smtClean="0"/>
              <a:t>:</a:t>
            </a:r>
          </a:p>
          <a:p>
            <a:pPr marL="0" indent="0">
              <a:buNone/>
            </a:pPr>
            <a:r>
              <a:rPr lang="en-US" altLang="zh-TW" dirty="0" err="1" smtClean="0">
                <a:solidFill>
                  <a:srgbClr val="FF0000"/>
                </a:solidFill>
              </a:rPr>
              <a:t>small_planets_df</a:t>
            </a:r>
            <a:r>
              <a:rPr lang="en-US" altLang="zh-TW" dirty="0" smtClean="0">
                <a:solidFill>
                  <a:srgbClr val="FF0000"/>
                </a:solidFill>
              </a:rPr>
              <a:t>  </a:t>
            </a:r>
            <a:r>
              <a:rPr lang="en-US" altLang="zh-TW" dirty="0">
                <a:solidFill>
                  <a:srgbClr val="FF0000"/>
                </a:solidFill>
              </a:rPr>
              <a:t>= subset(</a:t>
            </a:r>
            <a:r>
              <a:rPr lang="en-US" altLang="zh-TW" dirty="0" err="1">
                <a:solidFill>
                  <a:srgbClr val="FF0000"/>
                </a:solidFill>
              </a:rPr>
              <a:t>planets_df</a:t>
            </a:r>
            <a:r>
              <a:rPr lang="en-US" altLang="zh-TW" dirty="0">
                <a:solidFill>
                  <a:srgbClr val="FF0000"/>
                </a:solidFill>
              </a:rPr>
              <a:t>, </a:t>
            </a:r>
            <a:r>
              <a:rPr lang="en-US" altLang="zh-TW" dirty="0" err="1" smtClean="0">
                <a:solidFill>
                  <a:srgbClr val="FF0000"/>
                </a:solidFill>
              </a:rPr>
              <a:t>planets_df$diameter</a:t>
            </a:r>
            <a:r>
              <a:rPr lang="en-US" altLang="zh-TW" dirty="0" smtClean="0">
                <a:solidFill>
                  <a:srgbClr val="FF0000"/>
                </a:solidFill>
              </a:rPr>
              <a:t> </a:t>
            </a:r>
            <a:r>
              <a:rPr lang="en-US" altLang="zh-TW" dirty="0">
                <a:solidFill>
                  <a:srgbClr val="FF0000"/>
                </a:solidFill>
              </a:rPr>
              <a:t>&lt;</a:t>
            </a:r>
            <a:r>
              <a:rPr lang="en-US" altLang="zh-TW" dirty="0" smtClean="0">
                <a:solidFill>
                  <a:srgbClr val="FF0000"/>
                </a:solidFill>
              </a:rPr>
              <a:t>1)</a:t>
            </a:r>
            <a:endParaRPr lang="zh-TW" altLang="en-US" dirty="0">
              <a:solidFill>
                <a:srgbClr val="FF0000"/>
              </a:solidFill>
            </a:endParaRPr>
          </a:p>
        </p:txBody>
      </p:sp>
      <p:sp>
        <p:nvSpPr>
          <p:cNvPr id="4" name="投影片編號版面配置區 3"/>
          <p:cNvSpPr>
            <a:spLocks noGrp="1"/>
          </p:cNvSpPr>
          <p:nvPr>
            <p:ph type="sldNum" sz="quarter" idx="12"/>
          </p:nvPr>
        </p:nvSpPr>
        <p:spPr/>
        <p:txBody>
          <a:bodyPr/>
          <a:lstStyle/>
          <a:p>
            <a:fld id="{2C5036B7-38C2-4FF7-B0AF-84DA973FE8E3}" type="slidenum">
              <a:rPr lang="zh-TW" altLang="en-US" smtClean="0"/>
              <a:t>63</a:t>
            </a:fld>
            <a:endParaRPr lang="zh-TW" altLang="en-US"/>
          </a:p>
        </p:txBody>
      </p:sp>
    </p:spTree>
    <p:extLst>
      <p:ext uri="{BB962C8B-B14F-4D97-AF65-F5344CB8AC3E}">
        <p14:creationId xmlns:p14="http://schemas.microsoft.com/office/powerpoint/2010/main" val="16539263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Sorting</a:t>
            </a:r>
            <a:endParaRPr lang="zh-TW" altLang="en-US" dirty="0"/>
          </a:p>
        </p:txBody>
      </p:sp>
      <p:sp>
        <p:nvSpPr>
          <p:cNvPr id="3" name="內容版面配置區 2"/>
          <p:cNvSpPr>
            <a:spLocks noGrp="1"/>
          </p:cNvSpPr>
          <p:nvPr>
            <p:ph idx="1"/>
          </p:nvPr>
        </p:nvSpPr>
        <p:spPr/>
        <p:txBody>
          <a:bodyPr/>
          <a:lstStyle/>
          <a:p>
            <a:pPr marL="0" indent="0">
              <a:buNone/>
            </a:pPr>
            <a:r>
              <a:rPr lang="en-US" altLang="zh-TW" dirty="0" smtClean="0"/>
              <a:t># </a:t>
            </a:r>
            <a:r>
              <a:rPr lang="en-US" altLang="zh-TW" dirty="0" smtClean="0">
                <a:solidFill>
                  <a:srgbClr val="0000FF"/>
                </a:solidFill>
              </a:rPr>
              <a:t>order</a:t>
            </a:r>
            <a:r>
              <a:rPr lang="en-US" altLang="zh-TW" dirty="0">
                <a:solidFill>
                  <a:srgbClr val="0000FF"/>
                </a:solidFill>
              </a:rPr>
              <a:t>() is </a:t>
            </a:r>
            <a:r>
              <a:rPr lang="en-US" altLang="zh-TW" dirty="0" smtClean="0">
                <a:solidFill>
                  <a:srgbClr val="0000FF"/>
                </a:solidFill>
              </a:rPr>
              <a:t>applied </a:t>
            </a:r>
            <a:r>
              <a:rPr lang="en-US" altLang="zh-TW" dirty="0">
                <a:solidFill>
                  <a:srgbClr val="0000FF"/>
                </a:solidFill>
              </a:rPr>
              <a:t>on a variable, gives you in return the position of each </a:t>
            </a:r>
            <a:r>
              <a:rPr lang="en-US" altLang="zh-TW" dirty="0" smtClean="0">
                <a:solidFill>
                  <a:srgbClr val="0000FF"/>
                </a:solidFill>
              </a:rPr>
              <a:t>element</a:t>
            </a:r>
          </a:p>
          <a:p>
            <a:pPr marL="0" indent="0">
              <a:buNone/>
            </a:pPr>
            <a:r>
              <a:rPr lang="en-US" altLang="zh-TW" dirty="0">
                <a:solidFill>
                  <a:srgbClr val="FF0000"/>
                </a:solidFill>
              </a:rPr>
              <a:t>a = c(100,9,101)</a:t>
            </a:r>
          </a:p>
          <a:p>
            <a:pPr marL="0" indent="0">
              <a:buNone/>
            </a:pPr>
            <a:r>
              <a:rPr lang="en-US" altLang="zh-TW" dirty="0">
                <a:solidFill>
                  <a:srgbClr val="FF0000"/>
                </a:solidFill>
              </a:rPr>
              <a:t>order(a)</a:t>
            </a:r>
          </a:p>
          <a:p>
            <a:pPr marL="0" indent="0">
              <a:buNone/>
            </a:pPr>
            <a:r>
              <a:rPr lang="en-US" altLang="zh-TW" dirty="0" smtClean="0"/>
              <a:t># a[order(a)]</a:t>
            </a:r>
            <a:r>
              <a:rPr lang="en-US" altLang="zh-TW" dirty="0"/>
              <a:t> </a:t>
            </a:r>
            <a:r>
              <a:rPr lang="en-US" altLang="zh-TW" dirty="0" smtClean="0"/>
              <a:t>gives </a:t>
            </a:r>
            <a:r>
              <a:rPr lang="en-US" altLang="zh-TW" dirty="0"/>
              <a:t>you the ordered vector</a:t>
            </a:r>
          </a:p>
          <a:p>
            <a:pPr marL="0" indent="0">
              <a:buNone/>
            </a:pPr>
            <a:r>
              <a:rPr lang="en-US" altLang="zh-TW" dirty="0">
                <a:solidFill>
                  <a:srgbClr val="FF0000"/>
                </a:solidFill>
              </a:rPr>
              <a:t>a[order(a)]</a:t>
            </a:r>
            <a:endParaRPr lang="zh-TW" altLang="en-US" dirty="0">
              <a:solidFill>
                <a:srgbClr val="FF0000"/>
              </a:solidFill>
            </a:endParaRPr>
          </a:p>
        </p:txBody>
      </p:sp>
      <p:sp>
        <p:nvSpPr>
          <p:cNvPr id="4" name="投影片編號版面配置區 3"/>
          <p:cNvSpPr>
            <a:spLocks noGrp="1"/>
          </p:cNvSpPr>
          <p:nvPr>
            <p:ph type="sldNum" sz="quarter" idx="12"/>
          </p:nvPr>
        </p:nvSpPr>
        <p:spPr/>
        <p:txBody>
          <a:bodyPr/>
          <a:lstStyle/>
          <a:p>
            <a:fld id="{2C5036B7-38C2-4FF7-B0AF-84DA973FE8E3}" type="slidenum">
              <a:rPr lang="zh-TW" altLang="en-US" smtClean="0"/>
              <a:t>64</a:t>
            </a:fld>
            <a:endParaRPr lang="zh-TW" altLang="en-US"/>
          </a:p>
        </p:txBody>
      </p:sp>
    </p:spTree>
    <p:extLst>
      <p:ext uri="{BB962C8B-B14F-4D97-AF65-F5344CB8AC3E}">
        <p14:creationId xmlns:p14="http://schemas.microsoft.com/office/powerpoint/2010/main" val="15002336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a:t>
            </a:r>
            <a:endParaRPr lang="zh-TW" altLang="en-US" dirty="0"/>
          </a:p>
        </p:txBody>
      </p:sp>
      <p:sp>
        <p:nvSpPr>
          <p:cNvPr id="3" name="內容版面配置區 2"/>
          <p:cNvSpPr>
            <a:spLocks noGrp="1"/>
          </p:cNvSpPr>
          <p:nvPr>
            <p:ph idx="1"/>
          </p:nvPr>
        </p:nvSpPr>
        <p:spPr/>
        <p:txBody>
          <a:bodyPr/>
          <a:lstStyle/>
          <a:p>
            <a:pPr marL="0" indent="0">
              <a:buNone/>
            </a:pPr>
            <a:r>
              <a:rPr lang="en-US" altLang="zh-TW" dirty="0"/>
              <a:t># What is the correct ordering based on the </a:t>
            </a:r>
            <a:r>
              <a:rPr lang="en-US" altLang="zh-TW" dirty="0" err="1"/>
              <a:t>planets_df$diameter</a:t>
            </a:r>
            <a:r>
              <a:rPr lang="en-US" altLang="zh-TW" dirty="0"/>
              <a:t> variable</a:t>
            </a:r>
            <a:r>
              <a:rPr lang="en-US" altLang="zh-TW" dirty="0" smtClean="0"/>
              <a:t>?</a:t>
            </a:r>
          </a:p>
          <a:p>
            <a:pPr marL="0" indent="0">
              <a:buNone/>
            </a:pPr>
            <a:r>
              <a:rPr lang="en-US" altLang="zh-TW" dirty="0" smtClean="0">
                <a:solidFill>
                  <a:srgbClr val="FF0000"/>
                </a:solidFill>
              </a:rPr>
              <a:t>positions </a:t>
            </a:r>
            <a:r>
              <a:rPr lang="en-US" altLang="zh-TW" dirty="0">
                <a:solidFill>
                  <a:srgbClr val="FF0000"/>
                </a:solidFill>
              </a:rPr>
              <a:t>= order(</a:t>
            </a:r>
            <a:r>
              <a:rPr lang="en-US" altLang="zh-TW" dirty="0" err="1">
                <a:solidFill>
                  <a:srgbClr val="FF0000"/>
                </a:solidFill>
              </a:rPr>
              <a:t>planets_df$diameter</a:t>
            </a:r>
            <a:r>
              <a:rPr lang="en-US" altLang="zh-TW" dirty="0">
                <a:solidFill>
                  <a:srgbClr val="FF0000"/>
                </a:solidFill>
              </a:rPr>
              <a:t>, decreasing = TRUE</a:t>
            </a:r>
            <a:r>
              <a:rPr lang="en-US" altLang="zh-TW" dirty="0" smtClean="0">
                <a:solidFill>
                  <a:srgbClr val="FF0000"/>
                </a:solidFill>
              </a:rPr>
              <a:t>)</a:t>
            </a:r>
          </a:p>
          <a:p>
            <a:pPr marL="0" indent="0">
              <a:buNone/>
            </a:pPr>
            <a:r>
              <a:rPr lang="en-US" altLang="zh-TW" dirty="0" smtClean="0"/>
              <a:t># </a:t>
            </a:r>
            <a:r>
              <a:rPr lang="en-US" altLang="zh-TW" dirty="0"/>
              <a:t>Create new 'ordered' data frame</a:t>
            </a:r>
            <a:r>
              <a:rPr lang="en-US" altLang="zh-TW" dirty="0" smtClean="0"/>
              <a:t>:</a:t>
            </a:r>
          </a:p>
          <a:p>
            <a:pPr marL="0" indent="0">
              <a:buNone/>
            </a:pPr>
            <a:r>
              <a:rPr lang="en-US" altLang="zh-TW" dirty="0" err="1" smtClean="0">
                <a:solidFill>
                  <a:srgbClr val="FF0000"/>
                </a:solidFill>
              </a:rPr>
              <a:t>largest_first_df</a:t>
            </a:r>
            <a:r>
              <a:rPr lang="en-US" altLang="zh-TW" dirty="0" smtClean="0">
                <a:solidFill>
                  <a:srgbClr val="FF0000"/>
                </a:solidFill>
              </a:rPr>
              <a:t> </a:t>
            </a:r>
            <a:r>
              <a:rPr lang="en-US" altLang="zh-TW" dirty="0">
                <a:solidFill>
                  <a:srgbClr val="FF0000"/>
                </a:solidFill>
              </a:rPr>
              <a:t>= </a:t>
            </a:r>
            <a:r>
              <a:rPr lang="en-US" altLang="zh-TW" dirty="0" err="1">
                <a:solidFill>
                  <a:srgbClr val="FF0000"/>
                </a:solidFill>
              </a:rPr>
              <a:t>planets_df</a:t>
            </a:r>
            <a:r>
              <a:rPr lang="en-US" altLang="zh-TW" dirty="0">
                <a:solidFill>
                  <a:srgbClr val="FF0000"/>
                </a:solidFill>
              </a:rPr>
              <a:t>[positions, ]</a:t>
            </a:r>
            <a:endParaRPr lang="zh-TW" altLang="en-US" dirty="0">
              <a:solidFill>
                <a:srgbClr val="FF0000"/>
              </a:solidFill>
            </a:endParaRPr>
          </a:p>
        </p:txBody>
      </p:sp>
      <p:sp>
        <p:nvSpPr>
          <p:cNvPr id="4" name="投影片編號版面配置區 3"/>
          <p:cNvSpPr>
            <a:spLocks noGrp="1"/>
          </p:cNvSpPr>
          <p:nvPr>
            <p:ph type="sldNum" sz="quarter" idx="12"/>
          </p:nvPr>
        </p:nvSpPr>
        <p:spPr/>
        <p:txBody>
          <a:bodyPr/>
          <a:lstStyle/>
          <a:p>
            <a:fld id="{2C5036B7-38C2-4FF7-B0AF-84DA973FE8E3}" type="slidenum">
              <a:rPr lang="zh-TW" altLang="en-US" smtClean="0"/>
              <a:t>65</a:t>
            </a:fld>
            <a:endParaRPr lang="zh-TW" altLang="en-US"/>
          </a:p>
        </p:txBody>
      </p:sp>
    </p:spTree>
    <p:extLst>
      <p:ext uri="{BB962C8B-B14F-4D97-AF65-F5344CB8AC3E}">
        <p14:creationId xmlns:p14="http://schemas.microsoft.com/office/powerpoint/2010/main" val="14806885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Lists</a:t>
            </a:r>
            <a:endParaRPr lang="zh-TW" altLang="en-US" dirty="0"/>
          </a:p>
        </p:txBody>
      </p:sp>
      <p:sp>
        <p:nvSpPr>
          <p:cNvPr id="5" name="文字版面配置區 4"/>
          <p:cNvSpPr>
            <a:spLocks noGrp="1"/>
          </p:cNvSpPr>
          <p:nvPr>
            <p:ph type="body" idx="1"/>
          </p:nvPr>
        </p:nvSpPr>
        <p:spPr/>
        <p:txBody>
          <a:bodyPr/>
          <a:lstStyle/>
          <a:p>
            <a:endParaRPr lang="zh-TW" altLang="en-US" dirty="0"/>
          </a:p>
        </p:txBody>
      </p:sp>
      <p:sp>
        <p:nvSpPr>
          <p:cNvPr id="2" name="投影片編號版面配置區 1"/>
          <p:cNvSpPr>
            <a:spLocks noGrp="1"/>
          </p:cNvSpPr>
          <p:nvPr>
            <p:ph type="sldNum" sz="quarter" idx="12"/>
          </p:nvPr>
        </p:nvSpPr>
        <p:spPr/>
        <p:txBody>
          <a:bodyPr/>
          <a:lstStyle/>
          <a:p>
            <a:fld id="{2C5036B7-38C2-4FF7-B0AF-84DA973FE8E3}" type="slidenum">
              <a:rPr lang="zh-TW" altLang="en-US" smtClean="0"/>
              <a:t>66</a:t>
            </a:fld>
            <a:endParaRPr lang="zh-TW" altLang="en-US"/>
          </a:p>
        </p:txBody>
      </p:sp>
    </p:spTree>
    <p:extLst>
      <p:ext uri="{BB962C8B-B14F-4D97-AF65-F5344CB8AC3E}">
        <p14:creationId xmlns:p14="http://schemas.microsoft.com/office/powerpoint/2010/main" val="425985035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What is a list in R?</a:t>
            </a:r>
            <a:endParaRPr lang="zh-TW" altLang="en-US" dirty="0"/>
          </a:p>
        </p:txBody>
      </p:sp>
      <p:sp>
        <p:nvSpPr>
          <p:cNvPr id="5" name="內容版面配置區 4"/>
          <p:cNvSpPr>
            <a:spLocks noGrp="1"/>
          </p:cNvSpPr>
          <p:nvPr>
            <p:ph idx="1"/>
          </p:nvPr>
        </p:nvSpPr>
        <p:spPr/>
        <p:txBody>
          <a:bodyPr>
            <a:normAutofit fontScale="85000" lnSpcReduction="20000"/>
          </a:bodyPr>
          <a:lstStyle/>
          <a:p>
            <a:pPr fontAlgn="base"/>
            <a:r>
              <a:rPr lang="en-US" altLang="zh-TW" b="1" dirty="0">
                <a:solidFill>
                  <a:srgbClr val="FF0000"/>
                </a:solidFill>
              </a:rPr>
              <a:t>Vectors</a:t>
            </a:r>
            <a:r>
              <a:rPr lang="en-US" altLang="zh-TW" dirty="0">
                <a:solidFill>
                  <a:srgbClr val="FF0000"/>
                </a:solidFill>
              </a:rPr>
              <a:t> (one dimensional array) </a:t>
            </a:r>
            <a:r>
              <a:rPr lang="en-US" altLang="zh-TW" dirty="0"/>
              <a:t>h</a:t>
            </a:r>
            <a:r>
              <a:rPr lang="en-US" altLang="zh-TW" dirty="0" smtClean="0"/>
              <a:t>olds </a:t>
            </a:r>
            <a:r>
              <a:rPr lang="en-US" altLang="zh-TW" dirty="0"/>
              <a:t>numeric, character or logical values. The elements in one vector all have the same </a:t>
            </a:r>
            <a:r>
              <a:rPr lang="en-US" altLang="zh-TW" dirty="0" err="1"/>
              <a:t>datatype</a:t>
            </a:r>
            <a:r>
              <a:rPr lang="en-US" altLang="zh-TW" dirty="0"/>
              <a:t>.</a:t>
            </a:r>
          </a:p>
          <a:p>
            <a:pPr fontAlgn="base"/>
            <a:r>
              <a:rPr lang="en-US" altLang="zh-TW" b="1" dirty="0">
                <a:solidFill>
                  <a:srgbClr val="FF0000"/>
                </a:solidFill>
              </a:rPr>
              <a:t>Matrices</a:t>
            </a:r>
            <a:r>
              <a:rPr lang="en-US" altLang="zh-TW" dirty="0">
                <a:solidFill>
                  <a:srgbClr val="FF0000"/>
                </a:solidFill>
              </a:rPr>
              <a:t> (two dimensional array) </a:t>
            </a:r>
            <a:r>
              <a:rPr lang="en-US" altLang="zh-TW" dirty="0"/>
              <a:t>h</a:t>
            </a:r>
            <a:r>
              <a:rPr lang="en-US" altLang="zh-TW" dirty="0" smtClean="0"/>
              <a:t>olds </a:t>
            </a:r>
            <a:r>
              <a:rPr lang="en-US" altLang="zh-TW" dirty="0"/>
              <a:t>numeric, character or logical values. The elements in one matrix all have the same </a:t>
            </a:r>
            <a:r>
              <a:rPr lang="en-US" altLang="zh-TW" dirty="0" err="1"/>
              <a:t>datatype</a:t>
            </a:r>
            <a:r>
              <a:rPr lang="en-US" altLang="zh-TW" dirty="0"/>
              <a:t>.</a:t>
            </a:r>
          </a:p>
          <a:p>
            <a:pPr fontAlgn="base"/>
            <a:r>
              <a:rPr lang="en-US" altLang="zh-TW" b="1" dirty="0">
                <a:solidFill>
                  <a:srgbClr val="FF0000"/>
                </a:solidFill>
              </a:rPr>
              <a:t>Data frames</a:t>
            </a:r>
            <a:r>
              <a:rPr lang="en-US" altLang="zh-TW" dirty="0">
                <a:solidFill>
                  <a:srgbClr val="FF0000"/>
                </a:solidFill>
              </a:rPr>
              <a:t> (two-dimensional objects) </a:t>
            </a:r>
            <a:r>
              <a:rPr lang="en-US" altLang="zh-TW" dirty="0"/>
              <a:t>h</a:t>
            </a:r>
            <a:r>
              <a:rPr lang="en-US" altLang="zh-TW" dirty="0" smtClean="0"/>
              <a:t>olds </a:t>
            </a:r>
            <a:r>
              <a:rPr lang="en-US" altLang="zh-TW" dirty="0"/>
              <a:t>numeric, character or logical values. Within a column all elements have the same </a:t>
            </a:r>
            <a:r>
              <a:rPr lang="en-US" altLang="zh-TW" dirty="0" err="1"/>
              <a:t>datatype</a:t>
            </a:r>
            <a:r>
              <a:rPr lang="en-US" altLang="zh-TW" dirty="0"/>
              <a:t>, but between columns not necessarily</a:t>
            </a:r>
            <a:r>
              <a:rPr lang="en-US" altLang="zh-TW" dirty="0" smtClean="0"/>
              <a:t>.</a:t>
            </a:r>
          </a:p>
          <a:p>
            <a:pPr fontAlgn="base"/>
            <a:r>
              <a:rPr lang="en-US" altLang="zh-TW" b="1" dirty="0" smtClean="0">
                <a:solidFill>
                  <a:srgbClr val="FF0000"/>
                </a:solidFill>
              </a:rPr>
              <a:t>Lists </a:t>
            </a:r>
            <a:r>
              <a:rPr lang="en-US" altLang="zh-TW" dirty="0"/>
              <a:t> gather a variety of objects under one name (the name of the list) in an ordered way.</a:t>
            </a:r>
            <a:endParaRPr lang="en-US" altLang="zh-TW" b="1" dirty="0">
              <a:solidFill>
                <a:srgbClr val="FF0000"/>
              </a:solidFill>
            </a:endParaRPr>
          </a:p>
          <a:p>
            <a:endParaRPr lang="zh-TW" altLang="en-US" dirty="0"/>
          </a:p>
        </p:txBody>
      </p:sp>
      <p:sp>
        <p:nvSpPr>
          <p:cNvPr id="2" name="投影片編號版面配置區 1"/>
          <p:cNvSpPr>
            <a:spLocks noGrp="1"/>
          </p:cNvSpPr>
          <p:nvPr>
            <p:ph type="sldNum" sz="quarter" idx="12"/>
          </p:nvPr>
        </p:nvSpPr>
        <p:spPr/>
        <p:txBody>
          <a:bodyPr/>
          <a:lstStyle/>
          <a:p>
            <a:fld id="{2C5036B7-38C2-4FF7-B0AF-84DA973FE8E3}" type="slidenum">
              <a:rPr lang="zh-TW" altLang="en-US" smtClean="0"/>
              <a:t>67</a:t>
            </a:fld>
            <a:endParaRPr lang="zh-TW" altLang="en-US"/>
          </a:p>
        </p:txBody>
      </p:sp>
    </p:spTree>
    <p:extLst>
      <p:ext uri="{BB962C8B-B14F-4D97-AF65-F5344CB8AC3E}">
        <p14:creationId xmlns:p14="http://schemas.microsoft.com/office/powerpoint/2010/main" val="218763921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a:t>
            </a:r>
            <a:endParaRPr lang="zh-TW" altLang="en-US" dirty="0"/>
          </a:p>
        </p:txBody>
      </p:sp>
      <p:sp>
        <p:nvSpPr>
          <p:cNvPr id="3" name="內容版面配置區 2"/>
          <p:cNvSpPr>
            <a:spLocks noGrp="1"/>
          </p:cNvSpPr>
          <p:nvPr>
            <p:ph idx="1"/>
          </p:nvPr>
        </p:nvSpPr>
        <p:spPr/>
        <p:txBody>
          <a:bodyPr>
            <a:normAutofit fontScale="85000" lnSpcReduction="20000"/>
          </a:bodyPr>
          <a:lstStyle/>
          <a:p>
            <a:pPr marL="0" indent="0">
              <a:buNone/>
            </a:pPr>
            <a:r>
              <a:rPr lang="en-US" altLang="zh-TW" dirty="0"/>
              <a:t># Vector with </a:t>
            </a:r>
            <a:r>
              <a:rPr lang="en-US" altLang="zh-TW" dirty="0" err="1"/>
              <a:t>numerics</a:t>
            </a:r>
            <a:r>
              <a:rPr lang="en-US" altLang="zh-TW" dirty="0"/>
              <a:t> from 1 up to </a:t>
            </a:r>
            <a:r>
              <a:rPr lang="en-US" altLang="zh-TW" dirty="0" smtClean="0"/>
              <a:t>10</a:t>
            </a:r>
          </a:p>
          <a:p>
            <a:pPr marL="0" indent="0">
              <a:buNone/>
            </a:pPr>
            <a:r>
              <a:rPr lang="en-US" altLang="zh-TW" dirty="0" err="1" smtClean="0"/>
              <a:t>my_vector</a:t>
            </a:r>
            <a:r>
              <a:rPr lang="en-US" altLang="zh-TW" dirty="0" smtClean="0"/>
              <a:t> </a:t>
            </a:r>
            <a:r>
              <a:rPr lang="en-US" altLang="zh-TW" dirty="0"/>
              <a:t>= 1:10 </a:t>
            </a:r>
            <a:endParaRPr lang="en-US" altLang="zh-TW" dirty="0" smtClean="0"/>
          </a:p>
          <a:p>
            <a:pPr marL="0" indent="0">
              <a:buNone/>
            </a:pPr>
            <a:r>
              <a:rPr lang="en-US" altLang="zh-TW" dirty="0" smtClean="0"/>
              <a:t># </a:t>
            </a:r>
            <a:r>
              <a:rPr lang="en-US" altLang="zh-TW" dirty="0"/>
              <a:t>Matrix with </a:t>
            </a:r>
            <a:r>
              <a:rPr lang="en-US" altLang="zh-TW" dirty="0" err="1"/>
              <a:t>numerics</a:t>
            </a:r>
            <a:r>
              <a:rPr lang="en-US" altLang="zh-TW" dirty="0"/>
              <a:t> from 1 up to </a:t>
            </a:r>
            <a:r>
              <a:rPr lang="en-US" altLang="zh-TW" dirty="0" smtClean="0"/>
              <a:t>9</a:t>
            </a:r>
          </a:p>
          <a:p>
            <a:pPr marL="0" indent="0">
              <a:buNone/>
            </a:pPr>
            <a:r>
              <a:rPr lang="en-US" altLang="zh-TW" dirty="0" err="1" smtClean="0"/>
              <a:t>my_matrix</a:t>
            </a:r>
            <a:r>
              <a:rPr lang="en-US" altLang="zh-TW" dirty="0" smtClean="0"/>
              <a:t> </a:t>
            </a:r>
            <a:r>
              <a:rPr lang="en-US" altLang="zh-TW" dirty="0"/>
              <a:t>= matrix(1:9, </a:t>
            </a:r>
            <a:r>
              <a:rPr lang="en-US" altLang="zh-TW" dirty="0" err="1"/>
              <a:t>ncol</a:t>
            </a:r>
            <a:r>
              <a:rPr lang="en-US" altLang="zh-TW" dirty="0"/>
              <a:t>=3</a:t>
            </a:r>
            <a:r>
              <a:rPr lang="en-US" altLang="zh-TW" dirty="0" smtClean="0"/>
              <a:t>)</a:t>
            </a:r>
          </a:p>
          <a:p>
            <a:pPr marL="0" indent="0">
              <a:buNone/>
            </a:pPr>
            <a:r>
              <a:rPr lang="en-US" altLang="zh-TW" dirty="0" smtClean="0"/>
              <a:t># </a:t>
            </a:r>
            <a:r>
              <a:rPr lang="en-US" altLang="zh-TW" dirty="0"/>
              <a:t>First 10 elements of the built-in data frame </a:t>
            </a:r>
            <a:r>
              <a:rPr lang="en-US" altLang="zh-TW" dirty="0" err="1"/>
              <a:t>mtcarsmy_df</a:t>
            </a:r>
            <a:r>
              <a:rPr lang="en-US" altLang="zh-TW" dirty="0"/>
              <a:t>     = </a:t>
            </a:r>
            <a:r>
              <a:rPr lang="en-US" altLang="zh-TW" dirty="0" err="1"/>
              <a:t>mtcars</a:t>
            </a:r>
            <a:r>
              <a:rPr lang="en-US" altLang="zh-TW" dirty="0"/>
              <a:t>[1:10,] </a:t>
            </a:r>
            <a:endParaRPr lang="en-US" altLang="zh-TW" dirty="0" smtClean="0"/>
          </a:p>
          <a:p>
            <a:pPr marL="0" indent="0">
              <a:buNone/>
            </a:pPr>
            <a:r>
              <a:rPr lang="en-US" altLang="zh-TW" dirty="0" smtClean="0"/>
              <a:t># </a:t>
            </a:r>
            <a:r>
              <a:rPr lang="en-US" altLang="zh-TW" dirty="0"/>
              <a:t>Construct list with these different elements</a:t>
            </a:r>
            <a:r>
              <a:rPr lang="en-US" altLang="zh-TW" dirty="0" smtClean="0"/>
              <a:t>:</a:t>
            </a:r>
          </a:p>
          <a:p>
            <a:pPr marL="0" indent="0">
              <a:buNone/>
            </a:pPr>
            <a:r>
              <a:rPr lang="en-US" altLang="zh-TW" dirty="0" err="1" smtClean="0">
                <a:solidFill>
                  <a:srgbClr val="FF0000"/>
                </a:solidFill>
              </a:rPr>
              <a:t>my_list</a:t>
            </a:r>
            <a:r>
              <a:rPr lang="en-US" altLang="zh-TW" dirty="0" smtClean="0">
                <a:solidFill>
                  <a:srgbClr val="FF0000"/>
                </a:solidFill>
              </a:rPr>
              <a:t> </a:t>
            </a:r>
            <a:r>
              <a:rPr lang="en-US" altLang="zh-TW" dirty="0">
                <a:solidFill>
                  <a:srgbClr val="FF0000"/>
                </a:solidFill>
              </a:rPr>
              <a:t>= list(</a:t>
            </a:r>
            <a:r>
              <a:rPr lang="en-US" altLang="zh-TW" dirty="0" err="1">
                <a:solidFill>
                  <a:srgbClr val="FF0000"/>
                </a:solidFill>
              </a:rPr>
              <a:t>my_vector</a:t>
            </a:r>
            <a:r>
              <a:rPr lang="en-US" altLang="zh-TW" dirty="0">
                <a:solidFill>
                  <a:srgbClr val="FF0000"/>
                </a:solidFill>
              </a:rPr>
              <a:t>, </a:t>
            </a:r>
            <a:r>
              <a:rPr lang="en-US" altLang="zh-TW" dirty="0" err="1">
                <a:solidFill>
                  <a:srgbClr val="FF0000"/>
                </a:solidFill>
              </a:rPr>
              <a:t>my_matrix</a:t>
            </a:r>
            <a:r>
              <a:rPr lang="en-US" altLang="zh-TW" dirty="0">
                <a:solidFill>
                  <a:srgbClr val="FF0000"/>
                </a:solidFill>
              </a:rPr>
              <a:t>, </a:t>
            </a:r>
            <a:r>
              <a:rPr lang="en-US" altLang="zh-TW" dirty="0" err="1">
                <a:solidFill>
                  <a:srgbClr val="FF0000"/>
                </a:solidFill>
              </a:rPr>
              <a:t>my_df</a:t>
            </a:r>
            <a:r>
              <a:rPr lang="en-US" altLang="zh-TW" dirty="0" smtClean="0">
                <a:solidFill>
                  <a:srgbClr val="FF0000"/>
                </a:solidFill>
              </a:rPr>
              <a:t>)</a:t>
            </a:r>
          </a:p>
          <a:p>
            <a:pPr marL="0" indent="0">
              <a:buNone/>
            </a:pPr>
            <a:r>
              <a:rPr lang="en-US" altLang="zh-TW" dirty="0"/>
              <a:t># Construct list with these different elements:</a:t>
            </a:r>
          </a:p>
          <a:p>
            <a:pPr marL="0" indent="0">
              <a:buNone/>
            </a:pPr>
            <a:r>
              <a:rPr lang="en-US" altLang="zh-TW" dirty="0" err="1" smtClean="0">
                <a:solidFill>
                  <a:srgbClr val="FF0000"/>
                </a:solidFill>
              </a:rPr>
              <a:t>my_List</a:t>
            </a:r>
            <a:r>
              <a:rPr lang="en-US" altLang="zh-TW" dirty="0" smtClean="0">
                <a:solidFill>
                  <a:srgbClr val="FF0000"/>
                </a:solidFill>
              </a:rPr>
              <a:t>=list(VECTOR=</a:t>
            </a:r>
            <a:r>
              <a:rPr lang="en-US" altLang="zh-TW" dirty="0" err="1" smtClean="0">
                <a:solidFill>
                  <a:srgbClr val="FF0000"/>
                </a:solidFill>
              </a:rPr>
              <a:t>my_vector</a:t>
            </a:r>
            <a:r>
              <a:rPr lang="en-US" altLang="zh-TW" dirty="0">
                <a:solidFill>
                  <a:srgbClr val="FF0000"/>
                </a:solidFill>
              </a:rPr>
              <a:t>, MATRIX=</a:t>
            </a:r>
            <a:r>
              <a:rPr lang="en-US" altLang="zh-TW" dirty="0" err="1">
                <a:solidFill>
                  <a:srgbClr val="FF0000"/>
                </a:solidFill>
              </a:rPr>
              <a:t>my_matrix</a:t>
            </a:r>
            <a:r>
              <a:rPr lang="en-US" altLang="zh-TW" dirty="0">
                <a:solidFill>
                  <a:srgbClr val="FF0000"/>
                </a:solidFill>
              </a:rPr>
              <a:t>, DATAFRAME=</a:t>
            </a:r>
            <a:r>
              <a:rPr lang="en-US" altLang="zh-TW" dirty="0" err="1">
                <a:solidFill>
                  <a:srgbClr val="FF0000"/>
                </a:solidFill>
              </a:rPr>
              <a:t>my_df</a:t>
            </a:r>
            <a:r>
              <a:rPr lang="en-US" altLang="zh-TW" dirty="0">
                <a:solidFill>
                  <a:srgbClr val="FF0000"/>
                </a:solidFill>
              </a:rPr>
              <a:t>)</a:t>
            </a:r>
            <a:endParaRPr lang="zh-TW" altLang="en-US" dirty="0">
              <a:solidFill>
                <a:srgbClr val="FF0000"/>
              </a:solidFill>
            </a:endParaRPr>
          </a:p>
          <a:p>
            <a:pPr marL="0" indent="0">
              <a:buNone/>
            </a:pPr>
            <a:endParaRPr lang="zh-TW" altLang="en-US" dirty="0">
              <a:solidFill>
                <a:srgbClr val="FF0000"/>
              </a:solidFill>
            </a:endParaRPr>
          </a:p>
        </p:txBody>
      </p:sp>
      <p:sp>
        <p:nvSpPr>
          <p:cNvPr id="4" name="投影片編號版面配置區 3"/>
          <p:cNvSpPr>
            <a:spLocks noGrp="1"/>
          </p:cNvSpPr>
          <p:nvPr>
            <p:ph type="sldNum" sz="quarter" idx="12"/>
          </p:nvPr>
        </p:nvSpPr>
        <p:spPr/>
        <p:txBody>
          <a:bodyPr/>
          <a:lstStyle/>
          <a:p>
            <a:fld id="{2C5036B7-38C2-4FF7-B0AF-84DA973FE8E3}" type="slidenum">
              <a:rPr lang="zh-TW" altLang="en-US" smtClean="0"/>
              <a:t>68</a:t>
            </a:fld>
            <a:endParaRPr lang="zh-TW" altLang="en-US"/>
          </a:p>
        </p:txBody>
      </p:sp>
    </p:spTree>
    <p:extLst>
      <p:ext uri="{BB962C8B-B14F-4D97-AF65-F5344CB8AC3E}">
        <p14:creationId xmlns:p14="http://schemas.microsoft.com/office/powerpoint/2010/main" val="160109177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a:t>
            </a:r>
            <a:endParaRPr lang="zh-TW" altLang="en-US" dirty="0"/>
          </a:p>
        </p:txBody>
      </p:sp>
      <p:sp>
        <p:nvSpPr>
          <p:cNvPr id="3" name="內容版面配置區 2"/>
          <p:cNvSpPr>
            <a:spLocks noGrp="1"/>
          </p:cNvSpPr>
          <p:nvPr>
            <p:ph idx="1"/>
          </p:nvPr>
        </p:nvSpPr>
        <p:spPr/>
        <p:txBody>
          <a:bodyPr>
            <a:noAutofit/>
          </a:bodyPr>
          <a:lstStyle/>
          <a:p>
            <a:pPr marL="0" indent="0">
              <a:buNone/>
            </a:pPr>
            <a:r>
              <a:rPr lang="en-US" altLang="zh-TW" sz="2800" dirty="0">
                <a:solidFill>
                  <a:srgbClr val="FF0000"/>
                </a:solidFill>
              </a:rPr>
              <a:t>actors</a:t>
            </a:r>
            <a:r>
              <a:rPr lang="en-US" altLang="zh-TW" sz="2800" dirty="0"/>
              <a:t> = c("Jack Nicholson", "Shelley Duvall", "Danny Lloyd", "</a:t>
            </a:r>
            <a:r>
              <a:rPr lang="en-US" altLang="zh-TW" sz="2800" dirty="0" err="1"/>
              <a:t>Scatman</a:t>
            </a:r>
            <a:r>
              <a:rPr lang="en-US" altLang="zh-TW" sz="2800" dirty="0"/>
              <a:t> Crothers",     "Barry Nelson")</a:t>
            </a:r>
          </a:p>
          <a:p>
            <a:pPr marL="0" indent="0">
              <a:buNone/>
            </a:pPr>
            <a:r>
              <a:rPr lang="en-US" altLang="zh-TW" sz="2800" dirty="0">
                <a:solidFill>
                  <a:srgbClr val="FF0000"/>
                </a:solidFill>
              </a:rPr>
              <a:t>sources</a:t>
            </a:r>
            <a:r>
              <a:rPr lang="en-US" altLang="zh-TW" sz="2800" dirty="0"/>
              <a:t> = c("IMDb1", "IMDb2", "IMDB3")</a:t>
            </a:r>
          </a:p>
          <a:p>
            <a:pPr marL="0" indent="0">
              <a:buNone/>
            </a:pPr>
            <a:r>
              <a:rPr lang="en-US" altLang="zh-TW" sz="2800" dirty="0">
                <a:solidFill>
                  <a:srgbClr val="FF0000"/>
                </a:solidFill>
              </a:rPr>
              <a:t>comments</a:t>
            </a:r>
            <a:r>
              <a:rPr lang="en-US" altLang="zh-TW" sz="2800" dirty="0"/>
              <a:t> = c("Best Horror Film I have Ever Seen", "A truly brilliant and scary film from Stanley Kubrick",     "A masterpiece of psychological horror")</a:t>
            </a:r>
          </a:p>
          <a:p>
            <a:pPr marL="0" indent="0">
              <a:buNone/>
            </a:pPr>
            <a:r>
              <a:rPr lang="en-US" altLang="zh-TW" sz="2800" dirty="0">
                <a:solidFill>
                  <a:srgbClr val="FF0000"/>
                </a:solidFill>
              </a:rPr>
              <a:t>scores</a:t>
            </a:r>
            <a:r>
              <a:rPr lang="en-US" altLang="zh-TW" sz="2800" dirty="0"/>
              <a:t> = c(4.5, 4, 5)</a:t>
            </a:r>
          </a:p>
          <a:p>
            <a:pPr marL="0" indent="0">
              <a:buNone/>
            </a:pPr>
            <a:r>
              <a:rPr lang="en-US" altLang="zh-TW" sz="2800" dirty="0">
                <a:solidFill>
                  <a:srgbClr val="FF0000"/>
                </a:solidFill>
              </a:rPr>
              <a:t>reviews</a:t>
            </a:r>
            <a:r>
              <a:rPr lang="en-US" altLang="zh-TW" sz="2800" dirty="0"/>
              <a:t> = </a:t>
            </a:r>
            <a:r>
              <a:rPr lang="en-US" altLang="zh-TW" sz="2800" dirty="0" err="1"/>
              <a:t>data.frame</a:t>
            </a:r>
            <a:r>
              <a:rPr lang="en-US" altLang="zh-TW" sz="2800" dirty="0"/>
              <a:t>(scores, sources, comments)</a:t>
            </a:r>
          </a:p>
          <a:p>
            <a:pPr marL="0" indent="0">
              <a:buNone/>
            </a:pPr>
            <a:endParaRPr lang="en-US" altLang="zh-TW" sz="1800" dirty="0"/>
          </a:p>
        </p:txBody>
      </p:sp>
      <p:sp>
        <p:nvSpPr>
          <p:cNvPr id="4" name="投影片編號版面配置區 3"/>
          <p:cNvSpPr>
            <a:spLocks noGrp="1"/>
          </p:cNvSpPr>
          <p:nvPr>
            <p:ph type="sldNum" sz="quarter" idx="12"/>
          </p:nvPr>
        </p:nvSpPr>
        <p:spPr/>
        <p:txBody>
          <a:bodyPr/>
          <a:lstStyle/>
          <a:p>
            <a:fld id="{2C5036B7-38C2-4FF7-B0AF-84DA973FE8E3}" type="slidenum">
              <a:rPr lang="zh-TW" altLang="en-US" smtClean="0"/>
              <a:t>69</a:t>
            </a:fld>
            <a:endParaRPr lang="zh-TW" altLang="en-US"/>
          </a:p>
        </p:txBody>
      </p:sp>
    </p:spTree>
    <p:extLst>
      <p:ext uri="{BB962C8B-B14F-4D97-AF65-F5344CB8AC3E}">
        <p14:creationId xmlns:p14="http://schemas.microsoft.com/office/powerpoint/2010/main" val="3981487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 programming language</a:t>
            </a:r>
            <a:endParaRPr lang="zh-TW" altLang="en-US" dirty="0"/>
          </a:p>
        </p:txBody>
      </p:sp>
      <p:sp>
        <p:nvSpPr>
          <p:cNvPr id="3" name="內容版面配置區 2"/>
          <p:cNvSpPr>
            <a:spLocks noGrp="1"/>
          </p:cNvSpPr>
          <p:nvPr>
            <p:ph idx="1"/>
          </p:nvPr>
        </p:nvSpPr>
        <p:spPr/>
        <p:txBody>
          <a:bodyPr/>
          <a:lstStyle/>
          <a:p>
            <a:r>
              <a:rPr lang="en-US" altLang="zh-TW" dirty="0">
                <a:solidFill>
                  <a:srgbClr val="C00000"/>
                </a:solidFill>
              </a:rPr>
              <a:t>R is an interpreted language</a:t>
            </a:r>
            <a:r>
              <a:rPr lang="en-US" altLang="zh-TW" dirty="0"/>
              <a:t>; users typically access it through a command-line interpreter</a:t>
            </a:r>
            <a:r>
              <a:rPr lang="en-US" altLang="zh-TW" dirty="0" smtClean="0"/>
              <a:t>.</a:t>
            </a:r>
          </a:p>
          <a:p>
            <a:r>
              <a:rPr lang="en-US" altLang="zh-TW" dirty="0"/>
              <a:t>R's data structures include </a:t>
            </a:r>
            <a:r>
              <a:rPr lang="en-US" altLang="zh-TW" dirty="0">
                <a:solidFill>
                  <a:srgbClr val="C00000"/>
                </a:solidFill>
              </a:rPr>
              <a:t>vectors</a:t>
            </a:r>
            <a:r>
              <a:rPr lang="en-US" altLang="zh-TW" dirty="0"/>
              <a:t>, </a:t>
            </a:r>
            <a:r>
              <a:rPr lang="en-US" altLang="zh-TW" dirty="0">
                <a:solidFill>
                  <a:srgbClr val="C00000"/>
                </a:solidFill>
              </a:rPr>
              <a:t>matrices</a:t>
            </a:r>
            <a:r>
              <a:rPr lang="en-US" altLang="zh-TW" dirty="0"/>
              <a:t>, </a:t>
            </a:r>
            <a:r>
              <a:rPr lang="en-US" altLang="zh-TW" dirty="0">
                <a:solidFill>
                  <a:srgbClr val="C00000"/>
                </a:solidFill>
              </a:rPr>
              <a:t>arrays</a:t>
            </a:r>
            <a:r>
              <a:rPr lang="en-US" altLang="zh-TW" dirty="0"/>
              <a:t>, </a:t>
            </a:r>
            <a:r>
              <a:rPr lang="en-US" altLang="zh-TW" dirty="0">
                <a:solidFill>
                  <a:srgbClr val="C00000"/>
                </a:solidFill>
              </a:rPr>
              <a:t>data frames </a:t>
            </a:r>
            <a:r>
              <a:rPr lang="en-US" altLang="zh-TW" dirty="0"/>
              <a:t>(similar to tables in a relational database) and </a:t>
            </a:r>
            <a:r>
              <a:rPr lang="en-US" altLang="zh-TW" dirty="0">
                <a:solidFill>
                  <a:srgbClr val="C00000"/>
                </a:solidFill>
              </a:rPr>
              <a:t>lists</a:t>
            </a:r>
            <a:r>
              <a:rPr lang="en-US" altLang="zh-TW" dirty="0"/>
              <a:t>.</a:t>
            </a:r>
            <a:endParaRPr lang="zh-TW" altLang="en-US" dirty="0"/>
          </a:p>
        </p:txBody>
      </p:sp>
      <p:sp>
        <p:nvSpPr>
          <p:cNvPr id="4" name="投影片編號版面配置區 3"/>
          <p:cNvSpPr>
            <a:spLocks noGrp="1"/>
          </p:cNvSpPr>
          <p:nvPr>
            <p:ph type="sldNum" sz="quarter" idx="12"/>
          </p:nvPr>
        </p:nvSpPr>
        <p:spPr/>
        <p:txBody>
          <a:bodyPr/>
          <a:lstStyle/>
          <a:p>
            <a:fld id="{2C5036B7-38C2-4FF7-B0AF-84DA973FE8E3}" type="slidenum">
              <a:rPr lang="zh-TW" altLang="en-US" smtClean="0"/>
              <a:t>7</a:t>
            </a:fld>
            <a:endParaRPr lang="zh-TW" altLang="en-US"/>
          </a:p>
        </p:txBody>
      </p:sp>
    </p:spTree>
    <p:extLst>
      <p:ext uri="{BB962C8B-B14F-4D97-AF65-F5344CB8AC3E}">
        <p14:creationId xmlns:p14="http://schemas.microsoft.com/office/powerpoint/2010/main" val="166603064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p:cNvSpPr>
            <a:spLocks noGrp="1"/>
          </p:cNvSpPr>
          <p:nvPr>
            <p:ph idx="1"/>
          </p:nvPr>
        </p:nvSpPr>
        <p:spPr>
          <a:xfrm>
            <a:off x="457200" y="476672"/>
            <a:ext cx="8229600" cy="5649491"/>
          </a:xfrm>
        </p:spPr>
        <p:txBody>
          <a:bodyPr>
            <a:noAutofit/>
          </a:bodyPr>
          <a:lstStyle/>
          <a:p>
            <a:pPr marL="0" indent="0">
              <a:buNone/>
            </a:pPr>
            <a:r>
              <a:rPr lang="en-US" altLang="zh-TW" sz="2400" dirty="0" smtClean="0"/>
              <a:t># </a:t>
            </a:r>
            <a:r>
              <a:rPr lang="en-US" altLang="zh-TW" sz="2400" dirty="0"/>
              <a:t>Create named </a:t>
            </a:r>
            <a:r>
              <a:rPr lang="en-US" altLang="zh-TW" sz="2400" dirty="0" smtClean="0"/>
              <a:t>list</a:t>
            </a:r>
          </a:p>
          <a:p>
            <a:pPr marL="0" indent="0">
              <a:buNone/>
            </a:pPr>
            <a:r>
              <a:rPr lang="en-US" altLang="zh-TW" sz="2400" dirty="0" err="1" smtClean="0">
                <a:solidFill>
                  <a:srgbClr val="FF0000"/>
                </a:solidFill>
              </a:rPr>
              <a:t>shining_list</a:t>
            </a:r>
            <a:r>
              <a:rPr lang="en-US" altLang="zh-TW" sz="2400" dirty="0" smtClean="0">
                <a:solidFill>
                  <a:srgbClr val="FF0000"/>
                </a:solidFill>
              </a:rPr>
              <a:t> </a:t>
            </a:r>
            <a:r>
              <a:rPr lang="en-US" altLang="zh-TW" sz="2400" dirty="0">
                <a:solidFill>
                  <a:srgbClr val="FF0000"/>
                </a:solidFill>
              </a:rPr>
              <a:t>= list(</a:t>
            </a:r>
            <a:r>
              <a:rPr lang="en-US" altLang="zh-TW" sz="2400" dirty="0" err="1">
                <a:solidFill>
                  <a:srgbClr val="FF0000"/>
                </a:solidFill>
              </a:rPr>
              <a:t>moviename</a:t>
            </a:r>
            <a:r>
              <a:rPr lang="en-US" altLang="zh-TW" sz="2400" dirty="0">
                <a:solidFill>
                  <a:srgbClr val="FF0000"/>
                </a:solidFill>
              </a:rPr>
              <a:t> = "The Shining", actors = actors, reviews = reviews</a:t>
            </a:r>
            <a:r>
              <a:rPr lang="en-US" altLang="zh-TW" sz="2400" dirty="0" smtClean="0">
                <a:solidFill>
                  <a:srgbClr val="FF0000"/>
                </a:solidFill>
              </a:rPr>
              <a:t>)</a:t>
            </a:r>
          </a:p>
          <a:p>
            <a:pPr marL="0" indent="0">
              <a:buNone/>
            </a:pPr>
            <a:r>
              <a:rPr lang="en-US" altLang="zh-TW" sz="2400" dirty="0"/>
              <a:t># </a:t>
            </a:r>
            <a:r>
              <a:rPr lang="en-US" altLang="zh-TW" sz="2400" dirty="0" smtClean="0"/>
              <a:t>Select </a:t>
            </a:r>
            <a:r>
              <a:rPr lang="en-US" altLang="zh-TW" sz="2400" dirty="0"/>
              <a:t>from the </a:t>
            </a:r>
            <a:r>
              <a:rPr lang="en-US" altLang="zh-TW" sz="2400" dirty="0" err="1"/>
              <a:t>shining_list</a:t>
            </a:r>
            <a:r>
              <a:rPr lang="en-US" altLang="zh-TW" sz="2400" dirty="0"/>
              <a:t>:</a:t>
            </a:r>
          </a:p>
          <a:p>
            <a:pPr marL="0" indent="0">
              <a:buNone/>
            </a:pPr>
            <a:r>
              <a:rPr lang="en-US" altLang="zh-TW" sz="2400" dirty="0" err="1"/>
              <a:t>last_actor</a:t>
            </a:r>
            <a:r>
              <a:rPr lang="en-US" altLang="zh-TW" sz="2400" dirty="0"/>
              <a:t> = </a:t>
            </a:r>
            <a:r>
              <a:rPr lang="en-US" altLang="zh-TW" sz="2400" dirty="0" err="1">
                <a:solidFill>
                  <a:srgbClr val="FF0000"/>
                </a:solidFill>
              </a:rPr>
              <a:t>shining_list$actors</a:t>
            </a:r>
            <a:r>
              <a:rPr lang="en-US" altLang="zh-TW" sz="2400" dirty="0">
                <a:solidFill>
                  <a:srgbClr val="FF0000"/>
                </a:solidFill>
              </a:rPr>
              <a:t>[length(</a:t>
            </a:r>
            <a:r>
              <a:rPr lang="en-US" altLang="zh-TW" sz="2400" dirty="0" err="1">
                <a:solidFill>
                  <a:srgbClr val="FF0000"/>
                </a:solidFill>
              </a:rPr>
              <a:t>shining_list$actors</a:t>
            </a:r>
            <a:r>
              <a:rPr lang="en-US" altLang="zh-TW" sz="2400" dirty="0">
                <a:solidFill>
                  <a:srgbClr val="FF0000"/>
                </a:solidFill>
              </a:rPr>
              <a:t>)]</a:t>
            </a:r>
          </a:p>
          <a:p>
            <a:pPr marL="0" indent="0">
              <a:buNone/>
            </a:pPr>
            <a:r>
              <a:rPr lang="en-US" altLang="zh-TW" sz="2400" dirty="0" err="1"/>
              <a:t>second_review</a:t>
            </a:r>
            <a:r>
              <a:rPr lang="en-US" altLang="zh-TW" sz="2400" dirty="0"/>
              <a:t> = </a:t>
            </a:r>
            <a:r>
              <a:rPr lang="en-US" altLang="zh-TW" sz="2400" dirty="0" err="1">
                <a:solidFill>
                  <a:srgbClr val="FF0000"/>
                </a:solidFill>
              </a:rPr>
              <a:t>shining_list$reviews</a:t>
            </a:r>
            <a:r>
              <a:rPr lang="en-US" altLang="zh-TW" sz="2400" dirty="0">
                <a:solidFill>
                  <a:srgbClr val="FF0000"/>
                </a:solidFill>
              </a:rPr>
              <a:t>[2, ]</a:t>
            </a:r>
          </a:p>
          <a:p>
            <a:pPr marL="0" indent="0">
              <a:buNone/>
            </a:pPr>
            <a:r>
              <a:rPr lang="en-US" altLang="zh-TW" sz="2400" dirty="0" err="1">
                <a:solidFill>
                  <a:srgbClr val="FF0000"/>
                </a:solidFill>
              </a:rPr>
              <a:t>shining_list</a:t>
            </a:r>
            <a:r>
              <a:rPr lang="en-US" altLang="zh-TW" sz="2400" dirty="0">
                <a:solidFill>
                  <a:srgbClr val="FF0000"/>
                </a:solidFill>
              </a:rPr>
              <a:t>[[2]][5]</a:t>
            </a:r>
          </a:p>
          <a:p>
            <a:pPr marL="0" indent="0">
              <a:buNone/>
            </a:pPr>
            <a:r>
              <a:rPr lang="en-US" altLang="zh-TW" sz="2400" dirty="0" err="1">
                <a:solidFill>
                  <a:srgbClr val="FF0000"/>
                </a:solidFill>
              </a:rPr>
              <a:t>shining_list</a:t>
            </a:r>
            <a:r>
              <a:rPr lang="en-US" altLang="zh-TW" sz="2400" dirty="0">
                <a:solidFill>
                  <a:srgbClr val="FF0000"/>
                </a:solidFill>
              </a:rPr>
              <a:t>[[3]][2,]</a:t>
            </a:r>
            <a:endParaRPr lang="zh-TW" altLang="en-US" sz="2400" dirty="0">
              <a:solidFill>
                <a:srgbClr val="FF0000"/>
              </a:solidFill>
            </a:endParaRPr>
          </a:p>
          <a:p>
            <a:pPr marL="0" indent="0">
              <a:buNone/>
            </a:pPr>
            <a:endParaRPr lang="en-US" altLang="zh-TW" sz="2400" dirty="0" smtClean="0">
              <a:solidFill>
                <a:srgbClr val="FF0000"/>
              </a:solidFill>
            </a:endParaRPr>
          </a:p>
          <a:p>
            <a:pPr marL="0" indent="0">
              <a:buNone/>
            </a:pPr>
            <a:r>
              <a:rPr lang="en-US" altLang="zh-TW" sz="2400" dirty="0" smtClean="0"/>
              <a:t># Add </a:t>
            </a:r>
            <a:r>
              <a:rPr lang="en-US" altLang="zh-TW" sz="2400" dirty="0"/>
              <a:t>the year to </a:t>
            </a:r>
            <a:r>
              <a:rPr lang="en-US" altLang="zh-TW" sz="2400" dirty="0" err="1"/>
              <a:t>shining_list</a:t>
            </a:r>
            <a:r>
              <a:rPr lang="en-US" altLang="zh-TW" sz="2400" dirty="0"/>
              <a:t> </a:t>
            </a:r>
            <a:endParaRPr lang="en-US" altLang="zh-TW" sz="2400" dirty="0" smtClean="0"/>
          </a:p>
          <a:p>
            <a:pPr marL="0" indent="0">
              <a:buNone/>
            </a:pPr>
            <a:r>
              <a:rPr lang="en-US" altLang="zh-TW" sz="2400" dirty="0" err="1" smtClean="0">
                <a:solidFill>
                  <a:srgbClr val="FF0000"/>
                </a:solidFill>
              </a:rPr>
              <a:t>shining_list</a:t>
            </a:r>
            <a:r>
              <a:rPr lang="en-US" altLang="zh-TW" sz="2400" dirty="0" smtClean="0">
                <a:solidFill>
                  <a:srgbClr val="FF0000"/>
                </a:solidFill>
              </a:rPr>
              <a:t> </a:t>
            </a:r>
            <a:r>
              <a:rPr lang="en-US" altLang="zh-TW" sz="2400" dirty="0">
                <a:solidFill>
                  <a:srgbClr val="FF0000"/>
                </a:solidFill>
              </a:rPr>
              <a:t>= c(</a:t>
            </a:r>
            <a:r>
              <a:rPr lang="en-US" altLang="zh-TW" sz="2400" dirty="0" err="1">
                <a:solidFill>
                  <a:srgbClr val="FF0000"/>
                </a:solidFill>
              </a:rPr>
              <a:t>shining_list</a:t>
            </a:r>
            <a:r>
              <a:rPr lang="en-US" altLang="zh-TW" sz="2400" dirty="0">
                <a:solidFill>
                  <a:srgbClr val="FF0000"/>
                </a:solidFill>
              </a:rPr>
              <a:t>, year=1980</a:t>
            </a:r>
            <a:r>
              <a:rPr lang="en-US" altLang="zh-TW" sz="2400" dirty="0" smtClean="0">
                <a:solidFill>
                  <a:srgbClr val="FF0000"/>
                </a:solidFill>
              </a:rPr>
              <a:t>)</a:t>
            </a:r>
          </a:p>
          <a:p>
            <a:pPr marL="0" indent="0">
              <a:buNone/>
            </a:pPr>
            <a:r>
              <a:rPr lang="en-US" altLang="zh-TW" sz="2400" dirty="0" smtClean="0"/>
              <a:t># </a:t>
            </a:r>
            <a:r>
              <a:rPr lang="en-US" altLang="zh-TW" sz="2400" dirty="0"/>
              <a:t>Have a look at </a:t>
            </a:r>
            <a:endParaRPr lang="en-US" altLang="zh-TW" sz="2400" dirty="0" smtClean="0"/>
          </a:p>
          <a:p>
            <a:pPr marL="0" indent="0">
              <a:buNone/>
            </a:pPr>
            <a:r>
              <a:rPr lang="en-US" altLang="zh-TW" sz="2400" dirty="0" err="1" smtClean="0">
                <a:solidFill>
                  <a:srgbClr val="FF0000"/>
                </a:solidFill>
              </a:rPr>
              <a:t>shining_list.str</a:t>
            </a:r>
            <a:r>
              <a:rPr lang="en-US" altLang="zh-TW" sz="2400" dirty="0" smtClean="0">
                <a:solidFill>
                  <a:srgbClr val="FF0000"/>
                </a:solidFill>
              </a:rPr>
              <a:t>(</a:t>
            </a:r>
            <a:r>
              <a:rPr lang="en-US" altLang="zh-TW" sz="2400" dirty="0" err="1" smtClean="0">
                <a:solidFill>
                  <a:srgbClr val="FF0000"/>
                </a:solidFill>
              </a:rPr>
              <a:t>shining_list</a:t>
            </a:r>
            <a:r>
              <a:rPr lang="en-US" altLang="zh-TW" sz="2400" dirty="0">
                <a:solidFill>
                  <a:srgbClr val="FF0000"/>
                </a:solidFill>
              </a:rPr>
              <a:t>)</a:t>
            </a:r>
            <a:endParaRPr lang="zh-TW" altLang="en-US" sz="2400" dirty="0">
              <a:solidFill>
                <a:srgbClr val="FF0000"/>
              </a:solidFill>
            </a:endParaRPr>
          </a:p>
        </p:txBody>
      </p:sp>
      <p:sp>
        <p:nvSpPr>
          <p:cNvPr id="2" name="投影片編號版面配置區 1"/>
          <p:cNvSpPr>
            <a:spLocks noGrp="1"/>
          </p:cNvSpPr>
          <p:nvPr>
            <p:ph type="sldNum" sz="quarter" idx="12"/>
          </p:nvPr>
        </p:nvSpPr>
        <p:spPr/>
        <p:txBody>
          <a:bodyPr/>
          <a:lstStyle/>
          <a:p>
            <a:fld id="{2C5036B7-38C2-4FF7-B0AF-84DA973FE8E3}" type="slidenum">
              <a:rPr lang="zh-TW" altLang="en-US" smtClean="0"/>
              <a:t>70</a:t>
            </a:fld>
            <a:endParaRPr lang="zh-TW" altLang="en-US"/>
          </a:p>
        </p:txBody>
      </p:sp>
    </p:spTree>
    <p:extLst>
      <p:ext uri="{BB962C8B-B14F-4D97-AF65-F5344CB8AC3E}">
        <p14:creationId xmlns:p14="http://schemas.microsoft.com/office/powerpoint/2010/main" val="242651447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5"/>
          <p:cNvSpPr>
            <a:spLocks noGrp="1"/>
          </p:cNvSpPr>
          <p:nvPr>
            <p:ph type="sldNum" sz="quarter" idx="12"/>
          </p:nvPr>
        </p:nvSpPr>
        <p:spPr/>
        <p:txBody>
          <a:bodyPr/>
          <a:lstStyle/>
          <a:p>
            <a:fld id="{ECFCEB8F-163D-484F-871F-CC47B6999D57}" type="slidenum">
              <a:rPr lang="en-US" altLang="zh-TW"/>
              <a:pPr/>
              <a:t>71</a:t>
            </a:fld>
            <a:endParaRPr lang="en-US" altLang="zh-TW"/>
          </a:p>
        </p:txBody>
      </p:sp>
      <p:sp>
        <p:nvSpPr>
          <p:cNvPr id="960514" name="Rectangle 2"/>
          <p:cNvSpPr>
            <a:spLocks noGrp="1" noChangeArrowheads="1"/>
          </p:cNvSpPr>
          <p:nvPr>
            <p:ph type="title"/>
          </p:nvPr>
        </p:nvSpPr>
        <p:spPr/>
        <p:txBody>
          <a:bodyPr/>
          <a:lstStyle/>
          <a:p>
            <a:r>
              <a:rPr lang="en-US" altLang="zh-TW"/>
              <a:t>Useful R Function</a:t>
            </a:r>
          </a:p>
        </p:txBody>
      </p:sp>
      <p:sp>
        <p:nvSpPr>
          <p:cNvPr id="960515" name="Rectangle 3"/>
          <p:cNvSpPr>
            <a:spLocks noGrp="1" noChangeArrowheads="1"/>
          </p:cNvSpPr>
          <p:nvPr>
            <p:ph type="body" idx="1"/>
          </p:nvPr>
        </p:nvSpPr>
        <p:spPr/>
        <p:txBody>
          <a:bodyPr/>
          <a:lstStyle/>
          <a:p>
            <a:pPr>
              <a:buFontTx/>
              <a:buNone/>
            </a:pPr>
            <a:r>
              <a:rPr lang="en-US" altLang="zh-TW" sz="2800" b="1" dirty="0"/>
              <a:t>&gt; </a:t>
            </a:r>
            <a:r>
              <a:rPr lang="en-US" altLang="zh-TW" sz="2800" b="1" dirty="0">
                <a:solidFill>
                  <a:srgbClr val="FF0000"/>
                </a:solidFill>
              </a:rPr>
              <a:t>example</a:t>
            </a:r>
            <a:r>
              <a:rPr lang="en-US" altLang="zh-TW" sz="2800" b="1" dirty="0"/>
              <a:t> # </a:t>
            </a:r>
            <a:r>
              <a:rPr lang="en-US" altLang="zh-TW" sz="2800" dirty="0"/>
              <a:t>Run the example from the help page for </a:t>
            </a:r>
            <a:r>
              <a:rPr lang="en-US" altLang="zh-TW" sz="2800" dirty="0" smtClean="0"/>
              <a:t>an object</a:t>
            </a:r>
            <a:endParaRPr lang="en-US" altLang="zh-TW" sz="2800" dirty="0"/>
          </a:p>
          <a:p>
            <a:pPr>
              <a:buFont typeface="Wingdings" pitchFamily="2" charset="2"/>
              <a:buNone/>
            </a:pPr>
            <a:r>
              <a:rPr lang="en-US" altLang="zh-TW" sz="2800" b="1" dirty="0"/>
              <a:t>&gt; </a:t>
            </a:r>
            <a:r>
              <a:rPr lang="en-US" altLang="zh-TW" sz="2800" b="1" dirty="0">
                <a:solidFill>
                  <a:srgbClr val="FF0000"/>
                </a:solidFill>
              </a:rPr>
              <a:t>data</a:t>
            </a:r>
            <a:r>
              <a:rPr lang="en-US" altLang="zh-TW" sz="2800" b="1" dirty="0"/>
              <a:t>      # </a:t>
            </a:r>
            <a:r>
              <a:rPr lang="en-US" altLang="zh-TW" sz="2800" dirty="0"/>
              <a:t>List the available data sets or import a data  </a:t>
            </a:r>
          </a:p>
          <a:p>
            <a:pPr>
              <a:buFont typeface="Wingdings" pitchFamily="2" charset="2"/>
              <a:buNone/>
            </a:pPr>
            <a:r>
              <a:rPr lang="en-US" altLang="zh-TW" sz="2800" dirty="0"/>
              <a:t>                      set</a:t>
            </a:r>
          </a:p>
          <a:p>
            <a:pPr>
              <a:buFontTx/>
              <a:buNone/>
            </a:pPr>
            <a:r>
              <a:rPr lang="en-US" altLang="zh-TW" sz="2800" b="1" dirty="0"/>
              <a:t>&gt; </a:t>
            </a:r>
            <a:r>
              <a:rPr lang="en-US" altLang="zh-TW" sz="2800" b="1" dirty="0">
                <a:solidFill>
                  <a:srgbClr val="FF0000"/>
                </a:solidFill>
              </a:rPr>
              <a:t>library</a:t>
            </a:r>
            <a:r>
              <a:rPr lang="en-US" altLang="zh-TW" sz="2800" b="1" dirty="0"/>
              <a:t>  #  </a:t>
            </a:r>
            <a:r>
              <a:rPr lang="en-US" altLang="zh-TW" sz="2800" dirty="0"/>
              <a:t>List available packages or attach a package</a:t>
            </a:r>
          </a:p>
          <a:p>
            <a:pPr>
              <a:buFontTx/>
              <a:buNone/>
            </a:pPr>
            <a:r>
              <a:rPr lang="en-US" altLang="zh-TW" sz="2800" b="1" dirty="0"/>
              <a:t>&gt; </a:t>
            </a:r>
            <a:r>
              <a:rPr lang="en-US" altLang="zh-TW" sz="2800" b="1" dirty="0">
                <a:solidFill>
                  <a:srgbClr val="FF0000"/>
                </a:solidFill>
              </a:rPr>
              <a:t>objects</a:t>
            </a:r>
            <a:r>
              <a:rPr lang="en-US" altLang="zh-TW" sz="2800" b="1" dirty="0"/>
              <a:t>  #  </a:t>
            </a:r>
            <a:r>
              <a:rPr lang="en-US" altLang="zh-TW" sz="2800" dirty="0"/>
              <a:t>List the objects in the workspace</a:t>
            </a:r>
          </a:p>
          <a:p>
            <a:pPr>
              <a:buFontTx/>
              <a:buNone/>
            </a:pPr>
            <a:endParaRPr lang="en-US" altLang="zh-TW" sz="2800" dirty="0"/>
          </a:p>
        </p:txBody>
      </p:sp>
    </p:spTree>
    <p:extLst>
      <p:ext uri="{BB962C8B-B14F-4D97-AF65-F5344CB8AC3E}">
        <p14:creationId xmlns:p14="http://schemas.microsoft.com/office/powerpoint/2010/main" val="380831345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5"/>
          <p:cNvSpPr>
            <a:spLocks noGrp="1"/>
          </p:cNvSpPr>
          <p:nvPr>
            <p:ph type="sldNum" sz="quarter" idx="12"/>
          </p:nvPr>
        </p:nvSpPr>
        <p:spPr/>
        <p:txBody>
          <a:bodyPr/>
          <a:lstStyle/>
          <a:p>
            <a:fld id="{BC5687F8-0481-4B49-A9C3-C93A06818E65}" type="slidenum">
              <a:rPr lang="en-US" altLang="zh-TW"/>
              <a:pPr/>
              <a:t>72</a:t>
            </a:fld>
            <a:endParaRPr lang="en-US" altLang="zh-TW"/>
          </a:p>
        </p:txBody>
      </p:sp>
      <p:sp>
        <p:nvSpPr>
          <p:cNvPr id="632834" name="Rectangle 2"/>
          <p:cNvSpPr>
            <a:spLocks noGrp="1" noChangeArrowheads="1"/>
          </p:cNvSpPr>
          <p:nvPr>
            <p:ph type="title"/>
          </p:nvPr>
        </p:nvSpPr>
        <p:spPr/>
        <p:txBody>
          <a:bodyPr/>
          <a:lstStyle/>
          <a:p>
            <a:r>
              <a:rPr lang="en-US" altLang="zh-TW"/>
              <a:t>Change Working Directory</a:t>
            </a:r>
          </a:p>
        </p:txBody>
      </p:sp>
      <p:sp>
        <p:nvSpPr>
          <p:cNvPr id="632835" name="Rectangle 3"/>
          <p:cNvSpPr>
            <a:spLocks noGrp="1" noChangeArrowheads="1"/>
          </p:cNvSpPr>
          <p:nvPr>
            <p:ph type="body" idx="1"/>
          </p:nvPr>
        </p:nvSpPr>
        <p:spPr/>
        <p:txBody>
          <a:bodyPr>
            <a:normAutofit/>
          </a:bodyPr>
          <a:lstStyle/>
          <a:p>
            <a:pPr>
              <a:lnSpc>
                <a:spcPct val="90000"/>
              </a:lnSpc>
              <a:buFontTx/>
              <a:buNone/>
            </a:pPr>
            <a:r>
              <a:rPr lang="en-US" altLang="zh-TW" dirty="0"/>
              <a:t># Create a folder in C:\temp\Rdata first</a:t>
            </a:r>
          </a:p>
          <a:p>
            <a:pPr>
              <a:lnSpc>
                <a:spcPct val="90000"/>
              </a:lnSpc>
              <a:buFontTx/>
              <a:buNone/>
            </a:pPr>
            <a:r>
              <a:rPr lang="en-US" altLang="zh-TW" dirty="0"/>
              <a:t>&gt; </a:t>
            </a:r>
            <a:r>
              <a:rPr lang="en-US" altLang="zh-TW" dirty="0" err="1">
                <a:solidFill>
                  <a:srgbClr val="FF0000"/>
                </a:solidFill>
              </a:rPr>
              <a:t>setwd</a:t>
            </a:r>
            <a:r>
              <a:rPr lang="en-US" altLang="zh-TW" dirty="0">
                <a:solidFill>
                  <a:srgbClr val="FF0000"/>
                </a:solidFill>
              </a:rPr>
              <a:t>("C://temp//</a:t>
            </a:r>
            <a:r>
              <a:rPr lang="en-US" altLang="zh-TW" dirty="0" err="1">
                <a:solidFill>
                  <a:srgbClr val="FF0000"/>
                </a:solidFill>
              </a:rPr>
              <a:t>Rdata</a:t>
            </a:r>
            <a:r>
              <a:rPr lang="en-US" altLang="zh-TW" dirty="0">
                <a:solidFill>
                  <a:srgbClr val="FF0000"/>
                </a:solidFill>
              </a:rPr>
              <a:t>")</a:t>
            </a:r>
          </a:p>
          <a:p>
            <a:pPr>
              <a:lnSpc>
                <a:spcPct val="90000"/>
              </a:lnSpc>
              <a:buFontTx/>
              <a:buNone/>
            </a:pPr>
            <a:r>
              <a:rPr lang="en-US" altLang="zh-TW" dirty="0"/>
              <a:t># set new working  directory</a:t>
            </a:r>
          </a:p>
          <a:p>
            <a:pPr>
              <a:lnSpc>
                <a:spcPct val="90000"/>
              </a:lnSpc>
              <a:buFontTx/>
              <a:buNone/>
            </a:pPr>
            <a:endParaRPr lang="en-US" altLang="zh-TW" dirty="0"/>
          </a:p>
        </p:txBody>
      </p:sp>
    </p:spTree>
    <p:extLst>
      <p:ext uri="{BB962C8B-B14F-4D97-AF65-F5344CB8AC3E}">
        <p14:creationId xmlns:p14="http://schemas.microsoft.com/office/powerpoint/2010/main" val="269963936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Others</a:t>
            </a:r>
            <a:endParaRPr lang="zh-TW" altLang="en-US" dirty="0"/>
          </a:p>
        </p:txBody>
      </p:sp>
      <p:sp>
        <p:nvSpPr>
          <p:cNvPr id="3" name="內容版面配置區 2"/>
          <p:cNvSpPr>
            <a:spLocks noGrp="1"/>
          </p:cNvSpPr>
          <p:nvPr>
            <p:ph idx="1"/>
          </p:nvPr>
        </p:nvSpPr>
        <p:spPr/>
        <p:txBody>
          <a:bodyPr/>
          <a:lstStyle/>
          <a:p>
            <a:pPr marL="0" indent="0">
              <a:buNone/>
            </a:pPr>
            <a:r>
              <a:rPr lang="en-US" altLang="zh-TW" dirty="0" smtClean="0"/>
              <a:t># clear console screen</a:t>
            </a:r>
          </a:p>
          <a:p>
            <a:pPr marL="0" indent="0">
              <a:buNone/>
            </a:pPr>
            <a:r>
              <a:rPr lang="en-US" altLang="zh-TW" dirty="0" err="1" smtClean="0">
                <a:solidFill>
                  <a:srgbClr val="FF0000"/>
                </a:solidFill>
              </a:rPr>
              <a:t>Ctrl+L</a:t>
            </a:r>
            <a:endParaRPr lang="en-US" altLang="zh-TW" dirty="0" smtClean="0">
              <a:solidFill>
                <a:srgbClr val="FF0000"/>
              </a:solidFill>
            </a:endParaRPr>
          </a:p>
          <a:p>
            <a:pPr marL="0" indent="0">
              <a:buNone/>
            </a:pPr>
            <a:r>
              <a:rPr lang="en-US" altLang="zh-TW" dirty="0" smtClean="0"/>
              <a:t>#</a:t>
            </a:r>
            <a:r>
              <a:rPr lang="en-US" altLang="zh-TW" dirty="0"/>
              <a:t>Getting help with functions and </a:t>
            </a:r>
            <a:r>
              <a:rPr lang="en-US" altLang="zh-TW" dirty="0" smtClean="0"/>
              <a:t>features</a:t>
            </a:r>
          </a:p>
          <a:p>
            <a:pPr marL="0" indent="0">
              <a:buNone/>
            </a:pPr>
            <a:r>
              <a:rPr lang="en-US" altLang="zh-TW" dirty="0">
                <a:solidFill>
                  <a:srgbClr val="FF0000"/>
                </a:solidFill>
              </a:rPr>
              <a:t>help(solve</a:t>
            </a:r>
            <a:r>
              <a:rPr lang="en-US" altLang="zh-TW" dirty="0" smtClean="0">
                <a:solidFill>
                  <a:srgbClr val="FF0000"/>
                </a:solidFill>
              </a:rPr>
              <a:t>)</a:t>
            </a:r>
          </a:p>
          <a:p>
            <a:pPr marL="0" indent="0">
              <a:buNone/>
            </a:pPr>
            <a:r>
              <a:rPr lang="en-US" altLang="zh-TW" dirty="0">
                <a:solidFill>
                  <a:srgbClr val="FF0000"/>
                </a:solidFill>
              </a:rPr>
              <a:t>?</a:t>
            </a:r>
            <a:r>
              <a:rPr lang="en-US" altLang="zh-TW" dirty="0" smtClean="0">
                <a:solidFill>
                  <a:srgbClr val="FF0000"/>
                </a:solidFill>
              </a:rPr>
              <a:t>solve</a:t>
            </a:r>
          </a:p>
          <a:p>
            <a:pPr marL="0" indent="0">
              <a:buNone/>
            </a:pPr>
            <a:r>
              <a:rPr lang="en-US" altLang="zh-TW" dirty="0" smtClean="0"/>
              <a:t>#</a:t>
            </a:r>
            <a:r>
              <a:rPr lang="en-US" altLang="zh-TW" dirty="0"/>
              <a:t>The examples on a help topic</a:t>
            </a:r>
          </a:p>
          <a:p>
            <a:pPr marL="0" indent="0">
              <a:buNone/>
            </a:pPr>
            <a:r>
              <a:rPr lang="en-US" altLang="zh-TW" dirty="0">
                <a:solidFill>
                  <a:srgbClr val="FF0000"/>
                </a:solidFill>
              </a:rPr>
              <a:t>e</a:t>
            </a:r>
            <a:r>
              <a:rPr lang="en-US" altLang="zh-TW" dirty="0" smtClean="0">
                <a:solidFill>
                  <a:srgbClr val="FF0000"/>
                </a:solidFill>
              </a:rPr>
              <a:t>xample(solve)</a:t>
            </a:r>
            <a:endParaRPr lang="zh-TW" altLang="en-US" dirty="0">
              <a:solidFill>
                <a:srgbClr val="FF0000"/>
              </a:solidFill>
            </a:endParaRPr>
          </a:p>
        </p:txBody>
      </p:sp>
      <p:sp>
        <p:nvSpPr>
          <p:cNvPr id="4" name="投影片編號版面配置區 3"/>
          <p:cNvSpPr>
            <a:spLocks noGrp="1"/>
          </p:cNvSpPr>
          <p:nvPr>
            <p:ph type="sldNum" sz="quarter" idx="12"/>
          </p:nvPr>
        </p:nvSpPr>
        <p:spPr/>
        <p:txBody>
          <a:bodyPr/>
          <a:lstStyle/>
          <a:p>
            <a:fld id="{2C5036B7-38C2-4FF7-B0AF-84DA973FE8E3}" type="slidenum">
              <a:rPr lang="zh-TW" altLang="en-US" smtClean="0"/>
              <a:t>73</a:t>
            </a:fld>
            <a:endParaRPr lang="zh-TW" altLang="en-US"/>
          </a:p>
        </p:txBody>
      </p:sp>
    </p:spTree>
    <p:extLst>
      <p:ext uri="{BB962C8B-B14F-4D97-AF65-F5344CB8AC3E}">
        <p14:creationId xmlns:p14="http://schemas.microsoft.com/office/powerpoint/2010/main" val="414357188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Others</a:t>
            </a:r>
            <a:endParaRPr lang="zh-TW" altLang="en-US" dirty="0"/>
          </a:p>
        </p:txBody>
      </p:sp>
      <p:sp>
        <p:nvSpPr>
          <p:cNvPr id="3" name="內容版面配置區 2"/>
          <p:cNvSpPr>
            <a:spLocks noGrp="1"/>
          </p:cNvSpPr>
          <p:nvPr>
            <p:ph idx="1"/>
          </p:nvPr>
        </p:nvSpPr>
        <p:spPr/>
        <p:txBody>
          <a:bodyPr/>
          <a:lstStyle/>
          <a:p>
            <a:pPr marL="0" indent="0">
              <a:buNone/>
            </a:pPr>
            <a:r>
              <a:rPr lang="en-US" altLang="zh-TW" dirty="0" smtClean="0"/>
              <a:t># Executing </a:t>
            </a:r>
            <a:r>
              <a:rPr lang="en-US" altLang="zh-TW" dirty="0"/>
              <a:t>commands from or diverting </a:t>
            </a:r>
            <a:r>
              <a:rPr lang="en-US" altLang="zh-TW" dirty="0" smtClean="0"/>
              <a:t>a file</a:t>
            </a:r>
          </a:p>
          <a:p>
            <a:pPr marL="0" indent="0">
              <a:buNone/>
            </a:pPr>
            <a:r>
              <a:rPr lang="en-US" altLang="zh-TW" dirty="0">
                <a:solidFill>
                  <a:srgbClr val="FF0000"/>
                </a:solidFill>
              </a:rPr>
              <a:t>source("</a:t>
            </a:r>
            <a:r>
              <a:rPr lang="en-US" altLang="zh-TW" dirty="0" err="1">
                <a:solidFill>
                  <a:srgbClr val="FF0000"/>
                </a:solidFill>
              </a:rPr>
              <a:t>commands.R</a:t>
            </a:r>
            <a:r>
              <a:rPr lang="en-US" altLang="zh-TW" dirty="0">
                <a:solidFill>
                  <a:srgbClr val="FF0000"/>
                </a:solidFill>
              </a:rPr>
              <a:t>")</a:t>
            </a:r>
          </a:p>
          <a:p>
            <a:pPr marL="0" indent="0">
              <a:buNone/>
            </a:pPr>
            <a:r>
              <a:rPr lang="en-US" altLang="zh-TW" dirty="0" smtClean="0"/>
              <a:t># diverting </a:t>
            </a:r>
            <a:r>
              <a:rPr lang="en-US" altLang="zh-TW" dirty="0"/>
              <a:t>output to a </a:t>
            </a:r>
            <a:r>
              <a:rPr lang="en-US" altLang="zh-TW" dirty="0" smtClean="0"/>
              <a:t>file</a:t>
            </a:r>
          </a:p>
          <a:p>
            <a:pPr marL="0" indent="0">
              <a:buNone/>
            </a:pPr>
            <a:r>
              <a:rPr lang="en-US" altLang="zh-TW" dirty="0">
                <a:solidFill>
                  <a:srgbClr val="FF0000"/>
                </a:solidFill>
              </a:rPr>
              <a:t>s</a:t>
            </a:r>
            <a:r>
              <a:rPr lang="en-US" altLang="zh-TW" dirty="0" smtClean="0">
                <a:solidFill>
                  <a:srgbClr val="FF0000"/>
                </a:solidFill>
              </a:rPr>
              <a:t>ink</a:t>
            </a:r>
            <a:r>
              <a:rPr lang="en-US" altLang="zh-TW" dirty="0">
                <a:solidFill>
                  <a:srgbClr val="FF0000"/>
                </a:solidFill>
              </a:rPr>
              <a:t>("</a:t>
            </a:r>
            <a:r>
              <a:rPr lang="en-US" altLang="zh-TW" dirty="0" err="1">
                <a:solidFill>
                  <a:srgbClr val="FF0000"/>
                </a:solidFill>
              </a:rPr>
              <a:t>record.lis</a:t>
            </a:r>
            <a:r>
              <a:rPr lang="en-US" altLang="zh-TW" dirty="0" smtClean="0">
                <a:solidFill>
                  <a:srgbClr val="FF0000"/>
                </a:solidFill>
              </a:rPr>
              <a:t>")</a:t>
            </a:r>
          </a:p>
          <a:p>
            <a:pPr marL="0" indent="0">
              <a:buNone/>
            </a:pPr>
            <a:r>
              <a:rPr lang="en-US" altLang="zh-TW" dirty="0" smtClean="0"/>
              <a:t># restores </a:t>
            </a:r>
            <a:r>
              <a:rPr lang="en-US" altLang="zh-TW" dirty="0"/>
              <a:t>it to the console once </a:t>
            </a:r>
            <a:r>
              <a:rPr lang="en-US" altLang="zh-TW" dirty="0" smtClean="0"/>
              <a:t>again</a:t>
            </a:r>
          </a:p>
          <a:p>
            <a:pPr marL="0" indent="0">
              <a:buNone/>
            </a:pPr>
            <a:r>
              <a:rPr lang="en-US" altLang="zh-TW" dirty="0">
                <a:solidFill>
                  <a:srgbClr val="FF0000"/>
                </a:solidFill>
              </a:rPr>
              <a:t>sink()</a:t>
            </a:r>
            <a:endParaRPr lang="zh-TW" altLang="en-US" dirty="0">
              <a:solidFill>
                <a:srgbClr val="FF0000"/>
              </a:solidFill>
            </a:endParaRPr>
          </a:p>
        </p:txBody>
      </p:sp>
      <p:sp>
        <p:nvSpPr>
          <p:cNvPr id="4" name="投影片編號版面配置區 3"/>
          <p:cNvSpPr>
            <a:spLocks noGrp="1"/>
          </p:cNvSpPr>
          <p:nvPr>
            <p:ph type="sldNum" sz="quarter" idx="12"/>
          </p:nvPr>
        </p:nvSpPr>
        <p:spPr/>
        <p:txBody>
          <a:bodyPr/>
          <a:lstStyle/>
          <a:p>
            <a:fld id="{2C5036B7-38C2-4FF7-B0AF-84DA973FE8E3}" type="slidenum">
              <a:rPr lang="zh-TW" altLang="en-US" smtClean="0"/>
              <a:t>74</a:t>
            </a:fld>
            <a:endParaRPr lang="zh-TW" altLang="en-US"/>
          </a:p>
        </p:txBody>
      </p:sp>
    </p:spTree>
    <p:extLst>
      <p:ext uri="{BB962C8B-B14F-4D97-AF65-F5344CB8AC3E}">
        <p14:creationId xmlns:p14="http://schemas.microsoft.com/office/powerpoint/2010/main" val="170824132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fontScale="92500"/>
          </a:bodyPr>
          <a:lstStyle/>
          <a:p>
            <a:pPr marL="0" indent="0">
              <a:buNone/>
            </a:pPr>
            <a:r>
              <a:rPr lang="en-US" altLang="zh-TW" dirty="0" smtClean="0"/>
              <a:t># display </a:t>
            </a:r>
            <a:r>
              <a:rPr lang="en-US" altLang="zh-TW" dirty="0"/>
              <a:t>the names of </a:t>
            </a:r>
            <a:r>
              <a:rPr lang="en-US" altLang="zh-TW" dirty="0" smtClean="0"/>
              <a:t>the </a:t>
            </a:r>
            <a:r>
              <a:rPr lang="en-US" altLang="zh-TW" dirty="0"/>
              <a:t>objects which are </a:t>
            </a:r>
            <a:r>
              <a:rPr lang="en-US" altLang="zh-TW" dirty="0" smtClean="0"/>
              <a:t>currently stored </a:t>
            </a:r>
            <a:r>
              <a:rPr lang="en-US" altLang="zh-TW" dirty="0"/>
              <a:t>within </a:t>
            </a:r>
            <a:r>
              <a:rPr lang="en-US" altLang="zh-TW" dirty="0" smtClean="0"/>
              <a:t>R</a:t>
            </a:r>
          </a:p>
          <a:p>
            <a:pPr marL="0" indent="0">
              <a:buNone/>
            </a:pPr>
            <a:r>
              <a:rPr lang="en-US" altLang="zh-TW" dirty="0">
                <a:solidFill>
                  <a:srgbClr val="FF0000"/>
                </a:solidFill>
              </a:rPr>
              <a:t>o</a:t>
            </a:r>
            <a:r>
              <a:rPr lang="en-US" altLang="zh-TW" dirty="0" smtClean="0">
                <a:solidFill>
                  <a:srgbClr val="FF0000"/>
                </a:solidFill>
              </a:rPr>
              <a:t>bjects()</a:t>
            </a:r>
          </a:p>
          <a:p>
            <a:pPr marL="0" indent="0">
              <a:buNone/>
            </a:pPr>
            <a:r>
              <a:rPr lang="en-US" altLang="zh-TW" dirty="0" err="1">
                <a:solidFill>
                  <a:srgbClr val="FF0000"/>
                </a:solidFill>
              </a:rPr>
              <a:t>l</a:t>
            </a:r>
            <a:r>
              <a:rPr lang="en-US" altLang="zh-TW" dirty="0" err="1" smtClean="0">
                <a:solidFill>
                  <a:srgbClr val="FF0000"/>
                </a:solidFill>
              </a:rPr>
              <a:t>s</a:t>
            </a:r>
            <a:r>
              <a:rPr lang="en-US" altLang="zh-TW" dirty="0" smtClean="0">
                <a:solidFill>
                  <a:srgbClr val="FF0000"/>
                </a:solidFill>
              </a:rPr>
              <a:t>()</a:t>
            </a:r>
          </a:p>
          <a:p>
            <a:pPr marL="0" indent="0">
              <a:buNone/>
            </a:pPr>
            <a:r>
              <a:rPr lang="en-US" altLang="zh-TW" dirty="0" smtClean="0"/>
              <a:t># </a:t>
            </a:r>
            <a:r>
              <a:rPr lang="en-US" altLang="zh-TW" dirty="0"/>
              <a:t>To remove </a:t>
            </a:r>
            <a:r>
              <a:rPr lang="en-US" altLang="zh-TW" dirty="0" smtClean="0"/>
              <a:t>objects</a:t>
            </a:r>
          </a:p>
          <a:p>
            <a:pPr marL="0" indent="0">
              <a:buNone/>
            </a:pPr>
            <a:r>
              <a:rPr lang="en-US" altLang="zh-TW" dirty="0" err="1">
                <a:solidFill>
                  <a:srgbClr val="FF0000"/>
                </a:solidFill>
              </a:rPr>
              <a:t>rm</a:t>
            </a:r>
            <a:r>
              <a:rPr lang="en-US" altLang="zh-TW" dirty="0">
                <a:solidFill>
                  <a:srgbClr val="FF0000"/>
                </a:solidFill>
              </a:rPr>
              <a:t>(x, y, z, ink, junk, temp, foo, bar</a:t>
            </a:r>
            <a:r>
              <a:rPr lang="en-US" altLang="zh-TW" dirty="0" smtClean="0">
                <a:solidFill>
                  <a:srgbClr val="FF0000"/>
                </a:solidFill>
              </a:rPr>
              <a:t>)</a:t>
            </a:r>
          </a:p>
          <a:p>
            <a:pPr marL="0" indent="0">
              <a:buNone/>
            </a:pPr>
            <a:r>
              <a:rPr lang="en-US" altLang="zh-TW" dirty="0" smtClean="0"/>
              <a:t># remove everything </a:t>
            </a:r>
            <a:r>
              <a:rPr lang="en-US" altLang="zh-TW" dirty="0"/>
              <a:t>in the working environment.</a:t>
            </a:r>
          </a:p>
          <a:p>
            <a:pPr marL="0" indent="0">
              <a:buNone/>
            </a:pPr>
            <a:r>
              <a:rPr lang="en-US" altLang="zh-TW" dirty="0" err="1">
                <a:solidFill>
                  <a:srgbClr val="FF0000"/>
                </a:solidFill>
              </a:rPr>
              <a:t>rm</a:t>
            </a:r>
            <a:r>
              <a:rPr lang="en-US" altLang="zh-TW" dirty="0">
                <a:solidFill>
                  <a:srgbClr val="FF0000"/>
                </a:solidFill>
              </a:rPr>
              <a:t>(list = </a:t>
            </a:r>
            <a:r>
              <a:rPr lang="en-US" altLang="zh-TW" dirty="0" err="1">
                <a:solidFill>
                  <a:srgbClr val="FF0000"/>
                </a:solidFill>
              </a:rPr>
              <a:t>ls</a:t>
            </a:r>
            <a:r>
              <a:rPr lang="en-US" altLang="zh-TW" dirty="0">
                <a:solidFill>
                  <a:srgbClr val="FF0000"/>
                </a:solidFill>
              </a:rPr>
              <a:t>())</a:t>
            </a:r>
            <a:endParaRPr lang="zh-TW" altLang="en-US" dirty="0">
              <a:solidFill>
                <a:srgbClr val="FF0000"/>
              </a:solidFill>
            </a:endParaRPr>
          </a:p>
        </p:txBody>
      </p:sp>
      <p:sp>
        <p:nvSpPr>
          <p:cNvPr id="4" name="投影片編號版面配置區 3"/>
          <p:cNvSpPr>
            <a:spLocks noGrp="1"/>
          </p:cNvSpPr>
          <p:nvPr>
            <p:ph type="sldNum" sz="quarter" idx="12"/>
          </p:nvPr>
        </p:nvSpPr>
        <p:spPr/>
        <p:txBody>
          <a:bodyPr/>
          <a:lstStyle/>
          <a:p>
            <a:fld id="{2C5036B7-38C2-4FF7-B0AF-84DA973FE8E3}" type="slidenum">
              <a:rPr lang="zh-TW" altLang="en-US" smtClean="0"/>
              <a:t>75</a:t>
            </a:fld>
            <a:endParaRPr lang="zh-TW" altLang="en-US"/>
          </a:p>
        </p:txBody>
      </p:sp>
    </p:spTree>
    <p:extLst>
      <p:ext uri="{BB962C8B-B14F-4D97-AF65-F5344CB8AC3E}">
        <p14:creationId xmlns:p14="http://schemas.microsoft.com/office/powerpoint/2010/main" val="2535525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RStudio</a:t>
            </a:r>
            <a:endParaRPr lang="zh-TW" altLang="en-US" dirty="0"/>
          </a:p>
        </p:txBody>
      </p:sp>
      <p:sp>
        <p:nvSpPr>
          <p:cNvPr id="3" name="內容版面配置區 2"/>
          <p:cNvSpPr>
            <a:spLocks noGrp="1"/>
          </p:cNvSpPr>
          <p:nvPr>
            <p:ph idx="1"/>
          </p:nvPr>
        </p:nvSpPr>
        <p:spPr/>
        <p:txBody>
          <a:bodyPr>
            <a:normAutofit lnSpcReduction="10000"/>
          </a:bodyPr>
          <a:lstStyle/>
          <a:p>
            <a:r>
              <a:rPr lang="en-US" altLang="zh-TW" dirty="0" err="1"/>
              <a:t>RStudio</a:t>
            </a:r>
            <a:r>
              <a:rPr lang="en-US" altLang="zh-TW" dirty="0"/>
              <a:t> is a </a:t>
            </a:r>
            <a:r>
              <a:rPr lang="en-US" altLang="zh-TW" dirty="0">
                <a:solidFill>
                  <a:srgbClr val="C00000"/>
                </a:solidFill>
              </a:rPr>
              <a:t>free</a:t>
            </a:r>
            <a:r>
              <a:rPr lang="en-US" altLang="zh-TW" dirty="0"/>
              <a:t> and </a:t>
            </a:r>
            <a:r>
              <a:rPr lang="en-US" altLang="zh-TW" dirty="0">
                <a:solidFill>
                  <a:srgbClr val="C00000"/>
                </a:solidFill>
              </a:rPr>
              <a:t>open source integrated </a:t>
            </a:r>
            <a:r>
              <a:rPr lang="en-US" altLang="zh-TW" dirty="0" smtClean="0">
                <a:solidFill>
                  <a:srgbClr val="C00000"/>
                </a:solidFill>
              </a:rPr>
              <a:t>development </a:t>
            </a:r>
            <a:r>
              <a:rPr lang="en-US" altLang="zh-TW" dirty="0">
                <a:solidFill>
                  <a:srgbClr val="C00000"/>
                </a:solidFill>
              </a:rPr>
              <a:t>environment (IDE) </a:t>
            </a:r>
            <a:r>
              <a:rPr lang="en-US" altLang="zh-TW" dirty="0"/>
              <a:t>for </a:t>
            </a:r>
            <a:r>
              <a:rPr lang="en-US" altLang="zh-TW" dirty="0" smtClean="0"/>
              <a:t>R.</a:t>
            </a:r>
          </a:p>
          <a:p>
            <a:r>
              <a:rPr lang="en-US" altLang="zh-TW" dirty="0"/>
              <a:t>T</a:t>
            </a:r>
            <a:r>
              <a:rPr lang="en-US" altLang="zh-TW" dirty="0" smtClean="0"/>
              <a:t>wo </a:t>
            </a:r>
            <a:r>
              <a:rPr lang="en-US" altLang="zh-TW" dirty="0"/>
              <a:t>editions: </a:t>
            </a:r>
            <a:endParaRPr lang="en-US" altLang="zh-TW" dirty="0" smtClean="0"/>
          </a:p>
          <a:p>
            <a:pPr lvl="1"/>
            <a:r>
              <a:rPr lang="en-US" altLang="zh-TW" dirty="0" err="1" smtClean="0">
                <a:solidFill>
                  <a:srgbClr val="C00000"/>
                </a:solidFill>
              </a:rPr>
              <a:t>RStudio</a:t>
            </a:r>
            <a:r>
              <a:rPr lang="en-US" altLang="zh-TW" dirty="0" smtClean="0">
                <a:solidFill>
                  <a:srgbClr val="C00000"/>
                </a:solidFill>
              </a:rPr>
              <a:t> </a:t>
            </a:r>
            <a:r>
              <a:rPr lang="en-US" altLang="zh-TW" dirty="0">
                <a:solidFill>
                  <a:srgbClr val="C00000"/>
                </a:solidFill>
              </a:rPr>
              <a:t>Desktop</a:t>
            </a:r>
            <a:r>
              <a:rPr lang="en-US" altLang="zh-TW" dirty="0"/>
              <a:t>, where the program is run locally as a regular desktop application</a:t>
            </a:r>
            <a:r>
              <a:rPr lang="en-US" altLang="zh-TW" dirty="0" smtClean="0"/>
              <a:t>;</a:t>
            </a:r>
          </a:p>
          <a:p>
            <a:pPr lvl="1"/>
            <a:r>
              <a:rPr lang="en-US" altLang="zh-TW" dirty="0" err="1" smtClean="0">
                <a:solidFill>
                  <a:srgbClr val="C00000"/>
                </a:solidFill>
              </a:rPr>
              <a:t>RStudio</a:t>
            </a:r>
            <a:r>
              <a:rPr lang="en-US" altLang="zh-TW" dirty="0" smtClean="0">
                <a:solidFill>
                  <a:srgbClr val="C00000"/>
                </a:solidFill>
              </a:rPr>
              <a:t> </a:t>
            </a:r>
            <a:r>
              <a:rPr lang="en-US" altLang="zh-TW" dirty="0">
                <a:solidFill>
                  <a:srgbClr val="C00000"/>
                </a:solidFill>
              </a:rPr>
              <a:t>Server,</a:t>
            </a:r>
            <a:r>
              <a:rPr lang="en-US" altLang="zh-TW" dirty="0"/>
              <a:t> which allows accessing </a:t>
            </a:r>
            <a:r>
              <a:rPr lang="en-US" altLang="zh-TW" dirty="0" err="1"/>
              <a:t>RStudio</a:t>
            </a:r>
            <a:r>
              <a:rPr lang="en-US" altLang="zh-TW" dirty="0"/>
              <a:t> using a web browser while it is running on a remote Linux server.</a:t>
            </a:r>
            <a:endParaRPr lang="en-US" altLang="zh-TW" dirty="0" smtClean="0"/>
          </a:p>
          <a:p>
            <a:r>
              <a:rPr lang="en-US" altLang="zh-TW" dirty="0">
                <a:hlinkClick r:id="rId2"/>
              </a:rPr>
              <a:t>http://www.rstudio.com</a:t>
            </a:r>
            <a:r>
              <a:rPr lang="en-US" altLang="zh-TW" dirty="0" smtClean="0">
                <a:hlinkClick r:id="rId2"/>
              </a:rPr>
              <a:t>/</a:t>
            </a:r>
            <a:endParaRPr lang="en-US" altLang="zh-TW" dirty="0" smtClean="0"/>
          </a:p>
          <a:p>
            <a:endParaRPr lang="zh-TW" altLang="en-US" dirty="0"/>
          </a:p>
        </p:txBody>
      </p:sp>
      <p:pic>
        <p:nvPicPr>
          <p:cNvPr id="3074" name="Picture 2" descr="RStud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4208" y="548680"/>
            <a:ext cx="1804328" cy="635125"/>
          </a:xfrm>
          <a:prstGeom prst="rect">
            <a:avLst/>
          </a:prstGeom>
          <a:noFill/>
          <a:extLst>
            <a:ext uri="{909E8E84-426E-40DD-AFC4-6F175D3DCCD1}">
              <a14:hiddenFill xmlns:a14="http://schemas.microsoft.com/office/drawing/2010/main">
                <a:solidFill>
                  <a:srgbClr val="FFFFFF"/>
                </a:solidFill>
              </a14:hiddenFill>
            </a:ext>
          </a:extLst>
        </p:spPr>
      </p:pic>
      <p:sp>
        <p:nvSpPr>
          <p:cNvPr id="4" name="投影片編號版面配置區 3"/>
          <p:cNvSpPr>
            <a:spLocks noGrp="1"/>
          </p:cNvSpPr>
          <p:nvPr>
            <p:ph type="sldNum" sz="quarter" idx="12"/>
          </p:nvPr>
        </p:nvSpPr>
        <p:spPr/>
        <p:txBody>
          <a:bodyPr/>
          <a:lstStyle/>
          <a:p>
            <a:fld id="{2C5036B7-38C2-4FF7-B0AF-84DA973FE8E3}" type="slidenum">
              <a:rPr lang="zh-TW" altLang="en-US" smtClean="0"/>
              <a:t>8</a:t>
            </a:fld>
            <a:endParaRPr lang="zh-TW" altLang="en-US"/>
          </a:p>
        </p:txBody>
      </p:sp>
    </p:spTree>
    <p:extLst>
      <p:ext uri="{BB962C8B-B14F-4D97-AF65-F5344CB8AC3E}">
        <p14:creationId xmlns:p14="http://schemas.microsoft.com/office/powerpoint/2010/main" val="6833969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RGui</a:t>
            </a:r>
            <a:endParaRPr lang="zh-TW" altLang="en-US" dirty="0"/>
          </a:p>
        </p:txBody>
      </p:sp>
      <p:sp>
        <p:nvSpPr>
          <p:cNvPr id="3" name="內容版面配置區 2"/>
          <p:cNvSpPr>
            <a:spLocks noGrp="1"/>
          </p:cNvSpPr>
          <p:nvPr>
            <p:ph idx="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2C5036B7-38C2-4FF7-B0AF-84DA973FE8E3}" type="slidenum">
              <a:rPr lang="zh-TW" altLang="en-US" smtClean="0"/>
              <a:t>9</a:t>
            </a:fld>
            <a:endParaRPr lang="zh-TW"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999" y="1412776"/>
            <a:ext cx="7067550" cy="534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68952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4933</TotalTime>
  <Words>2368</Words>
  <Application>Microsoft Office PowerPoint</Application>
  <PresentationFormat>如螢幕大小 (4:3)</PresentationFormat>
  <Paragraphs>519</Paragraphs>
  <Slides>75</Slides>
  <Notes>2</Notes>
  <HiddenSlides>0</HiddenSlides>
  <MMClips>0</MMClips>
  <ScaleCrop>false</ScaleCrop>
  <HeadingPairs>
    <vt:vector size="4" baseType="variant">
      <vt:variant>
        <vt:lpstr>佈景主題</vt:lpstr>
      </vt:variant>
      <vt:variant>
        <vt:i4>1</vt:i4>
      </vt:variant>
      <vt:variant>
        <vt:lpstr>投影片標題</vt:lpstr>
      </vt:variant>
      <vt:variant>
        <vt:i4>75</vt:i4>
      </vt:variant>
    </vt:vector>
  </HeadingPairs>
  <TitlesOfParts>
    <vt:vector size="76" baseType="lpstr">
      <vt:lpstr>Office 佈景主題</vt:lpstr>
      <vt:lpstr>Introduction to R</vt:lpstr>
      <vt:lpstr>Outlines</vt:lpstr>
      <vt:lpstr>Intro to R &amp; RStudio</vt:lpstr>
      <vt:lpstr>R programming language</vt:lpstr>
      <vt:lpstr>Rexer Analytics 2013 Data Miner Survey Highlights</vt:lpstr>
      <vt:lpstr>R programming language</vt:lpstr>
      <vt:lpstr>R programming language</vt:lpstr>
      <vt:lpstr>RStudio</vt:lpstr>
      <vt:lpstr>RGui</vt:lpstr>
      <vt:lpstr>RStudio</vt:lpstr>
      <vt:lpstr>Intro to basics</vt:lpstr>
      <vt:lpstr>How it works</vt:lpstr>
      <vt:lpstr>PowerPoint 簡報</vt:lpstr>
      <vt:lpstr>Little arithmetics with R</vt:lpstr>
      <vt:lpstr>Example</vt:lpstr>
      <vt:lpstr>Variable assignment</vt:lpstr>
      <vt:lpstr>Example</vt:lpstr>
      <vt:lpstr>Basic data types in R</vt:lpstr>
      <vt:lpstr>Example</vt:lpstr>
      <vt:lpstr>What's that data type?</vt:lpstr>
      <vt:lpstr>Example</vt:lpstr>
      <vt:lpstr>Vectors</vt:lpstr>
      <vt:lpstr>Create a vector </vt:lpstr>
      <vt:lpstr>Example</vt:lpstr>
      <vt:lpstr>Example</vt:lpstr>
      <vt:lpstr>Naming a vector</vt:lpstr>
      <vt:lpstr>Naming a vector (2)</vt:lpstr>
      <vt:lpstr>Example</vt:lpstr>
      <vt:lpstr>Calculating total winnings</vt:lpstr>
      <vt:lpstr>PowerPoint 簡報</vt:lpstr>
      <vt:lpstr>PowerPoint 簡報</vt:lpstr>
      <vt:lpstr>Vector selection</vt:lpstr>
      <vt:lpstr>Selection by comparison - Step 1</vt:lpstr>
      <vt:lpstr>Example</vt:lpstr>
      <vt:lpstr>Selection by comparison - Step 2</vt:lpstr>
      <vt:lpstr>Example</vt:lpstr>
      <vt:lpstr>Matrices</vt:lpstr>
      <vt:lpstr>What's a matrix?</vt:lpstr>
      <vt:lpstr>Example</vt:lpstr>
      <vt:lpstr>Example</vt:lpstr>
      <vt:lpstr>Example</vt:lpstr>
      <vt:lpstr>Example</vt:lpstr>
      <vt:lpstr>Adding a column for the Worldwide box office</vt:lpstr>
      <vt:lpstr>PowerPoint 簡報</vt:lpstr>
      <vt:lpstr>Example</vt:lpstr>
      <vt:lpstr>Selection of matrix elements</vt:lpstr>
      <vt:lpstr>Example</vt:lpstr>
      <vt:lpstr>PowerPoint 簡報</vt:lpstr>
      <vt:lpstr>Factors</vt:lpstr>
      <vt:lpstr>What's a factor</vt:lpstr>
      <vt:lpstr>Example</vt:lpstr>
      <vt:lpstr>Categorical variables</vt:lpstr>
      <vt:lpstr>PowerPoint 簡報</vt:lpstr>
      <vt:lpstr>Factor levels</vt:lpstr>
      <vt:lpstr>Summarizing a factor</vt:lpstr>
      <vt:lpstr>Ordered factors</vt:lpstr>
      <vt:lpstr>Data frames</vt:lpstr>
      <vt:lpstr>What's a data frame?</vt:lpstr>
      <vt:lpstr>Example</vt:lpstr>
      <vt:lpstr>Creating a data frame</vt:lpstr>
      <vt:lpstr>Selection of data frame elements</vt:lpstr>
      <vt:lpstr>Selection of data frame elements</vt:lpstr>
      <vt:lpstr>PowerPoint 簡報</vt:lpstr>
      <vt:lpstr>Sorting</vt:lpstr>
      <vt:lpstr>Example</vt:lpstr>
      <vt:lpstr>Lists</vt:lpstr>
      <vt:lpstr>What is a list in R?</vt:lpstr>
      <vt:lpstr>Example</vt:lpstr>
      <vt:lpstr>Example</vt:lpstr>
      <vt:lpstr>PowerPoint 簡報</vt:lpstr>
      <vt:lpstr>Useful R Function</vt:lpstr>
      <vt:lpstr>Change Working Directory</vt:lpstr>
      <vt:lpstr>Others</vt:lpstr>
      <vt:lpstr>Others</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dc:title>
  <dc:creator>jsyeh</dc:creator>
  <cp:lastModifiedBy>George Yeh</cp:lastModifiedBy>
  <cp:revision>39</cp:revision>
  <dcterms:created xsi:type="dcterms:W3CDTF">2014-10-28T00:44:38Z</dcterms:created>
  <dcterms:modified xsi:type="dcterms:W3CDTF">2015-11-01T09:28:11Z</dcterms:modified>
</cp:coreProperties>
</file>