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436" r:id="rId3"/>
    <p:sldId id="437" r:id="rId4"/>
    <p:sldId id="438" r:id="rId5"/>
    <p:sldId id="439" r:id="rId6"/>
    <p:sldId id="440" r:id="rId7"/>
    <p:sldId id="441" r:id="rId8"/>
    <p:sldId id="442" r:id="rId9"/>
    <p:sldId id="443" r:id="rId10"/>
    <p:sldId id="483" r:id="rId11"/>
    <p:sldId id="448" r:id="rId12"/>
    <p:sldId id="450" r:id="rId13"/>
    <p:sldId id="456" r:id="rId14"/>
    <p:sldId id="452" r:id="rId15"/>
    <p:sldId id="457" r:id="rId16"/>
    <p:sldId id="458" r:id="rId17"/>
    <p:sldId id="459" r:id="rId18"/>
    <p:sldId id="484" r:id="rId19"/>
    <p:sldId id="460" r:id="rId20"/>
    <p:sldId id="462" r:id="rId21"/>
    <p:sldId id="463" r:id="rId22"/>
    <p:sldId id="464" r:id="rId23"/>
    <p:sldId id="467" r:id="rId24"/>
    <p:sldId id="468" r:id="rId25"/>
    <p:sldId id="469" r:id="rId26"/>
    <p:sldId id="470" r:id="rId27"/>
    <p:sldId id="472" r:id="rId28"/>
    <p:sldId id="473" r:id="rId29"/>
    <p:sldId id="476" r:id="rId30"/>
    <p:sldId id="481" r:id="rId31"/>
    <p:sldId id="482" r:id="rId32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824E"/>
    <a:srgbClr val="336600"/>
    <a:srgbClr val="519040"/>
    <a:srgbClr val="DAE2EA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203" autoAdjust="0"/>
    <p:restoredTop sz="97889" autoAdjust="0"/>
  </p:normalViewPr>
  <p:slideViewPr>
    <p:cSldViewPr>
      <p:cViewPr varScale="1">
        <p:scale>
          <a:sx n="109" d="100"/>
          <a:sy n="109" d="100"/>
        </p:scale>
        <p:origin x="-8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3" y="2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A92026DA-E833-45AF-A48D-F9A19F767B98}" type="datetimeFigureOut">
              <a:rPr lang="en-US" smtClean="0"/>
              <a:t>2/22/2013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8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3" y="8829968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9A56B161-0E42-4C5D-8447-E03BEAB5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95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3" y="2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922895F0-9356-4832-B032-362AFABEB5FB}" type="datetimeFigureOut">
              <a:rPr lang="en-US" smtClean="0"/>
              <a:t>2/22/2013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696913"/>
            <a:ext cx="4649787" cy="34877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1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8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3" y="8829968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F55A1176-0C74-44DF-9266-FF7B17C3A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85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301B-5AC7-4E8E-8827-CA40B4499B3C}" type="datetime1">
              <a:rPr lang="en-US" smtClean="0"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6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10F5-745D-4460-A9B5-7B034AB4A686}" type="datetime1">
              <a:rPr lang="en-US" smtClean="0"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66C6-1452-4D3F-8860-EEA13731DC69}" type="datetime1">
              <a:rPr lang="en-US" smtClean="0"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7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F914-A979-490D-A845-A62F71BD3409}" type="datetime1">
              <a:rPr lang="en-US" smtClean="0"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5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98FE-8DE5-4390-97B9-C0B0C7B6C1F3}" type="datetime1">
              <a:rPr lang="en-US" smtClean="0"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1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DBE7-5BB0-4904-9D56-5C47A8FC7326}" type="datetime1">
              <a:rPr lang="en-US" smtClean="0"/>
              <a:t>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5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56C6-5549-40B5-9A8C-8ED69E4A18E0}" type="datetime1">
              <a:rPr lang="en-US" smtClean="0"/>
              <a:t>2/22/2013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4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4ED-5F68-4DB1-8273-0B018F5912D1}" type="datetime1">
              <a:rPr lang="en-US" smtClean="0"/>
              <a:t>2/22/2013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89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10024-CBA9-47E2-84A9-E68B1FEABCA0}" type="datetime1">
              <a:rPr lang="en-US" smtClean="0"/>
              <a:t>2/22/2013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5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281B-AC52-4BDC-B505-EE7FBC9F958E}" type="datetime1">
              <a:rPr lang="en-US" smtClean="0"/>
              <a:t>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1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399D-9FBF-41DC-8F5B-7B302A64DA67}" type="datetime1">
              <a:rPr lang="en-US" smtClean="0"/>
              <a:t>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8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64999">
              <a:schemeClr val="bg1"/>
            </a:gs>
            <a:gs pos="100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F867B-AB21-4E35-8DD2-D568606D6FF4}" type="datetime1">
              <a:rPr lang="en-US" smtClean="0"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A23D8-CB66-49F3-90E8-3C0B3A5D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.edu/tech/research/training/tutorials/lis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5029199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  <a:latin typeface="Segoe UI Semibold" pitchFamily="34" charset="0"/>
                <a:cs typeface="Arial" pitchFamily="34" charset="0"/>
              </a:rPr>
              <a:t>R – C/C++ programming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latin typeface="Segoe UI Light" pitchFamily="34" charset="0"/>
                <a:cs typeface="Arial" pitchFamily="34" charset="0"/>
              </a:rPr>
              <a:t>Katia Oleinik</a:t>
            </a:r>
            <a:br>
              <a:rPr lang="en-US" sz="1800" dirty="0" smtClean="0">
                <a:latin typeface="Segoe UI Light" pitchFamily="34" charset="0"/>
                <a:cs typeface="Arial" pitchFamily="34" charset="0"/>
              </a:rPr>
            </a:br>
            <a:r>
              <a:rPr lang="en-US" sz="1800" i="1" dirty="0">
                <a:solidFill>
                  <a:schemeClr val="tx2"/>
                </a:solidFill>
                <a:latin typeface="+mn-lt"/>
              </a:rPr>
              <a:t>koleinik@bu.edu</a:t>
            </a:r>
            <a:r>
              <a:rPr lang="en-US" sz="1800" dirty="0" smtClean="0">
                <a:latin typeface="Segoe UI Light" pitchFamily="34" charset="0"/>
                <a:cs typeface="Arial" pitchFamily="34" charset="0"/>
              </a:rPr>
              <a:t/>
            </a:r>
            <a:br>
              <a:rPr lang="en-US" sz="1800" dirty="0" smtClean="0">
                <a:latin typeface="Segoe UI Light" pitchFamily="34" charset="0"/>
                <a:cs typeface="Arial" pitchFamily="34" charset="0"/>
              </a:rPr>
            </a:br>
            <a:r>
              <a:rPr lang="en-US" sz="1800" b="1" dirty="0" smtClean="0">
                <a:latin typeface="Segoe UI Semibold" pitchFamily="34" charset="0"/>
              </a:rPr>
              <a:t>Scientific </a:t>
            </a:r>
            <a:r>
              <a:rPr lang="en-US" sz="1800" b="1" dirty="0">
                <a:latin typeface="Segoe UI Semibold" pitchFamily="34" charset="0"/>
              </a:rPr>
              <a:t>Computing and </a:t>
            </a:r>
            <a:r>
              <a:rPr lang="en-US" sz="1800" b="1" dirty="0" smtClean="0">
                <a:latin typeface="Segoe UI Semibold" pitchFamily="34" charset="0"/>
              </a:rPr>
              <a:t>Visualization</a:t>
            </a:r>
            <a:r>
              <a:rPr lang="en-US" sz="2700" b="1" dirty="0" smtClean="0"/>
              <a:t/>
            </a:r>
            <a:br>
              <a:rPr lang="en-US" sz="2700" b="1" dirty="0" smtClean="0"/>
            </a:br>
            <a:r>
              <a:rPr lang="en-US" sz="2700" b="1" dirty="0" smtClean="0"/>
              <a:t/>
            </a:r>
            <a:br>
              <a:rPr lang="en-US" sz="2700" b="1" dirty="0" smtClean="0"/>
            </a:br>
            <a:r>
              <a:rPr lang="en-US" sz="2700" b="1" dirty="0"/>
              <a:t/>
            </a:r>
            <a:br>
              <a:rPr lang="en-US" sz="2700" b="1" dirty="0"/>
            </a:br>
            <a:r>
              <a:rPr lang="en-US" sz="3200" dirty="0">
                <a:solidFill>
                  <a:srgbClr val="C00000"/>
                </a:solidFill>
              </a:rPr>
              <a:t>Boston </a:t>
            </a:r>
            <a:r>
              <a:rPr lang="en-US" sz="3200" dirty="0" smtClean="0">
                <a:solidFill>
                  <a:srgbClr val="C00000"/>
                </a:solidFill>
              </a:rPr>
              <a:t>University</a:t>
            </a:r>
            <a:r>
              <a:rPr lang="en-US" sz="3200" dirty="0"/>
              <a:t/>
            </a:r>
            <a:br>
              <a:rPr lang="en-US" sz="3200" dirty="0"/>
            </a:b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:\SCV-Work\Tutorials\R\pics\bc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28800" y="6200001"/>
            <a:ext cx="563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+mj-lt"/>
                <a:hlinkClick r:id="rId3"/>
              </a:rPr>
              <a:t>http://www.bu.edu/tech/research/training/tutorials/list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+mj-lt"/>
                <a:hlinkClick r:id="rId3"/>
              </a:rPr>
              <a:t>/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+mj-lt"/>
              <a:ea typeface="Segoe U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08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i="1" dirty="0" smtClean="0">
                <a:latin typeface="Courier New" pitchFamily="49" charset="0"/>
                <a:cs typeface="Courier New" pitchFamily="49" charset="0"/>
              </a:rPr>
              <a:t>R-C/C++ programming</a:t>
            </a:r>
            <a:endParaRPr lang="en-US" sz="36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10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C:\SCV-Work\Tutorials\bu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66800" y="1652826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ea typeface="Segoe UI" pitchFamily="34" charset="0"/>
                <a:cs typeface="Courier New" pitchFamily="49" charset="0"/>
              </a:rPr>
              <a:t>.C()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Courier New" pitchFamily="49" charset="0"/>
              </a:rPr>
              <a:t>interface</a:t>
            </a:r>
            <a:endParaRPr lang="en-US" sz="2400" b="1" dirty="0" smtClean="0">
              <a:solidFill>
                <a:schemeClr val="accent2">
                  <a:lumMod val="50000"/>
                </a:schemeClr>
              </a:solidFill>
              <a:latin typeface="Courier New" pitchFamily="49" charset="0"/>
              <a:ea typeface="Segoe UI" pitchFamily="34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7536" y="2667000"/>
            <a:ext cx="773059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Segoe Print" pitchFamily="2" charset="0"/>
              </a:rPr>
              <a:t>Note:</a:t>
            </a:r>
          </a:p>
          <a:p>
            <a:r>
              <a:rPr lang="en-US" dirty="0">
                <a:latin typeface="Segoe UI Light" pitchFamily="34" charset="0"/>
              </a:rPr>
              <a:t>	</a:t>
            </a:r>
            <a:r>
              <a:rPr lang="en-US" dirty="0" smtClean="0">
                <a:latin typeface="Segoe UI Light" pitchFamily="34" charset="0"/>
              </a:rPr>
              <a:t>R has to allocate memory for the arrays passed to and from C.</a:t>
            </a:r>
          </a:p>
          <a:p>
            <a:r>
              <a:rPr lang="en-US" dirty="0">
                <a:latin typeface="Segoe UI Light" pitchFamily="34" charset="0"/>
              </a:rPr>
              <a:t>	</a:t>
            </a:r>
            <a:r>
              <a:rPr lang="en-US" dirty="0" smtClean="0">
                <a:latin typeface="Segoe UI Light" pitchFamily="34" charset="0"/>
              </a:rPr>
              <a:t>R has to pass objects of correct type</a:t>
            </a:r>
          </a:p>
          <a:p>
            <a:r>
              <a:rPr lang="en-US" dirty="0">
                <a:latin typeface="Segoe UI Light" pitchFamily="34" charset="0"/>
              </a:rPr>
              <a:t>	</a:t>
            </a:r>
            <a:r>
              <a:rPr lang="en-US" dirty="0" smtClean="0">
                <a:latin typeface="Segoe UI Light" pitchFamily="34" charset="0"/>
              </a:rPr>
              <a:t>R copies its arguments prior to passing them to C and then creates a copy of the values passed back from C.</a:t>
            </a:r>
          </a:p>
          <a:p>
            <a:endParaRPr lang="en-US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30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i="1" dirty="0" smtClean="0">
                <a:latin typeface="Courier New" pitchFamily="49" charset="0"/>
                <a:cs typeface="Courier New" pitchFamily="49" charset="0"/>
              </a:rPr>
              <a:t>R-C/C++ programming</a:t>
            </a:r>
            <a:endParaRPr lang="en-US" sz="36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11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C:\SCV-Work\Tutorials\bu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32403" y="1524000"/>
            <a:ext cx="6282798" cy="4801314"/>
          </a:xfrm>
          <a:prstGeom prst="rect">
            <a:avLst/>
          </a:prstGeom>
          <a:solidFill>
            <a:schemeClr val="tx1"/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/* exC2.c – example C function to be called from R */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normalize the vector */</a:t>
            </a:r>
          </a:p>
          <a:p>
            <a:r>
              <a:rPr lang="en-US" sz="12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nclude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include &lt;</a:t>
            </a:r>
            <a:r>
              <a:rPr lang="en-US" sz="1200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&gt; 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exampleC2(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**c,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*A,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*B,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endParaRPr lang="en-US" sz="1200" dirty="0" smtClean="0">
              <a:solidFill>
                <a:schemeClr val="bg1">
                  <a:lumMod val="9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0; 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/*local variable – vector length */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&lt;3;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++)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( A[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]), 2);</a:t>
            </a:r>
          </a:p>
          <a:p>
            <a:endParaRPr lang="en-US" sz="1200" dirty="0">
              <a:solidFill>
                <a:schemeClr val="bg1">
                  <a:lumMod val="9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/* check if the vector is degenerate */</a:t>
            </a:r>
            <a:endParaRPr lang="en-US" sz="1200" dirty="0" smtClean="0">
              <a:solidFill>
                <a:schemeClr val="bg1">
                  <a:lumMod val="9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&lt; 0.000001){</a:t>
            </a: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[0] = -1;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/*error – null vector */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stncpy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(c,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“Error”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5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 smtClean="0">
              <a:solidFill>
                <a:schemeClr val="bg1">
                  <a:lumMod val="9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endParaRPr lang="en-US" sz="1200" dirty="0">
              <a:solidFill>
                <a:schemeClr val="bg1">
                  <a:lumMod val="9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/* calculate output vector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, 0.5);</a:t>
            </a: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=0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&lt;3;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++)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B[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] = A[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] /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;</a:t>
            </a: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[0]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= 0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(c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“OK”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2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200" dirty="0">
              <a:solidFill>
                <a:schemeClr val="bg1">
                  <a:lumMod val="9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return; 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0800" y="1371600"/>
            <a:ext cx="1557734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exC2.c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12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i="1" dirty="0" smtClean="0">
                <a:latin typeface="Courier New" pitchFamily="49" charset="0"/>
                <a:cs typeface="Courier New" pitchFamily="49" charset="0"/>
              </a:rPr>
              <a:t>R-C/C++ programming</a:t>
            </a:r>
            <a:endParaRPr lang="en-US" sz="36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12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C:\SCV-Work\Tutorials\bu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66800" y="1652826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ea typeface="Segoe UI" pitchFamily="34" charset="0"/>
                <a:cs typeface="Courier New" pitchFamily="49" charset="0"/>
              </a:rPr>
              <a:t>.C()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Courier New" pitchFamily="49" charset="0"/>
              </a:rPr>
              <a:t>interface</a:t>
            </a:r>
            <a:endParaRPr lang="en-US" sz="2400" b="1" dirty="0" smtClean="0">
              <a:solidFill>
                <a:schemeClr val="accent2">
                  <a:lumMod val="50000"/>
                </a:schemeClr>
              </a:solidFill>
              <a:latin typeface="Courier New" pitchFamily="49" charset="0"/>
              <a:ea typeface="Segoe UI" pitchFamily="34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7536" y="2514600"/>
            <a:ext cx="6553863" cy="1123384"/>
          </a:xfrm>
          <a:prstGeom prst="rect">
            <a:avLst/>
          </a:prstGeom>
          <a:solidFill>
            <a:schemeClr val="tx1"/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katana:~ %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 CMD SHLIB </a:t>
            </a:r>
            <a:r>
              <a:rPr lang="en-US" sz="1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exC2.c</a:t>
            </a:r>
          </a:p>
          <a:p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=gnu99 -I/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/local/IT/R-2.13.2/lib64/R/include  -I/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/local/include    -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 -g -O2 -c exC2.c -o exC2.o</a:t>
            </a:r>
          </a:p>
          <a:p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=gnu99 -shared -L/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/local/lib64 -o exC2.so exC2.o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093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i="1" dirty="0" smtClean="0">
                <a:latin typeface="Courier New" pitchFamily="49" charset="0"/>
                <a:cs typeface="Courier New" pitchFamily="49" charset="0"/>
              </a:rPr>
              <a:t>R-C/C++ programming</a:t>
            </a:r>
            <a:endParaRPr lang="en-US" sz="36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13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C:\SCV-Work\Tutorials\bu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66800" y="1652826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ea typeface="Segoe UI" pitchFamily="34" charset="0"/>
                <a:cs typeface="Courier New" pitchFamily="49" charset="0"/>
              </a:rPr>
              <a:t>.C()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Courier New" pitchFamily="49" charset="0"/>
              </a:rPr>
              <a:t>interface</a:t>
            </a:r>
            <a:endParaRPr lang="en-US" sz="2400" b="1" dirty="0" smtClean="0">
              <a:solidFill>
                <a:schemeClr val="accent2">
                  <a:lumMod val="50000"/>
                </a:schemeClr>
              </a:solidFill>
              <a:latin typeface="Courier New" pitchFamily="49" charset="0"/>
              <a:ea typeface="Segoe UI" pitchFamily="34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4400" y="2514600"/>
            <a:ext cx="6324600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519040"/>
                </a:solidFill>
                <a:latin typeface="Segoe UI Light" pitchFamily="34" charset="0"/>
                <a:cs typeface="Courier New" pitchFamily="49" charset="0"/>
              </a:rPr>
              <a:t># </a:t>
            </a:r>
            <a:r>
              <a:rPr lang="en-US" sz="1400" dirty="0" smtClean="0">
                <a:solidFill>
                  <a:srgbClr val="519040"/>
                </a:solidFill>
                <a:latin typeface="Segoe UI Light" pitchFamily="34" charset="0"/>
                <a:cs typeface="Courier New" pitchFamily="49" charset="0"/>
              </a:rPr>
              <a:t>load C function to R workspace</a:t>
            </a:r>
            <a:endParaRPr lang="en-US" sz="1400" dirty="0">
              <a:solidFill>
                <a:srgbClr val="519040"/>
              </a:solidFill>
              <a:latin typeface="Segoe UI Light" pitchFamily="34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dyn.load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exC2.so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dirty="0" smtClean="0">
                <a:solidFill>
                  <a:srgbClr val="519040"/>
                </a:solidFill>
                <a:latin typeface="Segoe UI Light" pitchFamily="34" charset="0"/>
                <a:cs typeface="Courier New" pitchFamily="49" charset="0"/>
              </a:rPr>
              <a:t># create error vector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ierr_in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&lt;- 0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dirty="0">
                <a:solidFill>
                  <a:srgbClr val="519040"/>
                </a:solidFill>
                <a:latin typeface="Segoe UI Light" pitchFamily="34" charset="0"/>
                <a:cs typeface="Courier New" pitchFamily="49" charset="0"/>
              </a:rPr>
              <a:t># create </a:t>
            </a:r>
            <a:r>
              <a:rPr lang="en-US" sz="1400" dirty="0" smtClean="0">
                <a:solidFill>
                  <a:srgbClr val="519040"/>
                </a:solidFill>
                <a:latin typeface="Segoe UI Light" pitchFamily="34" charset="0"/>
                <a:cs typeface="Courier New" pitchFamily="49" charset="0"/>
              </a:rPr>
              <a:t>input </a:t>
            </a:r>
            <a:r>
              <a:rPr lang="en-US" sz="1400" dirty="0">
                <a:solidFill>
                  <a:srgbClr val="519040"/>
                </a:solidFill>
                <a:latin typeface="Segoe UI Light" pitchFamily="34" charset="0"/>
                <a:cs typeface="Courier New" pitchFamily="49" charset="0"/>
              </a:rPr>
              <a:t>vector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A_in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c(2, 3, 6)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dirty="0">
                <a:solidFill>
                  <a:srgbClr val="519040"/>
                </a:solidFill>
                <a:latin typeface="Segoe UI Light" pitchFamily="34" charset="0"/>
                <a:cs typeface="Courier New" pitchFamily="49" charset="0"/>
              </a:rPr>
              <a:t># </a:t>
            </a:r>
            <a:r>
              <a:rPr lang="en-US" sz="1400" dirty="0" smtClean="0">
                <a:solidFill>
                  <a:srgbClr val="519040"/>
                </a:solidFill>
                <a:latin typeface="Segoe UI Light" pitchFamily="34" charset="0"/>
                <a:cs typeface="Courier New" pitchFamily="49" charset="0"/>
              </a:rPr>
              <a:t>create output vector</a:t>
            </a:r>
            <a:endParaRPr lang="en-US" sz="1400" dirty="0">
              <a:solidFill>
                <a:srgbClr val="519040"/>
              </a:solidFill>
              <a:latin typeface="Segoe UI Light" pitchFamily="34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B_in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c(0, 0, 0)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dirty="0">
                <a:solidFill>
                  <a:srgbClr val="519040"/>
                </a:solidFill>
                <a:latin typeface="Segoe UI Light" pitchFamily="34" charset="0"/>
                <a:cs typeface="Courier New" pitchFamily="49" charset="0"/>
              </a:rPr>
              <a:t># create </a:t>
            </a:r>
            <a:r>
              <a:rPr lang="en-US" sz="1400" dirty="0" smtClean="0">
                <a:solidFill>
                  <a:srgbClr val="519040"/>
                </a:solidFill>
                <a:latin typeface="Segoe UI Light" pitchFamily="34" charset="0"/>
                <a:cs typeface="Courier New" pitchFamily="49" charset="0"/>
              </a:rPr>
              <a:t>message vector (make sure it is long enough!)</a:t>
            </a:r>
            <a:endParaRPr lang="en-US" sz="1400" dirty="0">
              <a:solidFill>
                <a:srgbClr val="519040"/>
              </a:solidFill>
              <a:latin typeface="Segoe UI Light" pitchFamily="34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C_in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23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i="1" dirty="0" smtClean="0">
                <a:latin typeface="Courier New" pitchFamily="49" charset="0"/>
                <a:cs typeface="Courier New" pitchFamily="49" charset="0"/>
              </a:rPr>
              <a:t>R-C/C++ programming</a:t>
            </a:r>
            <a:endParaRPr lang="en-US" sz="36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14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C:\SCV-Work\Tutorials\bu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66800" y="1652826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ea typeface="Segoe UI" pitchFamily="34" charset="0"/>
                <a:cs typeface="Courier New" pitchFamily="49" charset="0"/>
              </a:rPr>
              <a:t>.C()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Courier New" pitchFamily="49" charset="0"/>
              </a:rPr>
              <a:t>interface</a:t>
            </a:r>
            <a:endParaRPr lang="en-US" sz="2400" b="1" dirty="0" smtClean="0">
              <a:solidFill>
                <a:schemeClr val="accent2">
                  <a:lumMod val="50000"/>
                </a:schemeClr>
              </a:solidFill>
              <a:latin typeface="Courier New" pitchFamily="49" charset="0"/>
              <a:ea typeface="Segoe UI" pitchFamily="34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4400" y="2514600"/>
            <a:ext cx="6324600" cy="172354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dirty="0">
                <a:solidFill>
                  <a:srgbClr val="519040"/>
                </a:solidFill>
                <a:latin typeface="Segoe UI Light" pitchFamily="34" charset="0"/>
                <a:cs typeface="Courier New" pitchFamily="49" charset="0"/>
              </a:rPr>
              <a:t># </a:t>
            </a:r>
            <a:r>
              <a:rPr lang="en-US" sz="1400" dirty="0" smtClean="0">
                <a:solidFill>
                  <a:srgbClr val="519040"/>
                </a:solidFill>
                <a:latin typeface="Segoe UI Light" pitchFamily="34" charset="0"/>
                <a:cs typeface="Courier New" pitchFamily="49" charset="0"/>
              </a:rPr>
              <a:t>execute C function</a:t>
            </a:r>
            <a:endParaRPr lang="en-US" sz="1400" dirty="0">
              <a:solidFill>
                <a:srgbClr val="519040"/>
              </a:solidFill>
              <a:latin typeface="Segoe UI Light" pitchFamily="34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out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exampleC2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+        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C_out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as.character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C_in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),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A_out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A_in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),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+ 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B_out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B_in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+        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ierr_out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as.integer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ierr_in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72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i="1" dirty="0" smtClean="0">
                <a:latin typeface="Courier New" pitchFamily="49" charset="0"/>
                <a:cs typeface="Courier New" pitchFamily="49" charset="0"/>
              </a:rPr>
              <a:t>R-C/C++ programming</a:t>
            </a:r>
            <a:endParaRPr lang="en-US" sz="36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15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C:\SCV-Work\Tutorials\bu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66800" y="1652826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ea typeface="Segoe UI" pitchFamily="34" charset="0"/>
                <a:cs typeface="Courier New" pitchFamily="49" charset="0"/>
              </a:rPr>
              <a:t>.C()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Courier New" pitchFamily="49" charset="0"/>
              </a:rPr>
              <a:t>interface</a:t>
            </a:r>
            <a:endParaRPr lang="en-US" sz="2400" b="1" dirty="0" smtClean="0">
              <a:solidFill>
                <a:schemeClr val="accent2">
                  <a:lumMod val="50000"/>
                </a:schemeClr>
              </a:solidFill>
              <a:latin typeface="Courier New" pitchFamily="49" charset="0"/>
              <a:ea typeface="Segoe UI" pitchFamily="34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4400" y="2514600"/>
            <a:ext cx="6324600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out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C_out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OK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A_out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2 3 6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B_out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[1] 0.2857143 0.4285714 0.8571429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ierr_out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72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i="1" dirty="0" smtClean="0">
                <a:latin typeface="Courier New" pitchFamily="49" charset="0"/>
                <a:cs typeface="Courier New" pitchFamily="49" charset="0"/>
              </a:rPr>
              <a:t>R-C/C++ programming</a:t>
            </a:r>
            <a:endParaRPr lang="en-US" sz="36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16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C:\SCV-Work\Tutorials\bu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66800" y="1652826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ea typeface="Segoe UI" pitchFamily="34" charset="0"/>
                <a:cs typeface="Courier New" pitchFamily="49" charset="0"/>
              </a:rPr>
              <a:t>.C()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Courier New" pitchFamily="49" charset="0"/>
              </a:rPr>
              <a:t>interface</a:t>
            </a:r>
            <a:endParaRPr lang="en-US" sz="2400" b="1" dirty="0" smtClean="0">
              <a:solidFill>
                <a:schemeClr val="accent2">
                  <a:lumMod val="50000"/>
                </a:schemeClr>
              </a:solidFill>
              <a:latin typeface="Courier New" pitchFamily="49" charset="0"/>
              <a:ea typeface="Segoe UI" pitchFamily="34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4400" y="2514600"/>
            <a:ext cx="6324600" cy="23698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dirty="0">
                <a:solidFill>
                  <a:srgbClr val="519040"/>
                </a:solidFill>
                <a:latin typeface="Segoe UI Light" pitchFamily="34" charset="0"/>
                <a:cs typeface="Courier New" pitchFamily="49" charset="0"/>
              </a:rPr>
              <a:t># create input vector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A_in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c(0, 0, 0)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dirty="0">
                <a:solidFill>
                  <a:srgbClr val="519040"/>
                </a:solidFill>
                <a:latin typeface="Segoe UI Light" pitchFamily="34" charset="0"/>
                <a:cs typeface="Courier New" pitchFamily="49" charset="0"/>
              </a:rPr>
              <a:t># </a:t>
            </a:r>
            <a:r>
              <a:rPr lang="en-US" sz="1400" dirty="0" smtClean="0">
                <a:solidFill>
                  <a:srgbClr val="519040"/>
                </a:solidFill>
                <a:latin typeface="Segoe UI Light" pitchFamily="34" charset="0"/>
                <a:cs typeface="Courier New" pitchFamily="49" charset="0"/>
              </a:rPr>
              <a:t>execute C function</a:t>
            </a:r>
            <a:endParaRPr lang="en-US" sz="1400" dirty="0">
              <a:solidFill>
                <a:srgbClr val="519040"/>
              </a:solidFill>
              <a:latin typeface="Segoe UI Light" pitchFamily="34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out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exampleC2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"exampleC2",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+             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C_out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as.character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C_in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),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A_out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A_in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),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+             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B_out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B_in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+             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ierr_out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as.integer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ierr_in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38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i="1" dirty="0" smtClean="0">
                <a:latin typeface="Courier New" pitchFamily="49" charset="0"/>
                <a:cs typeface="Courier New" pitchFamily="49" charset="0"/>
              </a:rPr>
              <a:t>R-C/C++ programming</a:t>
            </a:r>
            <a:endParaRPr lang="en-US" sz="36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17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C:\SCV-Work\Tutorials\bu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66800" y="1652826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ea typeface="Segoe UI" pitchFamily="34" charset="0"/>
                <a:cs typeface="Courier New" pitchFamily="49" charset="0"/>
              </a:rPr>
              <a:t>.C()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Courier New" pitchFamily="49" charset="0"/>
              </a:rPr>
              <a:t>interface</a:t>
            </a:r>
            <a:endParaRPr lang="en-US" sz="2400" b="1" dirty="0" smtClean="0">
              <a:solidFill>
                <a:schemeClr val="accent2">
                  <a:lumMod val="50000"/>
                </a:schemeClr>
              </a:solidFill>
              <a:latin typeface="Courier New" pitchFamily="49" charset="0"/>
              <a:ea typeface="Segoe UI" pitchFamily="34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4400" y="2514600"/>
            <a:ext cx="6324600" cy="27699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out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C_out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error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A_out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0 0 0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B_out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0 0 0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ierr_out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-1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95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i="1" dirty="0" smtClean="0">
                <a:latin typeface="Courier New" pitchFamily="49" charset="0"/>
                <a:cs typeface="Courier New" pitchFamily="49" charset="0"/>
              </a:rPr>
              <a:t>R-C/C++ programming</a:t>
            </a:r>
            <a:endParaRPr lang="en-US" sz="36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18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C:\SCV-Work\Tutorials\bu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66800" y="1652826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ea typeface="Segoe UI" pitchFamily="34" charset="0"/>
                <a:cs typeface="Courier New" pitchFamily="49" charset="0"/>
              </a:rPr>
              <a:t>.C()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Courier New" pitchFamily="49" charset="0"/>
              </a:rPr>
              <a:t>interface</a:t>
            </a:r>
            <a:endParaRPr lang="en-US" sz="2400" b="1" dirty="0" smtClean="0">
              <a:solidFill>
                <a:schemeClr val="accent2">
                  <a:lumMod val="50000"/>
                </a:schemeClr>
              </a:solidFill>
              <a:latin typeface="Courier New" pitchFamily="49" charset="0"/>
              <a:ea typeface="Segoe UI" pitchFamily="34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7536" y="2667000"/>
            <a:ext cx="773059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Segoe Print" pitchFamily="2" charset="0"/>
              </a:rPr>
              <a:t>Note:</a:t>
            </a:r>
          </a:p>
          <a:p>
            <a:endParaRPr lang="en-US" dirty="0" smtClean="0">
              <a:latin typeface="Segoe UI Light" pitchFamily="34" charset="0"/>
            </a:endParaRPr>
          </a:p>
          <a:p>
            <a:r>
              <a:rPr lang="en-US" dirty="0">
                <a:latin typeface="Segoe UI Light" pitchFamily="34" charset="0"/>
              </a:rPr>
              <a:t>	</a:t>
            </a:r>
            <a:r>
              <a:rPr lang="en-US" dirty="0" smtClean="0">
                <a:latin typeface="Segoe UI Light" pitchFamily="34" charset="0"/>
              </a:rPr>
              <a:t>To compile more than one C file:</a:t>
            </a:r>
          </a:p>
          <a:p>
            <a:endParaRPr lang="en-US" dirty="0">
              <a:latin typeface="Segoe UI Light" pitchFamily="34" charset="0"/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CMD SHLIB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file1.c file2.c file3.c</a:t>
            </a:r>
          </a:p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Segoe UI Light" pitchFamily="34" charset="0"/>
              </a:rPr>
              <a:t>The resulting file will be named </a:t>
            </a:r>
            <a:r>
              <a:rPr lang="en-US" dirty="0" smtClean="0">
                <a:latin typeface="Segoe UI Semibold" pitchFamily="34" charset="0"/>
              </a:rPr>
              <a:t>file1.so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  <a:latin typeface="Segoe UI Semibold" pitchFamily="34" charset="0"/>
              <a:cs typeface="Courier New" pitchFamily="49" charset="0"/>
            </a:endParaRPr>
          </a:p>
          <a:p>
            <a:endParaRPr lang="en-US" dirty="0" smtClean="0">
              <a:latin typeface="Segoe UI Light" pitchFamily="34" charset="0"/>
            </a:endParaRPr>
          </a:p>
          <a:p>
            <a:endParaRPr lang="en-US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49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i="1" dirty="0" smtClean="0">
                <a:latin typeface="Courier New" pitchFamily="49" charset="0"/>
                <a:cs typeface="Courier New" pitchFamily="49" charset="0"/>
              </a:rPr>
              <a:t>R-C/C++ programming</a:t>
            </a:r>
            <a:endParaRPr lang="en-US" sz="36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19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C:\SCV-Work\Tutorials\bu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9600" y="1652826"/>
            <a:ext cx="80772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ea typeface="Segoe UI" pitchFamily="34" charset="0"/>
                <a:cs typeface="Courier New" pitchFamily="49" charset="0"/>
              </a:rPr>
              <a:t>.Call()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Courier New" pitchFamily="49" charset="0"/>
              </a:rPr>
              <a:t>interface</a:t>
            </a:r>
          </a:p>
          <a:p>
            <a:endParaRPr lang="en-US" sz="2400" b="1" dirty="0">
              <a:solidFill>
                <a:schemeClr val="tx2">
                  <a:lumMod val="50000"/>
                </a:schemeClr>
              </a:solidFill>
              <a:latin typeface="Segoe UI Light" pitchFamily="34" charset="0"/>
              <a:ea typeface="Segoe UI" pitchFamily="34" charset="0"/>
              <a:cs typeface="Courier New" pitchFamily="49" charset="0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Courier New" pitchFamily="49" charset="0"/>
              </a:rPr>
              <a:t>does not copy arguments before and after calling c-function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Courier New" pitchFamily="49" charset="0"/>
              </a:rPr>
              <a:t>it is possible to find the length of the input vector inside c-function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Courier New" pitchFamily="49" charset="0"/>
              </a:rPr>
              <a:t>an easier access to wide-range of R – objects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Courier New" pitchFamily="49" charset="0"/>
              </a:rPr>
              <a:t>NA (missing values) handling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Segoe UI Light" pitchFamily="34" charset="0"/>
              <a:ea typeface="Segoe UI" pitchFamily="34" charset="0"/>
              <a:cs typeface="Courier New" pitchFamily="49" charset="0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Courier New" pitchFamily="49" charset="0"/>
              </a:rPr>
              <a:t>Access to vectors’ attributes</a:t>
            </a:r>
          </a:p>
        </p:txBody>
      </p:sp>
    </p:spTree>
    <p:extLst>
      <p:ext uri="{BB962C8B-B14F-4D97-AF65-F5344CB8AC3E}">
        <p14:creationId xmlns:p14="http://schemas.microsoft.com/office/powerpoint/2010/main" val="201175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i="1" dirty="0" smtClean="0">
                <a:latin typeface="Courier New" pitchFamily="49" charset="0"/>
                <a:cs typeface="Courier New" pitchFamily="49" charset="0"/>
              </a:rPr>
              <a:t>R-C/C++ programming</a:t>
            </a:r>
            <a:endParaRPr lang="en-US" sz="36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C:\SCV-Work\Tutorials\bu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66800" y="1652826"/>
            <a:ext cx="7620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Goal – performance enhancement.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Benefits – use of existing C/C++ libraries and memory management </a:t>
            </a:r>
          </a:p>
          <a:p>
            <a:endParaRPr lang="en-US" dirty="0" smtClean="0">
              <a:solidFill>
                <a:schemeClr val="tx2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Base R package provides 3 types of interfaces between R and C/C++</a:t>
            </a:r>
          </a:p>
          <a:p>
            <a:endParaRPr lang="en-US" dirty="0" smtClean="0">
              <a:solidFill>
                <a:schemeClr val="tx2">
                  <a:lumMod val="5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ea typeface="Segoe UI" pitchFamily="34" charset="0"/>
                <a:cs typeface="Courier New" pitchFamily="49" charset="0"/>
              </a:rPr>
              <a:t>.C()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ea typeface="Segoe UI" pitchFamily="34" charset="0"/>
                <a:cs typeface="Courier New" pitchFamily="49" charset="0"/>
              </a:rPr>
              <a:t>.Call()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ea typeface="Segoe UI" pitchFamily="34" charset="0"/>
                <a:cs typeface="Courier New" pitchFamily="49" charset="0"/>
              </a:rPr>
              <a:t>.External() – used to create R packages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ea typeface="Segoe UI" pitchFamily="34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Courier New" pitchFamily="49" charset="0"/>
              </a:rPr>
              <a:t>There are other R packages that provide interface between R and C/C++ (and other languages such as FORTRAN and Python):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Segoe UI Light" pitchFamily="34" charset="0"/>
              <a:ea typeface="Segoe UI" pitchFamily="34" charset="0"/>
              <a:cs typeface="Courier New" pitchFamily="49" charset="0"/>
            </a:endParaRPr>
          </a:p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ea typeface="Segoe UI" pitchFamily="34" charset="0"/>
                <a:cs typeface="Courier New" pitchFamily="49" charset="0"/>
              </a:rPr>
              <a:t>Rcpp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ea typeface="Segoe UI" pitchFamily="34" charset="0"/>
                <a:cs typeface="Courier New" pitchFamily="49" charset="0"/>
              </a:rPr>
              <a:t> 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ea typeface="Segoe U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58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i="1" dirty="0" smtClean="0">
                <a:latin typeface="Courier New" pitchFamily="49" charset="0"/>
                <a:cs typeface="Courier New" pitchFamily="49" charset="0"/>
              </a:rPr>
              <a:t>R-C/C++ programming</a:t>
            </a:r>
            <a:endParaRPr lang="en-US" sz="36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20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C:\SCV-Work\Tutorials\bu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9600" y="1652826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ea typeface="Segoe UI" pitchFamily="34" charset="0"/>
                <a:cs typeface="Courier New" pitchFamily="49" charset="0"/>
              </a:rPr>
              <a:t>.Call()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Courier New" pitchFamily="49" charset="0"/>
              </a:rPr>
              <a:t>interface 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Courier New" pitchFamily="49" charset="0"/>
              </a:rPr>
              <a:t>–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Segoe Print" pitchFamily="2" charset="0"/>
                <a:ea typeface="Segoe UI" pitchFamily="34" charset="0"/>
                <a:cs typeface="Courier New" pitchFamily="49" charset="0"/>
              </a:rPr>
              <a:t>passing a value</a:t>
            </a:r>
          </a:p>
          <a:p>
            <a:endParaRPr lang="en-US" sz="2400" b="1" dirty="0" smtClean="0">
              <a:solidFill>
                <a:schemeClr val="tx2">
                  <a:lumMod val="50000"/>
                </a:schemeClr>
              </a:solidFill>
              <a:latin typeface="Segoe UI Light" pitchFamily="34" charset="0"/>
              <a:ea typeface="Segoe UI" pitchFamily="34" charset="0"/>
              <a:cs typeface="Courier New" pitchFamily="49" charset="0"/>
            </a:endParaRPr>
          </a:p>
          <a:p>
            <a:endParaRPr lang="en-US" sz="2400" b="1" dirty="0">
              <a:solidFill>
                <a:schemeClr val="tx2">
                  <a:lumMod val="50000"/>
                </a:schemeClr>
              </a:solidFill>
              <a:latin typeface="Segoe UI Light" pitchFamily="34" charset="0"/>
              <a:ea typeface="Segoe UI" pitchFamily="34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5800" y="2209800"/>
            <a:ext cx="7291783" cy="2031325"/>
          </a:xfrm>
          <a:prstGeom prst="rect">
            <a:avLst/>
          </a:prstGeom>
          <a:solidFill>
            <a:schemeClr val="tx1"/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/* exC3.c – example C function to be called from R with .Call interface*/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access R object (scalar value) inside c-function */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nclude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200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.h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&gt;          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/* 2 standard includes for .Call interface) */</a:t>
            </a:r>
            <a:endParaRPr lang="en-US" sz="1200" dirty="0" smtClean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200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Rdefines.h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&gt; </a:t>
            </a:r>
          </a:p>
          <a:p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SEXP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exampleC3 ( 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SEXP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iValue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){</a:t>
            </a:r>
          </a:p>
          <a:p>
            <a:endParaRPr lang="en-US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return (</a:t>
            </a:r>
            <a:r>
              <a:rPr lang="en-US" sz="1200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R_NilValue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“void” function must return “NULL” value */</a:t>
            </a:r>
            <a:endParaRPr lang="en-US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24266" y="1947446"/>
            <a:ext cx="1557734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exC3.c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800" y="4572000"/>
            <a:ext cx="76961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Segoe Print" pitchFamily="2" charset="0"/>
              </a:rPr>
              <a:t>Note: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Segoe UI Light" pitchFamily="34" charset="0"/>
              </a:rPr>
              <a:t>   All objects passed between R and C/C++ are of type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Segoe UI Semibold" pitchFamily="34" charset="0"/>
              </a:rPr>
              <a:t>SEXP – S</a:t>
            </a:r>
            <a:r>
              <a:rPr lang="en-US" sz="1600" dirty="0" smtClean="0">
                <a:latin typeface="Segoe UI Light" pitchFamily="34" charset="0"/>
              </a:rPr>
              <a:t>imple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Segoe UI Semibold" pitchFamily="34" charset="0"/>
              </a:rPr>
              <a:t> 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Segoe UI Semibold" pitchFamily="34" charset="0"/>
              </a:rPr>
              <a:t>EXP</a:t>
            </a:r>
            <a:r>
              <a:rPr lang="en-US" sz="1600" dirty="0" err="1" smtClean="0">
                <a:latin typeface="Segoe UI Light" pitchFamily="34" charset="0"/>
              </a:rPr>
              <a:t>ression</a:t>
            </a:r>
            <a:r>
              <a:rPr lang="en-US" sz="1600" dirty="0" smtClean="0">
                <a:latin typeface="Segoe UI Light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Segoe UI Light" pitchFamily="34" charset="0"/>
              </a:rPr>
              <a:t>   2 standard includes needed for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Segoe UI Semibold" pitchFamily="34" charset="0"/>
              </a:rPr>
              <a:t>.Call </a:t>
            </a:r>
            <a:r>
              <a:rPr lang="en-US" sz="1600" dirty="0" smtClean="0">
                <a:latin typeface="Segoe UI Light" pitchFamily="34" charset="0"/>
              </a:rPr>
              <a:t>interface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Segoe UI Light" pitchFamily="34" charset="0"/>
              </a:rPr>
              <a:t>   If function is void it should return </a:t>
            </a:r>
            <a:r>
              <a:rPr lang="en-US" sz="1600" b="1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R_NilValue</a:t>
            </a:r>
            <a:r>
              <a:rPr lang="en-US" sz="1600" dirty="0" smtClean="0">
                <a:latin typeface="Segoe UI Light" pitchFamily="34" charset="0"/>
              </a:rPr>
              <a:t> object.</a:t>
            </a:r>
            <a:endParaRPr lang="en-US" sz="16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02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i="1" dirty="0" smtClean="0">
                <a:latin typeface="Courier New" pitchFamily="49" charset="0"/>
                <a:cs typeface="Courier New" pitchFamily="49" charset="0"/>
              </a:rPr>
              <a:t>R-C/C++ programming</a:t>
            </a:r>
            <a:endParaRPr lang="en-US" sz="36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21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C:\SCV-Work\Tutorials\bu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9600" y="1652826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ea typeface="Segoe UI" pitchFamily="34" charset="0"/>
                <a:cs typeface="Courier New" pitchFamily="49" charset="0"/>
              </a:rPr>
              <a:t>.Call()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Courier New" pitchFamily="49" charset="0"/>
              </a:rPr>
              <a:t>interface 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Courier New" pitchFamily="49" charset="0"/>
              </a:rPr>
              <a:t>–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Segoe Print" pitchFamily="2" charset="0"/>
                <a:ea typeface="Segoe UI" pitchFamily="34" charset="0"/>
                <a:cs typeface="Courier New" pitchFamily="49" charset="0"/>
              </a:rPr>
              <a:t>passing a value</a:t>
            </a:r>
          </a:p>
          <a:p>
            <a:endParaRPr lang="en-US" sz="2400" b="1" dirty="0" smtClean="0">
              <a:solidFill>
                <a:schemeClr val="tx2">
                  <a:lumMod val="50000"/>
                </a:schemeClr>
              </a:solidFill>
              <a:latin typeface="Segoe UI Light" pitchFamily="34" charset="0"/>
              <a:ea typeface="Segoe UI" pitchFamily="34" charset="0"/>
              <a:cs typeface="Courier New" pitchFamily="49" charset="0"/>
            </a:endParaRPr>
          </a:p>
          <a:p>
            <a:endParaRPr lang="en-US" sz="2400" b="1" dirty="0">
              <a:solidFill>
                <a:schemeClr val="tx2">
                  <a:lumMod val="50000"/>
                </a:schemeClr>
              </a:solidFill>
              <a:latin typeface="Segoe UI Light" pitchFamily="34" charset="0"/>
              <a:ea typeface="Segoe UI" pitchFamily="34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5800" y="2209800"/>
            <a:ext cx="7291783" cy="2769989"/>
          </a:xfrm>
          <a:prstGeom prst="rect">
            <a:avLst/>
          </a:prstGeom>
          <a:solidFill>
            <a:schemeClr val="tx1"/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/* exC3.c – example C function to be called from R with .Call interface*/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access R object (scalar value) inside c-function */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nclude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200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.h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200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Rdefines.h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&gt; </a:t>
            </a:r>
          </a:p>
          <a:p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SEXP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exampleC3 ( 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SEXP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iValue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){</a:t>
            </a:r>
          </a:p>
          <a:p>
            <a:endParaRPr lang="en-US" sz="1200" dirty="0" smtClean="0">
              <a:solidFill>
                <a:schemeClr val="bg1">
                  <a:lumMod val="9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local_iValue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/* convert R object to c-accessible variable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local_iValue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INTEGER_VALUE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iValue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endParaRPr lang="en-US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return (</a:t>
            </a:r>
            <a:r>
              <a:rPr lang="en-US" sz="1200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R_NilValue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24266" y="1947446"/>
            <a:ext cx="1557734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exC3.c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49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i="1" dirty="0" smtClean="0">
                <a:latin typeface="Courier New" pitchFamily="49" charset="0"/>
                <a:cs typeface="Courier New" pitchFamily="49" charset="0"/>
              </a:rPr>
              <a:t>R-C/C++ programming</a:t>
            </a:r>
            <a:endParaRPr lang="en-US" sz="36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22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C:\SCV-Work\Tutorials\bu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9600" y="1652826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ea typeface="Segoe UI" pitchFamily="34" charset="0"/>
                <a:cs typeface="Courier New" pitchFamily="49" charset="0"/>
              </a:rPr>
              <a:t>.Call()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Courier New" pitchFamily="49" charset="0"/>
              </a:rPr>
              <a:t>interface 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Courier New" pitchFamily="49" charset="0"/>
              </a:rPr>
              <a:t>–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Segoe Print" pitchFamily="2" charset="0"/>
                <a:ea typeface="Segoe UI" pitchFamily="34" charset="0"/>
                <a:cs typeface="Courier New" pitchFamily="49" charset="0"/>
              </a:rPr>
              <a:t>passing a value</a:t>
            </a:r>
          </a:p>
          <a:p>
            <a:endParaRPr lang="en-US" sz="2400" b="1" dirty="0" smtClean="0">
              <a:solidFill>
                <a:schemeClr val="tx2">
                  <a:lumMod val="50000"/>
                </a:schemeClr>
              </a:solidFill>
              <a:latin typeface="Segoe UI Light" pitchFamily="34" charset="0"/>
              <a:ea typeface="Segoe UI" pitchFamily="34" charset="0"/>
              <a:cs typeface="Courier New" pitchFamily="49" charset="0"/>
            </a:endParaRPr>
          </a:p>
          <a:p>
            <a:endParaRPr lang="en-US" sz="2400" b="1" dirty="0">
              <a:solidFill>
                <a:schemeClr val="tx2">
                  <a:lumMod val="50000"/>
                </a:schemeClr>
              </a:solidFill>
              <a:latin typeface="Segoe UI Light" pitchFamily="34" charset="0"/>
              <a:ea typeface="Segoe UI" pitchFamily="34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5800" y="2209800"/>
            <a:ext cx="7291783" cy="3139321"/>
          </a:xfrm>
          <a:prstGeom prst="rect">
            <a:avLst/>
          </a:prstGeom>
          <a:solidFill>
            <a:schemeClr val="tx1"/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/* exC3.c – example C function to be called from R with .Call interface*/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access R object (scalar value) inside c-function */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nclude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200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.h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200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Rdefines.h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&gt; </a:t>
            </a:r>
          </a:p>
          <a:p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SEXP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exampleC3 ( 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SEXP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iValue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){</a:t>
            </a:r>
          </a:p>
          <a:p>
            <a:endParaRPr lang="en-US" sz="1200" dirty="0" smtClean="0">
              <a:solidFill>
                <a:schemeClr val="bg1">
                  <a:lumMod val="9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local_iValue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/* convert R object to c-accessible variable */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local_iValue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INTEGER_VALUE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iValue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print value of the local variable*/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(" In exampleC3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iValue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local_iValue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return (</a:t>
            </a:r>
            <a:r>
              <a:rPr lang="en-US" sz="1200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R_NilValue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24266" y="1947446"/>
            <a:ext cx="1557734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exC3.c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1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i="1" dirty="0" smtClean="0">
                <a:latin typeface="Courier New" pitchFamily="49" charset="0"/>
                <a:cs typeface="Courier New" pitchFamily="49" charset="0"/>
              </a:rPr>
              <a:t>R-C/C++ programming</a:t>
            </a:r>
            <a:endParaRPr lang="en-US" sz="36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23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C:\SCV-Work\Tutorials\bu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9600" y="1652826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ea typeface="Segoe UI" pitchFamily="34" charset="0"/>
                <a:cs typeface="Courier New" pitchFamily="49" charset="0"/>
              </a:rPr>
              <a:t>.Call()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Courier New" pitchFamily="49" charset="0"/>
              </a:rPr>
              <a:t>interface –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Segoe Print" pitchFamily="2" charset="0"/>
                <a:ea typeface="Segoe UI" pitchFamily="34" charset="0"/>
                <a:cs typeface="Courier New" pitchFamily="49" charset="0"/>
              </a:rPr>
              <a:t>passing a value</a:t>
            </a:r>
          </a:p>
          <a:p>
            <a:endParaRPr lang="en-US" sz="2400" b="1" dirty="0" smtClean="0">
              <a:solidFill>
                <a:schemeClr val="tx2">
                  <a:lumMod val="50000"/>
                </a:schemeClr>
              </a:solidFill>
              <a:latin typeface="Segoe UI Light" pitchFamily="34" charset="0"/>
              <a:ea typeface="Segoe UI" pitchFamily="34" charset="0"/>
              <a:cs typeface="Courier New" pitchFamily="49" charset="0"/>
            </a:endParaRPr>
          </a:p>
          <a:p>
            <a:endParaRPr lang="en-US" sz="2400" b="1" dirty="0">
              <a:solidFill>
                <a:schemeClr val="tx2">
                  <a:lumMod val="50000"/>
                </a:schemeClr>
              </a:solidFill>
              <a:latin typeface="Segoe UI Light" pitchFamily="34" charset="0"/>
              <a:ea typeface="Segoe UI" pitchFamily="34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4400" y="2514600"/>
            <a:ext cx="6324600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519040"/>
                </a:solidFill>
                <a:latin typeface="Segoe UI Light" pitchFamily="34" charset="0"/>
                <a:cs typeface="Courier New" pitchFamily="49" charset="0"/>
              </a:rPr>
              <a:t># </a:t>
            </a:r>
            <a:r>
              <a:rPr lang="en-US" sz="1400" dirty="0" smtClean="0">
                <a:solidFill>
                  <a:srgbClr val="519040"/>
                </a:solidFill>
                <a:latin typeface="Segoe UI Light" pitchFamily="34" charset="0"/>
                <a:cs typeface="Courier New" pitchFamily="49" charset="0"/>
              </a:rPr>
              <a:t>load C function to R workspace – same as before</a:t>
            </a:r>
            <a:endParaRPr lang="en-US" sz="1400" dirty="0">
              <a:solidFill>
                <a:srgbClr val="519040"/>
              </a:solidFill>
              <a:latin typeface="Segoe UI Light" pitchFamily="34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dyn.load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exC3.so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519040"/>
                </a:solidFill>
                <a:latin typeface="Segoe UI Light" pitchFamily="34" charset="0"/>
                <a:cs typeface="Courier New" pitchFamily="49" charset="0"/>
              </a:rPr>
              <a:t># </a:t>
            </a:r>
            <a:r>
              <a:rPr lang="en-US" sz="1400" dirty="0" smtClean="0">
                <a:solidFill>
                  <a:srgbClr val="519040"/>
                </a:solidFill>
                <a:latin typeface="Segoe UI Light" pitchFamily="34" charset="0"/>
                <a:cs typeface="Courier New" pitchFamily="49" charset="0"/>
              </a:rPr>
              <a:t>call C function</a:t>
            </a:r>
            <a:endParaRPr lang="en-US" sz="1400" dirty="0">
              <a:solidFill>
                <a:srgbClr val="519040"/>
              </a:solidFill>
              <a:latin typeface="Segoe UI Light" pitchFamily="34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.Call("</a:t>
            </a:r>
            <a:r>
              <a:rPr lang="en-US" sz="14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exampleC3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exampleC3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iValue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  <a:p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519040"/>
                </a:solidFill>
                <a:latin typeface="Segoe UI Light" pitchFamily="34" charset="0"/>
                <a:cs typeface="Courier New" pitchFamily="49" charset="0"/>
              </a:rPr>
              <a:t># </a:t>
            </a:r>
            <a:r>
              <a:rPr lang="en-US" sz="1400" dirty="0" smtClean="0">
                <a:solidFill>
                  <a:srgbClr val="519040"/>
                </a:solidFill>
                <a:latin typeface="Segoe UI Light" pitchFamily="34" charset="0"/>
                <a:cs typeface="Courier New" pitchFamily="49" charset="0"/>
              </a:rPr>
              <a:t>explore output</a:t>
            </a:r>
            <a:endParaRPr lang="en-US" sz="1400" dirty="0">
              <a:solidFill>
                <a:srgbClr val="519040"/>
              </a:solidFill>
              <a:latin typeface="Segoe UI Light" pitchFamily="34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out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NULL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05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i="1" dirty="0" smtClean="0">
                <a:latin typeface="Courier New" pitchFamily="49" charset="0"/>
                <a:cs typeface="Courier New" pitchFamily="49" charset="0"/>
              </a:rPr>
              <a:t>R-C/C++ programming</a:t>
            </a:r>
            <a:endParaRPr lang="en-US" sz="36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24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C:\SCV-Work\Tutorials\bu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9600" y="1652826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ea typeface="Segoe UI" pitchFamily="34" charset="0"/>
                <a:cs typeface="Courier New" pitchFamily="49" charset="0"/>
              </a:rPr>
              <a:t>.Call()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Courier New" pitchFamily="49" charset="0"/>
              </a:rPr>
              <a:t>interface 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Courier New" pitchFamily="49" charset="0"/>
              </a:rPr>
              <a:t>–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Segoe Print" pitchFamily="2" charset="0"/>
                <a:ea typeface="Segoe UI" pitchFamily="34" charset="0"/>
                <a:cs typeface="Courier New" pitchFamily="49" charset="0"/>
              </a:rPr>
              <a:t>passing a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Segoe Print" pitchFamily="2" charset="0"/>
                <a:ea typeface="Segoe UI" pitchFamily="34" charset="0"/>
                <a:cs typeface="Courier New" pitchFamily="49" charset="0"/>
              </a:rPr>
              <a:t>vector</a:t>
            </a:r>
            <a:endParaRPr lang="en-US" sz="2400" b="1" dirty="0" smtClean="0">
              <a:solidFill>
                <a:schemeClr val="tx2">
                  <a:lumMod val="50000"/>
                </a:schemeClr>
              </a:solidFill>
              <a:latin typeface="Segoe UI Light" pitchFamily="34" charset="0"/>
              <a:ea typeface="Segoe UI" pitchFamily="34" charset="0"/>
              <a:cs typeface="Courier New" pitchFamily="49" charset="0"/>
            </a:endParaRPr>
          </a:p>
          <a:p>
            <a:endParaRPr lang="en-US" sz="2400" b="1" dirty="0">
              <a:solidFill>
                <a:schemeClr val="tx2">
                  <a:lumMod val="50000"/>
                </a:schemeClr>
              </a:solidFill>
              <a:latin typeface="Segoe UI Light" pitchFamily="34" charset="0"/>
              <a:ea typeface="Segoe UI" pitchFamily="34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5800" y="2209800"/>
            <a:ext cx="7291783" cy="2400657"/>
          </a:xfrm>
          <a:prstGeom prst="rect">
            <a:avLst/>
          </a:prstGeom>
          <a:solidFill>
            <a:schemeClr val="tx1"/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exC4.c - example C function to be called from R */</a:t>
            </a: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normalize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the vector and return its length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nclude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200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.h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&gt;           </a:t>
            </a:r>
          </a:p>
          <a:p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200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Rdefines.h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sz="12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200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Rmath.h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&gt; </a:t>
            </a:r>
          </a:p>
          <a:p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SEXP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exampleC4 ( 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SEXP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Vector ){</a:t>
            </a:r>
          </a:p>
          <a:p>
            <a:endParaRPr lang="en-US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SEXP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rLen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return (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rLen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 a value */</a:t>
            </a:r>
            <a:endParaRPr lang="en-US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24266" y="1947446"/>
            <a:ext cx="1557734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exC4.c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" y="4572000"/>
            <a:ext cx="838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Segoe Print" pitchFamily="2" charset="0"/>
              </a:rPr>
              <a:t>Note: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Rmath.h</a:t>
            </a:r>
            <a:r>
              <a:rPr lang="en-US" sz="1600" dirty="0" smtClean="0">
                <a:latin typeface="Segoe UI Light" pitchFamily="34" charset="0"/>
              </a:rPr>
              <a:t> include provides access to many R-functions include </a:t>
            </a:r>
            <a:r>
              <a:rPr lang="en-US" sz="16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(),</a:t>
            </a:r>
            <a:r>
              <a:rPr lang="en-US" sz="16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rgamma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Segoe UI Light" pitchFamily="34" charset="0"/>
              </a:rPr>
              <a:t>etc.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Segoe UI Light" pitchFamily="34" charset="0"/>
              </a:rPr>
              <a:t>Function should return </a:t>
            </a: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SEXP</a:t>
            </a:r>
            <a:r>
              <a:rPr lang="en-US" sz="1600" dirty="0" smtClean="0">
                <a:latin typeface="Segoe UI Light" pitchFamily="34" charset="0"/>
              </a:rPr>
              <a:t> object.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.Call() </a:t>
            </a:r>
            <a:r>
              <a:rPr lang="en-US" sz="1600" dirty="0" smtClean="0">
                <a:latin typeface="Segoe UI Light" pitchFamily="34" charset="0"/>
              </a:rPr>
              <a:t>interface allows for changing the function arguments – </a:t>
            </a:r>
            <a:r>
              <a:rPr lang="en-US" sz="1600" dirty="0" smtClean="0">
                <a:solidFill>
                  <a:schemeClr val="accent2"/>
                </a:solidFill>
                <a:latin typeface="Segoe Print" pitchFamily="2" charset="0"/>
              </a:rPr>
              <a:t>be careful</a:t>
            </a:r>
            <a:r>
              <a:rPr lang="en-US" sz="1600" dirty="0" smtClean="0">
                <a:latin typeface="Segoe UI Light" pitchFamily="34" charset="0"/>
              </a:rPr>
              <a:t>!</a:t>
            </a:r>
            <a:endParaRPr lang="en-US" sz="16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4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i="1" dirty="0" smtClean="0">
                <a:latin typeface="Courier New" pitchFamily="49" charset="0"/>
                <a:cs typeface="Courier New" pitchFamily="49" charset="0"/>
              </a:rPr>
              <a:t>R-C/C++ programming</a:t>
            </a:r>
            <a:endParaRPr lang="en-US" sz="36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25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C:\SCV-Work\Tutorials\bu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5800" y="1524000"/>
            <a:ext cx="7291783" cy="2400657"/>
          </a:xfrm>
          <a:prstGeom prst="rect">
            <a:avLst/>
          </a:prstGeom>
          <a:solidFill>
            <a:schemeClr val="tx1"/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SEXP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exampleC4 ( 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SEXP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Vector ){</a:t>
            </a:r>
          </a:p>
          <a:p>
            <a:endParaRPr lang="en-US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SEXP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rLen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;       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/* output value – length of a vector */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double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pVector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 variable - pointer to the input vector */</a:t>
            </a:r>
            <a:endParaRPr lang="en-US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double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vLen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0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/* local variable to calculate intermediate values */</a:t>
            </a:r>
            <a:endParaRPr lang="en-US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        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/* local variable – size of the input vector */</a:t>
            </a:r>
            <a:endParaRPr lang="en-US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          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/* local variable – loop index */ </a:t>
            </a:r>
            <a:endParaRPr lang="en-US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return (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rLen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 a value */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24266" y="1371600"/>
            <a:ext cx="1557734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exC4.c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30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i="1" dirty="0" smtClean="0">
                <a:latin typeface="Courier New" pitchFamily="49" charset="0"/>
                <a:cs typeface="Courier New" pitchFamily="49" charset="0"/>
              </a:rPr>
              <a:t>R-C/C++ programming</a:t>
            </a:r>
            <a:endParaRPr lang="en-US" sz="36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26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C:\SCV-Work\Tutorials\bu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5800" y="1524000"/>
            <a:ext cx="7291783" cy="2031325"/>
          </a:xfrm>
          <a:prstGeom prst="rect">
            <a:avLst/>
          </a:prstGeom>
          <a:solidFill>
            <a:schemeClr val="tx1"/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SEXP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exampleC4 ( 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SEXP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Vector ){</a:t>
            </a:r>
          </a:p>
          <a:p>
            <a:endParaRPr lang="en-US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SEXP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rLen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double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pVector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vLen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0;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/* get the pointer to the vector */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pVector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NUMERIC_POINTER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return (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rLen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 a value */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24266" y="1371600"/>
            <a:ext cx="1557734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exC4.c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43434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Segoe Print" pitchFamily="2" charset="0"/>
              </a:rPr>
              <a:t>Note: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Segoe Print" pitchFamily="2" charset="0"/>
              </a:rPr>
              <a:t> </a:t>
            </a:r>
            <a:r>
              <a:rPr lang="en-US" sz="1600" dirty="0" smtClean="0">
                <a:latin typeface="Segoe UI Light" pitchFamily="34" charset="0"/>
              </a:rPr>
              <a:t>Use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INTEGER_POINTER()</a:t>
            </a:r>
            <a:r>
              <a:rPr lang="en-US" sz="1600" dirty="0" smtClean="0">
                <a:latin typeface="Segoe UI Light" pitchFamily="34" charset="0"/>
              </a:rPr>
              <a:t>and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CHARACTER_POINTER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 smtClean="0">
                <a:latin typeface="Segoe UI Light" pitchFamily="34" charset="0"/>
              </a:rPr>
              <a:t> to get pointer to integer and character arrays respectfully </a:t>
            </a:r>
          </a:p>
        </p:txBody>
      </p:sp>
    </p:spTree>
    <p:extLst>
      <p:ext uri="{BB962C8B-B14F-4D97-AF65-F5344CB8AC3E}">
        <p14:creationId xmlns:p14="http://schemas.microsoft.com/office/powerpoint/2010/main" val="1559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i="1" dirty="0" smtClean="0">
                <a:latin typeface="Courier New" pitchFamily="49" charset="0"/>
                <a:cs typeface="Courier New" pitchFamily="49" charset="0"/>
              </a:rPr>
              <a:t>R-C/C++ programming</a:t>
            </a:r>
            <a:endParaRPr lang="en-US" sz="36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27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C:\SCV-Work\Tutorials\bu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5800" y="1524000"/>
            <a:ext cx="7291783" cy="2585323"/>
          </a:xfrm>
          <a:prstGeom prst="rect">
            <a:avLst/>
          </a:prstGeom>
          <a:solidFill>
            <a:schemeClr val="tx1"/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SEXP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exampleC4 ( 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SEXP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Vector ){</a:t>
            </a:r>
          </a:p>
          <a:p>
            <a:endParaRPr lang="en-US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SEXP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rLen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double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pVector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vLen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0;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/* get the pointer to the vector */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pVector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NUMERIC_POINTER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/*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number of elements in the array */</a:t>
            </a: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length(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return (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rLen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 a value */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24266" y="1371600"/>
            <a:ext cx="1557734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exC4.c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4343400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Segoe Print" pitchFamily="2" charset="0"/>
              </a:rPr>
              <a:t>Note: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Segoe Print" pitchFamily="2" charset="0"/>
              </a:rPr>
              <a:t> </a:t>
            </a:r>
            <a:r>
              <a:rPr lang="en-US" sz="1600" dirty="0" smtClean="0">
                <a:latin typeface="Segoe UI Light" pitchFamily="34" charset="0"/>
              </a:rPr>
              <a:t>We can get the size of the input R-vector !</a:t>
            </a:r>
          </a:p>
        </p:txBody>
      </p:sp>
    </p:spTree>
    <p:extLst>
      <p:ext uri="{BB962C8B-B14F-4D97-AF65-F5344CB8AC3E}">
        <p14:creationId xmlns:p14="http://schemas.microsoft.com/office/powerpoint/2010/main" val="71904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i="1" dirty="0" smtClean="0">
                <a:latin typeface="Courier New" pitchFamily="49" charset="0"/>
                <a:cs typeface="Courier New" pitchFamily="49" charset="0"/>
              </a:rPr>
              <a:t>R-C/C++ programming</a:t>
            </a:r>
            <a:endParaRPr lang="en-US" sz="36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28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C:\SCV-Work\Tutorials\bu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5800" y="1524000"/>
            <a:ext cx="7291783" cy="2954655"/>
          </a:xfrm>
          <a:prstGeom prst="rect">
            <a:avLst/>
          </a:prstGeom>
          <a:solidFill>
            <a:schemeClr val="tx1"/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SEXP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exampleC4 ( 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SEXP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Vector ){</a:t>
            </a:r>
          </a:p>
          <a:p>
            <a:endParaRPr lang="en-US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SEXP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rLen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double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pVector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vLen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0;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pVector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NUMERIC_POINTER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length(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/*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allocate storage for integer variable (array works also!) */</a:t>
            </a:r>
          </a:p>
          <a:p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PROTECT(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rLen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NEW_NUMERIC(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UNPROTECT(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return (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rLen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 a value */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24266" y="1371600"/>
            <a:ext cx="1557734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exC4.c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4495800"/>
            <a:ext cx="8382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Segoe Print" pitchFamily="2" charset="0"/>
              </a:rPr>
              <a:t>Note:</a:t>
            </a:r>
            <a:endParaRPr lang="en-US" sz="1600" dirty="0" smtClean="0">
              <a:latin typeface="Segoe UI Light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 smtClean="0">
                <a:latin typeface="Segoe UI Light" pitchFamily="34" charset="0"/>
              </a:rPr>
              <a:t> To allocate integer and character arrays use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NEW_INTEGER(</a:t>
            </a:r>
            <a:r>
              <a:rPr lang="en-US" sz="16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Segoe UI Light" pitchFamily="34" charset="0"/>
              </a:rPr>
              <a:t>and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NEW_CHARACTER(</a:t>
            </a:r>
            <a:r>
              <a:rPr lang="en-US" sz="16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Segoe UI Light" pitchFamily="34" charset="0"/>
              </a:rPr>
              <a:t> functions respectfully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1600" dirty="0">
              <a:latin typeface="Segoe UI Light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 smtClean="0">
                <a:latin typeface="Segoe UI Light" pitchFamily="34" charset="0"/>
              </a:rPr>
              <a:t>  </a:t>
            </a: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PROTECT() </a:t>
            </a:r>
            <a:r>
              <a:rPr lang="en-US" sz="1600" dirty="0" smtClean="0">
                <a:latin typeface="Segoe UI Light" pitchFamily="34" charset="0"/>
              </a:rPr>
              <a:t>and </a:t>
            </a: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UNPROTECT() </a:t>
            </a:r>
            <a:r>
              <a:rPr lang="en-US" sz="1600" dirty="0" smtClean="0">
                <a:latin typeface="Segoe UI Light" pitchFamily="34" charset="0"/>
              </a:rPr>
              <a:t>command </a:t>
            </a:r>
            <a:r>
              <a:rPr lang="en-US" sz="1600" dirty="0" smtClean="0">
                <a:solidFill>
                  <a:schemeClr val="accent2"/>
                </a:solidFill>
                <a:latin typeface="Segoe Print" pitchFamily="2" charset="0"/>
              </a:rPr>
              <a:t>must be balanced</a:t>
            </a:r>
            <a:r>
              <a:rPr lang="en-US" sz="1600" dirty="0" smtClean="0">
                <a:latin typeface="Segoe UI Light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4937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i="1" dirty="0" smtClean="0">
                <a:latin typeface="Courier New" pitchFamily="49" charset="0"/>
                <a:cs typeface="Courier New" pitchFamily="49" charset="0"/>
              </a:rPr>
              <a:t>R-C/C++ programming</a:t>
            </a:r>
            <a:endParaRPr lang="en-US" sz="36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29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C:\SCV-Work\Tutorials\bu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5800" y="1524000"/>
            <a:ext cx="7291783" cy="4616648"/>
          </a:xfrm>
          <a:prstGeom prst="rect">
            <a:avLst/>
          </a:prstGeom>
          <a:solidFill>
            <a:schemeClr val="tx1"/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SEXP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exampleC4 ( 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SEXP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Vector ){</a:t>
            </a:r>
          </a:p>
          <a:p>
            <a:endParaRPr lang="en-US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SEXP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rLen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double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pVector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vLen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0;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pVector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NUMERIC_POINTER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length(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PROTECT(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rLen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NEW_NUMERIC(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/* calculate the length */</a:t>
            </a: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for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vLen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pVector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], 2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if (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vLen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&gt; 0.000001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vLen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vLen,0.5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/* Here we are working with a pointer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 it WILL change R vector */</a:t>
            </a:r>
            <a:endParaRPr lang="en-US" sz="1200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for(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pVector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/=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vLen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/*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copy the value of local variable into R-object */</a:t>
            </a: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REAL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rLen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[0] =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vLen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UNPROTECT(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return (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rLen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 a value */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24266" y="1371600"/>
            <a:ext cx="1557734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exC4.c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38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i="1" dirty="0" smtClean="0">
                <a:latin typeface="Courier New" pitchFamily="49" charset="0"/>
                <a:cs typeface="Courier New" pitchFamily="49" charset="0"/>
              </a:rPr>
              <a:t>R-C/C++ programming</a:t>
            </a:r>
            <a:endParaRPr lang="en-US" sz="36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C:\SCV-Work\Tutorials\bu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66800" y="1652826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ea typeface="Segoe UI" pitchFamily="34" charset="0"/>
                <a:cs typeface="Courier New" pitchFamily="49" charset="0"/>
              </a:rPr>
              <a:t>.C()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Courier New" pitchFamily="49" charset="0"/>
              </a:rPr>
              <a:t>interface</a:t>
            </a:r>
            <a:endParaRPr lang="en-US" sz="2400" b="1" dirty="0" smtClean="0">
              <a:solidFill>
                <a:schemeClr val="accent2">
                  <a:lumMod val="50000"/>
                </a:schemeClr>
              </a:solidFill>
              <a:latin typeface="Courier New" pitchFamily="49" charset="0"/>
              <a:ea typeface="Segoe UI" pitchFamily="34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7536" y="2514600"/>
            <a:ext cx="6553863" cy="1477328"/>
          </a:xfrm>
          <a:prstGeom prst="rect">
            <a:avLst/>
          </a:prstGeom>
          <a:solidFill>
            <a:schemeClr val="tx1"/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/* exC1.c – example C function to be called from R */</a:t>
            </a:r>
          </a:p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exampleC1(</a:t>
            </a:r>
            <a:r>
              <a:rPr 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400" dirty="0" err="1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iVec</a:t>
            </a: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endParaRPr lang="en-US" sz="1400" dirty="0" smtClean="0">
              <a:solidFill>
                <a:schemeClr val="bg1">
                  <a:lumMod val="9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iVec</a:t>
            </a: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[0] = 7;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return;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 smtClean="0">
              <a:solidFill>
                <a:schemeClr val="bg1">
                  <a:lumMod val="9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81800" y="2286000"/>
            <a:ext cx="1557734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exC1.c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536" y="4572000"/>
            <a:ext cx="655386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Segoe Print" pitchFamily="2" charset="0"/>
              </a:rPr>
              <a:t>Important:</a:t>
            </a:r>
          </a:p>
          <a:p>
            <a:r>
              <a:rPr lang="en-US" dirty="0">
                <a:latin typeface="Segoe UI Light" pitchFamily="34" charset="0"/>
              </a:rPr>
              <a:t>	</a:t>
            </a:r>
            <a:r>
              <a:rPr lang="en-US" dirty="0" smtClean="0">
                <a:latin typeface="Segoe UI Light" pitchFamily="34" charset="0"/>
              </a:rPr>
              <a:t>Function returns no values – it is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Segoe UI Semibold" pitchFamily="34" charset="0"/>
              </a:rPr>
              <a:t>VOID</a:t>
            </a:r>
          </a:p>
          <a:p>
            <a:r>
              <a:rPr lang="en-US" dirty="0">
                <a:latin typeface="Segoe UI Light" pitchFamily="34" charset="0"/>
              </a:rPr>
              <a:t>	</a:t>
            </a:r>
            <a:r>
              <a:rPr lang="en-US" dirty="0" smtClean="0">
                <a:latin typeface="Segoe UI Light" pitchFamily="34" charset="0"/>
              </a:rPr>
              <a:t>All the values that need to be </a:t>
            </a:r>
            <a:r>
              <a:rPr lang="en-US" dirty="0" smtClean="0">
                <a:latin typeface="Segoe UI Light" pitchFamily="34" charset="0"/>
              </a:rPr>
              <a:t>changed/returned by a function </a:t>
            </a:r>
            <a:r>
              <a:rPr lang="en-US" dirty="0" smtClean="0">
                <a:latin typeface="Segoe UI Light" pitchFamily="34" charset="0"/>
              </a:rPr>
              <a:t>must be </a:t>
            </a:r>
            <a:r>
              <a:rPr lang="en-US" dirty="0" smtClean="0">
                <a:latin typeface="Segoe UI Light" pitchFamily="34" charset="0"/>
              </a:rPr>
              <a:t>passed through its arguments.</a:t>
            </a:r>
            <a:endParaRPr lang="en-US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08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i="1" dirty="0" smtClean="0">
                <a:latin typeface="Courier New" pitchFamily="49" charset="0"/>
                <a:cs typeface="Courier New" pitchFamily="49" charset="0"/>
              </a:rPr>
              <a:t>R-C/C++ programming</a:t>
            </a:r>
            <a:endParaRPr lang="en-US" sz="36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30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C:\SCV-Work\Tutorials\bu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9600" y="1652826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ea typeface="Segoe UI" pitchFamily="34" charset="0"/>
                <a:cs typeface="Courier New" pitchFamily="49" charset="0"/>
              </a:rPr>
              <a:t>.Call()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Courier New" pitchFamily="49" charset="0"/>
              </a:rPr>
              <a:t>interface –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Segoe Print" pitchFamily="2" charset="0"/>
                <a:ea typeface="Segoe UI" pitchFamily="34" charset="0"/>
                <a:cs typeface="Courier New" pitchFamily="49" charset="0"/>
              </a:rPr>
              <a:t>passing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Segoe Print" pitchFamily="2" charset="0"/>
                <a:ea typeface="Segoe UI" pitchFamily="34" charset="0"/>
                <a:cs typeface="Courier New" pitchFamily="49" charset="0"/>
              </a:rPr>
              <a:t>an array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Segoe Print" pitchFamily="2" charset="0"/>
              <a:ea typeface="Segoe UI" pitchFamily="34" charset="0"/>
              <a:cs typeface="Courier New" pitchFamily="49" charset="0"/>
            </a:endParaRPr>
          </a:p>
          <a:p>
            <a:endParaRPr lang="en-US" sz="2400" b="1" dirty="0" smtClean="0">
              <a:solidFill>
                <a:schemeClr val="tx2">
                  <a:lumMod val="50000"/>
                </a:schemeClr>
              </a:solidFill>
              <a:latin typeface="Segoe UI Light" pitchFamily="34" charset="0"/>
              <a:ea typeface="Segoe UI" pitchFamily="34" charset="0"/>
              <a:cs typeface="Courier New" pitchFamily="49" charset="0"/>
            </a:endParaRPr>
          </a:p>
          <a:p>
            <a:endParaRPr lang="en-US" sz="2400" b="1" dirty="0">
              <a:solidFill>
                <a:schemeClr val="tx2">
                  <a:lumMod val="50000"/>
                </a:schemeClr>
              </a:solidFill>
              <a:latin typeface="Segoe UI Light" pitchFamily="34" charset="0"/>
              <a:ea typeface="Segoe UI" pitchFamily="34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4400" y="2514600"/>
            <a:ext cx="6324600" cy="363176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519040"/>
                </a:solidFill>
                <a:latin typeface="Segoe UI Light" pitchFamily="34" charset="0"/>
                <a:cs typeface="Courier New" pitchFamily="49" charset="0"/>
              </a:rPr>
              <a:t># </a:t>
            </a:r>
            <a:r>
              <a:rPr lang="en-US" sz="1400" dirty="0" smtClean="0">
                <a:solidFill>
                  <a:srgbClr val="519040"/>
                </a:solidFill>
                <a:latin typeface="Segoe UI Light" pitchFamily="34" charset="0"/>
                <a:cs typeface="Courier New" pitchFamily="49" charset="0"/>
              </a:rPr>
              <a:t>load C function to R workspace – same as before</a:t>
            </a:r>
            <a:endParaRPr lang="en-US" sz="1400" dirty="0">
              <a:solidFill>
                <a:srgbClr val="519040"/>
              </a:solidFill>
              <a:latin typeface="Segoe UI Light" pitchFamily="34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dyn.load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exC4.so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519040"/>
                </a:solidFill>
                <a:latin typeface="Segoe UI Light" pitchFamily="34" charset="0"/>
                <a:cs typeface="Courier New" pitchFamily="49" charset="0"/>
              </a:rPr>
              <a:t># </a:t>
            </a:r>
            <a:r>
              <a:rPr lang="en-US" sz="1400" dirty="0" smtClean="0">
                <a:solidFill>
                  <a:srgbClr val="519040"/>
                </a:solidFill>
                <a:latin typeface="Segoe UI Light" pitchFamily="34" charset="0"/>
                <a:cs typeface="Courier New" pitchFamily="49" charset="0"/>
              </a:rPr>
              <a:t>define and input array</a:t>
            </a:r>
            <a:endParaRPr lang="en-US" sz="1400" dirty="0">
              <a:solidFill>
                <a:srgbClr val="519040"/>
              </a:solidFill>
              <a:latin typeface="Segoe UI Light" pitchFamily="34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A_in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&lt;- c( 2, 3, 6)</a:t>
            </a:r>
          </a:p>
          <a:p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519040"/>
                </a:solidFill>
                <a:latin typeface="Segoe UI Light" pitchFamily="34" charset="0"/>
                <a:cs typeface="Courier New" pitchFamily="49" charset="0"/>
              </a:rPr>
              <a:t># </a:t>
            </a:r>
            <a:r>
              <a:rPr lang="en-US" sz="1400" dirty="0" smtClean="0">
                <a:solidFill>
                  <a:srgbClr val="519040"/>
                </a:solidFill>
                <a:latin typeface="Segoe UI Light" pitchFamily="34" charset="0"/>
                <a:cs typeface="Courier New" pitchFamily="49" charset="0"/>
              </a:rPr>
              <a:t>call C function</a:t>
            </a:r>
            <a:endParaRPr lang="en-US" sz="1400" dirty="0">
              <a:solidFill>
                <a:srgbClr val="519040"/>
              </a:solidFill>
              <a:latin typeface="Segoe UI Light" pitchFamily="34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.Call("</a:t>
            </a:r>
            <a:r>
              <a:rPr lang="en-US" sz="14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exampleC4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A_in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519040"/>
                </a:solidFill>
                <a:latin typeface="Segoe UI Light" pitchFamily="34" charset="0"/>
                <a:cs typeface="Courier New" pitchFamily="49" charset="0"/>
              </a:rPr>
              <a:t># input array changed !!!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A_in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[1] 0.2857143 0.4285714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0.8571429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[1] 7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28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i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36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31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C:\SCV-Work\Tutorials\bu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09600" y="1652826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This tutorial has been made possible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by 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Scientific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Computing and Visualization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</a:p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group</a:t>
            </a:r>
          </a:p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 </a:t>
            </a:r>
            <a:r>
              <a:rPr lang="en-US" sz="2400" dirty="0" smtClean="0">
                <a:solidFill>
                  <a:srgbClr val="C00000"/>
                </a:solidFill>
              </a:rPr>
              <a:t>Boston University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pPr algn="ctr"/>
            <a:endParaRPr lang="en-US" sz="2400" dirty="0" smtClean="0">
              <a:solidFill>
                <a:schemeClr val="tx2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endParaRPr lang="en-US" sz="2400" dirty="0">
              <a:solidFill>
                <a:schemeClr val="tx2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endParaRPr lang="en-US" sz="2400" dirty="0" smtClean="0">
              <a:solidFill>
                <a:schemeClr val="tx2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2400" dirty="0">
                <a:latin typeface="Segoe UI Light" pitchFamily="34" charset="0"/>
                <a:cs typeface="Arial" pitchFamily="34" charset="0"/>
              </a:rPr>
              <a:t>Katia Oleinik</a:t>
            </a:r>
            <a:br>
              <a:rPr lang="en-US" sz="2400" dirty="0">
                <a:latin typeface="Segoe UI Light" pitchFamily="34" charset="0"/>
                <a:cs typeface="Arial" pitchFamily="34" charset="0"/>
              </a:rPr>
            </a:br>
            <a:r>
              <a:rPr lang="en-US" sz="2400" i="1" dirty="0">
                <a:solidFill>
                  <a:schemeClr val="tx2"/>
                </a:solidFill>
              </a:rPr>
              <a:t>koleinik@bu.edu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endParaRPr lang="en-US" sz="2400" dirty="0">
              <a:solidFill>
                <a:schemeClr val="accent2">
                  <a:lumMod val="75000"/>
                </a:schemeClr>
              </a:solidFill>
              <a:latin typeface="Segoe Print" pitchFamily="2" charset="0"/>
              <a:ea typeface="Segoe UI" pitchFamily="34" charset="0"/>
              <a:cs typeface="Courier New" pitchFamily="49" charset="0"/>
            </a:endParaRPr>
          </a:p>
          <a:p>
            <a:endParaRPr lang="en-US" sz="2400" b="1" dirty="0" smtClean="0">
              <a:solidFill>
                <a:schemeClr val="tx2">
                  <a:lumMod val="50000"/>
                </a:schemeClr>
              </a:solidFill>
              <a:latin typeface="Segoe UI Light" pitchFamily="34" charset="0"/>
              <a:ea typeface="Segoe UI" pitchFamily="34" charset="0"/>
              <a:cs typeface="Courier New" pitchFamily="49" charset="0"/>
            </a:endParaRPr>
          </a:p>
          <a:p>
            <a:endParaRPr lang="en-US" sz="2400" b="1" dirty="0">
              <a:solidFill>
                <a:schemeClr val="tx2">
                  <a:lumMod val="50000"/>
                </a:schemeClr>
              </a:solidFill>
              <a:latin typeface="Segoe UI Light" pitchFamily="34" charset="0"/>
              <a:ea typeface="Segoe U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02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i="1" dirty="0" smtClean="0">
                <a:latin typeface="Courier New" pitchFamily="49" charset="0"/>
                <a:cs typeface="Courier New" pitchFamily="49" charset="0"/>
              </a:rPr>
              <a:t>R-C/C++ programming</a:t>
            </a:r>
            <a:endParaRPr lang="en-US" sz="36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C:\SCV-Work\Tutorials\bu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66800" y="1652826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ea typeface="Segoe UI" pitchFamily="34" charset="0"/>
                <a:cs typeface="Courier New" pitchFamily="49" charset="0"/>
              </a:rPr>
              <a:t>.C()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Courier New" pitchFamily="49" charset="0"/>
              </a:rPr>
              <a:t>interface</a:t>
            </a:r>
            <a:endParaRPr lang="en-US" sz="2400" b="1" dirty="0" smtClean="0">
              <a:solidFill>
                <a:schemeClr val="accent2">
                  <a:lumMod val="50000"/>
                </a:schemeClr>
              </a:solidFill>
              <a:latin typeface="Courier New" pitchFamily="49" charset="0"/>
              <a:ea typeface="Segoe UI" pitchFamily="34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7536" y="2514600"/>
            <a:ext cx="6553863" cy="1169551"/>
          </a:xfrm>
          <a:prstGeom prst="rect">
            <a:avLst/>
          </a:prstGeom>
          <a:solidFill>
            <a:schemeClr val="tx1"/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katana:~ %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 CMD SHLIB </a:t>
            </a:r>
            <a:r>
              <a:rPr lang="en-US" sz="1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exC1.c</a:t>
            </a:r>
          </a:p>
          <a:p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=gnu99 -I/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/local/IT/R-2.13.2/lib64/R/include  -I/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/local/include    -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 -g -O2 -c exC1.c -o exC1.o</a:t>
            </a:r>
          </a:p>
          <a:p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=gnu99 -shared -L/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/local/lib64 -o exC1.so exC1.o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katana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itchFamily="49" charset="0"/>
                <a:cs typeface="Courier New" pitchFamily="49" charset="0"/>
              </a:rPr>
              <a:t>:~ %</a:t>
            </a:r>
            <a:endParaRPr lang="en-US" sz="1400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536" y="4572000"/>
            <a:ext cx="69348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Segoe Print" pitchFamily="2" charset="0"/>
              </a:rPr>
              <a:t>Important:</a:t>
            </a:r>
          </a:p>
          <a:p>
            <a:r>
              <a:rPr lang="en-US" dirty="0">
                <a:latin typeface="Segoe UI Light" pitchFamily="34" charset="0"/>
              </a:rPr>
              <a:t>	</a:t>
            </a:r>
            <a:r>
              <a:rPr lang="en-US" dirty="0" smtClean="0">
                <a:latin typeface="Segoe UI Light" pitchFamily="34" charset="0"/>
              </a:rPr>
              <a:t>In </a:t>
            </a:r>
            <a:r>
              <a:rPr lang="en-US" b="1" dirty="0" err="1" smtClean="0">
                <a:latin typeface="Segoe UI Light" pitchFamily="34" charset="0"/>
              </a:rPr>
              <a:t>linux</a:t>
            </a:r>
            <a:r>
              <a:rPr lang="en-US" dirty="0" smtClean="0">
                <a:latin typeface="Segoe UI Light" pitchFamily="34" charset="0"/>
              </a:rPr>
              <a:t> (and </a:t>
            </a:r>
            <a:r>
              <a:rPr lang="en-US" b="1" dirty="0" smtClean="0">
                <a:latin typeface="Segoe UI Light" pitchFamily="34" charset="0"/>
              </a:rPr>
              <a:t>R</a:t>
            </a:r>
            <a:r>
              <a:rPr lang="en-US" dirty="0" smtClean="0">
                <a:latin typeface="Segoe UI Light" pitchFamily="34" charset="0"/>
              </a:rPr>
              <a:t>) environment commands are case sensitive! </a:t>
            </a:r>
            <a:endParaRPr lang="en-US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46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i="1" dirty="0" smtClean="0">
                <a:latin typeface="Courier New" pitchFamily="49" charset="0"/>
                <a:cs typeface="Courier New" pitchFamily="49" charset="0"/>
              </a:rPr>
              <a:t>R-C/C++ programming</a:t>
            </a:r>
            <a:endParaRPr lang="en-US" sz="36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C:\SCV-Work\Tutorials\bu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66800" y="1652826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ea typeface="Segoe UI" pitchFamily="34" charset="0"/>
                <a:cs typeface="Courier New" pitchFamily="49" charset="0"/>
              </a:rPr>
              <a:t>.C()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Courier New" pitchFamily="49" charset="0"/>
              </a:rPr>
              <a:t>interface</a:t>
            </a:r>
            <a:endParaRPr lang="en-US" sz="2400" b="1" dirty="0" smtClean="0">
              <a:solidFill>
                <a:schemeClr val="accent2">
                  <a:lumMod val="50000"/>
                </a:schemeClr>
              </a:solidFill>
              <a:latin typeface="Courier New" pitchFamily="49" charset="0"/>
              <a:ea typeface="Segoe UI" pitchFamily="34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536" y="4572000"/>
            <a:ext cx="65538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Segoe Print" pitchFamily="2" charset="0"/>
              </a:rPr>
              <a:t>Note:</a:t>
            </a:r>
          </a:p>
          <a:p>
            <a:r>
              <a:rPr lang="en-US" dirty="0">
                <a:latin typeface="Segoe UI Light" pitchFamily="34" charset="0"/>
              </a:rPr>
              <a:t>	</a:t>
            </a:r>
            <a:r>
              <a:rPr lang="en-US" dirty="0" smtClean="0">
                <a:latin typeface="Segoe UI Light" pitchFamily="34" charset="0"/>
              </a:rPr>
              <a:t>In </a:t>
            </a:r>
            <a:r>
              <a:rPr lang="en-US" b="1" dirty="0" smtClean="0">
                <a:latin typeface="Segoe UI Light" pitchFamily="34" charset="0"/>
              </a:rPr>
              <a:t>windows</a:t>
            </a:r>
            <a:r>
              <a:rPr lang="en-US" dirty="0" smtClean="0">
                <a:latin typeface="Segoe UI Light" pitchFamily="34" charset="0"/>
              </a:rPr>
              <a:t> after the function is compiled it will be named 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exC1.dll</a:t>
            </a:r>
            <a:endParaRPr lang="en-US" sz="2000" dirty="0">
              <a:latin typeface="Segoe UI Light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4400" y="2514600"/>
            <a:ext cx="6324600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519040"/>
                </a:solidFill>
                <a:latin typeface="Segoe UI Light" pitchFamily="34" charset="0"/>
                <a:cs typeface="Courier New" pitchFamily="49" charset="0"/>
              </a:rPr>
              <a:t># </a:t>
            </a:r>
            <a:r>
              <a:rPr lang="en-US" sz="1400" dirty="0" smtClean="0">
                <a:solidFill>
                  <a:srgbClr val="519040"/>
                </a:solidFill>
                <a:latin typeface="Segoe UI Light" pitchFamily="34" charset="0"/>
                <a:cs typeface="Courier New" pitchFamily="49" charset="0"/>
              </a:rPr>
              <a:t>load C function to R workspace</a:t>
            </a:r>
            <a:endParaRPr lang="en-US" sz="1400" dirty="0">
              <a:solidFill>
                <a:srgbClr val="519040"/>
              </a:solidFill>
              <a:latin typeface="Segoe UI Light" pitchFamily="34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dyn.load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exC1.so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60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i="1" dirty="0" smtClean="0">
                <a:latin typeface="Courier New" pitchFamily="49" charset="0"/>
                <a:cs typeface="Courier New" pitchFamily="49" charset="0"/>
              </a:rPr>
              <a:t>R-C/C++ programming</a:t>
            </a:r>
            <a:endParaRPr lang="en-US" sz="36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C:\SCV-Work\Tutorials\bu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66800" y="1652826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ea typeface="Segoe UI" pitchFamily="34" charset="0"/>
                <a:cs typeface="Courier New" pitchFamily="49" charset="0"/>
              </a:rPr>
              <a:t>.C()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Courier New" pitchFamily="49" charset="0"/>
              </a:rPr>
              <a:t>interface</a:t>
            </a:r>
            <a:endParaRPr lang="en-US" sz="2400" b="1" dirty="0" smtClean="0">
              <a:solidFill>
                <a:schemeClr val="accent2">
                  <a:lumMod val="50000"/>
                </a:schemeClr>
              </a:solidFill>
              <a:latin typeface="Courier New" pitchFamily="49" charset="0"/>
              <a:ea typeface="Segoe UI" pitchFamily="34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4400" y="2514600"/>
            <a:ext cx="6324600" cy="129266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519040"/>
                </a:solidFill>
                <a:latin typeface="Segoe UI Light" pitchFamily="34" charset="0"/>
                <a:cs typeface="Courier New" pitchFamily="49" charset="0"/>
              </a:rPr>
              <a:t># </a:t>
            </a:r>
            <a:r>
              <a:rPr lang="en-US" sz="1400" dirty="0" smtClean="0">
                <a:solidFill>
                  <a:srgbClr val="519040"/>
                </a:solidFill>
                <a:latin typeface="Segoe UI Light" pitchFamily="34" charset="0"/>
                <a:cs typeface="Courier New" pitchFamily="49" charset="0"/>
              </a:rPr>
              <a:t>load C function to R workspace</a:t>
            </a:r>
            <a:endParaRPr lang="en-US" sz="1400" dirty="0">
              <a:solidFill>
                <a:srgbClr val="519040"/>
              </a:solidFill>
              <a:latin typeface="Segoe UI Light" pitchFamily="34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dyn.load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exC1.so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dirty="0" smtClean="0">
                <a:solidFill>
                  <a:srgbClr val="519040"/>
                </a:solidFill>
                <a:latin typeface="Segoe UI Light" pitchFamily="34" charset="0"/>
                <a:cs typeface="Courier New" pitchFamily="49" charset="0"/>
              </a:rPr>
              <a:t># create a vector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iv &lt;- 1:3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42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i="1" dirty="0" smtClean="0">
                <a:latin typeface="Courier New" pitchFamily="49" charset="0"/>
                <a:cs typeface="Courier New" pitchFamily="49" charset="0"/>
              </a:rPr>
              <a:t>R-C/C++ programming</a:t>
            </a:r>
            <a:endParaRPr lang="en-US" sz="36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C:\SCV-Work\Tutorials\bu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66800" y="1652826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ea typeface="Segoe UI" pitchFamily="34" charset="0"/>
                <a:cs typeface="Courier New" pitchFamily="49" charset="0"/>
              </a:rPr>
              <a:t>.C()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Courier New" pitchFamily="49" charset="0"/>
              </a:rPr>
              <a:t>interface</a:t>
            </a:r>
            <a:endParaRPr lang="en-US" sz="2400" b="1" dirty="0" smtClean="0">
              <a:solidFill>
                <a:schemeClr val="accent2">
                  <a:lumMod val="50000"/>
                </a:schemeClr>
              </a:solidFill>
              <a:latin typeface="Courier New" pitchFamily="49" charset="0"/>
              <a:ea typeface="Segoe UI" pitchFamily="34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4400" y="2514600"/>
            <a:ext cx="6324600" cy="21544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519040"/>
                </a:solidFill>
                <a:latin typeface="Segoe UI Light" pitchFamily="34" charset="0"/>
                <a:cs typeface="Courier New" pitchFamily="49" charset="0"/>
              </a:rPr>
              <a:t># </a:t>
            </a:r>
            <a:r>
              <a:rPr lang="en-US" sz="1400" dirty="0" smtClean="0">
                <a:solidFill>
                  <a:srgbClr val="519040"/>
                </a:solidFill>
                <a:latin typeface="Segoe UI Light" pitchFamily="34" charset="0"/>
                <a:cs typeface="Courier New" pitchFamily="49" charset="0"/>
              </a:rPr>
              <a:t>load C function to R workspace</a:t>
            </a:r>
            <a:endParaRPr lang="en-US" sz="1400" dirty="0">
              <a:solidFill>
                <a:srgbClr val="519040"/>
              </a:solidFill>
              <a:latin typeface="Segoe UI Light" pitchFamily="34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dyn.load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exC1.so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dirty="0" smtClean="0">
                <a:solidFill>
                  <a:srgbClr val="519040"/>
                </a:solidFill>
                <a:latin typeface="Segoe UI Light" pitchFamily="34" charset="0"/>
                <a:cs typeface="Courier New" pitchFamily="49" charset="0"/>
              </a:rPr>
              <a:t># create a vector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iv &lt;- 1:3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dirty="0">
                <a:solidFill>
                  <a:srgbClr val="519040"/>
                </a:solidFill>
                <a:latin typeface="Segoe UI Light" pitchFamily="34" charset="0"/>
                <a:cs typeface="Courier New" pitchFamily="49" charset="0"/>
              </a:rPr>
              <a:t># </a:t>
            </a:r>
            <a:r>
              <a:rPr lang="en-US" sz="1400" dirty="0" smtClean="0">
                <a:solidFill>
                  <a:srgbClr val="519040"/>
                </a:solidFill>
                <a:latin typeface="Segoe UI Light" pitchFamily="34" charset="0"/>
                <a:cs typeface="Courier New" pitchFamily="49" charset="0"/>
              </a:rPr>
              <a:t>call c-function</a:t>
            </a:r>
            <a:endParaRPr lang="en-US" sz="1400" dirty="0">
              <a:solidFill>
                <a:srgbClr val="519040"/>
              </a:solidFill>
              <a:latin typeface="Segoe UI Light" pitchFamily="34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out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exampleC1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newVec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as.integer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(iv))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33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i="1" dirty="0" smtClean="0">
                <a:latin typeface="Courier New" pitchFamily="49" charset="0"/>
                <a:cs typeface="Courier New" pitchFamily="49" charset="0"/>
              </a:rPr>
              <a:t>R-C/C++ programming</a:t>
            </a:r>
            <a:endParaRPr lang="en-US" sz="36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C:\SCV-Work\Tutorials\bu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66800" y="1652826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ea typeface="Segoe UI" pitchFamily="34" charset="0"/>
                <a:cs typeface="Courier New" pitchFamily="49" charset="0"/>
              </a:rPr>
              <a:t>.C()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Courier New" pitchFamily="49" charset="0"/>
              </a:rPr>
              <a:t>interface</a:t>
            </a:r>
            <a:endParaRPr lang="en-US" sz="2400" b="1" dirty="0" smtClean="0">
              <a:solidFill>
                <a:schemeClr val="accent2">
                  <a:lumMod val="50000"/>
                </a:schemeClr>
              </a:solidFill>
              <a:latin typeface="Courier New" pitchFamily="49" charset="0"/>
              <a:ea typeface="Segoe UI" pitchFamily="34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4400" y="2514600"/>
            <a:ext cx="6324600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519040"/>
                </a:solidFill>
                <a:latin typeface="Segoe UI Light" pitchFamily="34" charset="0"/>
                <a:cs typeface="Courier New" pitchFamily="49" charset="0"/>
              </a:rPr>
              <a:t># </a:t>
            </a:r>
            <a:r>
              <a:rPr lang="en-US" sz="1400" dirty="0" smtClean="0">
                <a:solidFill>
                  <a:srgbClr val="519040"/>
                </a:solidFill>
                <a:latin typeface="Segoe UI Light" pitchFamily="34" charset="0"/>
                <a:cs typeface="Courier New" pitchFamily="49" charset="0"/>
              </a:rPr>
              <a:t>load C function to R workspace</a:t>
            </a:r>
            <a:endParaRPr lang="en-US" sz="1400" dirty="0">
              <a:solidFill>
                <a:srgbClr val="519040"/>
              </a:solidFill>
              <a:latin typeface="Segoe UI Light" pitchFamily="34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dyn.load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exC1.so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dirty="0" smtClean="0">
                <a:solidFill>
                  <a:srgbClr val="519040"/>
                </a:solidFill>
                <a:latin typeface="Segoe UI Light" pitchFamily="34" charset="0"/>
                <a:cs typeface="Courier New" pitchFamily="49" charset="0"/>
              </a:rPr>
              <a:t># create a vector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iv &lt;- 1:3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dirty="0">
                <a:solidFill>
                  <a:srgbClr val="519040"/>
                </a:solidFill>
                <a:latin typeface="Segoe UI Light" pitchFamily="34" charset="0"/>
                <a:cs typeface="Courier New" pitchFamily="49" charset="0"/>
              </a:rPr>
              <a:t># </a:t>
            </a:r>
            <a:r>
              <a:rPr lang="en-US" sz="1400" dirty="0" smtClean="0">
                <a:solidFill>
                  <a:srgbClr val="519040"/>
                </a:solidFill>
                <a:latin typeface="Segoe UI Light" pitchFamily="34" charset="0"/>
                <a:cs typeface="Courier New" pitchFamily="49" charset="0"/>
              </a:rPr>
              <a:t>call c-function</a:t>
            </a:r>
            <a:endParaRPr lang="en-US" sz="1400" dirty="0">
              <a:solidFill>
                <a:srgbClr val="519040"/>
              </a:solidFill>
              <a:latin typeface="Segoe UI Light" pitchFamily="34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out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exampleC1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newVec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as.integer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(iv))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out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newVec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[1]  7  2  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75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i="1" dirty="0" smtClean="0">
                <a:latin typeface="Courier New" pitchFamily="49" charset="0"/>
                <a:cs typeface="Courier New" pitchFamily="49" charset="0"/>
              </a:rPr>
              <a:t>R-C/C++ programming</a:t>
            </a:r>
            <a:endParaRPr lang="en-US" sz="36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C:\SCV-Work\Tutorials\bu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66800" y="1652826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ea typeface="Segoe UI" pitchFamily="34" charset="0"/>
                <a:cs typeface="Courier New" pitchFamily="49" charset="0"/>
              </a:rPr>
              <a:t>.C()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Courier New" pitchFamily="49" charset="0"/>
              </a:rPr>
              <a:t>interface</a:t>
            </a:r>
            <a:endParaRPr lang="en-US" sz="2400" b="1" dirty="0" smtClean="0">
              <a:solidFill>
                <a:schemeClr val="accent2">
                  <a:lumMod val="50000"/>
                </a:schemeClr>
              </a:solidFill>
              <a:latin typeface="Courier New" pitchFamily="49" charset="0"/>
              <a:ea typeface="Segoe UI" pitchFamily="34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7536" y="2667000"/>
            <a:ext cx="773059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Segoe Print" pitchFamily="2" charset="0"/>
              </a:rPr>
              <a:t>Note: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Segoe UI Light" pitchFamily="34" charset="0"/>
              </a:rPr>
              <a:t>Allocate memory to the vectors passed to </a:t>
            </a:r>
            <a:r>
              <a:rPr lang="en-US" dirty="0" smtClean="0">
                <a:latin typeface="Segoe UI Semibold" pitchFamily="34" charset="0"/>
              </a:rPr>
              <a:t>.C </a:t>
            </a:r>
            <a:r>
              <a:rPr lang="en-US" dirty="0" smtClean="0">
                <a:latin typeface="Segoe UI Light" pitchFamily="34" charset="0"/>
              </a:rPr>
              <a:t>in R by creating vectors of the right length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Segoe UI Light" pitchFamily="34" charset="0"/>
              </a:rPr>
              <a:t>The first argument to </a:t>
            </a:r>
            <a:r>
              <a:rPr lang="en-US" dirty="0">
                <a:latin typeface="Segoe UI Semibold" pitchFamily="34" charset="0"/>
              </a:rPr>
              <a:t>.C </a:t>
            </a:r>
            <a:r>
              <a:rPr lang="en-US" dirty="0" smtClean="0">
                <a:latin typeface="Segoe UI Light" pitchFamily="34" charset="0"/>
              </a:rPr>
              <a:t>is a character string of the C function name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Segoe UI Light" pitchFamily="34" charset="0"/>
              </a:rPr>
              <a:t>The rest of the arguments are </a:t>
            </a:r>
            <a:r>
              <a:rPr lang="en-US" b="1" dirty="0" smtClean="0">
                <a:latin typeface="Segoe UI Light" pitchFamily="34" charset="0"/>
              </a:rPr>
              <a:t>R</a:t>
            </a:r>
            <a:r>
              <a:rPr lang="en-US" dirty="0" smtClean="0">
                <a:latin typeface="Segoe UI Light" pitchFamily="34" charset="0"/>
              </a:rPr>
              <a:t> objects to be passed to the C function.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Segoe UI Light" pitchFamily="34" charset="0"/>
              </a:rPr>
              <a:t>All arguments should be coerced to the correct R storage mode to prevent mismatching of types that can lead to errors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Segoe UI Light" pitchFamily="34" charset="0"/>
              </a:rPr>
              <a:t>C returns a </a:t>
            </a:r>
            <a:r>
              <a:rPr lang="en-US" b="1" i="1" dirty="0" smtClean="0">
                <a:latin typeface="Segoe UI Light" pitchFamily="34" charset="0"/>
              </a:rPr>
              <a:t>list</a:t>
            </a:r>
            <a:r>
              <a:rPr lang="en-US" dirty="0" smtClean="0">
                <a:latin typeface="Segoe UI Light" pitchFamily="34" charset="0"/>
              </a:rPr>
              <a:t> object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Segoe UI Light" pitchFamily="34" charset="0"/>
              </a:rPr>
              <a:t>The second argument in this example is given a name </a:t>
            </a:r>
            <a:r>
              <a:rPr lang="en-US" dirty="0" err="1" smtClean="0">
                <a:latin typeface="Segoe UI Semibold" pitchFamily="34" charset="0"/>
              </a:rPr>
              <a:t>newVec</a:t>
            </a:r>
            <a:r>
              <a:rPr lang="en-US" dirty="0" smtClean="0">
                <a:latin typeface="Segoe UI Light" pitchFamily="34" charset="0"/>
              </a:rPr>
              <a:t>. This name is used to access the component in the returned list object.</a:t>
            </a:r>
            <a:endParaRPr lang="en-US" dirty="0" smtClean="0">
              <a:latin typeface="Segoe UI Light" pitchFamily="34" charset="0"/>
            </a:endParaRPr>
          </a:p>
          <a:p>
            <a:endParaRPr lang="en-US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58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47156</TotalTime>
  <Words>1991</Words>
  <Application>Microsoft Office PowerPoint</Application>
  <PresentationFormat>On-screen Show (4:3)</PresentationFormat>
  <Paragraphs>434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R – C/C++ programming  Katia Oleinik koleinik@bu.edu Scientific Computing and Visualization   Boston University </vt:lpstr>
      <vt:lpstr>R-C/C++ programming</vt:lpstr>
      <vt:lpstr>R-C/C++ programming</vt:lpstr>
      <vt:lpstr>R-C/C++ programming</vt:lpstr>
      <vt:lpstr>R-C/C++ programming</vt:lpstr>
      <vt:lpstr>R-C/C++ programming</vt:lpstr>
      <vt:lpstr>R-C/C++ programming</vt:lpstr>
      <vt:lpstr>R-C/C++ programming</vt:lpstr>
      <vt:lpstr>R-C/C++ programming</vt:lpstr>
      <vt:lpstr>R-C/C++ programming</vt:lpstr>
      <vt:lpstr>R-C/C++ programming</vt:lpstr>
      <vt:lpstr>R-C/C++ programming</vt:lpstr>
      <vt:lpstr>R-C/C++ programming</vt:lpstr>
      <vt:lpstr>R-C/C++ programming</vt:lpstr>
      <vt:lpstr>R-C/C++ programming</vt:lpstr>
      <vt:lpstr>R-C/C++ programming</vt:lpstr>
      <vt:lpstr>R-C/C++ programming</vt:lpstr>
      <vt:lpstr>R-C/C++ programming</vt:lpstr>
      <vt:lpstr>R-C/C++ programming</vt:lpstr>
      <vt:lpstr>R-C/C++ programming</vt:lpstr>
      <vt:lpstr>R-C/C++ programming</vt:lpstr>
      <vt:lpstr>R-C/C++ programming</vt:lpstr>
      <vt:lpstr>R-C/C++ programming</vt:lpstr>
      <vt:lpstr>R-C/C++ programming</vt:lpstr>
      <vt:lpstr>R-C/C++ programming</vt:lpstr>
      <vt:lpstr>R-C/C++ programming</vt:lpstr>
      <vt:lpstr>R-C/C++ programming</vt:lpstr>
      <vt:lpstr>R-C/C++ programming</vt:lpstr>
      <vt:lpstr>R-C/C++ programming</vt:lpstr>
      <vt:lpstr>R-C/C++ programming</vt:lpstr>
      <vt:lpstr> </vt:lpstr>
    </vt:vector>
  </TitlesOfParts>
  <Company>Boston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 Data Analysis  and  Calculations</dc:title>
  <dc:creator>Oleinik, Ekaterina</dc:creator>
  <cp:lastModifiedBy>Oleinik, Ekaterina</cp:lastModifiedBy>
  <cp:revision>376</cp:revision>
  <cp:lastPrinted>2013-02-22T13:58:43Z</cp:lastPrinted>
  <dcterms:created xsi:type="dcterms:W3CDTF">2012-06-27T13:59:14Z</dcterms:created>
  <dcterms:modified xsi:type="dcterms:W3CDTF">2013-02-22T16:57:30Z</dcterms:modified>
</cp:coreProperties>
</file>