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32" r:id="rId3"/>
    <p:sldId id="333" r:id="rId4"/>
    <p:sldId id="334" r:id="rId5"/>
    <p:sldId id="335" r:id="rId6"/>
    <p:sldId id="340" r:id="rId7"/>
    <p:sldId id="317" r:id="rId8"/>
    <p:sldId id="318" r:id="rId9"/>
    <p:sldId id="288" r:id="rId10"/>
    <p:sldId id="289" r:id="rId11"/>
    <p:sldId id="294" r:id="rId12"/>
    <p:sldId id="298" r:id="rId13"/>
    <p:sldId id="295" r:id="rId14"/>
    <p:sldId id="347" r:id="rId15"/>
    <p:sldId id="297" r:id="rId16"/>
    <p:sldId id="296" r:id="rId17"/>
    <p:sldId id="350" r:id="rId18"/>
    <p:sldId id="351" r:id="rId19"/>
    <p:sldId id="352" r:id="rId20"/>
    <p:sldId id="311" r:id="rId21"/>
    <p:sldId id="349" r:id="rId22"/>
    <p:sldId id="313" r:id="rId23"/>
    <p:sldId id="314" r:id="rId24"/>
    <p:sldId id="328" r:id="rId25"/>
    <p:sldId id="291" r:id="rId26"/>
    <p:sldId id="301" r:id="rId27"/>
    <p:sldId id="303" r:id="rId28"/>
    <p:sldId id="331" r:id="rId29"/>
    <p:sldId id="302" r:id="rId30"/>
    <p:sldId id="353" r:id="rId31"/>
    <p:sldId id="304" r:id="rId32"/>
    <p:sldId id="306" r:id="rId33"/>
    <p:sldId id="307" r:id="rId34"/>
    <p:sldId id="309" r:id="rId35"/>
    <p:sldId id="310" r:id="rId36"/>
    <p:sldId id="325" r:id="rId37"/>
    <p:sldId id="346" r:id="rId38"/>
    <p:sldId id="308" r:id="rId39"/>
    <p:sldId id="324" r:id="rId40"/>
    <p:sldId id="315" r:id="rId41"/>
    <p:sldId id="320" r:id="rId42"/>
    <p:sldId id="322" r:id="rId43"/>
    <p:sldId id="329" r:id="rId44"/>
    <p:sldId id="323" r:id="rId45"/>
    <p:sldId id="330" r:id="rId46"/>
    <p:sldId id="336" r:id="rId47"/>
    <p:sldId id="339" r:id="rId48"/>
    <p:sldId id="299" r:id="rId49"/>
    <p:sldId id="321" r:id="rId50"/>
    <p:sldId id="345" r:id="rId51"/>
    <p:sldId id="341" r:id="rId52"/>
    <p:sldId id="342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AEA9-F0D8-4516-B35D-95B3176C0F2D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3267-E053-4E14-8B3A-C410EBA423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3267-E053-4E14-8B3A-C410EBA423A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3267-E053-4E14-8B3A-C410EBA423A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ustc.edu.cn/CRAN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R Programming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b="1" dirty="0" smtClean="0">
                <a:solidFill>
                  <a:schemeClr val="tx1"/>
                </a:solidFill>
              </a:rPr>
              <a:t>Yang, </a:t>
            </a:r>
            <a:r>
              <a:rPr lang="en-US" altLang="zh-CN" b="1" dirty="0" err="1" smtClean="0">
                <a:solidFill>
                  <a:schemeClr val="tx1"/>
                </a:solidFill>
              </a:rPr>
              <a:t>Yufei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type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altLang="zh-CN" sz="3600" b="1" dirty="0" smtClean="0"/>
              <a:t>1.	0 means wrong </a:t>
            </a:r>
            <a:r>
              <a:rPr lang="en-US" altLang="zh-CN" sz="3600" b="1" dirty="0" err="1" smtClean="0"/>
              <a:t>judgement</a:t>
            </a:r>
            <a:r>
              <a:rPr lang="en-US" altLang="zh-CN" sz="3600" b="1" dirty="0" smtClean="0"/>
              <a:t>; 1 means right</a:t>
            </a:r>
          </a:p>
          <a:p>
            <a:pPr marL="514350" indent="-514350">
              <a:buNone/>
            </a:pPr>
            <a:r>
              <a:rPr lang="en-US" altLang="zh-CN" sz="3600" b="1" dirty="0" smtClean="0"/>
              <a:t>	1,0,0,1,1</a:t>
            </a:r>
          </a:p>
          <a:p>
            <a:pPr marL="514350" indent="-514350">
              <a:buNone/>
            </a:pPr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</a:t>
            </a:r>
          </a:p>
          <a:p>
            <a:pPr marL="514350" indent="-514350">
              <a:buNone/>
            </a:pPr>
            <a:r>
              <a:rPr lang="en-US" altLang="zh-CN" sz="3600" b="1" dirty="0" smtClean="0"/>
              <a:t>2.	Record the </a:t>
            </a:r>
            <a:r>
              <a:rPr lang="en-US" altLang="zh-CN" sz="3600" b="1" dirty="0" err="1" smtClean="0"/>
              <a:t>judgement</a:t>
            </a:r>
            <a:r>
              <a:rPr lang="en-US" altLang="zh-CN" sz="3600" b="1" dirty="0" smtClean="0"/>
              <a:t> directly</a:t>
            </a:r>
          </a:p>
          <a:p>
            <a:pPr marL="514350" indent="-514350">
              <a:buNone/>
            </a:pPr>
            <a:r>
              <a:rPr lang="en-US" altLang="zh-CN" sz="3600" b="1" dirty="0" smtClean="0"/>
              <a:t>	“right”, ”wrong”, ”wrong”, “right”, “right”</a:t>
            </a:r>
          </a:p>
          <a:p>
            <a:pPr marL="514350" indent="-514350">
              <a:buNone/>
            </a:pPr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</a:p>
          <a:p>
            <a:pPr marL="514350" indent="-514350">
              <a:buNone/>
            </a:pPr>
            <a:r>
              <a:rPr lang="en-US" altLang="zh-CN" sz="3600" b="1" dirty="0" smtClean="0"/>
              <a:t>3.	Whether it is a right </a:t>
            </a:r>
            <a:r>
              <a:rPr lang="en-US" altLang="zh-CN" sz="3600" b="1" dirty="0" err="1" smtClean="0"/>
              <a:t>judgement</a:t>
            </a:r>
            <a:r>
              <a:rPr lang="en-US" altLang="zh-CN" sz="3600" b="1" dirty="0" smtClean="0"/>
              <a:t>?</a:t>
            </a:r>
          </a:p>
          <a:p>
            <a:pPr marL="514350" indent="-514350">
              <a:buNone/>
            </a:pPr>
            <a:r>
              <a:rPr lang="en-US" altLang="zh-CN" sz="3600" b="1" dirty="0" smtClean="0"/>
              <a:t>	TRUE, FALSE,FALSE, TRUE, TRUE </a:t>
            </a:r>
          </a:p>
          <a:p>
            <a:pPr marL="514350" indent="-514350">
              <a:buNone/>
            </a:pPr>
            <a:r>
              <a:rPr lang="en-US" altLang="zh-CN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</a:t>
            </a:r>
            <a:endParaRPr lang="en-US" altLang="zh-CN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pPr marL="514350" indent="-514350">
              <a:buNone/>
            </a:pP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>
              <a:buNone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Vector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One-dimensional array</a:t>
            </a:r>
          </a:p>
          <a:p>
            <a:r>
              <a:rPr lang="en-US" altLang="zh-CN" b="1" dirty="0" smtClean="0"/>
              <a:t>Containing only one data type</a:t>
            </a:r>
          </a:p>
          <a:p>
            <a:r>
              <a:rPr lang="en-US" altLang="zh-CN" b="1" dirty="0" smtClean="0"/>
              <a:t>e.g., </a:t>
            </a:r>
          </a:p>
          <a:p>
            <a:pPr lvl="1"/>
            <a:r>
              <a:rPr lang="en-US" altLang="zh-CN" b="1" dirty="0" smtClean="0"/>
              <a:t>1,0,0,1,1</a:t>
            </a:r>
          </a:p>
          <a:p>
            <a:pPr lvl="1"/>
            <a:r>
              <a:rPr lang="en-US" altLang="zh-CN" b="1" dirty="0" smtClean="0"/>
              <a:t>“right”, ”wrong”, ”wrong”, “right”, “right”</a:t>
            </a:r>
          </a:p>
          <a:p>
            <a:pPr lvl="1"/>
            <a:r>
              <a:rPr lang="en-US" altLang="zh-CN" b="1" dirty="0" smtClean="0"/>
              <a:t>TRUE, FALSE,FALSE, TRUE, TRUE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Creating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c()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a.num &lt;- c(1,0,0,1,1)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a.cha &lt;- c(“right”, ”wrong”, ”wrong”, “right”, “right”)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a.log &lt;- c(TRUE, FALSE,FALSE, TRUE, TRUE) 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&gt; print(a.num)</a:t>
            </a:r>
          </a:p>
          <a:p>
            <a:pPr lvl="1">
              <a:buNone/>
            </a:pPr>
            <a:r>
              <a:rPr lang="en-US" altLang="zh-CN" b="1" dirty="0" smtClean="0"/>
              <a:t>[1] 1 0 0 1 1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&gt; mode(a.num)</a:t>
            </a:r>
          </a:p>
          <a:p>
            <a:pPr lvl="1">
              <a:buNone/>
            </a:pPr>
            <a:r>
              <a:rPr lang="en-US" altLang="zh-CN" b="1" dirty="0" smtClean="0"/>
              <a:t>[1] "numeric"</a:t>
            </a:r>
          </a:p>
          <a:p>
            <a:pPr lvl="1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&gt; length(a.num)</a:t>
            </a:r>
          </a:p>
          <a:p>
            <a:pPr lvl="1">
              <a:buNone/>
            </a:pPr>
            <a:r>
              <a:rPr lang="en-US" altLang="zh-CN" b="1" dirty="0" smtClean="0"/>
              <a:t>[1]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1770"/>
            <a:ext cx="8229600" cy="79695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Creating data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r>
              <a:rPr lang="en-US" altLang="zh-CN" b="1" dirty="0" smtClean="0"/>
              <a:t>colon operator</a:t>
            </a:r>
          </a:p>
          <a:p>
            <a:r>
              <a:rPr lang="en-US" altLang="zh-CN" b="1" dirty="0" err="1" smtClean="0"/>
              <a:t>seq</a:t>
            </a:r>
            <a:r>
              <a:rPr lang="en-US" altLang="zh-CN" b="1" dirty="0" smtClean="0"/>
              <a:t>()</a:t>
            </a:r>
          </a:p>
          <a:p>
            <a:r>
              <a:rPr lang="en-US" altLang="zh-CN" b="1" dirty="0" smtClean="0"/>
              <a:t>rep()</a:t>
            </a:r>
          </a:p>
          <a:p>
            <a:endParaRPr lang="en-US" altLang="zh-CN" b="1" dirty="0" smtClean="0"/>
          </a:p>
          <a:p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4427984" y="1412776"/>
            <a:ext cx="3600400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&gt; c &lt;- 1:3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print(c)</a:t>
            </a:r>
          </a:p>
          <a:p>
            <a:r>
              <a:rPr lang="en-US" altLang="zh-CN" sz="2800" b="1" dirty="0" smtClean="0"/>
              <a:t>[1] 1 2 3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d &lt;-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seq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(1, 3, by=1)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print(d)</a:t>
            </a:r>
          </a:p>
          <a:p>
            <a:r>
              <a:rPr lang="en-US" altLang="zh-CN" sz="2800" b="1" dirty="0" smtClean="0"/>
              <a:t>[1] 1 2 3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e &lt;- rep(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c,times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=3)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print(e)</a:t>
            </a:r>
          </a:p>
          <a:p>
            <a:r>
              <a:rPr lang="en-US" altLang="zh-CN" sz="2800" b="1" dirty="0" smtClean="0"/>
              <a:t>[1] 1 2 3 1 2 3 1 2 3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c(1:5,seq(11,13,1))</a:t>
            </a:r>
          </a:p>
          <a:p>
            <a:r>
              <a:rPr lang="en-US" altLang="zh-CN" sz="2800" b="1" dirty="0" smtClean="0"/>
              <a:t>[1] 1 2 3 4 5 11 12 13</a:t>
            </a:r>
            <a:endParaRPr lang="en-US" altLang="zh-CN" sz="28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logical vector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755576" y="1832625"/>
            <a:ext cx="7848872" cy="31085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sz="2800" b="1" dirty="0" smtClean="0">
                <a:solidFill>
                  <a:srgbClr val="0070C0"/>
                </a:solidFill>
              </a:rPr>
              <a:t>&gt; a.num &lt;- 0:4</a:t>
            </a:r>
          </a:p>
          <a:p>
            <a:r>
              <a:rPr lang="pt-BR" altLang="zh-CN" sz="2800" b="1" dirty="0" smtClean="0">
                <a:solidFill>
                  <a:srgbClr val="0070C0"/>
                </a:solidFill>
              </a:rPr>
              <a:t>&gt; a.cha &lt;- c("a","b","c","d","e")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a.log &lt;- a.num&gt;2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print(a.log)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[1] FALSE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FALSE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FALSE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 TRUE 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TRUE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a.cha[a.log]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[1] "d" "e"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Referring element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Using a numeric vector of positions within brackets</a:t>
            </a:r>
          </a:p>
          <a:p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475656" y="2708920"/>
            <a:ext cx="4572000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&gt; b &lt;- c(1, 2, 5, 3, 6, -2, 4)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&gt; b[2]</a:t>
            </a:r>
          </a:p>
          <a:p>
            <a:r>
              <a:rPr lang="en-US" altLang="zh-CN" sz="2400" b="1" dirty="0" smtClean="0"/>
              <a:t>[1] 2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&gt; b[2:3]</a:t>
            </a:r>
          </a:p>
          <a:p>
            <a:r>
              <a:rPr lang="en-US" altLang="zh-CN" sz="2400" b="1" dirty="0" smtClean="0"/>
              <a:t>[1] 2 5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&gt; b[c(2,3,5)]</a:t>
            </a:r>
          </a:p>
          <a:p>
            <a:r>
              <a:rPr lang="en-US" altLang="zh-CN" sz="2400" b="1" dirty="0" smtClean="0"/>
              <a:t>[1] 2 5 6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/>
              <a:t>Missing value(NA, </a:t>
            </a:r>
            <a:r>
              <a:rPr lang="en-US" altLang="zh-CN" sz="4000" b="1" dirty="0" err="1" smtClean="0"/>
              <a:t>NaN</a:t>
            </a:r>
            <a:r>
              <a:rPr lang="en-US" altLang="zh-CN" sz="4000" b="1" dirty="0" smtClean="0"/>
              <a:t>)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US" altLang="zh-CN" sz="2800" b="1" dirty="0" smtClean="0"/>
              <a:t>If the value of a variable is unknown, the value is NA.</a:t>
            </a:r>
          </a:p>
          <a:p>
            <a:r>
              <a:rPr lang="en-US" altLang="zh-CN" sz="2800" b="1" dirty="0" smtClean="0"/>
              <a:t>Numeric calculations whose result is undefined  produce the value </a:t>
            </a:r>
            <a:r>
              <a:rPr lang="en-US" altLang="zh-CN" sz="2800" b="1" dirty="0" err="1" smtClean="0"/>
              <a:t>NaN</a:t>
            </a:r>
            <a:r>
              <a:rPr lang="en-US" altLang="zh-CN" sz="2800" b="1" dirty="0" smtClean="0"/>
              <a:t>.</a:t>
            </a:r>
          </a:p>
          <a:p>
            <a:endParaRPr lang="en-US" altLang="zh-CN" b="1" dirty="0" smtClean="0"/>
          </a:p>
          <a:p>
            <a:pPr>
              <a:buNone/>
            </a:pP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619672" y="3174067"/>
            <a:ext cx="4572000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&gt; print(0/0)</a:t>
            </a:r>
          </a:p>
          <a:p>
            <a:r>
              <a:rPr lang="en-US" altLang="zh-CN" sz="2400" b="1" dirty="0" smtClean="0"/>
              <a:t>[1] </a:t>
            </a:r>
            <a:r>
              <a:rPr lang="en-US" altLang="zh-CN" sz="2400" b="1" dirty="0" err="1" smtClean="0"/>
              <a:t>NaN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1584176" y="4509120"/>
            <a:ext cx="4572000" cy="19389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a.miss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&lt;- c(25,NA,NaN,11)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&gt; is.na(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a.miss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</a:rPr>
              <a:t>[1] FALSE  TRUE 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TRUE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FALSE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&gt; is.nan(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a.miss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>
                <a:solidFill>
                  <a:schemeClr val="tx1"/>
                </a:solidFill>
              </a:rPr>
              <a:t>[1] FALSE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FALSE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 TRUE FALSE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Arithmetic operator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Operator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Description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Sample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+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Addition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-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*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/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** or ^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Exponentiation(</a:t>
                      </a:r>
                      <a:r>
                        <a:rPr lang="en-US" altLang="zh-CN" sz="2800" b="1" dirty="0" err="1" smtClean="0"/>
                        <a:t>x^y</a:t>
                      </a:r>
                      <a:r>
                        <a:rPr lang="en-US" altLang="zh-CN" sz="2800" b="1" dirty="0" smtClean="0"/>
                        <a:t> equal to </a:t>
                      </a:r>
                      <a:r>
                        <a:rPr lang="en-US" altLang="zh-CN" sz="2800" b="1" dirty="0" err="1" smtClean="0"/>
                        <a:t>x</a:t>
                      </a:r>
                      <a:r>
                        <a:rPr lang="en-US" altLang="zh-CN" sz="2800" b="1" baseline="30000" dirty="0" err="1" smtClean="0"/>
                        <a:t>y</a:t>
                      </a:r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%%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Modulus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5%%2 is 1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%/%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division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5%/%2 is 2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3648" y="1600200"/>
            <a:ext cx="7283152" cy="4525963"/>
          </a:xfrm>
        </p:spPr>
        <p:txBody>
          <a:bodyPr/>
          <a:lstStyle/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&gt; a&lt;-1:3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&gt; a*2</a:t>
            </a:r>
          </a:p>
          <a:p>
            <a:pPr>
              <a:buNone/>
            </a:pPr>
            <a:r>
              <a:rPr lang="en-US" altLang="zh-CN" b="1" dirty="0" smtClean="0"/>
              <a:t>[1] 2 4 6</a:t>
            </a:r>
          </a:p>
          <a:p>
            <a:pPr>
              <a:buNone/>
            </a:pP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3608" y="364502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&gt; print(1:3*2)</a:t>
            </a:r>
          </a:p>
          <a:p>
            <a:endParaRPr lang="en-US" altLang="zh-CN" sz="3200" b="1" dirty="0" smtClean="0">
              <a:solidFill>
                <a:srgbClr val="0070C0"/>
              </a:solidFill>
            </a:endParaRPr>
          </a:p>
          <a:p>
            <a:r>
              <a:rPr lang="en-US" altLang="zh-CN" sz="3200" b="1" dirty="0" smtClean="0">
                <a:solidFill>
                  <a:srgbClr val="0070C0"/>
                </a:solidFill>
              </a:rPr>
              <a:t>&gt; print(1:(3*2))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4149080"/>
            <a:ext cx="246734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[1] 2 4 6</a:t>
            </a:r>
          </a:p>
          <a:p>
            <a:endParaRPr lang="en-US" altLang="zh-CN" sz="3200" b="1" dirty="0" smtClean="0"/>
          </a:p>
          <a:p>
            <a:r>
              <a:rPr lang="en-US" altLang="zh-CN" sz="3200" b="1" dirty="0" smtClean="0"/>
              <a:t>[1] 1 2 3 4 5 6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Statistic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518864" y="1268760"/>
          <a:ext cx="82296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2016224"/>
                <a:gridCol w="45468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Functions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Description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Sample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mean()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Mean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mean(c(1,2,3,6)) returns 3.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median()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median(c(1,2,3,4)) returns 2.5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/>
                        <a:t>sd</a:t>
                      </a:r>
                      <a:r>
                        <a:rPr lang="en-US" altLang="zh-CN" sz="2800" b="1" dirty="0" smtClean="0"/>
                        <a:t>()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deviation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(c(1,2,3,4)) returns 1.29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err="1" smtClean="0"/>
                        <a:t>var</a:t>
                      </a:r>
                      <a:r>
                        <a:rPr lang="en-US" altLang="zh-CN" sz="2800" b="1" dirty="0" smtClean="0"/>
                        <a:t>()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(c(1,2,3,4)) returns 1.67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sum()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sum(c(1,2,3,4)) returns 10</a:t>
                      </a:r>
                      <a:endParaRPr lang="zh-CN" altLang="en-US" sz="2800" b="1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max()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min(c(1,2,3,4)) returns 1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min()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max(c(1,2,3,4)) returns 4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Normal distribution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8316416" cy="3943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8520" y="1484784"/>
            <a:ext cx="9252520" cy="438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smtClean="0"/>
              <a:t>Exercise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1. </a:t>
            </a:r>
            <a:r>
              <a:rPr lang="en-US" altLang="zh-CN" sz="2800" b="1" dirty="0" err="1" smtClean="0"/>
              <a:t>Creat</a:t>
            </a:r>
            <a:r>
              <a:rPr lang="en-US" altLang="zh-CN" sz="2800" b="1" dirty="0" smtClean="0"/>
              <a:t> the vector below using “</a:t>
            </a:r>
            <a:r>
              <a:rPr lang="en-US" altLang="zh-CN" sz="2800" b="1" dirty="0" err="1" smtClean="0"/>
              <a:t>seq</a:t>
            </a:r>
            <a:r>
              <a:rPr lang="en-US" altLang="zh-CN" sz="2800" b="1" dirty="0" smtClean="0"/>
              <a:t>”, “rep” and “:” </a:t>
            </a:r>
          </a:p>
          <a:p>
            <a:pPr>
              <a:buNone/>
            </a:pPr>
            <a:r>
              <a:rPr lang="en-US" altLang="zh-CN" sz="2800" b="1" dirty="0" smtClean="0"/>
              <a:t>		quiz1 &lt;- c(1,2,3,6,8,10,2,2,2)</a:t>
            </a:r>
          </a:p>
          <a:p>
            <a:pPr>
              <a:buNone/>
            </a:pPr>
            <a:r>
              <a:rPr lang="en-US" altLang="zh-CN" sz="2800" b="1" dirty="0" smtClean="0"/>
              <a:t>2. Counting how many elements in quiz2 is larger than 13. Pick the elements with same index in quiz1. </a:t>
            </a:r>
          </a:p>
          <a:p>
            <a:pPr lvl="1">
              <a:buNone/>
            </a:pPr>
            <a:r>
              <a:rPr lang="en-US" altLang="zh-CN" b="1" dirty="0" smtClean="0"/>
              <a:t>		quiz2 &lt;- 11:19</a:t>
            </a:r>
          </a:p>
          <a:p>
            <a:pPr marL="285750" lvl="1">
              <a:buNone/>
            </a:pPr>
            <a:r>
              <a:rPr lang="en-US" altLang="zh-CN" b="1" dirty="0" smtClean="0"/>
              <a:t>3. Calculating the average difference between elements with same index. </a:t>
            </a:r>
          </a:p>
          <a:p>
            <a:r>
              <a:rPr lang="en-US" altLang="zh-CN" sz="2800" b="1" dirty="0" smtClean="0">
                <a:solidFill>
                  <a:srgbClr val="C00000"/>
                </a:solidFill>
              </a:rPr>
              <a:t>Relevant commands and operators</a:t>
            </a:r>
          </a:p>
          <a:p>
            <a:pPr lvl="1"/>
            <a:r>
              <a:rPr lang="en-US" altLang="zh-CN" b="1" dirty="0" smtClean="0">
                <a:solidFill>
                  <a:srgbClr val="C00000"/>
                </a:solidFill>
              </a:rPr>
              <a:t>c,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seq</a:t>
            </a:r>
            <a:r>
              <a:rPr lang="en-US" altLang="zh-CN" b="1" dirty="0" smtClean="0">
                <a:solidFill>
                  <a:srgbClr val="C00000"/>
                </a:solidFill>
              </a:rPr>
              <a:t>, rep, :, length, mean, sum, -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Object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zh-CN" b="1" dirty="0" smtClean="0"/>
              <a:t>object is anything that can be assigned to a variable, which could be constants, data structures,  functions or graphs).</a:t>
            </a:r>
          </a:p>
          <a:p>
            <a:pPr marL="0" lvl="1" indent="0">
              <a:buNone/>
            </a:pPr>
            <a:endParaRPr lang="en-US" altLang="zh-CN" b="1" dirty="0" smtClean="0"/>
          </a:p>
          <a:p>
            <a:pPr marL="0" lvl="1" indent="0">
              <a:buNone/>
            </a:pPr>
            <a:r>
              <a:rPr lang="en-US" altLang="zh-CN" b="1" dirty="0" err="1" smtClean="0"/>
              <a:t>ls</a:t>
            </a:r>
            <a:r>
              <a:rPr lang="en-US" altLang="zh-CN" b="1" dirty="0" smtClean="0"/>
              <a:t>()	</a:t>
            </a:r>
          </a:p>
          <a:p>
            <a:pPr marL="0" lvl="1" indent="0">
              <a:buNone/>
            </a:pPr>
            <a:r>
              <a:rPr lang="en-US" altLang="zh-CN" b="1" dirty="0" err="1" smtClean="0"/>
              <a:t>rm</a:t>
            </a:r>
            <a:r>
              <a:rPr lang="en-US" altLang="zh-CN" b="1" dirty="0" smtClean="0"/>
              <a:t>()</a:t>
            </a:r>
          </a:p>
          <a:p>
            <a:pPr marL="0" lvl="1" indent="0">
              <a:buNone/>
            </a:pPr>
            <a:r>
              <a:rPr lang="en-US" altLang="zh-CN" b="1" dirty="0" err="1" smtClean="0"/>
              <a:t>rm</a:t>
            </a:r>
            <a:r>
              <a:rPr lang="en-US" altLang="zh-CN" b="1" dirty="0" smtClean="0"/>
              <a:t>(list=</a:t>
            </a:r>
            <a:r>
              <a:rPr lang="en-US" altLang="zh-CN" b="1" dirty="0" err="1" smtClean="0"/>
              <a:t>ls</a:t>
            </a:r>
            <a:r>
              <a:rPr lang="en-US" altLang="zh-CN" b="1" dirty="0" smtClean="0"/>
              <a:t>())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Factor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smtClean="0"/>
              <a:t>A special type of vector with </a:t>
            </a:r>
            <a:r>
              <a:rPr lang="en-US" altLang="zh-CN" sz="2800" b="1" i="1" dirty="0" smtClean="0"/>
              <a:t>levels</a:t>
            </a:r>
            <a:r>
              <a:rPr lang="en-US" altLang="zh-CN" sz="2800" b="1" dirty="0" smtClean="0"/>
              <a:t> attribute</a:t>
            </a:r>
          </a:p>
          <a:p>
            <a:r>
              <a:rPr lang="en-US" altLang="zh-CN" sz="2800" b="1" dirty="0" smtClean="0"/>
              <a:t>Representing categorical data</a:t>
            </a:r>
          </a:p>
          <a:p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755576" y="2564904"/>
            <a:ext cx="7776864" cy="39703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&gt; a.fac &lt;- factor(c("right", "wrong", "wrong", "right", "right"),levels=c("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right","wrong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"))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print(a.fac)</a:t>
            </a:r>
          </a:p>
          <a:p>
            <a:r>
              <a:rPr lang="en-US" altLang="zh-CN" sz="2800" b="1" dirty="0" smtClean="0"/>
              <a:t>[1] right wrong </a:t>
            </a:r>
            <a:r>
              <a:rPr lang="en-US" altLang="zh-CN" sz="2800" b="1" dirty="0" err="1" smtClean="0"/>
              <a:t>wrong</a:t>
            </a:r>
            <a:r>
              <a:rPr lang="en-US" altLang="zh-CN" sz="2800" b="1" dirty="0" smtClean="0"/>
              <a:t> right </a:t>
            </a:r>
            <a:r>
              <a:rPr lang="en-US" altLang="zh-CN" sz="2800" b="1" dirty="0" err="1" smtClean="0"/>
              <a:t>right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Levels: right wrong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table(a.fac)</a:t>
            </a:r>
          </a:p>
          <a:p>
            <a:r>
              <a:rPr lang="en-US" altLang="zh-CN" sz="2800" b="1" dirty="0" smtClean="0"/>
              <a:t>a.fac</a:t>
            </a:r>
          </a:p>
          <a:p>
            <a:r>
              <a:rPr lang="en-US" altLang="zh-CN" sz="2800" b="1" dirty="0" smtClean="0"/>
              <a:t>right wrong </a:t>
            </a:r>
          </a:p>
          <a:p>
            <a:r>
              <a:rPr lang="en-US" altLang="zh-CN" sz="2800" b="1" dirty="0" smtClean="0"/>
              <a:t>    3     2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Factor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251520" y="973172"/>
            <a:ext cx="8640960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&gt; mode(a.fac) </a:t>
            </a:r>
          </a:p>
          <a:p>
            <a:r>
              <a:rPr lang="en-US" altLang="zh-CN" sz="2800" b="1" dirty="0" smtClean="0"/>
              <a:t>[1] "numeric"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unclass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(a.fac)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[1] 1 2 2 1 1</a:t>
            </a:r>
          </a:p>
          <a:p>
            <a:r>
              <a:rPr lang="en-US" altLang="zh-CN" sz="2800" b="1" dirty="0" err="1" smtClean="0">
                <a:solidFill>
                  <a:schemeClr val="tx1"/>
                </a:solidFill>
              </a:rPr>
              <a:t>attr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(,"levels")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[1] "right" "wrong"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b.fac &lt;- factor(c(1,0,0,1,1),levels=c(1,0),labels=c("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right","wrong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"))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print(b.fac)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[1] right wrong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wrong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right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right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Levels: right wrong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b="1" dirty="0" smtClean="0"/>
              <a:t>Exercise</a:t>
            </a:r>
            <a:endParaRPr lang="zh-CN" altLang="en-US" sz="4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/>
          </a:p>
          <a:p>
            <a:pPr>
              <a:buNone/>
            </a:pPr>
            <a:r>
              <a:rPr lang="en-US" altLang="zh-CN" sz="3600" b="1" dirty="0" smtClean="0"/>
              <a:t>	quiz &lt;- c(1,2,3,6,8,10,2,2,2)</a:t>
            </a:r>
          </a:p>
          <a:p>
            <a:pPr>
              <a:buNone/>
            </a:pPr>
            <a:r>
              <a:rPr lang="en-US" altLang="zh-CN" sz="3600" b="1" dirty="0" smtClean="0"/>
              <a:t>	How many elements are equal to 2? </a:t>
            </a:r>
          </a:p>
          <a:p>
            <a:pPr>
              <a:buNone/>
            </a:pPr>
            <a:r>
              <a:rPr lang="en-US" altLang="zh-CN" sz="3600" b="1" dirty="0" smtClean="0"/>
              <a:t>		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755576" y="3861048"/>
            <a:ext cx="77768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Relevant commands and operators</a:t>
            </a:r>
          </a:p>
          <a:p>
            <a:pPr lvl="1"/>
            <a:r>
              <a:rPr lang="en-US" altLang="zh-CN" sz="3200" b="1" dirty="0" smtClean="0">
                <a:solidFill>
                  <a:srgbClr val="C00000"/>
                </a:solidFill>
              </a:rPr>
              <a:t>factor, table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Matrix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Maybe a girl couldn’t distinguish the two drinks, but a boy could.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99792" y="2780928"/>
          <a:ext cx="3744416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208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1</a:t>
                      </a:r>
                      <a:endParaRPr lang="zh-CN" altLang="en-US" sz="2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/>
                        <a:t>0</a:t>
                      </a:r>
                      <a:endParaRPr lang="zh-CN" altLang="en-US" sz="2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27584" y="5229200"/>
            <a:ext cx="69847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3200" b="1" dirty="0" smtClean="0"/>
              <a:t>Two-dimensional array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3200" b="1" dirty="0" smtClean="0"/>
              <a:t>Containing only one data type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Creating data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matrix()</a:t>
            </a:r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1187624" y="1628800"/>
            <a:ext cx="7056784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&gt; a &lt;- c(1,0,1,1,0,0,1,0,1,0)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a.matrix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&lt;- matrix(a,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nrow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=5,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ncol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=2,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dimnames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=list(c("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first","second","third","fourth","fifth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"), c("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boy","girl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")))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print(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a.matrix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               boy	girl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first          1    0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second    0    1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third        1    0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fourth     1    1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fifth         0    0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Creating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dim()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15616" y="2492896"/>
            <a:ext cx="7056784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sz="2800" b="1" dirty="0" smtClean="0">
                <a:solidFill>
                  <a:srgbClr val="0070C0"/>
                </a:solidFill>
              </a:rPr>
              <a:t>&gt;  a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&lt;- 1:6</a:t>
            </a:r>
            <a:endParaRPr lang="pt-BR" altLang="zh-CN" sz="2800" b="1" dirty="0" smtClean="0">
              <a:solidFill>
                <a:srgbClr val="0070C0"/>
              </a:solidFill>
            </a:endParaRPr>
          </a:p>
          <a:p>
            <a:r>
              <a:rPr lang="pt-BR" altLang="zh-CN" sz="2800" b="1" dirty="0" smtClean="0">
                <a:solidFill>
                  <a:srgbClr val="0070C0"/>
                </a:solidFill>
              </a:rPr>
              <a:t>&gt; dim(a)&lt;-c(2,3)</a:t>
            </a:r>
          </a:p>
          <a:p>
            <a:r>
              <a:rPr lang="pt-BR" altLang="zh-CN" sz="2800" b="1" dirty="0" smtClean="0">
                <a:solidFill>
                  <a:srgbClr val="0070C0"/>
                </a:solidFill>
              </a:rPr>
              <a:t>&gt; a</a:t>
            </a:r>
          </a:p>
          <a:p>
            <a:r>
              <a:rPr lang="pt-BR" altLang="zh-CN" sz="2800" b="1" dirty="0" smtClean="0"/>
              <a:t>     [,1] [,2] [,3]</a:t>
            </a:r>
          </a:p>
          <a:p>
            <a:r>
              <a:rPr lang="pt-BR" altLang="zh-CN" sz="2800" b="1" dirty="0" smtClean="0"/>
              <a:t>[1,]    1    3    5</a:t>
            </a:r>
          </a:p>
          <a:p>
            <a:r>
              <a:rPr lang="pt-BR" altLang="zh-CN" sz="2800" b="1" dirty="0" smtClean="0"/>
              <a:t>[2,]    2    4    6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Creating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cbind</a:t>
            </a:r>
            <a:r>
              <a:rPr lang="en-US" altLang="zh-CN" b="1" dirty="0" smtClean="0"/>
              <a:t>()</a:t>
            </a:r>
          </a:p>
          <a:p>
            <a:r>
              <a:rPr lang="en-US" altLang="zh-CN" b="1" dirty="0" err="1" smtClean="0"/>
              <a:t>rbind</a:t>
            </a:r>
            <a:r>
              <a:rPr lang="en-US" altLang="zh-CN" b="1" dirty="0" smtClean="0"/>
              <a:t>()</a:t>
            </a:r>
          </a:p>
          <a:p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491880" y="1484784"/>
            <a:ext cx="3582144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&gt; a &lt;- 1:3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b &lt;- 11:13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cbind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(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a,b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800" b="1" dirty="0" smtClean="0"/>
              <a:t>     a  b</a:t>
            </a:r>
          </a:p>
          <a:p>
            <a:r>
              <a:rPr lang="en-US" altLang="zh-CN" sz="2800" b="1" dirty="0" smtClean="0"/>
              <a:t>[1,] 1 11</a:t>
            </a:r>
          </a:p>
          <a:p>
            <a:r>
              <a:rPr lang="en-US" altLang="zh-CN" sz="2800" b="1" dirty="0" smtClean="0"/>
              <a:t>[2,] 2 12</a:t>
            </a:r>
          </a:p>
          <a:p>
            <a:r>
              <a:rPr lang="en-US" altLang="zh-CN" sz="2800" b="1" dirty="0" smtClean="0"/>
              <a:t>[3,] 3 13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rbind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(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a,b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800" b="1" dirty="0" smtClean="0"/>
              <a:t>  [,1] [,2] [,3]</a:t>
            </a:r>
          </a:p>
          <a:p>
            <a:r>
              <a:rPr lang="en-US" altLang="zh-CN" sz="2800" b="1" dirty="0" smtClean="0"/>
              <a:t>a    1    2    3</a:t>
            </a:r>
          </a:p>
          <a:p>
            <a:r>
              <a:rPr lang="en-US" altLang="zh-CN" sz="2800" b="1" dirty="0" smtClean="0"/>
              <a:t>b   11   12   13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Referring element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1043608" y="1268760"/>
            <a:ext cx="72728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a.matrix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[1,1]</a:t>
            </a:r>
          </a:p>
          <a:p>
            <a:r>
              <a:rPr lang="en-US" altLang="zh-CN" sz="2800" b="1" dirty="0" smtClean="0"/>
              <a:t>[1] 1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a.matrix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[1,]</a:t>
            </a:r>
          </a:p>
          <a:p>
            <a:r>
              <a:rPr lang="en-US" altLang="zh-CN" sz="2800" b="1" dirty="0" smtClean="0"/>
              <a:t> boy girl </a:t>
            </a:r>
          </a:p>
          <a:p>
            <a:r>
              <a:rPr lang="en-US" altLang="zh-CN" sz="2800" b="1" dirty="0" smtClean="0"/>
              <a:t>   1    0 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a.matrix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[,1]</a:t>
            </a:r>
          </a:p>
          <a:p>
            <a:r>
              <a:rPr lang="en-US" altLang="zh-CN" sz="2800" b="1" dirty="0" smtClean="0"/>
              <a:t> first second  third fourth  fifth </a:t>
            </a:r>
          </a:p>
          <a:p>
            <a:r>
              <a:rPr lang="en-US" altLang="zh-CN" sz="2800" b="1" dirty="0" smtClean="0"/>
              <a:t>     1      0      1      1      0 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a.matrix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[1:2,1:2]</a:t>
            </a:r>
          </a:p>
          <a:p>
            <a:r>
              <a:rPr lang="en-US" altLang="zh-CN" sz="2800" b="1" dirty="0" smtClean="0"/>
              <a:t>              boy girl</a:t>
            </a:r>
          </a:p>
          <a:p>
            <a:r>
              <a:rPr lang="en-US" altLang="zh-CN" sz="2800" b="1" dirty="0" smtClean="0"/>
              <a:t>first         1    0</a:t>
            </a:r>
          </a:p>
          <a:p>
            <a:r>
              <a:rPr lang="en-US" altLang="zh-CN" sz="2800" b="1" dirty="0" smtClean="0"/>
              <a:t>second   0    1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1269" t="1121"/>
          <a:stretch>
            <a:fillRect/>
          </a:stretch>
        </p:blipFill>
        <p:spPr bwMode="auto">
          <a:xfrm>
            <a:off x="1691680" y="260648"/>
            <a:ext cx="5601467" cy="635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Exercise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zh-CN" b="1" dirty="0" smtClean="0"/>
              <a:t>1. Creating a matrix below:</a:t>
            </a:r>
          </a:p>
          <a:p>
            <a:pPr marL="514350" indent="-514350">
              <a:buNone/>
            </a:pPr>
            <a:r>
              <a:rPr lang="en-US" altLang="zh-CN" b="1" dirty="0" smtClean="0"/>
              <a:t>     </a:t>
            </a:r>
          </a:p>
          <a:p>
            <a:pPr marL="514350" indent="-514350">
              <a:buNone/>
            </a:pPr>
            <a:endParaRPr lang="en-US" altLang="zh-CN" b="1" dirty="0" smtClean="0"/>
          </a:p>
          <a:p>
            <a:pPr marL="514350" indent="-514350">
              <a:buNone/>
            </a:pPr>
            <a:endParaRPr lang="en-US" altLang="zh-CN" b="1" dirty="0" smtClean="0"/>
          </a:p>
          <a:p>
            <a:pPr marL="514350" indent="-514350">
              <a:buNone/>
            </a:pPr>
            <a:endParaRPr lang="en-US" altLang="zh-CN" b="1" dirty="0" smtClean="0"/>
          </a:p>
          <a:p>
            <a:pPr marL="514350" indent="-514350">
              <a:buNone/>
            </a:pPr>
            <a:r>
              <a:rPr lang="en-US" altLang="zh-CN" b="1" dirty="0" smtClean="0"/>
              <a:t>2. Exchange the rows and columns.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699792" y="2348880"/>
          <a:ext cx="216000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/>
                <a:gridCol w="720000"/>
                <a:gridCol w="72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9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6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10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7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11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4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8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12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frame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Several people are tested, we want to summary the results.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2996952"/>
          <a:ext cx="698477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194"/>
                <a:gridCol w="1746194"/>
                <a:gridCol w="1746194"/>
                <a:gridCol w="174619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name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gender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right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total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err="1" smtClean="0"/>
                        <a:t>Siyu</a:t>
                      </a:r>
                      <a:endParaRPr lang="zh-CN" altLang="en-US" sz="2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female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10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err="1" smtClean="0"/>
                        <a:t>Shaohuan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female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Xiao</a:t>
                      </a:r>
                      <a:endParaRPr lang="zh-CN" altLang="en-US" sz="2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male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6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err="1" smtClean="0"/>
                        <a:t>Xiaoqing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female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7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12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4" y="5949280"/>
          <a:ext cx="69847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194"/>
                <a:gridCol w="1746194"/>
                <a:gridCol w="1746194"/>
                <a:gridCol w="174619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character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character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numeric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numeric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Creating data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altLang="zh-CN" b="1" dirty="0" err="1" smtClean="0"/>
              <a:t>data.frame</a:t>
            </a:r>
            <a:r>
              <a:rPr lang="en-US" altLang="zh-CN" b="1" dirty="0" smtClean="0"/>
              <a:t>()</a:t>
            </a:r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zh-CN" altLang="en-US" sz="2800" b="1" dirty="0"/>
          </a:p>
        </p:txBody>
      </p:sp>
      <p:sp>
        <p:nvSpPr>
          <p:cNvPr id="4" name="矩形 3"/>
          <p:cNvSpPr/>
          <p:nvPr/>
        </p:nvSpPr>
        <p:spPr>
          <a:xfrm>
            <a:off x="539552" y="1628800"/>
            <a:ext cx="7992888" cy="52629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a.data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&lt;-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data.frame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(name=c("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Siyu","Shaohuan","Xiao","Xiaoqing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"), gender=c("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female","female","male","female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"), right=4:7, total=rep(10,4))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print(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a.data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	name	           gender       right	total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1	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Siyu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	           female	4	10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2	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Shaohuan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   female	5	11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3	Xiao	           male	            6	11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4	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Xiaoqing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     female	7	12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length(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a.data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[1] 4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Referring element</a:t>
            </a:r>
            <a:endParaRPr lang="zh-CN" altLang="en-US" sz="3600" b="1" dirty="0"/>
          </a:p>
        </p:txBody>
      </p:sp>
      <p:sp>
        <p:nvSpPr>
          <p:cNvPr id="6" name="矩形 5"/>
          <p:cNvSpPr/>
          <p:nvPr/>
        </p:nvSpPr>
        <p:spPr>
          <a:xfrm>
            <a:off x="539552" y="1406381"/>
            <a:ext cx="8280920" cy="52629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a.data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["name"]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        name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1      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Siyu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2  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Shaohuan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3       Xiao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4  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Xiaoqing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a.data$name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[1]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Siyu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   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Shaohuan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Xiao    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Xiaoqing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Levels: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Shaohuan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Siyu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 Xiao 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Xiaoqing</a:t>
            </a:r>
            <a:endParaRPr lang="en-US" altLang="zh-CN" sz="2800" b="1" dirty="0" smtClean="0">
              <a:solidFill>
                <a:schemeClr val="tx1"/>
              </a:solidFill>
            </a:endParaRP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as.character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(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a.data$name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[1] "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Siyu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"     "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Shaohuan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" "Xiao"     "</a:t>
            </a:r>
            <a:r>
              <a:rPr lang="en-US" altLang="zh-CN" sz="2800" b="1" dirty="0" err="1" smtClean="0">
                <a:solidFill>
                  <a:schemeClr val="tx1"/>
                </a:solidFill>
              </a:rPr>
              <a:t>Xiaoqing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"</a:t>
            </a:r>
          </a:p>
          <a:p>
            <a:endParaRPr lang="en-US" altLang="zh-CN" sz="2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Referring element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1916832"/>
            <a:ext cx="8208912" cy="31085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a.data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[1:2,c("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name","gender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")]</a:t>
            </a:r>
          </a:p>
          <a:p>
            <a:r>
              <a:rPr lang="en-US" altLang="zh-CN" sz="2800" b="1" dirty="0" smtClean="0"/>
              <a:t>        name         gender</a:t>
            </a:r>
          </a:p>
          <a:p>
            <a:r>
              <a:rPr lang="en-US" altLang="zh-CN" sz="2800" b="1" dirty="0" smtClean="0"/>
              <a:t>1       </a:t>
            </a:r>
            <a:r>
              <a:rPr lang="en-US" altLang="zh-CN" sz="2800" b="1" dirty="0" err="1" smtClean="0"/>
              <a:t>Siyu</a:t>
            </a:r>
            <a:r>
              <a:rPr lang="en-US" altLang="zh-CN" sz="2800" b="1" dirty="0" smtClean="0"/>
              <a:t>          female</a:t>
            </a:r>
          </a:p>
          <a:p>
            <a:r>
              <a:rPr lang="en-US" altLang="zh-CN" sz="2800" b="1" dirty="0" smtClean="0"/>
              <a:t>2   </a:t>
            </a:r>
            <a:r>
              <a:rPr lang="en-US" altLang="zh-CN" sz="2800" b="1" dirty="0" err="1" smtClean="0"/>
              <a:t>Shaohuan</a:t>
            </a:r>
            <a:r>
              <a:rPr lang="en-US" altLang="zh-CN" sz="2800" b="1" dirty="0" smtClean="0"/>
              <a:t>   female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a.data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[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a.data$gender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=="female" &amp;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a.data$right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&gt;5,]</a:t>
            </a:r>
          </a:p>
          <a:p>
            <a:r>
              <a:rPr lang="en-US" altLang="zh-CN" sz="2800" b="1" dirty="0" smtClean="0"/>
              <a:t>      name gender right total</a:t>
            </a:r>
          </a:p>
          <a:p>
            <a:r>
              <a:rPr lang="en-US" altLang="zh-CN" sz="2800" b="1" dirty="0" smtClean="0"/>
              <a:t>4 </a:t>
            </a:r>
            <a:r>
              <a:rPr lang="en-US" altLang="zh-CN" sz="2800" b="1" dirty="0" err="1" smtClean="0"/>
              <a:t>Xiaoqing</a:t>
            </a:r>
            <a:r>
              <a:rPr lang="en-US" altLang="zh-CN" sz="2800" b="1" dirty="0" smtClean="0"/>
              <a:t> female     7    11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logical operator</a:t>
            </a:r>
            <a:endParaRPr lang="zh-CN" altLang="en-US" b="1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67544" y="1556792"/>
          <a:ext cx="8229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680"/>
                <a:gridCol w="5194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R command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meaning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&gt;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larger than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&lt;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less than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&gt;=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larger than or equal to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&lt;=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less</a:t>
                      </a:r>
                      <a:r>
                        <a:rPr lang="en-US" altLang="zh-CN" sz="2800" baseline="0" dirty="0" smtClean="0"/>
                        <a:t> than or equal to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==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equal</a:t>
                      </a:r>
                      <a:r>
                        <a:rPr lang="en-US" altLang="zh-CN" sz="2800" baseline="0" dirty="0" smtClean="0"/>
                        <a:t> to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!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not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&amp;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and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|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or</a:t>
                      </a:r>
                      <a:endParaRPr lang="zh-CN" alt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Editing data frame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39552" y="1844824"/>
            <a:ext cx="80648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a.data$prefer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&lt;- c("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Cola","Cola","Sprite","Sprite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")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print(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a.data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800" b="1" dirty="0" smtClean="0"/>
              <a:t>      name       gender      right      total   prefer</a:t>
            </a:r>
          </a:p>
          <a:p>
            <a:r>
              <a:rPr lang="en-US" altLang="zh-CN" sz="2800" b="1" dirty="0" smtClean="0"/>
              <a:t>1     </a:t>
            </a:r>
            <a:r>
              <a:rPr lang="en-US" altLang="zh-CN" sz="2800" b="1" dirty="0" err="1" smtClean="0"/>
              <a:t>Siyu</a:t>
            </a:r>
            <a:r>
              <a:rPr lang="en-US" altLang="zh-CN" sz="2800" b="1" dirty="0" smtClean="0"/>
              <a:t>         female       4            10       Cola</a:t>
            </a:r>
          </a:p>
          <a:p>
            <a:r>
              <a:rPr lang="en-US" altLang="zh-CN" sz="2800" b="1" dirty="0" smtClean="0"/>
              <a:t>2 </a:t>
            </a:r>
            <a:r>
              <a:rPr lang="en-US" altLang="zh-CN" sz="2800" b="1" dirty="0" err="1" smtClean="0"/>
              <a:t>Shaohuan</a:t>
            </a:r>
            <a:r>
              <a:rPr lang="en-US" altLang="zh-CN" sz="2800" b="1" dirty="0" smtClean="0"/>
              <a:t>  female       5            11        Cola</a:t>
            </a:r>
          </a:p>
          <a:p>
            <a:r>
              <a:rPr lang="en-US" altLang="zh-CN" sz="2800" b="1" dirty="0" smtClean="0"/>
              <a:t>3     Xiao         male          6            11       Sprite</a:t>
            </a:r>
          </a:p>
          <a:p>
            <a:r>
              <a:rPr lang="en-US" altLang="zh-CN" sz="2800" b="1" dirty="0" smtClean="0"/>
              <a:t>4 </a:t>
            </a:r>
            <a:r>
              <a:rPr lang="en-US" altLang="zh-CN" sz="2800" b="1" dirty="0" err="1" smtClean="0"/>
              <a:t>Xiaoqing</a:t>
            </a:r>
            <a:r>
              <a:rPr lang="en-US" altLang="zh-CN" sz="2800" b="1" dirty="0" smtClean="0"/>
              <a:t>    female        7           12        Sprite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stringsAsFactors</a:t>
            </a:r>
            <a:r>
              <a:rPr lang="en-US" altLang="zh-CN" dirty="0" smtClean="0"/>
              <a:t> option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3528" y="2053292"/>
            <a:ext cx="8568952" cy="39703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&gt; out&lt;-vector(length=2,mode="character")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mydata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&lt;-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data.frame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(a=1:4,name=c("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a","b","c","d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"))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mydata_FALSE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&lt;-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data.frame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(a=1:4, name=c("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a","b","c","d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"),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stringsAsFactors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=F)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out[1] &lt;-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mydata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[1,2]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out[2] &lt;-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as.character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(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mydata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[1,2])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out[3] &lt;- 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mydata_FALSE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[1,2]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print(out)</a:t>
            </a:r>
          </a:p>
          <a:p>
            <a:r>
              <a:rPr lang="en-US" altLang="zh-CN" sz="2800" b="1" dirty="0" smtClean="0">
                <a:solidFill>
                  <a:schemeClr val="tx1"/>
                </a:solidFill>
              </a:rPr>
              <a:t>[1] "1" "a" "a"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196752"/>
            <a:ext cx="69847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logical: should character vectors be converted to factors?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with()</a:t>
            </a:r>
            <a:endParaRPr lang="zh-CN" altLang="en-US" sz="3600" b="1" dirty="0"/>
          </a:p>
        </p:txBody>
      </p:sp>
      <p:sp>
        <p:nvSpPr>
          <p:cNvPr id="4" name="矩形 3"/>
          <p:cNvSpPr/>
          <p:nvPr/>
        </p:nvSpPr>
        <p:spPr>
          <a:xfrm>
            <a:off x="323528" y="836712"/>
            <a:ext cx="8568952" cy="60939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600" b="1" dirty="0" smtClean="0">
                <a:solidFill>
                  <a:srgbClr val="0070C0"/>
                </a:solidFill>
              </a:rPr>
              <a:t>&gt; with(</a:t>
            </a:r>
            <a:r>
              <a:rPr lang="en-US" altLang="zh-CN" sz="2600" b="1" dirty="0" err="1" smtClean="0">
                <a:solidFill>
                  <a:srgbClr val="0070C0"/>
                </a:solidFill>
              </a:rPr>
              <a:t>a.data</a:t>
            </a:r>
            <a:r>
              <a:rPr lang="en-US" altLang="zh-CN" sz="2600" b="1" dirty="0" smtClean="0">
                <a:solidFill>
                  <a:srgbClr val="0070C0"/>
                </a:solidFill>
              </a:rPr>
              <a:t>,{</a:t>
            </a:r>
          </a:p>
          <a:p>
            <a:r>
              <a:rPr lang="en-US" altLang="zh-CN" sz="2600" b="1" dirty="0" smtClean="0">
                <a:solidFill>
                  <a:srgbClr val="0070C0"/>
                </a:solidFill>
              </a:rPr>
              <a:t>+   </a:t>
            </a:r>
            <a:r>
              <a:rPr lang="en-US" altLang="zh-CN" sz="2600" b="1" dirty="0" err="1" smtClean="0">
                <a:solidFill>
                  <a:srgbClr val="0070C0"/>
                </a:solidFill>
              </a:rPr>
              <a:t>a.test</a:t>
            </a:r>
            <a:r>
              <a:rPr lang="en-US" altLang="zh-CN" sz="2600" b="1" dirty="0" smtClean="0">
                <a:solidFill>
                  <a:srgbClr val="0070C0"/>
                </a:solidFill>
              </a:rPr>
              <a:t>&lt;-name[gender=="female" &amp; right&gt;5]</a:t>
            </a:r>
          </a:p>
          <a:p>
            <a:r>
              <a:rPr lang="en-US" altLang="zh-CN" sz="2600" b="1" dirty="0" smtClean="0">
                <a:solidFill>
                  <a:srgbClr val="0070C0"/>
                </a:solidFill>
              </a:rPr>
              <a:t>+   </a:t>
            </a:r>
            <a:r>
              <a:rPr lang="en-US" altLang="zh-CN" sz="2600" b="1" dirty="0" err="1" smtClean="0">
                <a:solidFill>
                  <a:srgbClr val="0070C0"/>
                </a:solidFill>
              </a:rPr>
              <a:t>b.test</a:t>
            </a:r>
            <a:r>
              <a:rPr lang="en-US" altLang="zh-CN" sz="2600" b="1" dirty="0" smtClean="0">
                <a:solidFill>
                  <a:srgbClr val="0070C0"/>
                </a:solidFill>
              </a:rPr>
              <a:t>&lt;&lt;-name[gender=="female" &amp; right&gt;5]</a:t>
            </a:r>
          </a:p>
          <a:p>
            <a:r>
              <a:rPr lang="en-US" altLang="zh-CN" sz="2600" b="1" dirty="0" smtClean="0">
                <a:solidFill>
                  <a:srgbClr val="0070C0"/>
                </a:solidFill>
              </a:rPr>
              <a:t>+   print(</a:t>
            </a:r>
            <a:r>
              <a:rPr lang="en-US" altLang="zh-CN" sz="2600" b="1" dirty="0" err="1" smtClean="0">
                <a:solidFill>
                  <a:srgbClr val="0070C0"/>
                </a:solidFill>
              </a:rPr>
              <a:t>a.test</a:t>
            </a:r>
            <a:r>
              <a:rPr lang="en-US" altLang="zh-CN" sz="26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600" b="1" dirty="0" smtClean="0">
                <a:solidFill>
                  <a:srgbClr val="0070C0"/>
                </a:solidFill>
              </a:rPr>
              <a:t>+   print(</a:t>
            </a:r>
            <a:r>
              <a:rPr lang="en-US" altLang="zh-CN" sz="2600" b="1" dirty="0" err="1" smtClean="0">
                <a:solidFill>
                  <a:srgbClr val="0070C0"/>
                </a:solidFill>
              </a:rPr>
              <a:t>b.test</a:t>
            </a:r>
            <a:r>
              <a:rPr lang="en-US" altLang="zh-CN" sz="26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600" b="1" dirty="0" smtClean="0">
                <a:solidFill>
                  <a:srgbClr val="0070C0"/>
                </a:solidFill>
              </a:rPr>
              <a:t>+ })</a:t>
            </a:r>
          </a:p>
          <a:p>
            <a:r>
              <a:rPr lang="en-US" altLang="zh-CN" sz="2600" b="1" dirty="0" smtClean="0"/>
              <a:t>[1] </a:t>
            </a:r>
            <a:r>
              <a:rPr lang="en-US" altLang="zh-CN" sz="2600" b="1" dirty="0" err="1" smtClean="0"/>
              <a:t>Xiaoqing</a:t>
            </a:r>
            <a:endParaRPr lang="en-US" altLang="zh-CN" sz="2600" b="1" dirty="0" smtClean="0"/>
          </a:p>
          <a:p>
            <a:r>
              <a:rPr lang="en-US" altLang="zh-CN" sz="2600" b="1" dirty="0" smtClean="0"/>
              <a:t>Levels: </a:t>
            </a:r>
            <a:r>
              <a:rPr lang="en-US" altLang="zh-CN" sz="2600" b="1" dirty="0" err="1" smtClean="0"/>
              <a:t>Shaohuan</a:t>
            </a:r>
            <a:r>
              <a:rPr lang="en-US" altLang="zh-CN" sz="2600" b="1" dirty="0" smtClean="0"/>
              <a:t> </a:t>
            </a:r>
            <a:r>
              <a:rPr lang="en-US" altLang="zh-CN" sz="2600" b="1" dirty="0" err="1" smtClean="0"/>
              <a:t>Siyu</a:t>
            </a:r>
            <a:r>
              <a:rPr lang="en-US" altLang="zh-CN" sz="2600" b="1" dirty="0" smtClean="0"/>
              <a:t> Xiao </a:t>
            </a:r>
            <a:r>
              <a:rPr lang="en-US" altLang="zh-CN" sz="2600" b="1" dirty="0" err="1" smtClean="0"/>
              <a:t>Xiaoqing</a:t>
            </a:r>
            <a:endParaRPr lang="en-US" altLang="zh-CN" sz="2600" b="1" dirty="0" smtClean="0"/>
          </a:p>
          <a:p>
            <a:r>
              <a:rPr lang="en-US" altLang="zh-CN" sz="2600" b="1" dirty="0" smtClean="0"/>
              <a:t>[1] </a:t>
            </a:r>
            <a:r>
              <a:rPr lang="en-US" altLang="zh-CN" sz="2600" b="1" dirty="0" err="1" smtClean="0"/>
              <a:t>Xiaoqing</a:t>
            </a:r>
            <a:endParaRPr lang="en-US" altLang="zh-CN" sz="2600" b="1" dirty="0" smtClean="0"/>
          </a:p>
          <a:p>
            <a:r>
              <a:rPr lang="en-US" altLang="zh-CN" sz="2600" b="1" dirty="0" smtClean="0"/>
              <a:t>Levels: </a:t>
            </a:r>
            <a:r>
              <a:rPr lang="en-US" altLang="zh-CN" sz="2600" b="1" dirty="0" err="1" smtClean="0"/>
              <a:t>Shaohuan</a:t>
            </a:r>
            <a:r>
              <a:rPr lang="en-US" altLang="zh-CN" sz="2600" b="1" dirty="0" smtClean="0"/>
              <a:t> </a:t>
            </a:r>
            <a:r>
              <a:rPr lang="en-US" altLang="zh-CN" sz="2600" b="1" dirty="0" err="1" smtClean="0"/>
              <a:t>Siyu</a:t>
            </a:r>
            <a:r>
              <a:rPr lang="en-US" altLang="zh-CN" sz="2600" b="1" dirty="0" smtClean="0"/>
              <a:t> Xiao </a:t>
            </a:r>
            <a:r>
              <a:rPr lang="en-US" altLang="zh-CN" sz="2600" b="1" dirty="0" err="1" smtClean="0"/>
              <a:t>Xiaoqing</a:t>
            </a:r>
            <a:endParaRPr lang="en-US" altLang="zh-CN" sz="2600" b="1" dirty="0" smtClean="0"/>
          </a:p>
          <a:p>
            <a:r>
              <a:rPr lang="en-US" altLang="zh-CN" sz="2600" b="1" dirty="0" smtClean="0">
                <a:solidFill>
                  <a:srgbClr val="0070C0"/>
                </a:solidFill>
              </a:rPr>
              <a:t>&gt; print(</a:t>
            </a:r>
            <a:r>
              <a:rPr lang="en-US" altLang="zh-CN" sz="2600" b="1" dirty="0" err="1" smtClean="0">
                <a:solidFill>
                  <a:srgbClr val="0070C0"/>
                </a:solidFill>
              </a:rPr>
              <a:t>a.test</a:t>
            </a:r>
            <a:r>
              <a:rPr lang="en-US" altLang="zh-CN" sz="26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600" b="1" dirty="0" smtClean="0"/>
              <a:t>Error in print(</a:t>
            </a:r>
            <a:r>
              <a:rPr lang="en-US" altLang="zh-CN" sz="2600" b="1" dirty="0" err="1" smtClean="0"/>
              <a:t>a.test</a:t>
            </a:r>
            <a:r>
              <a:rPr lang="en-US" altLang="zh-CN" sz="2600" b="1" dirty="0" smtClean="0"/>
              <a:t>) : object '</a:t>
            </a:r>
            <a:r>
              <a:rPr lang="en-US" altLang="zh-CN" sz="2600" b="1" dirty="0" err="1" smtClean="0"/>
              <a:t>a.test</a:t>
            </a:r>
            <a:r>
              <a:rPr lang="en-US" altLang="zh-CN" sz="2600" b="1" dirty="0" smtClean="0"/>
              <a:t>' not found</a:t>
            </a:r>
          </a:p>
          <a:p>
            <a:r>
              <a:rPr lang="en-US" altLang="zh-CN" sz="2600" b="1" dirty="0" smtClean="0">
                <a:solidFill>
                  <a:srgbClr val="0070C0"/>
                </a:solidFill>
              </a:rPr>
              <a:t>&gt; print(</a:t>
            </a:r>
            <a:r>
              <a:rPr lang="en-US" altLang="zh-CN" sz="2600" b="1" dirty="0" err="1" smtClean="0">
                <a:solidFill>
                  <a:srgbClr val="0070C0"/>
                </a:solidFill>
              </a:rPr>
              <a:t>b.test</a:t>
            </a:r>
            <a:r>
              <a:rPr lang="en-US" altLang="zh-CN" sz="2600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600" b="1" dirty="0" smtClean="0"/>
              <a:t>[1] </a:t>
            </a:r>
            <a:r>
              <a:rPr lang="en-US" altLang="zh-CN" sz="2600" b="1" dirty="0" err="1" smtClean="0"/>
              <a:t>Xiaoqing</a:t>
            </a:r>
            <a:endParaRPr lang="en-US" altLang="zh-CN" sz="2600" b="1" dirty="0" smtClean="0"/>
          </a:p>
          <a:p>
            <a:r>
              <a:rPr lang="en-US" altLang="zh-CN" sz="2600" b="1" dirty="0" smtClean="0"/>
              <a:t>Levels: </a:t>
            </a:r>
            <a:r>
              <a:rPr lang="en-US" altLang="zh-CN" sz="2600" b="1" dirty="0" err="1" smtClean="0"/>
              <a:t>Shaohuan</a:t>
            </a:r>
            <a:r>
              <a:rPr lang="en-US" altLang="zh-CN" sz="2600" b="1" dirty="0" smtClean="0"/>
              <a:t> </a:t>
            </a:r>
            <a:r>
              <a:rPr lang="en-US" altLang="zh-CN" sz="2600" b="1" dirty="0" err="1" smtClean="0"/>
              <a:t>Siyu</a:t>
            </a:r>
            <a:r>
              <a:rPr lang="en-US" altLang="zh-CN" sz="2600" b="1" dirty="0" smtClean="0"/>
              <a:t> Xiao </a:t>
            </a:r>
            <a:r>
              <a:rPr lang="en-US" altLang="zh-CN" sz="2600" b="1" dirty="0" err="1" smtClean="0"/>
              <a:t>Xiaoqing</a:t>
            </a:r>
            <a:endParaRPr lang="zh-CN" altLang="en-US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Exercise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077072"/>
            <a:ext cx="8820472" cy="2232248"/>
          </a:xfrm>
        </p:spPr>
        <p:txBody>
          <a:bodyPr>
            <a:noAutofit/>
          </a:bodyPr>
          <a:lstStyle/>
          <a:p>
            <a:r>
              <a:rPr lang="en-US" altLang="zh-CN" sz="2800" b="1" dirty="0" smtClean="0"/>
              <a:t>Produce a data frame named cola to store the value</a:t>
            </a:r>
          </a:p>
          <a:p>
            <a:r>
              <a:rPr lang="en-US" altLang="zh-CN" sz="2800" b="1" dirty="0" smtClean="0"/>
              <a:t>Calculate the proportion of right </a:t>
            </a:r>
            <a:r>
              <a:rPr lang="en-US" altLang="zh-CN" sz="2800" b="1" dirty="0" err="1" smtClean="0"/>
              <a:t>judgement</a:t>
            </a:r>
            <a:r>
              <a:rPr lang="en-US" altLang="zh-CN" sz="2800" b="1" dirty="0" smtClean="0"/>
              <a:t> and add this to the data frame</a:t>
            </a:r>
          </a:p>
          <a:p>
            <a:r>
              <a:rPr lang="en-US" altLang="zh-CN" sz="2800" b="1" dirty="0" smtClean="0"/>
              <a:t>How many females have a more than 50% </a:t>
            </a:r>
            <a:r>
              <a:rPr lang="en-US" altLang="zh-CN" sz="2800" b="1" dirty="0" err="1" smtClean="0"/>
              <a:t>frequence</a:t>
            </a:r>
            <a:r>
              <a:rPr lang="en-US" altLang="zh-CN" sz="2800" b="1" dirty="0" smtClean="0"/>
              <a:t> to give the right </a:t>
            </a:r>
            <a:r>
              <a:rPr lang="en-US" altLang="zh-CN" sz="2800" b="1" dirty="0" err="1" smtClean="0"/>
              <a:t>judgement</a:t>
            </a:r>
            <a:r>
              <a:rPr lang="en-US" altLang="zh-CN" sz="2800" b="1" dirty="0" smtClean="0"/>
              <a:t>. </a:t>
            </a:r>
            <a:endParaRPr lang="zh-CN" altLang="en-US" sz="28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600" y="1268760"/>
          <a:ext cx="698477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194"/>
                <a:gridCol w="1746194"/>
                <a:gridCol w="1746194"/>
                <a:gridCol w="1746194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smtClean="0"/>
                        <a:t>name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gender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right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total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err="1" smtClean="0"/>
                        <a:t>Siyu</a:t>
                      </a:r>
                      <a:endParaRPr lang="zh-CN" altLang="en-US" sz="2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female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4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10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err="1" smtClean="0"/>
                        <a:t>Shaohuan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female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 smtClean="0"/>
                        <a:t>Xiao</a:t>
                      </a:r>
                      <a:endParaRPr lang="zh-CN" altLang="en-US" sz="2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male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6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11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dirty="0" err="1" smtClean="0"/>
                        <a:t>Xiaoqing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female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7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/>
                        <a:t>12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42900"/>
            <a:ext cx="6400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structure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/>
              <a:t>Vector</a:t>
            </a:r>
          </a:p>
          <a:p>
            <a:r>
              <a:rPr lang="en-US" altLang="zh-CN" b="1" dirty="0" smtClean="0"/>
              <a:t>Factor</a:t>
            </a:r>
          </a:p>
          <a:p>
            <a:r>
              <a:rPr lang="en-US" altLang="zh-CN" b="1" dirty="0" smtClean="0"/>
              <a:t>Matrix</a:t>
            </a:r>
          </a:p>
          <a:p>
            <a:r>
              <a:rPr lang="en-US" altLang="zh-CN" b="1" dirty="0" smtClean="0"/>
              <a:t>Data frame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Array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List</a:t>
            </a:r>
          </a:p>
          <a:p>
            <a:endParaRPr lang="zh-CN" altLang="en-US" b="1" dirty="0"/>
          </a:p>
        </p:txBody>
      </p:sp>
      <p:grpSp>
        <p:nvGrpSpPr>
          <p:cNvPr id="4" name="组合 67"/>
          <p:cNvGrpSpPr/>
          <p:nvPr/>
        </p:nvGrpSpPr>
        <p:grpSpPr>
          <a:xfrm>
            <a:off x="4139952" y="1772816"/>
            <a:ext cx="2232248" cy="432048"/>
            <a:chOff x="6804248" y="3068960"/>
            <a:chExt cx="2232248" cy="432048"/>
          </a:xfrm>
        </p:grpSpPr>
        <p:grpSp>
          <p:nvGrpSpPr>
            <p:cNvPr id="5" name="组合 45"/>
            <p:cNvGrpSpPr/>
            <p:nvPr/>
          </p:nvGrpSpPr>
          <p:grpSpPr>
            <a:xfrm>
              <a:off x="6804248" y="3068960"/>
              <a:ext cx="792088" cy="432048"/>
              <a:chOff x="4499992" y="1412776"/>
              <a:chExt cx="3816424" cy="2088232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4499992" y="2060848"/>
                <a:ext cx="3528392" cy="14401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 flipV="1">
                <a:off x="4499992" y="1412776"/>
                <a:ext cx="288032" cy="64807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4788024" y="1412776"/>
                <a:ext cx="3528392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V="1">
                <a:off x="8028384" y="1412776"/>
                <a:ext cx="288032" cy="64807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V="1">
                <a:off x="8028384" y="2852936"/>
                <a:ext cx="288032" cy="64807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8316416" y="1484784"/>
                <a:ext cx="0" cy="136815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" name="组合 52"/>
            <p:cNvGrpSpPr/>
            <p:nvPr/>
          </p:nvGrpSpPr>
          <p:grpSpPr>
            <a:xfrm>
              <a:off x="7524328" y="3068960"/>
              <a:ext cx="792088" cy="432048"/>
              <a:chOff x="4499992" y="1412776"/>
              <a:chExt cx="3816424" cy="2088232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4499992" y="2060848"/>
                <a:ext cx="3528392" cy="14401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cxnSp>
            <p:nvCxnSpPr>
              <p:cNvPr id="79" name="直接连接符 78"/>
              <p:cNvCxnSpPr/>
              <p:nvPr/>
            </p:nvCxnSpPr>
            <p:spPr>
              <a:xfrm flipV="1">
                <a:off x="4499992" y="1412776"/>
                <a:ext cx="288032" cy="64807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4788024" y="1412776"/>
                <a:ext cx="3528392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V="1">
                <a:off x="8028384" y="1412776"/>
                <a:ext cx="288032" cy="64807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8028384" y="2852936"/>
                <a:ext cx="288032" cy="64807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8316416" y="1484784"/>
                <a:ext cx="0" cy="136815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7" name="组合 59"/>
            <p:cNvGrpSpPr/>
            <p:nvPr/>
          </p:nvGrpSpPr>
          <p:grpSpPr>
            <a:xfrm>
              <a:off x="8244408" y="3068960"/>
              <a:ext cx="792088" cy="432048"/>
              <a:chOff x="4499992" y="1412776"/>
              <a:chExt cx="3816424" cy="2088232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4499992" y="2060848"/>
                <a:ext cx="3528392" cy="14401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 flipV="1">
                <a:off x="4499992" y="1412776"/>
                <a:ext cx="288032" cy="64807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4788024" y="1412776"/>
                <a:ext cx="3528392" cy="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V="1">
                <a:off x="8028384" y="1412776"/>
                <a:ext cx="288032" cy="64807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V="1">
                <a:off x="8028384" y="2852936"/>
                <a:ext cx="288032" cy="64807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8316416" y="1484784"/>
                <a:ext cx="0" cy="136815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8" name="组合 629"/>
          <p:cNvGrpSpPr/>
          <p:nvPr/>
        </p:nvGrpSpPr>
        <p:grpSpPr>
          <a:xfrm>
            <a:off x="4139952" y="2636912"/>
            <a:ext cx="2232248" cy="1008112"/>
            <a:chOff x="4211960" y="2708920"/>
            <a:chExt cx="2232248" cy="1008112"/>
          </a:xfrm>
        </p:grpSpPr>
        <p:grpSp>
          <p:nvGrpSpPr>
            <p:cNvPr id="9" name="组合 89"/>
            <p:cNvGrpSpPr/>
            <p:nvPr/>
          </p:nvGrpSpPr>
          <p:grpSpPr>
            <a:xfrm>
              <a:off x="4211960" y="3284984"/>
              <a:ext cx="2232248" cy="432048"/>
              <a:chOff x="6804248" y="3068960"/>
              <a:chExt cx="2232248" cy="432048"/>
            </a:xfrm>
          </p:grpSpPr>
          <p:grpSp>
            <p:nvGrpSpPr>
              <p:cNvPr id="10" name="组合 45"/>
              <p:cNvGrpSpPr/>
              <p:nvPr/>
            </p:nvGrpSpPr>
            <p:grpSpPr>
              <a:xfrm>
                <a:off x="6804248" y="3068960"/>
                <a:ext cx="792088" cy="432048"/>
                <a:chOff x="4499992" y="1412776"/>
                <a:chExt cx="3816424" cy="2088232"/>
              </a:xfrm>
            </p:grpSpPr>
            <p:sp>
              <p:nvSpPr>
                <p:cNvPr id="106" name="矩形 105"/>
                <p:cNvSpPr/>
                <p:nvPr/>
              </p:nvSpPr>
              <p:spPr>
                <a:xfrm>
                  <a:off x="4499992" y="2060848"/>
                  <a:ext cx="3528392" cy="144016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cxnSp>
              <p:nvCxnSpPr>
                <p:cNvPr id="107" name="直接连接符 106"/>
                <p:cNvCxnSpPr/>
                <p:nvPr/>
              </p:nvCxnSpPr>
              <p:spPr>
                <a:xfrm flipV="1">
                  <a:off x="4499992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8" name="直接连接符 107"/>
                <p:cNvCxnSpPr/>
                <p:nvPr/>
              </p:nvCxnSpPr>
              <p:spPr>
                <a:xfrm>
                  <a:off x="4788024" y="1412776"/>
                  <a:ext cx="35283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9" name="直接连接符 108"/>
                <p:cNvCxnSpPr/>
                <p:nvPr/>
              </p:nvCxnSpPr>
              <p:spPr>
                <a:xfrm flipV="1">
                  <a:off x="8028384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0" name="直接连接符 109"/>
                <p:cNvCxnSpPr/>
                <p:nvPr/>
              </p:nvCxnSpPr>
              <p:spPr>
                <a:xfrm flipV="1">
                  <a:off x="8028384" y="285293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1" name="直接连接符 110"/>
                <p:cNvCxnSpPr/>
                <p:nvPr/>
              </p:nvCxnSpPr>
              <p:spPr>
                <a:xfrm>
                  <a:off x="8316416" y="1484784"/>
                  <a:ext cx="0" cy="136815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1" name="组合 52"/>
              <p:cNvGrpSpPr/>
              <p:nvPr/>
            </p:nvGrpSpPr>
            <p:grpSpPr>
              <a:xfrm>
                <a:off x="7524328" y="3068960"/>
                <a:ext cx="792088" cy="432048"/>
                <a:chOff x="4499992" y="1412776"/>
                <a:chExt cx="3816424" cy="2088232"/>
              </a:xfrm>
            </p:grpSpPr>
            <p:sp>
              <p:nvSpPr>
                <p:cNvPr id="100" name="矩形 99"/>
                <p:cNvSpPr/>
                <p:nvPr/>
              </p:nvSpPr>
              <p:spPr>
                <a:xfrm>
                  <a:off x="4499992" y="2060848"/>
                  <a:ext cx="3528392" cy="144016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cxnSp>
              <p:nvCxnSpPr>
                <p:cNvPr id="101" name="直接连接符 100"/>
                <p:cNvCxnSpPr/>
                <p:nvPr/>
              </p:nvCxnSpPr>
              <p:spPr>
                <a:xfrm flipV="1">
                  <a:off x="4499992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4788024" y="1412776"/>
                  <a:ext cx="35283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 flipV="1">
                  <a:off x="8028384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4" name="直接连接符 103"/>
                <p:cNvCxnSpPr/>
                <p:nvPr/>
              </p:nvCxnSpPr>
              <p:spPr>
                <a:xfrm flipV="1">
                  <a:off x="8028384" y="285293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05" name="直接连接符 104"/>
                <p:cNvCxnSpPr/>
                <p:nvPr/>
              </p:nvCxnSpPr>
              <p:spPr>
                <a:xfrm>
                  <a:off x="8316416" y="1484784"/>
                  <a:ext cx="0" cy="136815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2" name="组合 59"/>
              <p:cNvGrpSpPr/>
              <p:nvPr/>
            </p:nvGrpSpPr>
            <p:grpSpPr>
              <a:xfrm>
                <a:off x="8244408" y="3068960"/>
                <a:ext cx="792088" cy="432048"/>
                <a:chOff x="4499992" y="1412776"/>
                <a:chExt cx="3816424" cy="2088232"/>
              </a:xfrm>
            </p:grpSpPr>
            <p:sp>
              <p:nvSpPr>
                <p:cNvPr id="94" name="矩形 93"/>
                <p:cNvSpPr/>
                <p:nvPr/>
              </p:nvSpPr>
              <p:spPr>
                <a:xfrm>
                  <a:off x="4499992" y="2060848"/>
                  <a:ext cx="3528392" cy="144016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cxnSp>
              <p:nvCxnSpPr>
                <p:cNvPr id="95" name="直接连接符 94"/>
                <p:cNvCxnSpPr/>
                <p:nvPr/>
              </p:nvCxnSpPr>
              <p:spPr>
                <a:xfrm flipV="1">
                  <a:off x="4499992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4788024" y="1412776"/>
                  <a:ext cx="35283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 flipV="1">
                  <a:off x="8028384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 flipV="1">
                  <a:off x="8028384" y="285293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>
                  <a:off x="8316416" y="1484784"/>
                  <a:ext cx="0" cy="136815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13" name="组合 111"/>
            <p:cNvGrpSpPr/>
            <p:nvPr/>
          </p:nvGrpSpPr>
          <p:grpSpPr>
            <a:xfrm>
              <a:off x="4211960" y="2996952"/>
              <a:ext cx="2232248" cy="432048"/>
              <a:chOff x="6804248" y="3068960"/>
              <a:chExt cx="2232248" cy="432048"/>
            </a:xfrm>
          </p:grpSpPr>
          <p:grpSp>
            <p:nvGrpSpPr>
              <p:cNvPr id="14" name="组合 45"/>
              <p:cNvGrpSpPr/>
              <p:nvPr/>
            </p:nvGrpSpPr>
            <p:grpSpPr>
              <a:xfrm>
                <a:off x="6804248" y="3068960"/>
                <a:ext cx="792088" cy="432048"/>
                <a:chOff x="4499992" y="1412776"/>
                <a:chExt cx="3816424" cy="2088232"/>
              </a:xfrm>
            </p:grpSpPr>
            <p:sp>
              <p:nvSpPr>
                <p:cNvPr id="128" name="矩形 127"/>
                <p:cNvSpPr/>
                <p:nvPr/>
              </p:nvSpPr>
              <p:spPr>
                <a:xfrm>
                  <a:off x="4499992" y="2060848"/>
                  <a:ext cx="3528392" cy="144016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cxnSp>
              <p:nvCxnSpPr>
                <p:cNvPr id="129" name="直接连接符 128"/>
                <p:cNvCxnSpPr/>
                <p:nvPr/>
              </p:nvCxnSpPr>
              <p:spPr>
                <a:xfrm flipV="1">
                  <a:off x="4499992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>
                <a:xfrm>
                  <a:off x="4788024" y="1412776"/>
                  <a:ext cx="35283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1" name="直接连接符 130"/>
                <p:cNvCxnSpPr/>
                <p:nvPr/>
              </p:nvCxnSpPr>
              <p:spPr>
                <a:xfrm flipV="1">
                  <a:off x="8028384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2" name="直接连接符 131"/>
                <p:cNvCxnSpPr/>
                <p:nvPr/>
              </p:nvCxnSpPr>
              <p:spPr>
                <a:xfrm flipV="1">
                  <a:off x="8028384" y="285293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3" name="直接连接符 132"/>
                <p:cNvCxnSpPr/>
                <p:nvPr/>
              </p:nvCxnSpPr>
              <p:spPr>
                <a:xfrm>
                  <a:off x="8316416" y="1484784"/>
                  <a:ext cx="0" cy="136815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5" name="组合 52"/>
              <p:cNvGrpSpPr/>
              <p:nvPr/>
            </p:nvGrpSpPr>
            <p:grpSpPr>
              <a:xfrm>
                <a:off x="7524328" y="3068960"/>
                <a:ext cx="792088" cy="432048"/>
                <a:chOff x="4499992" y="1412776"/>
                <a:chExt cx="3816424" cy="2088232"/>
              </a:xfrm>
            </p:grpSpPr>
            <p:sp>
              <p:nvSpPr>
                <p:cNvPr id="122" name="矩形 121"/>
                <p:cNvSpPr/>
                <p:nvPr/>
              </p:nvSpPr>
              <p:spPr>
                <a:xfrm>
                  <a:off x="4499992" y="2060848"/>
                  <a:ext cx="3528392" cy="144016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cxnSp>
              <p:nvCxnSpPr>
                <p:cNvPr id="123" name="直接连接符 122"/>
                <p:cNvCxnSpPr/>
                <p:nvPr/>
              </p:nvCxnSpPr>
              <p:spPr>
                <a:xfrm flipV="1">
                  <a:off x="4499992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4" name="直接连接符 123"/>
                <p:cNvCxnSpPr/>
                <p:nvPr/>
              </p:nvCxnSpPr>
              <p:spPr>
                <a:xfrm>
                  <a:off x="4788024" y="1412776"/>
                  <a:ext cx="35283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5" name="直接连接符 124"/>
                <p:cNvCxnSpPr/>
                <p:nvPr/>
              </p:nvCxnSpPr>
              <p:spPr>
                <a:xfrm flipV="1">
                  <a:off x="8028384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 flipV="1">
                  <a:off x="8028384" y="285293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7" name="直接连接符 126"/>
                <p:cNvCxnSpPr/>
                <p:nvPr/>
              </p:nvCxnSpPr>
              <p:spPr>
                <a:xfrm>
                  <a:off x="8316416" y="1484784"/>
                  <a:ext cx="0" cy="136815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6" name="组合 59"/>
              <p:cNvGrpSpPr/>
              <p:nvPr/>
            </p:nvGrpSpPr>
            <p:grpSpPr>
              <a:xfrm>
                <a:off x="8244408" y="3068960"/>
                <a:ext cx="792088" cy="432048"/>
                <a:chOff x="4499992" y="1412776"/>
                <a:chExt cx="3816424" cy="2088232"/>
              </a:xfrm>
            </p:grpSpPr>
            <p:sp>
              <p:nvSpPr>
                <p:cNvPr id="116" name="矩形 115"/>
                <p:cNvSpPr/>
                <p:nvPr/>
              </p:nvSpPr>
              <p:spPr>
                <a:xfrm>
                  <a:off x="4499992" y="2060848"/>
                  <a:ext cx="3528392" cy="144016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cxnSp>
              <p:nvCxnSpPr>
                <p:cNvPr id="117" name="直接连接符 116"/>
                <p:cNvCxnSpPr/>
                <p:nvPr/>
              </p:nvCxnSpPr>
              <p:spPr>
                <a:xfrm flipV="1">
                  <a:off x="4499992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8" name="直接连接符 117"/>
                <p:cNvCxnSpPr/>
                <p:nvPr/>
              </p:nvCxnSpPr>
              <p:spPr>
                <a:xfrm>
                  <a:off x="4788024" y="1412776"/>
                  <a:ext cx="35283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19" name="直接连接符 118"/>
                <p:cNvCxnSpPr/>
                <p:nvPr/>
              </p:nvCxnSpPr>
              <p:spPr>
                <a:xfrm flipV="1">
                  <a:off x="8028384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0" name="直接连接符 119"/>
                <p:cNvCxnSpPr/>
                <p:nvPr/>
              </p:nvCxnSpPr>
              <p:spPr>
                <a:xfrm flipV="1">
                  <a:off x="8028384" y="285293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21" name="直接连接符 120"/>
                <p:cNvCxnSpPr/>
                <p:nvPr/>
              </p:nvCxnSpPr>
              <p:spPr>
                <a:xfrm>
                  <a:off x="8316416" y="1484784"/>
                  <a:ext cx="0" cy="136815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  <p:grpSp>
          <p:nvGrpSpPr>
            <p:cNvPr id="17" name="组合 133"/>
            <p:cNvGrpSpPr/>
            <p:nvPr/>
          </p:nvGrpSpPr>
          <p:grpSpPr>
            <a:xfrm>
              <a:off x="4211960" y="2708920"/>
              <a:ext cx="2232248" cy="432048"/>
              <a:chOff x="6804248" y="3068960"/>
              <a:chExt cx="2232248" cy="432048"/>
            </a:xfrm>
          </p:grpSpPr>
          <p:grpSp>
            <p:nvGrpSpPr>
              <p:cNvPr id="18" name="组合 45"/>
              <p:cNvGrpSpPr/>
              <p:nvPr/>
            </p:nvGrpSpPr>
            <p:grpSpPr>
              <a:xfrm>
                <a:off x="6804248" y="3068960"/>
                <a:ext cx="792088" cy="432048"/>
                <a:chOff x="4499992" y="1412776"/>
                <a:chExt cx="3816424" cy="2088232"/>
              </a:xfrm>
            </p:grpSpPr>
            <p:sp>
              <p:nvSpPr>
                <p:cNvPr id="150" name="矩形 149"/>
                <p:cNvSpPr/>
                <p:nvPr/>
              </p:nvSpPr>
              <p:spPr>
                <a:xfrm>
                  <a:off x="4499992" y="2060848"/>
                  <a:ext cx="3528392" cy="144016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cxnSp>
              <p:nvCxnSpPr>
                <p:cNvPr id="151" name="直接连接符 150"/>
                <p:cNvCxnSpPr/>
                <p:nvPr/>
              </p:nvCxnSpPr>
              <p:spPr>
                <a:xfrm flipV="1">
                  <a:off x="4499992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2" name="直接连接符 151"/>
                <p:cNvCxnSpPr/>
                <p:nvPr/>
              </p:nvCxnSpPr>
              <p:spPr>
                <a:xfrm>
                  <a:off x="4788024" y="1412776"/>
                  <a:ext cx="35283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3" name="直接连接符 152"/>
                <p:cNvCxnSpPr/>
                <p:nvPr/>
              </p:nvCxnSpPr>
              <p:spPr>
                <a:xfrm flipV="1">
                  <a:off x="8028384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 flipV="1">
                  <a:off x="8028384" y="285293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8316416" y="1484784"/>
                  <a:ext cx="0" cy="136815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19" name="组合 52"/>
              <p:cNvGrpSpPr/>
              <p:nvPr/>
            </p:nvGrpSpPr>
            <p:grpSpPr>
              <a:xfrm>
                <a:off x="7524328" y="3068960"/>
                <a:ext cx="792088" cy="432048"/>
                <a:chOff x="4499992" y="1412776"/>
                <a:chExt cx="3816424" cy="2088232"/>
              </a:xfrm>
            </p:grpSpPr>
            <p:sp>
              <p:nvSpPr>
                <p:cNvPr id="144" name="矩形 143"/>
                <p:cNvSpPr/>
                <p:nvPr/>
              </p:nvSpPr>
              <p:spPr>
                <a:xfrm>
                  <a:off x="4499992" y="2060848"/>
                  <a:ext cx="3528392" cy="144016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cxnSp>
              <p:nvCxnSpPr>
                <p:cNvPr id="145" name="直接连接符 144"/>
                <p:cNvCxnSpPr/>
                <p:nvPr/>
              </p:nvCxnSpPr>
              <p:spPr>
                <a:xfrm flipV="1">
                  <a:off x="4499992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>
                <a:xfrm>
                  <a:off x="4788024" y="1412776"/>
                  <a:ext cx="35283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7" name="直接连接符 146"/>
                <p:cNvCxnSpPr/>
                <p:nvPr/>
              </p:nvCxnSpPr>
              <p:spPr>
                <a:xfrm flipV="1">
                  <a:off x="8028384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8" name="直接连接符 147"/>
                <p:cNvCxnSpPr/>
                <p:nvPr/>
              </p:nvCxnSpPr>
              <p:spPr>
                <a:xfrm flipV="1">
                  <a:off x="8028384" y="285293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8316416" y="1484784"/>
                  <a:ext cx="0" cy="136815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20" name="组合 59"/>
              <p:cNvGrpSpPr/>
              <p:nvPr/>
            </p:nvGrpSpPr>
            <p:grpSpPr>
              <a:xfrm>
                <a:off x="8244408" y="3068960"/>
                <a:ext cx="792088" cy="432048"/>
                <a:chOff x="4499992" y="1412776"/>
                <a:chExt cx="3816424" cy="2088232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4499992" y="2060848"/>
                  <a:ext cx="3528392" cy="144016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cxnSp>
              <p:nvCxnSpPr>
                <p:cNvPr id="139" name="直接连接符 138"/>
                <p:cNvCxnSpPr/>
                <p:nvPr/>
              </p:nvCxnSpPr>
              <p:spPr>
                <a:xfrm flipV="1">
                  <a:off x="4499992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0" name="直接连接符 139"/>
                <p:cNvCxnSpPr/>
                <p:nvPr/>
              </p:nvCxnSpPr>
              <p:spPr>
                <a:xfrm>
                  <a:off x="4788024" y="1412776"/>
                  <a:ext cx="3528392" cy="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1" name="直接连接符 140"/>
                <p:cNvCxnSpPr/>
                <p:nvPr/>
              </p:nvCxnSpPr>
              <p:spPr>
                <a:xfrm flipV="1">
                  <a:off x="8028384" y="141277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2" name="直接连接符 141"/>
                <p:cNvCxnSpPr/>
                <p:nvPr/>
              </p:nvCxnSpPr>
              <p:spPr>
                <a:xfrm flipV="1">
                  <a:off x="8028384" y="2852936"/>
                  <a:ext cx="288032" cy="64807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8316416" y="1484784"/>
                  <a:ext cx="0" cy="1368152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</p:grpSp>
      </p:grpSp>
      <p:grpSp>
        <p:nvGrpSpPr>
          <p:cNvPr id="21" name="组合 630"/>
          <p:cNvGrpSpPr/>
          <p:nvPr/>
        </p:nvGrpSpPr>
        <p:grpSpPr>
          <a:xfrm>
            <a:off x="4139952" y="4077072"/>
            <a:ext cx="2376264" cy="1008112"/>
            <a:chOff x="4211960" y="4445496"/>
            <a:chExt cx="2376264" cy="1008112"/>
          </a:xfrm>
        </p:grpSpPr>
        <p:grpSp>
          <p:nvGrpSpPr>
            <p:cNvPr id="22" name="组合 424"/>
            <p:cNvGrpSpPr/>
            <p:nvPr/>
          </p:nvGrpSpPr>
          <p:grpSpPr>
            <a:xfrm>
              <a:off x="4211960" y="4725144"/>
              <a:ext cx="2376264" cy="728464"/>
              <a:chOff x="6444208" y="4221088"/>
              <a:chExt cx="2376264" cy="728464"/>
            </a:xfrm>
          </p:grpSpPr>
          <p:grpSp>
            <p:nvGrpSpPr>
              <p:cNvPr id="23" name="组合 311"/>
              <p:cNvGrpSpPr/>
              <p:nvPr/>
            </p:nvGrpSpPr>
            <p:grpSpPr>
              <a:xfrm>
                <a:off x="6588224" y="4221088"/>
                <a:ext cx="2232248" cy="432048"/>
                <a:chOff x="6804248" y="3068960"/>
                <a:chExt cx="2232248" cy="432048"/>
              </a:xfrm>
            </p:grpSpPr>
            <p:grpSp>
              <p:nvGrpSpPr>
                <p:cNvPr id="24" name="组合 45"/>
                <p:cNvGrpSpPr/>
                <p:nvPr/>
              </p:nvGrpSpPr>
              <p:grpSpPr>
                <a:xfrm>
                  <a:off x="680424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486" name="矩形 485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487" name="直接连接符 486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88" name="直接连接符 487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89" name="直接连接符 488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90" name="直接连接符 489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91" name="直接连接符 490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25" name="组合 52"/>
                <p:cNvGrpSpPr/>
                <p:nvPr/>
              </p:nvGrpSpPr>
              <p:grpSpPr>
                <a:xfrm>
                  <a:off x="752432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480" name="矩形 479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481" name="直接连接符 480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82" name="直接连接符 481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83" name="直接连接符 482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84" name="直接连接符 483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85" name="直接连接符 484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26" name="组合 59"/>
                <p:cNvGrpSpPr/>
                <p:nvPr/>
              </p:nvGrpSpPr>
              <p:grpSpPr>
                <a:xfrm>
                  <a:off x="824440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474" name="矩形 473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475" name="直接连接符 474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76" name="直接连接符 475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77" name="直接连接符 476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78" name="直接连接符 477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79" name="直接连接符 478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  <p:grpSp>
            <p:nvGrpSpPr>
              <p:cNvPr id="27" name="组合 333"/>
              <p:cNvGrpSpPr/>
              <p:nvPr/>
            </p:nvGrpSpPr>
            <p:grpSpPr>
              <a:xfrm>
                <a:off x="6516216" y="4365104"/>
                <a:ext cx="2232248" cy="432048"/>
                <a:chOff x="6804248" y="3068960"/>
                <a:chExt cx="2232248" cy="432048"/>
              </a:xfrm>
            </p:grpSpPr>
            <p:grpSp>
              <p:nvGrpSpPr>
                <p:cNvPr id="28" name="组合 45"/>
                <p:cNvGrpSpPr/>
                <p:nvPr/>
              </p:nvGrpSpPr>
              <p:grpSpPr>
                <a:xfrm>
                  <a:off x="680424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465" name="矩形 464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466" name="直接连接符 465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67" name="直接连接符 466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68" name="直接连接符 467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69" name="直接连接符 468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70" name="直接连接符 469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29" name="组合 52"/>
                <p:cNvGrpSpPr/>
                <p:nvPr/>
              </p:nvGrpSpPr>
              <p:grpSpPr>
                <a:xfrm>
                  <a:off x="752432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459" name="矩形 458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460" name="直接连接符 459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61" name="直接连接符 460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62" name="直接连接符 461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63" name="直接连接符 462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64" name="直接连接符 463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30" name="组合 59"/>
                <p:cNvGrpSpPr/>
                <p:nvPr/>
              </p:nvGrpSpPr>
              <p:grpSpPr>
                <a:xfrm>
                  <a:off x="824440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453" name="矩形 452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454" name="直接连接符 453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5" name="直接连接符 454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6" name="直接连接符 455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7" name="直接连接符 456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58" name="直接连接符 457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  <p:grpSp>
            <p:nvGrpSpPr>
              <p:cNvPr id="31" name="组合 333"/>
              <p:cNvGrpSpPr/>
              <p:nvPr/>
            </p:nvGrpSpPr>
            <p:grpSpPr>
              <a:xfrm>
                <a:off x="6444208" y="4517504"/>
                <a:ext cx="2232248" cy="432048"/>
                <a:chOff x="6804248" y="3068960"/>
                <a:chExt cx="2232248" cy="432048"/>
              </a:xfrm>
            </p:grpSpPr>
            <p:grpSp>
              <p:nvGrpSpPr>
                <p:cNvPr id="450" name="组合 45"/>
                <p:cNvGrpSpPr/>
                <p:nvPr/>
              </p:nvGrpSpPr>
              <p:grpSpPr>
                <a:xfrm>
                  <a:off x="680424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444" name="矩形 443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445" name="直接连接符 444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6" name="直接连接符 445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7" name="直接连接符 446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8" name="直接连接符 447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9" name="直接连接符 448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451" name="组合 52"/>
                <p:cNvGrpSpPr/>
                <p:nvPr/>
              </p:nvGrpSpPr>
              <p:grpSpPr>
                <a:xfrm>
                  <a:off x="752432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438" name="矩形 437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439" name="直接连接符 438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0" name="直接连接符 439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1" name="直接连接符 440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2" name="直接连接符 441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43" name="直接连接符 442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452" name="组合 59"/>
                <p:cNvGrpSpPr/>
                <p:nvPr/>
              </p:nvGrpSpPr>
              <p:grpSpPr>
                <a:xfrm>
                  <a:off x="824440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432" name="矩形 431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433" name="直接连接符 432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4" name="直接连接符 433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5" name="直接连接符 434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6" name="直接连接符 435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437" name="直接连接符 436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  <p:grpSp>
          <p:nvGrpSpPr>
            <p:cNvPr id="471" name="组合 491"/>
            <p:cNvGrpSpPr/>
            <p:nvPr/>
          </p:nvGrpSpPr>
          <p:grpSpPr>
            <a:xfrm>
              <a:off x="4211960" y="4445496"/>
              <a:ext cx="2376264" cy="728464"/>
              <a:chOff x="6444208" y="4221088"/>
              <a:chExt cx="2376264" cy="728464"/>
            </a:xfrm>
          </p:grpSpPr>
          <p:grpSp>
            <p:nvGrpSpPr>
              <p:cNvPr id="472" name="组合 311"/>
              <p:cNvGrpSpPr/>
              <p:nvPr/>
            </p:nvGrpSpPr>
            <p:grpSpPr>
              <a:xfrm>
                <a:off x="6588224" y="4221088"/>
                <a:ext cx="2232248" cy="432048"/>
                <a:chOff x="6804248" y="3068960"/>
                <a:chExt cx="2232248" cy="432048"/>
              </a:xfrm>
            </p:grpSpPr>
            <p:grpSp>
              <p:nvGrpSpPr>
                <p:cNvPr id="473" name="组合 45"/>
                <p:cNvGrpSpPr/>
                <p:nvPr/>
              </p:nvGrpSpPr>
              <p:grpSpPr>
                <a:xfrm>
                  <a:off x="680424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553" name="矩形 552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554" name="直接连接符 553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5" name="直接连接符 554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6" name="直接连接符 555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7" name="直接连接符 556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8" name="直接连接符 557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492" name="组合 52"/>
                <p:cNvGrpSpPr/>
                <p:nvPr/>
              </p:nvGrpSpPr>
              <p:grpSpPr>
                <a:xfrm>
                  <a:off x="752432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547" name="矩形 546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548" name="直接连接符 547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49" name="直接连接符 548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0" name="直接连接符 549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1" name="直接连接符 550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52" name="直接连接符 551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493" name="组合 59"/>
                <p:cNvGrpSpPr/>
                <p:nvPr/>
              </p:nvGrpSpPr>
              <p:grpSpPr>
                <a:xfrm>
                  <a:off x="824440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541" name="矩形 540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542" name="直接连接符 541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43" name="直接连接符 542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44" name="直接连接符 543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45" name="直接连接符 544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46" name="直接连接符 545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  <p:grpSp>
            <p:nvGrpSpPr>
              <p:cNvPr id="494" name="组合 333"/>
              <p:cNvGrpSpPr/>
              <p:nvPr/>
            </p:nvGrpSpPr>
            <p:grpSpPr>
              <a:xfrm>
                <a:off x="6516216" y="4365104"/>
                <a:ext cx="2232248" cy="432048"/>
                <a:chOff x="6804248" y="3068960"/>
                <a:chExt cx="2232248" cy="432048"/>
              </a:xfrm>
            </p:grpSpPr>
            <p:grpSp>
              <p:nvGrpSpPr>
                <p:cNvPr id="495" name="组合 45"/>
                <p:cNvGrpSpPr/>
                <p:nvPr/>
              </p:nvGrpSpPr>
              <p:grpSpPr>
                <a:xfrm>
                  <a:off x="680424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532" name="矩形 531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533" name="直接连接符 532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4" name="直接连接符 533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5" name="直接连接符 534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6" name="直接连接符 535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7" name="直接连接符 536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496" name="组合 52"/>
                <p:cNvGrpSpPr/>
                <p:nvPr/>
              </p:nvGrpSpPr>
              <p:grpSpPr>
                <a:xfrm>
                  <a:off x="752432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526" name="矩形 525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527" name="直接连接符 526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8" name="直接连接符 527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9" name="直接连接符 528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0" name="直接连接符 529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31" name="直接连接符 530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497" name="组合 59"/>
                <p:cNvGrpSpPr/>
                <p:nvPr/>
              </p:nvGrpSpPr>
              <p:grpSpPr>
                <a:xfrm>
                  <a:off x="824440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520" name="矩形 519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521" name="直接连接符 520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2" name="直接连接符 521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3" name="直接连接符 522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4" name="直接连接符 523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25" name="直接连接符 524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  <p:grpSp>
            <p:nvGrpSpPr>
              <p:cNvPr id="498" name="组合 333"/>
              <p:cNvGrpSpPr/>
              <p:nvPr/>
            </p:nvGrpSpPr>
            <p:grpSpPr>
              <a:xfrm>
                <a:off x="6444208" y="4517504"/>
                <a:ext cx="2232248" cy="432048"/>
                <a:chOff x="6804248" y="3068960"/>
                <a:chExt cx="2232248" cy="432048"/>
              </a:xfrm>
            </p:grpSpPr>
            <p:grpSp>
              <p:nvGrpSpPr>
                <p:cNvPr id="517" name="组合 45"/>
                <p:cNvGrpSpPr/>
                <p:nvPr/>
              </p:nvGrpSpPr>
              <p:grpSpPr>
                <a:xfrm>
                  <a:off x="680424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511" name="矩形 510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512" name="直接连接符 511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3" name="直接连接符 512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4" name="直接连接符 513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5" name="直接连接符 514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6" name="直接连接符 515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518" name="组合 52"/>
                <p:cNvGrpSpPr/>
                <p:nvPr/>
              </p:nvGrpSpPr>
              <p:grpSpPr>
                <a:xfrm>
                  <a:off x="752432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505" name="矩形 504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506" name="直接连接符 505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07" name="直接连接符 506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08" name="直接连接符 507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09" name="直接连接符 508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10" name="直接连接符 509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grpSp>
              <p:nvGrpSpPr>
                <p:cNvPr id="519" name="组合 59"/>
                <p:cNvGrpSpPr/>
                <p:nvPr/>
              </p:nvGrpSpPr>
              <p:grpSpPr>
                <a:xfrm>
                  <a:off x="8244408" y="3068960"/>
                  <a:ext cx="792088" cy="432048"/>
                  <a:chOff x="4499992" y="1412776"/>
                  <a:chExt cx="3816424" cy="2088232"/>
                </a:xfrm>
              </p:grpSpPr>
              <p:sp>
                <p:nvSpPr>
                  <p:cNvPr id="499" name="矩形 498"/>
                  <p:cNvSpPr/>
                  <p:nvPr/>
                </p:nvSpPr>
                <p:spPr>
                  <a:xfrm>
                    <a:off x="4499992" y="2060848"/>
                    <a:ext cx="3528392" cy="144016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cxnSp>
                <p:nvCxnSpPr>
                  <p:cNvPr id="500" name="直接连接符 499"/>
                  <p:cNvCxnSpPr/>
                  <p:nvPr/>
                </p:nvCxnSpPr>
                <p:spPr>
                  <a:xfrm flipV="1">
                    <a:off x="4499992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01" name="直接连接符 500"/>
                  <p:cNvCxnSpPr/>
                  <p:nvPr/>
                </p:nvCxnSpPr>
                <p:spPr>
                  <a:xfrm>
                    <a:off x="4788024" y="1412776"/>
                    <a:ext cx="3528392" cy="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02" name="直接连接符 501"/>
                  <p:cNvCxnSpPr/>
                  <p:nvPr/>
                </p:nvCxnSpPr>
                <p:spPr>
                  <a:xfrm flipV="1">
                    <a:off x="8028384" y="141277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03" name="直接连接符 502"/>
                  <p:cNvCxnSpPr/>
                  <p:nvPr/>
                </p:nvCxnSpPr>
                <p:spPr>
                  <a:xfrm flipV="1">
                    <a:off x="8028384" y="2852936"/>
                    <a:ext cx="288032" cy="64807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504" name="直接连接符 503"/>
                  <p:cNvCxnSpPr/>
                  <p:nvPr/>
                </p:nvCxnSpPr>
                <p:spPr>
                  <a:xfrm>
                    <a:off x="8316416" y="1484784"/>
                    <a:ext cx="0" cy="1368152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</p:grpSp>
      </p:grpSp>
      <p:sp>
        <p:nvSpPr>
          <p:cNvPr id="627" name="右大括号 626"/>
          <p:cNvSpPr/>
          <p:nvPr/>
        </p:nvSpPr>
        <p:spPr>
          <a:xfrm>
            <a:off x="2699792" y="1772816"/>
            <a:ext cx="432048" cy="792088"/>
          </a:xfrm>
          <a:prstGeom prst="rightBr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28" name="右大括号 627"/>
          <p:cNvSpPr/>
          <p:nvPr/>
        </p:nvSpPr>
        <p:spPr>
          <a:xfrm>
            <a:off x="2699792" y="2924944"/>
            <a:ext cx="432048" cy="792088"/>
          </a:xfrm>
          <a:prstGeom prst="rightBr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29" name="右大括号 628"/>
          <p:cNvSpPr/>
          <p:nvPr/>
        </p:nvSpPr>
        <p:spPr>
          <a:xfrm>
            <a:off x="2699792" y="4437112"/>
            <a:ext cx="432048" cy="432048"/>
          </a:xfrm>
          <a:prstGeom prst="rightBrac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Setting working directory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 needs to read or write some files, you should told it a directory.</a:t>
            </a:r>
          </a:p>
          <a:p>
            <a:r>
              <a:rPr lang="en-US" altLang="zh-CN" b="1" dirty="0" err="1" smtClean="0"/>
              <a:t>setwd</a:t>
            </a:r>
            <a:r>
              <a:rPr lang="en-US" altLang="zh-CN" b="1" dirty="0" smtClean="0"/>
              <a:t>()</a:t>
            </a:r>
          </a:p>
          <a:p>
            <a:endParaRPr lang="en-US" altLang="zh-CN" b="1" dirty="0" smtClean="0"/>
          </a:p>
          <a:p>
            <a:r>
              <a:rPr lang="en-US" altLang="zh-CN" b="1" dirty="0" err="1" smtClean="0"/>
              <a:t>getwd</a:t>
            </a:r>
            <a:r>
              <a:rPr lang="en-US" altLang="zh-CN" b="1" dirty="0" smtClean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4581128"/>
            <a:ext cx="5256584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4763" lvl="1">
              <a:buNone/>
            </a:pPr>
            <a:r>
              <a:rPr lang="en-US" altLang="zh-CN" sz="2400" b="1" dirty="0" smtClean="0"/>
              <a:t>&gt; </a:t>
            </a:r>
            <a:r>
              <a:rPr lang="en-US" altLang="zh-CN" sz="2400" b="1" dirty="0" err="1" smtClean="0"/>
              <a:t>getwd</a:t>
            </a:r>
            <a:r>
              <a:rPr lang="en-US" altLang="zh-CN" sz="2400" b="1" dirty="0" smtClean="0"/>
              <a:t>() </a:t>
            </a:r>
          </a:p>
          <a:p>
            <a:pPr marL="4763" lvl="1">
              <a:buNone/>
            </a:pPr>
            <a:r>
              <a:rPr lang="en-US" altLang="zh-CN" sz="2400" b="1" dirty="0" smtClean="0"/>
              <a:t>[1] "C:/Users/dell/Documents"</a:t>
            </a:r>
            <a:endParaRPr lang="zh-CN" altLang="en-US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616" y="3327375"/>
            <a:ext cx="5256584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4763" lvl="1">
              <a:buNone/>
            </a:pPr>
            <a:r>
              <a:rPr lang="en-US" altLang="zh-CN" sz="2400" b="1" dirty="0" smtClean="0"/>
              <a:t>&gt; </a:t>
            </a:r>
            <a:r>
              <a:rPr lang="en-US" altLang="zh-CN" sz="2400" b="1" dirty="0" err="1" smtClean="0"/>
              <a:t>setwd</a:t>
            </a:r>
            <a:r>
              <a:rPr lang="en-US" altLang="zh-CN" sz="2400" b="1" dirty="0" smtClean="0"/>
              <a:t>("C:/Users/dell/Documents")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output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write.table</a:t>
            </a:r>
            <a:r>
              <a:rPr lang="en-US" altLang="zh-CN" b="1" dirty="0" smtClean="0"/>
              <a:t>()</a:t>
            </a:r>
          </a:p>
          <a:p>
            <a:r>
              <a:rPr lang="en-US" altLang="zh-CN" b="1" dirty="0" smtClean="0"/>
              <a:t>“prints its required argument x (after converting it to a data frame if it is not one nor a matrix) to a file ”</a:t>
            </a:r>
          </a:p>
          <a:p>
            <a:r>
              <a:rPr lang="en-US" altLang="zh-CN" b="1" dirty="0" err="1" smtClean="0"/>
              <a:t>write.table</a:t>
            </a:r>
            <a:r>
              <a:rPr lang="en-US" altLang="zh-CN" b="1" dirty="0" smtClean="0"/>
              <a:t>(x, file = "", append = FALSE, quote = FALSE, sep = “\t", </a:t>
            </a:r>
            <a:r>
              <a:rPr lang="en-US" altLang="zh-CN" b="1" dirty="0" err="1" smtClean="0"/>
              <a:t>row.names</a:t>
            </a:r>
            <a:r>
              <a:rPr lang="en-US" altLang="zh-CN" b="1" dirty="0" smtClean="0"/>
              <a:t> = FALSE, </a:t>
            </a:r>
            <a:r>
              <a:rPr lang="en-US" altLang="zh-CN" b="1" dirty="0" err="1" smtClean="0"/>
              <a:t>col.names</a:t>
            </a:r>
            <a:r>
              <a:rPr lang="en-US" altLang="zh-CN" b="1" dirty="0" smtClean="0"/>
              <a:t> = TRUE)</a:t>
            </a:r>
          </a:p>
          <a:p>
            <a:r>
              <a:rPr lang="en-US" altLang="zh-CN" b="1" dirty="0" err="1" smtClean="0"/>
              <a:t>getwd</a:t>
            </a:r>
            <a:r>
              <a:rPr lang="en-US" altLang="zh-CN" b="1" dirty="0" smtClean="0"/>
              <a:t>()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Exercise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Write the data frame cola to a file named “</a:t>
            </a:r>
            <a:r>
              <a:rPr lang="en-US" altLang="zh-CN" b="1" i="1" dirty="0" err="1" smtClean="0"/>
              <a:t>cola_sprite</a:t>
            </a:r>
            <a:r>
              <a:rPr lang="en-US" altLang="zh-CN" b="1" dirty="0" smtClean="0"/>
              <a:t>”</a:t>
            </a:r>
          </a:p>
          <a:p>
            <a:r>
              <a:rPr lang="en-US" altLang="zh-CN" b="1" dirty="0" smtClean="0"/>
              <a:t>Try the options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Data input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read.table</a:t>
            </a:r>
            <a:r>
              <a:rPr lang="en-US" altLang="zh-CN" b="1" dirty="0" smtClean="0"/>
              <a:t>()</a:t>
            </a:r>
          </a:p>
          <a:p>
            <a:r>
              <a:rPr lang="en-US" altLang="zh-CN" b="1" dirty="0" smtClean="0"/>
              <a:t>“Reads a file in table format and creates a data frame from it.”</a:t>
            </a:r>
          </a:p>
          <a:p>
            <a:r>
              <a:rPr lang="en-US" altLang="zh-CN" b="1" dirty="0" err="1" smtClean="0"/>
              <a:t>read.table</a:t>
            </a:r>
            <a:r>
              <a:rPr lang="en-US" altLang="zh-CN" b="1" dirty="0" smtClean="0"/>
              <a:t>(file, header = FALSE, sep = "", quote = "\"'", </a:t>
            </a:r>
            <a:r>
              <a:rPr lang="en-US" altLang="zh-CN" b="1" dirty="0" err="1" smtClean="0"/>
              <a:t>as.is</a:t>
            </a:r>
            <a:r>
              <a:rPr lang="en-US" altLang="zh-CN" b="1" dirty="0" smtClean="0"/>
              <a:t> = !</a:t>
            </a:r>
            <a:r>
              <a:rPr lang="en-US" altLang="zh-CN" b="1" dirty="0" err="1" smtClean="0"/>
              <a:t>stringsAsFactors</a:t>
            </a:r>
            <a:r>
              <a:rPr lang="en-US" altLang="zh-CN" b="1" dirty="0" smtClean="0"/>
              <a:t>, skip = 0, </a:t>
            </a:r>
            <a:r>
              <a:rPr lang="en-US" altLang="zh-CN" b="1" dirty="0" err="1" smtClean="0"/>
              <a:t>comment.char</a:t>
            </a:r>
            <a:r>
              <a:rPr lang="en-US" altLang="zh-CN" b="1" dirty="0" smtClean="0"/>
              <a:t> = "#")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Exercise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Add “#” to the begin of the first column, second line.</a:t>
            </a:r>
          </a:p>
          <a:p>
            <a:r>
              <a:rPr lang="en-US" altLang="zh-CN" b="1" dirty="0" smtClean="0"/>
              <a:t>Read the data from “</a:t>
            </a:r>
            <a:r>
              <a:rPr lang="en-US" altLang="zh-CN" b="1" i="1" dirty="0" err="1" smtClean="0"/>
              <a:t>cola_sprite</a:t>
            </a:r>
            <a:r>
              <a:rPr lang="en-US" altLang="zh-CN" b="1" dirty="0" smtClean="0"/>
              <a:t>” to a new data frame</a:t>
            </a:r>
          </a:p>
          <a:p>
            <a:r>
              <a:rPr lang="en-US" altLang="zh-CN" b="1" dirty="0" smtClean="0"/>
              <a:t>Try the options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mg.univs.cn/webfile/event/2009/12/27/21/1261917496412_146779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332656"/>
            <a:ext cx="4547559" cy="341066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Packages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 smtClean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b="1" dirty="0" err="1" smtClean="0"/>
              <a:t>install.packages</a:t>
            </a:r>
            <a:r>
              <a:rPr lang="en-US" altLang="zh-CN" b="1" dirty="0" smtClean="0"/>
              <a:t>(): install the package</a:t>
            </a:r>
          </a:p>
          <a:p>
            <a:r>
              <a:rPr lang="en-US" altLang="zh-CN" b="1" dirty="0" smtClean="0"/>
              <a:t>library() : load the package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899592" y="4656038"/>
            <a:ext cx="6408712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200" b="1" dirty="0" err="1" smtClean="0"/>
              <a:t>install.packages</a:t>
            </a:r>
            <a:r>
              <a:rPr lang="en-US" altLang="zh-CN" sz="3200" b="1" dirty="0" smtClean="0"/>
              <a:t>("effects")</a:t>
            </a:r>
          </a:p>
          <a:p>
            <a:r>
              <a:rPr lang="en-US" altLang="zh-CN" sz="3200" b="1" dirty="0" smtClean="0"/>
              <a:t>library("effects")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How to get help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Built-in help system</a:t>
            </a:r>
          </a:p>
          <a:p>
            <a:pPr lvl="1"/>
            <a:r>
              <a:rPr lang="en-US" altLang="zh-CN" b="1" dirty="0" smtClean="0"/>
              <a:t>e.g., “?matrix”</a:t>
            </a:r>
          </a:p>
          <a:p>
            <a:r>
              <a:rPr lang="en-US" altLang="zh-CN" b="1" dirty="0" smtClean="0"/>
              <a:t>Google</a:t>
            </a:r>
          </a:p>
          <a:p>
            <a:r>
              <a:rPr lang="en-US" altLang="zh-CN" b="1" dirty="0" smtClean="0"/>
              <a:t>Mail list</a:t>
            </a:r>
          </a:p>
          <a:p>
            <a:r>
              <a:rPr lang="en-US" altLang="zh-CN" b="1" dirty="0" smtClean="0"/>
              <a:t>Forums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CN" b="1" dirty="0" smtClean="0"/>
              <a:t>Conditional execution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US" altLang="zh-CN" b="1" dirty="0" smtClean="0"/>
              <a:t>if (</a:t>
            </a:r>
            <a:r>
              <a:rPr lang="en-US" altLang="zh-CN" b="1" i="1" dirty="0" err="1" smtClean="0"/>
              <a:t>cond</a:t>
            </a:r>
            <a:r>
              <a:rPr lang="en-US" altLang="zh-CN" b="1" i="1" dirty="0" smtClean="0"/>
              <a:t>) statement</a:t>
            </a:r>
          </a:p>
          <a:p>
            <a:r>
              <a:rPr lang="en-US" altLang="zh-CN" b="1" dirty="0" smtClean="0"/>
              <a:t>if (</a:t>
            </a:r>
            <a:r>
              <a:rPr lang="en-US" altLang="zh-CN" b="1" i="1" dirty="0" err="1" smtClean="0"/>
              <a:t>cond</a:t>
            </a:r>
            <a:r>
              <a:rPr lang="en-US" altLang="zh-CN" b="1" i="1" dirty="0" smtClean="0"/>
              <a:t>) statement1 else statement2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683568" y="1988840"/>
            <a:ext cx="7488832" cy="483209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&gt; a &lt;- 1:2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for(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in 1:length(a)){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+   if(a[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]&gt;1){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+     print(paste(a[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],"is larger than 1",sep=" "))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+   }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+   else{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+     print(paste(a[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],"is not larger than 1",sep=" "))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+   }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+ }</a:t>
            </a:r>
          </a:p>
          <a:p>
            <a:r>
              <a:rPr lang="en-US" altLang="zh-CN" sz="2800" b="1" dirty="0" smtClean="0"/>
              <a:t>[1] "1 is not larger than 1"</a:t>
            </a:r>
          </a:p>
          <a:p>
            <a:r>
              <a:rPr lang="en-US" altLang="zh-CN" sz="2800" b="1" dirty="0" smtClean="0"/>
              <a:t>[1] "2 is larger than 1"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Loop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for (</a:t>
            </a:r>
            <a:r>
              <a:rPr lang="en-US" altLang="zh-CN" b="1" i="1" dirty="0" err="1" smtClean="0"/>
              <a:t>var</a:t>
            </a:r>
            <a:r>
              <a:rPr lang="en-US" altLang="zh-CN" b="1" i="1" dirty="0" smtClean="0"/>
              <a:t> in </a:t>
            </a:r>
            <a:r>
              <a:rPr lang="en-US" altLang="zh-CN" b="1" i="1" dirty="0" err="1" smtClean="0"/>
              <a:t>seq</a:t>
            </a:r>
            <a:r>
              <a:rPr lang="en-US" altLang="zh-CN" b="1" i="1" dirty="0" smtClean="0"/>
              <a:t>) statement</a:t>
            </a:r>
          </a:p>
        </p:txBody>
      </p:sp>
      <p:sp>
        <p:nvSpPr>
          <p:cNvPr id="4" name="矩形 3"/>
          <p:cNvSpPr/>
          <p:nvPr/>
        </p:nvSpPr>
        <p:spPr>
          <a:xfrm>
            <a:off x="1403648" y="2276872"/>
            <a:ext cx="51663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&gt; a &lt;- 1:4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for (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in 1:length(a)){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+   print("hello world")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+ }</a:t>
            </a:r>
          </a:p>
          <a:p>
            <a:r>
              <a:rPr lang="en-US" altLang="zh-CN" sz="2800" b="1" dirty="0" smtClean="0"/>
              <a:t>[1] "hello world"</a:t>
            </a:r>
          </a:p>
          <a:p>
            <a:r>
              <a:rPr lang="en-US" altLang="zh-CN" sz="2800" b="1" dirty="0" smtClean="0"/>
              <a:t>[1] "hello world"</a:t>
            </a:r>
          </a:p>
          <a:p>
            <a:r>
              <a:rPr lang="en-US" altLang="zh-CN" sz="2800" b="1" dirty="0" smtClean="0"/>
              <a:t>[1] "hello world"</a:t>
            </a:r>
          </a:p>
          <a:p>
            <a:r>
              <a:rPr lang="en-US" altLang="zh-CN" sz="2800" b="1" dirty="0" smtClean="0"/>
              <a:t>[1] "hello world"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844302"/>
            <a:ext cx="7992208" cy="496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11560" y="1844824"/>
            <a:ext cx="7920880" cy="138499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&gt; a.vec &lt;- vector(mode="</a:t>
            </a:r>
            <a:r>
              <a:rPr lang="en-US" altLang="zh-CN" sz="2800" b="1" dirty="0" err="1" smtClean="0">
                <a:solidFill>
                  <a:srgbClr val="0070C0"/>
                </a:solidFill>
              </a:rPr>
              <a:t>numeric",length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=5)</a:t>
            </a:r>
          </a:p>
          <a:p>
            <a:r>
              <a:rPr lang="en-US" altLang="zh-CN" sz="2800" b="1" dirty="0" smtClean="0">
                <a:solidFill>
                  <a:srgbClr val="0070C0"/>
                </a:solidFill>
              </a:rPr>
              <a:t>&gt; print(a.vec)</a:t>
            </a:r>
          </a:p>
          <a:p>
            <a:r>
              <a:rPr lang="en-US" altLang="zh-CN" sz="2800" b="1" dirty="0" smtClean="0"/>
              <a:t>[1] 0 0 0 0 0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Exercise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Using “for” to loop the cola data frame, using if to print the lines where right is larger than 5 times.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Data converting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907704" y="1484785"/>
            <a:ext cx="4518248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0070C0"/>
                </a:solidFill>
              </a:rPr>
              <a:t>a.num &lt;- 0:4</a:t>
            </a:r>
          </a:p>
          <a:p>
            <a:r>
              <a:rPr lang="en-US" altLang="zh-CN" sz="3200" b="1" dirty="0" smtClean="0">
                <a:solidFill>
                  <a:srgbClr val="0070C0"/>
                </a:solidFill>
              </a:rPr>
              <a:t>a.cha &lt;- c("</a:t>
            </a:r>
            <a:r>
              <a:rPr lang="en-US" altLang="zh-CN" sz="3200" b="1" dirty="0" err="1" smtClean="0">
                <a:solidFill>
                  <a:srgbClr val="0070C0"/>
                </a:solidFill>
              </a:rPr>
              <a:t>a","b","c","d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")</a:t>
            </a:r>
          </a:p>
          <a:p>
            <a:r>
              <a:rPr lang="en-US" altLang="zh-CN" sz="3200" b="1" dirty="0" smtClean="0">
                <a:solidFill>
                  <a:srgbClr val="0070C0"/>
                </a:solidFill>
              </a:rPr>
              <a:t>a.log &lt;- c(T,F,F,T)</a:t>
            </a:r>
          </a:p>
        </p:txBody>
      </p:sp>
      <p:sp>
        <p:nvSpPr>
          <p:cNvPr id="5" name="矩形 4"/>
          <p:cNvSpPr/>
          <p:nvPr/>
        </p:nvSpPr>
        <p:spPr>
          <a:xfrm>
            <a:off x="1925960" y="3356992"/>
            <a:ext cx="4518248" cy="30469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200" b="1" dirty="0" err="1" smtClean="0">
                <a:solidFill>
                  <a:srgbClr val="0070C0"/>
                </a:solidFill>
              </a:rPr>
              <a:t>as.logical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(a.num)</a:t>
            </a:r>
          </a:p>
          <a:p>
            <a:r>
              <a:rPr lang="en-US" altLang="zh-CN" sz="3200" b="1" dirty="0" err="1" smtClean="0">
                <a:solidFill>
                  <a:srgbClr val="0070C0"/>
                </a:solidFill>
              </a:rPr>
              <a:t>as.character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(a.num)</a:t>
            </a:r>
          </a:p>
          <a:p>
            <a:r>
              <a:rPr lang="en-US" altLang="zh-CN" sz="3200" b="1" dirty="0" err="1" smtClean="0">
                <a:solidFill>
                  <a:srgbClr val="0070C0"/>
                </a:solidFill>
              </a:rPr>
              <a:t>as.logical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(a.cha)</a:t>
            </a:r>
          </a:p>
          <a:p>
            <a:r>
              <a:rPr lang="en-US" altLang="zh-CN" sz="3200" b="1" dirty="0" err="1" smtClean="0">
                <a:solidFill>
                  <a:srgbClr val="0070C0"/>
                </a:solidFill>
              </a:rPr>
              <a:t>as.numeric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(a.cha)</a:t>
            </a:r>
          </a:p>
          <a:p>
            <a:r>
              <a:rPr lang="en-US" altLang="zh-CN" sz="3200" b="1" dirty="0" err="1" smtClean="0">
                <a:solidFill>
                  <a:srgbClr val="0070C0"/>
                </a:solidFill>
              </a:rPr>
              <a:t>as.logical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(a.log)</a:t>
            </a:r>
          </a:p>
          <a:p>
            <a:r>
              <a:rPr lang="en-US" altLang="zh-CN" sz="3200" b="1" dirty="0" err="1" smtClean="0">
                <a:solidFill>
                  <a:srgbClr val="0070C0"/>
                </a:solidFill>
              </a:rPr>
              <a:t>as.numeric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(a.log)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to draw a horse. ."/>
          <p:cNvPicPr>
            <a:picLocks noChangeAspect="1" noChangeArrowheads="1"/>
          </p:cNvPicPr>
          <p:nvPr/>
        </p:nvPicPr>
        <p:blipFill>
          <a:blip r:embed="rId2" cstate="print"/>
          <a:srcRect t="18388" r="52381" b="56924"/>
          <a:stretch>
            <a:fillRect/>
          </a:stretch>
        </p:blipFill>
        <p:spPr bwMode="auto">
          <a:xfrm>
            <a:off x="827584" y="1916832"/>
            <a:ext cx="2160240" cy="2016224"/>
          </a:xfrm>
          <a:prstGeom prst="rect">
            <a:avLst/>
          </a:prstGeom>
          <a:noFill/>
        </p:spPr>
      </p:pic>
      <p:pic>
        <p:nvPicPr>
          <p:cNvPr id="5" name="Picture 2" descr="How to draw a horse. ."/>
          <p:cNvPicPr>
            <a:picLocks noChangeAspect="1" noChangeArrowheads="1"/>
          </p:cNvPicPr>
          <p:nvPr/>
        </p:nvPicPr>
        <p:blipFill>
          <a:blip r:embed="rId2" cstate="print"/>
          <a:srcRect t="66658"/>
          <a:stretch>
            <a:fillRect/>
          </a:stretch>
        </p:blipFill>
        <p:spPr bwMode="auto">
          <a:xfrm>
            <a:off x="4427984" y="4005064"/>
            <a:ext cx="3888432" cy="2334065"/>
          </a:xfrm>
          <a:prstGeom prst="rect">
            <a:avLst/>
          </a:prstGeom>
          <a:noFill/>
        </p:spPr>
      </p:pic>
      <p:pic>
        <p:nvPicPr>
          <p:cNvPr id="6" name="Picture 2" descr="How to draw a horse. ."/>
          <p:cNvPicPr>
            <a:picLocks noChangeAspect="1" noChangeArrowheads="1"/>
          </p:cNvPicPr>
          <p:nvPr/>
        </p:nvPicPr>
        <p:blipFill>
          <a:blip r:embed="rId2" cstate="print"/>
          <a:srcRect b="80462"/>
          <a:stretch>
            <a:fillRect/>
          </a:stretch>
        </p:blipFill>
        <p:spPr bwMode="auto">
          <a:xfrm>
            <a:off x="2627784" y="332656"/>
            <a:ext cx="4299220" cy="1512168"/>
          </a:xfrm>
          <a:prstGeom prst="rect">
            <a:avLst/>
          </a:prstGeom>
          <a:noFill/>
        </p:spPr>
      </p:pic>
      <p:pic>
        <p:nvPicPr>
          <p:cNvPr id="7" name="Picture 2" descr="How to draw a horse. ."/>
          <p:cNvPicPr>
            <a:picLocks noChangeAspect="1" noChangeArrowheads="1"/>
          </p:cNvPicPr>
          <p:nvPr/>
        </p:nvPicPr>
        <p:blipFill>
          <a:blip r:embed="rId2" cstate="print"/>
          <a:srcRect l="47434" t="18388" b="57909"/>
          <a:stretch>
            <a:fillRect/>
          </a:stretch>
        </p:blipFill>
        <p:spPr bwMode="auto">
          <a:xfrm>
            <a:off x="3779912" y="2060848"/>
            <a:ext cx="2384648" cy="1935832"/>
          </a:xfrm>
          <a:prstGeom prst="rect">
            <a:avLst/>
          </a:prstGeom>
          <a:noFill/>
        </p:spPr>
      </p:pic>
      <p:pic>
        <p:nvPicPr>
          <p:cNvPr id="8" name="Picture 2" descr="How to draw a horse. ."/>
          <p:cNvPicPr>
            <a:picLocks noChangeAspect="1" noChangeArrowheads="1"/>
          </p:cNvPicPr>
          <p:nvPr/>
        </p:nvPicPr>
        <p:blipFill>
          <a:blip r:embed="rId2" cstate="print"/>
          <a:srcRect t="41312" r="47619" b="31044"/>
          <a:stretch>
            <a:fillRect/>
          </a:stretch>
        </p:blipFill>
        <p:spPr bwMode="auto">
          <a:xfrm>
            <a:off x="6012160" y="1916832"/>
            <a:ext cx="2376264" cy="2257653"/>
          </a:xfrm>
          <a:prstGeom prst="rect">
            <a:avLst/>
          </a:prstGeom>
          <a:noFill/>
        </p:spPr>
      </p:pic>
      <p:pic>
        <p:nvPicPr>
          <p:cNvPr id="9" name="Picture 2" descr="How to draw a horse. ."/>
          <p:cNvPicPr>
            <a:picLocks noChangeAspect="1" noChangeArrowheads="1"/>
          </p:cNvPicPr>
          <p:nvPr/>
        </p:nvPicPr>
        <p:blipFill>
          <a:blip r:embed="rId2" cstate="print"/>
          <a:srcRect l="49206" t="42194" b="31044"/>
          <a:stretch>
            <a:fillRect/>
          </a:stretch>
        </p:blipFill>
        <p:spPr bwMode="auto">
          <a:xfrm>
            <a:off x="1763688" y="4077072"/>
            <a:ext cx="2304256" cy="21856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How to get R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 is freely available from the Comprehensive R Archive Network (CRAN) at </a:t>
            </a:r>
            <a:r>
              <a:rPr lang="en-US" altLang="zh-CN" b="1" dirty="0" smtClean="0">
                <a:hlinkClick r:id="rId2"/>
              </a:rPr>
              <a:t>http://cran.r-project.org</a:t>
            </a:r>
            <a:r>
              <a:rPr lang="en-US" altLang="zh-CN" b="1" dirty="0" smtClean="0"/>
              <a:t>. </a:t>
            </a:r>
          </a:p>
          <a:p>
            <a:r>
              <a:rPr lang="en-US" altLang="zh-CN" b="1" dirty="0" smtClean="0"/>
              <a:t>Choosing a mirror which locates in China (e.g., </a:t>
            </a:r>
            <a:r>
              <a:rPr lang="en-US" altLang="zh-CN" b="1" dirty="0" smtClean="0">
                <a:hlinkClick r:id="rId3"/>
              </a:rPr>
              <a:t>http://mirrors.ustc.edu.cn/CRAN</a:t>
            </a:r>
            <a:r>
              <a:rPr lang="en-US" altLang="zh-CN" b="1" dirty="0" smtClean="0"/>
              <a:t>). Select the version for your operating system.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 studio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Is a powerful and productive user interface for R. </a:t>
            </a:r>
          </a:p>
          <a:p>
            <a:r>
              <a:rPr lang="en-US" altLang="zh-CN" b="1" dirty="0" smtClean="0"/>
              <a:t>It’s free and open source</a:t>
            </a:r>
          </a:p>
          <a:p>
            <a:r>
              <a:rPr lang="en-US" altLang="zh-CN" b="1" dirty="0" smtClean="0"/>
              <a:t>It works great on Windows, Mac, and Linux.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32901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Holding your nose and closing your eyes, could you distinguish Cola from Sprite.</a:t>
            </a:r>
            <a:endParaRPr lang="zh-CN" altLang="en-US" dirty="0"/>
          </a:p>
        </p:txBody>
      </p:sp>
      <p:pic>
        <p:nvPicPr>
          <p:cNvPr id="1027" name="Picture 3" descr="E:\Dropbox\QianLab工作记录\R_lecture\image\coca-cola-sprite-cans-24105146.jpg"/>
          <p:cNvPicPr>
            <a:picLocks noChangeAspect="1" noChangeArrowheads="1"/>
          </p:cNvPicPr>
          <p:nvPr/>
        </p:nvPicPr>
        <p:blipFill>
          <a:blip r:embed="rId2" cstate="print"/>
          <a:srcRect l="22741" t="24569" r="22741" b="9701"/>
          <a:stretch>
            <a:fillRect/>
          </a:stretch>
        </p:blipFill>
        <p:spPr bwMode="auto">
          <a:xfrm>
            <a:off x="2483768" y="692696"/>
            <a:ext cx="3799043" cy="36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1833</Words>
  <Application>Microsoft Office PowerPoint</Application>
  <PresentationFormat>全屏显示(4:3)</PresentationFormat>
  <Paragraphs>491</Paragraphs>
  <Slides>52</Slides>
  <Notes>2</Notes>
  <HiddenSlides>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3" baseType="lpstr">
      <vt:lpstr>Office 主题</vt:lpstr>
      <vt:lpstr>R Programming</vt:lpstr>
      <vt:lpstr>Normal distribution</vt:lpstr>
      <vt:lpstr>幻灯片 3</vt:lpstr>
      <vt:lpstr>幻灯片 4</vt:lpstr>
      <vt:lpstr>幻灯片 5</vt:lpstr>
      <vt:lpstr>幻灯片 6</vt:lpstr>
      <vt:lpstr>How to get R</vt:lpstr>
      <vt:lpstr>R studio</vt:lpstr>
      <vt:lpstr>幻灯片 9</vt:lpstr>
      <vt:lpstr>Data type</vt:lpstr>
      <vt:lpstr>Vector</vt:lpstr>
      <vt:lpstr>Creating data</vt:lpstr>
      <vt:lpstr>Creating data</vt:lpstr>
      <vt:lpstr>logical vector</vt:lpstr>
      <vt:lpstr>Referring element</vt:lpstr>
      <vt:lpstr>Missing value(NA, NaN)</vt:lpstr>
      <vt:lpstr>Arithmetic operator</vt:lpstr>
      <vt:lpstr>幻灯片 18</vt:lpstr>
      <vt:lpstr>Statistic functions</vt:lpstr>
      <vt:lpstr>Exercise</vt:lpstr>
      <vt:lpstr>Object</vt:lpstr>
      <vt:lpstr>Factor</vt:lpstr>
      <vt:lpstr>Factor</vt:lpstr>
      <vt:lpstr>Exercise</vt:lpstr>
      <vt:lpstr>Matrix</vt:lpstr>
      <vt:lpstr>Creating data</vt:lpstr>
      <vt:lpstr>Creating data</vt:lpstr>
      <vt:lpstr>Creating data</vt:lpstr>
      <vt:lpstr>Referring element</vt:lpstr>
      <vt:lpstr>Exercise</vt:lpstr>
      <vt:lpstr>Data frame</vt:lpstr>
      <vt:lpstr>Creating data</vt:lpstr>
      <vt:lpstr>Referring element</vt:lpstr>
      <vt:lpstr>Referring element</vt:lpstr>
      <vt:lpstr>logical operator</vt:lpstr>
      <vt:lpstr>Editing data frame</vt:lpstr>
      <vt:lpstr>stringsAsFactors option</vt:lpstr>
      <vt:lpstr>with()</vt:lpstr>
      <vt:lpstr>Exercise</vt:lpstr>
      <vt:lpstr>data structure</vt:lpstr>
      <vt:lpstr>Setting working directory</vt:lpstr>
      <vt:lpstr>Data output</vt:lpstr>
      <vt:lpstr>Exercise</vt:lpstr>
      <vt:lpstr>Data input</vt:lpstr>
      <vt:lpstr>Exercise</vt:lpstr>
      <vt:lpstr>Packages</vt:lpstr>
      <vt:lpstr>How to get help</vt:lpstr>
      <vt:lpstr>Conditional execution</vt:lpstr>
      <vt:lpstr>Loop</vt:lpstr>
      <vt:lpstr>幻灯片 50</vt:lpstr>
      <vt:lpstr>Exercise</vt:lpstr>
      <vt:lpstr>Data converting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YangYF</dc:creator>
  <cp:lastModifiedBy>yangyf</cp:lastModifiedBy>
  <cp:revision>189</cp:revision>
  <dcterms:created xsi:type="dcterms:W3CDTF">2014-04-20T13:07:33Z</dcterms:created>
  <dcterms:modified xsi:type="dcterms:W3CDTF">2014-04-24T12:00:13Z</dcterms:modified>
</cp:coreProperties>
</file>