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第一章 认识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编译型语言和解释型语言对比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速度</a:t>
            </a:r>
            <a:r>
              <a:rPr lang="zh-CN" altLang="en-US"/>
              <a:t> —— 编译型语言比解释型语言执行速度快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跨平台性</a:t>
            </a:r>
            <a:r>
              <a:rPr lang="zh-CN" altLang="en-US"/>
              <a:t> —— 解释型语言比编译型语言跨平台性好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1.2 Python 的设计目标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1999 年，吉多·范罗苏姆向 DARPA 提交了一条名为 “Computer Programming for Everybody” 的资金申请，并在后来说明了他对 Python 的目标：</a:t>
            </a:r>
            <a:endParaRPr lang="zh-CN" altLang="en-US" sz="2800"/>
          </a:p>
          <a:p>
            <a:pPr lvl="1"/>
            <a:r>
              <a:rPr lang="zh-CN" altLang="en-US" sz="2450"/>
              <a:t>一门</a:t>
            </a:r>
            <a:r>
              <a:rPr lang="zh-CN" altLang="en-US" sz="2450">
                <a:solidFill>
                  <a:srgbClr val="FF0000"/>
                </a:solidFill>
              </a:rPr>
              <a:t>简单直观的语言</a:t>
            </a:r>
            <a:r>
              <a:rPr lang="zh-CN" altLang="en-US" sz="2450"/>
              <a:t>并与主要竞争者一样强大</a:t>
            </a:r>
            <a:endParaRPr lang="zh-CN" altLang="en-US" sz="245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开源</a:t>
            </a:r>
            <a:r>
              <a:rPr lang="zh-CN" altLang="en-US" sz="2450"/>
              <a:t>，以便任何人都可以为它做贡献</a:t>
            </a:r>
            <a:endParaRPr lang="zh-CN" altLang="en-US" sz="2450"/>
          </a:p>
          <a:p>
            <a:pPr lvl="1"/>
            <a:r>
              <a:rPr lang="zh-CN" altLang="en-US" sz="2450"/>
              <a:t>代码</a:t>
            </a:r>
            <a:r>
              <a:rPr lang="zh-CN" altLang="en-US" sz="2450">
                <a:solidFill>
                  <a:srgbClr val="FF0000"/>
                </a:solidFill>
              </a:rPr>
              <a:t>像纯英语那样容易理解</a:t>
            </a:r>
            <a:endParaRPr lang="zh-CN" altLang="en-US" sz="2450"/>
          </a:p>
          <a:p>
            <a:pPr lvl="1"/>
            <a:r>
              <a:rPr lang="zh-CN" altLang="en-US" sz="2450"/>
              <a:t>适用于</a:t>
            </a:r>
            <a:r>
              <a:rPr lang="zh-CN" altLang="en-US" sz="2450">
                <a:solidFill>
                  <a:srgbClr val="FF0000"/>
                </a:solidFill>
              </a:rPr>
              <a:t>短期</a:t>
            </a:r>
            <a:r>
              <a:rPr lang="zh-CN" altLang="en-US" sz="2450"/>
              <a:t>开发的日常任务</a:t>
            </a:r>
            <a:endParaRPr lang="zh-CN" altLang="en-US" sz="2450"/>
          </a:p>
          <a:p>
            <a:pPr lvl="0"/>
            <a:r>
              <a:rPr lang="zh-CN" altLang="en-US" sz="2800" i="1"/>
              <a:t>这些想法中的基本都已经成为现实，Python 已经成为一门流行的编程语言</a:t>
            </a:r>
            <a:endParaRPr lang="zh-CN" altLang="en-US" sz="2800" i="1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1.3 Python 的设计哲学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优雅</a:t>
            </a:r>
            <a:endParaRPr lang="zh-CN" altLang="en-US"/>
          </a:p>
          <a:p>
            <a:r>
              <a:rPr lang="zh-CN" altLang="en-US"/>
              <a:t>2. 明确</a:t>
            </a:r>
            <a:endParaRPr lang="zh-CN" altLang="en-US"/>
          </a:p>
          <a:p>
            <a:r>
              <a:rPr lang="zh-CN" altLang="en-US"/>
              <a:t>3. 简单</a:t>
            </a:r>
            <a:endParaRPr lang="zh-CN" altLang="en-US"/>
          </a:p>
          <a:p>
            <a:r>
              <a:rPr lang="zh-CN" altLang="en-US" sz="2800"/>
              <a:t>Python 开发者的哲学是：</a:t>
            </a:r>
            <a:r>
              <a:rPr lang="zh-CN" altLang="en-US" sz="2800">
                <a:solidFill>
                  <a:srgbClr val="FF0000"/>
                </a:solidFill>
              </a:rPr>
              <a:t>用一种方法，最好是只有一种方法来做一件事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如果面临多种选择，Python 开发者一般会拒绝花俏的语法，而</a:t>
            </a:r>
            <a:r>
              <a:rPr lang="zh-CN" altLang="en-US" sz="2800">
                <a:solidFill>
                  <a:srgbClr val="FF0000"/>
                </a:solidFill>
              </a:rPr>
              <a:t>选择明确没有或者很少有歧义的语法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为什么选择 Python？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代码量少</a:t>
            </a:r>
            <a:endParaRPr lang="zh-CN" altLang="en-US" sz="2800"/>
          </a:p>
          <a:p>
            <a:r>
              <a:rPr lang="zh-CN" altLang="en-US" sz="2800"/>
              <a:t>……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同一样问题，用不同的语言解决，代码量差距还是很多的，一般情况下 </a:t>
            </a:r>
            <a:r>
              <a:rPr lang="zh-CN" altLang="en-US" sz="2800">
                <a:solidFill>
                  <a:srgbClr val="FF0000"/>
                </a:solidFill>
              </a:rPr>
              <a:t>Python 是 Java 的 1/5</a:t>
            </a:r>
            <a:r>
              <a:rPr lang="zh-CN" altLang="en-US" sz="2800"/>
              <a:t>，所以说 人生苦短，我用 Python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Python 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Python 是</a:t>
            </a:r>
            <a:r>
              <a:rPr lang="zh-CN" altLang="en-US" sz="2800" b="1">
                <a:solidFill>
                  <a:srgbClr val="FF0000"/>
                </a:solidFill>
              </a:rPr>
              <a:t>完全面向对象的语言</a:t>
            </a:r>
            <a:endParaRPr lang="zh-CN" altLang="en-US" sz="2800"/>
          </a:p>
          <a:p>
            <a:pPr lvl="1"/>
            <a:r>
              <a:rPr lang="zh-CN" altLang="en-US" sz="2400" b="1">
                <a:solidFill>
                  <a:srgbClr val="FF0000"/>
                </a:solidFill>
              </a:rPr>
              <a:t>函数、模块、数字、字符串</a:t>
            </a:r>
            <a:r>
              <a:rPr lang="zh-CN" altLang="en-US" sz="2400"/>
              <a:t>都是对象，</a:t>
            </a:r>
            <a:r>
              <a:rPr lang="zh-CN" altLang="en-US" sz="2400" b="1">
                <a:solidFill>
                  <a:srgbClr val="FF0000"/>
                </a:solidFill>
              </a:rPr>
              <a:t>在 Python 中一切皆对象</a:t>
            </a:r>
            <a:endParaRPr lang="zh-CN" altLang="en-US" sz="2400"/>
          </a:p>
          <a:p>
            <a:pPr lvl="1"/>
            <a:r>
              <a:rPr lang="zh-CN" altLang="en-US" sz="2400"/>
              <a:t>完全支持继承、重载、多重继承</a:t>
            </a:r>
            <a:endParaRPr lang="zh-CN" altLang="en-US" sz="2400"/>
          </a:p>
          <a:p>
            <a:pPr lvl="1"/>
            <a:r>
              <a:rPr lang="zh-CN" altLang="en-US" sz="2400"/>
              <a:t>支持重载运算符，也支持泛型设计</a:t>
            </a:r>
            <a:endParaRPr lang="zh-CN" altLang="en-US" sz="2400"/>
          </a:p>
          <a:p>
            <a:pPr lvl="0"/>
            <a:r>
              <a:rPr lang="zh-CN" altLang="en-US" sz="2740"/>
              <a:t>Python </a:t>
            </a:r>
            <a:r>
              <a:rPr lang="zh-CN" altLang="en-US" sz="2740">
                <a:solidFill>
                  <a:srgbClr val="FF0000"/>
                </a:solidFill>
              </a:rPr>
              <a:t>拥有一个强大的标准库</a:t>
            </a:r>
            <a:r>
              <a:rPr lang="zh-CN" altLang="en-US" sz="2740"/>
              <a:t>，Python 语言的核心只包含 数字、字符串、列表、字典、文件 等常见类型和函数，而由 Python 标准库提供了 </a:t>
            </a:r>
            <a:r>
              <a:rPr lang="zh-CN" altLang="en-US" sz="2740">
                <a:solidFill>
                  <a:srgbClr val="FF0000"/>
                </a:solidFill>
              </a:rPr>
              <a:t>系统管理、网络通信、文本处理、数据库接口、图形系统、XML 处理</a:t>
            </a:r>
            <a:r>
              <a:rPr lang="zh-CN" altLang="en-US" sz="2740"/>
              <a:t> 等额外的功能。</a:t>
            </a:r>
            <a:endParaRPr lang="en-US" altLang="zh-CN" sz="274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Python 社区提供了</a:t>
            </a:r>
            <a:r>
              <a:rPr lang="zh-CN" altLang="en-US" sz="2800">
                <a:solidFill>
                  <a:srgbClr val="FF0000"/>
                </a:solidFill>
              </a:rPr>
              <a:t>大量的第三方模块</a:t>
            </a:r>
            <a:r>
              <a:rPr lang="zh-CN" altLang="en-US" sz="2800"/>
              <a:t>，使用方式与标准库类似。它们的功能覆盖 </a:t>
            </a:r>
            <a:r>
              <a:rPr lang="zh-CN" altLang="en-US" sz="2800">
                <a:solidFill>
                  <a:srgbClr val="FF0000"/>
                </a:solidFill>
              </a:rPr>
              <a:t>科学计算、人工智能、机器学习、Web 开发、数据库接口、图形系统 多个领域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面向对象的思维方式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面向对象 是一种 </a:t>
            </a:r>
            <a:r>
              <a:rPr lang="zh-CN" altLang="en-US" sz="2800">
                <a:solidFill>
                  <a:srgbClr val="FF0000"/>
                </a:solidFill>
              </a:rPr>
              <a:t>思维方式</a:t>
            </a:r>
            <a:r>
              <a:rPr lang="zh-CN" altLang="en-US" sz="2800"/>
              <a:t>，也是一门 </a:t>
            </a:r>
            <a:r>
              <a:rPr lang="zh-CN" altLang="en-US" sz="2800">
                <a:solidFill>
                  <a:srgbClr val="FF0000"/>
                </a:solidFill>
              </a:rPr>
              <a:t>程序设计技术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要解决一个问题前，首先考虑 由谁 来做，怎么做事情是 谁 的职责，最后把事情做好就行！</a:t>
            </a:r>
            <a:endParaRPr lang="zh-CN" altLang="en-US" sz="2800"/>
          </a:p>
          <a:p>
            <a:r>
              <a:rPr lang="zh-CN" altLang="en-US" sz="2800"/>
              <a:t>要解决复杂的问题，就可以找</a:t>
            </a:r>
            <a:r>
              <a:rPr lang="zh-CN" altLang="en-US" sz="2800">
                <a:solidFill>
                  <a:srgbClr val="FF0000"/>
                </a:solidFill>
              </a:rPr>
              <a:t>多个不同的对象，各司其职</a:t>
            </a:r>
            <a:r>
              <a:rPr lang="zh-CN" altLang="en-US" sz="2800"/>
              <a:t>，共同实现，最终完成需求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04. Python 的优缺点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4.1 优点</a:t>
            </a:r>
            <a:endParaRPr lang="zh-CN" altLang="en-US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简单、易学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免费、开源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面向对象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丰富的库</a:t>
            </a:r>
            <a:endParaRPr lang="zh-CN" altLang="en-US" sz="2400"/>
          </a:p>
          <a:p>
            <a:pPr lvl="1"/>
            <a:r>
              <a:rPr lang="zh-CN" altLang="en-US" sz="2400"/>
              <a:t>可扩展性</a:t>
            </a:r>
            <a:endParaRPr lang="zh-CN" altLang="en-US" sz="2400"/>
          </a:p>
          <a:p>
            <a:pPr lvl="1"/>
            <a:r>
              <a:rPr lang="zh-CN" altLang="en-US" sz="2400"/>
              <a:t>如果需要一段关键代码运行得更快或者希望某些算法不公开，可以把这部分程序用 C 或 C++ 编写，然后在 Python 程序中使用它们</a:t>
            </a:r>
            <a:endParaRPr lang="zh-CN" altLang="en-US" sz="2400"/>
          </a:p>
          <a:p>
            <a:pPr lvl="1"/>
            <a:r>
              <a:rPr lang="zh-CN" altLang="en-US" sz="2400"/>
              <a:t>……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4.2 缺点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运行速度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开源，代码不能加密，无法防止逆向工程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本节目标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目标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 </a:t>
            </a:r>
            <a:r>
              <a:rPr lang="zh-CN" altLang="en-US" sz="2400"/>
              <a:t>Python 的起源</a:t>
            </a:r>
            <a:endParaRPr lang="zh-CN" altLang="en-US" sz="2400"/>
          </a:p>
          <a:p>
            <a:pPr lvl="2"/>
            <a:r>
              <a:rPr lang="zh-CN" altLang="en-US" sz="2000">
                <a:sym typeface="+mn-ea"/>
              </a:rPr>
              <a:t>1.1 解释器（科普）</a:t>
            </a:r>
            <a:endParaRPr lang="zh-CN" altLang="en-US" sz="2000">
              <a:sym typeface="+mn-ea"/>
            </a:endParaRPr>
          </a:p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1.2 Python 的设计目标</a:t>
            </a:r>
            <a:endParaRPr lang="zh-CN" altLang="en-US" sz="2000"/>
          </a:p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1.3 Python 的设计哲学</a:t>
            </a:r>
            <a:endParaRPr lang="zh-CN" altLang="en-US" sz="2000"/>
          </a:p>
          <a:p>
            <a:pPr lvl="1" algn="l">
              <a:buClrTx/>
              <a:buSzTx/>
            </a:pPr>
            <a:r>
              <a:rPr lang="zh-CN" altLang="en-US" sz="2400">
                <a:sym typeface="+mn-ea"/>
              </a:rPr>
              <a:t>02 </a:t>
            </a:r>
            <a:r>
              <a:rPr lang="zh-CN" altLang="en-US" sz="2400"/>
              <a:t>为什么要用 Python？</a:t>
            </a:r>
            <a:endParaRPr lang="zh-CN" altLang="en-US" sz="2400"/>
          </a:p>
          <a:p>
            <a:pPr lvl="1" algn="l">
              <a:buClrTx/>
              <a:buSzTx/>
            </a:pPr>
            <a:r>
              <a:rPr lang="zh-CN" altLang="en-US" sz="2400">
                <a:sym typeface="+mn-ea"/>
              </a:rPr>
              <a:t>03 </a:t>
            </a:r>
            <a:r>
              <a:rPr lang="zh-CN" altLang="en-US" sz="2400"/>
              <a:t>Python 的特点</a:t>
            </a:r>
            <a:endParaRPr lang="zh-CN" altLang="en-US" sz="2400"/>
          </a:p>
          <a:p>
            <a:pPr lvl="1" algn="l">
              <a:buClrTx/>
              <a:buSzTx/>
            </a:pPr>
            <a:r>
              <a:rPr lang="zh-CN" altLang="en-US" sz="2400">
                <a:sym typeface="+mn-ea"/>
              </a:rPr>
              <a:t>04 </a:t>
            </a:r>
            <a:r>
              <a:rPr lang="zh-CN" altLang="en-US" sz="2400"/>
              <a:t>Python 的优缺点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初识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人生苦短，我用 Python —— Life is short, you need Python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205" y="2378075"/>
            <a:ext cx="5667375" cy="3800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Python 的起源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Python 的创始人为吉多·范罗苏姆（Guido van Rossum）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2030" y="2345690"/>
            <a:ext cx="3326765" cy="4159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1. 1989 年的圣诞节期间，吉多·范罗苏姆为了在阿姆斯特丹打发 时间，决心开发一个新的</a:t>
            </a:r>
            <a:r>
              <a:rPr lang="zh-CN" altLang="en-US" sz="2800">
                <a:solidFill>
                  <a:srgbClr val="FF0000"/>
                </a:solidFill>
              </a:rPr>
              <a:t>解释程序</a:t>
            </a:r>
            <a:r>
              <a:rPr lang="zh-CN" altLang="en-US" sz="2800"/>
              <a:t>，作为 ABC 语言的一种继承</a:t>
            </a:r>
            <a:r>
              <a:rPr lang="zh-CN" altLang="en-US" sz="2800">
                <a:solidFill>
                  <a:srgbClr val="FF0000"/>
                </a:solidFill>
              </a:rPr>
              <a:t>（感觉下什么叫牛人）</a:t>
            </a:r>
            <a:endParaRPr lang="zh-CN" altLang="en-US" sz="2800"/>
          </a:p>
          <a:p>
            <a:r>
              <a:rPr lang="zh-CN" altLang="en-US" sz="2800"/>
              <a:t>2. ABC 是由吉多参加设计的一种教学语言，就吉多本人看来，ABC 这种语言非常优美和强大，是</a:t>
            </a:r>
            <a:r>
              <a:rPr lang="zh-CN" altLang="en-US" sz="2800">
                <a:solidFill>
                  <a:srgbClr val="FF0000"/>
                </a:solidFill>
              </a:rPr>
              <a:t>专门为非专业程序员设计的</a:t>
            </a:r>
            <a:r>
              <a:rPr lang="zh-CN" altLang="en-US" sz="2800"/>
              <a:t>。但是 ABC 语言并没有成功，究其原因，吉多认为是</a:t>
            </a:r>
            <a:r>
              <a:rPr lang="zh-CN" altLang="en-US" sz="2800">
                <a:solidFill>
                  <a:srgbClr val="FF0000"/>
                </a:solidFill>
              </a:rPr>
              <a:t>非开放</a:t>
            </a:r>
            <a:r>
              <a:rPr lang="zh-CN" altLang="en-US" sz="2800"/>
              <a:t>造成的。吉多决心在 Python 中避免这一错误，并获取了非常好的效果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3. 之所以选中 Python（蟒蛇） 作为程序的名字，是因为他是 BBC 电视剧——蒙提·派森的飞行马戏团（Monty Python's Flying Circus）的爱好者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4. 1991 年，第一个 Python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解释器</a:t>
            </a:r>
            <a:r>
              <a:rPr lang="zh-CN" altLang="en-US" sz="2800">
                <a:sym typeface="+mn-ea"/>
              </a:rPr>
              <a:t> 诞生，它是用 C 语言实现的，并能够调用 C 语言的库文件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解释器（科普）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</a:rPr>
              <a:t>计算机不能直接理解任何除机器语言以外的语言</a:t>
            </a:r>
            <a:r>
              <a:rPr lang="zh-CN" altLang="en-US" sz="2800"/>
              <a:t>，所以必须要把程序员所写的程序语言翻译成机器语言，计算机才能执行程序。</a:t>
            </a:r>
            <a:r>
              <a:rPr lang="zh-CN" altLang="en-US" sz="2800">
                <a:solidFill>
                  <a:srgbClr val="FF0000"/>
                </a:solidFill>
              </a:rPr>
              <a:t>将其他语言翻译成机器语言的工具，被称为编译器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编译器翻译的方式有两种：一个是</a:t>
            </a:r>
            <a:r>
              <a:rPr lang="zh-CN" altLang="en-US" sz="2800">
                <a:solidFill>
                  <a:srgbClr val="FF0000"/>
                </a:solidFill>
              </a:rPr>
              <a:t>编译</a:t>
            </a:r>
            <a:r>
              <a:rPr lang="zh-CN" altLang="en-US" sz="2800"/>
              <a:t>，另外一个是</a:t>
            </a:r>
            <a:r>
              <a:rPr lang="zh-CN" altLang="en-US" sz="2800" u="sng">
                <a:solidFill>
                  <a:srgbClr val="FF0000"/>
                </a:solidFill>
              </a:rPr>
              <a:t>解释</a:t>
            </a:r>
            <a:r>
              <a:rPr lang="zh-CN" altLang="en-US" sz="2800"/>
              <a:t>。两种方式之间的区别在于翻译时间点的不同。当编译器以解释方式运行的时候，也称之为解释器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4890" y="1435735"/>
            <a:ext cx="4748530" cy="5283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编译型语言：程序在</a:t>
            </a:r>
            <a:r>
              <a:rPr lang="zh-CN" altLang="en-US" sz="2800">
                <a:solidFill>
                  <a:srgbClr val="FF0000"/>
                </a:solidFill>
              </a:rPr>
              <a:t>执行之前需要一个专门的编译过程</a:t>
            </a:r>
            <a:r>
              <a:rPr lang="zh-CN" altLang="en-US" sz="2800"/>
              <a:t>，把程序编译成为机器语言的文件，运行时不需要重新翻译，直接使用编译的结果就行了。</a:t>
            </a:r>
            <a:r>
              <a:rPr lang="zh-CN" altLang="en-US" sz="2800">
                <a:solidFill>
                  <a:srgbClr val="FF0000"/>
                </a:solidFill>
              </a:rPr>
              <a:t>程序执行效率高，依赖编译器，跨平台性差些</a:t>
            </a:r>
            <a:r>
              <a:rPr lang="zh-CN" altLang="en-US" sz="2800"/>
              <a:t>。如 </a:t>
            </a:r>
            <a:r>
              <a:rPr lang="zh-CN" altLang="en-US" sz="2800">
                <a:solidFill>
                  <a:srgbClr val="FF0000"/>
                </a:solidFill>
              </a:rPr>
              <a:t>C、C++</a:t>
            </a:r>
            <a:endParaRPr lang="zh-CN" altLang="en-US" sz="2800"/>
          </a:p>
          <a:p>
            <a:r>
              <a:rPr lang="zh-CN" altLang="en-US" sz="2800"/>
              <a:t>解释型语言：解释型语言编写的</a:t>
            </a:r>
            <a:r>
              <a:rPr lang="zh-CN" altLang="en-US" sz="2800">
                <a:solidFill>
                  <a:srgbClr val="FF0000"/>
                </a:solidFill>
              </a:rPr>
              <a:t>程序不进行预先编译</a:t>
            </a:r>
            <a:r>
              <a:rPr lang="zh-CN" altLang="en-US" sz="2800"/>
              <a:t>，以文本方式存储程序代码，会将代码</a:t>
            </a:r>
            <a:r>
              <a:rPr lang="zh-CN" altLang="en-US" sz="2800">
                <a:solidFill>
                  <a:srgbClr val="FF0000"/>
                </a:solidFill>
              </a:rPr>
              <a:t>一句一句直接运行</a:t>
            </a:r>
            <a:r>
              <a:rPr lang="zh-CN" altLang="en-US" sz="2800"/>
              <a:t>。在发布程序时，看起来省了道编译工序，但是在运行程序的时候，必须先解释再运行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演示</Application>
  <PresentationFormat>宽屏</PresentationFormat>
  <Paragraphs>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本节目标 </vt:lpstr>
      <vt:lpstr>Python初识</vt:lpstr>
      <vt:lpstr>01. Python 的起源</vt:lpstr>
      <vt:lpstr>PowerPoint 演示文稿</vt:lpstr>
      <vt:lpstr>PowerPoint 演示文稿</vt:lpstr>
      <vt:lpstr>1.1 解释器（科普）</vt:lpstr>
      <vt:lpstr>PowerPoint 演示文稿</vt:lpstr>
      <vt:lpstr>PowerPoint 演示文稿</vt:lpstr>
      <vt:lpstr>编译型语言和解释型语言对比</vt:lpstr>
      <vt:lpstr>1.2 Python 的设计目标</vt:lpstr>
      <vt:lpstr>1.3 Python 的设计哲学</vt:lpstr>
      <vt:lpstr>02. 为什么选择 Python？</vt:lpstr>
      <vt:lpstr>03. Python 特点</vt:lpstr>
      <vt:lpstr>PowerPoint 演示文稿</vt:lpstr>
      <vt:lpstr>面向对象的思维方式</vt:lpstr>
      <vt:lpstr>04. Python 的优缺点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hanj</cp:lastModifiedBy>
  <cp:revision>13</cp:revision>
  <dcterms:created xsi:type="dcterms:W3CDTF">2020-09-09T03:09:00Z</dcterms:created>
  <dcterms:modified xsi:type="dcterms:W3CDTF">2021-09-09T00:30:36Z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