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0" r:id="rId3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971550" y="1411288"/>
            <a:ext cx="9386888" cy="15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0700" y="557626"/>
            <a:ext cx="10515600" cy="741785"/>
          </a:xfrm>
        </p:spPr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4450" y="1546500"/>
            <a:ext cx="10515600" cy="4719546"/>
          </a:xfrm>
        </p:spPr>
        <p:txBody>
          <a:bodyPr/>
          <a:lstStyle>
            <a:lvl1pPr>
              <a:lnSpc>
                <a:spcPct val="120000"/>
              </a:lnSpc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lnSpc>
                <a:spcPct val="12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lnSpc>
                <a:spcPct val="12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lnSpc>
                <a:spcPct val="10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lnSpc>
                <a:spcPct val="10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-4762" y="-3175"/>
            <a:ext cx="6900863" cy="128588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49" name="矩形 48"/>
          <p:cNvSpPr/>
          <p:nvPr/>
        </p:nvSpPr>
        <p:spPr>
          <a:xfrm>
            <a:off x="-4762" y="125413"/>
            <a:ext cx="6902450" cy="144463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0" name="矩形 49"/>
          <p:cNvSpPr/>
          <p:nvPr/>
        </p:nvSpPr>
        <p:spPr>
          <a:xfrm>
            <a:off x="-4762" y="269875"/>
            <a:ext cx="6900863" cy="142875"/>
          </a:xfrm>
          <a:prstGeom prst="rect">
            <a:avLst/>
          </a:prstGeom>
          <a:solidFill>
            <a:srgbClr val="A50021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1032" name="图片 50" descr="瑞翼教育（红灰版）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6075" y="41275"/>
            <a:ext cx="1787525" cy="4032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33" name="组合 36"/>
          <p:cNvGrpSpPr/>
          <p:nvPr/>
        </p:nvGrpSpPr>
        <p:grpSpPr>
          <a:xfrm>
            <a:off x="11423650" y="-3175"/>
            <a:ext cx="796925" cy="422275"/>
            <a:chOff x="-7" y="-6"/>
            <a:chExt cx="1256" cy="665"/>
          </a:xfrm>
        </p:grpSpPr>
        <p:sp>
          <p:nvSpPr>
            <p:cNvPr id="10" name="矩形 9"/>
            <p:cNvSpPr/>
            <p:nvPr userDrawn="1"/>
          </p:nvSpPr>
          <p:spPr>
            <a:xfrm>
              <a:off x="-6" y="-6"/>
              <a:ext cx="1255" cy="202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-7" y="196"/>
              <a:ext cx="1247" cy="227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-6" y="423"/>
              <a:ext cx="1255" cy="236"/>
            </a:xfrm>
            <a:prstGeom prst="rect">
              <a:avLst/>
            </a:prstGeom>
            <a:solidFill>
              <a:srgbClr val="B226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pic>
        <p:nvPicPr>
          <p:cNvPr id="1037" name="图片 1" descr="红色SUGON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83450" y="-149225"/>
            <a:ext cx="1758950" cy="7715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3.png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3.xml"/><Relationship Id="rId10" Type="http://schemas.openxmlformats.org/officeDocument/2006/relationships/tags" Target="../tags/tag8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6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任意多边形 19"/>
          <p:cNvSpPr/>
          <p:nvPr>
            <p:custDataLst>
              <p:tags r:id="rId1"/>
            </p:custDataLst>
          </p:nvPr>
        </p:nvSpPr>
        <p:spPr>
          <a:xfrm>
            <a:off x="0" y="-117614"/>
            <a:ext cx="12192000" cy="3416893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PA_任意多边形 23"/>
          <p:cNvSpPr/>
          <p:nvPr>
            <p:custDataLst>
              <p:tags r:id="rId2"/>
            </p:custDataLst>
          </p:nvPr>
        </p:nvSpPr>
        <p:spPr>
          <a:xfrm>
            <a:off x="-4445" y="-86360"/>
            <a:ext cx="12367260" cy="3251835"/>
          </a:xfrm>
          <a:custGeom>
            <a:avLst/>
            <a:gdLst>
              <a:gd name="connsiteX0" fmla="*/ 0 w 11757236"/>
              <a:gd name="connsiteY0" fmla="*/ 0 h 3251846"/>
              <a:gd name="connsiteX1" fmla="*/ 11757236 w 11757236"/>
              <a:gd name="connsiteY1" fmla="*/ 0 h 3251846"/>
              <a:gd name="connsiteX2" fmla="*/ 3191286 w 11757236"/>
              <a:gd name="connsiteY2" fmla="*/ 3251846 h 3251846"/>
              <a:gd name="connsiteX3" fmla="*/ 0 w 11757236"/>
              <a:gd name="connsiteY3" fmla="*/ 1581902 h 325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57236" h="3251846">
                <a:moveTo>
                  <a:pt x="0" y="0"/>
                </a:moveTo>
                <a:lnTo>
                  <a:pt x="11757236" y="0"/>
                </a:lnTo>
                <a:lnTo>
                  <a:pt x="3191286" y="3251846"/>
                </a:lnTo>
                <a:lnTo>
                  <a:pt x="0" y="15819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PA_任意多边形 24"/>
          <p:cNvSpPr/>
          <p:nvPr>
            <p:custDataLst>
              <p:tags r:id="rId3"/>
            </p:custDataLst>
          </p:nvPr>
        </p:nvSpPr>
        <p:spPr>
          <a:xfrm>
            <a:off x="1270" y="-86360"/>
            <a:ext cx="12179935" cy="3182620"/>
          </a:xfrm>
          <a:custGeom>
            <a:avLst/>
            <a:gdLst>
              <a:gd name="connsiteX0" fmla="*/ 0 w 11575120"/>
              <a:gd name="connsiteY0" fmla="*/ 0 h 3182710"/>
              <a:gd name="connsiteX1" fmla="*/ 11575120 w 11575120"/>
              <a:gd name="connsiteY1" fmla="*/ 0 h 3182710"/>
              <a:gd name="connsiteX2" fmla="*/ 3191286 w 11575120"/>
              <a:gd name="connsiteY2" fmla="*/ 3182710 h 3182710"/>
              <a:gd name="connsiteX3" fmla="*/ 0 w 11575120"/>
              <a:gd name="connsiteY3" fmla="*/ 1512766 h 318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75120" h="3182710">
                <a:moveTo>
                  <a:pt x="0" y="0"/>
                </a:moveTo>
                <a:lnTo>
                  <a:pt x="11575120" y="0"/>
                </a:lnTo>
                <a:lnTo>
                  <a:pt x="3191286" y="3182710"/>
                </a:lnTo>
                <a:lnTo>
                  <a:pt x="0" y="151276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_任意多边形 25"/>
          <p:cNvSpPr/>
          <p:nvPr>
            <p:custDataLst>
              <p:tags r:id="rId4"/>
            </p:custDataLst>
          </p:nvPr>
        </p:nvSpPr>
        <p:spPr>
          <a:xfrm>
            <a:off x="1905" y="-86360"/>
            <a:ext cx="11691620" cy="2997835"/>
          </a:xfrm>
          <a:custGeom>
            <a:avLst/>
            <a:gdLst>
              <a:gd name="connsiteX0" fmla="*/ 0 w 11087557"/>
              <a:gd name="connsiteY0" fmla="*/ 0 h 2997619"/>
              <a:gd name="connsiteX1" fmla="*/ 11087557 w 11087557"/>
              <a:gd name="connsiteY1" fmla="*/ 0 h 2997619"/>
              <a:gd name="connsiteX2" fmla="*/ 3191286 w 11087557"/>
              <a:gd name="connsiteY2" fmla="*/ 2997619 h 2997619"/>
              <a:gd name="connsiteX3" fmla="*/ 0 w 11087557"/>
              <a:gd name="connsiteY3" fmla="*/ 1327675 h 299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87557" h="2997619">
                <a:moveTo>
                  <a:pt x="0" y="0"/>
                </a:moveTo>
                <a:lnTo>
                  <a:pt x="11087557" y="0"/>
                </a:lnTo>
                <a:lnTo>
                  <a:pt x="3191286" y="2997619"/>
                </a:lnTo>
                <a:lnTo>
                  <a:pt x="0" y="1327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_任意多边形 26"/>
          <p:cNvSpPr/>
          <p:nvPr>
            <p:custDataLst>
              <p:tags r:id="rId5"/>
            </p:custDataLst>
          </p:nvPr>
        </p:nvSpPr>
        <p:spPr>
          <a:xfrm>
            <a:off x="1905" y="-86360"/>
            <a:ext cx="11500485" cy="2924810"/>
          </a:xfrm>
          <a:custGeom>
            <a:avLst/>
            <a:gdLst>
              <a:gd name="connsiteX0" fmla="*/ 0 w 10896573"/>
              <a:gd name="connsiteY0" fmla="*/ 0 h 2925117"/>
              <a:gd name="connsiteX1" fmla="*/ 10896573 w 10896573"/>
              <a:gd name="connsiteY1" fmla="*/ 0 h 2925117"/>
              <a:gd name="connsiteX2" fmla="*/ 3191286 w 10896573"/>
              <a:gd name="connsiteY2" fmla="*/ 2925117 h 2925117"/>
              <a:gd name="connsiteX3" fmla="*/ 0 w 10896573"/>
              <a:gd name="connsiteY3" fmla="*/ 1255173 h 292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6573" h="2925117">
                <a:moveTo>
                  <a:pt x="0" y="0"/>
                </a:moveTo>
                <a:lnTo>
                  <a:pt x="10896573" y="0"/>
                </a:lnTo>
                <a:lnTo>
                  <a:pt x="3191286" y="2925117"/>
                </a:lnTo>
                <a:lnTo>
                  <a:pt x="0" y="125517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_任意多边形 27"/>
          <p:cNvSpPr/>
          <p:nvPr>
            <p:custDataLst>
              <p:tags r:id="rId6"/>
            </p:custDataLst>
          </p:nvPr>
        </p:nvSpPr>
        <p:spPr>
          <a:xfrm>
            <a:off x="1905" y="-117475"/>
            <a:ext cx="11012805" cy="2740025"/>
          </a:xfrm>
          <a:custGeom>
            <a:avLst/>
            <a:gdLst>
              <a:gd name="connsiteX0" fmla="*/ 0 w 10409010"/>
              <a:gd name="connsiteY0" fmla="*/ 0 h 2740026"/>
              <a:gd name="connsiteX1" fmla="*/ 10409010 w 10409010"/>
              <a:gd name="connsiteY1" fmla="*/ 0 h 2740026"/>
              <a:gd name="connsiteX2" fmla="*/ 3191286 w 10409010"/>
              <a:gd name="connsiteY2" fmla="*/ 2740026 h 2740026"/>
              <a:gd name="connsiteX3" fmla="*/ 0 w 10409010"/>
              <a:gd name="connsiteY3" fmla="*/ 1070082 h 274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9010" h="2740026">
                <a:moveTo>
                  <a:pt x="0" y="0"/>
                </a:moveTo>
                <a:lnTo>
                  <a:pt x="10409010" y="0"/>
                </a:lnTo>
                <a:lnTo>
                  <a:pt x="3191286" y="2740026"/>
                </a:lnTo>
                <a:lnTo>
                  <a:pt x="0" y="10700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任意多边形 29"/>
          <p:cNvSpPr/>
          <p:nvPr>
            <p:custDataLst>
              <p:tags r:id="rId7"/>
            </p:custDataLst>
          </p:nvPr>
        </p:nvSpPr>
        <p:spPr>
          <a:xfrm>
            <a:off x="1270" y="-117475"/>
            <a:ext cx="10802620" cy="2660015"/>
          </a:xfrm>
          <a:custGeom>
            <a:avLst/>
            <a:gdLst>
              <a:gd name="connsiteX0" fmla="*/ 0 w 10198012"/>
              <a:gd name="connsiteY0" fmla="*/ 0 h 2659926"/>
              <a:gd name="connsiteX1" fmla="*/ 10198012 w 10198012"/>
              <a:gd name="connsiteY1" fmla="*/ 0 h 2659926"/>
              <a:gd name="connsiteX2" fmla="*/ 3191286 w 10198012"/>
              <a:gd name="connsiteY2" fmla="*/ 2659926 h 2659926"/>
              <a:gd name="connsiteX3" fmla="*/ 0 w 10198012"/>
              <a:gd name="connsiteY3" fmla="*/ 989982 h 2659926"/>
              <a:gd name="connsiteX4" fmla="*/ 0 w 10198012"/>
              <a:gd name="connsiteY4" fmla="*/ 0 h 265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8012" h="2659926">
                <a:moveTo>
                  <a:pt x="0" y="0"/>
                </a:moveTo>
                <a:lnTo>
                  <a:pt x="10198012" y="0"/>
                </a:lnTo>
                <a:lnTo>
                  <a:pt x="3191286" y="2659926"/>
                </a:lnTo>
                <a:lnTo>
                  <a:pt x="0" y="989982"/>
                </a:lnTo>
                <a:lnTo>
                  <a:pt x="0" y="0"/>
                </a:lnTo>
                <a:close/>
              </a:path>
            </a:pathLst>
          </a:custGeom>
          <a:solidFill>
            <a:srgbClr val="B22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123146" y="3086839"/>
            <a:ext cx="581219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4000">
                <a:sym typeface="+mn-ea"/>
              </a:rPr>
              <a:t>第一个</a:t>
            </a:r>
            <a:r>
              <a:rPr lang="en-US" altLang="zh-CN" sz="4000">
                <a:sym typeface="+mn-ea"/>
              </a:rPr>
              <a:t>Python</a:t>
            </a:r>
            <a:r>
              <a:rPr lang="zh-CN" altLang="en-US" sz="4000">
                <a:sym typeface="+mn-ea"/>
              </a:rPr>
              <a:t>程序</a:t>
            </a: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lnSpc>
                <a:spcPct val="120000"/>
              </a:lnSpc>
            </a:pP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 descr="反白瑞翼教育LOGO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5435" y="513080"/>
            <a:ext cx="2254250" cy="508635"/>
          </a:xfrm>
          <a:prstGeom prst="rect">
            <a:avLst/>
          </a:prstGeom>
        </p:spPr>
      </p:pic>
      <p:pic>
        <p:nvPicPr>
          <p:cNvPr id="2" name="图片 1" descr="SUGON图标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1635" y="257175"/>
            <a:ext cx="2324735" cy="102044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1"/>
            <a:r>
              <a:rPr lang="zh-CN" altLang="en-US"/>
              <a:t>4&gt; python 2.x 默认不支持中文</a:t>
            </a:r>
            <a:endParaRPr lang="zh-CN" altLang="en-US"/>
          </a:p>
          <a:p>
            <a:pPr lvl="2"/>
            <a:r>
              <a:rPr lang="zh-CN" altLang="en-US"/>
              <a:t>目前市场上有两个 Python 的版本并存着，分别是 Python 2.x 和 Python 3.x</a:t>
            </a:r>
            <a:endParaRPr lang="zh-CN" altLang="en-US"/>
          </a:p>
          <a:p>
            <a:pPr lvl="2"/>
            <a:r>
              <a:rPr lang="zh-CN" altLang="en-US"/>
              <a:t>Python 2.x 默认不支持中文</a:t>
            </a:r>
            <a:endParaRPr lang="zh-CN" altLang="en-US"/>
          </a:p>
          <a:p>
            <a:pPr lvl="2"/>
            <a:r>
              <a:rPr lang="zh-CN" altLang="en-US"/>
              <a:t>Python 2.x 的解释器名称是 python</a:t>
            </a:r>
            <a:endParaRPr lang="zh-CN" altLang="en-US"/>
          </a:p>
          <a:p>
            <a:pPr lvl="2"/>
            <a:r>
              <a:rPr lang="zh-CN" altLang="en-US"/>
              <a:t>Python 3.x 的解释器名称是 python3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单词列表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error 错误</a:t>
            </a:r>
            <a:endParaRPr lang="zh-CN" altLang="en-US"/>
          </a:p>
          <a:p>
            <a:r>
              <a:rPr lang="zh-CN" altLang="en-US"/>
              <a:t>name 名字</a:t>
            </a:r>
            <a:endParaRPr lang="zh-CN" altLang="en-US"/>
          </a:p>
          <a:p>
            <a:r>
              <a:rPr lang="zh-CN" altLang="en-US"/>
              <a:t>defined 已经定义</a:t>
            </a:r>
            <a:endParaRPr lang="zh-CN" altLang="en-US"/>
          </a:p>
          <a:p>
            <a:r>
              <a:rPr lang="zh-CN" altLang="en-US"/>
              <a:t>syntax 语法</a:t>
            </a:r>
            <a:endParaRPr lang="zh-CN" altLang="en-US"/>
          </a:p>
          <a:p>
            <a:r>
              <a:rPr lang="zh-CN" altLang="en-US"/>
              <a:t>invalid 无效</a:t>
            </a:r>
            <a:endParaRPr lang="zh-CN" altLang="en-US"/>
          </a:p>
          <a:p>
            <a:r>
              <a:rPr lang="zh-CN" altLang="en-US"/>
              <a:t>Indentation 索引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unexpected 意外的，不期望的</a:t>
            </a:r>
            <a:endParaRPr lang="zh-CN" altLang="en-US"/>
          </a:p>
          <a:p>
            <a:r>
              <a:rPr lang="zh-CN" altLang="en-US">
                <a:sym typeface="+mn-ea"/>
              </a:rPr>
              <a:t>character 字符</a:t>
            </a:r>
            <a:endParaRPr lang="zh-CN" altLang="en-US"/>
          </a:p>
          <a:p>
            <a:r>
              <a:rPr lang="zh-CN" altLang="en-US">
                <a:sym typeface="+mn-ea"/>
              </a:rPr>
              <a:t>line 行</a:t>
            </a:r>
            <a:endParaRPr lang="zh-CN" altLang="en-US"/>
          </a:p>
          <a:p>
            <a:r>
              <a:rPr lang="zh-CN" altLang="en-US">
                <a:sym typeface="+mn-ea"/>
              </a:rPr>
              <a:t>encoding 编码</a:t>
            </a:r>
            <a:endParaRPr lang="zh-CN" altLang="en-US"/>
          </a:p>
          <a:p>
            <a:r>
              <a:rPr lang="zh-CN" altLang="en-US">
                <a:sym typeface="+mn-ea"/>
              </a:rPr>
              <a:t>declared 声明</a:t>
            </a:r>
            <a:endParaRPr lang="zh-CN" altLang="en-US"/>
          </a:p>
          <a:p>
            <a:r>
              <a:rPr lang="zh-CN" altLang="en-US">
                <a:sym typeface="+mn-ea"/>
              </a:rPr>
              <a:t>details 细节，详细信息</a:t>
            </a:r>
            <a:endParaRPr lang="zh-CN" altLang="en-US"/>
          </a:p>
          <a:p>
            <a:r>
              <a:rPr lang="zh-CN" altLang="en-US">
                <a:sym typeface="+mn-ea"/>
              </a:rPr>
              <a:t>ASCII 一种字符编码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02. Python 2.x 与 3.x 版本简介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目前市场上有两个 Python 的版本并存着，分别是 </a:t>
            </a:r>
            <a:r>
              <a:rPr lang="zh-CN" altLang="en-US" sz="2800">
                <a:solidFill>
                  <a:srgbClr val="FF0000"/>
                </a:solidFill>
              </a:rPr>
              <a:t>Python 2.x 和 Python 3.x</a:t>
            </a:r>
            <a:endParaRPr lang="zh-CN" altLang="en-US" sz="2800">
              <a:solidFill>
                <a:srgbClr val="FF0000"/>
              </a:solidFill>
            </a:endParaRPr>
          </a:p>
          <a:p>
            <a:r>
              <a:rPr lang="zh-CN" altLang="en-US" sz="2800">
                <a:solidFill>
                  <a:srgbClr val="FF0000"/>
                </a:solidFill>
              </a:rPr>
              <a:t>新的 Python 程序建议使用 Python 3.0 版本的语法</a:t>
            </a:r>
            <a:endParaRPr lang="zh-CN" altLang="en-US" sz="2800">
              <a:solidFill>
                <a:srgbClr val="FF0000"/>
              </a:solidFill>
            </a:endParaRPr>
          </a:p>
          <a:p>
            <a:r>
              <a:rPr lang="zh-CN" altLang="en-US" sz="2800">
                <a:solidFill>
                  <a:schemeClr val="tx1"/>
                </a:solidFill>
              </a:rPr>
              <a:t>Python 2.x 是 过去的版本</a:t>
            </a:r>
            <a:endParaRPr lang="zh-CN" altLang="en-US" sz="2800">
              <a:solidFill>
                <a:schemeClr val="tx1"/>
              </a:solidFill>
            </a:endParaRPr>
          </a:p>
          <a:p>
            <a:pPr lvl="1"/>
            <a:r>
              <a:rPr lang="zh-CN" altLang="en-US" sz="2450">
                <a:solidFill>
                  <a:schemeClr val="tx1"/>
                </a:solidFill>
              </a:rPr>
              <a:t>解释器名称是 </a:t>
            </a:r>
            <a:r>
              <a:rPr lang="zh-CN" altLang="en-US" sz="2450">
                <a:solidFill>
                  <a:srgbClr val="FF0000"/>
                </a:solidFill>
              </a:rPr>
              <a:t>python</a:t>
            </a:r>
            <a:endParaRPr lang="zh-CN" altLang="en-US" sz="245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Python 3.x 是 </a:t>
            </a:r>
            <a:r>
              <a:rPr lang="zh-CN" altLang="en-US" sz="2800">
                <a:solidFill>
                  <a:srgbClr val="FF0000"/>
                </a:solidFill>
              </a:rPr>
              <a:t>现在和未来 主流的版本</a:t>
            </a:r>
            <a:endParaRPr lang="zh-CN" altLang="en-US" sz="2800">
              <a:solidFill>
                <a:srgbClr val="FF0000"/>
              </a:solidFill>
            </a:endParaRPr>
          </a:p>
          <a:p>
            <a:pPr lvl="1"/>
            <a:r>
              <a:rPr lang="zh-CN" altLang="en-US" sz="2450">
                <a:solidFill>
                  <a:schemeClr val="tx1">
                    <a:lumMod val="65000"/>
                    <a:lumOff val="35000"/>
                  </a:schemeClr>
                </a:solidFill>
              </a:rPr>
              <a:t>解释器名称是 </a:t>
            </a:r>
            <a:r>
              <a:rPr lang="zh-CN" altLang="en-US" sz="2450">
                <a:solidFill>
                  <a:srgbClr val="FF0000"/>
                </a:solidFill>
              </a:rPr>
              <a:t>python3</a:t>
            </a:r>
            <a:endParaRPr lang="zh-CN" altLang="en-US" sz="24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zh-CN" altLang="en-US" sz="2450">
                <a:solidFill>
                  <a:schemeClr val="tx1">
                    <a:lumMod val="65000"/>
                    <a:lumOff val="35000"/>
                  </a:schemeClr>
                </a:solidFill>
              </a:rPr>
              <a:t>相对于 Python 的早期版本，这是一个 </a:t>
            </a:r>
            <a:r>
              <a:rPr lang="zh-CN" altLang="en-US" sz="2450">
                <a:solidFill>
                  <a:srgbClr val="FF0000"/>
                </a:solidFill>
              </a:rPr>
              <a:t>较大的升级</a:t>
            </a:r>
            <a:endParaRPr lang="zh-CN" altLang="en-US" sz="2450">
              <a:solidFill>
                <a:srgbClr val="FF0000"/>
              </a:solidFill>
            </a:endParaRPr>
          </a:p>
          <a:p>
            <a:pPr lvl="1"/>
            <a:r>
              <a:rPr lang="zh-CN" altLang="en-US" sz="2450">
                <a:solidFill>
                  <a:schemeClr val="tx1">
                    <a:lumMod val="65000"/>
                    <a:lumOff val="35000"/>
                  </a:schemeClr>
                </a:solidFill>
              </a:rPr>
              <a:t>为了不带入过多的累赘，Python 3.0 在设计的时候 </a:t>
            </a:r>
            <a:r>
              <a:rPr lang="zh-CN" altLang="en-US" sz="2450">
                <a:solidFill>
                  <a:srgbClr val="FF0000"/>
                </a:solidFill>
              </a:rPr>
              <a:t>没有考虑向下兼容</a:t>
            </a:r>
            <a:endParaRPr lang="zh-CN" altLang="en-US" sz="24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zh-CN" altLang="en-US" sz="2450">
                <a:solidFill>
                  <a:schemeClr val="tx1">
                    <a:lumMod val="65000"/>
                    <a:lumOff val="35000"/>
                  </a:schemeClr>
                </a:solidFill>
              </a:rPr>
              <a:t>许多早期 Python 版本设计的程序都无法在 Python 3.0 上正常执行</a:t>
            </a:r>
            <a:endParaRPr lang="zh-CN" altLang="en-US" sz="24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zh-CN" altLang="en-US" sz="2450">
                <a:solidFill>
                  <a:schemeClr val="tx1">
                    <a:lumMod val="65000"/>
                    <a:lumOff val="35000"/>
                  </a:schemeClr>
                </a:solidFill>
              </a:rPr>
              <a:t>Python 3.0 发布于 </a:t>
            </a:r>
            <a:r>
              <a:rPr lang="zh-CN" altLang="en-US" sz="2450">
                <a:solidFill>
                  <a:srgbClr val="FF0000"/>
                </a:solidFill>
              </a:rPr>
              <a:t>2008 年</a:t>
            </a:r>
            <a:endParaRPr lang="zh-CN" altLang="en-US" sz="24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zh-CN" altLang="en-US" sz="2450">
                <a:solidFill>
                  <a:schemeClr val="tx1">
                    <a:lumMod val="65000"/>
                    <a:lumOff val="35000"/>
                  </a:schemeClr>
                </a:solidFill>
              </a:rPr>
              <a:t>到目前为止，Python 3.0 的稳定版本已经有很多年了</a:t>
            </a:r>
            <a:endParaRPr lang="zh-CN" altLang="en-US" sz="24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为了照顾现有的程序，官方提供了一个过渡版本 —— </a:t>
            </a:r>
            <a:r>
              <a:rPr lang="zh-CN" altLang="en-US" sz="2800">
                <a:solidFill>
                  <a:srgbClr val="FF0000"/>
                </a:solidFill>
              </a:rPr>
              <a:t>Python 2.6</a:t>
            </a:r>
            <a:endParaRPr lang="zh-CN" altLang="en-US" sz="2800">
              <a:solidFill>
                <a:srgbClr val="FF0000"/>
              </a:solidFill>
            </a:endParaRPr>
          </a:p>
          <a:p>
            <a:pPr lvl="1"/>
            <a:r>
              <a:rPr lang="zh-CN" altLang="en-US" sz="2450"/>
              <a:t>基本使用了 Python 2.x 的语法和库</a:t>
            </a:r>
            <a:endParaRPr lang="zh-CN" altLang="en-US" sz="2450"/>
          </a:p>
          <a:p>
            <a:pPr lvl="1"/>
            <a:r>
              <a:rPr lang="zh-CN" altLang="en-US" sz="2450"/>
              <a:t>同时考虑了向 Python 3.0 的迁移，允许使用部分 Python 3.0 的语法与函数</a:t>
            </a:r>
            <a:endParaRPr lang="zh-CN" altLang="en-US" sz="2450"/>
          </a:p>
          <a:p>
            <a:pPr lvl="1"/>
            <a:r>
              <a:rPr lang="zh-CN" altLang="en-US" sz="2450">
                <a:solidFill>
                  <a:srgbClr val="FF0000"/>
                </a:solidFill>
              </a:rPr>
              <a:t>2010 年中推出的 Python 2.7 被确定为 最后一个Python 2.x 版本</a:t>
            </a:r>
            <a:endParaRPr lang="zh-CN" altLang="en-US" sz="245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提示：如果开发时，无法立即使用 Python 3.0（还有极少的第三方库不支持 3.0 的语法），建议</a:t>
            </a:r>
            <a:r>
              <a:rPr lang="en-US" altLang="zh-CN" sz="2800"/>
              <a:t>:c</a:t>
            </a:r>
            <a:endParaRPr lang="zh-CN" altLang="en-US" sz="2800"/>
          </a:p>
          <a:p>
            <a:pPr lvl="1"/>
            <a:r>
              <a:rPr lang="zh-CN" altLang="en-US" sz="2450"/>
              <a:t>先使用 Python 3.0 版本进行开发</a:t>
            </a:r>
            <a:endParaRPr lang="zh-CN" altLang="en-US" sz="2450"/>
          </a:p>
          <a:p>
            <a:pPr lvl="1"/>
            <a:r>
              <a:rPr lang="zh-CN" altLang="en-US" sz="2450"/>
              <a:t>然后使用 Python 2.6、Python 2.7 来执行，并且做一些兼容性的处理</a:t>
            </a:r>
            <a:endParaRPr lang="zh-CN" altLang="en-US" sz="2450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pPr algn="ctr"/>
            <a:r>
              <a:rPr lang="zh-CN" altLang="en-US">
                <a:sym typeface="+mn-ea"/>
              </a:rPr>
              <a:t>03. 执行 Python 程序的三种方式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3.1. 解释器 python / python3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Python 的解释器</a:t>
            </a:r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2690" y="2261870"/>
            <a:ext cx="3943350" cy="1524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其他解释器（知道）</a:t>
            </a:r>
            <a:endParaRPr lang="zh-CN" altLang="en-US"/>
          </a:p>
          <a:p>
            <a:pPr lvl="1"/>
            <a:r>
              <a:rPr lang="zh-CN" altLang="en-US"/>
              <a:t>CPython —— 官方版本的 C 语言实现</a:t>
            </a:r>
            <a:endParaRPr lang="zh-CN" altLang="en-US"/>
          </a:p>
          <a:p>
            <a:pPr lvl="1"/>
            <a:r>
              <a:rPr lang="zh-CN" altLang="en-US"/>
              <a:t>Jython —— 可以运行在 Java 平台</a:t>
            </a:r>
            <a:endParaRPr lang="zh-CN" altLang="en-US"/>
          </a:p>
          <a:p>
            <a:pPr lvl="1"/>
            <a:r>
              <a:rPr lang="zh-CN" altLang="en-US"/>
              <a:t>IronPython —— 可以运行在 .NET 和 Mono 平台</a:t>
            </a:r>
            <a:endParaRPr lang="zh-CN" altLang="en-US"/>
          </a:p>
          <a:p>
            <a:pPr lvl="1"/>
            <a:r>
              <a:rPr lang="zh-CN" altLang="en-US"/>
              <a:t>PyPy —— Python 实现的，支持 JIT 即时编译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第一个</a:t>
            </a:r>
            <a:r>
              <a:rPr lang="en-US" altLang="zh-CN"/>
              <a:t>Python</a:t>
            </a:r>
            <a:r>
              <a:rPr lang="zh-CN" altLang="en-US"/>
              <a:t>程序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sym typeface="+mn-ea"/>
              </a:rPr>
              <a:t>本节目标</a:t>
            </a:r>
            <a:endParaRPr lang="zh-CN" altLang="en-US" sz="2800"/>
          </a:p>
          <a:p>
            <a:pPr lvl="1"/>
            <a:r>
              <a:rPr lang="en-US" altLang="zh-CN" sz="2400"/>
              <a:t>01 </a:t>
            </a:r>
            <a:r>
              <a:rPr lang="zh-CN" altLang="en-US" sz="2400"/>
              <a:t>第一个 HelloPython 程序</a:t>
            </a:r>
            <a:endParaRPr lang="zh-CN" altLang="en-US" sz="2400"/>
          </a:p>
          <a:p>
            <a:pPr lvl="2"/>
            <a:r>
              <a:rPr lang="zh-CN" altLang="en-US" sz="2050">
                <a:sym typeface="+mn-ea"/>
              </a:rPr>
              <a:t>1.1 Python 源程序的基本概念</a:t>
            </a:r>
            <a:endParaRPr lang="zh-CN" altLang="en-US" sz="2050"/>
          </a:p>
          <a:p>
            <a:pPr lvl="2"/>
            <a:r>
              <a:rPr lang="en-US" altLang="zh-CN" sz="2050">
                <a:sym typeface="+mn-ea"/>
              </a:rPr>
              <a:t>1.2 演练步骤</a:t>
            </a:r>
            <a:endParaRPr lang="en-US" altLang="zh-CN" sz="2050"/>
          </a:p>
          <a:p>
            <a:pPr lvl="2"/>
            <a:r>
              <a:rPr lang="zh-CN" altLang="en-US" sz="2050">
                <a:sym typeface="+mn-ea"/>
              </a:rPr>
              <a:t>1.3 演练扩展 —— 认识错误（BUG）</a:t>
            </a:r>
            <a:endParaRPr lang="zh-CN" altLang="en-US" sz="2055"/>
          </a:p>
          <a:p>
            <a:pPr lvl="1"/>
            <a:r>
              <a:rPr lang="en-US" altLang="zh-CN" sz="2400">
                <a:sym typeface="+mn-ea"/>
              </a:rPr>
              <a:t>02 </a:t>
            </a:r>
            <a:r>
              <a:rPr lang="zh-CN" altLang="en-US" sz="2400"/>
              <a:t>Python 2.x 与</a:t>
            </a:r>
            <a:r>
              <a:rPr lang="zh-CN" altLang="en-US" sz="2400">
                <a:solidFill>
                  <a:srgbClr val="FF0000"/>
                </a:solidFill>
              </a:rPr>
              <a:t> 3.x 版本</a:t>
            </a:r>
            <a:r>
              <a:rPr lang="zh-CN" altLang="en-US" sz="2400"/>
              <a:t>简介</a:t>
            </a:r>
            <a:endParaRPr lang="zh-CN" altLang="en-US" sz="2400"/>
          </a:p>
          <a:p>
            <a:pPr lvl="1"/>
            <a:r>
              <a:rPr lang="en-US" altLang="zh-CN" sz="2400">
                <a:sym typeface="+mn-ea"/>
              </a:rPr>
              <a:t>03 </a:t>
            </a:r>
            <a:r>
              <a:rPr lang="zh-CN" altLang="en-US" sz="2400"/>
              <a:t>执行 Python 程序的三种方式</a:t>
            </a:r>
            <a:endParaRPr lang="zh-CN" altLang="en-US" sz="2400"/>
          </a:p>
          <a:p>
            <a:pPr lvl="2"/>
            <a:r>
              <a:rPr lang="en-US" altLang="zh-CN" sz="2050">
                <a:solidFill>
                  <a:srgbClr val="FF0000"/>
                </a:solidFill>
                <a:sym typeface="+mn-ea"/>
              </a:rPr>
              <a:t>3.1 </a:t>
            </a:r>
            <a:r>
              <a:rPr lang="en-US" altLang="zh-CN" sz="2050">
                <a:solidFill>
                  <a:srgbClr val="FF0000"/>
                </a:solidFill>
              </a:rPr>
              <a:t>解释器 —— python / python3</a:t>
            </a:r>
            <a:endParaRPr lang="en-US" altLang="zh-CN" sz="2050">
              <a:solidFill>
                <a:srgbClr val="FF0000"/>
              </a:solidFill>
            </a:endParaRPr>
          </a:p>
          <a:p>
            <a:pPr lvl="2"/>
            <a:r>
              <a:rPr lang="en-US" altLang="zh-CN" sz="2050">
                <a:solidFill>
                  <a:srgbClr val="FF0000"/>
                </a:solidFill>
                <a:sym typeface="+mn-ea"/>
              </a:rPr>
              <a:t>3.2 </a:t>
            </a:r>
            <a:r>
              <a:rPr lang="en-US" altLang="zh-CN" sz="2050">
                <a:solidFill>
                  <a:srgbClr val="FF0000"/>
                </a:solidFill>
              </a:rPr>
              <a:t>交互式 —— ipython</a:t>
            </a:r>
            <a:endParaRPr lang="en-US" altLang="zh-CN" sz="2050">
              <a:solidFill>
                <a:srgbClr val="FF0000"/>
              </a:solidFill>
            </a:endParaRPr>
          </a:p>
          <a:p>
            <a:pPr lvl="2"/>
            <a:r>
              <a:rPr lang="en-US" altLang="zh-CN" sz="2050">
                <a:solidFill>
                  <a:srgbClr val="FF0000"/>
                </a:solidFill>
                <a:sym typeface="+mn-ea"/>
              </a:rPr>
              <a:t>3.3 </a:t>
            </a:r>
            <a:r>
              <a:rPr lang="en-US" altLang="zh-CN" sz="2050">
                <a:solidFill>
                  <a:srgbClr val="FF0000"/>
                </a:solidFill>
              </a:rPr>
              <a:t>集成开发环境 —— PyCharm</a:t>
            </a:r>
            <a:endParaRPr lang="en-US" altLang="zh-CN" sz="205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3.2. 交互式运行 Python 程序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直接在终端中运行解释器，而不输入要执行的文件名</a:t>
            </a:r>
            <a:endParaRPr lang="zh-CN" altLang="en-US" sz="2800"/>
          </a:p>
          <a:p>
            <a:r>
              <a:rPr lang="zh-CN" altLang="en-US" sz="2800"/>
              <a:t>在 Python 的 Shell 中直接输入 </a:t>
            </a:r>
            <a:r>
              <a:rPr lang="zh-CN" altLang="en-US" sz="2800">
                <a:solidFill>
                  <a:srgbClr val="FF0000"/>
                </a:solidFill>
              </a:rPr>
              <a:t>Python 的代码</a:t>
            </a:r>
            <a:r>
              <a:rPr lang="zh-CN" altLang="en-US" sz="2800"/>
              <a:t>，会立即看到程序执行结果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1) 交互式运行 Python 的优缺点</a:t>
            </a:r>
            <a:endParaRPr lang="zh-CN" altLang="en-US" sz="2800"/>
          </a:p>
          <a:p>
            <a:r>
              <a:rPr lang="zh-CN" altLang="en-US" sz="2800"/>
              <a:t>优点</a:t>
            </a:r>
            <a:endParaRPr lang="zh-CN" altLang="en-US" sz="2800"/>
          </a:p>
          <a:p>
            <a:pPr lvl="1"/>
            <a:r>
              <a:rPr lang="zh-CN" altLang="en-US" sz="2450"/>
              <a:t>适合于学习/验证 Python 语法或者局部代码</a:t>
            </a:r>
            <a:endParaRPr lang="zh-CN" altLang="en-US" sz="2450"/>
          </a:p>
          <a:p>
            <a:r>
              <a:rPr lang="zh-CN" altLang="en-US" sz="2800"/>
              <a:t>缺点</a:t>
            </a:r>
            <a:endParaRPr lang="zh-CN" altLang="en-US" sz="2800"/>
          </a:p>
          <a:p>
            <a:pPr lvl="1"/>
            <a:r>
              <a:rPr lang="zh-CN" altLang="en-US" sz="2450"/>
              <a:t>代码不能保存</a:t>
            </a:r>
            <a:endParaRPr lang="zh-CN" altLang="en-US" sz="2450"/>
          </a:p>
          <a:p>
            <a:pPr lvl="1"/>
            <a:r>
              <a:rPr lang="zh-CN" altLang="en-US" sz="2450">
                <a:solidFill>
                  <a:srgbClr val="FF0000"/>
                </a:solidFill>
              </a:rPr>
              <a:t>不适合运行太大的程序</a:t>
            </a:r>
            <a:endParaRPr lang="zh-CN" altLang="en-US" sz="245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2) 退出 官方的解释器</a:t>
            </a:r>
            <a:endParaRPr lang="zh-CN" altLang="en-US" sz="2800"/>
          </a:p>
          <a:p>
            <a:pPr lvl="1"/>
            <a:r>
              <a:rPr lang="zh-CN" altLang="en-US" sz="2400"/>
              <a:t>1&gt; 直接输入 exit()</a:t>
            </a:r>
            <a:endParaRPr lang="zh-CN" altLang="en-US" sz="2400"/>
          </a:p>
          <a:p>
            <a:pPr lvl="1"/>
            <a:r>
              <a:rPr lang="zh-CN" altLang="en-US" sz="2400"/>
              <a:t>2&gt; 使用热键退出</a:t>
            </a:r>
            <a:endParaRPr lang="zh-CN" altLang="en-US" sz="2400"/>
          </a:p>
          <a:p>
            <a:pPr lvl="2"/>
            <a:r>
              <a:rPr lang="zh-CN" altLang="en-US" sz="2055"/>
              <a:t>在 python 解释器中，按热键 ctrl + d 可以退出解释器</a:t>
            </a:r>
            <a:endParaRPr lang="zh-CN" altLang="en-US" sz="2055"/>
          </a:p>
          <a:p>
            <a:pPr lvl="0"/>
            <a:endParaRPr lang="zh-CN" altLang="en-US" sz="239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 sz="2800">
                <a:sym typeface="+mn-ea"/>
              </a:rPr>
              <a:t>3) IPython</a:t>
            </a:r>
            <a:endParaRPr lang="zh-CN" altLang="en-US" sz="2800"/>
          </a:p>
          <a:p>
            <a:pPr lvl="1"/>
            <a:r>
              <a:rPr lang="zh-CN" altLang="en-US" sz="2400">
                <a:sym typeface="+mn-ea"/>
              </a:rPr>
              <a:t>IPython 中 的 “I” 代表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 交互 interactive</a:t>
            </a:r>
            <a:endParaRPr lang="zh-CN" altLang="en-US" sz="2400">
              <a:solidFill>
                <a:srgbClr val="FF0000"/>
              </a:solidFill>
            </a:endParaRPr>
          </a:p>
          <a:p>
            <a:pPr lvl="1"/>
            <a:r>
              <a:rPr lang="zh-CN" altLang="en-US" sz="2100">
                <a:solidFill>
                  <a:srgbClr val="FF0000"/>
                </a:solidFill>
              </a:rPr>
              <a:t>特点</a:t>
            </a:r>
            <a:r>
              <a:rPr lang="en-US" altLang="zh-CN" sz="2100">
                <a:solidFill>
                  <a:srgbClr val="FF0000"/>
                </a:solidFill>
              </a:rPr>
              <a:t>:</a:t>
            </a:r>
            <a:endParaRPr lang="en-US" altLang="zh-CN" sz="2100">
              <a:solidFill>
                <a:srgbClr val="FF0000"/>
              </a:solidFill>
            </a:endParaRPr>
          </a:p>
          <a:p>
            <a:pPr lvl="2"/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</a:rPr>
              <a:t>IPython 是一个 python 的 </a:t>
            </a:r>
            <a:r>
              <a:rPr lang="en-US" altLang="zh-CN" sz="1800">
                <a:solidFill>
                  <a:srgbClr val="FF0000"/>
                </a:solidFill>
              </a:rPr>
              <a:t>交互式 shell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</a:rPr>
              <a:t>，比默认的 python shell 好用得多</a:t>
            </a:r>
            <a:endParaRPr lang="en-US" altLang="zh-CN" sz="1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>
              <a:buNone/>
            </a:pP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</a:rPr>
              <a:t>支持自动补全</a:t>
            </a:r>
            <a:endParaRPr lang="en-US" altLang="zh-CN" sz="1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>
              <a:buNone/>
            </a:pP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</a:rPr>
              <a:t>自动缩进</a:t>
            </a:r>
            <a:endParaRPr lang="en-US" altLang="zh-CN" sz="1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>
              <a:buNone/>
            </a:pP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</a:rPr>
              <a:t>支持 bash shell 命令</a:t>
            </a:r>
            <a:endParaRPr lang="en-US" altLang="zh-CN" sz="1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>
              <a:buNone/>
            </a:pP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</a:rPr>
              <a:t>内置了许多很有用的功能和函数</a:t>
            </a:r>
            <a:endParaRPr lang="en-US" altLang="zh-CN" sz="1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2"/>
            <a:r>
              <a:rPr lang="zh-CN" altLang="en-US">
                <a:solidFill>
                  <a:srgbClr val="FF0000"/>
                </a:solidFill>
              </a:rPr>
              <a:t>版本</a:t>
            </a:r>
            <a:endParaRPr lang="zh-CN" altLang="en-US">
              <a:solidFill>
                <a:srgbClr val="FF0000"/>
              </a:solidFill>
            </a:endParaRPr>
          </a:p>
          <a:p>
            <a:pPr marL="1371600" lvl="3" indent="0">
              <a:buNone/>
            </a:pPr>
            <a:r>
              <a:rPr lang="zh-CN" altLang="en-US"/>
              <a:t>Python 2.x 使用的解释器是 ipython</a:t>
            </a:r>
            <a:endParaRPr lang="zh-CN" altLang="en-US"/>
          </a:p>
          <a:p>
            <a:pPr marL="1371600" lvl="3" indent="0">
              <a:buNone/>
            </a:pPr>
            <a:r>
              <a:rPr lang="zh-CN" altLang="en-US"/>
              <a:t>Python 3.x 使用的解释器是 ipython3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/>
              <a:t>退出解释器可以有以下两种方式</a:t>
            </a:r>
            <a:endParaRPr lang="zh-CN" altLang="en-US"/>
          </a:p>
          <a:p>
            <a:pPr marL="1371600" lvl="3" indent="0">
              <a:buNone/>
            </a:pPr>
            <a:r>
              <a:rPr lang="zh-CN" altLang="en-US"/>
              <a:t>1&gt; 直接输入 exit</a:t>
            </a:r>
            <a:endParaRPr lang="zh-CN" altLang="en-US"/>
          </a:p>
          <a:p>
            <a:pPr marL="1371600" lvl="3" indent="0">
              <a:buNone/>
            </a:pPr>
            <a:r>
              <a:rPr lang="zh-CN" altLang="en-US"/>
              <a:t>2&gt; 使用热键退出</a:t>
            </a:r>
            <a:endParaRPr lang="zh-CN" altLang="en-US"/>
          </a:p>
          <a:p>
            <a:pPr marL="1371600" lvl="3" indent="0">
              <a:buNone/>
            </a:pPr>
            <a:r>
              <a:rPr lang="zh-CN" altLang="en-US"/>
              <a:t>在 IPython 解释器中，按热键 ctrl + d，IPython 会询问是否退出解释器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3.3. Python 的 IDE —— PyCharm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1） 集成开发环境（IDE）</a:t>
            </a:r>
            <a:endParaRPr lang="zh-CN" altLang="en-US" sz="2800"/>
          </a:p>
          <a:p>
            <a:pPr lvl="1"/>
            <a:r>
              <a:rPr lang="zh-CN" altLang="en-US" sz="2450"/>
              <a:t>集成开发环境（IDE，Integrated Development Environment）—— </a:t>
            </a:r>
            <a:r>
              <a:rPr lang="zh-CN" altLang="en-US" sz="2450">
                <a:solidFill>
                  <a:srgbClr val="FF0000"/>
                </a:solidFill>
              </a:rPr>
              <a:t>集成了开发软件需要的所有工具</a:t>
            </a:r>
            <a:r>
              <a:rPr lang="zh-CN" altLang="en-US" sz="2450"/>
              <a:t>，一般包括以下工具：</a:t>
            </a:r>
            <a:endParaRPr lang="zh-CN" altLang="en-US" sz="2450"/>
          </a:p>
          <a:p>
            <a:pPr lvl="2"/>
            <a:r>
              <a:rPr lang="zh-CN" altLang="en-US" sz="2100"/>
              <a:t>图形用户界面</a:t>
            </a:r>
            <a:endParaRPr lang="zh-CN" altLang="en-US" sz="2100"/>
          </a:p>
          <a:p>
            <a:pPr lvl="2"/>
            <a:r>
              <a:rPr lang="zh-CN" altLang="en-US" sz="2100"/>
              <a:t>代码编辑器（支持 </a:t>
            </a:r>
            <a:r>
              <a:rPr lang="zh-CN" altLang="en-US" sz="2100">
                <a:solidFill>
                  <a:srgbClr val="FF0000"/>
                </a:solidFill>
              </a:rPr>
              <a:t>代码补全／自动缩进</a:t>
            </a:r>
            <a:r>
              <a:rPr lang="zh-CN" altLang="en-US" sz="2100"/>
              <a:t>）</a:t>
            </a:r>
            <a:endParaRPr lang="zh-CN" altLang="en-US" sz="2100"/>
          </a:p>
          <a:p>
            <a:pPr lvl="2"/>
            <a:r>
              <a:rPr lang="zh-CN" altLang="en-US" sz="2100"/>
              <a:t>编译器／解释器</a:t>
            </a:r>
            <a:endParaRPr lang="zh-CN" altLang="en-US" sz="2100"/>
          </a:p>
          <a:p>
            <a:pPr lvl="2"/>
            <a:r>
              <a:rPr lang="zh-CN" altLang="en-US" sz="2100"/>
              <a:t>调试器（</a:t>
            </a:r>
            <a:r>
              <a:rPr lang="zh-CN" altLang="en-US" sz="2100">
                <a:solidFill>
                  <a:srgbClr val="FF0000"/>
                </a:solidFill>
              </a:rPr>
              <a:t>断点／单步执行</a:t>
            </a:r>
            <a:r>
              <a:rPr lang="zh-CN" altLang="en-US" sz="2100"/>
              <a:t>）</a:t>
            </a:r>
            <a:endParaRPr lang="zh-CN" altLang="en-US" sz="2100"/>
          </a:p>
          <a:p>
            <a:pPr lvl="2"/>
            <a:r>
              <a:rPr lang="zh-CN" altLang="en-US" sz="2100"/>
              <a:t>……</a:t>
            </a:r>
            <a:endParaRPr lang="zh-CN" altLang="en-US" sz="2100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2）PyCharm 介绍</a:t>
            </a:r>
            <a:endParaRPr lang="zh-CN" altLang="en-US" sz="2800"/>
          </a:p>
          <a:p>
            <a:pPr lvl="1"/>
            <a:r>
              <a:rPr lang="zh-CN" altLang="en-US" sz="2450"/>
              <a:t>PyCharm 是 Python 的一款非常优秀的集成开发环境</a:t>
            </a:r>
            <a:endParaRPr lang="zh-CN" altLang="en-US" sz="2450"/>
          </a:p>
          <a:p>
            <a:pPr lvl="1"/>
            <a:r>
              <a:rPr lang="zh-CN" altLang="en-US" sz="2450"/>
              <a:t>PyCharm 除了具有一般 IDE 所必备功能外，还可以在 Windows、Linux、macOS 下使用</a:t>
            </a:r>
            <a:endParaRPr lang="zh-CN" altLang="en-US" sz="2450"/>
          </a:p>
          <a:p>
            <a:pPr lvl="1"/>
            <a:r>
              <a:rPr lang="zh-CN" altLang="en-US" sz="2450"/>
              <a:t>PyCharm 适合开发大型项目</a:t>
            </a:r>
            <a:endParaRPr lang="zh-CN" altLang="en-US" sz="2450"/>
          </a:p>
          <a:p>
            <a:pPr lvl="2"/>
            <a:r>
              <a:rPr lang="zh-CN" altLang="en-US" sz="2100"/>
              <a:t>一个项目通常会包含 </a:t>
            </a:r>
            <a:r>
              <a:rPr lang="zh-CN" altLang="en-US" sz="2100">
                <a:solidFill>
                  <a:srgbClr val="FF0000"/>
                </a:solidFill>
              </a:rPr>
              <a:t>很多源文件</a:t>
            </a:r>
            <a:endParaRPr lang="zh-CN" altLang="en-US" sz="2100"/>
          </a:p>
          <a:p>
            <a:pPr lvl="2"/>
            <a:r>
              <a:rPr lang="zh-CN" altLang="en-US" sz="2100"/>
              <a:t>每个 </a:t>
            </a:r>
            <a:r>
              <a:rPr lang="zh-CN" altLang="en-US" sz="2100">
                <a:solidFill>
                  <a:srgbClr val="FF0000"/>
                </a:solidFill>
              </a:rPr>
              <a:t>源文件</a:t>
            </a:r>
            <a:r>
              <a:rPr lang="zh-CN" altLang="en-US" sz="2100"/>
              <a:t> 的代码行数是有限的，通常在几百行之内</a:t>
            </a:r>
            <a:endParaRPr lang="zh-CN" altLang="en-US" sz="2100"/>
          </a:p>
          <a:p>
            <a:pPr lvl="2"/>
            <a:r>
              <a:rPr lang="zh-CN" altLang="en-US" sz="2100"/>
              <a:t>每个 </a:t>
            </a:r>
            <a:r>
              <a:rPr lang="zh-CN" altLang="en-US" sz="2100">
                <a:solidFill>
                  <a:srgbClr val="FF0000"/>
                </a:solidFill>
              </a:rPr>
              <a:t>源文件</a:t>
            </a:r>
            <a:r>
              <a:rPr lang="zh-CN" altLang="en-US" sz="2100"/>
              <a:t> 各司其职，共同完成复杂的业务功能</a:t>
            </a:r>
            <a:endParaRPr lang="zh-CN" altLang="en-US" sz="2100"/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3）PyCharm 快速体验</a:t>
            </a: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5710" y="2184400"/>
            <a:ext cx="7620000" cy="43338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>
                <a:solidFill>
                  <a:srgbClr val="FF0000"/>
                </a:solidFill>
              </a:rPr>
              <a:t>文件导航区域</a:t>
            </a:r>
            <a:r>
              <a:rPr lang="zh-CN" altLang="en-US" sz="2400"/>
              <a:t> 能够</a:t>
            </a:r>
            <a:r>
              <a:rPr lang="zh-CN" altLang="en-US" sz="2400">
                <a:solidFill>
                  <a:srgbClr val="FF0000"/>
                </a:solidFill>
              </a:rPr>
              <a:t> 浏览／定位／打开</a:t>
            </a:r>
            <a:r>
              <a:rPr lang="zh-CN" altLang="en-US" sz="2400"/>
              <a:t> 项目文件</a:t>
            </a:r>
            <a:endParaRPr lang="zh-CN" altLang="en-US" sz="2400"/>
          </a:p>
          <a:p>
            <a:r>
              <a:rPr lang="zh-CN" altLang="en-US" sz="2400">
                <a:solidFill>
                  <a:srgbClr val="FF0000"/>
                </a:solidFill>
              </a:rPr>
              <a:t>文件编辑区域</a:t>
            </a:r>
            <a:r>
              <a:rPr lang="zh-CN" altLang="en-US" sz="2400"/>
              <a:t> 能够 </a:t>
            </a:r>
            <a:r>
              <a:rPr lang="zh-CN" altLang="en-US" sz="2400">
                <a:solidFill>
                  <a:srgbClr val="FF0000"/>
                </a:solidFill>
              </a:rPr>
              <a:t>编辑</a:t>
            </a:r>
            <a:r>
              <a:rPr lang="zh-CN" altLang="en-US" sz="2400"/>
              <a:t> 当前打开的文件</a:t>
            </a:r>
            <a:endParaRPr lang="zh-CN" altLang="en-US" sz="2400"/>
          </a:p>
          <a:p>
            <a:r>
              <a:rPr lang="zh-CN" altLang="en-US" sz="2400">
                <a:solidFill>
                  <a:srgbClr val="FF0000"/>
                </a:solidFill>
              </a:rPr>
              <a:t>控制台区域</a:t>
            </a:r>
            <a:r>
              <a:rPr lang="zh-CN" altLang="en-US" sz="2400"/>
              <a:t> 能够：</a:t>
            </a:r>
            <a:endParaRPr lang="zh-CN" altLang="en-US" sz="2400"/>
          </a:p>
          <a:p>
            <a:pPr lvl="1"/>
            <a:r>
              <a:rPr lang="zh-CN" altLang="en-US" sz="2100"/>
              <a:t>输出程序执行内容</a:t>
            </a:r>
            <a:endParaRPr lang="zh-CN" altLang="en-US" sz="2100"/>
          </a:p>
          <a:p>
            <a:pPr lvl="1"/>
            <a:r>
              <a:rPr lang="zh-CN" altLang="en-US" sz="2100"/>
              <a:t>跟踪调试代码的执行</a:t>
            </a:r>
            <a:endParaRPr lang="zh-CN" altLang="en-US" sz="2100"/>
          </a:p>
          <a:p>
            <a:r>
              <a:rPr lang="zh-CN" altLang="en-US" sz="2400"/>
              <a:t>右上角的 </a:t>
            </a:r>
            <a:r>
              <a:rPr lang="zh-CN" altLang="en-US" sz="2400">
                <a:solidFill>
                  <a:srgbClr val="FF0000"/>
                </a:solidFill>
              </a:rPr>
              <a:t>工具栏</a:t>
            </a:r>
            <a:r>
              <a:rPr lang="zh-CN" altLang="en-US" sz="2400"/>
              <a:t> 能够 </a:t>
            </a:r>
            <a:r>
              <a:rPr lang="zh-CN" altLang="en-US" sz="2400">
                <a:solidFill>
                  <a:srgbClr val="FF0000"/>
                </a:solidFill>
              </a:rPr>
              <a:t>执行(SHIFT + F10) / 调试(SHIFT + F9)</a:t>
            </a:r>
            <a:r>
              <a:rPr lang="zh-CN" altLang="en-US" sz="2400"/>
              <a:t> 代码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通过控制台上方的单步执行按钮(F8)，可以单步执行代码</a:t>
            </a:r>
            <a:endParaRPr lang="zh-CN" altLang="en-US" sz="2400"/>
          </a:p>
          <a:p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6985" y="1450340"/>
            <a:ext cx="5704840" cy="22409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985" y="4328795"/>
            <a:ext cx="6095365" cy="22263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ctr"/>
            <a:endParaRPr lang="zh-CN" altLang="en-US">
              <a:sym typeface="+mn-ea"/>
            </a:endParaRPr>
          </a:p>
          <a:p>
            <a:pPr algn="ctr"/>
            <a:endParaRPr lang="zh-CN" altLang="en-US">
              <a:sym typeface="+mn-ea"/>
            </a:endParaRPr>
          </a:p>
          <a:p>
            <a:pPr algn="ctr"/>
            <a:r>
              <a:rPr lang="zh-CN" altLang="en-US">
                <a:sym typeface="+mn-ea"/>
              </a:rPr>
              <a:t>01. 第一个 HelloPython 程序</a:t>
            </a:r>
            <a:endParaRPr lang="zh-CN" altLang="en-US"/>
          </a:p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1.1 Python 源程序的基本概念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1. Python 源程序就是</a:t>
            </a:r>
            <a:r>
              <a:rPr lang="zh-CN" altLang="en-US">
                <a:solidFill>
                  <a:srgbClr val="FF0000"/>
                </a:solidFill>
              </a:rPr>
              <a:t>一个特殊格式的文本文件</a:t>
            </a:r>
            <a:r>
              <a:rPr lang="zh-CN" altLang="en-US"/>
              <a:t>，可以使用</a:t>
            </a:r>
            <a:r>
              <a:rPr lang="zh-CN" altLang="en-US">
                <a:solidFill>
                  <a:srgbClr val="FF0000"/>
                </a:solidFill>
              </a:rPr>
              <a:t>任意文本编辑软件</a:t>
            </a:r>
            <a:r>
              <a:rPr lang="zh-CN" altLang="en-US"/>
              <a:t>做 Python 的开发</a:t>
            </a:r>
            <a:endParaRPr lang="zh-CN" altLang="en-US"/>
          </a:p>
          <a:p>
            <a:r>
              <a:rPr lang="zh-CN" altLang="en-US"/>
              <a:t>2. Python 程序的 </a:t>
            </a:r>
            <a:r>
              <a:rPr lang="zh-CN" altLang="en-US">
                <a:solidFill>
                  <a:srgbClr val="FF0000"/>
                </a:solidFill>
              </a:rPr>
              <a:t>文件扩展名</a:t>
            </a:r>
            <a:r>
              <a:rPr lang="zh-CN" altLang="en-US"/>
              <a:t> 通常都是 .py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1.2 演练步骤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/>
              <a:t>1. </a:t>
            </a:r>
            <a:r>
              <a:rPr lang="zh-CN" altLang="en-US" sz="2800"/>
              <a:t>在桌面下，新建 认识Python 目录</a:t>
            </a:r>
            <a:endParaRPr lang="zh-CN" altLang="en-US" sz="2800"/>
          </a:p>
          <a:p>
            <a:r>
              <a:rPr lang="en-US" altLang="zh-CN" sz="2800"/>
              <a:t>2. </a:t>
            </a:r>
            <a:r>
              <a:rPr lang="zh-CN" altLang="en-US" sz="2800"/>
              <a:t>在 认识Python 目录下新建 01-HelloPython.py 文件</a:t>
            </a:r>
            <a:endParaRPr lang="zh-CN" altLang="en-US" sz="2800"/>
          </a:p>
          <a:p>
            <a:r>
              <a:rPr lang="en-US" altLang="zh-CN" sz="2800"/>
              <a:t>3. </a:t>
            </a:r>
            <a:r>
              <a:rPr lang="zh-CN" altLang="en-US" sz="2800"/>
              <a:t>使用 </a:t>
            </a:r>
            <a:r>
              <a:rPr lang="en-US" altLang="zh-CN" sz="2800"/>
              <a:t>Notepad++</a:t>
            </a:r>
            <a:r>
              <a:rPr lang="zh-CN" altLang="en-US" sz="2800"/>
              <a:t> 编辑 01-HelloPython.py 并输入以下内容：</a:t>
            </a:r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r>
              <a:rPr lang="en-US" altLang="zh-CN" sz="2800"/>
              <a:t>4. </a:t>
            </a:r>
            <a:r>
              <a:rPr lang="zh-CN" altLang="en-US" sz="2800"/>
              <a:t>在终端中输入以下命令执行 01-HelloPython.py</a:t>
            </a: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3577590"/>
            <a:ext cx="4985385" cy="8591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535" y="5415915"/>
            <a:ext cx="5083175" cy="8496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5. </a:t>
            </a:r>
            <a:r>
              <a:rPr lang="zh-CN" altLang="en-US"/>
              <a:t>print 是 python 中我们学习的第一个 函数</a:t>
            </a:r>
            <a:endParaRPr lang="zh-CN" altLang="en-US"/>
          </a:p>
          <a:p>
            <a:r>
              <a:rPr lang="en-US" altLang="zh-CN"/>
              <a:t>6. </a:t>
            </a:r>
            <a:r>
              <a:rPr lang="zh-CN" altLang="en-US"/>
              <a:t>print 函数的作用，可以把</a:t>
            </a:r>
            <a:r>
              <a:rPr lang="zh-CN" altLang="en-US">
                <a:solidFill>
                  <a:srgbClr val="FF0000"/>
                </a:solidFill>
              </a:rPr>
              <a:t> "" 内部的内容，输出到屏幕上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1.3 演练扩展 —— 认识错误（BUG）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关于错误</a:t>
            </a:r>
            <a:endParaRPr lang="zh-CN" altLang="en-US"/>
          </a:p>
          <a:p>
            <a:pPr lvl="1"/>
            <a:r>
              <a:rPr lang="zh-CN" altLang="en-US"/>
              <a:t>编写的程序</a:t>
            </a:r>
            <a:r>
              <a:rPr lang="zh-CN" altLang="en-US">
                <a:solidFill>
                  <a:srgbClr val="FF0000"/>
                </a:solidFill>
              </a:rPr>
              <a:t>不能正常执行</a:t>
            </a:r>
            <a:r>
              <a:rPr lang="zh-CN" altLang="en-US"/>
              <a:t>，或者</a:t>
            </a:r>
            <a:r>
              <a:rPr lang="zh-CN" altLang="en-US">
                <a:solidFill>
                  <a:srgbClr val="FF0000"/>
                </a:solidFill>
              </a:rPr>
              <a:t>执行的结果不是我们期望的</a:t>
            </a:r>
            <a:endParaRPr lang="zh-CN" altLang="en-US"/>
          </a:p>
          <a:p>
            <a:pPr lvl="1" algn="l"/>
            <a:r>
              <a:rPr lang="zh-CN" altLang="en-US"/>
              <a:t>俗称 BUG，是程序员在开发时非常常见的，初学者常见错误的原因包括：</a:t>
            </a:r>
            <a:endParaRPr lang="zh-CN" altLang="en-US"/>
          </a:p>
          <a:p>
            <a:pPr lvl="2" algn="l"/>
            <a:r>
              <a:rPr lang="zh-CN" altLang="en-US"/>
              <a:t>1. 手误</a:t>
            </a:r>
            <a:endParaRPr lang="zh-CN" altLang="en-US"/>
          </a:p>
          <a:p>
            <a:pPr lvl="2" algn="l"/>
            <a:r>
              <a:rPr lang="zh-CN" altLang="en-US"/>
              <a:t>2. 对已经学习过的知识理解还存在不足</a:t>
            </a:r>
            <a:endParaRPr lang="zh-CN" altLang="en-US"/>
          </a:p>
          <a:p>
            <a:pPr lvl="2" algn="l"/>
            <a:r>
              <a:rPr lang="zh-CN" altLang="en-US"/>
              <a:t>3. 对语言还有需要学习和提升的内容</a:t>
            </a:r>
            <a:endParaRPr lang="zh-CN" altLang="en-US"/>
          </a:p>
          <a:p>
            <a:pPr lvl="1" algn="l"/>
            <a:r>
              <a:rPr lang="zh-CN" altLang="en-US"/>
              <a:t>在学习语言时，不仅要</a:t>
            </a:r>
            <a:r>
              <a:rPr lang="zh-CN" altLang="en-US">
                <a:solidFill>
                  <a:srgbClr val="FF0000"/>
                </a:solidFill>
              </a:rPr>
              <a:t>学会语言的语法</a:t>
            </a:r>
            <a:r>
              <a:rPr lang="zh-CN" altLang="en-US"/>
              <a:t>，而且还要</a:t>
            </a:r>
            <a:r>
              <a:rPr lang="zh-CN" altLang="en-US">
                <a:solidFill>
                  <a:srgbClr val="FF0000"/>
                </a:solidFill>
              </a:rPr>
              <a:t>学会如何认识错误和解决错误的方法</a:t>
            </a:r>
            <a:endParaRPr lang="zh-CN" altLang="en-US">
              <a:solidFill>
                <a:srgbClr val="FF0000"/>
              </a:solidFill>
            </a:endParaRPr>
          </a:p>
          <a:p>
            <a:pPr marL="914400" lvl="2" indent="0" algn="l">
              <a:buNone/>
            </a:pP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第一个演练中的常见错误</a:t>
            </a:r>
            <a:endParaRPr lang="zh-CN" altLang="en-US"/>
          </a:p>
          <a:p>
            <a:pPr lvl="1"/>
            <a:r>
              <a:rPr lang="zh-CN" altLang="en-US"/>
              <a:t>1&gt; 手误，例如使用</a:t>
            </a:r>
            <a:r>
              <a:rPr lang="zh-CN" altLang="en-US">
                <a:solidFill>
                  <a:srgbClr val="FF0000"/>
                </a:solidFill>
              </a:rPr>
              <a:t> pirnt</a:t>
            </a:r>
            <a:r>
              <a:rPr lang="zh-CN" altLang="en-US"/>
              <a:t>("Hello world") 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>
                <a:solidFill>
                  <a:srgbClr val="FF0000"/>
                </a:solidFill>
              </a:rPr>
              <a:t>NameError: name 'pirnt' is not defined</a:t>
            </a:r>
            <a:endParaRPr lang="zh-CN" altLang="en-US">
              <a:solidFill>
                <a:srgbClr val="FF0000"/>
              </a:solidFill>
            </a:endParaRPr>
          </a:p>
          <a:p>
            <a:pPr marL="914400" lvl="2" indent="0">
              <a:buNone/>
            </a:pPr>
            <a:r>
              <a:rPr lang="zh-CN" altLang="en-US"/>
              <a:t>名称错误：'pirnt' 名字没有定义</a:t>
            </a:r>
            <a:endParaRPr lang="zh-CN" altLang="en-US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2&gt; 将多条 print 写在一行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FF0000"/>
                </a:solidFill>
              </a:rPr>
              <a:t>SyntaxError: invalid syntax</a:t>
            </a:r>
            <a:endParaRPr lang="zh-CN" altLang="en-US">
              <a:solidFill>
                <a:srgbClr val="FF0000"/>
              </a:solidFill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语法错误：语法无效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>
              <a:buNone/>
            </a:pPr>
            <a:r>
              <a:rPr lang="zh-CN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每行代码负责完成一个动作</a:t>
            </a:r>
            <a:endParaRPr lang="zh-CN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1"/>
            <a:r>
              <a:rPr lang="zh-CN" altLang="en-US"/>
              <a:t>3&gt; 缩进错误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>
                <a:solidFill>
                  <a:srgbClr val="FF0000"/>
                </a:solidFill>
              </a:rPr>
              <a:t>IndentationError: unexpected indent</a:t>
            </a:r>
            <a:endParaRPr lang="zh-CN" altLang="en-US">
              <a:solidFill>
                <a:srgbClr val="FF0000"/>
              </a:solidFill>
            </a:endParaRPr>
          </a:p>
          <a:p>
            <a:pPr marL="914400" lvl="2" indent="0">
              <a:buNone/>
            </a:pPr>
            <a:r>
              <a:rPr lang="zh-CN" altLang="en-US"/>
              <a:t>缩进错误：不期望出现的缩进</a:t>
            </a:r>
            <a:endParaRPr lang="zh-CN" altLang="en-US"/>
          </a:p>
          <a:p>
            <a:pPr lvl="2"/>
            <a:r>
              <a:rPr lang="zh-CN" altLang="en-US" b="1"/>
              <a:t>Python 是一个格式非常严格的程序设计语言</a:t>
            </a:r>
            <a:endParaRPr lang="zh-CN" altLang="en-US" b="1"/>
          </a:p>
          <a:p>
            <a:pPr lvl="2"/>
            <a:r>
              <a:rPr lang="zh-CN" altLang="en-US" b="1"/>
              <a:t>目前而言，大家记住每行代码前面都不要增加空格</a:t>
            </a:r>
            <a:endParaRPr lang="zh-CN" altLang="en-US" b="1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PA" val="v3.0.0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.xml><?xml version="1.0" encoding="utf-8"?>
<p:tagLst xmlns:p="http://schemas.openxmlformats.org/presentationml/2006/main">
  <p:tag name="PA" val="v3.0.0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3.xml><?xml version="1.0" encoding="utf-8"?>
<p:tagLst xmlns:p="http://schemas.openxmlformats.org/presentationml/2006/main">
  <p:tag name="PA" val="v3.0.0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4.xml><?xml version="1.0" encoding="utf-8"?>
<p:tagLst xmlns:p="http://schemas.openxmlformats.org/presentationml/2006/main">
  <p:tag name="PA" val="v3.0.0"/>
</p:tagLst>
</file>

<file path=ppt/tags/tag5.xml><?xml version="1.0" encoding="utf-8"?>
<p:tagLst xmlns:p="http://schemas.openxmlformats.org/presentationml/2006/main">
  <p:tag name="PA" val="v3.0.0"/>
</p:tagLst>
</file>

<file path=ppt/tags/tag6.xml><?xml version="1.0" encoding="utf-8"?>
<p:tagLst xmlns:p="http://schemas.openxmlformats.org/presentationml/2006/main">
  <p:tag name="PA" val="v3.0.0"/>
</p:tagLst>
</file>

<file path=ppt/tags/tag7.xml><?xml version="1.0" encoding="utf-8"?>
<p:tagLst xmlns:p="http://schemas.openxmlformats.org/presentationml/2006/main">
  <p:tag name="PA" val="v3.0.0"/>
</p:tagLst>
</file>

<file path=ppt/tags/tag8.xml><?xml version="1.0" encoding="utf-8"?>
<p:tagLst xmlns:p="http://schemas.openxmlformats.org/presentationml/2006/main">
  <p:tag name="KSO_WM_SPECIAL_SOURCE" val="bdnull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heme/theme1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sz="28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3022</Words>
  <Application>WPS 演示</Application>
  <PresentationFormat>宽屏</PresentationFormat>
  <Paragraphs>197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楷体</vt:lpstr>
      <vt:lpstr>Calibri</vt:lpstr>
      <vt:lpstr>Arial Unicode MS</vt:lpstr>
      <vt:lpstr>2_自定义设计方案</vt:lpstr>
      <vt:lpstr>PowerPoint 演示文稿</vt:lpstr>
      <vt:lpstr>第一个Python程序</vt:lpstr>
      <vt:lpstr>PowerPoint 演示文稿</vt:lpstr>
      <vt:lpstr>1.1 Python 源程序的基本概念</vt:lpstr>
      <vt:lpstr>1.2 演练步骤</vt:lpstr>
      <vt:lpstr>PowerPoint 演示文稿</vt:lpstr>
      <vt:lpstr>1.3 演练扩展 —— 认识错误（BUG）</vt:lpstr>
      <vt:lpstr>PowerPoint 演示文稿</vt:lpstr>
      <vt:lpstr>PowerPoint 演示文稿</vt:lpstr>
      <vt:lpstr>PowerPoint 演示文稿</vt:lpstr>
      <vt:lpstr>单词列表 </vt:lpstr>
      <vt:lpstr>PowerPoint 演示文稿</vt:lpstr>
      <vt:lpstr>02. Python 2.x 与 3.x 版本简介</vt:lpstr>
      <vt:lpstr>PowerPoint 演示文稿</vt:lpstr>
      <vt:lpstr>PowerPoint 演示文稿</vt:lpstr>
      <vt:lpstr>PowerPoint 演示文稿</vt:lpstr>
      <vt:lpstr>PowerPoint 演示文稿</vt:lpstr>
      <vt:lpstr>3.1. 解释器 python / python3</vt:lpstr>
      <vt:lpstr>PowerPoint 演示文稿</vt:lpstr>
      <vt:lpstr>3.2. 交互式运行 Python 程序 </vt:lpstr>
      <vt:lpstr>PowerPoint 演示文稿</vt:lpstr>
      <vt:lpstr>PowerPoint 演示文稿</vt:lpstr>
      <vt:lpstr>PowerPoint 演示文稿</vt:lpstr>
      <vt:lpstr>PowerPoint 演示文稿</vt:lpstr>
      <vt:lpstr>3.3. Python 的 IDE —— PyCharm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7</cp:revision>
  <dcterms:created xsi:type="dcterms:W3CDTF">2020-09-09T03:09:00Z</dcterms:created>
  <dcterms:modified xsi:type="dcterms:W3CDTF">2021-02-28T12:30:33Z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2052-11.1.0.9929</vt:lpwstr>
  </property>
</Properties>
</file>