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1" r:id="rId3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第二章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基础语法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 思考 QQ 程序的启动过程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QQ 在</a:t>
            </a:r>
            <a:r>
              <a:rPr lang="zh-CN" altLang="en-US" sz="2400">
                <a:solidFill>
                  <a:srgbClr val="FF0000"/>
                </a:solidFill>
              </a:rPr>
              <a:t>运行之前</a:t>
            </a:r>
            <a:r>
              <a:rPr lang="zh-CN" altLang="en-US" sz="2400"/>
              <a:t>，是保存在 </a:t>
            </a:r>
            <a:r>
              <a:rPr lang="zh-CN" altLang="en-US" sz="2400">
                <a:solidFill>
                  <a:srgbClr val="FF0000"/>
                </a:solidFill>
              </a:rPr>
              <a:t>硬盘</a:t>
            </a:r>
            <a:r>
              <a:rPr lang="zh-CN" altLang="en-US" sz="2400"/>
              <a:t> 中的</a:t>
            </a:r>
            <a:endParaRPr lang="zh-CN" altLang="en-US" sz="2400"/>
          </a:p>
          <a:p>
            <a:r>
              <a:rPr lang="zh-CN" altLang="en-US" sz="2400"/>
              <a:t>2. </a:t>
            </a:r>
            <a:r>
              <a:rPr lang="zh-CN" altLang="en-US" sz="2400">
                <a:solidFill>
                  <a:srgbClr val="FF0000"/>
                </a:solidFill>
              </a:rPr>
              <a:t>运行之后</a:t>
            </a:r>
            <a:r>
              <a:rPr lang="zh-CN" altLang="en-US" sz="2400"/>
              <a:t>，QQ 程序就会被加载到 </a:t>
            </a:r>
            <a:r>
              <a:rPr lang="zh-CN" altLang="en-US" sz="2400">
                <a:solidFill>
                  <a:srgbClr val="FF0000"/>
                </a:solidFill>
              </a:rPr>
              <a:t>内存</a:t>
            </a:r>
            <a:r>
              <a:rPr lang="zh-CN" altLang="en-US" sz="2400"/>
              <a:t> 中了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2686050"/>
            <a:ext cx="3133090" cy="3771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思考 QQ 程序的 登录 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读取用户输入的 </a:t>
            </a:r>
            <a:r>
              <a:rPr lang="zh-CN" altLang="en-US" sz="2400">
                <a:solidFill>
                  <a:srgbClr val="FF0000"/>
                </a:solidFill>
              </a:rPr>
              <a:t>QQ 号码</a:t>
            </a:r>
            <a:endParaRPr lang="zh-CN" altLang="en-US" sz="2400"/>
          </a:p>
          <a:p>
            <a:r>
              <a:rPr lang="zh-CN" altLang="en-US" sz="2400"/>
              <a:t>2. 读取用户输入的 </a:t>
            </a:r>
            <a:r>
              <a:rPr lang="zh-CN" altLang="en-US" sz="2400">
                <a:solidFill>
                  <a:srgbClr val="FF0000"/>
                </a:solidFill>
              </a:rPr>
              <a:t>QQ 密码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3. 将 </a:t>
            </a:r>
            <a:r>
              <a:rPr lang="zh-CN" altLang="en-US" sz="2400">
                <a:solidFill>
                  <a:srgbClr val="FF0000"/>
                </a:solidFill>
              </a:rPr>
              <a:t>QQ 号码</a:t>
            </a:r>
            <a:r>
              <a:rPr lang="zh-CN" altLang="en-US" sz="2400"/>
              <a:t> 和 </a:t>
            </a:r>
            <a:r>
              <a:rPr lang="zh-CN" altLang="en-US" sz="2400">
                <a:solidFill>
                  <a:srgbClr val="FF0000"/>
                </a:solidFill>
              </a:rPr>
              <a:t>QQ 密码</a:t>
            </a:r>
            <a:r>
              <a:rPr lang="zh-CN" altLang="en-US" sz="2400"/>
              <a:t> 发送给腾讯的服务器，等服务器确认用户信息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思考 1</a:t>
            </a:r>
            <a:endParaRPr lang="zh-CN" altLang="en-US" sz="2400"/>
          </a:p>
          <a:p>
            <a:pPr lvl="1"/>
            <a:r>
              <a:rPr lang="zh-CN" altLang="en-US" sz="2400"/>
              <a:t>在 QQ 这个程序将 QQ 号码 和 QQ 密码 发送给服务器之前，是否需要先存储一下 QQ 号码 和 密码?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肯定需要！—— 否则 QQ 这个程序就不知道把什么内容发送给服务器了！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zh-CN" altLang="en-US" sz="2400"/>
              <a:t>思考 2：QQ 这个程序把 QQ 号码 和 QQ 密码 保存在哪里？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保存在 内存 中，因为 QQ 程序自己就在内存中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思考 3：QQ 这个程序是怎么保存用户的 QQ 号码 和 QQ 密码 的？</a:t>
            </a:r>
            <a:endParaRPr lang="zh-CN" altLang="en-US" sz="2400"/>
          </a:p>
          <a:p>
            <a:r>
              <a:rPr lang="zh-CN" altLang="en-US" sz="2400"/>
              <a:t>1. 在内存中为 </a:t>
            </a:r>
            <a:r>
              <a:rPr lang="zh-CN" altLang="en-US" sz="2400">
                <a:solidFill>
                  <a:srgbClr val="FF0000"/>
                </a:solidFill>
              </a:rPr>
              <a:t>QQ 号码</a:t>
            </a:r>
            <a:r>
              <a:rPr lang="zh-CN" altLang="en-US" sz="2400"/>
              <a:t> 和 </a:t>
            </a:r>
            <a:r>
              <a:rPr lang="zh-CN" altLang="en-US" sz="2400">
                <a:solidFill>
                  <a:srgbClr val="FF0000"/>
                </a:solidFill>
              </a:rPr>
              <a:t>QQ 密码</a:t>
            </a:r>
            <a:r>
              <a:rPr lang="zh-CN" altLang="en-US" sz="2400"/>
              <a:t> 各自</a:t>
            </a:r>
            <a:r>
              <a:rPr lang="zh-CN" altLang="en-US" sz="2400">
                <a:solidFill>
                  <a:srgbClr val="FF0000"/>
                </a:solidFill>
              </a:rPr>
              <a:t>分配一块空间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在 QQ 程序结束之前，这两块空间是由 QQ 程序负责管理的，其他任何程序都不允许使用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在 QQ 自己使用完成之前，这两块空间始终都只负责保存 QQ 号码 和 QQ 密码</a:t>
            </a:r>
            <a:endParaRPr lang="zh-CN" altLang="en-US" sz="2400"/>
          </a:p>
          <a:p>
            <a:r>
              <a:rPr lang="zh-CN" altLang="en-US" sz="2400"/>
              <a:t>2. 使用一个 </a:t>
            </a:r>
            <a:r>
              <a:rPr lang="zh-CN" altLang="en-US" sz="2400">
                <a:solidFill>
                  <a:srgbClr val="FF0000"/>
                </a:solidFill>
              </a:rPr>
              <a:t>别名</a:t>
            </a:r>
            <a:r>
              <a:rPr lang="zh-CN" altLang="en-US" sz="2400"/>
              <a:t> 标记 </a:t>
            </a:r>
            <a:r>
              <a:rPr lang="zh-CN" altLang="en-US" sz="2400">
                <a:solidFill>
                  <a:srgbClr val="FF0000"/>
                </a:solidFill>
              </a:rPr>
              <a:t>QQ 号码</a:t>
            </a:r>
            <a:r>
              <a:rPr lang="zh-CN" altLang="en-US" sz="2400"/>
              <a:t> 和 </a:t>
            </a:r>
            <a:r>
              <a:rPr lang="zh-CN" altLang="en-US" sz="2400">
                <a:solidFill>
                  <a:srgbClr val="FF0000"/>
                </a:solidFill>
              </a:rPr>
              <a:t>QQ 密码</a:t>
            </a:r>
            <a:r>
              <a:rPr lang="zh-CN" altLang="en-US" sz="2400"/>
              <a:t> 在内存中的位置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730"/>
            <a:ext cx="3076575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8140" y="1658620"/>
            <a:ext cx="6981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在程序内部，为 QQ 号码 和 QQ 密码 在内存中分配的空间就叫做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程序就是用来处理数据的，而变量就是用来存储数据的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程序执行原理（科普）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计算机中的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三大件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程序执行的原理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2.1 Python 程序执行原理</a:t>
            </a:r>
            <a:endParaRPr lang="zh-CN" altLang="en-US" sz="2740"/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程序的作用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3.1 思考 QQ 程序的启动过程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3.2 思考 QQ 程序的 登录 过程</a:t>
            </a:r>
            <a:endParaRPr lang="zh-CN" altLang="en-US" sz="2050"/>
          </a:p>
          <a:p>
            <a:pPr lvl="2"/>
            <a:endParaRPr lang="zh-CN" altLang="en-US" sz="2055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计算机中的三大件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计算机中包含有较多的硬件，但是一个程序要运行，有 三个 核心的硬件，分别是：</a:t>
            </a:r>
            <a:endParaRPr lang="zh-CN" altLang="en-US" sz="2400"/>
          </a:p>
          <a:p>
            <a:r>
              <a:rPr lang="zh-CN" altLang="en-US" sz="2400"/>
              <a:t>1. CPU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中央处理器，是一块超大规模的集成电路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负责 处理数据／计算</a:t>
            </a:r>
            <a:endParaRPr lang="zh-CN" altLang="en-US" sz="2400"/>
          </a:p>
          <a:p>
            <a:r>
              <a:rPr lang="zh-CN" altLang="en-US" sz="2400"/>
              <a:t>2. 内存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临时 存储数据（断电之后，数据会消失）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速度快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空间小（单位价格高）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3. 硬盘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永久 存储数据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速度慢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空间大（单位价格低）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3675"/>
            <a:ext cx="9371330" cy="3276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计算机中哪一个硬件设备负责执行程序？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CPU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2. 内存 的速度快还是 硬盘 的速度快？  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内存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endParaRPr lang="zh-CN" altLang="en-US" sz="2400"/>
          </a:p>
          <a:p>
            <a:r>
              <a:rPr lang="zh-CN" altLang="en-US" sz="2400"/>
              <a:t>3. 我们的程序是安装在内存中的，还是安装在硬盘中的？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硬盘</a:t>
            </a:r>
            <a:endParaRPr lang="zh-CN" altLang="en-US" sz="2400"/>
          </a:p>
          <a:p>
            <a:r>
              <a:rPr lang="zh-CN" altLang="en-US" sz="2400"/>
              <a:t>4. 我买了一个内存条，有 500G 的空间！！！，这句话对吗？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不对，内存条通常只有 4G / 8G / 16G / 32G</a:t>
            </a:r>
            <a:endParaRPr lang="zh-CN" altLang="en-US" sz="2400"/>
          </a:p>
          <a:p>
            <a:r>
              <a:rPr lang="zh-CN" altLang="en-US" sz="2400"/>
              <a:t>5. 计算机关机之后，内存中的数据都会消失，这句话对吗？  </a:t>
            </a:r>
            <a:r>
              <a:rPr lang="zh-CN" altLang="en-US" sz="2400">
                <a:solidFill>
                  <a:srgbClr val="FF0000"/>
                </a:solidFill>
              </a:rPr>
              <a:t>正确</a:t>
            </a:r>
            <a:r>
              <a:rPr lang="zh-CN" altLang="en-US" sz="2400"/>
              <a:t>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02 程序执行的原理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1. 程序 </a:t>
            </a:r>
            <a:r>
              <a:rPr lang="zh-CN" altLang="en-US" sz="2400">
                <a:solidFill>
                  <a:srgbClr val="FF0000"/>
                </a:solidFill>
              </a:rPr>
              <a:t>运行之前</a:t>
            </a:r>
            <a:r>
              <a:rPr lang="zh-CN" altLang="en-US" sz="2400"/>
              <a:t>，程序是 </a:t>
            </a:r>
            <a:r>
              <a:rPr lang="zh-CN" altLang="en-US" sz="2400">
                <a:solidFill>
                  <a:srgbClr val="FF0000"/>
                </a:solidFill>
              </a:rPr>
              <a:t>保存在硬盘</a:t>
            </a:r>
            <a:r>
              <a:rPr lang="zh-CN" altLang="en-US" sz="2400"/>
              <a:t> 中的</a:t>
            </a:r>
            <a:endParaRPr lang="zh-CN" altLang="en-US" sz="2400"/>
          </a:p>
          <a:p>
            <a:r>
              <a:rPr lang="zh-CN" altLang="en-US" sz="2400"/>
              <a:t>2. 当要运行一个程序时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操作系统会首先让</a:t>
            </a:r>
            <a:r>
              <a:rPr lang="zh-CN" altLang="en-US" sz="2400">
                <a:solidFill>
                  <a:srgbClr val="FF0000"/>
                </a:solidFill>
              </a:rPr>
              <a:t> CPU</a:t>
            </a:r>
            <a:r>
              <a:rPr lang="zh-CN" altLang="en-US" sz="2400"/>
              <a:t> 把程序复制到 </a:t>
            </a:r>
            <a:r>
              <a:rPr lang="zh-CN" altLang="en-US" sz="2400">
                <a:solidFill>
                  <a:srgbClr val="FF0000"/>
                </a:solidFill>
              </a:rPr>
              <a:t>内存</a:t>
            </a:r>
            <a:r>
              <a:rPr lang="zh-CN" altLang="en-US" sz="2400"/>
              <a:t> 中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</a:t>
            </a:r>
            <a:r>
              <a:rPr lang="zh-CN" altLang="en-US" sz="2400">
                <a:solidFill>
                  <a:srgbClr val="FF0000"/>
                </a:solidFill>
              </a:rPr>
              <a:t>CPU</a:t>
            </a:r>
            <a:r>
              <a:rPr lang="zh-CN" altLang="en-US" sz="2400"/>
              <a:t> 执行 </a:t>
            </a:r>
            <a:r>
              <a:rPr lang="zh-CN" altLang="en-US" sz="2400">
                <a:solidFill>
                  <a:srgbClr val="FF0000"/>
                </a:solidFill>
              </a:rPr>
              <a:t>内存</a:t>
            </a:r>
            <a:r>
              <a:rPr lang="zh-CN" altLang="en-US" sz="2400"/>
              <a:t> 中的 </a:t>
            </a:r>
            <a:r>
              <a:rPr lang="zh-CN" altLang="en-US" sz="2400">
                <a:solidFill>
                  <a:srgbClr val="FF0000"/>
                </a:solidFill>
              </a:rPr>
              <a:t>程序代码</a:t>
            </a:r>
            <a:endParaRPr lang="zh-CN" altLang="en-US" sz="2400"/>
          </a:p>
          <a:p>
            <a:r>
              <a:rPr lang="zh-CN" altLang="en-US" sz="2400" i="1"/>
              <a:t>程序要执行，首先要被加载到内存</a:t>
            </a:r>
            <a:endParaRPr lang="zh-CN" altLang="en-US" sz="2400" i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442720"/>
            <a:ext cx="7315200" cy="1847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Python 程序执行原理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1. 操作系统会首先让 </a:t>
            </a:r>
            <a:r>
              <a:rPr lang="zh-CN" altLang="en-US" sz="2400">
                <a:solidFill>
                  <a:srgbClr val="FF0000"/>
                </a:solidFill>
              </a:rPr>
              <a:t>CPU</a:t>
            </a:r>
            <a:r>
              <a:rPr lang="zh-CN" altLang="en-US" sz="2400"/>
              <a:t> 把 </a:t>
            </a:r>
            <a:r>
              <a:rPr lang="zh-CN" altLang="en-US" sz="2400">
                <a:solidFill>
                  <a:srgbClr val="FF0000"/>
                </a:solidFill>
              </a:rPr>
              <a:t>Python 解释器</a:t>
            </a:r>
            <a:r>
              <a:rPr lang="zh-CN" altLang="en-US" sz="2400"/>
              <a:t> 的程序复制到 </a:t>
            </a:r>
            <a:r>
              <a:rPr lang="zh-CN" altLang="en-US" sz="2400">
                <a:solidFill>
                  <a:srgbClr val="FF0000"/>
                </a:solidFill>
              </a:rPr>
              <a:t>内存</a:t>
            </a:r>
            <a:r>
              <a:rPr lang="zh-CN" altLang="en-US" sz="2400"/>
              <a:t> 中</a:t>
            </a:r>
            <a:endParaRPr lang="zh-CN" altLang="en-US" sz="2400"/>
          </a:p>
          <a:p>
            <a:r>
              <a:rPr lang="zh-CN" altLang="en-US" sz="2400"/>
              <a:t>2. </a:t>
            </a:r>
            <a:r>
              <a:rPr lang="zh-CN" altLang="en-US" sz="2400">
                <a:solidFill>
                  <a:srgbClr val="FF0000"/>
                </a:solidFill>
              </a:rPr>
              <a:t>Python 解释器</a:t>
            </a:r>
            <a:r>
              <a:rPr lang="zh-CN" altLang="en-US" sz="2400"/>
              <a:t> 根据语法规则，</a:t>
            </a:r>
            <a:r>
              <a:rPr lang="zh-CN" altLang="en-US" sz="2400">
                <a:solidFill>
                  <a:srgbClr val="FF0000"/>
                </a:solidFill>
              </a:rPr>
              <a:t>从上向下</a:t>
            </a:r>
            <a:r>
              <a:rPr lang="zh-CN" altLang="en-US" sz="2400"/>
              <a:t> 让 </a:t>
            </a:r>
            <a:r>
              <a:rPr lang="zh-CN" altLang="en-US" sz="2400">
                <a:solidFill>
                  <a:srgbClr val="FF0000"/>
                </a:solidFill>
              </a:rPr>
              <a:t>CPU</a:t>
            </a:r>
            <a:r>
              <a:rPr lang="zh-CN" altLang="en-US" sz="2400"/>
              <a:t> 翻译 </a:t>
            </a:r>
            <a:r>
              <a:rPr lang="zh-CN" altLang="en-US" sz="2400">
                <a:solidFill>
                  <a:srgbClr val="FF0000"/>
                </a:solidFill>
              </a:rPr>
              <a:t>Python 程序中的代码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3. </a:t>
            </a:r>
            <a:r>
              <a:rPr lang="zh-CN" altLang="en-US" sz="2400">
                <a:solidFill>
                  <a:srgbClr val="FF0000"/>
                </a:solidFill>
              </a:rPr>
              <a:t>CPU</a:t>
            </a:r>
            <a:r>
              <a:rPr lang="zh-CN" altLang="en-US" sz="2400"/>
              <a:t> 负责执行翻译完成的代码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1546225"/>
            <a:ext cx="8648700" cy="2156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程序的作用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程序就是 用来处理数据 的！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新闻软件 提供的 新闻内容、评论…… 是数据</a:t>
            </a:r>
            <a:endParaRPr lang="zh-CN" altLang="en-US" sz="2800"/>
          </a:p>
          <a:p>
            <a:r>
              <a:rPr lang="zh-CN" altLang="en-US" sz="2800"/>
              <a:t>电商软件 提供的 商品信息、配送信息…… 是数据</a:t>
            </a:r>
            <a:endParaRPr lang="zh-CN" altLang="en-US" sz="2800"/>
          </a:p>
          <a:p>
            <a:r>
              <a:rPr lang="zh-CN" altLang="en-US" sz="2800"/>
              <a:t>运动类软件 提供的 运动数据…… 是数据</a:t>
            </a:r>
            <a:endParaRPr lang="zh-CN" altLang="en-US" sz="2800"/>
          </a:p>
          <a:p>
            <a:r>
              <a:rPr lang="zh-CN" altLang="en-US" sz="2800"/>
              <a:t>地图类软件 提供的 地图信息、定位信息、车辆信息…… 是数据</a:t>
            </a:r>
            <a:endParaRPr lang="zh-CN" altLang="en-US" sz="2800"/>
          </a:p>
          <a:p>
            <a:r>
              <a:rPr lang="zh-CN" altLang="en-US" sz="2800"/>
              <a:t>即时通讯软件 提供的 聊天信息、好友信息…… 是数据</a:t>
            </a:r>
            <a:endParaRPr lang="zh-CN" altLang="en-US" sz="2800"/>
          </a:p>
          <a:p>
            <a:r>
              <a:rPr lang="zh-CN" altLang="en-US" sz="2800"/>
              <a:t>……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演示</Application>
  <PresentationFormat>宽屏</PresentationFormat>
  <Paragraphs>96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程序执行原理（科普）</vt:lpstr>
      <vt:lpstr>01. 计算机中的三大件</vt:lpstr>
      <vt:lpstr>PowerPoint 演示文稿</vt:lpstr>
      <vt:lpstr>PowerPoint 演示文稿</vt:lpstr>
      <vt:lpstr>思考题</vt:lpstr>
      <vt:lpstr>02 程序执行的原理</vt:lpstr>
      <vt:lpstr>2.1 Python 程序执行原理</vt:lpstr>
      <vt:lpstr>03. 程序的作用</vt:lpstr>
      <vt:lpstr>3.1 思考 QQ 程序的启动过程</vt:lpstr>
      <vt:lpstr>3.2 思考 QQ 程序的 登录 过程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177</cp:revision>
  <dcterms:created xsi:type="dcterms:W3CDTF">2019-06-19T02:08:00Z</dcterms:created>
  <dcterms:modified xsi:type="dcterms:W3CDTF">2021-03-07T12:28:17Z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