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10" r:id="rId3"/>
    <p:sldId id="410" r:id="rId5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第三章 </a:t>
            </a:r>
            <a:r>
              <a:rPr 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变量和运算符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思考题：</a:t>
            </a:r>
            <a:endParaRPr lang="zh-CN" altLang="en-US"/>
          </a:p>
          <a:p>
            <a:pPr lvl="1"/>
            <a:r>
              <a:rPr lang="zh-CN" altLang="en-US" sz="2400"/>
              <a:t>如果 </a:t>
            </a:r>
            <a:r>
              <a:rPr lang="zh-CN" altLang="en-US" sz="2400">
                <a:solidFill>
                  <a:srgbClr val="FF0000"/>
                </a:solidFill>
              </a:rPr>
              <a:t>只要买苹果，就返 5 块钱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请重新计算购买金额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675" y="1546225"/>
            <a:ext cx="4057015" cy="4121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150" y="1546500"/>
            <a:ext cx="10515600" cy="4719546"/>
          </a:xfrm>
        </p:spPr>
        <p:txBody>
          <a:bodyPr/>
          <a:p>
            <a:r>
              <a:rPr lang="zh-CN" altLang="en-US" sz="2800"/>
              <a:t>提问：</a:t>
            </a:r>
            <a:endParaRPr lang="zh-CN" altLang="en-US" sz="2800"/>
          </a:p>
          <a:p>
            <a:pPr lvl="1"/>
            <a:r>
              <a:rPr lang="zh-CN" altLang="en-US" sz="2450"/>
              <a:t>上述代码中，一共定义有几个变量？</a:t>
            </a:r>
            <a:endParaRPr lang="zh-CN" altLang="en-US" sz="2450"/>
          </a:p>
          <a:p>
            <a:pPr marL="914400" lvl="2" algn="l">
              <a:buClrTx/>
              <a:buSzTx/>
              <a:buNone/>
            </a:pPr>
            <a:r>
              <a:rPr lang="zh-CN" altLang="en-US" sz="2100"/>
              <a:t>	</a:t>
            </a:r>
            <a:r>
              <a:rPr lang="zh-CN" altLang="en-US" sz="2100">
                <a:solidFill>
                  <a:srgbClr val="FF0000"/>
                </a:solidFill>
              </a:rPr>
              <a:t>三个：price／weight／money</a:t>
            </a:r>
            <a:endParaRPr lang="zh-CN" altLang="en-US" sz="2100"/>
          </a:p>
          <a:p>
            <a:pPr lvl="1"/>
            <a:r>
              <a:rPr lang="zh-CN" altLang="en-US" sz="2450"/>
              <a:t>money = money - 5 是在定义新的变量还是在使用变量？</a:t>
            </a:r>
            <a:endParaRPr lang="zh-CN" altLang="en-US" sz="2450"/>
          </a:p>
          <a:p>
            <a:pPr marL="914400" lvl="2" indent="0">
              <a:buNone/>
            </a:pPr>
            <a:r>
              <a:rPr lang="zh-CN" altLang="en-US" sz="2100"/>
              <a:t>直接使用之前已经定义的变量</a:t>
            </a:r>
            <a:endParaRPr lang="zh-CN" altLang="en-US" sz="2100"/>
          </a:p>
          <a:p>
            <a:pPr marL="914400" lvl="2" indent="0">
              <a:buNone/>
            </a:pPr>
            <a:r>
              <a:rPr lang="zh-CN" altLang="en-US" sz="2100"/>
              <a:t>变量名 只有在 </a:t>
            </a:r>
            <a:r>
              <a:rPr lang="zh-CN" altLang="en-US" sz="2100">
                <a:solidFill>
                  <a:srgbClr val="FF0000"/>
                </a:solidFill>
              </a:rPr>
              <a:t>第一次出现</a:t>
            </a:r>
            <a:r>
              <a:rPr lang="zh-CN" altLang="en-US" sz="2100"/>
              <a:t> 才是 </a:t>
            </a:r>
            <a:r>
              <a:rPr lang="zh-CN" altLang="en-US" sz="2100">
                <a:solidFill>
                  <a:srgbClr val="FF0000"/>
                </a:solidFill>
              </a:rPr>
              <a:t>定义变量</a:t>
            </a:r>
            <a:endParaRPr lang="zh-CN" altLang="en-US" sz="2100"/>
          </a:p>
          <a:p>
            <a:pPr marL="914400" lvl="2" indent="0">
              <a:buNone/>
            </a:pPr>
            <a:r>
              <a:rPr lang="zh-CN" altLang="en-US" sz="2100"/>
              <a:t>变量名 再次出现，不是定义变量，而是直接使用之前定义过的变量</a:t>
            </a:r>
            <a:endParaRPr lang="zh-CN" altLang="en-US" sz="2100"/>
          </a:p>
          <a:p>
            <a:pPr lvl="1"/>
            <a:r>
              <a:rPr lang="zh-CN" altLang="en-US" sz="2450"/>
              <a:t>在程序开发中，可以修改之前定义变量中保存的值吗？</a:t>
            </a:r>
            <a:endParaRPr lang="zh-CN" altLang="en-US" sz="2450"/>
          </a:p>
          <a:p>
            <a:pPr marL="914400" lvl="2" indent="0">
              <a:buNone/>
            </a:pPr>
            <a:r>
              <a:rPr lang="zh-CN" altLang="en-US" sz="2100"/>
              <a:t>可以</a:t>
            </a:r>
            <a:endParaRPr lang="zh-CN" altLang="en-US" sz="2100"/>
          </a:p>
          <a:p>
            <a:pPr marL="914400" lvl="2" indent="0">
              <a:buNone/>
            </a:pPr>
            <a:r>
              <a:rPr lang="zh-CN" altLang="en-US" sz="2100"/>
              <a:t>变量中存储的值，就是可以 </a:t>
            </a:r>
            <a:r>
              <a:rPr lang="zh-CN" altLang="en-US" sz="2100">
                <a:solidFill>
                  <a:srgbClr val="FF0000"/>
                </a:solidFill>
              </a:rPr>
              <a:t>变</a:t>
            </a:r>
            <a:r>
              <a:rPr lang="zh-CN" altLang="en-US" sz="2100"/>
              <a:t> 的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变量的类型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在内存中创建一个变量，会包括：</a:t>
            </a:r>
            <a:endParaRPr lang="zh-CN" altLang="en-US"/>
          </a:p>
          <a:p>
            <a:pPr lvl="1"/>
            <a:r>
              <a:rPr lang="zh-CN" altLang="en-US"/>
              <a:t>1. 变量的名称</a:t>
            </a:r>
            <a:endParaRPr lang="zh-CN" altLang="en-US"/>
          </a:p>
          <a:p>
            <a:pPr lvl="1"/>
            <a:r>
              <a:rPr lang="zh-CN" altLang="en-US"/>
              <a:t>2. 变量保存的数据</a:t>
            </a:r>
            <a:endParaRPr lang="zh-CN" altLang="en-US"/>
          </a:p>
          <a:p>
            <a:pPr lvl="1"/>
            <a:r>
              <a:rPr lang="zh-CN" altLang="en-US"/>
              <a:t>3. 变量存储数据的类型</a:t>
            </a:r>
            <a:endParaRPr lang="zh-CN" altLang="en-US"/>
          </a:p>
          <a:p>
            <a:pPr lvl="1"/>
            <a:r>
              <a:rPr lang="zh-CN" altLang="en-US"/>
              <a:t>4. 变量的地址（标示）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变量类型的演练 —— 个人信息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zh-CN" altLang="en-US" sz="2400"/>
              <a:t>定义变量保存小明的个人信息</a:t>
            </a:r>
            <a:endParaRPr lang="zh-CN" altLang="en-US" sz="2400"/>
          </a:p>
          <a:p>
            <a:pPr lvl="1"/>
            <a:r>
              <a:rPr lang="zh-CN" altLang="en-US" sz="2400"/>
              <a:t>姓名：小明</a:t>
            </a:r>
            <a:endParaRPr lang="zh-CN" altLang="en-US" sz="2400"/>
          </a:p>
          <a:p>
            <a:pPr lvl="1"/>
            <a:r>
              <a:rPr lang="zh-CN" altLang="en-US" sz="2400"/>
              <a:t>年龄：18 岁</a:t>
            </a:r>
            <a:endParaRPr lang="zh-CN" altLang="en-US" sz="2400"/>
          </a:p>
          <a:p>
            <a:pPr lvl="1"/>
            <a:r>
              <a:rPr lang="zh-CN" altLang="en-US" sz="2400"/>
              <a:t>性别：是男生</a:t>
            </a:r>
            <a:endParaRPr lang="zh-CN" altLang="en-US" sz="2400"/>
          </a:p>
          <a:p>
            <a:pPr lvl="1"/>
            <a:r>
              <a:rPr lang="zh-CN" altLang="en-US" sz="2400"/>
              <a:t>身高：1.75 米</a:t>
            </a:r>
            <a:endParaRPr lang="zh-CN" altLang="en-US" sz="2400"/>
          </a:p>
          <a:p>
            <a:pPr lvl="1"/>
            <a:r>
              <a:rPr lang="zh-CN" altLang="en-US" sz="2400"/>
              <a:t>体重：75.0 公斤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 i="1"/>
              <a:t>利用 </a:t>
            </a:r>
            <a:r>
              <a:rPr lang="zh-CN" altLang="en-US" sz="2400" i="1">
                <a:solidFill>
                  <a:srgbClr val="FF0000"/>
                </a:solidFill>
              </a:rPr>
              <a:t>单步调试</a:t>
            </a:r>
            <a:r>
              <a:rPr lang="zh-CN" altLang="en-US" sz="2400" i="1"/>
              <a:t> 确认变量中保存数据的类型</a:t>
            </a:r>
            <a:endParaRPr lang="zh-CN" altLang="en-US" sz="2400" i="1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7325"/>
            <a:ext cx="7922895" cy="5200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提问</a:t>
            </a:r>
            <a:endParaRPr lang="zh-CN" altLang="en-US" sz="2800"/>
          </a:p>
          <a:p>
            <a:pPr lvl="1"/>
            <a:r>
              <a:rPr lang="en-US" altLang="zh-CN" sz="2450"/>
              <a:t>1.</a:t>
            </a:r>
            <a:r>
              <a:rPr lang="zh-CN" altLang="en-US" sz="2450"/>
              <a:t>在演练中，一共有几种数据类型？</a:t>
            </a:r>
            <a:endParaRPr lang="zh-CN" altLang="en-US" sz="2450"/>
          </a:p>
          <a:p>
            <a:pPr lvl="2"/>
            <a:r>
              <a:rPr lang="zh-CN" altLang="en-US" sz="2100"/>
              <a:t>4 种</a:t>
            </a:r>
            <a:endParaRPr lang="zh-CN" altLang="en-US" sz="2100"/>
          </a:p>
          <a:p>
            <a:pPr lvl="2"/>
            <a:r>
              <a:rPr lang="zh-CN" altLang="en-US" sz="2100"/>
              <a:t>str —— 字符串</a:t>
            </a:r>
            <a:endParaRPr lang="zh-CN" altLang="en-US" sz="2100"/>
          </a:p>
          <a:p>
            <a:pPr lvl="2"/>
            <a:r>
              <a:rPr lang="zh-CN" altLang="en-US" sz="2100"/>
              <a:t>bool —— 布尔（真假）</a:t>
            </a:r>
            <a:endParaRPr lang="zh-CN" altLang="en-US" sz="2100"/>
          </a:p>
          <a:p>
            <a:pPr lvl="2"/>
            <a:r>
              <a:rPr lang="zh-CN" altLang="en-US" sz="2100"/>
              <a:t>int —— 整数</a:t>
            </a:r>
            <a:endParaRPr lang="zh-CN" altLang="en-US" sz="2100"/>
          </a:p>
          <a:p>
            <a:pPr lvl="2"/>
            <a:r>
              <a:rPr lang="zh-CN" altLang="en-US" sz="2100"/>
              <a:t>float —— 浮点数（小数）</a:t>
            </a:r>
            <a:endParaRPr lang="zh-CN" altLang="en-US" sz="2100"/>
          </a:p>
          <a:p>
            <a:pPr lvl="1"/>
            <a:r>
              <a:rPr lang="en-US" altLang="zh-CN" sz="2450"/>
              <a:t>2.</a:t>
            </a:r>
            <a:r>
              <a:rPr lang="zh-CN" altLang="en-US" sz="2450"/>
              <a:t>在 Python 中定义变量时需要指定类型吗？</a:t>
            </a:r>
            <a:endParaRPr lang="zh-CN" altLang="en-US" sz="2450"/>
          </a:p>
          <a:p>
            <a:pPr lvl="2"/>
            <a:r>
              <a:rPr lang="zh-CN" altLang="en-US" sz="2100">
                <a:solidFill>
                  <a:srgbClr val="FF0000"/>
                </a:solidFill>
              </a:rPr>
              <a:t>不需要</a:t>
            </a:r>
            <a:endParaRPr lang="zh-CN" altLang="en-US" sz="2100"/>
          </a:p>
          <a:p>
            <a:pPr lvl="2"/>
            <a:r>
              <a:rPr lang="zh-CN" altLang="en-US" sz="2100"/>
              <a:t>Python 可以根据 = 等号右侧的值，自动推导出变量中存储数据的类型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变量的类型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Python 中定义变量是 </a:t>
            </a:r>
            <a:r>
              <a:rPr lang="zh-CN" altLang="en-US" sz="2400">
                <a:solidFill>
                  <a:srgbClr val="FF0000"/>
                </a:solidFill>
              </a:rPr>
              <a:t>不需要指定类型</a:t>
            </a:r>
            <a:r>
              <a:rPr lang="zh-CN" altLang="en-US" sz="2400"/>
              <a:t>（在其他很多高级语言中都需要）</a:t>
            </a:r>
            <a:endParaRPr lang="zh-CN" altLang="en-US" sz="2400"/>
          </a:p>
          <a:p>
            <a:r>
              <a:rPr lang="zh-CN" altLang="en-US" sz="2400"/>
              <a:t>数据类型可以分为 </a:t>
            </a:r>
            <a:r>
              <a:rPr lang="zh-CN" altLang="en-US" sz="2400">
                <a:solidFill>
                  <a:srgbClr val="FF0000"/>
                </a:solidFill>
              </a:rPr>
              <a:t>数字型 和 非数字型</a:t>
            </a:r>
            <a:endParaRPr lang="zh-CN" altLang="en-US" sz="2400"/>
          </a:p>
          <a:p>
            <a:r>
              <a:rPr lang="zh-CN" altLang="en-US" sz="2400"/>
              <a:t>数字型</a:t>
            </a:r>
            <a:endParaRPr lang="zh-CN" altLang="en-US" sz="2400"/>
          </a:p>
          <a:p>
            <a:pPr lvl="1"/>
            <a:r>
              <a:rPr lang="zh-CN" altLang="en-US" sz="2100"/>
              <a:t>整型 (int)</a:t>
            </a:r>
            <a:endParaRPr lang="zh-CN" altLang="en-US" sz="2100"/>
          </a:p>
          <a:p>
            <a:pPr lvl="1"/>
            <a:r>
              <a:rPr lang="zh-CN" altLang="en-US" sz="2100"/>
              <a:t>浮点型（float）</a:t>
            </a:r>
            <a:endParaRPr lang="zh-CN" altLang="en-US" sz="2100"/>
          </a:p>
          <a:p>
            <a:pPr lvl="1"/>
            <a:r>
              <a:rPr lang="zh-CN" altLang="en-US" sz="2100"/>
              <a:t>布尔型（bool） </a:t>
            </a:r>
            <a:endParaRPr lang="zh-CN" altLang="en-US" sz="2100"/>
          </a:p>
          <a:p>
            <a:pPr marL="914400" lvl="2" indent="0">
              <a:buNone/>
            </a:pPr>
            <a:r>
              <a:rPr lang="zh-CN" altLang="en-US" sz="1800"/>
              <a:t>真 True 非 0 数 —— </a:t>
            </a:r>
            <a:r>
              <a:rPr lang="zh-CN" altLang="en-US" sz="1800">
                <a:solidFill>
                  <a:srgbClr val="FF0000"/>
                </a:solidFill>
              </a:rPr>
              <a:t>非零即真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800"/>
              <a:t>假 False 0</a:t>
            </a:r>
            <a:endParaRPr lang="zh-CN" altLang="en-US" sz="1800"/>
          </a:p>
          <a:p>
            <a:pPr lvl="1"/>
            <a:r>
              <a:rPr lang="zh-CN" altLang="en-US" sz="2100"/>
              <a:t>复数型 (complex)</a:t>
            </a:r>
            <a:endParaRPr lang="zh-CN" altLang="en-US" sz="2100"/>
          </a:p>
          <a:p>
            <a:pPr marL="457200" lvl="1" indent="0">
              <a:buNone/>
            </a:pPr>
            <a:r>
              <a:rPr lang="zh-CN" altLang="en-US" sz="1800"/>
              <a:t>      主要用于科学计算，例如：平面场问题、波动问题、电感电容等问题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非数字型</a:t>
            </a:r>
            <a:endParaRPr lang="zh-CN" altLang="en-US" sz="2400"/>
          </a:p>
          <a:p>
            <a:pPr lvl="1"/>
            <a:r>
              <a:rPr lang="zh-CN" altLang="en-US" sz="2100"/>
              <a:t>字符串</a:t>
            </a:r>
            <a:endParaRPr lang="zh-CN" altLang="en-US" sz="2100"/>
          </a:p>
          <a:p>
            <a:pPr lvl="1"/>
            <a:r>
              <a:rPr lang="zh-CN" altLang="en-US" sz="2100"/>
              <a:t>列表</a:t>
            </a:r>
            <a:endParaRPr lang="zh-CN" altLang="en-US" sz="2100"/>
          </a:p>
          <a:p>
            <a:pPr lvl="1"/>
            <a:r>
              <a:rPr lang="zh-CN" altLang="en-US" sz="2100"/>
              <a:t>元组</a:t>
            </a:r>
            <a:endParaRPr lang="zh-CN" altLang="en-US" sz="2100"/>
          </a:p>
          <a:p>
            <a:pPr lvl="1"/>
            <a:r>
              <a:rPr lang="zh-CN" altLang="en-US" sz="2100"/>
              <a:t>字典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不同类型变量之间的计算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1) 数字型变量 之间可以直接计算</a:t>
            </a:r>
            <a:endParaRPr lang="zh-CN" altLang="en-US" sz="2800"/>
          </a:p>
          <a:p>
            <a:pPr lvl="1"/>
            <a:r>
              <a:rPr lang="zh-CN" altLang="en-US" sz="2450"/>
              <a:t>在 Python 中，两个数字型变量是可以直接进行 算数运算的</a:t>
            </a:r>
            <a:endParaRPr lang="zh-CN" altLang="en-US" sz="2450"/>
          </a:p>
          <a:p>
            <a:pPr lvl="1"/>
            <a:r>
              <a:rPr lang="zh-CN" altLang="en-US" sz="2450"/>
              <a:t>如果变量是 bool 型，在计算时</a:t>
            </a:r>
            <a:endParaRPr lang="zh-CN" altLang="en-US" sz="2450"/>
          </a:p>
          <a:p>
            <a:pPr marL="914400" lvl="2" indent="0">
              <a:buNone/>
            </a:pPr>
            <a:r>
              <a:rPr lang="zh-CN" altLang="en-US" sz="2100"/>
              <a:t>True 对应的数字是 1</a:t>
            </a:r>
            <a:endParaRPr lang="zh-CN" altLang="en-US" sz="2100"/>
          </a:p>
          <a:p>
            <a:pPr marL="914400" lvl="2" indent="0">
              <a:buNone/>
            </a:pPr>
            <a:r>
              <a:rPr lang="zh-CN" altLang="en-US" sz="2100"/>
              <a:t>False 对应的数字是 0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演练步骤</a:t>
            </a:r>
            <a:endParaRPr lang="zh-CN" altLang="en-US" sz="2800"/>
          </a:p>
          <a:p>
            <a:pPr lvl="1"/>
            <a:r>
              <a:rPr lang="zh-CN" altLang="en-US" sz="2400"/>
              <a:t>1. 定义整数 i = 10</a:t>
            </a:r>
            <a:endParaRPr lang="zh-CN" altLang="en-US" sz="2400"/>
          </a:p>
          <a:p>
            <a:pPr lvl="1"/>
            <a:r>
              <a:rPr lang="zh-CN" altLang="en-US" sz="2400"/>
              <a:t>2. 定义浮点数 f = 10.5</a:t>
            </a:r>
            <a:endParaRPr lang="zh-CN" altLang="en-US" sz="2400"/>
          </a:p>
          <a:p>
            <a:pPr lvl="1"/>
            <a:r>
              <a:rPr lang="zh-CN" altLang="en-US" sz="2400"/>
              <a:t>3. 定义布尔型 b = True</a:t>
            </a:r>
            <a:endParaRPr lang="zh-CN" altLang="en-US" sz="2400"/>
          </a:p>
          <a:p>
            <a:r>
              <a:rPr lang="zh-CN" altLang="en-US" sz="2400"/>
              <a:t>在 iPython 中，使用上述三个变量相互进行算术运算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变量定义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变量的类型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ym typeface="+mn-ea"/>
              </a:rPr>
              <a:t>2.1 变量类型的演练 —— 个人信息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2.2 </a:t>
            </a:r>
            <a:r>
              <a:rPr lang="zh-CN" altLang="en-US" sz="2050">
                <a:solidFill>
                  <a:srgbClr val="FF0000"/>
                </a:solidFill>
                <a:sym typeface="+mn-ea"/>
              </a:rPr>
              <a:t>变量的类型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2.3 不同类型变量之间的计算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2.4 变量的输入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2.5 变量的格式化输出</a:t>
            </a:r>
            <a:endParaRPr lang="zh-CN" altLang="en-US" sz="2050"/>
          </a:p>
          <a:p>
            <a:pPr lvl="2"/>
            <a:r>
              <a:rPr lang="zh-CN" altLang="en-US" sz="2000">
                <a:sym typeface="+mn-ea"/>
              </a:rPr>
              <a:t>2.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课后练习 —— 个人名片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2) 字符串变量 之间使用 + 拼接字符串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3) 字符串变量 可以和 整数 使用 * 重复拼接相同的字符串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2226310"/>
            <a:ext cx="4088765" cy="2183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5590540"/>
            <a:ext cx="5010150" cy="533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4) 数字型变量 和 字符串 之间 不能进行其他计算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2334260"/>
            <a:ext cx="7296150" cy="2239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4) 数字型变量 和 字符串 之间 不能进行其他计算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260" y="2279015"/>
            <a:ext cx="7393305" cy="2889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 变量的输入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所谓 </a:t>
            </a:r>
            <a:r>
              <a:rPr lang="zh-CN" altLang="en-US" sz="2400">
                <a:solidFill>
                  <a:srgbClr val="FF0000"/>
                </a:solidFill>
              </a:rPr>
              <a:t>输入</a:t>
            </a:r>
            <a:r>
              <a:rPr lang="zh-CN" altLang="en-US" sz="2400"/>
              <a:t>，就是 </a:t>
            </a:r>
            <a:r>
              <a:rPr lang="zh-CN" altLang="en-US" sz="2400">
                <a:solidFill>
                  <a:srgbClr val="FF0000"/>
                </a:solidFill>
              </a:rPr>
              <a:t>用代码 获取</a:t>
            </a:r>
            <a:r>
              <a:rPr lang="zh-CN" altLang="en-US" sz="2400"/>
              <a:t> 用户通过 </a:t>
            </a:r>
            <a:r>
              <a:rPr lang="zh-CN" altLang="en-US" sz="2400">
                <a:solidFill>
                  <a:srgbClr val="FF0000"/>
                </a:solidFill>
              </a:rPr>
              <a:t>键盘</a:t>
            </a:r>
            <a:r>
              <a:rPr lang="zh-CN" altLang="en-US" sz="2400"/>
              <a:t> 输入的信息</a:t>
            </a:r>
            <a:endParaRPr lang="zh-CN" altLang="en-US" sz="2400"/>
          </a:p>
          <a:p>
            <a:r>
              <a:rPr lang="zh-CN" altLang="en-US" sz="2400"/>
              <a:t>例如：去银行取钱，在 ATM 上输入密码</a:t>
            </a:r>
            <a:endParaRPr lang="zh-CN" altLang="en-US" sz="2400"/>
          </a:p>
          <a:p>
            <a:r>
              <a:rPr lang="zh-CN" altLang="en-US" sz="2400"/>
              <a:t>在 Python 中，如果要获取用户在 </a:t>
            </a:r>
            <a:r>
              <a:rPr lang="zh-CN" altLang="en-US" sz="2400">
                <a:solidFill>
                  <a:srgbClr val="FF0000"/>
                </a:solidFill>
              </a:rPr>
              <a:t>键盘</a:t>
            </a:r>
            <a:r>
              <a:rPr lang="zh-CN" altLang="en-US" sz="2400"/>
              <a:t> 上的输入信息，需要使用到 input 函数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1) 关于函数</a:t>
            </a:r>
            <a:endParaRPr lang="zh-CN" altLang="en-US" sz="2800"/>
          </a:p>
          <a:p>
            <a:pPr lvl="1"/>
            <a:r>
              <a:rPr lang="zh-CN" altLang="en-US" sz="2400"/>
              <a:t>一个 </a:t>
            </a:r>
            <a:r>
              <a:rPr lang="zh-CN" altLang="en-US" sz="2400">
                <a:solidFill>
                  <a:srgbClr val="FF0000"/>
                </a:solidFill>
              </a:rPr>
              <a:t>提前准备好的功能</a:t>
            </a:r>
            <a:r>
              <a:rPr lang="zh-CN" altLang="en-US" sz="2400"/>
              <a:t>(别人或者自己写的代码)，</a:t>
            </a:r>
            <a:r>
              <a:rPr lang="zh-CN" altLang="en-US" sz="2400">
                <a:solidFill>
                  <a:srgbClr val="FF0000"/>
                </a:solidFill>
              </a:rPr>
              <a:t>可以直接使用</a:t>
            </a:r>
            <a:r>
              <a:rPr lang="zh-CN" altLang="en-US" sz="2400"/>
              <a:t>，而 </a:t>
            </a:r>
            <a:r>
              <a:rPr lang="zh-CN" altLang="en-US" sz="2400">
                <a:solidFill>
                  <a:srgbClr val="FF0000"/>
                </a:solidFill>
              </a:rPr>
              <a:t>不用关心内部的细节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目前已经学习过的函数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1325" y="3695700"/>
            <a:ext cx="7632700" cy="2084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2) input 函数实现键盘输入</a:t>
            </a:r>
            <a:endParaRPr lang="zh-CN" altLang="en-US" sz="2800"/>
          </a:p>
          <a:p>
            <a:pPr lvl="1"/>
            <a:r>
              <a:rPr lang="zh-CN" altLang="en-US" sz="2450"/>
              <a:t>在 Python 中可以使用 input 函数从键盘等待用户的输入</a:t>
            </a:r>
            <a:endParaRPr lang="zh-CN" altLang="en-US" sz="2450"/>
          </a:p>
          <a:p>
            <a:pPr lvl="1"/>
            <a:r>
              <a:rPr lang="zh-CN" altLang="en-US" sz="2450"/>
              <a:t>用户输入的 </a:t>
            </a:r>
            <a:r>
              <a:rPr lang="zh-CN" altLang="en-US" sz="2450">
                <a:solidFill>
                  <a:srgbClr val="FF0000"/>
                </a:solidFill>
              </a:rPr>
              <a:t>任何内容</a:t>
            </a:r>
            <a:r>
              <a:rPr lang="zh-CN" altLang="en-US" sz="2450"/>
              <a:t> Python 都认为是一个 </a:t>
            </a:r>
            <a:r>
              <a:rPr lang="zh-CN" altLang="en-US" sz="2450">
                <a:solidFill>
                  <a:srgbClr val="FF0000"/>
                </a:solidFill>
              </a:rPr>
              <a:t>字符串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语法如下：</a:t>
            </a:r>
            <a:endParaRPr lang="zh-CN" altLang="en-US" sz="245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50">
                <a:solidFill>
                  <a:srgbClr val="FF0000"/>
                </a:solidFill>
              </a:rPr>
              <a:t>  字符串变量 = input("提示信息：")</a:t>
            </a:r>
            <a:endParaRPr lang="zh-CN" altLang="en-US" sz="245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50">
                <a:solidFill>
                  <a:srgbClr val="FF0000"/>
                </a:solidFill>
              </a:rPr>
              <a:t>  print(input("提示信息："))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3) 类型转换函数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820" y="2267585"/>
            <a:ext cx="6433185" cy="1796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4) 变量输入演练 —— 超市买苹果增强版</a:t>
            </a:r>
            <a:endParaRPr lang="zh-CN" altLang="en-US" sz="2800"/>
          </a:p>
          <a:p>
            <a:pPr lvl="1"/>
            <a:r>
              <a:rPr lang="zh-CN" altLang="en-US"/>
              <a:t>需求</a:t>
            </a:r>
            <a:endParaRPr lang="zh-CN" altLang="en-US"/>
          </a:p>
          <a:p>
            <a:pPr lvl="2"/>
            <a:r>
              <a:rPr lang="zh-CN" altLang="en-US" sz="2800">
                <a:solidFill>
                  <a:srgbClr val="FF0000"/>
                </a:solidFill>
              </a:rPr>
              <a:t>收银员输入</a:t>
            </a:r>
            <a:r>
              <a:rPr lang="zh-CN" altLang="en-US" sz="2800"/>
              <a:t> 苹果的价格，单位：</a:t>
            </a:r>
            <a:r>
              <a:rPr lang="zh-CN" altLang="en-US" sz="2800">
                <a:solidFill>
                  <a:srgbClr val="FF0000"/>
                </a:solidFill>
              </a:rPr>
              <a:t>元／斤</a:t>
            </a:r>
            <a:endParaRPr lang="zh-CN" altLang="en-US" sz="2800"/>
          </a:p>
          <a:p>
            <a:pPr lvl="2"/>
            <a:r>
              <a:rPr lang="zh-CN" altLang="en-US" sz="2800">
                <a:solidFill>
                  <a:srgbClr val="FF0000"/>
                </a:solidFill>
              </a:rPr>
              <a:t>收银员输入 </a:t>
            </a:r>
            <a:r>
              <a:rPr lang="zh-CN" altLang="en-US" sz="2800"/>
              <a:t>用户购买苹果的重量，单位：</a:t>
            </a:r>
            <a:r>
              <a:rPr lang="zh-CN" altLang="en-US" sz="2800">
                <a:solidFill>
                  <a:srgbClr val="FF0000"/>
                </a:solidFill>
              </a:rPr>
              <a:t>斤</a:t>
            </a:r>
            <a:endParaRPr lang="zh-CN" altLang="en-US" sz="2800">
              <a:solidFill>
                <a:srgbClr val="FF0000"/>
              </a:solidFill>
            </a:endParaRPr>
          </a:p>
          <a:p>
            <a:pPr lvl="2"/>
            <a:r>
              <a:rPr lang="zh-CN" altLang="en-US" sz="2800"/>
              <a:t>计算并且 </a:t>
            </a:r>
            <a:r>
              <a:rPr lang="zh-CN" altLang="en-US" sz="2800">
                <a:solidFill>
                  <a:srgbClr val="FF0000"/>
                </a:solidFill>
              </a:rPr>
              <a:t>输出</a:t>
            </a:r>
            <a:r>
              <a:rPr lang="zh-CN" altLang="en-US" sz="2800"/>
              <a:t> 付款金额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演练方式 1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915" y="2255520"/>
            <a:ext cx="5105400" cy="4410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提问</a:t>
            </a:r>
            <a:r>
              <a:rPr lang="en-US" altLang="zh-CN" sz="2800"/>
              <a:t>	</a:t>
            </a:r>
            <a:endParaRPr lang="en-US" altLang="zh-CN" sz="2800"/>
          </a:p>
          <a:p>
            <a:r>
              <a:rPr lang="en-US" altLang="zh-CN" sz="2800"/>
              <a:t>1. 演练中，针对 价格 定义了几个变量？</a:t>
            </a:r>
            <a:endParaRPr lang="en-US" altLang="zh-CN" sz="2800"/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两个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r>
              <a:rPr lang="en-US" altLang="zh-CN" sz="2400"/>
              <a:t>price_str 记录用户输入的价格字符串</a:t>
            </a:r>
            <a:endParaRPr lang="en-US" altLang="zh-CN" sz="2400"/>
          </a:p>
          <a:p>
            <a:pPr lvl="1"/>
            <a:r>
              <a:rPr lang="en-US" altLang="zh-CN" sz="2400"/>
              <a:t>price 记录转换后的价格数值</a:t>
            </a:r>
            <a:endParaRPr lang="en-US" altLang="zh-CN" sz="2400"/>
          </a:p>
          <a:p>
            <a:pPr lvl="0"/>
            <a:r>
              <a:rPr lang="en-US" altLang="zh-CN" sz="2800"/>
              <a:t>2. 思考 —— 如果开发中，需要用户通过控制台 输入 很多个 数字，针对每一个数字都要定义两个变量，方便吗？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标识符和关键字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50">
                <a:sym typeface="+mn-ea"/>
              </a:rPr>
              <a:t>3</a:t>
            </a:r>
            <a:r>
              <a:rPr lang="zh-CN" altLang="en-US" sz="2050">
                <a:sym typeface="+mn-ea"/>
              </a:rPr>
              <a:t>.1 标识符</a:t>
            </a:r>
            <a:endParaRPr lang="zh-CN" altLang="en-US" sz="2050"/>
          </a:p>
          <a:p>
            <a:pPr lvl="2"/>
            <a:r>
              <a:rPr lang="en-US" altLang="zh-CN" sz="2050">
                <a:sym typeface="+mn-ea"/>
              </a:rPr>
              <a:t>3</a:t>
            </a:r>
            <a:r>
              <a:rPr lang="zh-CN" altLang="en-US" sz="2050">
                <a:sym typeface="+mn-ea"/>
              </a:rPr>
              <a:t>.2 关键字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>
                <a:sym typeface="+mn-ea"/>
              </a:rPr>
              <a:t>变量的命名规则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驼峰命名法</a:t>
            </a:r>
            <a:endParaRPr lang="zh-CN" altLang="en-US" sz="2050">
              <a:sym typeface="+mn-ea"/>
            </a:endParaRPr>
          </a:p>
          <a:p>
            <a:pPr lvl="2"/>
            <a:endParaRPr lang="zh-CN" altLang="en-US" sz="2055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演练方式 2 —— 买苹果改进版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定义</a:t>
            </a:r>
            <a:r>
              <a:rPr lang="zh-CN" altLang="en-US" sz="2450"/>
              <a:t> 一个 </a:t>
            </a:r>
            <a:r>
              <a:rPr lang="zh-CN" altLang="en-US" sz="2450">
                <a:solidFill>
                  <a:srgbClr val="FF0000"/>
                </a:solidFill>
              </a:rPr>
              <a:t>浮点变量</a:t>
            </a:r>
            <a:r>
              <a:rPr lang="zh-CN" altLang="en-US" sz="2450"/>
              <a:t> 接收用户输入的同时，就使用 float 函数进行转换</a:t>
            </a:r>
            <a:endParaRPr lang="zh-CN" altLang="en-US" sz="2450"/>
          </a:p>
          <a:p>
            <a:pPr lvl="1"/>
            <a:r>
              <a:rPr lang="zh-CN" altLang="en-US" sz="2450"/>
              <a:t>price = float(input("请输入价格:"))</a:t>
            </a:r>
            <a:endParaRPr lang="zh-CN" altLang="en-US" sz="2450"/>
          </a:p>
          <a:p>
            <a:pPr lvl="1"/>
            <a:r>
              <a:rPr lang="zh-CN" altLang="en-US" sz="2450"/>
              <a:t>改进后的</a:t>
            </a:r>
            <a:r>
              <a:rPr lang="zh-CN" altLang="en-US" sz="2450">
                <a:solidFill>
                  <a:srgbClr val="FF0000"/>
                </a:solidFill>
              </a:rPr>
              <a:t>好处</a:t>
            </a:r>
            <a:r>
              <a:rPr lang="zh-CN" altLang="en-US" sz="2450"/>
              <a:t>：</a:t>
            </a:r>
            <a:endParaRPr lang="zh-CN" altLang="en-US" sz="2450"/>
          </a:p>
          <a:p>
            <a:pPr lvl="1"/>
            <a:r>
              <a:rPr lang="zh-CN" altLang="en-US" sz="2450"/>
              <a:t>1. 节约空间，只需要为一个变量分配空间</a:t>
            </a:r>
            <a:endParaRPr lang="zh-CN" altLang="en-US" sz="2450"/>
          </a:p>
          <a:p>
            <a:pPr lvl="1"/>
            <a:r>
              <a:rPr lang="zh-CN" altLang="en-US" sz="2450"/>
              <a:t>2. 起名字方便，不需要为中间变量起名字</a:t>
            </a:r>
            <a:endParaRPr lang="zh-CN" altLang="en-US" sz="2450"/>
          </a:p>
          <a:p>
            <a:pPr lvl="1"/>
            <a:r>
              <a:rPr lang="zh-CN" altLang="en-US" sz="2450"/>
              <a:t>改进后的</a:t>
            </a:r>
            <a:r>
              <a:rPr lang="zh-CN" altLang="en-US" sz="2450">
                <a:solidFill>
                  <a:srgbClr val="FF0000"/>
                </a:solidFill>
              </a:rPr>
              <a:t>“缺点”</a:t>
            </a:r>
            <a:r>
              <a:rPr lang="zh-CN" altLang="en-US" sz="2450"/>
              <a:t>：</a:t>
            </a:r>
            <a:endParaRPr lang="zh-CN" altLang="en-US" sz="2450"/>
          </a:p>
          <a:p>
            <a:pPr lvl="1"/>
            <a:r>
              <a:rPr lang="zh-CN" altLang="en-US" sz="2450"/>
              <a:t>1. 初学者需要知道，两个函数能够嵌套使用，稍微有一些难度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2.5 变量的格式化输出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苹果单价 9.00 元／斤，购买了 5.00 斤，需要支付 45.00 元</a:t>
            </a:r>
            <a:endParaRPr lang="zh-CN" altLang="en-US" sz="2800"/>
          </a:p>
          <a:p>
            <a:r>
              <a:rPr lang="zh-CN" altLang="en-US" sz="2800"/>
              <a:t>在 Python 中可以使用 print 函数将信息输出到控制台</a:t>
            </a:r>
            <a:endParaRPr lang="zh-CN" altLang="en-US" sz="2800"/>
          </a:p>
          <a:p>
            <a:r>
              <a:rPr lang="zh-CN" altLang="en-US" sz="2800"/>
              <a:t>如果希望输出文字信息的同时，</a:t>
            </a:r>
            <a:r>
              <a:rPr lang="zh-CN" altLang="en-US" sz="2800">
                <a:solidFill>
                  <a:srgbClr val="FF0000"/>
                </a:solidFill>
              </a:rPr>
              <a:t>一起输出 数据</a:t>
            </a:r>
            <a:r>
              <a:rPr lang="zh-CN" altLang="en-US" sz="2800"/>
              <a:t>，就需要使用到 </a:t>
            </a:r>
            <a:r>
              <a:rPr lang="zh-CN" altLang="en-US" sz="2800">
                <a:solidFill>
                  <a:srgbClr val="FF0000"/>
                </a:solidFill>
              </a:rPr>
              <a:t>格式化操作符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1.python2</a:t>
            </a:r>
            <a:r>
              <a:rPr lang="zh-CN" altLang="en-US" sz="2800"/>
              <a:t>版本</a:t>
            </a:r>
            <a:endParaRPr lang="zh-CN" altLang="en-US" sz="2800"/>
          </a:p>
          <a:p>
            <a:pPr lvl="1"/>
            <a:r>
              <a:rPr lang="zh-CN" altLang="en-US" sz="2400"/>
              <a:t>% 被称为 </a:t>
            </a:r>
            <a:r>
              <a:rPr lang="zh-CN" altLang="en-US" sz="2400">
                <a:solidFill>
                  <a:srgbClr val="FF0000"/>
                </a:solidFill>
              </a:rPr>
              <a:t>格式化操作符</a:t>
            </a:r>
            <a:r>
              <a:rPr lang="zh-CN" altLang="en-US" sz="2400"/>
              <a:t>，专门用于处理字符串中的格式</a:t>
            </a:r>
            <a:endParaRPr lang="zh-CN" altLang="en-US" sz="2400"/>
          </a:p>
          <a:p>
            <a:pPr lvl="1"/>
            <a:r>
              <a:rPr lang="zh-CN" altLang="en-US" sz="2400"/>
              <a:t>包含 % 的字符串，被称为 </a:t>
            </a:r>
            <a:r>
              <a:rPr lang="zh-CN" altLang="en-US" sz="2400">
                <a:solidFill>
                  <a:srgbClr val="FF0000"/>
                </a:solidFill>
              </a:rPr>
              <a:t>格式化字符串</a:t>
            </a:r>
            <a:endParaRPr lang="zh-CN" altLang="en-US" sz="2400"/>
          </a:p>
          <a:p>
            <a:pPr lvl="1"/>
            <a:r>
              <a:rPr lang="zh-CN" altLang="en-US" sz="2400"/>
              <a:t>% 和不同的 字符 连用，不同类型的数据 需要使用 不同的格式化字符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3754755"/>
            <a:ext cx="9155430" cy="2668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语法格式如下：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177415"/>
            <a:ext cx="7917180" cy="1184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2.python3</a:t>
            </a:r>
            <a:r>
              <a:rPr lang="zh-CN" altLang="en-US">
                <a:sym typeface="+mn-ea"/>
              </a:rPr>
              <a:t>版本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format()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格式化输出演练 —— 基本练习</a:t>
            </a:r>
            <a:endParaRPr lang="zh-CN" altLang="en-US" sz="2800"/>
          </a:p>
          <a:p>
            <a:pPr lvl="1"/>
            <a:r>
              <a:rPr lang="zh-CN" altLang="en-US" sz="2450" b="1"/>
              <a:t>需求</a:t>
            </a:r>
            <a:endParaRPr lang="zh-CN" altLang="en-US" sz="2450" b="1"/>
          </a:p>
          <a:p>
            <a:pPr lvl="1"/>
            <a:r>
              <a:rPr lang="zh-CN" altLang="en-US" sz="2450"/>
              <a:t>1. 定义字符串变量 name，输出 </a:t>
            </a:r>
            <a:r>
              <a:rPr lang="zh-CN" altLang="en-US" sz="2450">
                <a:solidFill>
                  <a:srgbClr val="FF0000"/>
                </a:solidFill>
              </a:rPr>
              <a:t>我的名字叫 小明，请多多关照</a:t>
            </a:r>
            <a:r>
              <a:rPr lang="zh-CN" altLang="en-US" sz="2450"/>
              <a:t>！</a:t>
            </a:r>
            <a:endParaRPr lang="zh-CN" altLang="en-US" sz="2450"/>
          </a:p>
          <a:p>
            <a:pPr lvl="1"/>
            <a:r>
              <a:rPr lang="zh-CN" altLang="en-US" sz="2450"/>
              <a:t>2. 定义整数变量 student_no，输出 </a:t>
            </a:r>
            <a:r>
              <a:rPr lang="zh-CN" altLang="en-US" sz="2450">
                <a:solidFill>
                  <a:srgbClr val="FF0000"/>
                </a:solidFill>
              </a:rPr>
              <a:t>我的学号是 000001</a:t>
            </a:r>
            <a:endParaRPr lang="zh-CN" altLang="en-US" sz="2450"/>
          </a:p>
          <a:p>
            <a:pPr lvl="1"/>
            <a:r>
              <a:rPr lang="zh-CN" altLang="en-US" sz="2450"/>
              <a:t>3. 定义小数 price、weight、money，输出 </a:t>
            </a:r>
            <a:r>
              <a:rPr lang="zh-CN" altLang="en-US" sz="2450">
                <a:solidFill>
                  <a:srgbClr val="FF0000"/>
                </a:solidFill>
              </a:rPr>
              <a:t>苹果单价 9.00 元／斤，购买了 5.00 斤，需要支付 45.00 元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4. 定义一个小数 scale，输出 </a:t>
            </a:r>
            <a:r>
              <a:rPr lang="zh-CN" altLang="en-US" sz="2450">
                <a:solidFill>
                  <a:srgbClr val="FF0000"/>
                </a:solidFill>
              </a:rPr>
              <a:t>数据比例是 10.00%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0820"/>
            <a:ext cx="9779000" cy="4481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2.6 </a:t>
            </a:r>
            <a:r>
              <a:rPr lang="zh-CN" altLang="en-US"/>
              <a:t>课后练习 —— 个人名片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需求</a:t>
            </a:r>
            <a:endParaRPr lang="zh-CN" altLang="en-US" sz="2800"/>
          </a:p>
          <a:p>
            <a:pPr lvl="1"/>
            <a:r>
              <a:rPr lang="zh-CN" altLang="en-US" sz="2400"/>
              <a:t>在控制台依次提示用户输入：</a:t>
            </a:r>
            <a:r>
              <a:rPr lang="zh-CN" altLang="en-US" sz="2400" b="1"/>
              <a:t>姓名、公司、职位、电话、邮箱</a:t>
            </a:r>
            <a:endParaRPr lang="zh-CN" altLang="en-US" sz="2400"/>
          </a:p>
          <a:p>
            <a:pPr lvl="1"/>
            <a:r>
              <a:rPr lang="zh-CN" altLang="en-US" sz="2400"/>
              <a:t>按照以下格式输出：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545" y="3220085"/>
            <a:ext cx="6856095" cy="304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实现代码如下：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25675"/>
            <a:ext cx="6671945" cy="4476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.1 标识符和关键字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Python中的变量及使用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程序就是用来处理数据的，而变量就是用来存储数据的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.1 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标示符就是程序员定义的</a:t>
            </a:r>
            <a:r>
              <a:rPr lang="zh-CN" altLang="en-US" sz="2800">
                <a:solidFill>
                  <a:srgbClr val="FF0000"/>
                </a:solidFill>
              </a:rPr>
              <a:t> 变量名、函数名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名字</a:t>
            </a:r>
            <a:r>
              <a:rPr lang="zh-CN" altLang="en-US" sz="2800"/>
              <a:t> 需要有 </a:t>
            </a:r>
            <a:r>
              <a:rPr lang="zh-CN" altLang="en-US" sz="2800">
                <a:solidFill>
                  <a:srgbClr val="FF0000"/>
                </a:solidFill>
              </a:rPr>
              <a:t>见名知义</a:t>
            </a:r>
            <a:r>
              <a:rPr lang="zh-CN" altLang="en-US" sz="2800"/>
              <a:t> 的效果，见下图：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2922270"/>
            <a:ext cx="5850255" cy="3343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标示符可以由 </a:t>
            </a:r>
            <a:r>
              <a:rPr lang="zh-CN" altLang="en-US" sz="2800">
                <a:solidFill>
                  <a:srgbClr val="FF0000"/>
                </a:solidFill>
              </a:rPr>
              <a:t>字母、下划线</a:t>
            </a:r>
            <a:r>
              <a:rPr lang="zh-CN" altLang="en-US" sz="2800"/>
              <a:t> 和 </a:t>
            </a:r>
            <a:r>
              <a:rPr lang="zh-CN" altLang="en-US" sz="2800">
                <a:solidFill>
                  <a:srgbClr val="FF0000"/>
                </a:solidFill>
              </a:rPr>
              <a:t>数字</a:t>
            </a:r>
            <a:r>
              <a:rPr lang="zh-CN" altLang="en-US" sz="2800"/>
              <a:t> 组成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不能以数字开头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不能与关键字重名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.2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关键字</a:t>
            </a:r>
            <a:r>
              <a:rPr lang="zh-CN" altLang="en-US" sz="2800"/>
              <a:t> 就是在 Python 内部</a:t>
            </a:r>
            <a:r>
              <a:rPr lang="zh-CN" altLang="en-US" sz="2800">
                <a:solidFill>
                  <a:srgbClr val="FF0000"/>
                </a:solidFill>
              </a:rPr>
              <a:t>已经使用的标识符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关键字 具有</a:t>
            </a:r>
            <a:r>
              <a:rPr lang="zh-CN" altLang="en-US" sz="2800">
                <a:solidFill>
                  <a:srgbClr val="FF0000"/>
                </a:solidFill>
              </a:rPr>
              <a:t>特殊的功能和含义</a:t>
            </a:r>
            <a:endParaRPr lang="zh-CN" altLang="en-US" sz="2800"/>
          </a:p>
          <a:p>
            <a:r>
              <a:rPr lang="zh-CN" altLang="en-US" sz="2800"/>
              <a:t>开发者 </a:t>
            </a:r>
            <a:r>
              <a:rPr lang="zh-CN" altLang="en-US" sz="2800">
                <a:solidFill>
                  <a:srgbClr val="FF0000"/>
                </a:solidFill>
              </a:rPr>
              <a:t>不允许定义和关键字相同的名字的标示符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通过以下命令可以查看 Python 中的关键字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import keyword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print(keyword.kwlist)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04</a:t>
            </a:r>
            <a:r>
              <a:rPr lang="zh-CN" altLang="en-US"/>
              <a:t>. 变量的命名规则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命名规则 可以被视为一种 惯例，并无绝对与强制</a:t>
            </a:r>
            <a:endParaRPr lang="zh-CN" altLang="en-US" sz="2800"/>
          </a:p>
          <a:p>
            <a:r>
              <a:rPr lang="zh-CN" altLang="en-US" sz="2800"/>
              <a:t>目的是为了 增加代码的识别和可读性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800"/>
              <a:t>注意 Python 中的 </a:t>
            </a:r>
            <a:r>
              <a:rPr lang="zh-CN" altLang="en-US" sz="2800">
                <a:solidFill>
                  <a:srgbClr val="FF0000"/>
                </a:solidFill>
              </a:rPr>
              <a:t>标识符</a:t>
            </a:r>
            <a:r>
              <a:rPr lang="zh-CN" altLang="en-US" sz="2800"/>
              <a:t> 是 </a:t>
            </a:r>
            <a:r>
              <a:rPr lang="zh-CN" altLang="en-US" sz="2800">
                <a:solidFill>
                  <a:srgbClr val="FF0000"/>
                </a:solidFill>
              </a:rPr>
              <a:t>区分大小写的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945" y="4302125"/>
            <a:ext cx="4571365" cy="1031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在定义变量时，为了保证代码格式，= 的左右应该各保留一个空格</a:t>
            </a:r>
            <a:endParaRPr lang="zh-CN" altLang="en-US" sz="2800"/>
          </a:p>
          <a:p>
            <a:r>
              <a:rPr lang="zh-CN" altLang="en-US" sz="2800"/>
              <a:t>2. 在 Python 中，如果 </a:t>
            </a:r>
            <a:r>
              <a:rPr lang="zh-CN" altLang="en-US" sz="2800">
                <a:solidFill>
                  <a:srgbClr val="FF0000"/>
                </a:solidFill>
              </a:rPr>
              <a:t>变量名</a:t>
            </a:r>
            <a:r>
              <a:rPr lang="zh-CN" altLang="en-US" sz="2800"/>
              <a:t> 需要由 </a:t>
            </a:r>
            <a:r>
              <a:rPr lang="zh-CN" altLang="en-US" sz="2800">
                <a:solidFill>
                  <a:srgbClr val="FF0000"/>
                </a:solidFill>
              </a:rPr>
              <a:t>二个 或 多个单词</a:t>
            </a:r>
            <a:r>
              <a:rPr lang="zh-CN" altLang="en-US" sz="2800"/>
              <a:t> 组成时，可以按照以下方式命名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1. 每个单词都使用</a:t>
            </a:r>
            <a:r>
              <a:rPr lang="zh-CN" altLang="en-US" sz="2800">
                <a:solidFill>
                  <a:srgbClr val="FF0000"/>
                </a:solidFill>
              </a:rPr>
              <a:t>小写字母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2. 单词与单词之间使用</a:t>
            </a:r>
            <a:r>
              <a:rPr lang="zh-CN" altLang="en-US" sz="2800">
                <a:solidFill>
                  <a:srgbClr val="FF0000"/>
                </a:solidFill>
              </a:rPr>
              <a:t> _下划线</a:t>
            </a:r>
            <a:r>
              <a:rPr lang="zh-CN" altLang="en-US" sz="2800"/>
              <a:t> 连接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例如：first_name、last_name、qq_number、qq_password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驼峰命名法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当 </a:t>
            </a:r>
            <a:r>
              <a:rPr lang="zh-CN" altLang="en-US" sz="2800">
                <a:solidFill>
                  <a:srgbClr val="FF0000"/>
                </a:solidFill>
              </a:rPr>
              <a:t>变量名</a:t>
            </a:r>
            <a:r>
              <a:rPr lang="zh-CN" altLang="en-US" sz="2800"/>
              <a:t> 是由二个或多个单词组成时，还可以利用驼峰命名法来命名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小驼峰式命名法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第一个单词以小写字母开始，后续单词的首字母大写</a:t>
            </a:r>
            <a:endParaRPr lang="zh-CN" altLang="en-US" sz="2450"/>
          </a:p>
          <a:p>
            <a:pPr lvl="1"/>
            <a:r>
              <a:rPr lang="zh-CN" altLang="en-US" sz="2450"/>
              <a:t>例如：firstName、lastName</a:t>
            </a:r>
            <a:endParaRPr lang="zh-CN" altLang="en-US" sz="2450"/>
          </a:p>
          <a:p>
            <a:r>
              <a:rPr lang="zh-CN" altLang="en-US" sz="2800">
                <a:solidFill>
                  <a:srgbClr val="FF0000"/>
                </a:solidFill>
              </a:rPr>
              <a:t>大驼峰式命名法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每一个单词的首字母都采用大写字母</a:t>
            </a:r>
            <a:endParaRPr lang="zh-CN" altLang="en-US" sz="2450"/>
          </a:p>
          <a:p>
            <a:pPr lvl="1"/>
            <a:r>
              <a:rPr lang="zh-CN" altLang="en-US" sz="2450"/>
              <a:t>例如：FirstName、LastName、CamelCase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53845"/>
            <a:ext cx="6343015" cy="4628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变量定义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中，每个变量 在</a:t>
            </a:r>
            <a:r>
              <a:rPr lang="zh-CN" altLang="en-US" sz="2800">
                <a:solidFill>
                  <a:srgbClr val="FF0000"/>
                </a:solidFill>
              </a:rPr>
              <a:t>使用前都必须赋值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FF0000"/>
                </a:solidFill>
              </a:rPr>
              <a:t>变量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赋值以后 该变量 才会被创建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等号（</a:t>
            </a:r>
            <a:r>
              <a:rPr lang="zh-CN" altLang="en-US" sz="2800">
                <a:solidFill>
                  <a:srgbClr val="FF0000"/>
                </a:solidFill>
              </a:rPr>
              <a:t>=</a:t>
            </a:r>
            <a:r>
              <a:rPr lang="zh-CN" altLang="en-US" sz="2800"/>
              <a:t>）用来给变量赋值</a:t>
            </a:r>
            <a:endParaRPr lang="zh-CN" altLang="en-US" sz="2800"/>
          </a:p>
          <a:p>
            <a:pPr lvl="1"/>
            <a:r>
              <a:rPr lang="zh-CN" altLang="en-US" sz="2450"/>
              <a:t>= 左边是一个变量名</a:t>
            </a:r>
            <a:endParaRPr lang="zh-CN" altLang="en-US" sz="2450"/>
          </a:p>
          <a:p>
            <a:pPr lvl="1"/>
            <a:r>
              <a:rPr lang="zh-CN" altLang="en-US" sz="2450"/>
              <a:t>= 右边是存储在变量中的值</a:t>
            </a:r>
            <a:endParaRPr lang="zh-CN" altLang="en-US" sz="245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变量名 = 值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endParaRPr lang="zh-CN" altLang="en-US" sz="2450"/>
          </a:p>
          <a:p>
            <a:pPr lvl="0"/>
            <a:r>
              <a:rPr lang="zh-CN" altLang="en-US" sz="2800" i="1"/>
              <a:t>变量定义之后，后续就可以直接使用了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.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变量演练1 —— iPython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使用交互式方式，如果要查看变量内容，直接输入变量名即可，不需要使用 print 函数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1546225"/>
            <a:ext cx="4610735" cy="362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.</a:t>
            </a:r>
            <a:r>
              <a:rPr lang="en-US">
                <a:sym typeface="+mn-ea"/>
              </a:rPr>
              <a:t>2</a:t>
            </a:r>
            <a:r>
              <a:rPr lang="zh-CN" altLang="en-US">
                <a:sym typeface="+mn-ea"/>
              </a:rPr>
              <a:t> 变量演练 2 —— PyCharm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使用解释器执行，如果要输出变量的内容，必须要要使用 print 函数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1546225"/>
            <a:ext cx="5523865" cy="3648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.</a:t>
            </a:r>
            <a:r>
              <a:rPr lang="zh-CN" altLang="en-US"/>
              <a:t>3 变量演练 3 —— 超市买苹果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可以用 </a:t>
            </a:r>
            <a:r>
              <a:rPr lang="zh-CN" altLang="en-US" sz="2400">
                <a:solidFill>
                  <a:srgbClr val="FF0000"/>
                </a:solidFill>
              </a:rPr>
              <a:t>其他变量的计算结果</a:t>
            </a:r>
            <a:r>
              <a:rPr lang="zh-CN" altLang="en-US" sz="2400"/>
              <a:t> 来定义变量</a:t>
            </a:r>
            <a:endParaRPr lang="zh-CN" altLang="en-US" sz="2400"/>
          </a:p>
          <a:p>
            <a:r>
              <a:rPr lang="zh-CN" altLang="en-US" sz="2400"/>
              <a:t>变量定义之后，后续就可以直接使用了</a:t>
            </a:r>
            <a:endParaRPr lang="zh-CN" altLang="en-US" sz="2400"/>
          </a:p>
          <a:p>
            <a:r>
              <a:rPr lang="zh-CN" altLang="en-US" sz="2400"/>
              <a:t>需求：</a:t>
            </a:r>
            <a:endParaRPr lang="zh-CN" altLang="en-US" sz="2400"/>
          </a:p>
          <a:p>
            <a:pPr lvl="1"/>
            <a:r>
              <a:rPr lang="zh-CN" altLang="en-US" sz="2100"/>
              <a:t>苹果的价格是 8.5 元/斤</a:t>
            </a:r>
            <a:endParaRPr lang="zh-CN" altLang="en-US" sz="2100"/>
          </a:p>
          <a:p>
            <a:pPr lvl="1"/>
            <a:r>
              <a:rPr lang="zh-CN" altLang="en-US" sz="2100"/>
              <a:t>买了 7.5 斤 苹果</a:t>
            </a:r>
            <a:endParaRPr lang="zh-CN" altLang="en-US" sz="2100"/>
          </a:p>
          <a:p>
            <a:pPr lvl="1"/>
            <a:r>
              <a:rPr lang="zh-CN" altLang="en-US" sz="2100"/>
              <a:t>计算付款金额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67815"/>
            <a:ext cx="4835525" cy="4116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3251</Words>
  <Application>WPS 演示</Application>
  <PresentationFormat>宽屏</PresentationFormat>
  <Paragraphs>272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PowerPoint 演示文稿</vt:lpstr>
      <vt:lpstr>PowerPoint 演示文稿</vt:lpstr>
      <vt:lpstr>Python中的变量及使用</vt:lpstr>
      <vt:lpstr>01. 变量定义</vt:lpstr>
      <vt:lpstr>1.1 变量演练1 —— iPython </vt:lpstr>
      <vt:lpstr>1.2 变量演练 2 —— PyCharm </vt:lpstr>
      <vt:lpstr>1.3 变量演练 3 —— 超市买苹果</vt:lpstr>
      <vt:lpstr>PowerPoint 演示文稿</vt:lpstr>
      <vt:lpstr>PowerPoint 演示文稿</vt:lpstr>
      <vt:lpstr>PowerPoint 演示文稿</vt:lpstr>
      <vt:lpstr>02. 变量的类型</vt:lpstr>
      <vt:lpstr>2.1 变量类型的演练 —— 个人信息</vt:lpstr>
      <vt:lpstr>PowerPoint 演示文稿</vt:lpstr>
      <vt:lpstr>PowerPoint 演示文稿</vt:lpstr>
      <vt:lpstr>2.2 变量的类型</vt:lpstr>
      <vt:lpstr>PowerPoint 演示文稿</vt:lpstr>
      <vt:lpstr>2.3 不同类型变量之间的计算</vt:lpstr>
      <vt:lpstr>PowerPoint 演示文稿</vt:lpstr>
      <vt:lpstr>PowerPoint 演示文稿</vt:lpstr>
      <vt:lpstr>PowerPoint 演示文稿</vt:lpstr>
      <vt:lpstr>PowerPoint 演示文稿</vt:lpstr>
      <vt:lpstr>2.4 变量的输入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变量的格式化输出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课后练习 —— 个人名片</vt:lpstr>
      <vt:lpstr>PowerPoint 演示文稿</vt:lpstr>
      <vt:lpstr>PowerPoint 演示文稿</vt:lpstr>
      <vt:lpstr>3.1 标识符</vt:lpstr>
      <vt:lpstr>PowerPoint 演示文稿</vt:lpstr>
      <vt:lpstr>3.2 关键字</vt:lpstr>
      <vt:lpstr>04. 变量的命名规则</vt:lpstr>
      <vt:lpstr>PowerPoint 演示文稿</vt:lpstr>
      <vt:lpstr>驼峰命名法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181</cp:revision>
  <dcterms:created xsi:type="dcterms:W3CDTF">2019-06-19T02:08:00Z</dcterms:created>
  <dcterms:modified xsi:type="dcterms:W3CDTF">2021-03-15T01:15:51Z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