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10" r:id="rId3"/>
    <p:sldId id="493" r:id="rId5"/>
    <p:sldId id="494" r:id="rId6"/>
    <p:sldId id="495" r:id="rId7"/>
    <p:sldId id="496" r:id="rId8"/>
    <p:sldId id="528" r:id="rId9"/>
    <p:sldId id="529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第三章 </a:t>
            </a:r>
            <a:r>
              <a:rPr 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变量和运算符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3.3 not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not 条件</a:t>
            </a:r>
            <a:endParaRPr lang="zh-CN" altLang="en-US"/>
          </a:p>
          <a:p>
            <a:pPr lvl="1"/>
            <a:r>
              <a:rPr lang="zh-CN" altLang="en-US"/>
              <a:t>非／不是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1925" y="2954655"/>
            <a:ext cx="5940425" cy="1473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3.4 </a:t>
            </a:r>
            <a:r>
              <a:rPr lang="zh-CN" altLang="en-US"/>
              <a:t>逻辑运算演练（建议学习分支后练习）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1. 练习1: 定义一个整数变量 age，编写代码判断年龄是否正确</a:t>
            </a:r>
            <a:endParaRPr lang="zh-CN" altLang="en-US" sz="2800"/>
          </a:p>
          <a:p>
            <a:pPr marL="457200" lvl="1" indent="0">
              <a:buNone/>
            </a:pPr>
            <a:r>
              <a:rPr lang="zh-CN" altLang="en-US" sz="2450"/>
              <a:t>  要求人的年龄在 0-120 之间</a:t>
            </a:r>
            <a:endParaRPr lang="zh-CN" altLang="en-US" sz="2450"/>
          </a:p>
          <a:p>
            <a:r>
              <a:rPr lang="zh-CN" altLang="en-US" sz="2800"/>
              <a:t>2. 练习2: 定义两个整数变量 python_score、c_score，编写代码判断成绩</a:t>
            </a:r>
            <a:endParaRPr lang="zh-CN" altLang="en-US" sz="2800"/>
          </a:p>
          <a:p>
            <a:pPr marL="457200" lvl="1" indent="0">
              <a:buNone/>
            </a:pPr>
            <a:r>
              <a:rPr lang="zh-CN" altLang="en-US" sz="2450"/>
              <a:t> 要求只要有一门成绩 &gt; 60 分就算合格</a:t>
            </a:r>
            <a:endParaRPr lang="zh-CN" altLang="en-US" sz="2450"/>
          </a:p>
          <a:p>
            <a:r>
              <a:rPr lang="zh-CN" altLang="en-US" sz="2800"/>
              <a:t>3. 练习3: 定义一个布尔型变量 is_employee，编写代码判断是否是本公司员工</a:t>
            </a:r>
            <a:endParaRPr lang="zh-CN" altLang="en-US" sz="2800"/>
          </a:p>
          <a:p>
            <a:pPr marL="457200" lvl="1" indent="0">
              <a:buNone/>
            </a:pPr>
            <a:r>
              <a:rPr lang="zh-CN" altLang="en-US" sz="2450"/>
              <a:t> 如果不是提示不允许入内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答案 1：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9525" y="2319020"/>
            <a:ext cx="6309995" cy="3819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答案 2：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0" y="2324100"/>
            <a:ext cx="7658735" cy="3941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答案 3：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2343150"/>
            <a:ext cx="8118475" cy="2743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04 赋值运算符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 在 Python 中，使用 = 可以给变量赋值</a:t>
            </a:r>
            <a:endParaRPr lang="zh-CN" altLang="en-US" sz="2800"/>
          </a:p>
          <a:p>
            <a:r>
              <a:rPr lang="zh-CN" altLang="en-US" sz="2800"/>
              <a:t> 在算术运算时，为了简化代码的编写，Python 还提供了一系列的 与 算术运算符 对应的 赋值运算符</a:t>
            </a:r>
            <a:endParaRPr lang="zh-CN" altLang="en-US" sz="2800"/>
          </a:p>
          <a:p>
            <a:r>
              <a:rPr lang="zh-CN" altLang="en-US" sz="2800"/>
              <a:t> 注意：赋值运算符中间不能使用空格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21460"/>
            <a:ext cx="9831705" cy="4254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05 运算符的优先级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以下表格的算数优先级由高到最低顺序排列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229485"/>
            <a:ext cx="7447280" cy="3699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运算符详解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目标</a:t>
            </a:r>
            <a:endParaRPr lang="zh-CN" altLang="en-US" sz="2800"/>
          </a:p>
          <a:p>
            <a:pPr lvl="1"/>
            <a:r>
              <a:rPr lang="en-US" altLang="zh-CN" sz="2400"/>
              <a:t>01 </a:t>
            </a:r>
            <a:r>
              <a:rPr lang="zh-CN" altLang="en-US" sz="2400"/>
              <a:t>算数运算符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/>
              <a:t>比较（关系）运算符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/>
              <a:t>逻辑运算符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04 </a:t>
            </a:r>
            <a:r>
              <a:rPr lang="zh-CN" altLang="en-US" sz="2400"/>
              <a:t>赋值运算符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05 </a:t>
            </a:r>
            <a:r>
              <a:rPr lang="zh-CN" altLang="en-US" sz="2400"/>
              <a:t>运算符的优先级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01 算数运算符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是完成基本的算术运算使用的符号，用来处理四则运算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355850"/>
            <a:ext cx="7590790" cy="3898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 Python 中 * 运算符还可以用于字符串，计算结果就是字符串重复指定次数的结果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2805430"/>
            <a:ext cx="6385560" cy="748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02 比较（关系）运算符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44650"/>
            <a:ext cx="9507220" cy="3204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03. 逻辑运算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在程序开发中，通常 </a:t>
            </a:r>
            <a:r>
              <a:rPr lang="zh-CN" altLang="en-US" sz="2800">
                <a:solidFill>
                  <a:srgbClr val="FF0000"/>
                </a:solidFill>
              </a:rPr>
              <a:t>在判断条件时</a:t>
            </a:r>
            <a:r>
              <a:rPr lang="zh-CN" altLang="en-US" sz="2800"/>
              <a:t>，会需要同时判断多个条件</a:t>
            </a:r>
            <a:endParaRPr lang="zh-CN" altLang="en-US" sz="2800"/>
          </a:p>
          <a:p>
            <a:r>
              <a:rPr lang="zh-CN" altLang="en-US" sz="2800"/>
              <a:t>只有多个条件都满足，才能够执行后续代码，这个时候需要使用到 </a:t>
            </a:r>
            <a:r>
              <a:rPr lang="zh-CN" altLang="en-US" sz="2800">
                <a:solidFill>
                  <a:srgbClr val="FF0000"/>
                </a:solidFill>
              </a:rPr>
              <a:t>逻辑运算符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逻辑运算符</a:t>
            </a:r>
            <a:r>
              <a:rPr lang="zh-CN" altLang="en-US" sz="2800"/>
              <a:t> 可以把 </a:t>
            </a:r>
            <a:r>
              <a:rPr lang="zh-CN" altLang="en-US" sz="2800">
                <a:solidFill>
                  <a:srgbClr val="FF0000"/>
                </a:solidFill>
              </a:rPr>
              <a:t>多个条件</a:t>
            </a:r>
            <a:r>
              <a:rPr lang="zh-CN" altLang="en-US" sz="2800"/>
              <a:t> 按照 </a:t>
            </a:r>
            <a:r>
              <a:rPr lang="zh-CN" altLang="en-US" sz="2800">
                <a:solidFill>
                  <a:srgbClr val="FF0000"/>
                </a:solidFill>
              </a:rPr>
              <a:t>逻辑</a:t>
            </a:r>
            <a:r>
              <a:rPr lang="zh-CN" altLang="en-US" sz="2800"/>
              <a:t> 进行 </a:t>
            </a:r>
            <a:r>
              <a:rPr lang="zh-CN" altLang="en-US" sz="2800">
                <a:solidFill>
                  <a:srgbClr val="FF0000"/>
                </a:solidFill>
              </a:rPr>
              <a:t>连接</a:t>
            </a:r>
            <a:r>
              <a:rPr lang="zh-CN" altLang="en-US" sz="2800"/>
              <a:t>，变成 </a:t>
            </a:r>
            <a:r>
              <a:rPr lang="zh-CN" altLang="en-US" sz="2800">
                <a:solidFill>
                  <a:srgbClr val="FF0000"/>
                </a:solidFill>
              </a:rPr>
              <a:t>更复杂的条件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Python 中的 逻辑运算符 包括：</a:t>
            </a:r>
            <a:r>
              <a:rPr lang="zh-CN" altLang="en-US" sz="2800">
                <a:solidFill>
                  <a:srgbClr val="FF0000"/>
                </a:solidFill>
              </a:rPr>
              <a:t>与 </a:t>
            </a:r>
            <a:r>
              <a:rPr lang="zh-CN" altLang="en-US" sz="2800">
                <a:solidFill>
                  <a:srgbClr val="FF0000"/>
                </a:solidFill>
              </a:rPr>
              <a:t>and／或 or／非 not</a:t>
            </a:r>
            <a:r>
              <a:rPr lang="zh-CN" altLang="en-US" sz="2800"/>
              <a:t> 三种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03 逻辑运算符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11630"/>
            <a:ext cx="8588375" cy="3053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3.1 and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条件1 and 条件2</a:t>
            </a:r>
            <a:endParaRPr lang="zh-CN" altLang="en-US" sz="2800"/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与／并且</a:t>
            </a:r>
            <a:endParaRPr lang="zh-CN" altLang="en-US" sz="2450">
              <a:solidFill>
                <a:srgbClr val="FF0000"/>
              </a:solidFill>
            </a:endParaRPr>
          </a:p>
          <a:p>
            <a:pPr lvl="1"/>
            <a:r>
              <a:rPr lang="zh-CN" altLang="en-US" sz="2450"/>
              <a:t>两个条件同时满足，返回 True</a:t>
            </a:r>
            <a:endParaRPr lang="zh-CN" altLang="en-US" sz="2450"/>
          </a:p>
          <a:p>
            <a:pPr lvl="1"/>
            <a:r>
              <a:rPr lang="zh-CN" altLang="en-US" sz="2450"/>
              <a:t>只要有一个不满足，就返回 False</a:t>
            </a:r>
            <a:endParaRPr lang="zh-CN" altLang="en-US" sz="24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0" y="3933825"/>
            <a:ext cx="6679565" cy="2070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3.2 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条件1 or 条件2</a:t>
            </a:r>
            <a:endParaRPr lang="zh-CN" altLang="en-US" sz="280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或／或者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两个条件只要有一个满足，返回 True</a:t>
            </a:r>
            <a:endParaRPr lang="zh-CN" altLang="en-US"/>
          </a:p>
          <a:p>
            <a:pPr lvl="1"/>
            <a:r>
              <a:rPr lang="zh-CN" altLang="en-US"/>
              <a:t>两个条件都不满足，返回 False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7670" y="3957955"/>
            <a:ext cx="7099935" cy="2148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WPS 演示</Application>
  <PresentationFormat>宽屏</PresentationFormat>
  <Paragraphs>75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2_自定义设计方案</vt:lpstr>
      <vt:lpstr>PowerPoint 演示文稿</vt:lpstr>
      <vt:lpstr>运算符详解</vt:lpstr>
      <vt:lpstr>01 算数运算符</vt:lpstr>
      <vt:lpstr>PowerPoint 演示文稿</vt:lpstr>
      <vt:lpstr>02 比较（关系）运算符</vt:lpstr>
      <vt:lpstr>03. 逻辑运算</vt:lpstr>
      <vt:lpstr>03 逻辑运算符</vt:lpstr>
      <vt:lpstr>3.1 and</vt:lpstr>
      <vt:lpstr>3.2 or</vt:lpstr>
      <vt:lpstr>3.3 not</vt:lpstr>
      <vt:lpstr>3.4 逻辑运算演练</vt:lpstr>
      <vt:lpstr>PowerPoint 演示文稿</vt:lpstr>
      <vt:lpstr>PowerPoint 演示文稿</vt:lpstr>
      <vt:lpstr>  </vt:lpstr>
      <vt:lpstr>04 赋值运算符</vt:lpstr>
      <vt:lpstr>PowerPoint 演示文稿</vt:lpstr>
      <vt:lpstr>05 运算符的优先级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179</cp:revision>
  <dcterms:created xsi:type="dcterms:W3CDTF">2019-06-19T02:08:00Z</dcterms:created>
  <dcterms:modified xsi:type="dcterms:W3CDTF">2021-03-09T03:25:38Z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