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0" r:id="rId3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1" r:id="rId15"/>
    <p:sldId id="422" r:id="rId16"/>
    <p:sldId id="423" r:id="rId17"/>
    <p:sldId id="424" r:id="rId18"/>
    <p:sldId id="425" r:id="rId19"/>
    <p:sldId id="504" r:id="rId20"/>
    <p:sldId id="505" r:id="rId21"/>
    <p:sldId id="506" r:id="rId22"/>
    <p:sldId id="507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971550" y="1411288"/>
            <a:ext cx="9386888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0700" y="557626"/>
            <a:ext cx="10515600" cy="741785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4450" y="1546500"/>
            <a:ext cx="10515600" cy="4719546"/>
          </a:xfrm>
        </p:spPr>
        <p:txBody>
          <a:bodyPr/>
          <a:lstStyle>
            <a:lvl1pPr>
              <a:lnSpc>
                <a:spcPct val="120000"/>
              </a:lnSpc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-4762" y="-3175"/>
            <a:ext cx="6900863" cy="12858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矩形 48"/>
          <p:cNvSpPr/>
          <p:nvPr/>
        </p:nvSpPr>
        <p:spPr>
          <a:xfrm>
            <a:off x="-4762" y="125413"/>
            <a:ext cx="6902450" cy="144463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矩形 49"/>
          <p:cNvSpPr/>
          <p:nvPr/>
        </p:nvSpPr>
        <p:spPr>
          <a:xfrm>
            <a:off x="-4762" y="269875"/>
            <a:ext cx="6900863" cy="142875"/>
          </a:xfrm>
          <a:prstGeom prst="rect">
            <a:avLst/>
          </a:prstGeom>
          <a:solidFill>
            <a:srgbClr val="A5002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pic>
        <p:nvPicPr>
          <p:cNvPr id="1032" name="图片 50" descr="瑞翼教育（红灰版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075" y="41275"/>
            <a:ext cx="1787525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3" name="组合 36"/>
          <p:cNvGrpSpPr/>
          <p:nvPr/>
        </p:nvGrpSpPr>
        <p:grpSpPr>
          <a:xfrm>
            <a:off x="11423650" y="-3175"/>
            <a:ext cx="796925" cy="422275"/>
            <a:chOff x="-7" y="-6"/>
            <a:chExt cx="1256" cy="665"/>
          </a:xfrm>
        </p:grpSpPr>
        <p:sp>
          <p:nvSpPr>
            <p:cNvPr id="10" name="矩形 9"/>
            <p:cNvSpPr/>
            <p:nvPr userDrawn="1"/>
          </p:nvSpPr>
          <p:spPr>
            <a:xfrm>
              <a:off x="-6" y="-6"/>
              <a:ext cx="1255" cy="202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-7" y="196"/>
              <a:ext cx="1247" cy="227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-6" y="423"/>
              <a:ext cx="1255" cy="236"/>
            </a:xfrm>
            <a:prstGeom prst="rect">
              <a:avLst/>
            </a:prstGeom>
            <a:solidFill>
              <a:srgbClr val="B2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pic>
        <p:nvPicPr>
          <p:cNvPr id="1037" name="图片 1" descr="红色SUG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450" y="-149225"/>
            <a:ext cx="1758950" cy="771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19"/>
          <p:cNvSpPr/>
          <p:nvPr>
            <p:custDataLst>
              <p:tags r:id="rId1"/>
            </p:custDataLst>
          </p:nvPr>
        </p:nvSpPr>
        <p:spPr>
          <a:xfrm>
            <a:off x="0" y="-117614"/>
            <a:ext cx="12192000" cy="3416893"/>
          </a:xfrm>
          <a:custGeom>
            <a:avLst/>
            <a:gdLst>
              <a:gd name="connsiteX0" fmla="*/ 0 w 11644590"/>
              <a:gd name="connsiteY0" fmla="*/ 0 h 3139633"/>
              <a:gd name="connsiteX1" fmla="*/ 11644590 w 11644590"/>
              <a:gd name="connsiteY1" fmla="*/ 0 h 3139633"/>
              <a:gd name="connsiteX2" fmla="*/ 3048000 w 11644590"/>
              <a:gd name="connsiteY2" fmla="*/ 3139633 h 3139633"/>
              <a:gd name="connsiteX3" fmla="*/ 0 w 11644590"/>
              <a:gd name="connsiteY3" fmla="*/ 1605195 h 3139633"/>
              <a:gd name="connsiteX4" fmla="*/ 0 w 11644590"/>
              <a:gd name="connsiteY4" fmla="*/ 0 h 313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590" h="3139633">
                <a:moveTo>
                  <a:pt x="0" y="0"/>
                </a:moveTo>
                <a:lnTo>
                  <a:pt x="11644590" y="0"/>
                </a:lnTo>
                <a:lnTo>
                  <a:pt x="3048000" y="3139633"/>
                </a:lnTo>
                <a:lnTo>
                  <a:pt x="0" y="160519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_任意多边形 23"/>
          <p:cNvSpPr/>
          <p:nvPr>
            <p:custDataLst>
              <p:tags r:id="rId2"/>
            </p:custDataLst>
          </p:nvPr>
        </p:nvSpPr>
        <p:spPr>
          <a:xfrm>
            <a:off x="-4445" y="-86360"/>
            <a:ext cx="12367260" cy="3251835"/>
          </a:xfrm>
          <a:custGeom>
            <a:avLst/>
            <a:gdLst>
              <a:gd name="connsiteX0" fmla="*/ 0 w 11757236"/>
              <a:gd name="connsiteY0" fmla="*/ 0 h 3251846"/>
              <a:gd name="connsiteX1" fmla="*/ 11757236 w 11757236"/>
              <a:gd name="connsiteY1" fmla="*/ 0 h 3251846"/>
              <a:gd name="connsiteX2" fmla="*/ 3191286 w 11757236"/>
              <a:gd name="connsiteY2" fmla="*/ 3251846 h 3251846"/>
              <a:gd name="connsiteX3" fmla="*/ 0 w 11757236"/>
              <a:gd name="connsiteY3" fmla="*/ 1581902 h 325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236" h="3251846">
                <a:moveTo>
                  <a:pt x="0" y="0"/>
                </a:moveTo>
                <a:lnTo>
                  <a:pt x="11757236" y="0"/>
                </a:lnTo>
                <a:lnTo>
                  <a:pt x="3191286" y="3251846"/>
                </a:lnTo>
                <a:lnTo>
                  <a:pt x="0" y="15819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3"/>
            </p:custDataLst>
          </p:nvPr>
        </p:nvSpPr>
        <p:spPr>
          <a:xfrm>
            <a:off x="1270" y="-86360"/>
            <a:ext cx="12179935" cy="3182620"/>
          </a:xfrm>
          <a:custGeom>
            <a:avLst/>
            <a:gdLst>
              <a:gd name="connsiteX0" fmla="*/ 0 w 11575120"/>
              <a:gd name="connsiteY0" fmla="*/ 0 h 3182710"/>
              <a:gd name="connsiteX1" fmla="*/ 11575120 w 11575120"/>
              <a:gd name="connsiteY1" fmla="*/ 0 h 3182710"/>
              <a:gd name="connsiteX2" fmla="*/ 3191286 w 11575120"/>
              <a:gd name="connsiteY2" fmla="*/ 3182710 h 3182710"/>
              <a:gd name="connsiteX3" fmla="*/ 0 w 11575120"/>
              <a:gd name="connsiteY3" fmla="*/ 1512766 h 318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75120" h="3182710">
                <a:moveTo>
                  <a:pt x="0" y="0"/>
                </a:moveTo>
                <a:lnTo>
                  <a:pt x="11575120" y="0"/>
                </a:lnTo>
                <a:lnTo>
                  <a:pt x="3191286" y="3182710"/>
                </a:lnTo>
                <a:lnTo>
                  <a:pt x="0" y="151276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_任意多边形 25"/>
          <p:cNvSpPr/>
          <p:nvPr>
            <p:custDataLst>
              <p:tags r:id="rId4"/>
            </p:custDataLst>
          </p:nvPr>
        </p:nvSpPr>
        <p:spPr>
          <a:xfrm>
            <a:off x="1905" y="-86360"/>
            <a:ext cx="11691620" cy="2997835"/>
          </a:xfrm>
          <a:custGeom>
            <a:avLst/>
            <a:gdLst>
              <a:gd name="connsiteX0" fmla="*/ 0 w 11087557"/>
              <a:gd name="connsiteY0" fmla="*/ 0 h 2997619"/>
              <a:gd name="connsiteX1" fmla="*/ 11087557 w 11087557"/>
              <a:gd name="connsiteY1" fmla="*/ 0 h 2997619"/>
              <a:gd name="connsiteX2" fmla="*/ 3191286 w 11087557"/>
              <a:gd name="connsiteY2" fmla="*/ 2997619 h 2997619"/>
              <a:gd name="connsiteX3" fmla="*/ 0 w 11087557"/>
              <a:gd name="connsiteY3" fmla="*/ 1327675 h 299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7557" h="2997619">
                <a:moveTo>
                  <a:pt x="0" y="0"/>
                </a:moveTo>
                <a:lnTo>
                  <a:pt x="11087557" y="0"/>
                </a:lnTo>
                <a:lnTo>
                  <a:pt x="3191286" y="2997619"/>
                </a:lnTo>
                <a:lnTo>
                  <a:pt x="0" y="1327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任意多边形 26"/>
          <p:cNvSpPr/>
          <p:nvPr>
            <p:custDataLst>
              <p:tags r:id="rId5"/>
            </p:custDataLst>
          </p:nvPr>
        </p:nvSpPr>
        <p:spPr>
          <a:xfrm>
            <a:off x="1905" y="-86360"/>
            <a:ext cx="11500485" cy="2924810"/>
          </a:xfrm>
          <a:custGeom>
            <a:avLst/>
            <a:gdLst>
              <a:gd name="connsiteX0" fmla="*/ 0 w 10896573"/>
              <a:gd name="connsiteY0" fmla="*/ 0 h 2925117"/>
              <a:gd name="connsiteX1" fmla="*/ 10896573 w 10896573"/>
              <a:gd name="connsiteY1" fmla="*/ 0 h 2925117"/>
              <a:gd name="connsiteX2" fmla="*/ 3191286 w 10896573"/>
              <a:gd name="connsiteY2" fmla="*/ 2925117 h 2925117"/>
              <a:gd name="connsiteX3" fmla="*/ 0 w 10896573"/>
              <a:gd name="connsiteY3" fmla="*/ 1255173 h 292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573" h="2925117">
                <a:moveTo>
                  <a:pt x="0" y="0"/>
                </a:moveTo>
                <a:lnTo>
                  <a:pt x="10896573" y="0"/>
                </a:lnTo>
                <a:lnTo>
                  <a:pt x="3191286" y="2925117"/>
                </a:lnTo>
                <a:lnTo>
                  <a:pt x="0" y="125517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_任意多边形 27"/>
          <p:cNvSpPr/>
          <p:nvPr>
            <p:custDataLst>
              <p:tags r:id="rId6"/>
            </p:custDataLst>
          </p:nvPr>
        </p:nvSpPr>
        <p:spPr>
          <a:xfrm>
            <a:off x="1905" y="-117475"/>
            <a:ext cx="11012805" cy="2740025"/>
          </a:xfrm>
          <a:custGeom>
            <a:avLst/>
            <a:gdLst>
              <a:gd name="connsiteX0" fmla="*/ 0 w 10409010"/>
              <a:gd name="connsiteY0" fmla="*/ 0 h 2740026"/>
              <a:gd name="connsiteX1" fmla="*/ 10409010 w 10409010"/>
              <a:gd name="connsiteY1" fmla="*/ 0 h 2740026"/>
              <a:gd name="connsiteX2" fmla="*/ 3191286 w 10409010"/>
              <a:gd name="connsiteY2" fmla="*/ 2740026 h 2740026"/>
              <a:gd name="connsiteX3" fmla="*/ 0 w 10409010"/>
              <a:gd name="connsiteY3" fmla="*/ 1070082 h 274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9010" h="2740026">
                <a:moveTo>
                  <a:pt x="0" y="0"/>
                </a:moveTo>
                <a:lnTo>
                  <a:pt x="10409010" y="0"/>
                </a:lnTo>
                <a:lnTo>
                  <a:pt x="3191286" y="2740026"/>
                </a:lnTo>
                <a:lnTo>
                  <a:pt x="0" y="10700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7"/>
            </p:custDataLst>
          </p:nvPr>
        </p:nvSpPr>
        <p:spPr>
          <a:xfrm>
            <a:off x="1270" y="-117475"/>
            <a:ext cx="10802620" cy="2660015"/>
          </a:xfrm>
          <a:custGeom>
            <a:avLst/>
            <a:gdLst>
              <a:gd name="connsiteX0" fmla="*/ 0 w 10198012"/>
              <a:gd name="connsiteY0" fmla="*/ 0 h 2659926"/>
              <a:gd name="connsiteX1" fmla="*/ 10198012 w 10198012"/>
              <a:gd name="connsiteY1" fmla="*/ 0 h 2659926"/>
              <a:gd name="connsiteX2" fmla="*/ 3191286 w 10198012"/>
              <a:gd name="connsiteY2" fmla="*/ 2659926 h 2659926"/>
              <a:gd name="connsiteX3" fmla="*/ 0 w 10198012"/>
              <a:gd name="connsiteY3" fmla="*/ 989982 h 2659926"/>
              <a:gd name="connsiteX4" fmla="*/ 0 w 10198012"/>
              <a:gd name="connsiteY4" fmla="*/ 0 h 265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8012" h="2659926">
                <a:moveTo>
                  <a:pt x="0" y="0"/>
                </a:moveTo>
                <a:lnTo>
                  <a:pt x="10198012" y="0"/>
                </a:lnTo>
                <a:lnTo>
                  <a:pt x="3191286" y="2659926"/>
                </a:lnTo>
                <a:lnTo>
                  <a:pt x="0" y="989982"/>
                </a:lnTo>
                <a:lnTo>
                  <a:pt x="0" y="0"/>
                </a:lnTo>
                <a:close/>
              </a:path>
            </a:pathLst>
          </a:custGeom>
          <a:solidFill>
            <a:srgbClr val="B22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3146" y="3086839"/>
            <a:ext cx="5812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第四章 </a:t>
            </a:r>
            <a:r>
              <a:rPr 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分支循环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商丘师范 韩杰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 descr="反白瑞翼教育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435" y="513080"/>
            <a:ext cx="2254250" cy="508635"/>
          </a:xfrm>
          <a:prstGeom prst="rect">
            <a:avLst/>
          </a:prstGeom>
        </p:spPr>
      </p:pic>
      <p:pic>
        <p:nvPicPr>
          <p:cNvPr id="2" name="图片 1" descr="SUGON图标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1635" y="257175"/>
            <a:ext cx="2324735" cy="10204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我们可以把整个 if 语句看成一个完整的代码块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2292350"/>
            <a:ext cx="5083175" cy="3973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2.2 判断语句演练 —— 判断年龄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1. 定义一个整数变量记录年龄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2. 判断是否满 18 岁 （&gt;=）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3. 如果满 18 岁，允许进网吧嗨皮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注意：if 语句以及缩进部分是一个 </a:t>
            </a:r>
            <a:r>
              <a:rPr lang="zh-CN" altLang="en-US">
                <a:solidFill>
                  <a:srgbClr val="FF0000"/>
                </a:solidFill>
              </a:rPr>
              <a:t>完整的代码块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546225"/>
            <a:ext cx="7995285" cy="3529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2.3 else 处理条件不满足的情况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  <a:p>
            <a:pPr lvl="1"/>
            <a:r>
              <a:rPr lang="zh-CN" altLang="en-US"/>
              <a:t>在使用 if 判断时，只能做到满足条件时要做的事情。那如果需要在 </a:t>
            </a:r>
            <a:r>
              <a:rPr lang="zh-CN" altLang="en-US">
                <a:solidFill>
                  <a:srgbClr val="FF0000"/>
                </a:solidFill>
              </a:rPr>
              <a:t>不满足条件的时候</a:t>
            </a:r>
            <a:r>
              <a:rPr lang="zh-CN" altLang="en-US"/>
              <a:t>，做某些事情，该如何做呢？</a:t>
            </a:r>
            <a:endParaRPr lang="zh-CN" altLang="en-US"/>
          </a:p>
          <a:p>
            <a:pPr lvl="0"/>
            <a:r>
              <a:rPr lang="zh-CN" altLang="en-US" sz="2800"/>
              <a:t>答案：</a:t>
            </a:r>
            <a:endParaRPr lang="zh-CN" altLang="en-US" sz="2800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else，格式如下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730" y="4560570"/>
            <a:ext cx="4664710" cy="192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2.4 判断语句演练 —— 判断年龄改进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输入用户年龄</a:t>
            </a:r>
            <a:endParaRPr lang="zh-CN" altLang="en-US"/>
          </a:p>
          <a:p>
            <a:pPr lvl="1"/>
            <a:r>
              <a:rPr lang="zh-CN" altLang="en-US"/>
              <a:t>2. 判断是否满 18 岁 （&gt;=）</a:t>
            </a:r>
            <a:endParaRPr lang="zh-CN" altLang="en-US"/>
          </a:p>
          <a:p>
            <a:pPr lvl="1"/>
            <a:r>
              <a:rPr lang="zh-CN" altLang="en-US"/>
              <a:t>3. 如果满 18 岁，允许进网吧嗨皮</a:t>
            </a:r>
            <a:endParaRPr lang="zh-CN" altLang="en-US"/>
          </a:p>
          <a:p>
            <a:pPr lvl="1"/>
            <a:r>
              <a:rPr lang="zh-CN" altLang="en-US"/>
              <a:t>4. 如果</a:t>
            </a:r>
            <a:r>
              <a:rPr lang="zh-CN" altLang="en-US">
                <a:solidFill>
                  <a:srgbClr val="FF0000"/>
                </a:solidFill>
              </a:rPr>
              <a:t>未满 18 岁，提示回家写作业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86865"/>
            <a:ext cx="8216265" cy="4270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52575"/>
            <a:ext cx="6581775" cy="4668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逻辑运算和分支综合演练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1. 练习1: 定义一个整数变量 age，编写代码判断年龄是否正确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 要求人的年龄在</a:t>
            </a:r>
            <a:r>
              <a:rPr lang="zh-CN" altLang="en-US" sz="2450">
                <a:solidFill>
                  <a:srgbClr val="FF0000"/>
                </a:solidFill>
              </a:rPr>
              <a:t> 0-120 之间</a:t>
            </a:r>
            <a:endParaRPr lang="zh-CN" altLang="en-US" sz="2450"/>
          </a:p>
          <a:p>
            <a:r>
              <a:rPr lang="zh-CN" altLang="en-US" sz="2800"/>
              <a:t>2. 练习2: 定义两个整数变量 python_score、c_score，编写代码判断成绩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要求</a:t>
            </a:r>
            <a:r>
              <a:rPr lang="zh-CN" altLang="en-US" sz="2450">
                <a:solidFill>
                  <a:srgbClr val="FF0000"/>
                </a:solidFill>
              </a:rPr>
              <a:t>只要有一门</a:t>
            </a:r>
            <a:r>
              <a:rPr lang="zh-CN" altLang="en-US" sz="2450"/>
              <a:t>成绩 &gt; 60 分就算合格</a:t>
            </a:r>
            <a:endParaRPr lang="zh-CN" altLang="en-US" sz="2450"/>
          </a:p>
          <a:p>
            <a:r>
              <a:rPr lang="zh-CN" altLang="en-US" sz="2800"/>
              <a:t>3. 练习3: 定义一个布尔型变量 is_employee，编写代码判断</a:t>
            </a:r>
            <a:r>
              <a:rPr lang="zh-CN" altLang="en-US" sz="2800">
                <a:solidFill>
                  <a:srgbClr val="FF0000"/>
                </a:solidFill>
              </a:rPr>
              <a:t>是否是</a:t>
            </a:r>
            <a:r>
              <a:rPr lang="zh-CN" altLang="en-US" sz="2800"/>
              <a:t>本公司员工</a:t>
            </a:r>
            <a:endParaRPr lang="zh-CN" altLang="en-US" sz="2800"/>
          </a:p>
          <a:p>
            <a:pPr marL="457200" lvl="1" indent="0">
              <a:buNone/>
            </a:pPr>
            <a:r>
              <a:rPr lang="zh-CN" altLang="en-US" sz="2450"/>
              <a:t> </a:t>
            </a:r>
            <a:r>
              <a:rPr lang="zh-CN" altLang="en-US" sz="2450">
                <a:solidFill>
                  <a:srgbClr val="FF0000"/>
                </a:solidFill>
              </a:rPr>
              <a:t>如果不是</a:t>
            </a:r>
            <a:r>
              <a:rPr lang="zh-CN" altLang="en-US" sz="2450"/>
              <a:t>提示不允许入内</a:t>
            </a:r>
            <a:endParaRPr lang="zh-CN" altLang="en-US" sz="245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1：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525" y="2319020"/>
            <a:ext cx="6309995" cy="381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2：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2324100"/>
            <a:ext cx="7658735" cy="3941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分支（if）语句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目标</a:t>
            </a:r>
            <a:endParaRPr lang="zh-CN" altLang="en-US" sz="2800"/>
          </a:p>
          <a:p>
            <a:pPr lvl="1"/>
            <a:r>
              <a:rPr lang="en-US" altLang="zh-CN" sz="2400"/>
              <a:t>01 </a:t>
            </a:r>
            <a:r>
              <a:rPr lang="zh-CN" altLang="en-US" sz="2400"/>
              <a:t>应用场景</a:t>
            </a:r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02 </a:t>
            </a:r>
            <a:r>
              <a:rPr lang="zh-CN" altLang="en-US" sz="2400"/>
              <a:t>if 语句体验</a:t>
            </a:r>
            <a:endParaRPr lang="zh-CN" altLang="en-US" sz="2400"/>
          </a:p>
          <a:p>
            <a:pPr lvl="2"/>
            <a:r>
              <a:rPr lang="zh-CN" altLang="en-US" sz="2050">
                <a:sym typeface="+mn-ea"/>
              </a:rPr>
              <a:t>2.1 if 判断语句基本语法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2.2 判断语句演练 —— 判断年龄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2.3 else 处理条件不满足的情况</a:t>
            </a:r>
            <a:endParaRPr lang="zh-CN" altLang="en-US" sz="2050"/>
          </a:p>
          <a:p>
            <a:pPr lvl="2"/>
            <a:r>
              <a:rPr lang="zh-CN" altLang="en-US" sz="2050">
                <a:sym typeface="+mn-ea"/>
              </a:rPr>
              <a:t>2.4 判断语句演练 —— 判断年龄改进</a:t>
            </a:r>
            <a:endParaRPr lang="zh-CN" altLang="en-US" sz="2050">
              <a:sym typeface="+mn-ea"/>
            </a:endParaRPr>
          </a:p>
          <a:p>
            <a:pPr lvl="2"/>
            <a:r>
              <a:rPr lang="en-US" altLang="zh-CN" sz="2055"/>
              <a:t>2.5 </a:t>
            </a:r>
            <a:r>
              <a:rPr lang="zh-CN" altLang="en-US" sz="2055"/>
              <a:t>逻辑和分支运算演练</a:t>
            </a:r>
            <a:endParaRPr lang="zh-CN" altLang="en-US" sz="2055"/>
          </a:p>
          <a:p>
            <a:pPr lvl="1"/>
            <a:r>
              <a:rPr lang="en-US" altLang="zh-CN" sz="2400">
                <a:sym typeface="+mn-ea"/>
              </a:rPr>
              <a:t>03 </a:t>
            </a:r>
            <a:r>
              <a:rPr lang="zh-CN" altLang="en-US" sz="2400"/>
              <a:t>if 语句进阶</a:t>
            </a:r>
            <a:endParaRPr lang="zh-CN" altLang="en-US" sz="2400"/>
          </a:p>
          <a:p>
            <a:pPr lvl="2"/>
            <a:r>
              <a:rPr lang="en-US" altLang="zh-CN" sz="2050">
                <a:sym typeface="+mn-ea"/>
              </a:rPr>
              <a:t>3</a:t>
            </a:r>
            <a:r>
              <a:rPr lang="zh-CN" altLang="en-US" sz="2050">
                <a:sym typeface="+mn-ea"/>
              </a:rPr>
              <a:t>.1 elif</a:t>
            </a:r>
            <a:endParaRPr lang="zh-CN" altLang="en-US" sz="2050"/>
          </a:p>
          <a:p>
            <a:pPr lvl="2"/>
            <a:endParaRPr lang="zh-CN" altLang="en-US" sz="2055"/>
          </a:p>
          <a:p>
            <a:pPr lvl="1"/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答案 3：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343150"/>
            <a:ext cx="8118475" cy="2743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3</a:t>
            </a:r>
            <a:r>
              <a:rPr lang="zh-CN" altLang="en-US"/>
              <a:t>. if 语句进阶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.1 </a:t>
            </a:r>
            <a:r>
              <a:rPr lang="zh-CN" altLang="en-US">
                <a:solidFill>
                  <a:srgbClr val="FF0000"/>
                </a:solidFill>
              </a:rPr>
              <a:t>elif</a:t>
            </a:r>
            <a:endParaRPr lang="zh-CN" altLang="en-US"/>
          </a:p>
          <a:p>
            <a:pPr lvl="1"/>
            <a:r>
              <a:rPr lang="zh-CN" altLang="en-US"/>
              <a:t>在开发中，使用 if 可以 </a:t>
            </a:r>
            <a:r>
              <a:rPr lang="zh-CN" altLang="en-US">
                <a:solidFill>
                  <a:srgbClr val="FF0000"/>
                </a:solidFill>
              </a:rPr>
              <a:t>判断条件</a:t>
            </a:r>
            <a:endParaRPr lang="zh-CN" altLang="en-US"/>
          </a:p>
          <a:p>
            <a:pPr lvl="1"/>
            <a:r>
              <a:rPr lang="zh-CN" altLang="en-US"/>
              <a:t>使用 else 可以处理 </a:t>
            </a:r>
            <a:r>
              <a:rPr lang="zh-CN" altLang="en-US">
                <a:solidFill>
                  <a:srgbClr val="FF0000"/>
                </a:solidFill>
              </a:rPr>
              <a:t>条件不成立</a:t>
            </a:r>
            <a:r>
              <a:rPr lang="zh-CN" altLang="en-US"/>
              <a:t> 的情况</a:t>
            </a:r>
            <a:endParaRPr lang="zh-CN" altLang="en-US"/>
          </a:p>
          <a:p>
            <a:pPr lvl="1"/>
            <a:r>
              <a:rPr lang="zh-CN" altLang="en-US"/>
              <a:t>但是，如果希望 </a:t>
            </a:r>
            <a:r>
              <a:rPr lang="zh-CN" altLang="en-US">
                <a:solidFill>
                  <a:srgbClr val="FF0000"/>
                </a:solidFill>
              </a:rPr>
              <a:t>再增加一些条件，条件不同，需要执行的代码也不同</a:t>
            </a:r>
            <a:r>
              <a:rPr lang="zh-CN" altLang="en-US"/>
              <a:t> 时，就可以使用 elif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语法格式如下：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2228215"/>
            <a:ext cx="6111875" cy="41808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对比逻辑运算符的代码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注意</a:t>
            </a:r>
            <a:endParaRPr lang="zh-CN" altLang="en-US" sz="2800"/>
          </a:p>
          <a:p>
            <a:pPr lvl="1"/>
            <a:r>
              <a:rPr lang="zh-CN" altLang="en-US" sz="2450"/>
              <a:t>1.</a:t>
            </a:r>
            <a:r>
              <a:rPr lang="zh-CN" altLang="en-US" sz="2450">
                <a:solidFill>
                  <a:srgbClr val="FF0000"/>
                </a:solidFill>
              </a:rPr>
              <a:t> elif 和 else 都必须和 if 联合使用，而不能单独使用</a:t>
            </a:r>
            <a:endParaRPr lang="zh-CN" altLang="en-US" sz="2450"/>
          </a:p>
          <a:p>
            <a:pPr lvl="1"/>
            <a:r>
              <a:rPr lang="zh-CN" altLang="en-US" sz="2450"/>
              <a:t>2. 可以将 if、elif 和 else 以及各自缩进的代码，看成一个</a:t>
            </a:r>
            <a:r>
              <a:rPr lang="zh-CN" altLang="en-US" sz="2450">
                <a:solidFill>
                  <a:srgbClr val="FF0000"/>
                </a:solidFill>
              </a:rPr>
              <a:t>完整代码块</a:t>
            </a:r>
            <a:endParaRPr lang="zh-CN" altLang="en-US" sz="2450"/>
          </a:p>
          <a:p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186940"/>
            <a:ext cx="7088505" cy="1211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 </a:t>
            </a:r>
            <a:r>
              <a:rPr lang="zh-CN" altLang="en-US"/>
              <a:t>elif 演练 —— 女友的节日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定义 holiday_name 字符串变量记录节日名称</a:t>
            </a:r>
            <a:endParaRPr lang="zh-CN" altLang="en-US"/>
          </a:p>
          <a:p>
            <a:pPr lvl="1"/>
            <a:r>
              <a:rPr lang="zh-CN" altLang="en-US"/>
              <a:t>2. 如果是 </a:t>
            </a:r>
            <a:r>
              <a:rPr lang="zh-CN" altLang="en-US">
                <a:solidFill>
                  <a:srgbClr val="FF0000"/>
                </a:solidFill>
              </a:rPr>
              <a:t>情人节</a:t>
            </a:r>
            <a:r>
              <a:rPr lang="zh-CN" altLang="en-US"/>
              <a:t> 应该 </a:t>
            </a:r>
            <a:r>
              <a:rPr lang="zh-CN" altLang="en-US">
                <a:solidFill>
                  <a:srgbClr val="FF0000"/>
                </a:solidFill>
              </a:rPr>
              <a:t>买玫瑰／看电影</a:t>
            </a:r>
            <a:endParaRPr lang="zh-CN" altLang="en-US"/>
          </a:p>
          <a:p>
            <a:pPr lvl="1"/>
            <a:r>
              <a:rPr lang="zh-CN" altLang="en-US"/>
              <a:t>3. 如果是 </a:t>
            </a:r>
            <a:r>
              <a:rPr lang="zh-CN" altLang="en-US">
                <a:solidFill>
                  <a:srgbClr val="FF0000"/>
                </a:solidFill>
              </a:rPr>
              <a:t>平安夜</a:t>
            </a:r>
            <a:r>
              <a:rPr lang="zh-CN" altLang="en-US"/>
              <a:t> 应该 </a:t>
            </a:r>
            <a:r>
              <a:rPr lang="zh-CN" altLang="en-US">
                <a:solidFill>
                  <a:srgbClr val="FF0000"/>
                </a:solidFill>
              </a:rPr>
              <a:t>买苹果／吃大餐</a:t>
            </a:r>
            <a:endParaRPr lang="zh-CN" altLang="en-US"/>
          </a:p>
          <a:p>
            <a:pPr lvl="1"/>
            <a:r>
              <a:rPr lang="zh-CN" altLang="en-US"/>
              <a:t>4. 如果是 </a:t>
            </a:r>
            <a:r>
              <a:rPr lang="zh-CN" altLang="en-US">
                <a:solidFill>
                  <a:srgbClr val="FF0000"/>
                </a:solidFill>
              </a:rPr>
              <a:t>生日</a:t>
            </a:r>
            <a:r>
              <a:rPr lang="zh-CN" altLang="en-US"/>
              <a:t> 应该 </a:t>
            </a:r>
            <a:r>
              <a:rPr lang="zh-CN" altLang="en-US">
                <a:solidFill>
                  <a:srgbClr val="FF0000"/>
                </a:solidFill>
              </a:rPr>
              <a:t>买蛋糕</a:t>
            </a:r>
            <a:endParaRPr lang="zh-CN" altLang="en-US"/>
          </a:p>
          <a:p>
            <a:pPr lvl="1"/>
            <a:r>
              <a:rPr lang="zh-CN" altLang="en-US"/>
              <a:t>5. 其他的日子每天都是节日啊……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57020"/>
            <a:ext cx="6023610" cy="47421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en-US" altLang="zh-CN"/>
              <a:t>3</a:t>
            </a:r>
            <a:r>
              <a:rPr lang="zh-CN" altLang="en-US"/>
              <a:t> if 的嵌套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elif </a:t>
            </a:r>
            <a:r>
              <a:rPr lang="en-US" altLang="zh-CN" sz="2800"/>
              <a:t>的应用场景是：</a:t>
            </a:r>
            <a:r>
              <a:rPr lang="en-US" altLang="zh-CN" sz="2800">
                <a:solidFill>
                  <a:srgbClr val="FF0000"/>
                </a:solidFill>
              </a:rPr>
              <a:t>同时 判断 多个条件</a:t>
            </a:r>
            <a:r>
              <a:rPr lang="en-US" altLang="zh-CN" sz="2800"/>
              <a:t>，所有的条件是 </a:t>
            </a:r>
            <a:r>
              <a:rPr lang="en-US" altLang="zh-CN" sz="2800">
                <a:solidFill>
                  <a:srgbClr val="FF0000"/>
                </a:solidFill>
              </a:rPr>
              <a:t>平级</a:t>
            </a:r>
            <a:r>
              <a:rPr lang="en-US" altLang="zh-CN" sz="2800"/>
              <a:t> 的</a:t>
            </a:r>
            <a:endParaRPr lang="en-US" altLang="zh-CN" sz="2800"/>
          </a:p>
          <a:p>
            <a:pPr lvl="1"/>
            <a:r>
              <a:rPr lang="en-US" altLang="zh-CN" sz="2450"/>
              <a:t>在开发中，使用 if 进行条件判断，如果希望 </a:t>
            </a:r>
            <a:r>
              <a:rPr lang="en-US" altLang="zh-CN" sz="2450">
                <a:solidFill>
                  <a:srgbClr val="FF0000"/>
                </a:solidFill>
              </a:rPr>
              <a:t>在条件成立的执行语句中 再 增加条件判断</a:t>
            </a:r>
            <a:r>
              <a:rPr lang="en-US" altLang="zh-CN" sz="2450"/>
              <a:t>，就可以使用 </a:t>
            </a:r>
            <a:r>
              <a:rPr lang="en-US" altLang="zh-CN" sz="2450">
                <a:solidFill>
                  <a:srgbClr val="FF0000"/>
                </a:solidFill>
              </a:rPr>
              <a:t>if 的嵌套</a:t>
            </a:r>
            <a:endParaRPr lang="en-US" altLang="zh-CN" sz="2450"/>
          </a:p>
          <a:p>
            <a:pPr lvl="1"/>
            <a:r>
              <a:rPr lang="en-US" altLang="zh-CN" sz="2450">
                <a:solidFill>
                  <a:srgbClr val="FF0000"/>
                </a:solidFill>
              </a:rPr>
              <a:t>if 的嵌套</a:t>
            </a:r>
            <a:r>
              <a:rPr lang="en-US" altLang="zh-CN" sz="2450"/>
              <a:t> 的应用场景就是：</a:t>
            </a:r>
            <a:r>
              <a:rPr lang="en-US" altLang="zh-CN" sz="2450">
                <a:solidFill>
                  <a:srgbClr val="FF0000"/>
                </a:solidFill>
              </a:rPr>
              <a:t>在之前条件满足的前提下，再增加额外的判断</a:t>
            </a:r>
            <a:endParaRPr lang="en-US" altLang="zh-CN" sz="2450">
              <a:solidFill>
                <a:srgbClr val="FF0000"/>
              </a:solidFill>
            </a:endParaRPr>
          </a:p>
          <a:p>
            <a:pPr lvl="1"/>
            <a:r>
              <a:rPr lang="en-US" altLang="zh-CN" sz="2450">
                <a:solidFill>
                  <a:srgbClr val="FF0000"/>
                </a:solidFill>
              </a:rPr>
              <a:t>if 的嵌套</a:t>
            </a:r>
            <a:r>
              <a:rPr lang="en-US" altLang="zh-CN" sz="2450"/>
              <a:t> 的语法格式，</a:t>
            </a:r>
            <a:r>
              <a:rPr lang="en-US" altLang="zh-CN" sz="2450">
                <a:solidFill>
                  <a:srgbClr val="FF0000"/>
                </a:solidFill>
              </a:rPr>
              <a:t>除了缩进之外</a:t>
            </a:r>
            <a:r>
              <a:rPr lang="en-US" altLang="zh-CN" sz="2450"/>
              <a:t> 和之前的没有区别</a:t>
            </a:r>
            <a:endParaRPr lang="en-US" altLang="zh-CN" sz="245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语法格式如下：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2230755"/>
            <a:ext cx="4724400" cy="4143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 </a:t>
            </a:r>
            <a:r>
              <a:rPr lang="zh-CN" altLang="en-US">
                <a:sym typeface="+mn-ea"/>
              </a:rPr>
              <a:t>if 的嵌套 演练 —— 火车站安检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489075"/>
            <a:ext cx="7524750" cy="470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/>
              <a:t>1. 定义</a:t>
            </a:r>
            <a:r>
              <a:rPr lang="zh-CN" altLang="en-US">
                <a:solidFill>
                  <a:srgbClr val="FF0000"/>
                </a:solidFill>
              </a:rPr>
              <a:t>布尔型</a:t>
            </a:r>
            <a:r>
              <a:rPr lang="zh-CN" altLang="en-US"/>
              <a:t>变量 has_ticket 表示是否有车票</a:t>
            </a:r>
            <a:endParaRPr lang="zh-CN" altLang="en-US"/>
          </a:p>
          <a:p>
            <a:pPr lvl="1"/>
            <a:r>
              <a:rPr lang="zh-CN" altLang="en-US"/>
              <a:t>2. 定义整型变量 knife_length 表示刀的长度，单位：厘米</a:t>
            </a:r>
            <a:endParaRPr lang="zh-CN" altLang="en-US"/>
          </a:p>
          <a:p>
            <a:pPr lvl="1"/>
            <a:r>
              <a:rPr lang="zh-CN" altLang="en-US"/>
              <a:t>3. 首先检查是否有车票，如果有，才允许进行 </a:t>
            </a:r>
            <a:r>
              <a:rPr lang="zh-CN" altLang="en-US">
                <a:solidFill>
                  <a:srgbClr val="FF0000"/>
                </a:solidFill>
              </a:rPr>
              <a:t>安检</a:t>
            </a:r>
            <a:endParaRPr lang="zh-CN" altLang="en-US"/>
          </a:p>
          <a:p>
            <a:pPr lvl="1"/>
            <a:r>
              <a:rPr lang="zh-CN" altLang="en-US"/>
              <a:t>4. 安检时，需要检查刀的长度，判断是否超过 20 厘米</a:t>
            </a:r>
            <a:endParaRPr lang="zh-CN" altLang="en-US"/>
          </a:p>
          <a:p>
            <a:pPr lvl="2"/>
            <a:r>
              <a:rPr lang="zh-CN" altLang="en-US"/>
              <a:t>如果超过 20 厘米，提示刀的长度，不允许上车</a:t>
            </a:r>
            <a:endParaRPr lang="zh-CN" altLang="en-US"/>
          </a:p>
          <a:p>
            <a:pPr lvl="2"/>
            <a:r>
              <a:rPr lang="zh-CN" altLang="en-US"/>
              <a:t> 如果不超过 20 厘米，安检通过</a:t>
            </a:r>
            <a:endParaRPr lang="zh-CN" altLang="en-US"/>
          </a:p>
          <a:p>
            <a:pPr lvl="1"/>
            <a:r>
              <a:rPr lang="zh-CN" altLang="en-US"/>
              <a:t>5. 如果没有车票，不允许进门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en-US" altLang="zh-CN" sz="2000">
                <a:sym typeface="+mn-ea"/>
              </a:rPr>
              <a:t>3.2 </a:t>
            </a:r>
            <a:r>
              <a:rPr lang="zh-CN" altLang="en-US" sz="2000">
                <a:sym typeface="+mn-ea"/>
              </a:rPr>
              <a:t>elif 演练 —— 女友的节日</a:t>
            </a:r>
            <a:endParaRPr lang="zh-CN" altLang="en-US" sz="2000"/>
          </a:p>
          <a:p>
            <a:pPr lvl="2"/>
            <a:r>
              <a:rPr lang="en-US" altLang="zh-CN" sz="2000">
                <a:sym typeface="+mn-ea"/>
              </a:rPr>
              <a:t>3.3 </a:t>
            </a:r>
            <a:r>
              <a:rPr lang="zh-CN" altLang="en-US" sz="2000">
                <a:sym typeface="+mn-ea"/>
              </a:rPr>
              <a:t>if 的嵌套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3.4 </a:t>
            </a:r>
            <a:r>
              <a:rPr lang="zh-CN" altLang="en-US" sz="2000">
                <a:sym typeface="+mn-ea"/>
              </a:rPr>
              <a:t>if 的嵌套 演练 —— 火车站安检</a:t>
            </a:r>
            <a:endParaRPr lang="zh-CN" altLang="en-US" sz="2000"/>
          </a:p>
          <a:p>
            <a:pPr lvl="1"/>
            <a:r>
              <a:rPr lang="en-US" altLang="zh-CN" sz="2400"/>
              <a:t>04 </a:t>
            </a:r>
            <a:r>
              <a:rPr lang="zh-CN" altLang="en-US" sz="2400"/>
              <a:t>综合应用</a:t>
            </a:r>
            <a:r>
              <a:rPr lang="en-US" altLang="zh-CN" sz="2400"/>
              <a:t>--</a:t>
            </a:r>
            <a:r>
              <a:rPr lang="zh-CN" altLang="en-US" sz="2400">
                <a:sym typeface="+mn-ea"/>
              </a:rPr>
              <a:t>石头剪刀布</a:t>
            </a:r>
            <a:endParaRPr lang="zh-CN" altLang="en-US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05 </a:t>
            </a:r>
            <a:r>
              <a:rPr lang="zh-CN" altLang="en-US" sz="2400">
                <a:sym typeface="+mn-ea"/>
              </a:rPr>
              <a:t>随机数的处理</a:t>
            </a:r>
            <a:endParaRPr lang="zh-CN" altLang="en-US" sz="2400"/>
          </a:p>
          <a:p>
            <a:pPr lvl="1"/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4475"/>
            <a:ext cx="7420610" cy="5068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4</a:t>
            </a:r>
            <a:r>
              <a:rPr lang="zh-CN" altLang="en-US"/>
              <a:t> 综合应用 —— 石头剪刀布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1. 强化 多个条件 的 逻辑运算</a:t>
            </a:r>
            <a:endParaRPr lang="zh-CN" altLang="en-US"/>
          </a:p>
          <a:p>
            <a:pPr lvl="1"/>
            <a:r>
              <a:rPr lang="zh-CN" altLang="en-US"/>
              <a:t>2. 体会 </a:t>
            </a:r>
            <a:r>
              <a:rPr lang="zh-CN" altLang="en-US">
                <a:solidFill>
                  <a:srgbClr val="FF0000"/>
                </a:solidFill>
              </a:rPr>
              <a:t>import</a:t>
            </a:r>
            <a:r>
              <a:rPr lang="zh-CN" altLang="en-US"/>
              <a:t> 导入模块（</a:t>
            </a:r>
            <a:r>
              <a:rPr lang="zh-CN" altLang="en-US">
                <a:solidFill>
                  <a:srgbClr val="FF0000"/>
                </a:solidFill>
              </a:rPr>
              <a:t>“工具包”</a:t>
            </a:r>
            <a:r>
              <a:rPr lang="zh-CN" altLang="en-US"/>
              <a:t>）的使用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需求</a:t>
            </a:r>
            <a:endParaRPr lang="zh-CN" altLang="en-US"/>
          </a:p>
          <a:p>
            <a:pPr lvl="1"/>
            <a:r>
              <a:rPr lang="zh-CN" altLang="en-US" sz="2400"/>
              <a:t>1. 从控制台输入要出的拳 —— 石头（1）／剪刀（2）／布（3）</a:t>
            </a:r>
            <a:endParaRPr lang="zh-CN" altLang="en-US" sz="2400"/>
          </a:p>
          <a:p>
            <a:pPr lvl="1"/>
            <a:r>
              <a:rPr lang="zh-CN" altLang="en-US" sz="2400"/>
              <a:t>2. 电脑 </a:t>
            </a:r>
            <a:r>
              <a:rPr lang="zh-CN" altLang="en-US" sz="2400">
                <a:solidFill>
                  <a:srgbClr val="FF0000"/>
                </a:solidFill>
              </a:rPr>
              <a:t>随机</a:t>
            </a:r>
            <a:r>
              <a:rPr lang="zh-CN" altLang="en-US" sz="2400"/>
              <a:t> 出拳 —— 先假定电脑只会出石头，完成整体代码功能</a:t>
            </a:r>
            <a:endParaRPr lang="zh-CN" altLang="en-US" sz="2400"/>
          </a:p>
          <a:p>
            <a:pPr lvl="1"/>
            <a:r>
              <a:rPr lang="zh-CN" altLang="en-US" sz="2400"/>
              <a:t>3. 比较胜负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070" y="3851275"/>
            <a:ext cx="6353810" cy="1884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基础代码实现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先 </a:t>
            </a:r>
            <a:r>
              <a:rPr lang="zh-CN" altLang="en-US" sz="2800">
                <a:solidFill>
                  <a:srgbClr val="FF0000"/>
                </a:solidFill>
              </a:rPr>
              <a:t>假定电脑就只会出石头</a:t>
            </a:r>
            <a:r>
              <a:rPr lang="zh-CN" altLang="en-US" sz="2800"/>
              <a:t>，完成整体代码功能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2150745"/>
            <a:ext cx="7816850" cy="4513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05 </a:t>
            </a:r>
            <a:r>
              <a:rPr lang="zh-CN" altLang="en-US"/>
              <a:t>随机数的处理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在 Python 中，要使用随机数，首先需要导入 </a:t>
            </a:r>
            <a:r>
              <a:rPr lang="zh-CN" altLang="en-US" sz="2400">
                <a:solidFill>
                  <a:srgbClr val="FF0000"/>
                </a:solidFill>
              </a:rPr>
              <a:t>随机数 的 模块</a:t>
            </a:r>
            <a:r>
              <a:rPr lang="zh-CN" altLang="en-US" sz="2400"/>
              <a:t> — “工具包”</a:t>
            </a:r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import random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导入模块后，可以直接在 模块名称 后面敲一个 . 然后按 Tab 键，会提示该模块中包含的所有函数</a:t>
            </a:r>
            <a:endParaRPr lang="zh-CN" altLang="en-US" sz="2400"/>
          </a:p>
          <a:p>
            <a:r>
              <a:rPr lang="zh-CN" altLang="en-US" sz="2400"/>
              <a:t>random.randint(a, b) ，返回 [a, b] 之间的整数，包含 a 和 b</a:t>
            </a:r>
            <a:endParaRPr lang="zh-CN" altLang="en-US" sz="2400"/>
          </a:p>
          <a:p>
            <a:r>
              <a:rPr lang="zh-CN" altLang="en-US" sz="2400"/>
              <a:t>例如：</a:t>
            </a:r>
            <a:endParaRPr lang="zh-CN" altLang="en-US" sz="2400"/>
          </a:p>
          <a:p>
            <a:r>
              <a:rPr lang="zh-CN" altLang="en-US" sz="2400"/>
              <a:t>random.randint(12, 20)  # 生成的随机数n: 12 &lt;= n &lt;= 20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4475"/>
            <a:ext cx="8270875" cy="4719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95120"/>
            <a:ext cx="8220075" cy="4030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01. 开发中的应用场景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生活中的判断几乎是无所不在的，我们每天都在做各种各样的选择，如果这样？如果那样？……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3490" y="2715260"/>
            <a:ext cx="5700395" cy="3550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515110"/>
            <a:ext cx="8210550" cy="4669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0605" y="1600200"/>
            <a:ext cx="6075680" cy="4704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判断的定义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如果 </a:t>
            </a:r>
            <a:r>
              <a:rPr lang="zh-CN" altLang="en-US" sz="2800">
                <a:solidFill>
                  <a:srgbClr val="FF0000"/>
                </a:solidFill>
              </a:rPr>
              <a:t>条件满足</a:t>
            </a:r>
            <a:r>
              <a:rPr lang="zh-CN" altLang="en-US" sz="2800"/>
              <a:t>，才能做某件事情，</a:t>
            </a:r>
            <a:endParaRPr lang="zh-CN" altLang="en-US" sz="2800"/>
          </a:p>
          <a:p>
            <a:r>
              <a:rPr lang="zh-CN" altLang="en-US" sz="2800"/>
              <a:t>如果 </a:t>
            </a:r>
            <a:r>
              <a:rPr lang="zh-CN" altLang="en-US" sz="2800">
                <a:solidFill>
                  <a:srgbClr val="FF0000"/>
                </a:solidFill>
              </a:rPr>
              <a:t>条件不满足</a:t>
            </a:r>
            <a:r>
              <a:rPr lang="zh-CN" altLang="en-US" sz="2800"/>
              <a:t>，就做另外一件事情，或者什么也不做</a:t>
            </a:r>
            <a:endParaRPr lang="zh-CN" altLang="en-US" sz="2800"/>
          </a:p>
          <a:p>
            <a:r>
              <a:rPr lang="zh-CN" altLang="en-US" sz="2800"/>
              <a:t>判断语句 又被称为 “分支语句”，正是因为有了判断，才让程序有了很多的分支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pPr algn="ctr"/>
            <a:r>
              <a:rPr lang="zh-CN" altLang="en-US"/>
              <a:t>02. if 语句体验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2.1 if 判断语句基本语法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在 Python 中，if 语句 就是用来进行判断的，格式如下：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400" i="1"/>
              <a:t>注意：代码的缩进为一个 </a:t>
            </a:r>
            <a:r>
              <a:rPr lang="zh-CN" altLang="en-US" sz="2400" i="1">
                <a:solidFill>
                  <a:srgbClr val="FF0000"/>
                </a:solidFill>
              </a:rPr>
              <a:t>tab 键</a:t>
            </a:r>
            <a:r>
              <a:rPr lang="zh-CN" altLang="en-US" sz="2400" i="1"/>
              <a:t>，或者 4 个空格 </a:t>
            </a:r>
            <a:endParaRPr lang="zh-CN" altLang="en-US" sz="2400" i="1"/>
          </a:p>
          <a:p>
            <a:r>
              <a:rPr lang="zh-CN" altLang="en-US" sz="2400" i="1">
                <a:solidFill>
                  <a:srgbClr val="FF0000"/>
                </a:solidFill>
              </a:rPr>
              <a:t>在 Python 开发中，Tab 和空格不要混用</a:t>
            </a:r>
            <a:endParaRPr lang="zh-CN" altLang="en-US" sz="2400" i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244090"/>
            <a:ext cx="5214620" cy="1162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.xml><?xml version="1.0" encoding="utf-8"?>
<p:tagLst xmlns:p="http://schemas.openxmlformats.org/presentationml/2006/main">
  <p:tag name="PA" val="v3.0.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.xml><?xml version="1.0" encoding="utf-8"?>
<p:tagLst xmlns:p="http://schemas.openxmlformats.org/presentationml/2006/main">
  <p:tag name="PA" val="v3.0.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2040</Words>
  <Application>WPS 演示</Application>
  <PresentationFormat>宽屏</PresentationFormat>
  <Paragraphs>165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楷体</vt:lpstr>
      <vt:lpstr>Calibri</vt:lpstr>
      <vt:lpstr>Arial Unicode MS</vt:lpstr>
      <vt:lpstr>Calibri Light</vt:lpstr>
      <vt:lpstr>2_自定义设计方案</vt:lpstr>
      <vt:lpstr>PowerPoint 演示文稿</vt:lpstr>
      <vt:lpstr>分支（if）语句</vt:lpstr>
      <vt:lpstr>PowerPoint 演示文稿</vt:lpstr>
      <vt:lpstr>01. 开发中的应用场景</vt:lpstr>
      <vt:lpstr>PowerPoint 演示文稿</vt:lpstr>
      <vt:lpstr>PowerPoint 演示文稿</vt:lpstr>
      <vt:lpstr>判断的定义</vt:lpstr>
      <vt:lpstr>PowerPoint 演示文稿</vt:lpstr>
      <vt:lpstr>2.1 if 判断语句基本语法</vt:lpstr>
      <vt:lpstr>PowerPoint 演示文稿</vt:lpstr>
      <vt:lpstr>2.2 判断语句演练 —— 判断年龄</vt:lpstr>
      <vt:lpstr>PowerPoint 演示文稿</vt:lpstr>
      <vt:lpstr>2.3 else 处理条件不满足的情况</vt:lpstr>
      <vt:lpstr>2.4 判断语句演练 —— 判断年龄改进</vt:lpstr>
      <vt:lpstr>PowerPoint 演示文稿</vt:lpstr>
      <vt:lpstr>PowerPoint 演示文稿</vt:lpstr>
      <vt:lpstr>2.5 逻辑运算和分支综合演练</vt:lpstr>
      <vt:lpstr>PowerPoint 演示文稿</vt:lpstr>
      <vt:lpstr>PowerPoint 演示文稿</vt:lpstr>
      <vt:lpstr>  </vt:lpstr>
      <vt:lpstr>03. if 语句进阶</vt:lpstr>
      <vt:lpstr>PowerPoint 演示文稿</vt:lpstr>
      <vt:lpstr>PowerPoint 演示文稿</vt:lpstr>
      <vt:lpstr>3.2 elif 演练 —— 女友的节日</vt:lpstr>
      <vt:lpstr>PowerPoint 演示文稿</vt:lpstr>
      <vt:lpstr>3.3 if 的嵌套</vt:lpstr>
      <vt:lpstr>PowerPoint 演示文稿</vt:lpstr>
      <vt:lpstr>3.4 if 的嵌套 演练 —— 火车站安检 </vt:lpstr>
      <vt:lpstr> </vt:lpstr>
      <vt:lpstr>PowerPoint 演示文稿</vt:lpstr>
      <vt:lpstr>04 综合应用 —— 石头剪刀布</vt:lpstr>
      <vt:lpstr>PowerPoint 演示文稿</vt:lpstr>
      <vt:lpstr>基础代码实现</vt:lpstr>
      <vt:lpstr>05 随机数的处理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181</cp:revision>
  <dcterms:created xsi:type="dcterms:W3CDTF">2019-06-19T02:08:00Z</dcterms:created>
  <dcterms:modified xsi:type="dcterms:W3CDTF">2021-03-21T13:39:11Z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0E2DB0F21572409997F68AD69E8A7B8F</vt:lpwstr>
  </property>
</Properties>
</file>