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78" r:id="rId3"/>
    <p:sldId id="411" r:id="rId5"/>
    <p:sldId id="412" r:id="rId6"/>
    <p:sldId id="413" r:id="rId7"/>
    <p:sldId id="531" r:id="rId8"/>
    <p:sldId id="532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527" r:id="rId17"/>
    <p:sldId id="422" r:id="rId18"/>
    <p:sldId id="423" r:id="rId19"/>
    <p:sldId id="425" r:id="rId20"/>
    <p:sldId id="424" r:id="rId21"/>
    <p:sldId id="426" r:id="rId22"/>
    <p:sldId id="427" r:id="rId23"/>
    <p:sldId id="575" r:id="rId24"/>
    <p:sldId id="428" r:id="rId25"/>
    <p:sldId id="429" r:id="rId26"/>
    <p:sldId id="528" r:id="rId27"/>
    <p:sldId id="431" r:id="rId28"/>
    <p:sldId id="432" r:id="rId29"/>
    <p:sldId id="433" r:id="rId30"/>
    <p:sldId id="434" r:id="rId31"/>
    <p:sldId id="452" r:id="rId32"/>
    <p:sldId id="453" r:id="rId33"/>
    <p:sldId id="454" r:id="rId34"/>
    <p:sldId id="455" r:id="rId35"/>
    <p:sldId id="456" r:id="rId36"/>
    <p:sldId id="457" r:id="rId37"/>
    <p:sldId id="459" r:id="rId38"/>
    <p:sldId id="460" r:id="rId39"/>
    <p:sldId id="461" r:id="rId40"/>
    <p:sldId id="462" r:id="rId41"/>
    <p:sldId id="463" r:id="rId42"/>
    <p:sldId id="464" r:id="rId43"/>
    <p:sldId id="465" r:id="rId44"/>
    <p:sldId id="466" r:id="rId45"/>
    <p:sldId id="467" r:id="rId46"/>
    <p:sldId id="468" r:id="rId47"/>
    <p:sldId id="530" r:id="rId48"/>
    <p:sldId id="469" r:id="rId49"/>
    <p:sldId id="470" r:id="rId50"/>
    <p:sldId id="471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import keyword</a:t>
            </a:r>
            <a:endParaRPr lang="zh-CN" altLang="en-US"/>
          </a:p>
          <a:p>
            <a:r>
              <a:rPr lang="zh-CN" altLang="en-US"/>
              <a:t>print(keyword.kwlist)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971550" y="1411288"/>
            <a:ext cx="9386888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57626"/>
            <a:ext cx="10515600" cy="741785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450" y="1546500"/>
            <a:ext cx="10515600" cy="4719546"/>
          </a:xfrm>
        </p:spPr>
        <p:txBody>
          <a:bodyPr/>
          <a:lstStyle>
            <a:lvl1pPr>
              <a:lnSpc>
                <a:spcPct val="120000"/>
              </a:lnSpc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-4762" y="-3175"/>
            <a:ext cx="6900863" cy="12858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矩形 48"/>
          <p:cNvSpPr/>
          <p:nvPr/>
        </p:nvSpPr>
        <p:spPr>
          <a:xfrm>
            <a:off x="-4762" y="125413"/>
            <a:ext cx="6902450" cy="1444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矩形 49"/>
          <p:cNvSpPr/>
          <p:nvPr/>
        </p:nvSpPr>
        <p:spPr>
          <a:xfrm>
            <a:off x="-4762" y="269875"/>
            <a:ext cx="6900863" cy="14287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032" name="图片 50" descr="瑞翼教育（红灰版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075" y="41275"/>
            <a:ext cx="1787525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3" name="组合 36"/>
          <p:cNvGrpSpPr/>
          <p:nvPr/>
        </p:nvGrpSpPr>
        <p:grpSpPr>
          <a:xfrm>
            <a:off x="11423650" y="-3175"/>
            <a:ext cx="796925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1037" name="图片 1" descr="红色SUG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3450" y="-149225"/>
            <a:ext cx="1758950" cy="771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5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23146" y="3086839"/>
            <a:ext cx="58121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第四章 函数基础</a:t>
            </a:r>
            <a:endParaRPr lang="zh-CN" sz="4800" dirty="0"/>
          </a:p>
          <a:p>
            <a:pPr algn="ctr">
              <a:lnSpc>
                <a:spcPct val="120000"/>
              </a:lnSpc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商丘师范 韩杰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720" y="1546225"/>
            <a:ext cx="9441815" cy="4719320"/>
          </a:xfrm>
        </p:spPr>
        <p:txBody>
          <a:bodyPr/>
          <a:lstStyle/>
          <a:p>
            <a:pPr algn="ctr"/>
            <a:endParaRPr lang="zh-CN" altLang="en-US" sz="4400">
              <a:sym typeface="+mn-ea"/>
            </a:endParaRPr>
          </a:p>
          <a:p>
            <a:pPr algn="ctr"/>
            <a:r>
              <a:rPr lang="zh-CN" altLang="en-US" sz="4400">
                <a:sym typeface="+mn-ea"/>
              </a:rPr>
              <a:t>02. 函数基本使用</a:t>
            </a:r>
            <a:endParaRPr lang="zh-CN" altLang="en-US" sz="4400"/>
          </a:p>
          <a:p>
            <a:pPr algn="ctr"/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2.1 函数的定义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定义函数的格式如下：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	</a:t>
            </a:r>
            <a:r>
              <a:rPr lang="zh-CN" altLang="en-US" sz="2800">
                <a:solidFill>
                  <a:srgbClr val="FF0000"/>
                </a:solidFill>
              </a:rPr>
              <a:t>def 函数名():</a:t>
            </a:r>
            <a:endParaRPr lang="zh-CN" altLang="en-US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rgbClr val="FF0000"/>
                </a:solidFill>
              </a:rPr>
              <a:t>    </a:t>
            </a:r>
            <a:r>
              <a:rPr lang="en-US" altLang="zh-CN" sz="2800">
                <a:solidFill>
                  <a:srgbClr val="FF0000"/>
                </a:solidFill>
              </a:rPr>
              <a:t>		</a:t>
            </a:r>
            <a:r>
              <a:rPr lang="zh-CN" altLang="en-US" sz="2800">
                <a:solidFill>
                  <a:srgbClr val="FF0000"/>
                </a:solidFill>
              </a:rPr>
              <a:t>函数封装的代码</a:t>
            </a:r>
            <a:endParaRPr lang="zh-CN" altLang="en-US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rgbClr val="FF0000"/>
                </a:solidFill>
              </a:rPr>
              <a:t>	</a:t>
            </a:r>
            <a:r>
              <a:rPr lang="zh-CN" altLang="en-US" sz="2800">
                <a:solidFill>
                  <a:srgbClr val="FF0000"/>
                </a:solidFill>
              </a:rPr>
              <a:t>   </a:t>
            </a:r>
            <a:r>
              <a:rPr lang="en-US" altLang="zh-CN" sz="2800">
                <a:solidFill>
                  <a:srgbClr val="FF0000"/>
                </a:solidFill>
              </a:rPr>
              <a:t>	</a:t>
            </a:r>
            <a:r>
              <a:rPr lang="zh-CN" altLang="en-US" sz="2800">
                <a:solidFill>
                  <a:srgbClr val="FF0000"/>
                </a:solidFill>
              </a:rPr>
              <a:t> ……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45561"/>
            <a:ext cx="10515600" cy="74178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1. def 是英文 </a:t>
            </a:r>
            <a:r>
              <a:rPr lang="zh-CN" altLang="en-US" sz="2800">
                <a:solidFill>
                  <a:srgbClr val="FF0000"/>
                </a:solidFill>
              </a:rPr>
              <a:t>define</a:t>
            </a:r>
            <a:r>
              <a:rPr lang="zh-CN" altLang="en-US" sz="2800"/>
              <a:t> 的缩写</a:t>
            </a:r>
            <a:endParaRPr lang="zh-CN" altLang="en-US" sz="2800"/>
          </a:p>
          <a:p>
            <a:r>
              <a:rPr lang="zh-CN" altLang="en-US" sz="2800"/>
              <a:t>2. </a:t>
            </a:r>
            <a:r>
              <a:rPr lang="zh-CN" altLang="en-US" sz="2800" b="1"/>
              <a:t>函数名称</a:t>
            </a:r>
            <a:r>
              <a:rPr lang="zh-CN" altLang="en-US" sz="2800"/>
              <a:t> 应该能够表达 </a:t>
            </a:r>
            <a:r>
              <a:rPr lang="zh-CN" altLang="en-US" sz="2800" b="1"/>
              <a:t>函数封装代码</a:t>
            </a:r>
            <a:r>
              <a:rPr lang="zh-CN" altLang="en-US" sz="2800"/>
              <a:t> 的功能，方便后续的调      用</a:t>
            </a:r>
            <a:endParaRPr lang="zh-CN" altLang="en-US" sz="2800"/>
          </a:p>
          <a:p>
            <a:r>
              <a:rPr lang="zh-CN" altLang="en-US" sz="2800"/>
              <a:t>3. </a:t>
            </a:r>
            <a:r>
              <a:rPr lang="zh-CN" altLang="en-US" sz="2800" b="1"/>
              <a:t>函数名称</a:t>
            </a:r>
            <a:r>
              <a:rPr lang="zh-CN" altLang="en-US" sz="2800"/>
              <a:t> 的命名应该 </a:t>
            </a:r>
            <a:r>
              <a:rPr lang="zh-CN" altLang="en-US" sz="2800" b="1"/>
              <a:t>符合 标识符的命名规则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      - 可以由 </a:t>
            </a:r>
            <a:r>
              <a:rPr lang="zh-CN" altLang="en-US" sz="2800" b="1"/>
              <a:t>字母、下划线 和 数字</a:t>
            </a:r>
            <a:r>
              <a:rPr lang="zh-CN" altLang="en-US" sz="2800"/>
              <a:t> 组成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      - </a:t>
            </a:r>
            <a:r>
              <a:rPr lang="zh-CN" altLang="en-US" sz="2800" b="1">
                <a:solidFill>
                  <a:srgbClr val="FF0000"/>
                </a:solidFill>
              </a:rPr>
              <a:t>不能以数字开头</a:t>
            </a:r>
            <a:endParaRPr lang="zh-CN" altLang="en-US" sz="2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rgbClr val="FF0000"/>
                </a:solidFill>
              </a:rPr>
              <a:t>      - </a:t>
            </a:r>
            <a:r>
              <a:rPr lang="zh-CN" altLang="en-US" sz="2800" b="1">
                <a:solidFill>
                  <a:srgbClr val="FF0000"/>
                </a:solidFill>
              </a:rPr>
              <a:t>不能与关键字重名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2.2 函数调用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调用函数很简单的，通过 </a:t>
            </a:r>
            <a:r>
              <a:rPr lang="zh-CN" altLang="en-US" sz="2800" b="1">
                <a:solidFill>
                  <a:srgbClr val="FF0000"/>
                </a:solidFill>
              </a:rPr>
              <a:t>函数名()</a:t>
            </a:r>
            <a:r>
              <a:rPr lang="zh-CN" altLang="en-US" sz="2800"/>
              <a:t> 即可完成对函数的调用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2.3 第一个函数</a:t>
            </a:r>
            <a:r>
              <a:rPr lang="zh-CN" altLang="en-US">
                <a:sym typeface="+mn-ea"/>
              </a:rPr>
              <a:t>练习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需求</a:t>
            </a:r>
            <a:endParaRPr lang="zh-CN" altLang="en-US"/>
          </a:p>
          <a:p>
            <a:pPr lvl="1"/>
            <a:r>
              <a:rPr lang="zh-CN" altLang="en-US"/>
              <a:t> 1. 编写一个打招呼 say_hello 的函数，封装三行打招呼的代码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en-US" altLang="zh-CN"/>
              <a:t>2</a:t>
            </a:r>
            <a:r>
              <a:rPr lang="zh-CN" altLang="en-US"/>
              <a:t>. 在函数下方调用打招呼的代码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" name="内容占位符 1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700" y="1641339"/>
            <a:ext cx="9333333" cy="280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79310" y="1489678"/>
            <a:ext cx="6674903" cy="483482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08100" y="1784985"/>
            <a:ext cx="2076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改造代码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能否将</a:t>
            </a:r>
            <a:r>
              <a:rPr lang="zh-CN" altLang="en-US" b="1"/>
              <a:t> 函数调用 </a:t>
            </a:r>
            <a:r>
              <a:rPr lang="zh-CN" altLang="en-US"/>
              <a:t>放在 </a:t>
            </a:r>
            <a:r>
              <a:rPr lang="zh-CN" altLang="en-US" b="1"/>
              <a:t>函数定义</a:t>
            </a:r>
            <a:r>
              <a:rPr lang="zh-CN" altLang="en-US"/>
              <a:t> 的上方？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不能！</a:t>
            </a:r>
            <a:endParaRPr lang="zh-CN" altLang="en-US"/>
          </a:p>
          <a:p>
            <a:pPr lvl="1"/>
            <a:r>
              <a:rPr lang="zh-CN" altLang="en-US"/>
              <a:t> 因为在 </a:t>
            </a:r>
            <a:r>
              <a:rPr lang="zh-CN" altLang="en-US" b="1"/>
              <a:t>使用函数名</a:t>
            </a:r>
            <a:r>
              <a:rPr lang="zh-CN" altLang="en-US"/>
              <a:t> 调用函数之前，必须要保证 Python 已经知道函数的存在</a:t>
            </a:r>
            <a:endParaRPr lang="zh-CN" altLang="en-US"/>
          </a:p>
          <a:p>
            <a:pPr lvl="1"/>
            <a:r>
              <a:rPr lang="zh-CN" altLang="en-US"/>
              <a:t> 否则控制台会提示 NameError: name 'say_hello' is not defined (</a:t>
            </a:r>
            <a:r>
              <a:rPr lang="zh-CN" altLang="en-US" b="1"/>
              <a:t>名称错误：say_hello 这个名字没有被定义</a:t>
            </a:r>
            <a:r>
              <a:rPr lang="zh-CN" altLang="en-US"/>
              <a:t>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用 </a:t>
            </a:r>
            <a:r>
              <a:rPr lang="zh-CN" altLang="en-US" sz="2800" b="1"/>
              <a:t>单步执行 F8 和 F7</a:t>
            </a:r>
            <a:r>
              <a:rPr lang="zh-CN" altLang="en-US" sz="2800"/>
              <a:t> 观察以下代码的执行过程</a:t>
            </a:r>
            <a:endParaRPr lang="zh-CN" altLang="en-US" sz="2800"/>
          </a:p>
          <a:p>
            <a:r>
              <a:rPr lang="zh-CN" altLang="en-US" sz="2800"/>
              <a:t>- 定义好函数之后，只表示这个函数封装了一段代码而已</a:t>
            </a:r>
            <a:endParaRPr lang="zh-CN" altLang="en-US" sz="2800"/>
          </a:p>
          <a:p>
            <a:r>
              <a:rPr lang="zh-CN" altLang="en-US" sz="2800"/>
              <a:t>- </a:t>
            </a:r>
            <a:r>
              <a:rPr lang="zh-CN" altLang="en-US" sz="2800">
                <a:solidFill>
                  <a:srgbClr val="FF0000"/>
                </a:solidFill>
              </a:rPr>
              <a:t>如果不主动调用函数，函数是不会主动执行的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2.4 PyCharm 的调试工具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- </a:t>
            </a:r>
            <a:r>
              <a:rPr lang="zh-CN" altLang="en-US" sz="2800" b="1"/>
              <a:t>F8 Step Over </a:t>
            </a:r>
            <a:r>
              <a:rPr lang="zh-CN" altLang="en-US" sz="2800"/>
              <a:t>可以单步执行代码，会把函数调用看作是一行代码直接执行</a:t>
            </a:r>
            <a:endParaRPr lang="zh-CN" altLang="en-US" sz="2800"/>
          </a:p>
          <a:p>
            <a:r>
              <a:rPr lang="zh-CN" altLang="en-US" sz="2800"/>
              <a:t>- </a:t>
            </a:r>
            <a:r>
              <a:rPr lang="zh-CN" altLang="en-US" sz="2800" b="1"/>
              <a:t>F7 Step Into</a:t>
            </a:r>
            <a:r>
              <a:rPr lang="zh-CN" altLang="en-US" sz="2800"/>
              <a:t> 可以单步执行代码，如果是函数，会进入函数内部 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目标</a:t>
            </a:r>
            <a:endParaRPr lang="en-US" altLang="zh-CN" sz="2800"/>
          </a:p>
          <a:p>
            <a:pPr lvl="1"/>
            <a:r>
              <a:rPr lang="en-US" altLang="zh-CN" sz="2400"/>
              <a:t>01 </a:t>
            </a:r>
            <a:r>
              <a:rPr lang="zh-CN" altLang="en-US" sz="2400"/>
              <a:t>函数的快速体验</a:t>
            </a:r>
            <a:endParaRPr lang="zh-CN" altLang="en-US" sz="2400"/>
          </a:p>
          <a:p>
            <a:pPr lvl="2"/>
            <a:r>
              <a:rPr lang="zh-CN" altLang="en-US" sz="2050">
                <a:sym typeface="+mn-ea"/>
              </a:rPr>
              <a:t>1.1 函数的概念</a:t>
            </a:r>
            <a:endParaRPr lang="zh-CN" altLang="en-US" sz="2050"/>
          </a:p>
          <a:p>
            <a:pPr lvl="2"/>
            <a:r>
              <a:rPr lang="en-US" altLang="zh-CN" sz="2050">
                <a:sym typeface="+mn-ea"/>
              </a:rPr>
              <a:t>1.2 </a:t>
            </a:r>
            <a:r>
              <a:rPr lang="zh-CN" altLang="en-US" sz="2050">
                <a:sym typeface="+mn-ea"/>
              </a:rPr>
              <a:t>快速体验</a:t>
            </a:r>
            <a:endParaRPr lang="zh-CN" altLang="en-US" sz="2055"/>
          </a:p>
          <a:p>
            <a:pPr lvl="1"/>
            <a:r>
              <a:rPr lang="en-US" altLang="zh-CN" sz="2400">
                <a:sym typeface="+mn-ea"/>
              </a:rPr>
              <a:t>02 </a:t>
            </a:r>
            <a:r>
              <a:rPr lang="zh-CN" altLang="en-US" sz="2400"/>
              <a:t>函数的基本使用</a:t>
            </a:r>
            <a:endParaRPr lang="zh-CN" altLang="en-US" sz="2400"/>
          </a:p>
          <a:p>
            <a:pPr lvl="2"/>
            <a:r>
              <a:rPr lang="zh-CN" altLang="en-US" sz="2050">
                <a:solidFill>
                  <a:srgbClr val="FF0000"/>
                </a:solidFill>
                <a:sym typeface="+mn-ea"/>
              </a:rPr>
              <a:t>2.1 函数的定义</a:t>
            </a:r>
            <a:endParaRPr lang="zh-CN" altLang="en-US" sz="2050">
              <a:solidFill>
                <a:srgbClr val="FF0000"/>
              </a:solidFill>
              <a:sym typeface="+mn-ea"/>
            </a:endParaRPr>
          </a:p>
          <a:p>
            <a:pPr lvl="2"/>
            <a:r>
              <a:rPr lang="zh-CN" altLang="en-US" sz="2050">
                <a:solidFill>
                  <a:srgbClr val="FF0000"/>
                </a:solidFill>
                <a:sym typeface="+mn-ea"/>
              </a:rPr>
              <a:t>2.2 函数调用</a:t>
            </a:r>
            <a:endParaRPr lang="zh-CN" altLang="en-US" sz="2050">
              <a:solidFill>
                <a:srgbClr val="FF0000"/>
              </a:solidFill>
              <a:sym typeface="+mn-ea"/>
            </a:endParaRPr>
          </a:p>
          <a:p>
            <a:pPr lvl="2"/>
            <a:r>
              <a:rPr lang="en-US" altLang="zh-CN" sz="2050">
                <a:sym typeface="+mn-ea"/>
              </a:rPr>
              <a:t>2.3 第一个函数演练 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2.4 PyCharm 的调试工具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2.5 函数的文档注释</a:t>
            </a:r>
            <a:endParaRPr lang="zh-CN" altLang="en-US" sz="2055"/>
          </a:p>
          <a:p>
            <a:pPr lvl="1"/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2.5 函数的文档注释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在开发中，如果希望给函数添加注释，应该在 </a:t>
            </a:r>
            <a:r>
              <a:rPr lang="zh-CN" altLang="en-US" sz="2400" b="1"/>
              <a:t>定义函数</a:t>
            </a:r>
            <a:r>
              <a:rPr lang="zh-CN" altLang="en-US" sz="2400"/>
              <a:t> 的下方，使用 </a:t>
            </a:r>
            <a:r>
              <a:rPr lang="zh-CN" altLang="en-US" sz="2400" b="1"/>
              <a:t>连续的三对引号</a:t>
            </a:r>
            <a:endParaRPr lang="zh-CN" altLang="en-US" sz="2400" b="1"/>
          </a:p>
          <a:p>
            <a:r>
              <a:rPr lang="zh-CN" altLang="en-US" sz="2400"/>
              <a:t>在 </a:t>
            </a:r>
            <a:r>
              <a:rPr lang="zh-CN" altLang="en-US" sz="2400" b="1"/>
              <a:t>连续的三对引号</a:t>
            </a:r>
            <a:r>
              <a:rPr lang="zh-CN" altLang="en-US" sz="2400"/>
              <a:t> 之间编写对函数的说明文字</a:t>
            </a:r>
            <a:endParaRPr lang="zh-CN" altLang="en-US" sz="2400"/>
          </a:p>
          <a:p>
            <a:r>
              <a:rPr lang="zh-CN" altLang="en-US" sz="2400"/>
              <a:t>在 </a:t>
            </a:r>
            <a:r>
              <a:rPr lang="zh-CN" altLang="en-US" sz="2400" b="1"/>
              <a:t>函数调用</a:t>
            </a:r>
            <a:r>
              <a:rPr lang="zh-CN" altLang="en-US" sz="2400"/>
              <a:t> 位置，使用快捷键 </a:t>
            </a:r>
            <a:r>
              <a:rPr lang="zh-CN" altLang="en-US" sz="2400">
                <a:solidFill>
                  <a:srgbClr val="FF0000"/>
                </a:solidFill>
              </a:rPr>
              <a:t>CTRL + Q</a:t>
            </a:r>
            <a:r>
              <a:rPr lang="zh-CN" altLang="en-US" sz="2400"/>
              <a:t> 可以查看函数的</a:t>
            </a:r>
            <a:r>
              <a:rPr lang="zh-CN" altLang="en-US" sz="2400">
                <a:solidFill>
                  <a:srgbClr val="FF0000"/>
                </a:solidFill>
              </a:rPr>
              <a:t>说明信息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 i="1"/>
              <a:t>   注意：因为 函数体相对比较独立，函数定义的上方，应该和其他代码（包括注释）保留</a:t>
            </a:r>
            <a:r>
              <a:rPr lang="zh-CN" altLang="en-US" sz="2400" b="1" i="1"/>
              <a:t> 两个空行</a:t>
            </a:r>
            <a:endParaRPr lang="zh-CN" altLang="en-US" sz="2400" b="1" i="1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定义函数的说明文档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查看函数的说明文档</a:t>
            </a:r>
            <a:endParaRPr lang="zh-CN" altLang="en-US"/>
          </a:p>
          <a:p>
            <a:r>
              <a:rPr lang="zh-CN" altLang="en-US"/>
              <a:t>help(函数名)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230120"/>
            <a:ext cx="5233035" cy="16395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720" y="1546225"/>
            <a:ext cx="9453245" cy="4719320"/>
          </a:xfrm>
        </p:spPr>
        <p:txBody>
          <a:bodyPr/>
          <a:lstStyle/>
          <a:p>
            <a:pPr algn="ctr"/>
            <a:endParaRPr lang="zh-CN" altLang="en-US" sz="4400"/>
          </a:p>
          <a:p>
            <a:pPr algn="ctr"/>
            <a:r>
              <a:rPr lang="zh-CN" altLang="en-US" sz="4400"/>
              <a:t>03. 函数的参数</a:t>
            </a:r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1. 开发一个 sum_2_num 的函数</a:t>
            </a:r>
            <a:endParaRPr lang="zh-CN" altLang="en-US"/>
          </a:p>
          <a:p>
            <a:r>
              <a:rPr lang="zh-CN" altLang="en-US"/>
              <a:t>2. 函数能够实现 </a:t>
            </a:r>
            <a:r>
              <a:rPr lang="zh-CN" altLang="en-US">
                <a:solidFill>
                  <a:srgbClr val="FF0000"/>
                </a:solidFill>
              </a:rPr>
              <a:t>两个数字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求和</a:t>
            </a:r>
            <a:r>
              <a:rPr lang="zh-CN" altLang="en-US"/>
              <a:t> 功能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代码如下：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946275"/>
            <a:ext cx="8803005" cy="20072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思考一下存在什么问题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函数只能处理</a:t>
            </a:r>
            <a:r>
              <a:rPr lang="zh-CN" altLang="en-US" sz="2800">
                <a:solidFill>
                  <a:srgbClr val="FF0000"/>
                </a:solidFill>
              </a:rPr>
              <a:t> </a:t>
            </a:r>
            <a:r>
              <a:rPr lang="zh-CN" altLang="en-US" sz="2800" b="1">
                <a:solidFill>
                  <a:srgbClr val="FF0000"/>
                </a:solidFill>
              </a:rPr>
              <a:t>固定数值</a:t>
            </a:r>
            <a:r>
              <a:rPr lang="zh-CN" altLang="en-US" sz="2800"/>
              <a:t> 的相加</a:t>
            </a:r>
            <a:endParaRPr lang="zh-CN" altLang="en-US" sz="2800"/>
          </a:p>
          <a:p>
            <a:r>
              <a:rPr lang="zh-CN" altLang="en-US" b="1"/>
              <a:t>如何解决？</a:t>
            </a:r>
            <a:endParaRPr lang="zh-CN" altLang="en-US"/>
          </a:p>
          <a:p>
            <a:r>
              <a:rPr lang="zh-CN" altLang="en-US" sz="2800"/>
              <a:t>如果能够把需要计算的数字，在调用函数时，</a:t>
            </a:r>
            <a:r>
              <a:rPr lang="zh-CN" altLang="en-US" sz="2800">
                <a:solidFill>
                  <a:srgbClr val="FF0000"/>
                </a:solidFill>
              </a:rPr>
              <a:t>传递到函数内部</a:t>
            </a:r>
            <a:r>
              <a:rPr lang="zh-CN" altLang="en-US" sz="2800"/>
              <a:t>就好了</a:t>
            </a:r>
            <a:r>
              <a:rPr lang="zh-CN" altLang="en-US"/>
              <a:t>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3.1 函数参数的使用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在函数名的后面的小括号内部填写 </a:t>
            </a:r>
            <a:r>
              <a:rPr lang="zh-CN" altLang="en-US" sz="2800" b="1"/>
              <a:t>参数</a:t>
            </a:r>
            <a:endParaRPr lang="zh-CN" altLang="en-US" sz="2800"/>
          </a:p>
          <a:p>
            <a:r>
              <a:rPr lang="zh-CN" altLang="en-US" sz="2800"/>
              <a:t>多个参数之间使用</a:t>
            </a:r>
            <a:r>
              <a:rPr lang="zh-CN" altLang="en-US" sz="2800">
                <a:solidFill>
                  <a:srgbClr val="FF0000"/>
                </a:solidFill>
              </a:rPr>
              <a:t> </a:t>
            </a:r>
            <a:r>
              <a:rPr lang="zh-CN" altLang="en-US" sz="2800" b="1">
                <a:solidFill>
                  <a:srgbClr val="FF0000"/>
                </a:solidFill>
              </a:rPr>
              <a:t>,</a:t>
            </a:r>
            <a:r>
              <a:rPr lang="zh-CN" altLang="en-US" sz="2800">
                <a:solidFill>
                  <a:srgbClr val="FF0000"/>
                </a:solidFill>
              </a:rPr>
              <a:t> </a:t>
            </a:r>
            <a:r>
              <a:rPr lang="zh-CN" altLang="en-US" sz="2800" b="1">
                <a:solidFill>
                  <a:srgbClr val="FF0000"/>
                </a:solidFill>
              </a:rPr>
              <a:t>分隔</a:t>
            </a:r>
            <a:endParaRPr lang="zh-CN" altLang="en-US" sz="2800" b="1"/>
          </a:p>
          <a:p>
            <a:pPr marL="0" indent="0">
              <a:buNone/>
            </a:pPr>
            <a:endParaRPr lang="zh-CN" altLang="en-US" sz="28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912745"/>
            <a:ext cx="9716770" cy="28149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3.2 参数的作用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 b="1"/>
              <a:t>函数</a:t>
            </a:r>
            <a:r>
              <a:rPr lang="zh-CN" altLang="en-US" sz="2800"/>
              <a:t>，把 </a:t>
            </a:r>
            <a:r>
              <a:rPr lang="zh-CN" altLang="en-US" sz="2800" b="1"/>
              <a:t>具有独立功能的代码块</a:t>
            </a:r>
            <a:r>
              <a:rPr lang="zh-CN" altLang="en-US" sz="2800"/>
              <a:t> 组织为一个小模块，在需要的时候 </a:t>
            </a:r>
            <a:r>
              <a:rPr lang="zh-CN" altLang="en-US" sz="2800" b="1"/>
              <a:t>调用</a:t>
            </a:r>
            <a:endParaRPr lang="zh-CN" altLang="en-US" sz="2800" b="1"/>
          </a:p>
          <a:p>
            <a:r>
              <a:rPr lang="zh-CN" altLang="en-US" sz="2800" b="1"/>
              <a:t>函数的参数</a:t>
            </a:r>
            <a:r>
              <a:rPr lang="zh-CN" altLang="en-US" sz="2800"/>
              <a:t>，增加函数的 </a:t>
            </a:r>
            <a:r>
              <a:rPr lang="zh-CN" altLang="en-US" sz="2800" b="1">
                <a:solidFill>
                  <a:srgbClr val="FF0000"/>
                </a:solidFill>
              </a:rPr>
              <a:t>通用性</a:t>
            </a:r>
            <a:r>
              <a:rPr lang="zh-CN" altLang="en-US" sz="2800"/>
              <a:t>，针对 </a:t>
            </a:r>
            <a:r>
              <a:rPr lang="zh-CN" altLang="en-US" sz="2800" b="1"/>
              <a:t>相同的数据处理逻辑</a:t>
            </a:r>
            <a:r>
              <a:rPr lang="zh-CN" altLang="en-US" sz="2800"/>
              <a:t>，能够 </a:t>
            </a:r>
            <a:r>
              <a:rPr lang="zh-CN" altLang="en-US" sz="2800" b="1">
                <a:solidFill>
                  <a:srgbClr val="FF0000"/>
                </a:solidFill>
              </a:rPr>
              <a:t>适应更多的数据</a:t>
            </a:r>
            <a:endParaRPr lang="zh-CN" altLang="en-US" sz="2800" b="1"/>
          </a:p>
          <a:p>
            <a:pPr lvl="1"/>
            <a:r>
              <a:rPr lang="zh-CN" altLang="en-US" sz="2450"/>
              <a:t>1. 在函数 </a:t>
            </a:r>
            <a:r>
              <a:rPr lang="zh-CN" altLang="en-US" sz="2450" b="1"/>
              <a:t>内部</a:t>
            </a:r>
            <a:r>
              <a:rPr lang="zh-CN" altLang="en-US" sz="2450"/>
              <a:t>，把参数当做 </a:t>
            </a:r>
            <a:r>
              <a:rPr lang="zh-CN" altLang="en-US" sz="2450" b="1"/>
              <a:t>变量</a:t>
            </a:r>
            <a:r>
              <a:rPr lang="zh-CN" altLang="en-US" sz="2450"/>
              <a:t> 使用，进行需要的数据处理</a:t>
            </a:r>
            <a:endParaRPr lang="zh-CN" altLang="en-US" sz="2450"/>
          </a:p>
          <a:p>
            <a:pPr lvl="1"/>
            <a:r>
              <a:rPr lang="zh-CN" altLang="en-US" sz="2450"/>
              <a:t>2. 函数调用时，按照函数定义的</a:t>
            </a:r>
            <a:r>
              <a:rPr lang="zh-CN" altLang="en-US" sz="2450" b="1"/>
              <a:t>参数顺序</a:t>
            </a:r>
            <a:r>
              <a:rPr lang="zh-CN" altLang="en-US" sz="2450"/>
              <a:t>，把 </a:t>
            </a:r>
            <a:r>
              <a:rPr lang="zh-CN" altLang="en-US" sz="2450" b="1"/>
              <a:t>希望在函数内部处理的数据，通过参数 </a:t>
            </a:r>
            <a:r>
              <a:rPr lang="zh-CN" altLang="en-US" sz="2450"/>
              <a:t>传递</a:t>
            </a:r>
            <a:endParaRPr lang="zh-CN" altLang="en-US" sz="2450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3.3 形参和实参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</a:t>
            </a:r>
            <a:r>
              <a:rPr lang="zh-CN" altLang="en-US" b="1">
                <a:solidFill>
                  <a:srgbClr val="FF0000"/>
                </a:solidFill>
              </a:rPr>
              <a:t>形参</a:t>
            </a:r>
            <a:r>
              <a:rPr lang="zh-CN" altLang="en-US"/>
              <a:t>：</a:t>
            </a:r>
            <a:r>
              <a:rPr lang="zh-CN" altLang="en-US" b="1"/>
              <a:t>定义</a:t>
            </a:r>
            <a:r>
              <a:rPr lang="zh-CN" altLang="en-US"/>
              <a:t> 函数时，小括号中的参数，是用来接收参数用的，在函数内部 </a:t>
            </a:r>
            <a:r>
              <a:rPr lang="zh-CN" altLang="en-US" b="1"/>
              <a:t>作为变量使用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 b="1">
                <a:solidFill>
                  <a:srgbClr val="FF0000"/>
                </a:solidFill>
              </a:rPr>
              <a:t>实参</a:t>
            </a:r>
            <a:r>
              <a:rPr lang="zh-CN" altLang="en-US"/>
              <a:t>：</a:t>
            </a:r>
            <a:r>
              <a:rPr lang="zh-CN" altLang="en-US" b="1"/>
              <a:t>调用</a:t>
            </a:r>
            <a:r>
              <a:rPr lang="zh-CN" altLang="en-US"/>
              <a:t> 函数时，小括号中的参数，是用来把数据传递到 </a:t>
            </a:r>
            <a:r>
              <a:rPr lang="zh-CN" altLang="en-US" b="1"/>
              <a:t>函数内部</a:t>
            </a:r>
            <a:r>
              <a:rPr lang="zh-CN" altLang="en-US"/>
              <a:t> 用的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720" y="1546225"/>
            <a:ext cx="9429750" cy="4719320"/>
          </a:xfrm>
        </p:spPr>
        <p:txBody>
          <a:bodyPr/>
          <a:p>
            <a:pPr algn="ctr"/>
            <a:endParaRPr lang="zh-CN" altLang="en-US" sz="4400"/>
          </a:p>
          <a:p>
            <a:pPr algn="ctr"/>
            <a:r>
              <a:rPr lang="zh-CN" altLang="en-US" sz="4400"/>
              <a:t>04. 函数的返回值</a:t>
            </a:r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en-US" altLang="zh-CN" sz="2400">
                <a:sym typeface="+mn-ea"/>
              </a:rPr>
              <a:t>03 </a:t>
            </a:r>
            <a:r>
              <a:rPr lang="zh-CN" altLang="en-US" sz="2400">
                <a:sym typeface="+mn-ea"/>
              </a:rPr>
              <a:t>函数的参数</a:t>
            </a:r>
            <a:endParaRPr lang="zh-CN" altLang="en-US" sz="2400">
              <a:sym typeface="+mn-ea"/>
            </a:endParaRPr>
          </a:p>
          <a:p>
            <a:pPr lvl="2"/>
            <a:r>
              <a:rPr lang="zh-CN" altLang="en-US" sz="2050">
                <a:solidFill>
                  <a:srgbClr val="FF0000"/>
                </a:solidFill>
                <a:sym typeface="+mn-ea"/>
              </a:rPr>
              <a:t>3.1 函数参数的使用</a:t>
            </a:r>
            <a:endParaRPr lang="zh-CN" altLang="en-US" sz="2050">
              <a:solidFill>
                <a:srgbClr val="FF0000"/>
              </a:solidFill>
            </a:endParaRPr>
          </a:p>
          <a:p>
            <a:pPr lvl="2"/>
            <a:r>
              <a:rPr lang="zh-CN" altLang="en-US" sz="2050">
                <a:solidFill>
                  <a:srgbClr val="FF0000"/>
                </a:solidFill>
                <a:sym typeface="+mn-ea"/>
              </a:rPr>
              <a:t>3.2 参数的作用</a:t>
            </a:r>
            <a:endParaRPr lang="zh-CN" altLang="en-US" sz="2050">
              <a:solidFill>
                <a:srgbClr val="FF0000"/>
              </a:solidFill>
            </a:endParaRPr>
          </a:p>
          <a:p>
            <a:pPr lvl="2"/>
            <a:r>
              <a:rPr lang="zh-CN" altLang="en-US" sz="2050">
                <a:solidFill>
                  <a:srgbClr val="FF0000"/>
                </a:solidFill>
                <a:sym typeface="+mn-ea"/>
              </a:rPr>
              <a:t>3.3 形参和实参</a:t>
            </a:r>
            <a:endParaRPr lang="zh-CN" altLang="en-US" sz="2050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altLang="zh-CN" sz="2050">
                <a:solidFill>
                  <a:srgbClr val="FF0000"/>
                </a:solidFill>
                <a:sym typeface="+mn-ea"/>
              </a:rPr>
              <a:t>04 </a:t>
            </a:r>
            <a:r>
              <a:rPr lang="zh-CN" altLang="en-US" sz="2050">
                <a:solidFill>
                  <a:srgbClr val="FF0000"/>
                </a:solidFill>
                <a:sym typeface="+mn-ea"/>
              </a:rPr>
              <a:t>函数的返回值</a:t>
            </a:r>
            <a:endParaRPr lang="zh-CN" altLang="en-US" sz="2050">
              <a:solidFill>
                <a:srgbClr val="FF0000"/>
              </a:solidFill>
            </a:endParaRPr>
          </a:p>
          <a:p>
            <a:pPr lvl="1"/>
            <a:r>
              <a:rPr lang="en-US" altLang="zh-CN" sz="2050">
                <a:sym typeface="+mn-ea"/>
              </a:rPr>
              <a:t>05 </a:t>
            </a:r>
            <a:r>
              <a:rPr lang="zh-CN" altLang="en-US" sz="2050">
                <a:sym typeface="+mn-ea"/>
              </a:rPr>
              <a:t>函数的嵌套调用</a:t>
            </a:r>
            <a:endParaRPr lang="zh-CN" altLang="en-US" sz="2050">
              <a:sym typeface="+mn-ea"/>
            </a:endParaRPr>
          </a:p>
          <a:p>
            <a:pPr lvl="2"/>
            <a:r>
              <a:rPr lang="en-US" altLang="zh-CN" sz="2050">
                <a:sym typeface="+mn-ea"/>
              </a:rPr>
              <a:t>5.1 </a:t>
            </a:r>
            <a:r>
              <a:rPr lang="zh-CN" altLang="en-US" sz="2050">
                <a:sym typeface="+mn-ea"/>
              </a:rPr>
              <a:t>嵌套函数概念</a:t>
            </a:r>
            <a:endParaRPr lang="zh-CN" altLang="en-US" sz="2050"/>
          </a:p>
          <a:p>
            <a:pPr lvl="2"/>
            <a:r>
              <a:rPr lang="en-US" altLang="zh-CN" sz="2050">
                <a:sym typeface="+mn-ea"/>
              </a:rPr>
              <a:t>5.2 </a:t>
            </a:r>
            <a:r>
              <a:rPr lang="zh-CN" altLang="en-US" sz="2050">
                <a:sym typeface="+mn-ea"/>
              </a:rPr>
              <a:t>案例</a:t>
            </a:r>
            <a:endParaRPr lang="zh-CN" altLang="en-US" sz="2050">
              <a:sym typeface="+mn-ea"/>
            </a:endParaRPr>
          </a:p>
          <a:p>
            <a:pPr lvl="2"/>
            <a:r>
              <a:rPr lang="en-US" altLang="zh-CN" sz="2050">
                <a:sym typeface="+mn-ea"/>
              </a:rPr>
              <a:t>5.3 </a:t>
            </a:r>
            <a:r>
              <a:rPr lang="zh-CN" altLang="en-US" sz="2050">
                <a:sym typeface="+mn-ea"/>
              </a:rPr>
              <a:t>函数嵌套的演练 —— 打印分隔线</a:t>
            </a:r>
            <a:endParaRPr lang="zh-CN" altLang="en-US" sz="2050"/>
          </a:p>
          <a:p>
            <a:pPr lvl="2"/>
            <a:endParaRPr lang="zh-CN" altLang="en-US" sz="2055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在程序开发中，有时候，</a:t>
            </a:r>
            <a:r>
              <a:rPr lang="zh-CN" altLang="en-US" sz="2800" b="1"/>
              <a:t>会希望 一个函数执行结束后，告诉调用者一个结果</a:t>
            </a:r>
            <a:r>
              <a:rPr lang="zh-CN" altLang="en-US" sz="2800"/>
              <a:t>，以便调用者针对具体的结果做后续的处理</a:t>
            </a:r>
            <a:endParaRPr lang="zh-CN" altLang="en-US" sz="2800"/>
          </a:p>
          <a:p>
            <a:r>
              <a:rPr lang="zh-CN" altLang="en-US" sz="2800" b="1"/>
              <a:t>返回值</a:t>
            </a:r>
            <a:r>
              <a:rPr lang="zh-CN" altLang="en-US" sz="2800"/>
              <a:t> 是函数 </a:t>
            </a:r>
            <a:r>
              <a:rPr lang="zh-CN" altLang="en-US" sz="2800" b="1"/>
              <a:t>完成工作</a:t>
            </a:r>
            <a:r>
              <a:rPr lang="zh-CN" altLang="en-US" sz="2800"/>
              <a:t>后，最后 给调用者的</a:t>
            </a:r>
            <a:r>
              <a:rPr lang="zh-CN" altLang="en-US" sz="2800" b="1"/>
              <a:t> 一个结果</a:t>
            </a:r>
            <a:endParaRPr lang="zh-CN" altLang="en-US" sz="2800" b="1"/>
          </a:p>
          <a:p>
            <a:r>
              <a:rPr lang="zh-CN" altLang="en-US" sz="2800"/>
              <a:t>在函数中使用 </a:t>
            </a:r>
            <a:r>
              <a:rPr lang="zh-CN" altLang="en-US" sz="2800" b="1">
                <a:solidFill>
                  <a:srgbClr val="FF0000"/>
                </a:solidFill>
              </a:rPr>
              <a:t>return</a:t>
            </a:r>
            <a:r>
              <a:rPr lang="zh-CN" altLang="en-US" sz="2800"/>
              <a:t> 关键字可以返回结果</a:t>
            </a:r>
            <a:endParaRPr lang="zh-CN" altLang="en-US" sz="2800"/>
          </a:p>
          <a:p>
            <a:r>
              <a:rPr lang="zh-CN" altLang="en-US" sz="2800"/>
              <a:t>调用函数一方，可以 </a:t>
            </a:r>
            <a:r>
              <a:rPr lang="zh-CN" altLang="en-US" sz="2800">
                <a:solidFill>
                  <a:srgbClr val="FF0000"/>
                </a:solidFill>
              </a:rPr>
              <a:t>使用变量 来 接收 </a:t>
            </a:r>
            <a:r>
              <a:rPr lang="zh-CN" altLang="en-US" sz="2800"/>
              <a:t>函数的返回结果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 i="1"/>
              <a:t>  </a:t>
            </a:r>
            <a:r>
              <a:rPr lang="zh-CN" altLang="en-US" sz="2800" i="1">
                <a:solidFill>
                  <a:srgbClr val="FF0000"/>
                </a:solidFill>
              </a:rPr>
              <a:t>注意：return 表示返回，后续的代码都不会被执行</a:t>
            </a:r>
            <a:endParaRPr lang="zh-CN" altLang="en-US" sz="2800" i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71930"/>
            <a:ext cx="9234170" cy="42595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720" y="1546225"/>
            <a:ext cx="9465310" cy="4719320"/>
          </a:xfrm>
        </p:spPr>
        <p:txBody>
          <a:bodyPr/>
          <a:p>
            <a:pPr algn="ctr"/>
            <a:endParaRPr lang="zh-CN" altLang="en-US"/>
          </a:p>
          <a:p>
            <a:pPr algn="ctr"/>
            <a:r>
              <a:rPr lang="zh-CN" altLang="en-US" sz="4400"/>
              <a:t>05. 函数的嵌套调用</a:t>
            </a:r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5.1 </a:t>
            </a:r>
            <a:r>
              <a:rPr lang="zh-CN" altLang="en-US"/>
              <a:t>嵌套函数概念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一个函数里面 </a:t>
            </a:r>
            <a:r>
              <a:rPr lang="zh-CN" altLang="en-US" b="1"/>
              <a:t>又调用 了 另外一个函数</a:t>
            </a:r>
            <a:r>
              <a:rPr lang="zh-CN" altLang="en-US"/>
              <a:t>，这就是 </a:t>
            </a:r>
            <a:r>
              <a:rPr lang="zh-CN" altLang="en-US" b="1"/>
              <a:t>函数嵌套调用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5.2 </a:t>
            </a:r>
            <a:r>
              <a:rPr lang="zh-CN" altLang="en-US"/>
              <a:t>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720" y="1546225"/>
            <a:ext cx="5679440" cy="4719320"/>
          </a:xfrm>
        </p:spPr>
        <p:txBody>
          <a:bodyPr/>
          <a:p>
            <a:r>
              <a:rPr lang="zh-CN" altLang="en-US" sz="2800"/>
              <a:t>如果函数 test2 中，调用了另外一个函数 test1</a:t>
            </a:r>
            <a:endParaRPr lang="zh-CN" altLang="en-US" sz="2800"/>
          </a:p>
          <a:p>
            <a:pPr lvl="1"/>
            <a:r>
              <a:rPr lang="zh-CN" altLang="en-US"/>
              <a:t>那么执行到调用 test1 函数时，会</a:t>
            </a:r>
            <a:r>
              <a:rPr lang="zh-CN" altLang="en-US">
                <a:solidFill>
                  <a:srgbClr val="FF0000"/>
                </a:solidFill>
              </a:rPr>
              <a:t>先把函数 test1 中的任务都执行完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才会回到 test2 中调用函数 test1 的位置，继续执行后续的代码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6100" y="1546225"/>
            <a:ext cx="3910965" cy="4848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5.3 </a:t>
            </a:r>
            <a:r>
              <a:rPr lang="zh-CN" altLang="en-US"/>
              <a:t>函数嵌套的演练 —— 打印分隔线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体会一下工作中 </a:t>
            </a:r>
            <a:r>
              <a:rPr lang="zh-CN" altLang="en-US" sz="2800" b="1"/>
              <a:t>需求是多变</a:t>
            </a:r>
            <a:r>
              <a:rPr lang="zh-CN" altLang="en-US" sz="2800"/>
              <a:t> 的</a:t>
            </a:r>
            <a:endParaRPr lang="zh-CN" altLang="en-US" sz="2800"/>
          </a:p>
          <a:p>
            <a:r>
              <a:rPr lang="zh-CN" altLang="en-US" sz="2800"/>
              <a:t>需求 1</a:t>
            </a:r>
            <a:endParaRPr lang="zh-CN" altLang="en-US" sz="2800"/>
          </a:p>
          <a:p>
            <a:pPr lvl="1"/>
            <a:r>
              <a:rPr lang="zh-CN" altLang="en-US" sz="2450"/>
              <a:t>定义一个 print_line 函数能够打印 * 组成的 </a:t>
            </a:r>
            <a:r>
              <a:rPr lang="zh-CN" altLang="en-US" sz="2450" b="1"/>
              <a:t>一条分隔线</a:t>
            </a:r>
            <a:endParaRPr lang="zh-CN" altLang="en-US" sz="2450" b="1"/>
          </a:p>
          <a:p>
            <a:pPr lvl="0"/>
            <a:endParaRPr lang="zh-CN" altLang="en-US" sz="245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5605" y="3585845"/>
            <a:ext cx="5618480" cy="18573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3200">
                <a:sym typeface="+mn-ea"/>
              </a:rPr>
              <a:t>需求 2</a:t>
            </a:r>
            <a:endParaRPr lang="zh-CN" altLang="en-US" sz="3200"/>
          </a:p>
          <a:p>
            <a:pPr lvl="1"/>
            <a:r>
              <a:rPr lang="zh-CN" altLang="en-US" sz="3200">
                <a:sym typeface="+mn-ea"/>
              </a:rPr>
              <a:t>定义一个函数能够打印 </a:t>
            </a:r>
            <a:r>
              <a:rPr lang="zh-CN" altLang="en-US" sz="3200" b="1">
                <a:sym typeface="+mn-ea"/>
              </a:rPr>
              <a:t>由任意字符组成</a:t>
            </a:r>
            <a:r>
              <a:rPr lang="zh-CN" altLang="en-US" sz="3200">
                <a:sym typeface="+mn-ea"/>
              </a:rPr>
              <a:t> 的分隔线</a:t>
            </a:r>
            <a:endParaRPr lang="zh-CN" altLang="en-US" sz="320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5430" y="3341370"/>
            <a:ext cx="7202170" cy="21183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3200">
                <a:sym typeface="+mn-ea"/>
              </a:rPr>
              <a:t>需求 3</a:t>
            </a:r>
            <a:endParaRPr lang="zh-CN" altLang="en-US" sz="3200"/>
          </a:p>
          <a:p>
            <a:pPr lvl="1"/>
            <a:r>
              <a:rPr lang="zh-CN" altLang="en-US" sz="3200">
                <a:sym typeface="+mn-ea"/>
              </a:rPr>
              <a:t>定义一个函数能够打印 </a:t>
            </a:r>
            <a:r>
              <a:rPr lang="zh-CN" altLang="en-US" sz="3200" b="1">
                <a:sym typeface="+mn-ea"/>
              </a:rPr>
              <a:t>任意重复次数</a:t>
            </a:r>
            <a:r>
              <a:rPr lang="zh-CN" altLang="en-US" sz="3200">
                <a:sym typeface="+mn-ea"/>
              </a:rPr>
              <a:t> 的分隔线</a:t>
            </a:r>
            <a:endParaRPr lang="zh-CN" altLang="en-US" sz="320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010" y="3006725"/>
            <a:ext cx="6062345" cy="34436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需求 4</a:t>
            </a:r>
            <a:endParaRPr lang="zh-CN" altLang="en-US"/>
          </a:p>
          <a:p>
            <a:pPr lvl="1"/>
            <a:r>
              <a:rPr lang="zh-CN" altLang="en-US"/>
              <a:t>定义一个函数能够打印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5 行 的分隔线，分隔线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要求符合需求 3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5605" y="1546225"/>
            <a:ext cx="5435600" cy="48882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720" y="1546225"/>
            <a:ext cx="9465310" cy="4719320"/>
          </a:xfrm>
        </p:spPr>
        <p:txBody>
          <a:bodyPr/>
          <a:p>
            <a:pPr algn="ctr"/>
            <a:endParaRPr lang="zh-CN" altLang="en-US" sz="4400"/>
          </a:p>
          <a:p>
            <a:pPr algn="ctr"/>
            <a:r>
              <a:rPr lang="zh-CN" altLang="en-US" sz="4400"/>
              <a:t>06. 使用模块中的函数</a:t>
            </a:r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 sz="2400">
                <a:sym typeface="+mn-ea"/>
              </a:rPr>
              <a:t>06 在模块中定义函数</a:t>
            </a:r>
            <a:endParaRPr lang="zh-CN" altLang="en-US" sz="24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6.1 </a:t>
            </a:r>
            <a:r>
              <a:rPr lang="zh-CN" altLang="en-US" sz="2000">
                <a:sym typeface="+mn-ea"/>
              </a:rPr>
              <a:t>模块初识</a:t>
            </a:r>
            <a:endParaRPr lang="zh-CN" altLang="en-US" sz="20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6.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 第一个模块体验</a:t>
            </a:r>
            <a:endParaRPr lang="zh-CN" altLang="en-US" sz="2000">
              <a:sym typeface="+mn-ea"/>
            </a:endParaRPr>
          </a:p>
          <a:p>
            <a:pPr lvl="2"/>
            <a:r>
              <a:rPr lang="zh-CN" altLang="en-US" sz="2000">
                <a:sym typeface="+mn-ea"/>
              </a:rPr>
              <a:t>6.</a:t>
            </a:r>
            <a:r>
              <a:rPr lang="en-US" altLang="zh-CN" sz="2000">
                <a:sym typeface="+mn-ea"/>
              </a:rPr>
              <a:t>3</a:t>
            </a:r>
            <a:r>
              <a:rPr lang="zh-CN" altLang="en-US" sz="2000">
                <a:sym typeface="+mn-ea"/>
              </a:rPr>
              <a:t> 模块名也是一个标识符</a:t>
            </a:r>
            <a:endParaRPr lang="zh-CN" altLang="en-US" sz="2000"/>
          </a:p>
          <a:p>
            <a:pPr lvl="2"/>
            <a:r>
              <a:rPr lang="zh-CN" altLang="en-US" sz="2000">
                <a:sym typeface="+mn-ea"/>
              </a:rPr>
              <a:t>6.</a:t>
            </a:r>
            <a:r>
              <a:rPr lang="en-US" altLang="zh-CN" sz="2000">
                <a:sym typeface="+mn-ea"/>
              </a:rPr>
              <a:t>4</a:t>
            </a:r>
            <a:r>
              <a:rPr lang="zh-CN" altLang="en-US" sz="2000">
                <a:sym typeface="+mn-ea"/>
              </a:rPr>
              <a:t> Pyc 文件（了解）</a:t>
            </a:r>
            <a:endParaRPr lang="zh-CN" altLang="en-US" sz="2000">
              <a:sym typeface="+mn-ea"/>
            </a:endParaRPr>
          </a:p>
          <a:p>
            <a:pPr lvl="1"/>
            <a:endParaRPr lang="zh-CN" altLang="en-US" sz="2330"/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6.1 </a:t>
            </a:r>
            <a:r>
              <a:rPr lang="zh-CN" altLang="en-US"/>
              <a:t>模块初识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模块是 Python 程序架构的一个核心概念</a:t>
            </a:r>
            <a:endParaRPr lang="zh-CN" altLang="en-US"/>
          </a:p>
          <a:p>
            <a:pPr lvl="1"/>
            <a:r>
              <a:rPr lang="zh-CN" altLang="en-US" b="1"/>
              <a:t>模块</a:t>
            </a:r>
            <a:r>
              <a:rPr lang="zh-CN" altLang="en-US"/>
              <a:t> 就好比是 </a:t>
            </a:r>
            <a:r>
              <a:rPr lang="zh-CN" altLang="en-US" b="1">
                <a:solidFill>
                  <a:srgbClr val="FF0000"/>
                </a:solidFill>
              </a:rPr>
              <a:t>工具包</a:t>
            </a:r>
            <a:r>
              <a:rPr lang="zh-CN" altLang="en-US"/>
              <a:t>，要想使用这个工具包中的工具，就需要 </a:t>
            </a:r>
            <a:r>
              <a:rPr lang="zh-CN" altLang="en-US" b="1">
                <a:solidFill>
                  <a:srgbClr val="FF0000"/>
                </a:solidFill>
              </a:rPr>
              <a:t>导入 import</a:t>
            </a:r>
            <a:r>
              <a:rPr lang="zh-CN" altLang="en-US"/>
              <a:t> 这个模块</a:t>
            </a:r>
            <a:endParaRPr lang="zh-CN" altLang="en-US"/>
          </a:p>
          <a:p>
            <a:pPr lvl="1"/>
            <a:r>
              <a:rPr lang="zh-CN" altLang="en-US"/>
              <a:t>每一个以扩展名 py 结尾的 Python 源代码文件都是一个 </a:t>
            </a:r>
            <a:r>
              <a:rPr lang="zh-CN" altLang="en-US" b="1"/>
              <a:t>模块</a:t>
            </a:r>
            <a:endParaRPr lang="zh-CN" altLang="en-US"/>
          </a:p>
          <a:p>
            <a:pPr lvl="1"/>
            <a:r>
              <a:rPr lang="zh-CN" altLang="en-US"/>
              <a:t>在模块中定义的 </a:t>
            </a:r>
            <a:r>
              <a:rPr lang="zh-CN" altLang="en-US" b="1"/>
              <a:t>全局变量 、 函数</a:t>
            </a:r>
            <a:r>
              <a:rPr lang="zh-CN" altLang="en-US"/>
              <a:t> 都是模块能够提供给外界直接使用的工具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6.</a:t>
            </a:r>
            <a:r>
              <a:rPr lang="en-US" altLang="zh-CN"/>
              <a:t>2</a:t>
            </a:r>
            <a:r>
              <a:rPr lang="zh-CN" altLang="en-US"/>
              <a:t> 第一个模块体验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步骤</a:t>
            </a:r>
            <a:endParaRPr lang="zh-CN" altLang="en-US"/>
          </a:p>
          <a:p>
            <a:pPr lvl="1"/>
            <a:r>
              <a:rPr lang="zh-CN" altLang="en-US"/>
              <a:t>新建 </a:t>
            </a:r>
            <a:r>
              <a:rPr lang="en-US" altLang="zh-CN"/>
              <a:t>ss_10</a:t>
            </a:r>
            <a:r>
              <a:rPr lang="zh-CN" altLang="en-US"/>
              <a:t>_分隔线模块.py</a:t>
            </a:r>
            <a:endParaRPr lang="zh-CN" altLang="en-US"/>
          </a:p>
          <a:p>
            <a:pPr lvl="2"/>
            <a:r>
              <a:rPr lang="zh-CN" altLang="en-US"/>
              <a:t>- 复制 </a:t>
            </a:r>
            <a:r>
              <a:rPr lang="en-US" altLang="zh-CN">
                <a:sym typeface="+mn-ea"/>
              </a:rPr>
              <a:t>ss</a:t>
            </a:r>
            <a:r>
              <a:rPr lang="zh-CN" altLang="en-US"/>
              <a:t>_打印多条分隔线.py 中的内容，最后一行 print 代码除外</a:t>
            </a:r>
            <a:endParaRPr lang="zh-CN" altLang="en-US"/>
          </a:p>
          <a:p>
            <a:pPr lvl="2"/>
            <a:r>
              <a:rPr lang="zh-CN" altLang="en-US"/>
              <a:t>- 增加一个字符串变量</a:t>
            </a:r>
            <a:endParaRPr lang="zh-CN" altLang="en-US"/>
          </a:p>
          <a:p>
            <a:pPr marL="914400" lvl="2" indent="0">
              <a:buNone/>
            </a:pPr>
            <a:r>
              <a:rPr lang="en-US" altLang="zh-CN"/>
              <a:t>     name = "</a:t>
            </a:r>
            <a:r>
              <a:rPr lang="zh-CN" altLang="en-US"/>
              <a:t>我是</a:t>
            </a:r>
            <a:r>
              <a:rPr lang="en-US" altLang="zh-CN"/>
              <a:t>程序员"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新建 </a:t>
            </a:r>
            <a:r>
              <a:rPr lang="en-US" altLang="zh-CN"/>
              <a:t>ss_10</a:t>
            </a:r>
            <a:r>
              <a:rPr lang="zh-CN" altLang="en-US"/>
              <a:t>_体验模块.py 文件，并且编写以下代码：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0" y="2519045"/>
            <a:ext cx="8364855" cy="20123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模块小结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可以 </a:t>
            </a:r>
            <a:r>
              <a:rPr lang="zh-CN" altLang="en-US" sz="2800" b="1"/>
              <a:t>在一个 Python 文件 </a:t>
            </a:r>
            <a:r>
              <a:rPr lang="zh-CN" altLang="en-US" sz="2800"/>
              <a:t>中 </a:t>
            </a:r>
            <a:r>
              <a:rPr lang="zh-CN" altLang="en-US" sz="2800" b="1"/>
              <a:t>定义 变量 或者 函数</a:t>
            </a:r>
            <a:endParaRPr lang="zh-CN" altLang="en-US" sz="2800" b="1"/>
          </a:p>
          <a:p>
            <a:r>
              <a:rPr lang="zh-CN" altLang="en-US" sz="2800"/>
              <a:t>然后在 </a:t>
            </a:r>
            <a:r>
              <a:rPr lang="zh-CN" altLang="en-US" sz="2800" b="1"/>
              <a:t>另外一个文件中</a:t>
            </a:r>
            <a:r>
              <a:rPr lang="zh-CN" altLang="en-US" sz="2800"/>
              <a:t> 使用</a:t>
            </a:r>
            <a:r>
              <a:rPr lang="zh-CN" altLang="en-US" sz="2800">
                <a:solidFill>
                  <a:srgbClr val="FF0000"/>
                </a:solidFill>
              </a:rPr>
              <a:t> import </a:t>
            </a:r>
            <a:r>
              <a:rPr lang="zh-CN" altLang="en-US" sz="2800"/>
              <a:t>导入这个模块</a:t>
            </a:r>
            <a:endParaRPr lang="zh-CN" altLang="en-US" sz="2800"/>
          </a:p>
          <a:p>
            <a:r>
              <a:rPr lang="zh-CN" altLang="en-US" sz="2800"/>
              <a:t>导入之后，</a:t>
            </a:r>
            <a:r>
              <a:rPr lang="zh-CN" altLang="en-US" sz="2800">
                <a:solidFill>
                  <a:srgbClr val="FF0000"/>
                </a:solidFill>
              </a:rPr>
              <a:t>就可以使用 </a:t>
            </a:r>
            <a:r>
              <a:rPr lang="zh-CN" altLang="en-US" sz="2800" b="1">
                <a:solidFill>
                  <a:srgbClr val="FF0000"/>
                </a:solidFill>
              </a:rPr>
              <a:t>模块名.变量 </a:t>
            </a:r>
            <a:r>
              <a:rPr lang="zh-CN" altLang="en-US" sz="2800">
                <a:solidFill>
                  <a:srgbClr val="FF0000"/>
                </a:solidFill>
              </a:rPr>
              <a:t>/ </a:t>
            </a:r>
            <a:r>
              <a:rPr lang="zh-CN" altLang="en-US" sz="2800" b="1">
                <a:solidFill>
                  <a:srgbClr val="FF0000"/>
                </a:solidFill>
              </a:rPr>
              <a:t>模块名.函数</a:t>
            </a:r>
            <a:r>
              <a:rPr lang="zh-CN" altLang="en-US" sz="2800">
                <a:solidFill>
                  <a:srgbClr val="FF0000"/>
                </a:solidFill>
              </a:rPr>
              <a:t> </a:t>
            </a:r>
            <a:r>
              <a:rPr lang="zh-CN" altLang="en-US" sz="2800"/>
              <a:t>的方式，使用这个模块中定义的变量或者函数</a:t>
            </a:r>
            <a:endParaRPr lang="zh-CN" altLang="en-US" sz="2800"/>
          </a:p>
          <a:p>
            <a:r>
              <a:rPr lang="zh-CN" altLang="en-US" sz="2800"/>
              <a:t>模块可以让 曾经编写过的代码 方便的被 </a:t>
            </a:r>
            <a:r>
              <a:rPr lang="zh-CN" altLang="en-US" sz="2800">
                <a:solidFill>
                  <a:srgbClr val="FF0000"/>
                </a:solidFill>
              </a:rPr>
              <a:t>复用</a:t>
            </a:r>
            <a:r>
              <a:rPr lang="zh-CN" altLang="en-US" sz="2800"/>
              <a:t>！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6.2 模块名也是一个标识符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- 标示符可以由 </a:t>
            </a:r>
            <a:r>
              <a:rPr lang="zh-CN" altLang="en-US" b="1"/>
              <a:t>字母、下划线 和 数字</a:t>
            </a:r>
            <a:r>
              <a:rPr lang="zh-CN" altLang="en-US"/>
              <a:t> 组成</a:t>
            </a:r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- 不能以数字开头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- 不能与关键字重名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注意：如果在给 Python 文件起名时，</a:t>
            </a:r>
            <a:r>
              <a:rPr lang="zh-CN" altLang="en-US" b="1"/>
              <a:t>以数字开头</a:t>
            </a:r>
            <a:r>
              <a:rPr lang="zh-CN" altLang="en-US"/>
              <a:t> 是无法在 PyCharm 中通过导入这个模块的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_任意多边形 24"/>
          <p:cNvSpPr/>
          <p:nvPr>
            <p:custDataLst>
              <p:tags r:id="rId2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3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5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6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6419215" y="3323310"/>
            <a:ext cx="3575685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 FOR WATCHING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6.3 Pyc 文件（了解）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 是 compiled 编译过 的意思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操作步骤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1. 浏览程序目录会发现一个 </a:t>
            </a:r>
            <a:r>
              <a:rPr lang="zh-CN" altLang="en-US" sz="2800">
                <a:solidFill>
                  <a:srgbClr val="FF0000"/>
                </a:solidFill>
              </a:rPr>
              <a:t>__pycache__ 的目录</a:t>
            </a:r>
            <a:endParaRPr lang="zh-CN" altLang="en-US" sz="2800"/>
          </a:p>
          <a:p>
            <a:r>
              <a:rPr lang="zh-CN" altLang="en-US" sz="2800"/>
              <a:t>2. 目录下会有一个 </a:t>
            </a:r>
            <a:r>
              <a:rPr lang="en-US" altLang="zh-CN" sz="2800"/>
              <a:t>ss</a:t>
            </a:r>
            <a:r>
              <a:rPr lang="zh-CN" altLang="en-US" sz="2800"/>
              <a:t>_10_分隔线模块.cpython-35.pyc 文件，cpython-35 表示 Python 解释器的版本</a:t>
            </a:r>
            <a:endParaRPr lang="zh-CN" altLang="en-US" sz="2800"/>
          </a:p>
          <a:p>
            <a:r>
              <a:rPr lang="zh-CN" altLang="en-US" sz="2800"/>
              <a:t>3. 这个 pyc 文件是由 Python 解释器将 </a:t>
            </a:r>
            <a:r>
              <a:rPr lang="zh-CN" altLang="en-US" sz="2800" b="1"/>
              <a:t>模块的源码</a:t>
            </a:r>
            <a:r>
              <a:rPr lang="zh-CN" altLang="en-US" sz="2800"/>
              <a:t> 转换为 </a:t>
            </a:r>
            <a:r>
              <a:rPr lang="zh-CN" altLang="en-US" sz="2800" b="1"/>
              <a:t>字节码</a:t>
            </a:r>
            <a:endParaRPr lang="zh-CN" altLang="en-US" sz="2800" b="1"/>
          </a:p>
          <a:p>
            <a:pPr lvl="1"/>
            <a:r>
              <a:rPr lang="zh-CN" altLang="en-US" sz="2450"/>
              <a:t>   - Python 这样保存 </a:t>
            </a:r>
            <a:r>
              <a:rPr lang="zh-CN" altLang="en-US" sz="2450" b="1"/>
              <a:t>字节码</a:t>
            </a:r>
            <a:r>
              <a:rPr lang="zh-CN" altLang="en-US" sz="2450"/>
              <a:t> 是作为一种启动 </a:t>
            </a:r>
            <a:r>
              <a:rPr lang="zh-CN" altLang="en-US" sz="2450" b="1"/>
              <a:t>速度的优化</a:t>
            </a:r>
            <a:endParaRPr lang="zh-CN" altLang="en-US" sz="2450" b="1"/>
          </a:p>
        </p:txBody>
      </p:sp>
    </p:spTree>
    <p:custDataLst>
      <p:tags r:id="rId1"/>
    </p:custData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字节码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- Python 在解释源程序时是分成两个步骤的</a:t>
            </a:r>
            <a:endParaRPr lang="zh-CN" altLang="en-US" sz="2400"/>
          </a:p>
          <a:p>
            <a:pPr lvl="1"/>
            <a:r>
              <a:rPr lang="zh-CN" altLang="en-US" sz="2100">
                <a:solidFill>
                  <a:srgbClr val="FF0000"/>
                </a:solidFill>
              </a:rPr>
              <a:t>  1. 首先处理源代码，编译 生成一个二进制 字节码</a:t>
            </a:r>
            <a:endParaRPr lang="zh-CN" altLang="en-US" sz="2100"/>
          </a:p>
          <a:p>
            <a:pPr lvl="1"/>
            <a:r>
              <a:rPr lang="zh-CN" altLang="en-US" sz="2100">
                <a:solidFill>
                  <a:srgbClr val="FF0000"/>
                </a:solidFill>
              </a:rPr>
              <a:t>  2. 再对 字节码 进行处理，才会生成 CPU 能够识别的 机器码</a:t>
            </a:r>
            <a:endParaRPr lang="zh-CN" altLang="en-US" sz="2100">
              <a:solidFill>
                <a:srgbClr val="FF0000"/>
              </a:solidFill>
            </a:endParaRPr>
          </a:p>
          <a:p>
            <a:r>
              <a:rPr lang="zh-CN" altLang="en-US" sz="2400"/>
              <a:t>- 有了模块的字节码文件之后，下一次运行程序时，如果在 上次保存字节码之后 没有修改过源代码，Python 将会加载 .pyc 文件并跳过编译这个步骤</a:t>
            </a:r>
            <a:endParaRPr lang="zh-CN" altLang="en-US" sz="2400"/>
          </a:p>
          <a:p>
            <a:r>
              <a:rPr lang="zh-CN" altLang="en-US" sz="2400"/>
              <a:t>- 当 Python 重编译时，它会自动检查源文件和字节码文件的时间戳</a:t>
            </a:r>
            <a:endParaRPr lang="zh-CN" altLang="en-US" sz="2400"/>
          </a:p>
          <a:p>
            <a:r>
              <a:rPr lang="zh-CN" altLang="en-US" sz="2400"/>
              <a:t>- 如果你又修改了源代码，下次程序运行时，字节码将自动重新创建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课前回顾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分支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035" y="2337435"/>
            <a:ext cx="6111875" cy="4180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循环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zh-CN" altLang="en-US" sz="2000">
                <a:sym typeface="+mn-ea"/>
              </a:rPr>
              <a:t>while 条件(判断 计数器 是否达到 目标次数):</a:t>
            </a:r>
            <a:endParaRPr lang="zh-CN" altLang="en-US" sz="2000"/>
          </a:p>
          <a:p>
            <a:pPr marL="914400" lvl="2" indent="0">
              <a:buNone/>
            </a:pPr>
            <a:r>
              <a:rPr lang="zh-CN" altLang="en-US" sz="2000">
                <a:sym typeface="+mn-ea"/>
              </a:rPr>
              <a:t>    条件满足时，做的事情1</a:t>
            </a:r>
            <a:endParaRPr lang="zh-CN" altLang="en-US" sz="2000"/>
          </a:p>
          <a:p>
            <a:pPr marL="914400" lvl="2" indent="0">
              <a:buNone/>
            </a:pPr>
            <a:r>
              <a:rPr lang="zh-CN" altLang="en-US" sz="2000">
                <a:sym typeface="+mn-ea"/>
              </a:rPr>
              <a:t>    条件满足时，做的事情2</a:t>
            </a:r>
            <a:endParaRPr lang="zh-CN" altLang="en-US" sz="2000"/>
          </a:p>
          <a:p>
            <a:pPr marL="914400" lvl="2" indent="0">
              <a:buNone/>
            </a:pPr>
            <a:r>
              <a:rPr lang="zh-CN" altLang="en-US" sz="2000">
                <a:sym typeface="+mn-ea"/>
              </a:rPr>
              <a:t>    条件满足时，做的事情3</a:t>
            </a:r>
            <a:endParaRPr lang="zh-CN" altLang="en-US" sz="2000"/>
          </a:p>
          <a:p>
            <a:pPr marL="914400" lvl="2" indent="0">
              <a:buNone/>
            </a:pPr>
            <a:r>
              <a:rPr lang="zh-CN" altLang="en-US" sz="2000">
                <a:sym typeface="+mn-ea"/>
              </a:rPr>
              <a:t>    ...(省略)...</a:t>
            </a:r>
            <a:endParaRPr lang="zh-CN" altLang="en-US" sz="2000"/>
          </a:p>
          <a:p>
            <a:pPr marL="457200" lvl="1" indent="0">
              <a:buNone/>
            </a:pPr>
            <a:r>
              <a:rPr lang="zh-CN" altLang="en-US" sz="2000">
                <a:sym typeface="+mn-ea"/>
              </a:rPr>
              <a:t>    </a:t>
            </a:r>
            <a:endParaRPr lang="zh-CN" altLang="en-US" sz="2000"/>
          </a:p>
          <a:p>
            <a:pPr marL="457200" lvl="1" indent="0">
              <a:buNone/>
            </a:pPr>
            <a:r>
              <a:rPr lang="zh-CN" altLang="en-US" sz="2000">
                <a:sym typeface="+mn-ea"/>
              </a:rPr>
              <a:t>        处理条件(计数器 + 1)</a:t>
            </a:r>
            <a:endParaRPr lang="zh-CN" altLang="en-US" sz="2000"/>
          </a:p>
          <a:p>
            <a:pPr lvl="1"/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720" y="1546225"/>
            <a:ext cx="9429750" cy="4719320"/>
          </a:xfrm>
        </p:spPr>
        <p:txBody>
          <a:bodyPr/>
          <a:lstStyle/>
          <a:p>
            <a:pPr algn="ctr"/>
            <a:endParaRPr lang="zh-CN" altLang="en-US">
              <a:sym typeface="+mn-ea"/>
            </a:endParaRPr>
          </a:p>
          <a:p>
            <a:pPr algn="ctr"/>
            <a:endParaRPr lang="zh-CN" altLang="en-US">
              <a:sym typeface="+mn-ea"/>
            </a:endParaRPr>
          </a:p>
          <a:p>
            <a:pPr algn="ctr"/>
            <a:r>
              <a:rPr lang="zh-CN" altLang="en-US" sz="4800">
                <a:sym typeface="+mn-ea"/>
              </a:rPr>
              <a:t>01. 函数的快速体验</a:t>
            </a:r>
            <a:endParaRPr lang="zh-CN" altLang="en-US" sz="48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1.1 </a:t>
            </a:r>
            <a:r>
              <a:rPr lang="zh-CN" altLang="en-US">
                <a:sym typeface="+mn-ea"/>
              </a:rPr>
              <a:t>函数的概念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所谓</a:t>
            </a:r>
            <a:r>
              <a:rPr lang="zh-CN" altLang="en-US" sz="2800" b="1"/>
              <a:t>函数</a:t>
            </a:r>
            <a:r>
              <a:rPr lang="zh-CN" altLang="en-US" sz="2800"/>
              <a:t>，就是把 </a:t>
            </a:r>
            <a:r>
              <a:rPr lang="zh-CN" altLang="en-US" sz="2800" b="1"/>
              <a:t>具有独立功能的代码块</a:t>
            </a:r>
            <a:r>
              <a:rPr lang="zh-CN" altLang="en-US" sz="2800"/>
              <a:t> 组织为一个小模块，在需要的时候 </a:t>
            </a:r>
            <a:r>
              <a:rPr lang="zh-CN" altLang="en-US" sz="2800" b="1"/>
              <a:t>调用</a:t>
            </a:r>
            <a:endParaRPr lang="zh-CN" altLang="en-US" sz="2800" b="1"/>
          </a:p>
          <a:p>
            <a:r>
              <a:rPr lang="zh-CN" altLang="en-US" sz="2800"/>
              <a:t>函数的使用包含两个步骤：</a:t>
            </a:r>
            <a:endParaRPr lang="zh-CN" altLang="en-US"/>
          </a:p>
          <a:p>
            <a:pPr lvl="1"/>
            <a:r>
              <a:rPr lang="zh-CN" altLang="en-US" sz="2400"/>
              <a:t>1. </a:t>
            </a:r>
            <a:r>
              <a:rPr lang="zh-CN" altLang="en-US" sz="2400">
                <a:solidFill>
                  <a:srgbClr val="FF0000"/>
                </a:solidFill>
              </a:rPr>
              <a:t>定义函数</a:t>
            </a:r>
            <a:r>
              <a:rPr lang="zh-CN" altLang="en-US" sz="2400"/>
              <a:t> —— </a:t>
            </a:r>
            <a:r>
              <a:rPr lang="zh-CN" altLang="en-US" sz="2400" b="1"/>
              <a:t>封装</a:t>
            </a:r>
            <a:r>
              <a:rPr lang="zh-CN" altLang="en-US" sz="2400"/>
              <a:t> 独立的功能</a:t>
            </a:r>
            <a:endParaRPr lang="zh-CN" altLang="en-US" sz="2400"/>
          </a:p>
          <a:p>
            <a:pPr lvl="1"/>
            <a:r>
              <a:rPr lang="zh-CN" altLang="en-US" sz="2400"/>
              <a:t>2. </a:t>
            </a:r>
            <a:r>
              <a:rPr lang="zh-CN" altLang="en-US" sz="2400">
                <a:solidFill>
                  <a:srgbClr val="FF0000"/>
                </a:solidFill>
              </a:rPr>
              <a:t>调用函数</a:t>
            </a:r>
            <a:r>
              <a:rPr lang="zh-CN" altLang="en-US" sz="2400"/>
              <a:t> —— 享受 </a:t>
            </a:r>
            <a:r>
              <a:rPr lang="zh-CN" altLang="en-US" sz="2400" b="1"/>
              <a:t>封装</a:t>
            </a:r>
            <a:r>
              <a:rPr lang="zh-CN" altLang="en-US" sz="2400"/>
              <a:t> 的成果</a:t>
            </a:r>
            <a:endParaRPr lang="zh-CN" altLang="en-US" sz="2400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函数的作用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，在开发程序时，使用函数可以</a:t>
            </a:r>
            <a:r>
              <a:rPr lang="zh-CN" altLang="en-US" sz="2800">
                <a:solidFill>
                  <a:srgbClr val="FF0000"/>
                </a:solidFill>
              </a:rPr>
              <a:t>提高编写的效率以及代码的 重用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1.2 快速体验</a:t>
            </a:r>
            <a:r>
              <a:rPr lang="zh-CN" altLang="en-US">
                <a:sym typeface="+mn-ea"/>
              </a:rPr>
              <a:t>示例</a:t>
            </a:r>
            <a:r>
              <a:rPr lang="zh-CN" altLang="en-US">
                <a:sym typeface="+mn-ea"/>
              </a:rPr>
              <a:t>步骤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1. 新建 ss_01_九九乘法表</a:t>
            </a:r>
            <a:r>
              <a:rPr lang="en-US" altLang="zh-CN" sz="2800"/>
              <a:t>.py </a:t>
            </a:r>
            <a:r>
              <a:rPr lang="zh-CN" altLang="en-US" sz="2800"/>
              <a:t>文件</a:t>
            </a:r>
            <a:endParaRPr lang="zh-CN" altLang="en-US" sz="2800"/>
          </a:p>
          <a:p>
            <a:r>
              <a:rPr lang="zh-CN" altLang="en-US" sz="2800"/>
              <a:t>2. 复制之前完成的 乘法表代码到 </a:t>
            </a:r>
            <a:r>
              <a:rPr lang="zh-CN" altLang="en-US" sz="2800">
                <a:sym typeface="+mn-ea"/>
              </a:rPr>
              <a:t>ss_01_九九乘法表</a:t>
            </a:r>
            <a:r>
              <a:rPr lang="en-US" altLang="zh-CN" sz="2800">
                <a:sym typeface="+mn-ea"/>
              </a:rPr>
              <a:t>.py</a:t>
            </a:r>
            <a:r>
              <a:rPr lang="zh-CN" altLang="en-US" sz="2800">
                <a:sym typeface="+mn-ea"/>
              </a:rPr>
              <a:t>文件中</a:t>
            </a:r>
            <a:endParaRPr lang="zh-CN" altLang="en-US" sz="2800"/>
          </a:p>
          <a:p>
            <a:r>
              <a:rPr lang="zh-CN" altLang="en-US" sz="2800"/>
              <a:t>3. 修改文件，增加函数定义 multiple_table():</a:t>
            </a:r>
            <a:endParaRPr lang="zh-CN" altLang="en-US" sz="2800"/>
          </a:p>
          <a:p>
            <a:r>
              <a:rPr lang="zh-CN" altLang="en-US" sz="2800"/>
              <a:t>4. 新建另外一个文件，使用</a:t>
            </a:r>
            <a:r>
              <a:rPr lang="en-US" altLang="zh-CN" sz="2800"/>
              <a:t>from...</a:t>
            </a:r>
            <a:r>
              <a:rPr lang="zh-CN" altLang="en-US" sz="2800"/>
              <a:t> import 导入并且调用函数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.xml><?xml version="1.0" encoding="utf-8"?>
<p:tagLst xmlns:p="http://schemas.openxmlformats.org/presentationml/2006/main">
  <p:tag name="PA" val="v3.0.0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5.xml><?xml version="1.0" encoding="utf-8"?>
<p:tagLst xmlns:p="http://schemas.openxmlformats.org/presentationml/2006/main">
  <p:tag name="PA" val="v3.0.0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52.xml><?xml version="1.0" encoding="utf-8"?>
<p:tagLst xmlns:p="http://schemas.openxmlformats.org/presentationml/2006/main">
  <p:tag name="PA" val="v3.0.0"/>
</p:tagLst>
</file>

<file path=ppt/tags/tag53.xml><?xml version="1.0" encoding="utf-8"?>
<p:tagLst xmlns:p="http://schemas.openxmlformats.org/presentationml/2006/main">
  <p:tag name="PA" val="v3.0.0"/>
</p:tagLst>
</file>

<file path=ppt/tags/tag54.xml><?xml version="1.0" encoding="utf-8"?>
<p:tagLst xmlns:p="http://schemas.openxmlformats.org/presentationml/2006/main">
  <p:tag name="PA" val="v3.0.0"/>
</p:tagLst>
</file>

<file path=ppt/tags/tag55.xml><?xml version="1.0" encoding="utf-8"?>
<p:tagLst xmlns:p="http://schemas.openxmlformats.org/presentationml/2006/main">
  <p:tag name="PA" val="v3.0.0"/>
</p:tagLst>
</file>

<file path=ppt/tags/tag56.xml><?xml version="1.0" encoding="utf-8"?>
<p:tagLst xmlns:p="http://schemas.openxmlformats.org/presentationml/2006/main">
  <p:tag name="PA" val="v3.0.0"/>
</p:tagLst>
</file>

<file path=ppt/tags/tag57.xml><?xml version="1.0" encoding="utf-8"?>
<p:tagLst xmlns:p="http://schemas.openxmlformats.org/presentationml/2006/main">
  <p:tag name="PA" val="v3.0.0"/>
</p:tagLst>
</file>

<file path=ppt/tags/tag58.xml><?xml version="1.0" encoding="utf-8"?>
<p:tagLst xmlns:p="http://schemas.openxmlformats.org/presentationml/2006/main">
  <p:tag name="KSO_WM_SPECIAL_SOURCE" val="bdnull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.xml><?xml version="1.0" encoding="utf-8"?>
<p:tagLst xmlns:p="http://schemas.openxmlformats.org/presentationml/2006/main">
  <p:tag name="PA" val="v3.0.0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3362</Words>
  <Application>WPS 演示</Application>
  <PresentationFormat>宽屏</PresentationFormat>
  <Paragraphs>257</Paragraphs>
  <Slides>48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Calibri Light</vt:lpstr>
      <vt:lpstr>2_自定义设计方案</vt:lpstr>
      <vt:lpstr>PowerPoint 演示文稿</vt:lpstr>
      <vt:lpstr>函数基础</vt:lpstr>
      <vt:lpstr>PowerPoint 演示文稿</vt:lpstr>
      <vt:lpstr>PowerPoint 演示文稿</vt:lpstr>
      <vt:lpstr>课前回顾</vt:lpstr>
      <vt:lpstr>PowerPoint 演示文稿</vt:lpstr>
      <vt:lpstr>PowerPoint 演示文稿</vt:lpstr>
      <vt:lpstr>1.1 函数的概念</vt:lpstr>
      <vt:lpstr>1.2 快速体验示例步骤 </vt:lpstr>
      <vt:lpstr>PowerPoint 演示文稿</vt:lpstr>
      <vt:lpstr>2.1 函数的定义 </vt:lpstr>
      <vt:lpstr>PowerPoint 演示文稿</vt:lpstr>
      <vt:lpstr>2.2 函数调用 </vt:lpstr>
      <vt:lpstr>2.3 第一个函数练习</vt:lpstr>
      <vt:lpstr>PowerPoint 演示文稿</vt:lpstr>
      <vt:lpstr>PowerPoint 演示文稿</vt:lpstr>
      <vt:lpstr>思考</vt:lpstr>
      <vt:lpstr>PowerPoint 演示文稿</vt:lpstr>
      <vt:lpstr>2.4 PyCharm 的调试工具</vt:lpstr>
      <vt:lpstr>2.5 函数的文档注释</vt:lpstr>
      <vt:lpstr>PowerPoint 演示文稿</vt:lpstr>
      <vt:lpstr>PowerPoint 演示文稿</vt:lpstr>
      <vt:lpstr>需求</vt:lpstr>
      <vt:lpstr>代码如下：</vt:lpstr>
      <vt:lpstr>思考一下存在什么问题</vt:lpstr>
      <vt:lpstr>3.1 函数参数的使用</vt:lpstr>
      <vt:lpstr>3.2 参数的作用</vt:lpstr>
      <vt:lpstr>3.3 形参和实参</vt:lpstr>
      <vt:lpstr>PowerPoint 演示文稿</vt:lpstr>
      <vt:lpstr>PowerPoint 演示文稿</vt:lpstr>
      <vt:lpstr>PowerPoint 演示文稿</vt:lpstr>
      <vt:lpstr>PowerPoint 演示文稿</vt:lpstr>
      <vt:lpstr>5.1 嵌套函数概念</vt:lpstr>
      <vt:lpstr>5.2 案例</vt:lpstr>
      <vt:lpstr>5.3 函数嵌套的演练 —— 打印分隔线</vt:lpstr>
      <vt:lpstr>PowerPoint 演示文稿</vt:lpstr>
      <vt:lpstr>PowerPoint 演示文稿</vt:lpstr>
      <vt:lpstr>PowerPoint 演示文稿</vt:lpstr>
      <vt:lpstr>PowerPoint 演示文稿</vt:lpstr>
      <vt:lpstr>6.1 模块初识</vt:lpstr>
      <vt:lpstr>6.2 第一个模块体验</vt:lpstr>
      <vt:lpstr>PowerPoint 演示文稿</vt:lpstr>
      <vt:lpstr>模块小结</vt:lpstr>
      <vt:lpstr>6.2 模块名也是一个标识符</vt:lpstr>
      <vt:lpstr>PowerPoint 演示文稿</vt:lpstr>
      <vt:lpstr>6.3 Pyc 文件（了解）</vt:lpstr>
      <vt:lpstr>操作步骤</vt:lpstr>
      <vt:lpstr>字节码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203</cp:revision>
  <dcterms:created xsi:type="dcterms:W3CDTF">2019-06-19T02:08:00Z</dcterms:created>
  <dcterms:modified xsi:type="dcterms:W3CDTF">2021-03-29T03:37:47Z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2D71BD1641494B3D9761299238673AAF</vt:lpwstr>
  </property>
</Properties>
</file>