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6" r:id="rId3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514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22" r:id="rId75"/>
    <p:sldId id="523" r:id="rId76"/>
    <p:sldId id="524" r:id="rId77"/>
    <p:sldId id="525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50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41.png"/><Relationship Id="rId1" Type="http://schemas.openxmlformats.org/officeDocument/2006/relationships/tags" Target="../tags/tag8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42.png"/><Relationship Id="rId1" Type="http://schemas.openxmlformats.org/officeDocument/2006/relationships/tags" Target="../tags/tag8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第六章 高级数据类型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</a:t>
            </a:r>
            <a:r>
              <a:rPr lang="zh-CN" altLang="en-US"/>
              <a:t> 查找和替换 - 7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9070"/>
            <a:ext cx="9100820" cy="5138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2.3</a:t>
            </a:r>
            <a:r>
              <a:rPr lang="zh-CN" altLang="en-US"/>
              <a:t> 大小写转换 - 5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51305"/>
            <a:ext cx="9340850" cy="2766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2.4</a:t>
            </a:r>
            <a:r>
              <a:rPr lang="zh-CN" altLang="en-US"/>
              <a:t> 文本对齐 - 3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1780"/>
            <a:ext cx="9340850" cy="184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2.5</a:t>
            </a:r>
            <a:r>
              <a:rPr lang="zh-CN" altLang="en-US"/>
              <a:t> 去除空白字符 - 3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0360"/>
            <a:ext cx="9428480" cy="1866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2.6</a:t>
            </a:r>
            <a:r>
              <a:rPr lang="zh-CN" altLang="en-US"/>
              <a:t> 拆分和连接 - 5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56385"/>
            <a:ext cx="9357995" cy="3322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3 字符串的切片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切片 </a:t>
            </a:r>
            <a:r>
              <a:rPr lang="zh-CN" altLang="en-US"/>
              <a:t>方法适用于 </a:t>
            </a:r>
            <a:r>
              <a:rPr lang="zh-CN" altLang="en-US" b="1"/>
              <a:t>字符串、列表、元组</a:t>
            </a:r>
            <a:endParaRPr lang="zh-CN" altLang="en-US" b="1"/>
          </a:p>
          <a:p>
            <a:pPr lvl="1"/>
            <a:r>
              <a:rPr lang="zh-CN" altLang="en-US" b="1"/>
              <a:t>切片</a:t>
            </a:r>
            <a:r>
              <a:rPr lang="zh-CN" altLang="en-US"/>
              <a:t> 使用 </a:t>
            </a:r>
            <a:r>
              <a:rPr lang="zh-CN" altLang="en-US" b="1"/>
              <a:t>索引值</a:t>
            </a:r>
            <a:r>
              <a:rPr lang="zh-CN" altLang="en-US"/>
              <a:t> 来限定范围，从一个大的 </a:t>
            </a:r>
            <a:r>
              <a:rPr lang="zh-CN" altLang="en-US" b="1"/>
              <a:t>字符串</a:t>
            </a:r>
            <a:r>
              <a:rPr lang="zh-CN" altLang="en-US"/>
              <a:t> 中 </a:t>
            </a:r>
            <a:r>
              <a:rPr lang="zh-CN" altLang="en-US" b="1"/>
              <a:t>切出</a:t>
            </a:r>
            <a:r>
              <a:rPr lang="zh-CN" altLang="en-US"/>
              <a:t> 小的 </a:t>
            </a:r>
            <a:r>
              <a:rPr lang="zh-CN" altLang="en-US" b="1"/>
              <a:t>字符串</a:t>
            </a:r>
            <a:endParaRPr lang="zh-CN" altLang="en-US"/>
          </a:p>
          <a:p>
            <a:pPr lvl="1"/>
            <a:r>
              <a:rPr lang="zh-CN" altLang="en-US" b="1"/>
              <a:t>列表</a:t>
            </a:r>
            <a:r>
              <a:rPr lang="zh-CN" altLang="en-US"/>
              <a:t> 和 </a:t>
            </a:r>
            <a:r>
              <a:rPr lang="zh-CN" altLang="en-US" b="1"/>
              <a:t>元组</a:t>
            </a:r>
            <a:r>
              <a:rPr lang="zh-CN" altLang="en-US"/>
              <a:t> 都是 </a:t>
            </a:r>
            <a:r>
              <a:rPr lang="zh-CN" altLang="en-US" b="1"/>
              <a:t>有序</a:t>
            </a:r>
            <a:r>
              <a:rPr lang="zh-CN" altLang="en-US"/>
              <a:t> 的集合，都能够 </a:t>
            </a:r>
            <a:r>
              <a:rPr lang="zh-CN" altLang="en-US" b="1"/>
              <a:t>通过索引值</a:t>
            </a:r>
            <a:r>
              <a:rPr lang="zh-CN" altLang="en-US"/>
              <a:t> 获取到对应的数据</a:t>
            </a:r>
            <a:endParaRPr lang="zh-CN" altLang="en-US"/>
          </a:p>
          <a:p>
            <a:pPr lvl="1"/>
            <a:r>
              <a:rPr lang="zh-CN" altLang="en-US" b="1"/>
              <a:t>字典</a:t>
            </a:r>
            <a:r>
              <a:rPr lang="zh-CN" altLang="en-US"/>
              <a:t> 是一个 </a:t>
            </a:r>
            <a:r>
              <a:rPr lang="zh-CN" altLang="en-US" b="1"/>
              <a:t>无序</a:t>
            </a:r>
            <a:r>
              <a:rPr lang="zh-CN" altLang="en-US"/>
              <a:t> 的集合，是使用 </a:t>
            </a:r>
            <a:r>
              <a:rPr lang="zh-CN" altLang="en-US" b="1"/>
              <a:t>键值对</a:t>
            </a:r>
            <a:r>
              <a:rPr lang="zh-CN" altLang="en-US"/>
              <a:t> 保存数据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140" y="1614170"/>
            <a:ext cx="5343525" cy="299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0140" y="5066665"/>
            <a:ext cx="5214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字符串[开始索引:结束索引:步长]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  <a:p>
            <a:pPr lvl="1"/>
            <a:r>
              <a:rPr lang="zh-CN" altLang="en-US"/>
              <a:t>1. 指定的区间属于 </a:t>
            </a:r>
            <a:r>
              <a:rPr lang="zh-CN" altLang="en-US" b="1"/>
              <a:t>左闭右开</a:t>
            </a:r>
            <a:r>
              <a:rPr lang="zh-CN" altLang="en-US"/>
              <a:t> 型 [开始索引,  结束索引) =&gt; 开始索引 &gt;= 范围 &lt; 结束索引</a:t>
            </a:r>
            <a:endParaRPr lang="zh-CN" altLang="en-US"/>
          </a:p>
          <a:p>
            <a:pPr lvl="2"/>
            <a:r>
              <a:rPr lang="zh-CN" altLang="en-US"/>
              <a:t>从 起始 位开始，到 </a:t>
            </a:r>
            <a:r>
              <a:rPr lang="zh-CN" altLang="en-US" b="1"/>
              <a:t>结束位的前一位</a:t>
            </a:r>
            <a:r>
              <a:rPr lang="zh-CN" altLang="en-US"/>
              <a:t> 结束（</a:t>
            </a:r>
            <a:r>
              <a:rPr lang="zh-CN" altLang="en-US" b="1"/>
              <a:t>不包含结束位本身</a:t>
            </a:r>
            <a:r>
              <a:rPr lang="zh-CN" altLang="en-US"/>
              <a:t>)</a:t>
            </a:r>
            <a:endParaRPr lang="zh-CN" altLang="en-US"/>
          </a:p>
          <a:p>
            <a:pPr lvl="1"/>
            <a:r>
              <a:rPr lang="zh-CN" altLang="en-US"/>
              <a:t>2. 从头开始，</a:t>
            </a:r>
            <a:r>
              <a:rPr lang="zh-CN" altLang="en-US" b="1"/>
              <a:t>开始索引</a:t>
            </a:r>
            <a:r>
              <a:rPr lang="zh-CN" altLang="en-US"/>
              <a:t> </a:t>
            </a:r>
            <a:r>
              <a:rPr lang="zh-CN" altLang="en-US" b="1"/>
              <a:t>数字可以省略</a:t>
            </a:r>
            <a:r>
              <a:rPr lang="zh-CN" altLang="en-US"/>
              <a:t>，</a:t>
            </a:r>
            <a:r>
              <a:rPr lang="zh-CN" altLang="en-US" b="1"/>
              <a:t>冒号不能省略</a:t>
            </a:r>
            <a:endParaRPr lang="zh-CN" altLang="en-US"/>
          </a:p>
          <a:p>
            <a:pPr lvl="1"/>
            <a:r>
              <a:rPr lang="zh-CN" altLang="en-US"/>
              <a:t>3. 到末尾结束，</a:t>
            </a:r>
            <a:r>
              <a:rPr lang="zh-CN" altLang="en-US" b="1"/>
              <a:t>结束索引 数字可以省略，冒号不能省略</a:t>
            </a:r>
            <a:endParaRPr lang="zh-CN" altLang="en-US"/>
          </a:p>
          <a:p>
            <a:pPr lvl="1"/>
            <a:r>
              <a:rPr lang="zh-CN" altLang="en-US"/>
              <a:t>4. 步长默认为 1，如果连续切片，</a:t>
            </a:r>
            <a:r>
              <a:rPr lang="zh-CN" altLang="en-US" b="1"/>
              <a:t>数字和冒号都可以省略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索引的顺序和倒序</a:t>
            </a:r>
            <a:endParaRPr lang="zh-CN" altLang="en-US"/>
          </a:p>
          <a:p>
            <a:pPr lvl="1"/>
            <a:r>
              <a:rPr lang="zh-CN" altLang="en-US"/>
              <a:t>- 在 Python 中不仅支持 </a:t>
            </a:r>
            <a:r>
              <a:rPr lang="zh-CN" altLang="en-US" b="1"/>
              <a:t>顺序索引</a:t>
            </a:r>
            <a:r>
              <a:rPr lang="zh-CN" altLang="en-US"/>
              <a:t>，同时还支持 </a:t>
            </a:r>
            <a:r>
              <a:rPr lang="zh-CN" altLang="en-US" b="1"/>
              <a:t>倒序索引</a:t>
            </a:r>
            <a:endParaRPr lang="zh-CN" altLang="en-US"/>
          </a:p>
          <a:p>
            <a:pPr lvl="1"/>
            <a:r>
              <a:rPr lang="zh-CN" altLang="en-US"/>
              <a:t>- 所谓倒序索引就是 </a:t>
            </a:r>
            <a:r>
              <a:rPr lang="zh-CN" altLang="en-US" b="1"/>
              <a:t>从右向左</a:t>
            </a:r>
            <a:r>
              <a:rPr lang="zh-CN" altLang="en-US"/>
              <a:t> 计算索引</a:t>
            </a:r>
            <a:endParaRPr lang="zh-CN" altLang="en-US"/>
          </a:p>
          <a:p>
            <a:pPr lvl="2"/>
            <a:r>
              <a:rPr lang="zh-CN" altLang="en-US"/>
              <a:t>  - 最右边的索引值是 </a:t>
            </a:r>
            <a:r>
              <a:rPr lang="zh-CN" altLang="en-US" b="1"/>
              <a:t>-1</a:t>
            </a:r>
            <a:r>
              <a:rPr lang="zh-CN" altLang="en-US"/>
              <a:t>，依次递减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演练</a:t>
            </a:r>
            <a:r>
              <a:rPr lang="en-US" altLang="zh-CN"/>
              <a:t>1 --</a:t>
            </a:r>
            <a:r>
              <a:rPr lang="zh-CN" altLang="en-US"/>
              <a:t>字符串统计操作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135"/>
            <a:ext cx="7903845" cy="4665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高级数据类型-字符串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字符串的定义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字符串的常用操作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2.1 </a:t>
            </a:r>
            <a:r>
              <a:rPr lang="zh-CN" altLang="en-US" sz="2000">
                <a:sym typeface="+mn-ea"/>
              </a:rPr>
              <a:t>判断类型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2.2 </a:t>
            </a:r>
            <a:r>
              <a:rPr lang="zh-CN" altLang="en-US" sz="2000">
                <a:sym typeface="+mn-ea"/>
              </a:rPr>
              <a:t>查找和替换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2.3 </a:t>
            </a:r>
            <a:r>
              <a:rPr lang="zh-CN" altLang="en-US" sz="2000">
                <a:sym typeface="+mn-ea"/>
              </a:rPr>
              <a:t>大小写转换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2.4 </a:t>
            </a:r>
            <a:r>
              <a:rPr lang="zh-CN" altLang="en-US" sz="2000">
                <a:sym typeface="+mn-ea"/>
              </a:rPr>
              <a:t>文本对齐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2.5 </a:t>
            </a:r>
            <a:r>
              <a:rPr lang="zh-CN" altLang="en-US" sz="2000">
                <a:sym typeface="+mn-ea"/>
              </a:rPr>
              <a:t>去除空白字符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2.6 </a:t>
            </a:r>
            <a:r>
              <a:rPr lang="zh-CN" altLang="en-US" sz="2000">
                <a:sym typeface="+mn-ea"/>
              </a:rPr>
              <a:t>拆分和连接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字符串的切片操作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演练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--</a:t>
            </a:r>
            <a:r>
              <a:rPr lang="zh-CN" altLang="en-US">
                <a:sym typeface="+mn-ea"/>
              </a:rPr>
              <a:t>字符串判断方法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5745"/>
            <a:ext cx="5008880" cy="5066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演练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 --</a:t>
            </a:r>
            <a:r>
              <a:rPr lang="zh-CN" altLang="en-US">
                <a:sym typeface="+mn-ea"/>
              </a:rPr>
              <a:t>字符串的查找和替换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6380"/>
            <a:ext cx="6818630" cy="5077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演练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 --</a:t>
            </a:r>
            <a:r>
              <a:rPr lang="zh-CN" altLang="en-US">
                <a:sym typeface="+mn-ea"/>
              </a:rPr>
              <a:t>字符串的文本对齐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0980"/>
            <a:ext cx="9395460" cy="458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演练</a:t>
            </a:r>
            <a:r>
              <a:rPr lang="en-US" altLang="zh-CN">
                <a:sym typeface="+mn-ea"/>
              </a:rPr>
              <a:t>5</a:t>
            </a:r>
            <a:r>
              <a:rPr lang="en-US" altLang="zh-CN">
                <a:sym typeface="+mn-ea"/>
              </a:rPr>
              <a:t> --</a:t>
            </a:r>
            <a:r>
              <a:rPr lang="zh-CN" altLang="en-US">
                <a:sym typeface="+mn-ea"/>
              </a:rPr>
              <a:t>字符串的拆分和拼接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6700"/>
            <a:ext cx="9994900" cy="4796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演练</a:t>
            </a:r>
            <a:r>
              <a:rPr lang="en-US" altLang="zh-CN">
                <a:sym typeface="+mn-ea"/>
              </a:rPr>
              <a:t>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截取从 2 ~ 5 位置 的字符串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. 截取从 2 ~ 末尾 的字符串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. 截取从 开始 ~ 5 位置 的字符串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. 截取完整的字符串</a:t>
            </a:r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. 从开始位置，每隔一个字符截取字符串</a:t>
            </a:r>
            <a:endParaRPr lang="zh-CN" altLang="en-US" sz="2400"/>
          </a:p>
          <a:p>
            <a:r>
              <a:rPr lang="en-US" altLang="zh-CN" sz="2400"/>
              <a:t>6</a:t>
            </a:r>
            <a:r>
              <a:rPr lang="zh-CN" altLang="en-US" sz="2400"/>
              <a:t>. 从索引 1 开始，每隔一个取一个</a:t>
            </a:r>
            <a:endParaRPr lang="zh-CN" altLang="en-US" sz="2400"/>
          </a:p>
          <a:p>
            <a:r>
              <a:rPr lang="en-US" altLang="zh-CN" sz="2400"/>
              <a:t>7</a:t>
            </a:r>
            <a:r>
              <a:rPr lang="zh-CN" altLang="en-US" sz="2400"/>
              <a:t>. 截取从 2 ~ 末尾 - 1 的字符串</a:t>
            </a:r>
            <a:endParaRPr lang="zh-CN" altLang="en-US" sz="2400"/>
          </a:p>
          <a:p>
            <a:r>
              <a:rPr lang="en-US" altLang="zh-CN" sz="2400"/>
              <a:t>8</a:t>
            </a:r>
            <a:r>
              <a:rPr lang="zh-CN" altLang="en-US" sz="2400"/>
              <a:t>. 截取字符串末尾两个字符</a:t>
            </a:r>
            <a:endParaRPr lang="zh-CN" altLang="en-US" sz="2400"/>
          </a:p>
          <a:p>
            <a:r>
              <a:rPr lang="en-US" altLang="zh-CN" sz="2400"/>
              <a:t>9</a:t>
            </a:r>
            <a:r>
              <a:rPr lang="zh-CN" altLang="en-US" sz="2400"/>
              <a:t>. 字符串的逆序（面试题）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1546225"/>
            <a:ext cx="7353300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9070"/>
            <a:ext cx="7536180" cy="336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高级数据类型的公共方法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Python 内置函数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切片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运算符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完整的 for 循环语法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应用场景</a:t>
            </a:r>
            <a:endParaRPr lang="zh-CN" altLang="en-US" sz="2400"/>
          </a:p>
          <a:p>
            <a:pPr lvl="1"/>
            <a:endParaRPr lang="zh-CN" altLang="en-US" sz="2400">
              <a:sym typeface="+mn-ea"/>
            </a:endParaRPr>
          </a:p>
          <a:p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1 Python 内置函数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包含了以下内置函数：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786380"/>
            <a:ext cx="10162540" cy="298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2 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 sz="2800" b="1"/>
              <a:t>切片</a:t>
            </a:r>
            <a:r>
              <a:rPr lang="zh-CN" altLang="en-US" sz="2800"/>
              <a:t> 使用 </a:t>
            </a:r>
            <a:r>
              <a:rPr lang="zh-CN" altLang="en-US" sz="2800" b="1"/>
              <a:t>索引值</a:t>
            </a:r>
            <a:r>
              <a:rPr lang="zh-CN" altLang="en-US" sz="2800"/>
              <a:t> 来限定范围，从一个大的 字符串 中 切出 小的 字符串</a:t>
            </a:r>
            <a:endParaRPr lang="zh-CN" altLang="en-US" sz="2800"/>
          </a:p>
          <a:p>
            <a:r>
              <a:rPr lang="zh-CN" altLang="en-US" sz="2800" b="1"/>
              <a:t>列表</a:t>
            </a:r>
            <a:r>
              <a:rPr lang="zh-CN" altLang="en-US" sz="2800"/>
              <a:t> 和 </a:t>
            </a:r>
            <a:r>
              <a:rPr lang="zh-CN" altLang="en-US" sz="2800" b="1"/>
              <a:t>元组</a:t>
            </a:r>
            <a:r>
              <a:rPr lang="zh-CN" altLang="en-US" sz="2800"/>
              <a:t> 都是 有序 的集合，都能够 </a:t>
            </a:r>
            <a:r>
              <a:rPr lang="zh-CN" altLang="en-US" sz="2800" b="1"/>
              <a:t>通过索引值</a:t>
            </a:r>
            <a:r>
              <a:rPr lang="zh-CN" altLang="en-US" sz="2800"/>
              <a:t> 获取到对应的数据</a:t>
            </a:r>
            <a:endParaRPr lang="zh-CN" altLang="en-US" sz="2800"/>
          </a:p>
          <a:p>
            <a:r>
              <a:rPr lang="zh-CN" altLang="en-US" sz="2800" b="1"/>
              <a:t>字典</a:t>
            </a:r>
            <a:r>
              <a:rPr lang="zh-CN" altLang="en-US" sz="2800"/>
              <a:t> 是一个 </a:t>
            </a:r>
            <a:r>
              <a:rPr lang="zh-CN" altLang="en-US" sz="2800" b="1"/>
              <a:t>无序</a:t>
            </a:r>
            <a:r>
              <a:rPr lang="zh-CN" altLang="en-US" sz="2800"/>
              <a:t> 的集合，是使用 </a:t>
            </a:r>
            <a:r>
              <a:rPr lang="zh-CN" altLang="en-US" sz="2800" b="1"/>
              <a:t>键值对</a:t>
            </a:r>
            <a:r>
              <a:rPr lang="zh-CN" altLang="en-US" sz="2800"/>
              <a:t> 保存数据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1684020"/>
            <a:ext cx="9681845" cy="1016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1 字符串的定义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 就是 </a:t>
            </a:r>
            <a:r>
              <a:rPr lang="zh-CN" altLang="en-US" b="1"/>
              <a:t>一串字符</a:t>
            </a:r>
            <a:r>
              <a:rPr lang="zh-CN" altLang="en-US"/>
              <a:t>，是编程语言中表示文本的数据类型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3 运算符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3525"/>
            <a:ext cx="9345295" cy="3935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0605" y="5645150"/>
            <a:ext cx="898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注意：in 在对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字典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操作时，判断的是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字典的键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4 完整的 for 循环语法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Python 中完整的 for 循环 的语法如下：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662555"/>
            <a:ext cx="9818370" cy="1906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05 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</a:t>
            </a:r>
            <a:r>
              <a:rPr lang="zh-CN" altLang="en-US" sz="2800" b="1"/>
              <a:t>迭代遍历</a:t>
            </a:r>
            <a:r>
              <a:rPr lang="zh-CN" altLang="en-US" sz="2800"/>
              <a:t> 嵌套的数据类型时，例如 </a:t>
            </a:r>
            <a:r>
              <a:rPr lang="zh-CN" altLang="en-US" sz="2800" b="1"/>
              <a:t>一个列表包含了多个字典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/>
              <a:t>需求：要判断某一个字典中是否存在指定的值</a:t>
            </a:r>
            <a:endParaRPr lang="zh-CN" altLang="en-US" sz="2800"/>
          </a:p>
          <a:p>
            <a:pPr lvl="1"/>
            <a:r>
              <a:rPr lang="zh-CN" altLang="en-US" sz="2450"/>
              <a:t>- 如果 </a:t>
            </a:r>
            <a:r>
              <a:rPr lang="zh-CN" altLang="en-US" sz="2450" b="1"/>
              <a:t>存在</a:t>
            </a:r>
            <a:r>
              <a:rPr lang="zh-CN" altLang="en-US" sz="2450"/>
              <a:t>，提示并且退出循环</a:t>
            </a:r>
            <a:endParaRPr lang="zh-CN" altLang="en-US" sz="2450"/>
          </a:p>
          <a:p>
            <a:pPr lvl="1"/>
            <a:r>
              <a:rPr lang="zh-CN" altLang="en-US" sz="2450"/>
              <a:t>- 如果 </a:t>
            </a:r>
            <a:r>
              <a:rPr lang="zh-CN" altLang="en-US" sz="2450" b="1"/>
              <a:t>不存在</a:t>
            </a:r>
            <a:r>
              <a:rPr lang="zh-CN" altLang="en-US" sz="2450"/>
              <a:t>，在 </a:t>
            </a:r>
            <a:r>
              <a:rPr lang="zh-CN" altLang="en-US" sz="2450" b="1"/>
              <a:t>循环整体结束</a:t>
            </a:r>
            <a:r>
              <a:rPr lang="zh-CN" altLang="en-US" sz="2450"/>
              <a:t> 后，希望 </a:t>
            </a:r>
            <a:r>
              <a:rPr lang="zh-CN" altLang="en-US" sz="2450" b="1"/>
              <a:t>得到一个统一的提示</a:t>
            </a:r>
            <a:endParaRPr lang="zh-CN" altLang="en-US" sz="2450" b="1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4795"/>
            <a:ext cx="3667125" cy="4524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37640"/>
            <a:ext cx="7327900" cy="5188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475"/>
            <a:ext cx="12192000" cy="3416300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762" y="-85725"/>
            <a:ext cx="12368213" cy="3251200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588" y="-85725"/>
            <a:ext cx="12179300" cy="318135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588" y="-85725"/>
            <a:ext cx="11691938" cy="2997200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588" y="-85725"/>
            <a:ext cx="11501438" cy="2924175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588" y="-117475"/>
            <a:ext cx="11012488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588" y="-117475"/>
            <a:ext cx="10802938" cy="2660650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80" name="文本框 6"/>
          <p:cNvSpPr txBox="1"/>
          <p:nvPr/>
        </p:nvSpPr>
        <p:spPr>
          <a:xfrm>
            <a:off x="5122863" y="3086100"/>
            <a:ext cx="5811837" cy="178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大数据应用开发语言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名片管理系统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81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512763"/>
            <a:ext cx="2254250" cy="50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0" y="257175"/>
            <a:ext cx="2325688" cy="10207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系统需求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1.1 文件准备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1.2 编写主运行循环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1.3 在 cards_tools 中增加四个新函数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1.4 导入模块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1.5 完成 show_menu 函数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开发步骤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保存名片数据的结构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3.1 功能分析</a:t>
            </a:r>
            <a:endParaRPr lang="zh-CN" altLang="en-US" sz="2050"/>
          </a:p>
          <a:p>
            <a:pPr lvl="2"/>
            <a:endParaRPr lang="zh-CN" altLang="en-US" sz="2055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050">
                <a:sym typeface="+mn-ea"/>
              </a:rPr>
              <a:t>3.2 实现 new_card 方法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新增名片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4.1 功能分析</a:t>
            </a:r>
            <a:endParaRPr lang="zh-CN" altLang="en-US" sz="205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4.2 基础代码实现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4.3 增加标题和使用 \t 显示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4.4 增加没有名片记录判断</a:t>
            </a:r>
            <a:endParaRPr lang="zh-CN" altLang="en-US" sz="205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显示所有名片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5.1 功能分析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5.2 代码实现</a:t>
            </a:r>
            <a:endParaRPr lang="zh-CN" altLang="en-US" sz="2055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06 </a:t>
            </a:r>
            <a:r>
              <a:rPr lang="zh-CN" altLang="en-US" sz="2400">
                <a:sym typeface="+mn-ea"/>
              </a:rPr>
              <a:t>查询名片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6.1 查询成功后删除名片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6.2 修改名片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07 </a:t>
            </a:r>
            <a:r>
              <a:rPr lang="zh-CN" altLang="en-US" sz="2400">
                <a:sym typeface="+mn-ea"/>
              </a:rPr>
              <a:t>修改和删除名片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01 </a:t>
            </a:r>
            <a:r>
              <a:rPr lang="zh-CN" altLang="en-US"/>
              <a:t>系统需求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程序启动，显示名片管理系统欢迎界面，并显示功能菜单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2250440"/>
            <a:ext cx="768477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在 Python 中可以使用</a:t>
            </a:r>
            <a:r>
              <a:rPr lang="zh-CN" altLang="en-US" sz="3200" b="1">
                <a:sym typeface="+mn-ea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一对双引号</a:t>
            </a:r>
            <a:r>
              <a:rPr lang="zh-CN" altLang="en-US" sz="3200">
                <a:sym typeface="+mn-ea"/>
              </a:rPr>
              <a:t> " 或者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一对单引号</a:t>
            </a:r>
            <a:r>
              <a:rPr lang="zh-CN" altLang="en-US" sz="3200">
                <a:sym typeface="+mn-ea"/>
              </a:rPr>
              <a:t> ' 定义一个字符串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虽然可以使用 \" 或者 \' 做字符串的转义，但是在实际开发中：</a:t>
            </a:r>
            <a:endParaRPr lang="zh-CN" altLang="en-US" sz="3200"/>
          </a:p>
          <a:p>
            <a:pPr lvl="2"/>
            <a:r>
              <a:rPr lang="zh-CN" altLang="en-US" sz="3200">
                <a:sym typeface="+mn-ea"/>
              </a:rPr>
              <a:t>如果字符串内部需要使用 "，可以使用 ' 定义字符串</a:t>
            </a:r>
            <a:endParaRPr lang="zh-CN" altLang="en-US" sz="3200"/>
          </a:p>
          <a:p>
            <a:pPr lvl="2"/>
            <a:r>
              <a:rPr lang="zh-CN" altLang="en-US" sz="3200">
                <a:sym typeface="+mn-ea"/>
              </a:rPr>
              <a:t>如果字符串内部需要使用 '，可以使用 " 定义字符串</a:t>
            </a:r>
            <a:endParaRPr lang="zh-CN" altLang="en-US" sz="3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. 用户用数字选择不同的功能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根据功能选择，执行不同的功能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. 用户名片需要记录用户的 </a:t>
            </a:r>
            <a:r>
              <a:rPr lang="zh-CN" altLang="en-US" b="1"/>
              <a:t>姓名、电话、QQ、邮件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. 如果查询到指定的名片，用户可以选择 </a:t>
            </a:r>
            <a:r>
              <a:rPr lang="zh-CN" altLang="en-US" b="1"/>
              <a:t>修改</a:t>
            </a:r>
            <a:r>
              <a:rPr lang="zh-CN" altLang="en-US"/>
              <a:t> 或者 </a:t>
            </a:r>
            <a:r>
              <a:rPr lang="zh-CN" altLang="en-US" b="1"/>
              <a:t>删除</a:t>
            </a:r>
            <a:r>
              <a:rPr lang="zh-CN" altLang="en-US"/>
              <a:t> 名片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02 </a:t>
            </a:r>
            <a:r>
              <a:rPr lang="zh-CN" altLang="en-US">
                <a:sym typeface="+mn-ea"/>
              </a:rPr>
              <a:t>开发</a:t>
            </a:r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框架搭建</a:t>
            </a:r>
            <a:endParaRPr lang="zh-CN" altLang="en-US"/>
          </a:p>
          <a:p>
            <a:r>
              <a:rPr lang="zh-CN" altLang="en-US"/>
              <a:t>2. 新增名片</a:t>
            </a:r>
            <a:endParaRPr lang="zh-CN" altLang="en-US"/>
          </a:p>
          <a:p>
            <a:r>
              <a:rPr lang="zh-CN" altLang="en-US"/>
              <a:t>3. 显示所有名片</a:t>
            </a:r>
            <a:endParaRPr lang="zh-CN" altLang="en-US"/>
          </a:p>
          <a:p>
            <a:r>
              <a:rPr lang="zh-CN" altLang="en-US"/>
              <a:t>4. 查询名片</a:t>
            </a:r>
            <a:endParaRPr lang="zh-CN" altLang="en-US"/>
          </a:p>
          <a:p>
            <a:r>
              <a:rPr lang="zh-CN" altLang="en-US"/>
              <a:t>5. 查询成功后修改、删除名片</a:t>
            </a:r>
            <a:endParaRPr lang="zh-CN" altLang="en-US"/>
          </a:p>
          <a:p>
            <a:r>
              <a:rPr lang="zh-CN" altLang="en-US"/>
              <a:t>6. 让 Python 程序能够直接运行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54515" cy="4719320"/>
          </a:xfrm>
        </p:spPr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</a:t>
            </a:r>
            <a:r>
              <a:rPr lang="en-US" altLang="zh-CN" sz="4400">
                <a:sym typeface="+mn-ea"/>
              </a:rPr>
              <a:t>3</a:t>
            </a:r>
            <a:r>
              <a:rPr lang="zh-CN" altLang="en-US" sz="4400">
                <a:sym typeface="+mn-ea"/>
              </a:rPr>
              <a:t>. 框架搭建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.1 文件准备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新建 cards_main.py 保存 </a:t>
            </a:r>
            <a:r>
              <a:rPr lang="zh-CN" altLang="en-US" sz="2800" b="1"/>
              <a:t>主程序功能代码</a:t>
            </a:r>
            <a:endParaRPr lang="zh-CN" altLang="en-US" sz="2800"/>
          </a:p>
          <a:p>
            <a:r>
              <a:rPr lang="zh-CN" altLang="en-US" sz="2800"/>
              <a:t>   - 程序的入口</a:t>
            </a:r>
            <a:endParaRPr lang="zh-CN" altLang="en-US" sz="2800"/>
          </a:p>
          <a:p>
            <a:r>
              <a:rPr lang="zh-CN" altLang="en-US" sz="2800"/>
              <a:t>   - 每一次启动名片管理系统都通过 main 这个文件启动 </a:t>
            </a:r>
            <a:endParaRPr lang="zh-CN" altLang="en-US" sz="2800"/>
          </a:p>
          <a:p>
            <a:r>
              <a:rPr lang="zh-CN" altLang="en-US" sz="2800"/>
              <a:t>2. 新建 cards_tools.py 保存 </a:t>
            </a:r>
            <a:r>
              <a:rPr lang="zh-CN" altLang="en-US" sz="2800" b="1"/>
              <a:t>所有名片功能函数</a:t>
            </a:r>
            <a:endParaRPr lang="zh-CN" altLang="en-US" sz="2800"/>
          </a:p>
          <a:p>
            <a:r>
              <a:rPr lang="zh-CN" altLang="en-US" sz="2800"/>
              <a:t>   - 将对名片的 </a:t>
            </a:r>
            <a:r>
              <a:rPr lang="zh-CN" altLang="en-US" sz="2800" b="1"/>
              <a:t>新增、查询、修改、删除</a:t>
            </a:r>
            <a:r>
              <a:rPr lang="zh-CN" altLang="en-US" sz="2800"/>
              <a:t> 等功能封装在不同的函数中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.2 编写主运行循环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cards_main 中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添加一个 </a:t>
            </a:r>
            <a:r>
              <a:rPr lang="zh-CN" altLang="en-US" sz="2800" b="1"/>
              <a:t>无限循环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755" y="1546225"/>
            <a:ext cx="6332220" cy="4976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字符串判断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1. 使用 in 针对 </a:t>
            </a:r>
            <a:r>
              <a:rPr lang="zh-CN" altLang="en-US" sz="2800" b="1"/>
              <a:t>列表</a:t>
            </a:r>
            <a:r>
              <a:rPr lang="zh-CN" altLang="en-US" sz="2800"/>
              <a:t> 判断，避免使用 or 拼接复杂的逻辑条件</a:t>
            </a:r>
            <a:endParaRPr lang="zh-CN" altLang="en-US" sz="2800"/>
          </a:p>
          <a:p>
            <a:r>
              <a:rPr lang="zh-CN" altLang="en-US" sz="2800"/>
              <a:t>2. 没有使用 int 转换用户输入，可以避免 </a:t>
            </a:r>
            <a:r>
              <a:rPr lang="zh-CN" altLang="en-US" sz="2800" b="1"/>
              <a:t>一旦用户输入的不是数字</a:t>
            </a:r>
            <a:r>
              <a:rPr lang="zh-CN" altLang="en-US" sz="2800"/>
              <a:t>，导致程序运行出错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357120"/>
            <a:ext cx="9154160" cy="1105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pass</a:t>
            </a:r>
            <a:endParaRPr lang="zh-CN" altLang="en-US"/>
          </a:p>
          <a:p>
            <a:pPr lvl="1"/>
            <a:r>
              <a:rPr lang="zh-CN" altLang="en-US"/>
              <a:t>- pass 就是一个空语句，不做任何事情，一般用做占位语句</a:t>
            </a:r>
            <a:endParaRPr lang="zh-CN" altLang="en-US"/>
          </a:p>
          <a:p>
            <a:pPr lvl="1"/>
            <a:r>
              <a:rPr lang="zh-CN" altLang="en-US"/>
              <a:t>- 是为了保持程序结构的完整性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无限循环</a:t>
            </a:r>
            <a:endParaRPr lang="zh-CN" altLang="en-US"/>
          </a:p>
          <a:p>
            <a:pPr lvl="1"/>
            <a:r>
              <a:rPr lang="zh-CN" altLang="en-US"/>
              <a:t>- 在开发软件时，如果 </a:t>
            </a:r>
            <a:r>
              <a:rPr lang="zh-CN" altLang="en-US" b="1"/>
              <a:t>不希望程序执行后</a:t>
            </a:r>
            <a:r>
              <a:rPr lang="zh-CN" altLang="en-US"/>
              <a:t> 立即退出</a:t>
            </a:r>
            <a:endParaRPr lang="zh-CN" altLang="en-US"/>
          </a:p>
          <a:p>
            <a:pPr lvl="1"/>
            <a:r>
              <a:rPr lang="zh-CN" altLang="en-US"/>
              <a:t>- 可以在程序中增加一个 </a:t>
            </a:r>
            <a:r>
              <a:rPr lang="zh-CN" altLang="en-US" b="1"/>
              <a:t>无限循环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由用户来决定</a:t>
            </a:r>
            <a:r>
              <a:rPr lang="zh-CN" altLang="en-US">
                <a:solidFill>
                  <a:srgbClr val="FF0000"/>
                </a:solidFill>
              </a:rPr>
              <a:t> 退出程序的时机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TODO 注释</a:t>
            </a:r>
            <a:endParaRPr lang="zh-CN" altLang="en-US"/>
          </a:p>
          <a:p>
            <a:pPr lvl="1"/>
            <a:r>
              <a:rPr lang="zh-CN" altLang="en-US"/>
              <a:t>在 # 后跟上 TODO，用于标记需要去做的工作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3</a:t>
            </a:r>
            <a:r>
              <a:rPr lang="zh-CN" altLang="en-US" sz="4000"/>
              <a:t>.3 在 cards_tools 中增加四个新函数</a:t>
            </a:r>
            <a:endParaRPr lang="zh-CN" altLang="en-US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9405"/>
            <a:ext cx="4837430" cy="4377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1589405"/>
            <a:ext cx="4400550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556385"/>
            <a:ext cx="6420485" cy="3950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.4 导入模块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cards_main.py 中使用 import 导入 cards_tools 模块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修改 while 循环的代码如下：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2384425"/>
            <a:ext cx="3987165" cy="60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7965"/>
            <a:ext cx="4502785" cy="513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890" y="4861560"/>
            <a:ext cx="3770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至此：cards_main 中的所有代码全部开发完毕！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.5 完成 show_menu 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44015"/>
            <a:ext cx="6638925" cy="3895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5451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4</a:t>
            </a:r>
            <a:r>
              <a:rPr lang="zh-CN" altLang="en-US" sz="4400"/>
              <a:t>. 保存名片数据的结构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程序就是用来处理数据的，而变量就是用来存储数据的</a:t>
            </a:r>
            <a:endParaRPr lang="zh-CN" altLang="en-US" b="1"/>
          </a:p>
          <a:p>
            <a:pPr lvl="1"/>
            <a:r>
              <a:rPr lang="zh-CN" altLang="en-US"/>
              <a:t>- 使用 </a:t>
            </a:r>
            <a:r>
              <a:rPr lang="zh-CN" altLang="en-US" b="1"/>
              <a:t>字典</a:t>
            </a:r>
            <a:r>
              <a:rPr lang="zh-CN" altLang="en-US"/>
              <a:t> 记录 </a:t>
            </a:r>
            <a:r>
              <a:rPr lang="zh-CN" altLang="en-US" b="1"/>
              <a:t>每一张名片</a:t>
            </a:r>
            <a:r>
              <a:rPr lang="zh-CN" altLang="en-US"/>
              <a:t> 的详细信息</a:t>
            </a:r>
            <a:endParaRPr lang="zh-CN" altLang="en-US"/>
          </a:p>
          <a:p>
            <a:pPr lvl="1"/>
            <a:r>
              <a:rPr lang="zh-CN" altLang="en-US"/>
              <a:t>- 使用 </a:t>
            </a:r>
            <a:r>
              <a:rPr lang="zh-CN" altLang="en-US" b="1"/>
              <a:t>列表</a:t>
            </a:r>
            <a:r>
              <a:rPr lang="zh-CN" altLang="en-US"/>
              <a:t> 统一记录所有的 </a:t>
            </a:r>
            <a:r>
              <a:rPr lang="zh-CN" altLang="en-US" b="1"/>
              <a:t>名片字典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定义名片列表变量</a:t>
            </a:r>
            <a:endParaRPr lang="zh-CN" altLang="en-US"/>
          </a:p>
          <a:p>
            <a:pPr lvl="1"/>
            <a:r>
              <a:rPr lang="zh-CN" altLang="en-US"/>
              <a:t>在 cards_tools 文件的顶部增加一个 </a:t>
            </a:r>
            <a:r>
              <a:rPr lang="zh-CN" altLang="en-US" b="1"/>
              <a:t>列表变量</a:t>
            </a:r>
            <a:endParaRPr lang="zh-CN" altLang="en-US" b="1"/>
          </a:p>
          <a:p>
            <a:pPr marL="457200" lvl="1" indent="0">
              <a:buNone/>
            </a:pPr>
            <a:endParaRPr lang="zh-CN" altLang="en-US" b="1"/>
          </a:p>
          <a:p>
            <a:pPr marL="457200" lvl="1" indent="0">
              <a:buNone/>
            </a:pP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注意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1. </a:t>
            </a:r>
            <a:r>
              <a:rPr lang="zh-CN" altLang="en-US" b="1"/>
              <a:t>所有名片相关操作</a:t>
            </a:r>
            <a:r>
              <a:rPr lang="zh-CN" altLang="en-US"/>
              <a:t>，都需要使用这个列表，所以应该 </a:t>
            </a:r>
            <a:r>
              <a:rPr lang="zh-CN" altLang="en-US" b="1">
                <a:solidFill>
                  <a:srgbClr val="FF0000"/>
                </a:solidFill>
              </a:rPr>
              <a:t>定义在程序的顶部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2. </a:t>
            </a:r>
            <a:r>
              <a:rPr lang="zh-CN" altLang="en-US" b="1"/>
              <a:t>程序刚运行时，没有数据</a:t>
            </a:r>
            <a:r>
              <a:rPr lang="zh-CN" altLang="en-US"/>
              <a:t>，所以是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空列表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110230"/>
            <a:ext cx="4541520" cy="87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1895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5</a:t>
            </a:r>
            <a:r>
              <a:rPr lang="zh-CN" altLang="en-US" sz="4400"/>
              <a:t>. 新增名片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提示用户依次输入名片信息</a:t>
            </a:r>
            <a:endParaRPr lang="zh-CN" altLang="en-US"/>
          </a:p>
          <a:p>
            <a:r>
              <a:rPr lang="zh-CN" altLang="en-US"/>
              <a:t>2. 将名片信息保存到一个字典</a:t>
            </a:r>
            <a:endParaRPr lang="zh-CN" altLang="en-US"/>
          </a:p>
          <a:p>
            <a:r>
              <a:rPr lang="zh-CN" altLang="en-US"/>
              <a:t>3. 将字典添加到名片列表</a:t>
            </a:r>
            <a:endParaRPr lang="zh-CN" altLang="en-US"/>
          </a:p>
          <a:p>
            <a:r>
              <a:rPr lang="zh-CN" altLang="en-US"/>
              <a:t>4. 提示名片添加完成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.2 实现 new_card 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5240655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6</a:t>
            </a:r>
            <a:r>
              <a:rPr lang="zh-CN" altLang="en-US" sz="4400"/>
              <a:t>. 显示所有名片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45561"/>
            <a:ext cx="10515600" cy="74178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可以使用 </a:t>
            </a:r>
            <a:r>
              <a:rPr lang="zh-CN" altLang="en-US" b="1">
                <a:solidFill>
                  <a:srgbClr val="FF0000"/>
                </a:solidFill>
              </a:rPr>
              <a:t>索引</a:t>
            </a:r>
            <a:r>
              <a:rPr lang="zh-CN" altLang="en-US"/>
              <a:t> 获取一个字符串中 </a:t>
            </a:r>
            <a:r>
              <a:rPr lang="zh-CN" altLang="en-US" b="1"/>
              <a:t>指定 位置的字符</a:t>
            </a:r>
            <a:r>
              <a:rPr lang="zh-CN" altLang="en-US"/>
              <a:t>，索引计数</a:t>
            </a:r>
            <a:r>
              <a:rPr lang="zh-CN" altLang="en-US">
                <a:solidFill>
                  <a:srgbClr val="FF0000"/>
                </a:solidFill>
              </a:rPr>
              <a:t>从 0 开始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也可以使用 </a:t>
            </a:r>
            <a:r>
              <a:rPr lang="zh-CN" altLang="en-US" b="1"/>
              <a:t>for 循环遍历 </a:t>
            </a:r>
            <a:r>
              <a:rPr lang="zh-CN" altLang="en-US"/>
              <a:t>字符串中每一个字符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注意：大多数编程语言都是用 " 来定义字符</a:t>
            </a:r>
            <a:r>
              <a:rPr lang="zh-CN" altLang="en-US"/>
              <a:t>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循环遍历名片列表，顺序显示每一个字典的信息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.2 基础代码实现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7500"/>
            <a:ext cx="6446520" cy="386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0605" y="578993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问题：显示效果不好！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.3 增加标题和使用 \t 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0030"/>
            <a:ext cx="7865110" cy="5068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.4 增加没有名片记录判断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8285"/>
            <a:ext cx="6748780" cy="3531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1895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7</a:t>
            </a:r>
            <a:r>
              <a:rPr lang="zh-CN" altLang="en-US" sz="4400"/>
              <a:t>. 查询名片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提示用户要搜索的姓名</a:t>
            </a:r>
            <a:endParaRPr lang="zh-CN" altLang="en-US"/>
          </a:p>
          <a:p>
            <a:r>
              <a:rPr lang="zh-CN" altLang="en-US"/>
              <a:t>2. 根据用户输入的姓名遍历列表</a:t>
            </a:r>
            <a:endParaRPr lang="zh-CN" altLang="en-US"/>
          </a:p>
          <a:p>
            <a:r>
              <a:rPr lang="zh-CN" altLang="en-US"/>
              <a:t>3. 搜索到指定的名片后，再执行后续的操作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.2 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查询功能实现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70025"/>
            <a:ext cx="6274435" cy="479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558925"/>
            <a:ext cx="7584440" cy="4057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增加名片操作函数：修改/删除/返回主菜单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985" y="1598930"/>
            <a:ext cx="6737350" cy="4575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0605" y="2091055"/>
            <a:ext cx="3383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内置提供的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方法足够多，使得在开发时，能够针对字符串进行更加灵活的操作！应对更多的开发需求！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3990"/>
            <a:ext cx="10432415" cy="4752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79280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8</a:t>
            </a:r>
            <a:r>
              <a:rPr lang="zh-CN" altLang="en-US" sz="4400"/>
              <a:t>. 修改和删除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.1 查询成功后删除名片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由于找到的字典记录已经在列表中保存</a:t>
            </a:r>
            <a:endParaRPr lang="zh-CN" altLang="en-US" sz="2800"/>
          </a:p>
          <a:p>
            <a:r>
              <a:rPr lang="zh-CN" altLang="en-US" sz="2800"/>
              <a:t>要删除名片记录，只需要把列表中对应的字典删除即可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148965"/>
            <a:ext cx="5942965" cy="1426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.2 修改名片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由于找到的字典记录已经在列表中保存</a:t>
            </a:r>
            <a:endParaRPr lang="zh-CN" altLang="en-US" sz="2800"/>
          </a:p>
          <a:p>
            <a:r>
              <a:rPr lang="zh-CN" altLang="en-US" sz="2800"/>
              <a:t>要修改名片记录，只需要把列表中对应的字典中每一个键值对的数据修改即可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484245"/>
            <a:ext cx="9307195" cy="278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修改名片细化</a:t>
            </a:r>
            <a:endParaRPr lang="zh-CN" altLang="en-US"/>
          </a:p>
          <a:p>
            <a:pPr lvl="1"/>
            <a:r>
              <a:rPr lang="zh-CN" altLang="en-US" b="1"/>
              <a:t>如果用户在使用时，某些名片内容并不想修改</a:t>
            </a:r>
            <a:r>
              <a:rPr lang="zh-CN" altLang="en-US"/>
              <a:t>，应该如何做呢？—— 既然系统提供的 input 函数不能满足需求，那么就新定义一个函数 input_card_info 对系统的 input 函数进行扩展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095"/>
            <a:ext cx="884047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2 字符串的常用操作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49095"/>
            <a:ext cx="7156450" cy="5034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1 判断类型 - 9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0340"/>
            <a:ext cx="9358630" cy="515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REFSHAPE" val="531167340"/>
  <p:tag name="KSO_WM_UNIT_PLACING_PICTURE_USER_VIEWPORT" val="{&quot;height&quot;:4245,&quot;width&quot;:6900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2.xml><?xml version="1.0" encoding="utf-8"?>
<p:tagLst xmlns:p="http://schemas.openxmlformats.org/presentationml/2006/main">
  <p:tag name="REFSHAPE" val="555033724"/>
  <p:tag name="KSO_WM_UNIT_PLACING_PICTURE_USER_VIEWPORT" val="{&quot;height&quot;:6510,&quot;width&quot;:852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REFSHAPE" val="585201020"/>
  <p:tag name="KSO_WM_UNIT_PLACING_PICTURE_USER_VIEWPORT" val="{&quot;height&quot;:4590,&quot;width&quot;:8580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演示</Application>
  <PresentationFormat>宽屏</PresentationFormat>
  <Paragraphs>307</Paragraphs>
  <Slides>75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高级数据类型-字符串</vt:lpstr>
      <vt:lpstr>01 字符串的定义</vt:lpstr>
      <vt:lpstr>PowerPoint 演示文稿</vt:lpstr>
      <vt:lpstr>PowerPoint 演示文稿</vt:lpstr>
      <vt:lpstr>PowerPoint 演示文稿</vt:lpstr>
      <vt:lpstr>PowerPoint 演示文稿</vt:lpstr>
      <vt:lpstr>02 字符串的常用操作</vt:lpstr>
      <vt:lpstr>2.1 判断类型 - 9</vt:lpstr>
      <vt:lpstr>2.2 查找和替换 - 7</vt:lpstr>
      <vt:lpstr>2.3 大小写转换 - 5</vt:lpstr>
      <vt:lpstr>2.4 文本对齐 - 3</vt:lpstr>
      <vt:lpstr>2.5 去除空白字符 - 3</vt:lpstr>
      <vt:lpstr>2.6 拆分和连接 - 5</vt:lpstr>
      <vt:lpstr>03 字符串的切片</vt:lpstr>
      <vt:lpstr>PowerPoint 演示文稿</vt:lpstr>
      <vt:lpstr>PowerPoint 演示文稿</vt:lpstr>
      <vt:lpstr>PowerPoint 演示文稿</vt:lpstr>
      <vt:lpstr>演练1 --字符串统计操作</vt:lpstr>
      <vt:lpstr>演练2 --字符串判断方法 </vt:lpstr>
      <vt:lpstr>演练3 --字符串的查找和替换 </vt:lpstr>
      <vt:lpstr>演练4 --字符串的文本对齐</vt:lpstr>
      <vt:lpstr>演练5 --字符串的拆分和拼接</vt:lpstr>
      <vt:lpstr>演练6</vt:lpstr>
      <vt:lpstr>PowerPoint 演示文稿</vt:lpstr>
      <vt:lpstr>PowerPoint 演示文稿</vt:lpstr>
      <vt:lpstr>高级数据类型的公共方法</vt:lpstr>
      <vt:lpstr>01 Python 内置函数</vt:lpstr>
      <vt:lpstr>02 切片</vt:lpstr>
      <vt:lpstr>03 运算符</vt:lpstr>
      <vt:lpstr>04 完整的 for 循环语法</vt:lpstr>
      <vt:lpstr>05 应用场景</vt:lpstr>
      <vt:lpstr> </vt:lpstr>
      <vt:lpstr>PowerPoint 演示文稿</vt:lpstr>
      <vt:lpstr>PowerPoint 演示文稿</vt:lpstr>
      <vt:lpstr>目标</vt:lpstr>
      <vt:lpstr>PowerPoint 演示文稿</vt:lpstr>
      <vt:lpstr>PowerPoint 演示文稿</vt:lpstr>
      <vt:lpstr>01 系统需求</vt:lpstr>
      <vt:lpstr>PowerPoint 演示文稿</vt:lpstr>
      <vt:lpstr>02 开发步骤</vt:lpstr>
      <vt:lpstr>PowerPoint 演示文稿</vt:lpstr>
      <vt:lpstr>3.1 文件准备</vt:lpstr>
      <vt:lpstr>3.2 编写主运行循环</vt:lpstr>
      <vt:lpstr>PowerPoint 演示文稿</vt:lpstr>
      <vt:lpstr>PowerPoint 演示文稿</vt:lpstr>
      <vt:lpstr>PowerPoint 演示文稿</vt:lpstr>
      <vt:lpstr>PowerPoint 演示文稿</vt:lpstr>
      <vt:lpstr>3.3 在 cards_tools 中增加四个新函数</vt:lpstr>
      <vt:lpstr>3.4 导入模块</vt:lpstr>
      <vt:lpstr>PowerPoint 演示文稿</vt:lpstr>
      <vt:lpstr>3.5 完成 show_menu 函数</vt:lpstr>
      <vt:lpstr>PowerPoint 演示文稿</vt:lpstr>
      <vt:lpstr>PowerPoint 演示文稿</vt:lpstr>
      <vt:lpstr>PowerPoint 演示文稿</vt:lpstr>
      <vt:lpstr>PowerPoint 演示文稿</vt:lpstr>
      <vt:lpstr>5.1 功能分析</vt:lpstr>
      <vt:lpstr>5.2 实现 new_card 方法</vt:lpstr>
      <vt:lpstr>PowerPoint 演示文稿</vt:lpstr>
      <vt:lpstr>6.1 功能分析</vt:lpstr>
      <vt:lpstr>6.2 基础代码实现</vt:lpstr>
      <vt:lpstr>6.3 增加标题和使用 \t 显示</vt:lpstr>
      <vt:lpstr>6.4 增加没有名片记录判断</vt:lpstr>
      <vt:lpstr>PowerPoint 演示文稿</vt:lpstr>
      <vt:lpstr>7.1 功能分析</vt:lpstr>
      <vt:lpstr>7.2 代码实现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 查询成功后删除名片</vt:lpstr>
      <vt:lpstr>8.2 修改名片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2021-02-01T10:23:52Z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