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26" r:id="rId3"/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971550" y="1411288"/>
            <a:ext cx="9386888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700" y="557626"/>
            <a:ext cx="10515600" cy="741785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450" y="1546500"/>
            <a:ext cx="10515600" cy="4719546"/>
          </a:xfrm>
        </p:spPr>
        <p:txBody>
          <a:bodyPr/>
          <a:lstStyle>
            <a:lvl1pPr>
              <a:lnSpc>
                <a:spcPct val="120000"/>
              </a:lnSpc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-4762" y="-3175"/>
            <a:ext cx="6900863" cy="12858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9" name="矩形 48"/>
          <p:cNvSpPr/>
          <p:nvPr/>
        </p:nvSpPr>
        <p:spPr>
          <a:xfrm>
            <a:off x="-4762" y="125413"/>
            <a:ext cx="6902450" cy="1444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矩形 49"/>
          <p:cNvSpPr/>
          <p:nvPr/>
        </p:nvSpPr>
        <p:spPr>
          <a:xfrm>
            <a:off x="-4762" y="269875"/>
            <a:ext cx="6900863" cy="14287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1032" name="图片 50" descr="瑞翼教育（红灰版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075" y="41275"/>
            <a:ext cx="1787525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3" name="组合 36"/>
          <p:cNvGrpSpPr/>
          <p:nvPr/>
        </p:nvGrpSpPr>
        <p:grpSpPr>
          <a:xfrm>
            <a:off x="11423650" y="-3175"/>
            <a:ext cx="796925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1037" name="图片 1" descr="红色SUG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3450" y="-149225"/>
            <a:ext cx="1758950" cy="771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445" y="-86360"/>
            <a:ext cx="12367260" cy="3251835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23146" y="3086839"/>
            <a:ext cx="5812190" cy="171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sz="4800" dirty="0"/>
              <a:t>第六章 高级数据类型</a:t>
            </a:r>
            <a:endParaRPr lang="zh-CN" sz="4800" dirty="0"/>
          </a:p>
          <a:p>
            <a:pPr algn="ctr">
              <a:lnSpc>
                <a:spcPct val="120000"/>
              </a:lnSpc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商丘师范 韩杰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列表数据增加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列表.insert(索引, 数据)，在指定位置插入数据</a:t>
            </a:r>
            <a:endParaRPr lang="zh-CN" altLang="en-US" sz="2800"/>
          </a:p>
          <a:p>
            <a:r>
              <a:rPr lang="zh-CN" altLang="en-US" sz="2800"/>
              <a:t>列表.append(数据) ， 在末尾追加数据</a:t>
            </a:r>
            <a:endParaRPr lang="zh-CN" altLang="en-US" sz="2800"/>
          </a:p>
          <a:p>
            <a:r>
              <a:rPr lang="zh-CN" altLang="en-US" sz="2800"/>
              <a:t>列表.extend(列表2)， 将列表2 的数据追加到列表  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3834765"/>
            <a:ext cx="8856345" cy="8026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示例如下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5695" y="1649730"/>
            <a:ext cx="10516870" cy="32340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列表</a:t>
            </a:r>
            <a:r>
              <a:rPr lang="zh-CN" altLang="en-US">
                <a:sym typeface="+mn-ea"/>
              </a:rPr>
              <a:t>数据</a:t>
            </a:r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del 列表[索引] ， 删除指定索引的数据</a:t>
            </a:r>
            <a:endParaRPr lang="zh-CN" altLang="en-US" sz="2800"/>
          </a:p>
          <a:p>
            <a:r>
              <a:rPr lang="zh-CN" altLang="en-US" sz="2800"/>
              <a:t>列表.remove[数据] ，删除第一个出现的指定数据</a:t>
            </a:r>
            <a:endParaRPr lang="zh-CN" altLang="en-US" sz="2800"/>
          </a:p>
          <a:p>
            <a:r>
              <a:rPr lang="zh-CN" altLang="en-US" sz="2800"/>
              <a:t>列表.pop ， 删除末尾数据</a:t>
            </a:r>
            <a:endParaRPr lang="zh-CN" altLang="en-US" sz="2800"/>
          </a:p>
          <a:p>
            <a:r>
              <a:rPr lang="zh-CN" altLang="en-US" sz="2800"/>
              <a:t>列表.pop(索引) ， 删除指定索引数据 </a:t>
            </a:r>
            <a:endParaRPr lang="zh-CN" altLang="en-US" sz="2800"/>
          </a:p>
          <a:p>
            <a:r>
              <a:rPr lang="zh-CN" altLang="en-US" sz="2800"/>
              <a:t>列表.clear | 清空列表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示例如下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49070"/>
            <a:ext cx="8754110" cy="36804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del 关键字（科普）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使用 del 关键字(delete) 同样可以删除列表中元素</a:t>
            </a:r>
            <a:endParaRPr lang="zh-CN" altLang="en-US" sz="2800"/>
          </a:p>
          <a:p>
            <a:r>
              <a:rPr lang="zh-CN" altLang="en-US" sz="2800"/>
              <a:t>del 关键字本质上是用来 </a:t>
            </a:r>
            <a:r>
              <a:rPr lang="zh-CN" altLang="en-US" sz="2800" b="1"/>
              <a:t>将一个变量从内存中删除的</a:t>
            </a:r>
            <a:endParaRPr lang="zh-CN" altLang="en-US" sz="2800"/>
          </a:p>
          <a:p>
            <a:r>
              <a:rPr lang="zh-CN" altLang="en-US" sz="2800"/>
              <a:t>如果使用 del 关键字将变量从内存中删除，后续的代码就不能再使用这个变量了</a:t>
            </a:r>
            <a:endParaRPr lang="zh-CN" altLang="en-US" sz="2800"/>
          </a:p>
          <a:p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注意：在日常开发中，要从列表删除数据，建议 使用列表提供的方法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示例如下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51610"/>
            <a:ext cx="9493885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关键字、函数和方法（科普）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关键字 是 Python 内置的、具有特殊意义的标识符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743835"/>
            <a:ext cx="6659245" cy="16014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函数与方法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 b="1"/>
              <a:t>函数</a:t>
            </a:r>
            <a:r>
              <a:rPr lang="zh-CN" altLang="en-US" sz="2800"/>
              <a:t> 封装了独立功能，可以直接调用</a:t>
            </a:r>
            <a:endParaRPr lang="zh-CN" altLang="en-US" sz="2800"/>
          </a:p>
          <a:p>
            <a:pPr lvl="1"/>
            <a:r>
              <a:rPr lang="zh-CN" altLang="en-US" sz="2450">
                <a:solidFill>
                  <a:srgbClr val="FF0000"/>
                </a:solidFill>
              </a:rPr>
              <a:t>函数名(参数)</a:t>
            </a:r>
            <a:endParaRPr lang="zh-CN" altLang="en-US" sz="2450"/>
          </a:p>
          <a:p>
            <a:r>
              <a:rPr lang="zh-CN" altLang="en-US" sz="2800" b="1"/>
              <a:t>方法</a:t>
            </a:r>
            <a:r>
              <a:rPr lang="zh-CN" altLang="en-US" sz="2800"/>
              <a:t> 和函数类似，同样是封装了独立的功能</a:t>
            </a:r>
            <a:endParaRPr lang="zh-CN" altLang="en-US" sz="2800"/>
          </a:p>
          <a:p>
            <a:r>
              <a:rPr lang="zh-CN" altLang="en-US" sz="2800" b="1"/>
              <a:t>方法</a:t>
            </a:r>
            <a:r>
              <a:rPr lang="zh-CN" altLang="en-US" sz="2800"/>
              <a:t> 需要通过 </a:t>
            </a:r>
            <a:r>
              <a:rPr lang="zh-CN" altLang="en-US" sz="2800" b="1"/>
              <a:t>对象</a:t>
            </a:r>
            <a:r>
              <a:rPr lang="zh-CN" altLang="en-US" sz="2800"/>
              <a:t> 来调用，表示针对这个 </a:t>
            </a:r>
            <a:r>
              <a:rPr lang="zh-CN" altLang="en-US" sz="2800" b="1"/>
              <a:t>对象</a:t>
            </a:r>
            <a:r>
              <a:rPr lang="zh-CN" altLang="en-US" sz="2800"/>
              <a:t> 要做的操作</a:t>
            </a:r>
            <a:endParaRPr lang="zh-CN" altLang="en-US" sz="2800"/>
          </a:p>
          <a:p>
            <a:pPr lvl="1"/>
            <a:r>
              <a:rPr lang="zh-CN" altLang="en-US" sz="2450">
                <a:solidFill>
                  <a:srgbClr val="FF0000"/>
                </a:solidFill>
              </a:rPr>
              <a:t>对象.方法名(参数)</a:t>
            </a:r>
            <a:endParaRPr lang="zh-CN" altLang="en-US" sz="245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03 </a:t>
            </a:r>
            <a:r>
              <a:rPr lang="zh-CN" altLang="en-US"/>
              <a:t>列表统计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97965"/>
            <a:ext cx="9881235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04 </a:t>
            </a:r>
            <a:r>
              <a:rPr lang="zh-CN" altLang="en-US"/>
              <a:t>列表排序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61770"/>
            <a:ext cx="8702675" cy="50438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高级数据类型--列表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目标</a:t>
            </a:r>
            <a:endParaRPr lang="en-US" altLang="zh-CN" sz="2800"/>
          </a:p>
          <a:p>
            <a:pPr lvl="1"/>
            <a:r>
              <a:rPr lang="en-US" altLang="zh-CN" sz="2400">
                <a:sym typeface="+mn-ea"/>
              </a:rPr>
              <a:t>01 </a:t>
            </a:r>
            <a:r>
              <a:rPr lang="zh-CN" altLang="en-US" sz="2400">
                <a:sym typeface="+mn-ea"/>
              </a:rPr>
              <a:t>列表的定义</a:t>
            </a:r>
            <a:endParaRPr lang="zh-CN" altLang="en-US" sz="2400"/>
          </a:p>
          <a:p>
            <a:pPr lvl="2"/>
            <a:r>
              <a:rPr lang="zh-CN" altLang="en-US" sz="2000">
                <a:sym typeface="+mn-ea"/>
              </a:rPr>
              <a:t>1.1 函数的概念</a:t>
            </a:r>
            <a:endParaRPr lang="zh-CN" altLang="en-US" sz="2000"/>
          </a:p>
          <a:p>
            <a:pPr lvl="2"/>
            <a:r>
              <a:rPr lang="en-US" altLang="zh-CN" sz="2000">
                <a:sym typeface="+mn-ea"/>
              </a:rPr>
              <a:t>1.2 </a:t>
            </a:r>
            <a:r>
              <a:rPr lang="zh-CN" altLang="en-US" sz="2000">
                <a:sym typeface="+mn-ea"/>
              </a:rPr>
              <a:t>示例步骤</a:t>
            </a:r>
            <a:endParaRPr lang="zh-CN" altLang="en-US" sz="2000"/>
          </a:p>
          <a:p>
            <a:pPr lvl="1"/>
            <a:r>
              <a:rPr lang="en-US" altLang="zh-CN" sz="2400">
                <a:sym typeface="+mn-ea"/>
              </a:rPr>
              <a:t>02 </a:t>
            </a:r>
            <a:r>
              <a:rPr lang="zh-CN" altLang="en-US" sz="2400">
                <a:sym typeface="+mn-ea"/>
              </a:rPr>
              <a:t>列表常用操作</a:t>
            </a:r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查询、修改、增加、删除</a:t>
            </a:r>
            <a:r>
              <a:rPr lang="en-US" altLang="zh-CN" sz="2400">
                <a:sym typeface="+mn-ea"/>
              </a:rPr>
              <a:t>)</a:t>
            </a:r>
            <a:endParaRPr lang="zh-CN" altLang="en-US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03 </a:t>
            </a:r>
            <a:r>
              <a:rPr lang="zh-CN" altLang="en-US" sz="2400">
                <a:sym typeface="+mn-ea"/>
              </a:rPr>
              <a:t>列表统计</a:t>
            </a:r>
            <a:endParaRPr lang="zh-CN" altLang="en-US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04 </a:t>
            </a:r>
            <a:r>
              <a:rPr lang="zh-CN" altLang="en-US" sz="2400">
                <a:sym typeface="+mn-ea"/>
              </a:rPr>
              <a:t>列表排序</a:t>
            </a:r>
            <a:endParaRPr lang="zh-CN" altLang="en-US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05 </a:t>
            </a:r>
            <a:r>
              <a:rPr lang="zh-CN" altLang="en-US" sz="2400">
                <a:sym typeface="+mn-ea"/>
              </a:rPr>
              <a:t>循环遍历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06 </a:t>
            </a:r>
            <a:r>
              <a:rPr lang="zh-CN" altLang="en-US" sz="2400">
                <a:sym typeface="+mn-ea"/>
              </a:rPr>
              <a:t>应用场景</a:t>
            </a:r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05</a:t>
            </a:r>
            <a:r>
              <a:rPr lang="zh-CN" altLang="en-US"/>
              <a:t> 循环遍历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 b="1"/>
              <a:t>遍历</a:t>
            </a:r>
            <a:r>
              <a:rPr lang="zh-CN" altLang="en-US" sz="2800"/>
              <a:t> 就是 </a:t>
            </a:r>
            <a:r>
              <a:rPr lang="zh-CN" altLang="en-US" sz="2800" b="1"/>
              <a:t>从头到尾</a:t>
            </a:r>
            <a:r>
              <a:rPr lang="zh-CN" altLang="en-US" sz="2800"/>
              <a:t> </a:t>
            </a:r>
            <a:r>
              <a:rPr lang="zh-CN" altLang="en-US" sz="2800" b="1"/>
              <a:t>依次</a:t>
            </a:r>
            <a:r>
              <a:rPr lang="zh-CN" altLang="en-US" sz="2800"/>
              <a:t> 从 </a:t>
            </a:r>
            <a:r>
              <a:rPr lang="zh-CN" altLang="en-US" sz="2800" b="1"/>
              <a:t>列表</a:t>
            </a:r>
            <a:r>
              <a:rPr lang="zh-CN" altLang="en-US" sz="2800"/>
              <a:t> 中获取数据</a:t>
            </a:r>
            <a:endParaRPr lang="zh-CN" altLang="en-US" sz="2800"/>
          </a:p>
          <a:p>
            <a:pPr lvl="1"/>
            <a:r>
              <a:rPr lang="zh-CN" altLang="en-US" sz="2400"/>
              <a:t>在 </a:t>
            </a:r>
            <a:r>
              <a:rPr lang="zh-CN" altLang="en-US" sz="2400" b="1"/>
              <a:t>循环体内部</a:t>
            </a:r>
            <a:r>
              <a:rPr lang="zh-CN" altLang="en-US" sz="2400"/>
              <a:t> 针对 </a:t>
            </a:r>
            <a:r>
              <a:rPr lang="zh-CN" altLang="en-US" sz="2400" b="1"/>
              <a:t>每一个元素</a:t>
            </a:r>
            <a:r>
              <a:rPr lang="zh-CN" altLang="en-US" sz="2400"/>
              <a:t>，执行相同的操作</a:t>
            </a:r>
            <a:endParaRPr lang="zh-CN" altLang="en-US" sz="2400"/>
          </a:p>
          <a:p>
            <a:pPr lvl="0"/>
            <a:r>
              <a:rPr lang="zh-CN" altLang="en-US" sz="2800"/>
              <a:t>在 Python 中为了提高列表的遍历效率，专门提供的 </a:t>
            </a:r>
            <a:r>
              <a:rPr lang="zh-CN" altLang="en-US" sz="2800" b="1"/>
              <a:t>迭代 iteration </a:t>
            </a:r>
            <a:r>
              <a:rPr lang="zh-CN" altLang="en-US" sz="2800"/>
              <a:t>遍历</a:t>
            </a:r>
            <a:endParaRPr lang="zh-CN" altLang="en-US" sz="2800"/>
          </a:p>
          <a:p>
            <a:pPr lvl="0"/>
            <a:r>
              <a:rPr lang="zh-CN" altLang="en-US" sz="2800"/>
              <a:t>使用 for 就能够实现迭代遍历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示例如下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46860"/>
            <a:ext cx="10195560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06</a:t>
            </a:r>
            <a:r>
              <a:rPr lang="zh-CN" altLang="en-US"/>
              <a:t> 应用场景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尽管 Python 的 </a:t>
            </a:r>
            <a:r>
              <a:rPr lang="zh-CN" altLang="en-US" b="1"/>
              <a:t>列表</a:t>
            </a:r>
            <a:r>
              <a:rPr lang="zh-CN" altLang="en-US"/>
              <a:t> 中可以 </a:t>
            </a:r>
            <a:r>
              <a:rPr lang="zh-CN" altLang="en-US" b="1"/>
              <a:t>存储不同类型的数据</a:t>
            </a:r>
            <a:endParaRPr lang="zh-CN" altLang="en-US"/>
          </a:p>
          <a:p>
            <a:r>
              <a:rPr lang="zh-CN" altLang="en-US"/>
              <a:t>但是在开发中，更多的应用场景是</a:t>
            </a:r>
            <a:endParaRPr lang="zh-CN" altLang="en-US"/>
          </a:p>
          <a:p>
            <a:pPr lvl="1"/>
            <a:r>
              <a:rPr lang="zh-CN" altLang="en-US"/>
              <a:t>1. </a:t>
            </a:r>
            <a:r>
              <a:rPr lang="zh-CN" altLang="en-US" b="1"/>
              <a:t>列表</a:t>
            </a:r>
            <a:r>
              <a:rPr lang="zh-CN" altLang="en-US"/>
              <a:t> 存储相同类型的数据</a:t>
            </a:r>
            <a:endParaRPr lang="zh-CN" altLang="en-US"/>
          </a:p>
          <a:p>
            <a:pPr lvl="1"/>
            <a:r>
              <a:rPr lang="zh-CN" altLang="en-US"/>
              <a:t>2. 通过 </a:t>
            </a:r>
            <a:r>
              <a:rPr lang="zh-CN" altLang="en-US" b="1"/>
              <a:t>迭代遍历</a:t>
            </a:r>
            <a:r>
              <a:rPr lang="zh-CN" altLang="en-US"/>
              <a:t>，在循环体内部，针对列表中的每一项元素，执行相同的操作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</a:t>
            </a:r>
            <a:r>
              <a:rPr lang="zh-CN" altLang="en-US"/>
              <a:t>1 列表的定义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List（列表） 是 Python 中使用 </a:t>
            </a:r>
            <a:r>
              <a:rPr lang="zh-CN" altLang="en-US" b="1"/>
              <a:t>最频繁</a:t>
            </a:r>
            <a:r>
              <a:rPr lang="zh-CN" altLang="en-US"/>
              <a:t> 的数据类型，在其他语言中通常叫做 </a:t>
            </a:r>
            <a:r>
              <a:rPr lang="zh-CN" altLang="en-US" b="1"/>
              <a:t>数组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专门用于存储 </a:t>
            </a:r>
            <a:r>
              <a:rPr lang="zh-CN" altLang="en-US" b="1"/>
              <a:t>一串 信息</a:t>
            </a:r>
            <a:endParaRPr lang="zh-CN" altLang="en-US"/>
          </a:p>
          <a:p>
            <a:r>
              <a:rPr lang="zh-CN" altLang="en-US"/>
              <a:t>列表用 </a:t>
            </a:r>
            <a:r>
              <a:rPr lang="zh-CN" altLang="en-US">
                <a:solidFill>
                  <a:srgbClr val="FF0000"/>
                </a:solidFill>
              </a:rPr>
              <a:t>[] </a:t>
            </a:r>
            <a:r>
              <a:rPr lang="zh-CN" altLang="en-US"/>
              <a:t>定义，</a:t>
            </a:r>
            <a:r>
              <a:rPr lang="zh-CN" altLang="en-US" b="1"/>
              <a:t>数据</a:t>
            </a:r>
            <a:r>
              <a:rPr lang="zh-CN" altLang="en-US"/>
              <a:t> 之间使用 </a:t>
            </a:r>
            <a:r>
              <a:rPr lang="zh-CN" altLang="en-US">
                <a:solidFill>
                  <a:srgbClr val="FF0000"/>
                </a:solidFill>
              </a:rPr>
              <a:t>,</a:t>
            </a:r>
            <a:r>
              <a:rPr lang="zh-CN" altLang="en-US"/>
              <a:t> 分隔</a:t>
            </a:r>
            <a:endParaRPr lang="zh-CN" altLang="en-US"/>
          </a:p>
          <a:p>
            <a:r>
              <a:rPr lang="zh-CN" altLang="en-US"/>
              <a:t>列表的 </a:t>
            </a:r>
            <a:r>
              <a:rPr lang="zh-CN" altLang="en-US" b="1"/>
              <a:t>索引</a:t>
            </a:r>
            <a:r>
              <a:rPr lang="zh-CN" altLang="en-US"/>
              <a:t> 从 </a:t>
            </a:r>
            <a:r>
              <a:rPr lang="zh-CN" altLang="en-US">
                <a:solidFill>
                  <a:srgbClr val="FF0000"/>
                </a:solidFill>
              </a:rPr>
              <a:t>0</a:t>
            </a:r>
            <a:r>
              <a:rPr lang="zh-CN" altLang="en-US"/>
              <a:t> 开始</a:t>
            </a:r>
            <a:endParaRPr lang="zh-CN" altLang="en-US"/>
          </a:p>
          <a:p>
            <a:pPr lvl="1"/>
            <a:r>
              <a:rPr lang="zh-CN" altLang="en-US"/>
              <a:t>索引 就是数据在 列表 中的位置编号，索引 又可以被称为 下标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 sz="2800"/>
              <a:t>注意：从列表中取值时，如果 </a:t>
            </a:r>
            <a:r>
              <a:rPr lang="zh-CN" altLang="en-US" sz="2800" b="1"/>
              <a:t>超出索引范围</a:t>
            </a:r>
            <a:r>
              <a:rPr lang="zh-CN" altLang="en-US" sz="2800"/>
              <a:t>，程序会报错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7870" y="1299210"/>
            <a:ext cx="9102725" cy="51028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</a:t>
            </a:r>
            <a:r>
              <a:rPr lang="zh-CN" altLang="en-US"/>
              <a:t>2 列表常用操作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定义一个 列表，例如：name_list = []</a:t>
            </a:r>
            <a:endParaRPr lang="zh-CN" altLang="en-US" sz="2800"/>
          </a:p>
          <a:p>
            <a:r>
              <a:rPr lang="zh-CN" altLang="en-US" sz="2800"/>
              <a:t>输入 name_list. 会提示 </a:t>
            </a:r>
            <a:r>
              <a:rPr lang="zh-CN" altLang="en-US" sz="2800" b="1"/>
              <a:t>列表</a:t>
            </a:r>
            <a:r>
              <a:rPr lang="zh-CN" altLang="en-US" sz="2800"/>
              <a:t> 能够使用的 </a:t>
            </a:r>
            <a:r>
              <a:rPr lang="zh-CN" altLang="en-US" sz="2800" b="1"/>
              <a:t>方法</a:t>
            </a:r>
            <a:r>
              <a:rPr lang="zh-CN" altLang="en-US" sz="2800"/>
              <a:t> 如下：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890" y="2837180"/>
            <a:ext cx="5354320" cy="3634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列表数据取值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列表[索引]，取出索引对应的数据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列表.insert(数据</a:t>
            </a:r>
            <a:r>
              <a:rPr lang="en-US" altLang="zh-CN">
                <a:sym typeface="+mn-ea"/>
              </a:rPr>
              <a:t>), </a:t>
            </a:r>
            <a:r>
              <a:rPr lang="zh-CN" altLang="en-US">
                <a:sym typeface="+mn-ea"/>
              </a:rPr>
              <a:t> 取出数据对应的索引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示例如下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91310"/>
            <a:ext cx="10515600" cy="33261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列表数据</a:t>
            </a:r>
            <a:r>
              <a:rPr lang="zh-CN" altLang="en-US">
                <a:sym typeface="+mn-ea"/>
              </a:rPr>
              <a:t>修改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列表[索引] = 数据 ， 修改指定索引的数据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602865"/>
            <a:ext cx="8814435" cy="24974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1117</Words>
  <Application>WPS 演示</Application>
  <PresentationFormat>宽屏</PresentationFormat>
  <Paragraphs>103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2_自定义设计方案</vt:lpstr>
      <vt:lpstr>PowerPoint 演示文稿</vt:lpstr>
      <vt:lpstr>高级数据类型--列表</vt:lpstr>
      <vt:lpstr>01 列表的定义</vt:lpstr>
      <vt:lpstr>PowerPoint 演示文稿</vt:lpstr>
      <vt:lpstr>PowerPoint 演示文稿</vt:lpstr>
      <vt:lpstr>02 列表常用操作</vt:lpstr>
      <vt:lpstr>列表数据取值</vt:lpstr>
      <vt:lpstr>示例如下 </vt:lpstr>
      <vt:lpstr>列表数据修改 </vt:lpstr>
      <vt:lpstr>列表数据增加</vt:lpstr>
      <vt:lpstr>示例如下 </vt:lpstr>
      <vt:lpstr>列表数据删除</vt:lpstr>
      <vt:lpstr>示例如下 </vt:lpstr>
      <vt:lpstr>del 关键字（科普）</vt:lpstr>
      <vt:lpstr>示例如下</vt:lpstr>
      <vt:lpstr>关键字、函数和方法（科普）</vt:lpstr>
      <vt:lpstr>函数与方法</vt:lpstr>
      <vt:lpstr>03 列表统计</vt:lpstr>
      <vt:lpstr>04 列表排序</vt:lpstr>
      <vt:lpstr>05 循环遍历</vt:lpstr>
      <vt:lpstr>示例如下</vt:lpstr>
      <vt:lpstr>06 应用场景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173</cp:revision>
  <dcterms:created xsi:type="dcterms:W3CDTF">2019-06-19T02:08:00Z</dcterms:created>
  <dcterms:modified xsi:type="dcterms:W3CDTF">2021-02-01T10:18:56Z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