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411" r:id="rId5"/>
    <p:sldId id="415" r:id="rId6"/>
    <p:sldId id="416" r:id="rId7"/>
    <p:sldId id="591" r:id="rId8"/>
    <p:sldId id="417" r:id="rId9"/>
    <p:sldId id="418" r:id="rId10"/>
    <p:sldId id="419" r:id="rId11"/>
    <p:sldId id="420" r:id="rId12"/>
    <p:sldId id="421" r:id="rId13"/>
    <p:sldId id="527" r:id="rId14"/>
    <p:sldId id="574" r:id="rId15"/>
    <p:sldId id="575" r:id="rId16"/>
    <p:sldId id="576" r:id="rId17"/>
    <p:sldId id="577" r:id="rId18"/>
    <p:sldId id="580" r:id="rId19"/>
    <p:sldId id="578" r:id="rId20"/>
    <p:sldId id="579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3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keyword</a:t>
            </a:r>
            <a:endParaRPr lang="zh-CN" altLang="en-US"/>
          </a:p>
          <a:p>
            <a:r>
              <a:rPr lang="zh-CN" altLang="en-US"/>
              <a:t>print(keyword.kwlist)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第四章 函数基础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学生管理系统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根据用户选择，执行不同的功能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706880"/>
            <a:ext cx="5284470" cy="4253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工作中，需要根据实际需求调优代码。</a:t>
            </a:r>
            <a:endParaRPr lang="zh-CN" altLang="en-US"/>
          </a:p>
          <a:p>
            <a:pPr lvl="1"/>
            <a:r>
              <a:rPr lang="zh-CN" altLang="en-US"/>
              <a:t>1. 用户选择系统功能的代码需要循环使用，直到用户主动退出系统。</a:t>
            </a:r>
            <a:endParaRPr lang="zh-CN" altLang="en-US"/>
          </a:p>
          <a:p>
            <a:pPr lvl="1"/>
            <a:r>
              <a:rPr lang="zh-CN" altLang="en-US"/>
              <a:t>2. 如果用户输入1-6以外的数字，需要提示用户。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6225"/>
            <a:ext cx="5515610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3.4 </a:t>
            </a:r>
            <a:r>
              <a:rPr/>
              <a:t>定义不同功能的函数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所有功能函数都是操作学生信息，所有存储所有学</a:t>
            </a:r>
            <a:r>
              <a:rPr lang="zh-CN" altLang="en-US">
                <a:sym typeface="+mn-ea"/>
              </a:rPr>
              <a:t>生</a:t>
            </a:r>
            <a:r>
              <a:rPr lang="zh-CN" altLang="en-US"/>
              <a:t>信息应该是一个==全局变量==，数据类型为==列表==。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info = []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3.4.1 </a:t>
            </a:r>
            <a:r>
              <a:rPr lang="zh-CN" altLang="en-US"/>
              <a:t>添加学</a:t>
            </a:r>
            <a:r>
              <a:rPr lang="zh-CN" altLang="en-US">
                <a:sym typeface="+mn-ea"/>
              </a:rPr>
              <a:t>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- 需求分析</a:t>
            </a:r>
            <a:endParaRPr lang="zh-CN" altLang="en-US" sz="2800"/>
          </a:p>
          <a:p>
            <a:r>
              <a:rPr lang="zh-CN" altLang="en-US" sz="2800"/>
              <a:t>1. 接收用户输入学</a:t>
            </a:r>
            <a:r>
              <a:rPr lang="zh-CN" altLang="en-US" sz="2800">
                <a:sym typeface="+mn-ea"/>
              </a:rPr>
              <a:t>生</a:t>
            </a:r>
            <a:r>
              <a:rPr lang="zh-CN" altLang="en-US" sz="2800"/>
              <a:t>信息，并保存</a:t>
            </a:r>
            <a:endParaRPr lang="zh-CN" altLang="en-US" sz="2800"/>
          </a:p>
          <a:p>
            <a:r>
              <a:rPr lang="zh-CN" altLang="en-US" sz="2800"/>
              <a:t>2. 判断是否添加学</a:t>
            </a:r>
            <a:r>
              <a:rPr lang="zh-CN" altLang="en-US" sz="2800">
                <a:sym typeface="+mn-ea"/>
              </a:rPr>
              <a:t>生</a:t>
            </a:r>
            <a:r>
              <a:rPr lang="zh-CN" altLang="en-US" sz="2800"/>
              <a:t>信息</a:t>
            </a:r>
            <a:endParaRPr lang="zh-CN" altLang="en-US" sz="2800"/>
          </a:p>
          <a:p>
            <a:r>
              <a:rPr lang="zh-CN" altLang="en-US" sz="2800"/>
              <a:t>   2.1 如果学</a:t>
            </a:r>
            <a:r>
              <a:rPr lang="zh-CN" altLang="en-US" sz="2800">
                <a:sym typeface="+mn-ea"/>
              </a:rPr>
              <a:t>生</a:t>
            </a:r>
            <a:r>
              <a:rPr lang="zh-CN" altLang="en-US" sz="2800"/>
              <a:t>姓名已经存在，则报错提示</a:t>
            </a:r>
            <a:endParaRPr lang="zh-CN" altLang="en-US" sz="2800"/>
          </a:p>
          <a:p>
            <a:r>
              <a:rPr lang="zh-CN" altLang="en-US" sz="2800"/>
              <a:t>   2.2 如果学</a:t>
            </a:r>
            <a:r>
              <a:rPr lang="zh-CN" altLang="en-US" sz="2800">
                <a:sym typeface="+mn-ea"/>
              </a:rPr>
              <a:t>生</a:t>
            </a:r>
            <a:r>
              <a:rPr lang="zh-CN" altLang="en-US" sz="2800"/>
              <a:t>姓名不存在，则准备空字典，将用户输入的数据追加到字典，再列表追加字典数据</a:t>
            </a:r>
            <a:endParaRPr lang="zh-CN" altLang="en-US" sz="2800"/>
          </a:p>
          <a:p>
            <a:r>
              <a:rPr lang="zh-CN" altLang="en-US" sz="2800"/>
              <a:t>3. 对应的if条件成立的位置调用该函数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代码实现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0" y="1546225"/>
            <a:ext cx="7212330" cy="5243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代码实现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77110"/>
            <a:ext cx="7773035" cy="3989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3.4.2 </a:t>
            </a:r>
            <a:r>
              <a:rPr lang="zh-CN" altLang="en-US"/>
              <a:t>删除学</a:t>
            </a:r>
            <a:r>
              <a:rPr lang="zh-CN" altLang="en-US">
                <a:sym typeface="+mn-ea"/>
              </a:rPr>
              <a:t>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需求分析</a:t>
            </a:r>
            <a:endParaRPr lang="zh-CN" altLang="en-US" sz="2800"/>
          </a:p>
          <a:p>
            <a:r>
              <a:rPr lang="zh-CN" altLang="en-US" sz="2800"/>
              <a:t>按用户输入的学生姓名进行删除</a:t>
            </a:r>
            <a:endParaRPr lang="zh-CN" altLang="en-US" sz="2800"/>
          </a:p>
          <a:p>
            <a:r>
              <a:rPr lang="zh-CN" altLang="en-US" sz="2800"/>
              <a:t>1. 用户输入目标学生姓名</a:t>
            </a:r>
            <a:endParaRPr lang="zh-CN" altLang="en-US" sz="2800"/>
          </a:p>
          <a:p>
            <a:r>
              <a:rPr lang="zh-CN" altLang="en-US" sz="2800"/>
              <a:t>2. 检查这个学生是否存在</a:t>
            </a:r>
            <a:endParaRPr lang="zh-CN" altLang="en-US" sz="2800"/>
          </a:p>
          <a:p>
            <a:r>
              <a:rPr lang="zh-CN" altLang="en-US" sz="2800"/>
              <a:t>   2.1 如果存在，则列表删除这个数据</a:t>
            </a:r>
            <a:endParaRPr lang="zh-CN" altLang="en-US" sz="2800"/>
          </a:p>
          <a:p>
            <a:r>
              <a:rPr lang="zh-CN" altLang="en-US" sz="2800"/>
              <a:t>   2.2 如果不存在，则提示“该用户不存在”</a:t>
            </a:r>
            <a:endParaRPr lang="zh-CN" altLang="en-US" sz="2800"/>
          </a:p>
          <a:p>
            <a:r>
              <a:rPr lang="zh-CN" altLang="en-US" sz="2800"/>
              <a:t>3. 对应的if条件成立的位置调用该函数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代码实现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19960"/>
            <a:ext cx="9852660" cy="4549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3.4.3 </a:t>
            </a:r>
            <a:r>
              <a:rPr lang="zh-CN" altLang="en-US"/>
              <a:t>修改学生信息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需求分析</a:t>
            </a:r>
            <a:endParaRPr lang="zh-CN" altLang="en-US" sz="2800"/>
          </a:p>
          <a:p>
            <a:r>
              <a:rPr lang="zh-CN" altLang="en-US" sz="2800"/>
              <a:t>1. 用户输入目标学生姓名</a:t>
            </a:r>
            <a:endParaRPr lang="zh-CN" altLang="en-US" sz="2800"/>
          </a:p>
          <a:p>
            <a:r>
              <a:rPr lang="zh-CN" altLang="en-US" sz="2800"/>
              <a:t>2. 检查这个学生是否存在</a:t>
            </a:r>
            <a:endParaRPr lang="zh-CN" altLang="en-US" sz="2800"/>
          </a:p>
          <a:p>
            <a:r>
              <a:rPr lang="zh-CN" altLang="en-US" sz="2800"/>
              <a:t>   2.1 如果存在，则修改这位学生的信息，例如手机号</a:t>
            </a:r>
            <a:endParaRPr lang="zh-CN" altLang="en-US" sz="2800"/>
          </a:p>
          <a:p>
            <a:r>
              <a:rPr lang="zh-CN" altLang="en-US" sz="2800"/>
              <a:t>   2.2 如果不存在，则报错</a:t>
            </a:r>
            <a:endParaRPr lang="zh-CN" altLang="en-US" sz="2800"/>
          </a:p>
          <a:p>
            <a:r>
              <a:rPr lang="zh-CN" altLang="en-US" sz="2800"/>
              <a:t>3. 对应的if条件成立的位置调用该函数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目标</a:t>
            </a:r>
            <a:endParaRPr lang="en-US" altLang="zh-CN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系统简介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步骤分析</a:t>
            </a:r>
            <a:endParaRPr lang="zh-CN" altLang="en-US" sz="2400"/>
          </a:p>
          <a:p>
            <a:pPr lvl="1"/>
            <a:r>
              <a:rPr lang="en-US" altLang="zh-CN" sz="2385">
                <a:sym typeface="+mn-ea"/>
              </a:rPr>
              <a:t>03 </a:t>
            </a:r>
            <a:r>
              <a:rPr lang="zh-CN" altLang="en-US" sz="2385">
                <a:sym typeface="+mn-ea"/>
              </a:rPr>
              <a:t>需求实现</a:t>
            </a:r>
            <a:endParaRPr lang="zh-CN" altLang="en-US" sz="2385">
              <a:sym typeface="+mn-ea"/>
            </a:endParaRPr>
          </a:p>
          <a:p>
            <a:pPr lvl="2"/>
            <a:r>
              <a:rPr lang="en-US" altLang="zh-CN" sz="2045">
                <a:solidFill>
                  <a:srgbClr val="FF0000"/>
                </a:solidFill>
                <a:sym typeface="+mn-ea"/>
              </a:rPr>
              <a:t>3.1 显示功能界面</a:t>
            </a:r>
            <a:endParaRPr lang="en-US" altLang="zh-CN" sz="2045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2045">
                <a:solidFill>
                  <a:srgbClr val="FF0000"/>
                </a:solidFill>
                <a:sym typeface="+mn-ea"/>
              </a:rPr>
              <a:t>3.2 </a:t>
            </a:r>
            <a:r>
              <a:rPr lang="en-US" altLang="zh-CN" sz="2045">
                <a:solidFill>
                  <a:srgbClr val="FF0000"/>
                </a:solidFill>
                <a:sym typeface="+mn-ea"/>
              </a:rPr>
              <a:t>用户输入序号，选择功能</a:t>
            </a:r>
            <a:endParaRPr lang="en-US" altLang="zh-CN" sz="2045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2045">
                <a:solidFill>
                  <a:srgbClr val="FF0000"/>
                </a:solidFill>
                <a:sym typeface="+mn-ea"/>
              </a:rPr>
              <a:t>3.3 </a:t>
            </a:r>
            <a:r>
              <a:rPr lang="en-US" altLang="zh-CN" sz="2045">
                <a:solidFill>
                  <a:srgbClr val="FF0000"/>
                </a:solidFill>
                <a:sym typeface="+mn-ea"/>
              </a:rPr>
              <a:t>根据用户选择，执行不同的功能</a:t>
            </a:r>
            <a:endParaRPr lang="en-US" altLang="zh-CN" sz="2045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2045">
                <a:solidFill>
                  <a:srgbClr val="FF0000"/>
                </a:solidFill>
                <a:sym typeface="+mn-ea"/>
              </a:rPr>
              <a:t>3.4 </a:t>
            </a:r>
            <a:r>
              <a:rPr lang="en-US" altLang="zh-CN" sz="2045">
                <a:solidFill>
                  <a:srgbClr val="FF0000"/>
                </a:solidFill>
                <a:sym typeface="+mn-ea"/>
              </a:rPr>
              <a:t>定义不同功能的函数</a:t>
            </a:r>
            <a:endParaRPr lang="en-US" altLang="zh-CN" sz="2045">
              <a:solidFill>
                <a:srgbClr val="FF0000"/>
              </a:solidFill>
              <a:sym typeface="+mn-ea"/>
            </a:endParaRPr>
          </a:p>
          <a:p>
            <a:pPr lvl="3"/>
            <a:r>
              <a:rPr lang="en-US" altLang="zh-CN" sz="1700">
                <a:solidFill>
                  <a:srgbClr val="FF0000"/>
                </a:solidFill>
                <a:sym typeface="+mn-ea"/>
              </a:rPr>
              <a:t>3.4.1 添加学生</a:t>
            </a:r>
            <a:endParaRPr lang="en-US" altLang="zh-CN" sz="1700">
              <a:solidFill>
                <a:srgbClr val="FF0000"/>
              </a:solidFill>
              <a:sym typeface="+mn-ea"/>
            </a:endParaRPr>
          </a:p>
          <a:p>
            <a:pPr lvl="3"/>
            <a:r>
              <a:rPr lang="en-US" altLang="zh-CN" sz="1700">
                <a:solidFill>
                  <a:srgbClr val="FF0000"/>
                </a:solidFill>
                <a:sym typeface="+mn-ea"/>
              </a:rPr>
              <a:t>......</a:t>
            </a:r>
            <a:endParaRPr lang="en-US" altLang="zh-CN" sz="170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代码实现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86635"/>
            <a:ext cx="9357360" cy="4052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3.4.4 </a:t>
            </a:r>
            <a:r>
              <a:rPr lang="zh-CN" altLang="en-US"/>
              <a:t>查询学生信息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- 需求分析</a:t>
            </a:r>
            <a:endParaRPr lang="zh-CN" altLang="en-US" sz="2800"/>
          </a:p>
          <a:p>
            <a:r>
              <a:rPr lang="zh-CN" altLang="en-US" sz="2800"/>
              <a:t>1. 用户输入目标学生姓名</a:t>
            </a:r>
            <a:endParaRPr lang="zh-CN" altLang="en-US" sz="2800"/>
          </a:p>
          <a:p>
            <a:r>
              <a:rPr lang="zh-CN" altLang="en-US" sz="2800"/>
              <a:t>2. 检查学生是否存在</a:t>
            </a:r>
            <a:endParaRPr lang="zh-CN" altLang="en-US" sz="2800"/>
          </a:p>
          <a:p>
            <a:r>
              <a:rPr lang="zh-CN" altLang="en-US" sz="2800"/>
              <a:t>   2.1 如果存在，则显示这个学生的信息</a:t>
            </a:r>
            <a:endParaRPr lang="zh-CN" altLang="en-US" sz="2800"/>
          </a:p>
          <a:p>
            <a:r>
              <a:rPr lang="zh-CN" altLang="en-US" sz="2800"/>
              <a:t>   2.2 如果不存在，则报错提示</a:t>
            </a:r>
            <a:endParaRPr lang="zh-CN" altLang="en-US" sz="2800"/>
          </a:p>
          <a:p>
            <a:r>
              <a:rPr lang="zh-CN" altLang="en-US" sz="2800"/>
              <a:t>3. 对应的if条件成立的位置调用该函数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代码实现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89175"/>
            <a:ext cx="10970895" cy="4199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3.4.5 </a:t>
            </a:r>
            <a:r>
              <a:rPr lang="zh-CN" altLang="en-US"/>
              <a:t>显示所有学生信息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需求分析</a:t>
            </a:r>
            <a:endParaRPr lang="zh-CN" altLang="en-US" sz="2800"/>
          </a:p>
          <a:p>
            <a:r>
              <a:rPr lang="zh-CN" altLang="en-US" sz="2800"/>
              <a:t>打印所有学生信息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代码实现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28215"/>
            <a:ext cx="8336280" cy="1927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3.4.6 </a:t>
            </a:r>
            <a:r>
              <a:rPr lang="zh-CN" altLang="en-US"/>
              <a:t>退出系统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在用户输入功能序号6的时候要退出系统，代码如下：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60930"/>
            <a:ext cx="7757160" cy="1424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任意多边形 24"/>
          <p:cNvSpPr/>
          <p:nvPr>
            <p:custDataLst>
              <p:tags r:id="rId2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3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5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6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419215" y="3323310"/>
            <a:ext cx="357568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WATCHING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29750" cy="4719320"/>
          </a:xfrm>
        </p:spPr>
        <p:txBody>
          <a:bodyPr/>
          <a:lstStyle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800">
                <a:sym typeface="+mn-ea"/>
              </a:rPr>
              <a:t>01. 系统简介</a:t>
            </a:r>
            <a:endParaRPr lang="zh-CN" altLang="en-US" sz="4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1.1 系统简介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需求：进入系统显示系统功能界面，功能如下：</a:t>
            </a:r>
            <a:endParaRPr lang="zh-CN" altLang="en-US" sz="2800"/>
          </a:p>
          <a:p>
            <a:r>
              <a:rPr lang="zh-CN" altLang="en-US" sz="2800"/>
              <a:t>- 1、添加学生</a:t>
            </a:r>
            <a:endParaRPr lang="zh-CN" altLang="en-US" sz="2800"/>
          </a:p>
          <a:p>
            <a:r>
              <a:rPr lang="zh-CN" altLang="en-US" sz="2800"/>
              <a:t>- 2、删除</a:t>
            </a:r>
            <a:r>
              <a:rPr lang="zh-CN" altLang="en-US" sz="2800">
                <a:sym typeface="+mn-ea"/>
              </a:rPr>
              <a:t>学生</a:t>
            </a:r>
            <a:endParaRPr lang="zh-CN" altLang="en-US" sz="2800"/>
          </a:p>
          <a:p>
            <a:r>
              <a:rPr lang="zh-CN" altLang="en-US" sz="2800"/>
              <a:t>- 3、修改</a:t>
            </a:r>
            <a:r>
              <a:rPr lang="zh-CN" altLang="en-US" sz="2800">
                <a:sym typeface="+mn-ea"/>
              </a:rPr>
              <a:t>学生</a:t>
            </a:r>
            <a:r>
              <a:rPr lang="zh-CN" altLang="en-US" sz="2800"/>
              <a:t>信息</a:t>
            </a:r>
            <a:endParaRPr lang="zh-CN" altLang="en-US" sz="2800"/>
          </a:p>
          <a:p>
            <a:r>
              <a:rPr lang="zh-CN" altLang="en-US" sz="2800"/>
              <a:t>- 4、查询</a:t>
            </a:r>
            <a:r>
              <a:rPr lang="zh-CN" altLang="en-US" sz="2800">
                <a:sym typeface="+mn-ea"/>
              </a:rPr>
              <a:t>学生</a:t>
            </a:r>
            <a:r>
              <a:rPr lang="zh-CN" altLang="en-US" sz="2800"/>
              <a:t>信息</a:t>
            </a:r>
            <a:endParaRPr lang="zh-CN" altLang="en-US" sz="2800"/>
          </a:p>
          <a:p>
            <a:r>
              <a:rPr lang="zh-CN" altLang="en-US" sz="2800"/>
              <a:t>- 5、显示所有</a:t>
            </a:r>
            <a:r>
              <a:rPr lang="zh-CN" altLang="en-US" sz="2800">
                <a:sym typeface="+mn-ea"/>
              </a:rPr>
              <a:t>学生</a:t>
            </a:r>
            <a:r>
              <a:rPr lang="zh-CN" altLang="en-US" sz="2800"/>
              <a:t>信息</a:t>
            </a:r>
            <a:endParaRPr lang="zh-CN" altLang="en-US" sz="2800"/>
          </a:p>
          <a:p>
            <a:r>
              <a:rPr lang="zh-CN" altLang="en-US" sz="2800"/>
              <a:t>- 6、退出系统</a:t>
            </a:r>
            <a:endParaRPr lang="zh-CN" altLang="en-US" sz="2800"/>
          </a:p>
          <a:p>
            <a:r>
              <a:rPr lang="zh-CN" altLang="en-US" sz="2800"/>
              <a:t>系统共6个功能，用户根据自己需求选取。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29750" cy="4719320"/>
          </a:xfrm>
        </p:spPr>
        <p:txBody>
          <a:bodyPr/>
          <a:lstStyle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800">
                <a:sym typeface="+mn-ea"/>
              </a:rPr>
              <a:t>0</a:t>
            </a:r>
            <a:r>
              <a:rPr lang="en-US" altLang="zh-CN" sz="4800">
                <a:sym typeface="+mn-ea"/>
              </a:rPr>
              <a:t>2</a:t>
            </a:r>
            <a:r>
              <a:rPr lang="zh-CN" altLang="en-US" sz="4800">
                <a:sym typeface="+mn-ea"/>
              </a:rPr>
              <a:t>. </a:t>
            </a:r>
            <a:r>
              <a:rPr sz="4800">
                <a:sym typeface="+mn-ea"/>
              </a:rPr>
              <a:t>步骤分析</a:t>
            </a:r>
            <a:endParaRPr lang="zh-CN" altLang="en-US" sz="4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2.1 </a:t>
            </a:r>
            <a:r>
              <a:rPr>
                <a:sym typeface="+mn-ea"/>
              </a:rPr>
              <a:t>步骤分析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1. 显示功能界面</a:t>
            </a:r>
            <a:endParaRPr sz="2800"/>
          </a:p>
          <a:p>
            <a:r>
              <a:rPr sz="2800"/>
              <a:t>2. 用户输入功能序号</a:t>
            </a:r>
            <a:endParaRPr sz="2800"/>
          </a:p>
          <a:p>
            <a:r>
              <a:rPr sz="2800"/>
              <a:t>3. 根据用户输入的功能序号，执行不同的功能(函数)</a:t>
            </a:r>
            <a:endParaRPr sz="2800"/>
          </a:p>
          <a:p>
            <a:r>
              <a:rPr sz="2800"/>
              <a:t>   3.1 定义函数</a:t>
            </a:r>
            <a:endParaRPr sz="2800"/>
          </a:p>
          <a:p>
            <a:r>
              <a:rPr sz="2800"/>
              <a:t>   3.2 调用函数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41815" cy="4719320"/>
          </a:xfrm>
        </p:spPr>
        <p:txBody>
          <a:bodyPr/>
          <a:lstStyle/>
          <a:p>
            <a:pPr algn="ctr"/>
            <a:endParaRPr lang="zh-CN" altLang="en-US" sz="4400">
              <a:sym typeface="+mn-ea"/>
            </a:endParaRPr>
          </a:p>
          <a:p>
            <a:pPr algn="ctr"/>
            <a:r>
              <a:rPr lang="zh-CN" altLang="en-US" sz="4400">
                <a:sym typeface="+mn-ea"/>
              </a:rPr>
              <a:t>0</a:t>
            </a:r>
            <a:r>
              <a:rPr lang="en-US" altLang="zh-CN" sz="4400">
                <a:sym typeface="+mn-ea"/>
              </a:rPr>
              <a:t>3</a:t>
            </a:r>
            <a:r>
              <a:rPr lang="zh-CN" altLang="en-US" sz="4400">
                <a:sym typeface="+mn-ea"/>
              </a:rPr>
              <a:t>. 需求实现</a:t>
            </a:r>
            <a:endParaRPr lang="zh-CN" altLang="en-US" sz="4400">
              <a:sym typeface="+mn-ea"/>
            </a:endParaRPr>
          </a:p>
          <a:p>
            <a:pPr algn="ctr"/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.1 显示功能界面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定义函数print_info，负责显示系统功能。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6500" y="2212340"/>
            <a:ext cx="5334000" cy="4053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45561"/>
            <a:ext cx="10515600" cy="741785"/>
          </a:xfrm>
        </p:spPr>
        <p:txBody>
          <a:bodyPr/>
          <a:lstStyle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2 </a:t>
            </a:r>
            <a:r>
              <a:rPr lang="zh-CN" altLang="en-US"/>
              <a:t>用户输入序号，选择功能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user_num = input('请选择您需要的功能序号：')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UNIT_PLACING_PICTURE_USER_VIEWPORT" val="{&quot;height&quot;:6384,&quot;width&quot;:8400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128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函数基础</vt:lpstr>
      <vt:lpstr>PowerPoint 演示文稿</vt:lpstr>
      <vt:lpstr>1.1 函数的概念</vt:lpstr>
      <vt:lpstr>PowerPoint 演示文稿</vt:lpstr>
      <vt:lpstr>1.2 快速体验示例步骤 </vt:lpstr>
      <vt:lpstr>PowerPoint 演示文稿</vt:lpstr>
      <vt:lpstr>2.1 函数的定义 </vt:lpstr>
      <vt:lpstr>PowerPoint 演示文稿</vt:lpstr>
      <vt:lpstr>2.2 函数调用 </vt:lpstr>
      <vt:lpstr>2.3 第一个函数练习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209</cp:revision>
  <dcterms:created xsi:type="dcterms:W3CDTF">2019-06-19T02:08:00Z</dcterms:created>
  <dcterms:modified xsi:type="dcterms:W3CDTF">2021-03-29T03:21:28Z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457B1518C0E1406EBCA2CA0247CDDD1A</vt:lpwstr>
  </property>
</Properties>
</file>