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第五章 变量进阶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7980"/>
            <a:ext cx="9641205" cy="4454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8760"/>
            <a:ext cx="9757410" cy="3840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注意：字典的 key 只能使用不可变类型的数据</a:t>
            </a:r>
            <a:endParaRPr lang="zh-CN" altLang="en-US" sz="2800"/>
          </a:p>
          <a:p>
            <a:r>
              <a:rPr lang="zh-CN" altLang="en-US" sz="2800"/>
              <a:t>1. </a:t>
            </a:r>
            <a:r>
              <a:rPr lang="zh-CN" altLang="en-US" sz="2800">
                <a:solidFill>
                  <a:srgbClr val="FF0000"/>
                </a:solidFill>
              </a:rPr>
              <a:t>可变类型</a:t>
            </a:r>
            <a:r>
              <a:rPr lang="zh-CN" altLang="en-US" sz="2800"/>
              <a:t>的数据变化，是通过 </a:t>
            </a:r>
            <a:r>
              <a:rPr lang="zh-CN" altLang="en-US" sz="2800">
                <a:solidFill>
                  <a:srgbClr val="FF0000"/>
                </a:solidFill>
              </a:rPr>
              <a:t>方法</a:t>
            </a:r>
            <a:r>
              <a:rPr lang="zh-CN" altLang="en-US" sz="2800"/>
              <a:t> 来实现的</a:t>
            </a:r>
            <a:endParaRPr lang="zh-CN" altLang="en-US" sz="2800"/>
          </a:p>
          <a:p>
            <a:r>
              <a:rPr lang="zh-CN" altLang="en-US" sz="2800"/>
              <a:t>2. 如果给一个可变类型的变量，赋值了一个新的数据，引用会修改</a:t>
            </a:r>
            <a:endParaRPr lang="zh-CN" altLang="en-US" sz="2800"/>
          </a:p>
          <a:p>
            <a:pPr lvl="1"/>
            <a:r>
              <a:rPr lang="zh-CN" altLang="en-US"/>
              <a:t>   变量 </a:t>
            </a:r>
            <a:r>
              <a:rPr lang="zh-CN" altLang="en-US">
                <a:solidFill>
                  <a:srgbClr val="FF0000"/>
                </a:solidFill>
              </a:rPr>
              <a:t>不再</a:t>
            </a:r>
            <a:r>
              <a:rPr lang="zh-CN" altLang="en-US"/>
              <a:t> 对之前的数据引用</a:t>
            </a:r>
            <a:endParaRPr lang="zh-CN" altLang="en-US"/>
          </a:p>
          <a:p>
            <a:pPr lvl="1"/>
            <a:r>
              <a:rPr lang="zh-CN" altLang="en-US"/>
              <a:t>   变量 </a:t>
            </a:r>
            <a:r>
              <a:rPr lang="zh-CN" altLang="en-US">
                <a:solidFill>
                  <a:srgbClr val="FF0000"/>
                </a:solidFill>
              </a:rPr>
              <a:t>改为</a:t>
            </a:r>
            <a:r>
              <a:rPr lang="zh-CN" altLang="en-US"/>
              <a:t> 对新赋值的数据引用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哈希 (hash)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中内置有一个名字叫做 hash(o) 的函数</a:t>
            </a:r>
            <a:endParaRPr lang="zh-CN" altLang="en-US" sz="2800"/>
          </a:p>
          <a:p>
            <a:pPr lvl="1"/>
            <a:r>
              <a:rPr lang="zh-CN" altLang="en-US" sz="2400"/>
              <a:t>- 接收一个 不可变类型 的数据作为 参数</a:t>
            </a:r>
            <a:endParaRPr lang="zh-CN" altLang="en-US" sz="2400"/>
          </a:p>
          <a:p>
            <a:pPr lvl="1"/>
            <a:r>
              <a:rPr lang="zh-CN" altLang="en-US" sz="2400"/>
              <a:t>- 返回 结果是一个 整数</a:t>
            </a:r>
            <a:endParaRPr lang="zh-CN" altLang="en-US" sz="2400"/>
          </a:p>
          <a:p>
            <a:pPr lvl="0"/>
            <a:r>
              <a:rPr lang="zh-CN" altLang="en-US" sz="2740"/>
              <a:t>哈希 是一种 算法，其作用就是提取数据的 特征码（指纹）</a:t>
            </a:r>
            <a:endParaRPr lang="zh-CN" altLang="en-US" sz="2740"/>
          </a:p>
          <a:p>
            <a:pPr lvl="1"/>
            <a:r>
              <a:rPr lang="zh-CN" altLang="en-US" sz="2400"/>
              <a:t>- 相同的内容 得到 相同的结果</a:t>
            </a:r>
            <a:endParaRPr lang="zh-CN" altLang="en-US" sz="2400"/>
          </a:p>
          <a:p>
            <a:pPr lvl="1"/>
            <a:r>
              <a:rPr lang="zh-CN" altLang="en-US" sz="2400"/>
              <a:t>- 不同的内容 得到 不同的结果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中，设置字典的 键值对 时，会首先对 key 进行 hash 已决定如何在内存中保存字典的数据，以方便 后续 对字典的操作：增、删、改、查</a:t>
            </a:r>
            <a:endParaRPr lang="zh-CN" altLang="en-US" sz="280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- 键值对的 key 必须是不可变类型数据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- 键值对的 value 可以是任意类型的数据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局部变量和全局变量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局部变量</a:t>
            </a:r>
            <a:r>
              <a:rPr lang="zh-CN" altLang="en-US" sz="2800"/>
              <a:t> 是在 </a:t>
            </a:r>
            <a:r>
              <a:rPr lang="zh-CN" altLang="en-US" sz="2800">
                <a:solidFill>
                  <a:srgbClr val="FF0000"/>
                </a:solidFill>
              </a:rPr>
              <a:t>函数内部</a:t>
            </a:r>
            <a:r>
              <a:rPr lang="zh-CN" altLang="en-US" sz="2800"/>
              <a:t> 定义的变量，</a:t>
            </a:r>
            <a:r>
              <a:rPr lang="zh-CN" altLang="en-US" sz="2800">
                <a:solidFill>
                  <a:srgbClr val="FF0000"/>
                </a:solidFill>
              </a:rPr>
              <a:t>只能在函数内部使用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全局变量</a:t>
            </a:r>
            <a:r>
              <a:rPr lang="zh-CN" altLang="en-US" sz="2800"/>
              <a:t> 是在 </a:t>
            </a:r>
            <a:r>
              <a:rPr lang="zh-CN" altLang="en-US" sz="2800">
                <a:solidFill>
                  <a:srgbClr val="FF0000"/>
                </a:solidFill>
              </a:rPr>
              <a:t>函数外部定义</a:t>
            </a:r>
            <a:r>
              <a:rPr lang="zh-CN" altLang="en-US" sz="2800"/>
              <a:t> 的变量（没有定义在某一个函数内），</a:t>
            </a:r>
            <a:r>
              <a:rPr lang="zh-CN" altLang="en-US" sz="2800">
                <a:solidFill>
                  <a:srgbClr val="FF0000"/>
                </a:solidFill>
              </a:rPr>
              <a:t>所有函数 内部 都可以使用这个变量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 i="1">
                <a:solidFill>
                  <a:schemeClr val="tx1">
                    <a:lumMod val="65000"/>
                    <a:lumOff val="35000"/>
                  </a:schemeClr>
                </a:solidFill>
              </a:rPr>
              <a:t>提示：在其他的开发语言中，大多 不推荐使用全局变量 —— 可变范围太大，导致程序不好维护！</a:t>
            </a:r>
            <a:endParaRPr lang="zh-CN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 局部变量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局部变量</a:t>
            </a:r>
            <a:r>
              <a:rPr lang="zh-CN" altLang="en-US" sz="2800"/>
              <a:t> 是在 </a:t>
            </a:r>
            <a:r>
              <a:rPr lang="zh-CN" altLang="en-US" sz="2800">
                <a:solidFill>
                  <a:srgbClr val="FF0000"/>
                </a:solidFill>
              </a:rPr>
              <a:t>函数内部</a:t>
            </a:r>
            <a:r>
              <a:rPr lang="zh-CN" altLang="en-US" sz="2800"/>
              <a:t> 定义的变量，</a:t>
            </a:r>
            <a:r>
              <a:rPr lang="zh-CN" altLang="en-US" sz="2800">
                <a:solidFill>
                  <a:srgbClr val="FF0000"/>
                </a:solidFill>
              </a:rPr>
              <a:t>只能在函数内部使用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函数执行结束后，</a:t>
            </a:r>
            <a:r>
              <a:rPr lang="zh-CN" altLang="en-US" sz="2800">
                <a:solidFill>
                  <a:srgbClr val="FF0000"/>
                </a:solidFill>
              </a:rPr>
              <a:t>函数内部的局部变量，会被系统回收</a:t>
            </a:r>
            <a:endParaRPr lang="zh-CN" altLang="en-US" sz="2800"/>
          </a:p>
          <a:p>
            <a:r>
              <a:rPr lang="zh-CN" altLang="en-US" sz="2800"/>
              <a:t>不同的函数，可以定义相同的名字的局部变量，但是 </a:t>
            </a:r>
            <a:r>
              <a:rPr lang="zh-CN" altLang="en-US" sz="2800">
                <a:solidFill>
                  <a:srgbClr val="FF0000"/>
                </a:solidFill>
              </a:rPr>
              <a:t>彼此之间 </a:t>
            </a:r>
            <a:r>
              <a:rPr lang="zh-CN" altLang="en-US" sz="2800"/>
              <a:t>不会产生影响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局部变量的作用</a:t>
            </a:r>
            <a:endParaRPr lang="zh-CN" altLang="en-US" sz="2800"/>
          </a:p>
          <a:p>
            <a:pPr lvl="1"/>
            <a:r>
              <a:rPr lang="zh-CN" altLang="en-US" sz="2450"/>
              <a:t>在函数内部使用，</a:t>
            </a:r>
            <a:r>
              <a:rPr lang="zh-CN" altLang="en-US" sz="2450">
                <a:solidFill>
                  <a:srgbClr val="FF0000"/>
                </a:solidFill>
              </a:rPr>
              <a:t>临时 </a:t>
            </a:r>
            <a:r>
              <a:rPr lang="zh-CN" altLang="en-US" sz="2450"/>
              <a:t>保存 </a:t>
            </a:r>
            <a:r>
              <a:rPr lang="zh-CN" altLang="en-US" sz="2450">
                <a:solidFill>
                  <a:srgbClr val="FF0000"/>
                </a:solidFill>
              </a:rPr>
              <a:t>函数内部需要使用的数据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7325"/>
            <a:ext cx="6211570" cy="5167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局部变量的生命周期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所谓 </a:t>
            </a:r>
            <a:r>
              <a:rPr lang="zh-CN" altLang="en-US" sz="2800">
                <a:solidFill>
                  <a:srgbClr val="FF0000"/>
                </a:solidFill>
              </a:rPr>
              <a:t>生命周期</a:t>
            </a:r>
            <a:r>
              <a:rPr lang="zh-CN" altLang="en-US" sz="2800"/>
              <a:t> 就是变量从 </a:t>
            </a:r>
            <a:r>
              <a:rPr lang="zh-CN" altLang="en-US" sz="2800">
                <a:solidFill>
                  <a:srgbClr val="FF0000"/>
                </a:solidFill>
              </a:rPr>
              <a:t>被创建</a:t>
            </a:r>
            <a:r>
              <a:rPr lang="zh-CN" altLang="en-US" sz="2800"/>
              <a:t> 到 </a:t>
            </a:r>
            <a:r>
              <a:rPr lang="zh-CN" altLang="en-US" sz="2800">
                <a:solidFill>
                  <a:srgbClr val="FF0000"/>
                </a:solidFill>
              </a:rPr>
              <a:t>被系统回收</a:t>
            </a:r>
            <a:r>
              <a:rPr lang="zh-CN" altLang="en-US" sz="2800"/>
              <a:t> 的过程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局部变量</a:t>
            </a:r>
            <a:r>
              <a:rPr lang="zh-CN" altLang="en-US" sz="2800"/>
              <a:t> 在 </a:t>
            </a:r>
            <a:r>
              <a:rPr lang="zh-CN" altLang="en-US" sz="2800">
                <a:solidFill>
                  <a:srgbClr val="FF0000"/>
                </a:solidFill>
              </a:rPr>
              <a:t>函数执行时</a:t>
            </a:r>
            <a:r>
              <a:rPr lang="zh-CN" altLang="en-US" sz="2800"/>
              <a:t> 才会被创建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函数执行结束后</a:t>
            </a:r>
            <a:r>
              <a:rPr lang="zh-CN" altLang="en-US" sz="2800"/>
              <a:t> 局部变量 </a:t>
            </a:r>
            <a:r>
              <a:rPr lang="zh-CN" altLang="en-US" sz="2800">
                <a:solidFill>
                  <a:srgbClr val="FF0000"/>
                </a:solidFill>
              </a:rPr>
              <a:t>被系统回收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局部变量在生命周期</a:t>
            </a:r>
            <a:r>
              <a:rPr lang="zh-CN" altLang="en-US" sz="2800"/>
              <a:t> 内，可以用来存储 </a:t>
            </a:r>
            <a:r>
              <a:rPr lang="zh-CN" altLang="en-US" sz="2800">
                <a:solidFill>
                  <a:srgbClr val="FF0000"/>
                </a:solidFill>
              </a:rPr>
              <a:t>函数内部临时使用到的数据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 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全局变量</a:t>
            </a:r>
            <a:r>
              <a:rPr lang="zh-CN" altLang="en-US"/>
              <a:t> 是在 </a:t>
            </a:r>
            <a:r>
              <a:rPr lang="zh-CN" altLang="en-US">
                <a:solidFill>
                  <a:srgbClr val="FF0000"/>
                </a:solidFill>
              </a:rPr>
              <a:t>函数外部定义</a:t>
            </a:r>
            <a:r>
              <a:rPr lang="zh-CN" altLang="en-US"/>
              <a:t> 的变量，所有函数内部都可以使用这个变量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变量进阶（理解）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- 变量的引用</a:t>
            </a:r>
            <a:endParaRPr lang="zh-CN" altLang="en-US"/>
          </a:p>
          <a:p>
            <a:pPr lvl="1"/>
            <a:r>
              <a:rPr lang="zh-CN" altLang="en-US"/>
              <a:t>- 可变和不可变类型</a:t>
            </a:r>
            <a:endParaRPr lang="zh-CN" altLang="en-US"/>
          </a:p>
          <a:p>
            <a:pPr lvl="1"/>
            <a:r>
              <a:rPr lang="zh-CN" altLang="en-US"/>
              <a:t>- 局部变量和全局变量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5740"/>
            <a:ext cx="5457825" cy="4591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注意：函数执行时，</a:t>
            </a:r>
            <a:r>
              <a:rPr lang="zh-CN" altLang="en-US">
                <a:solidFill>
                  <a:srgbClr val="FF0000"/>
                </a:solidFill>
              </a:rPr>
              <a:t>需要处理变量时</a:t>
            </a:r>
            <a:r>
              <a:rPr lang="zh-CN" altLang="en-US"/>
              <a:t> 会：</a:t>
            </a:r>
            <a:endParaRPr lang="zh-CN" altLang="en-US"/>
          </a:p>
          <a:p>
            <a:pPr lvl="1"/>
            <a:r>
              <a:rPr lang="zh-CN" altLang="en-US"/>
              <a:t>1. 首先 查找 </a:t>
            </a:r>
            <a:r>
              <a:rPr lang="zh-CN" altLang="en-US">
                <a:solidFill>
                  <a:srgbClr val="FF0000"/>
                </a:solidFill>
              </a:rPr>
              <a:t>函数内部 </a:t>
            </a:r>
            <a:r>
              <a:rPr lang="zh-CN" altLang="en-US"/>
              <a:t>是否存在 </a:t>
            </a:r>
            <a:r>
              <a:rPr lang="zh-CN" altLang="en-US">
                <a:solidFill>
                  <a:srgbClr val="FF0000"/>
                </a:solidFill>
              </a:rPr>
              <a:t>指定名称 的局部变量，如果有，直接使用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2. 如果没有，查找 </a:t>
            </a:r>
            <a:r>
              <a:rPr lang="zh-CN" altLang="en-US">
                <a:solidFill>
                  <a:srgbClr val="FF0000"/>
                </a:solidFill>
              </a:rPr>
              <a:t>函数外部</a:t>
            </a:r>
            <a:r>
              <a:rPr lang="zh-CN" altLang="en-US"/>
              <a:t> 是否存在 </a:t>
            </a:r>
            <a:r>
              <a:rPr lang="zh-CN" altLang="en-US">
                <a:solidFill>
                  <a:srgbClr val="FF0000"/>
                </a:solidFill>
              </a:rPr>
              <a:t>指定名称 的全局变量，如果有，直接使用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3. 如果还没有，程序报错！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1) 函数不能直接修改 全局变量的引用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全局变量</a:t>
            </a:r>
            <a:r>
              <a:rPr lang="zh-CN" altLang="en-US" sz="2800"/>
              <a:t> 是在 </a:t>
            </a:r>
            <a:r>
              <a:rPr lang="zh-CN" altLang="en-US" sz="2800">
                <a:solidFill>
                  <a:srgbClr val="FF0000"/>
                </a:solidFill>
              </a:rPr>
              <a:t>函数外部定义</a:t>
            </a:r>
            <a:r>
              <a:rPr lang="zh-CN" altLang="en-US" sz="2800"/>
              <a:t> 的变量（没有定义在某一个函数内），</a:t>
            </a:r>
            <a:r>
              <a:rPr lang="zh-CN" altLang="en-US" sz="2800">
                <a:solidFill>
                  <a:srgbClr val="FF0000"/>
                </a:solidFill>
              </a:rPr>
              <a:t>所有函数 内部 都可以使用这个变量</a:t>
            </a:r>
            <a:endParaRPr lang="zh-CN" altLang="en-US" sz="2800"/>
          </a:p>
          <a:p>
            <a:r>
              <a:rPr lang="zh-CN" altLang="en-US" sz="2800" i="1"/>
              <a:t>提示：在其他的开发语言中，大多 不推荐使用全局变量 —— 可变范围太大，导致程序不好维护！</a:t>
            </a:r>
            <a:endParaRPr lang="zh-CN" altLang="en-US" sz="2800" i="1"/>
          </a:p>
          <a:p>
            <a:r>
              <a:rPr lang="zh-CN" altLang="en-US" sz="2800"/>
              <a:t>在函数内部，可以 </a:t>
            </a:r>
            <a:r>
              <a:rPr lang="zh-CN" altLang="en-US" sz="2800">
                <a:solidFill>
                  <a:srgbClr val="FF0000"/>
                </a:solidFill>
              </a:rPr>
              <a:t>通过全局变量的引用获取对应的数据</a:t>
            </a:r>
            <a:endParaRPr lang="zh-CN" altLang="en-US" sz="2800"/>
          </a:p>
          <a:p>
            <a:r>
              <a:rPr lang="zh-CN" altLang="en-US" sz="2800"/>
              <a:t>但是，</a:t>
            </a:r>
            <a:r>
              <a:rPr lang="zh-CN" altLang="en-US" sz="2800">
                <a:solidFill>
                  <a:srgbClr val="FF0000"/>
                </a:solidFill>
              </a:rPr>
              <a:t>不允许直接修改全局变量的引用</a:t>
            </a:r>
            <a:r>
              <a:rPr lang="zh-CN" altLang="en-US" sz="2800"/>
              <a:t> —— 使用赋值语句修改全局变量的值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6380"/>
            <a:ext cx="675449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i="1"/>
              <a:t>注意：只是在函数内部定义了一个局部变量而已，只是变量名相同 —— 在函数内部不能直接修改全局变量的值</a:t>
            </a:r>
            <a:endParaRPr lang="zh-CN" altLang="en-US" sz="2800" i="1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2) 在函数内部修改全局变量的值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如果在函数中需要修改全局变量，需要使用 global 进行声明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1775"/>
            <a:ext cx="675132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3) 全局变量定义的位置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为了保证所有的函数都能够正确使用到全局变量，应该 </a:t>
            </a:r>
            <a:r>
              <a:rPr lang="zh-CN" altLang="en-US" sz="2800">
                <a:solidFill>
                  <a:srgbClr val="FF0000"/>
                </a:solidFill>
              </a:rPr>
              <a:t>将全局变量定义在其他函数的上方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6380"/>
            <a:ext cx="5853430" cy="4946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4) 全局变量命名的建议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为了避免局部变量和全局变量出现混淆，在定义全局变量时，有些公司会有一些开发要求，例如：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全局变量名前应该增加 g_ 或者 gl_ 的前缀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 i="1"/>
              <a:t>提示：具体的要求格式，各公司要求可能会有些差异</a:t>
            </a:r>
            <a:endParaRPr lang="zh-CN" altLang="en-US" sz="2800" i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变量的引用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变量 和 数据 都是保存在 </a:t>
            </a:r>
            <a:r>
              <a:rPr lang="zh-CN" altLang="en-US">
                <a:solidFill>
                  <a:srgbClr val="FF0000"/>
                </a:solidFill>
              </a:rPr>
              <a:t>内存</a:t>
            </a:r>
            <a:r>
              <a:rPr lang="zh-CN" altLang="en-US"/>
              <a:t> 中的</a:t>
            </a:r>
            <a:endParaRPr lang="zh-CN" altLang="en-US"/>
          </a:p>
          <a:p>
            <a:r>
              <a:rPr lang="zh-CN" altLang="en-US"/>
              <a:t>在 Python 中 </a:t>
            </a:r>
            <a:r>
              <a:rPr lang="zh-CN" altLang="en-US">
                <a:solidFill>
                  <a:srgbClr val="FF0000"/>
                </a:solidFill>
              </a:rPr>
              <a:t>函数 的 参数传递</a:t>
            </a:r>
            <a:r>
              <a:rPr lang="zh-CN" altLang="en-US"/>
              <a:t> 以及 </a:t>
            </a:r>
            <a:r>
              <a:rPr lang="zh-CN" altLang="en-US">
                <a:solidFill>
                  <a:srgbClr val="FF0000"/>
                </a:solidFill>
              </a:rPr>
              <a:t>返回值</a:t>
            </a:r>
            <a:r>
              <a:rPr lang="zh-CN" altLang="en-US"/>
              <a:t> 都是靠 </a:t>
            </a:r>
            <a:r>
              <a:rPr lang="zh-CN" altLang="en-US">
                <a:solidFill>
                  <a:srgbClr val="FF0000"/>
                </a:solidFill>
              </a:rPr>
              <a:t>引用 </a:t>
            </a:r>
            <a:r>
              <a:rPr lang="zh-CN" altLang="en-US"/>
              <a:t>传递的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1775"/>
            <a:ext cx="562038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引用的概念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Python 中</a:t>
            </a:r>
            <a:endParaRPr lang="zh-CN" altLang="en-US"/>
          </a:p>
          <a:p>
            <a:pPr lvl="1"/>
            <a:r>
              <a:rPr lang="zh-CN" altLang="en-US"/>
              <a:t>- 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/>
              <a:t> 和 </a:t>
            </a:r>
            <a:r>
              <a:rPr lang="zh-CN" altLang="en-US">
                <a:solidFill>
                  <a:srgbClr val="FF0000"/>
                </a:solidFill>
              </a:rPr>
              <a:t>数据 </a:t>
            </a:r>
            <a:r>
              <a:rPr lang="zh-CN" altLang="en-US"/>
              <a:t>是分开存储的</a:t>
            </a:r>
            <a:endParaRPr lang="zh-CN" altLang="en-US"/>
          </a:p>
          <a:p>
            <a:pPr lvl="1"/>
            <a:r>
              <a:rPr lang="zh-CN" altLang="en-US"/>
              <a:t>- </a:t>
            </a:r>
            <a:r>
              <a:rPr lang="zh-CN" altLang="en-US">
                <a:solidFill>
                  <a:srgbClr val="FF0000"/>
                </a:solidFill>
              </a:rPr>
              <a:t>数据</a:t>
            </a:r>
            <a:r>
              <a:rPr lang="zh-CN" altLang="en-US"/>
              <a:t> 保存在内存中的一个位置</a:t>
            </a:r>
            <a:endParaRPr lang="zh-CN" altLang="en-US"/>
          </a:p>
          <a:p>
            <a:pPr lvl="1"/>
            <a:r>
              <a:rPr lang="zh-CN" altLang="en-US"/>
              <a:t>- 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/>
              <a:t> 中保存着数据在内存中的地址</a:t>
            </a:r>
            <a:endParaRPr lang="zh-CN" altLang="en-US"/>
          </a:p>
          <a:p>
            <a:pPr lvl="1"/>
            <a:r>
              <a:rPr lang="zh-CN" altLang="en-US"/>
              <a:t>- 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/>
              <a:t> 中 记录数据的地址，就叫做 </a:t>
            </a:r>
            <a:r>
              <a:rPr lang="zh-CN" altLang="en-US">
                <a:solidFill>
                  <a:srgbClr val="FF0000"/>
                </a:solidFill>
              </a:rPr>
              <a:t>引用</a:t>
            </a:r>
            <a:endParaRPr lang="zh-CN" altLang="en-US"/>
          </a:p>
          <a:p>
            <a:pPr lvl="1"/>
            <a:r>
              <a:rPr lang="zh-CN" altLang="en-US"/>
              <a:t>- 使用 </a:t>
            </a:r>
            <a:r>
              <a:rPr lang="zh-CN" altLang="en-US">
                <a:solidFill>
                  <a:srgbClr val="FF0000"/>
                </a:solidFill>
              </a:rPr>
              <a:t>id()</a:t>
            </a:r>
            <a:r>
              <a:rPr lang="zh-CN" altLang="en-US"/>
              <a:t> 函数可以查看变量中保存数据所在的 </a:t>
            </a:r>
            <a:r>
              <a:rPr lang="zh-CN" altLang="en-US">
                <a:solidFill>
                  <a:srgbClr val="FF0000"/>
                </a:solidFill>
              </a:rPr>
              <a:t>内存地址</a:t>
            </a:r>
            <a:endParaRPr lang="zh-CN" altLang="en-US">
              <a:solidFill>
                <a:srgbClr val="FF0000"/>
              </a:solidFill>
            </a:endParaRPr>
          </a:p>
          <a:p>
            <a:pPr marL="0" lvl="2" indent="0">
              <a:buNone/>
            </a:pP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</a:rPr>
              <a:t>注意：如果变量已经被定义，当给一个变量赋值的时候，本质上是 </a:t>
            </a:r>
            <a:r>
              <a:rPr lang="zh-CN" altLang="en-US" i="1">
                <a:solidFill>
                  <a:srgbClr val="FF0000"/>
                </a:solidFill>
              </a:rPr>
              <a:t>修改了数据的引用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变量 </a:t>
            </a:r>
            <a:r>
              <a:rPr lang="zh-CN" altLang="en-US" i="1">
                <a:solidFill>
                  <a:srgbClr val="FF0000"/>
                </a:solidFill>
                <a:sym typeface="+mn-ea"/>
              </a:rPr>
              <a:t>不再 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对之前的数据引用。变量 </a:t>
            </a:r>
            <a:r>
              <a:rPr lang="zh-CN" altLang="en-US" i="1">
                <a:solidFill>
                  <a:srgbClr val="FF0000"/>
                </a:solidFill>
                <a:sym typeface="+mn-ea"/>
              </a:rPr>
              <a:t>改为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对新赋值的数据引用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变量引用 的示例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中，变量的名字类似于 </a:t>
            </a:r>
            <a:r>
              <a:rPr lang="zh-CN" altLang="en-US" sz="2800">
                <a:solidFill>
                  <a:srgbClr val="FF0000"/>
                </a:solidFill>
              </a:rPr>
              <a:t>便签纸</a:t>
            </a:r>
            <a:r>
              <a:rPr lang="zh-CN" altLang="en-US" sz="2800"/>
              <a:t> 贴在 </a:t>
            </a:r>
            <a:r>
              <a:rPr lang="zh-CN" altLang="en-US" sz="2800">
                <a:solidFill>
                  <a:srgbClr val="FF0000"/>
                </a:solidFill>
              </a:rPr>
              <a:t>数据</a:t>
            </a:r>
            <a:r>
              <a:rPr lang="zh-CN" altLang="en-US" sz="2800"/>
              <a:t> 上</a:t>
            </a:r>
            <a:endParaRPr lang="zh-CN" altLang="en-US" sz="2800"/>
          </a:p>
          <a:p>
            <a:r>
              <a:rPr lang="zh-CN" altLang="en-US" sz="2400"/>
              <a:t>定义一个整数变量 a，并且赋值为 1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400"/>
              <a:t>将变量 a 赋值为 2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4644390"/>
            <a:ext cx="6043930" cy="1513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2733675"/>
            <a:ext cx="4987925" cy="1433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定义一个整数变量 b，并且将变量 a 的值赋值给 b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变量 b 是第 2 个贴在数字 2 上的标签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2124075"/>
            <a:ext cx="6995795" cy="1833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1.3 函数的参数和返回值的传递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中，函数的 </a:t>
            </a:r>
            <a:r>
              <a:rPr lang="zh-CN" altLang="en-US" sz="2800">
                <a:solidFill>
                  <a:srgbClr val="FF0000"/>
                </a:solidFill>
              </a:rPr>
              <a:t>实参/返回值</a:t>
            </a:r>
            <a:r>
              <a:rPr lang="zh-CN" altLang="en-US" sz="2800"/>
              <a:t> 都是是靠 </a:t>
            </a:r>
            <a:r>
              <a:rPr lang="zh-CN" altLang="en-US" sz="2800">
                <a:solidFill>
                  <a:srgbClr val="FF0000"/>
                </a:solidFill>
              </a:rPr>
              <a:t>引用</a:t>
            </a:r>
            <a:r>
              <a:rPr lang="zh-CN" altLang="en-US" sz="2800"/>
              <a:t> 来传递来的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2293620"/>
            <a:ext cx="9696450" cy="3971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64640"/>
            <a:ext cx="10515600" cy="3305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可变和不可变类型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不可变类型，内存中的数据不允许被修改：</a:t>
            </a:r>
            <a:endParaRPr lang="zh-CN" altLang="en-US"/>
          </a:p>
          <a:p>
            <a:pPr lvl="1"/>
            <a:r>
              <a:rPr lang="zh-CN" altLang="en-US"/>
              <a:t>  数字类型 int, bool, float, complex, long(2.x)</a:t>
            </a:r>
            <a:endParaRPr lang="zh-CN" altLang="en-US"/>
          </a:p>
          <a:p>
            <a:pPr lvl="1"/>
            <a:r>
              <a:rPr lang="zh-CN" altLang="en-US"/>
              <a:t>  字符串 str</a:t>
            </a:r>
            <a:endParaRPr lang="zh-CN" altLang="en-US"/>
          </a:p>
          <a:p>
            <a:pPr lvl="1"/>
            <a:r>
              <a:rPr lang="zh-CN" altLang="en-US"/>
              <a:t>  元组 tuple</a:t>
            </a:r>
            <a:endParaRPr lang="zh-CN" altLang="en-US"/>
          </a:p>
          <a:p>
            <a:r>
              <a:rPr lang="zh-CN" altLang="en-US"/>
              <a:t>可变类型，内存中的数据可以被修改：</a:t>
            </a:r>
            <a:endParaRPr lang="zh-CN" altLang="en-US"/>
          </a:p>
          <a:p>
            <a:pPr lvl="1"/>
            <a:r>
              <a:rPr lang="zh-CN" altLang="en-US"/>
              <a:t>  列表 list</a:t>
            </a:r>
            <a:endParaRPr lang="zh-CN" altLang="en-US"/>
          </a:p>
          <a:p>
            <a:pPr lvl="1"/>
            <a:r>
              <a:rPr lang="zh-CN" altLang="en-US"/>
              <a:t>  字典 dict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WPS 演示</Application>
  <PresentationFormat>宽屏</PresentationFormat>
  <Paragraphs>131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变量进阶（理解）</vt:lpstr>
      <vt:lpstr>01. 变量的引用</vt:lpstr>
      <vt:lpstr>1.1 引用的概念</vt:lpstr>
      <vt:lpstr>1.2 变量引用 的示例</vt:lpstr>
      <vt:lpstr>PowerPoint 演示文稿</vt:lpstr>
      <vt:lpstr>1.3 函数的参数和返回值的传递</vt:lpstr>
      <vt:lpstr>PowerPoint 演示文稿</vt:lpstr>
      <vt:lpstr>02. 可变和不可变类型</vt:lpstr>
      <vt:lpstr>PowerPoint 演示文稿</vt:lpstr>
      <vt:lpstr>PowerPoint 演示文稿</vt:lpstr>
      <vt:lpstr>PowerPoint 演示文稿</vt:lpstr>
      <vt:lpstr>哈希 (hash) </vt:lpstr>
      <vt:lpstr>PowerPoint 演示文稿</vt:lpstr>
      <vt:lpstr>03. 局部变量和全局变量</vt:lpstr>
      <vt:lpstr>3.1 局部变量</vt:lpstr>
      <vt:lpstr>PowerPoint 演示文稿</vt:lpstr>
      <vt:lpstr>局部变量的生命周期</vt:lpstr>
      <vt:lpstr>3.2 全局变量</vt:lpstr>
      <vt:lpstr>PowerPoint 演示文稿</vt:lpstr>
      <vt:lpstr>PowerPoint 演示文稿</vt:lpstr>
      <vt:lpstr>1) 函数不能直接修改 全局变量的引用</vt:lpstr>
      <vt:lpstr>PowerPoint 演示文稿</vt:lpstr>
      <vt:lpstr>PowerPoint 演示文稿</vt:lpstr>
      <vt:lpstr>2) 在函数内部修改全局变量的值</vt:lpstr>
      <vt:lpstr>PowerPoint 演示文稿</vt:lpstr>
      <vt:lpstr>3) 全局变量定义的位置</vt:lpstr>
      <vt:lpstr>PowerPoint 演示文稿</vt:lpstr>
      <vt:lpstr>4) 全局变量命名的建议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杰</cp:lastModifiedBy>
  <cp:revision>176</cp:revision>
  <dcterms:created xsi:type="dcterms:W3CDTF">2019-06-19T02:08:00Z</dcterms:created>
  <dcterms:modified xsi:type="dcterms:W3CDTF">2021-04-21T03:16:36Z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2C7A9A8DDD3D4223BBB802EB7DDFE912</vt:lpwstr>
  </property>
</Properties>
</file>