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8" r:id="rId3"/>
    <p:sldId id="546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72" r:id="rId31"/>
    <p:sldId id="573" r:id="rId32"/>
    <p:sldId id="574" r:id="rId33"/>
    <p:sldId id="575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585" r:id="rId43"/>
    <p:sldId id="586" r:id="rId44"/>
    <p:sldId id="587" r:id="rId45"/>
    <p:sldId id="588" r:id="rId46"/>
    <p:sldId id="589" r:id="rId47"/>
    <p:sldId id="590" r:id="rId48"/>
    <p:sldId id="591" r:id="rId49"/>
    <p:sldId id="592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sz="4800" dirty="0"/>
              <a:t>第五章 函数进阶</a:t>
            </a:r>
            <a:endParaRPr lang="zh-CN" sz="4800" dirty="0"/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商丘师范 韩杰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 —— 温度和湿度测量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假设要开发一个函数能够同时返回当前的温度和湿度</a:t>
            </a:r>
            <a:endParaRPr lang="zh-CN" altLang="en-US" sz="2800"/>
          </a:p>
          <a:p>
            <a:r>
              <a:rPr lang="zh-CN" altLang="en-US" sz="2800"/>
              <a:t>先完成返回温度的功能如下：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2540" y="2846705"/>
            <a:ext cx="4048125" cy="3599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在利用 </a:t>
            </a:r>
            <a:r>
              <a:rPr lang="zh-CN" altLang="en-US" sz="2800">
                <a:solidFill>
                  <a:srgbClr val="FF0000"/>
                </a:solidFill>
              </a:rPr>
              <a:t>元组</a:t>
            </a:r>
            <a:r>
              <a:rPr lang="zh-CN" altLang="en-US" sz="2800"/>
              <a:t> 在返回温度的同时，也能够返回 </a:t>
            </a:r>
            <a:r>
              <a:rPr lang="zh-CN" altLang="en-US" sz="2800">
                <a:solidFill>
                  <a:srgbClr val="FF0000"/>
                </a:solidFill>
              </a:rPr>
              <a:t>湿度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提示：如果一个函数返回的是元组，括号可以省略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4440" y="2239010"/>
            <a:ext cx="4730115" cy="32340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技巧 </a:t>
            </a:r>
            <a:endParaRPr lang="zh-CN" altLang="en-US" sz="2800"/>
          </a:p>
          <a:p>
            <a:pPr lvl="1"/>
            <a:r>
              <a:rPr lang="zh-CN" altLang="en-US" sz="2450"/>
              <a:t>在 Python 中，可以 </a:t>
            </a:r>
            <a:r>
              <a:rPr lang="zh-CN" altLang="en-US" sz="2450">
                <a:solidFill>
                  <a:srgbClr val="FF0000"/>
                </a:solidFill>
              </a:rPr>
              <a:t>将一个元组</a:t>
            </a:r>
            <a:r>
              <a:rPr lang="zh-CN" altLang="en-US" sz="2450"/>
              <a:t> 使用 </a:t>
            </a:r>
            <a:r>
              <a:rPr lang="zh-CN" altLang="en-US" sz="2450">
                <a:solidFill>
                  <a:srgbClr val="FF0000"/>
                </a:solidFill>
              </a:rPr>
              <a:t>赋值语句</a:t>
            </a:r>
            <a:r>
              <a:rPr lang="zh-CN" altLang="en-US" sz="2450"/>
              <a:t> 同时赋值给 </a:t>
            </a:r>
            <a:r>
              <a:rPr lang="zh-CN" altLang="en-US" sz="2450">
                <a:solidFill>
                  <a:srgbClr val="FF0000"/>
                </a:solidFill>
              </a:rPr>
              <a:t>多个变量</a:t>
            </a:r>
            <a:endParaRPr lang="zh-CN" altLang="en-US" sz="2450"/>
          </a:p>
          <a:p>
            <a:pPr lvl="1"/>
            <a:r>
              <a:rPr lang="zh-CN" altLang="en-US" sz="2450"/>
              <a:t>注意：</a:t>
            </a:r>
            <a:r>
              <a:rPr lang="zh-CN" altLang="en-US" sz="2450">
                <a:solidFill>
                  <a:srgbClr val="FF0000"/>
                </a:solidFill>
              </a:rPr>
              <a:t>变量的数量需要和元组中的元素数量保持一致</a:t>
            </a:r>
            <a:endParaRPr lang="zh-CN" altLang="en-US" sz="245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3530" y="3449955"/>
            <a:ext cx="7570470" cy="476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 交换两个数字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题目要求</a:t>
            </a:r>
            <a:endParaRPr lang="zh-CN" altLang="en-US"/>
          </a:p>
          <a:p>
            <a:pPr lvl="1"/>
            <a:r>
              <a:rPr lang="zh-CN" altLang="en-US"/>
              <a:t>1. 有两个整数变量 a = 6, b = 100</a:t>
            </a:r>
            <a:endParaRPr lang="zh-CN" altLang="en-US"/>
          </a:p>
          <a:p>
            <a:pPr lvl="1"/>
            <a:r>
              <a:rPr lang="zh-CN" altLang="en-US"/>
              <a:t>2. 不使用其他变量，交换两个变量的值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解法 1 —— 使用其他变量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95120"/>
            <a:ext cx="5596890" cy="1892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解法 2 —— 不使用临时变量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81785"/>
            <a:ext cx="5105400" cy="15989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解法 3 —— Python 专有，利用元组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16710"/>
            <a:ext cx="4759960" cy="716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03. 函数的参数 进阶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问题 1：在函数内部，针对参数使用 </a:t>
            </a:r>
            <a:r>
              <a:rPr lang="zh-CN" altLang="en-US" sz="2800">
                <a:solidFill>
                  <a:srgbClr val="FF0000"/>
                </a:solidFill>
              </a:rPr>
              <a:t>赋值语句</a:t>
            </a:r>
            <a:r>
              <a:rPr lang="zh-CN" altLang="en-US" sz="2800"/>
              <a:t>，会不会影响调用函数时传递的 实参变量？ —— 不会！</a:t>
            </a:r>
            <a:endParaRPr lang="zh-CN" altLang="en-US" sz="2800"/>
          </a:p>
          <a:p>
            <a:r>
              <a:rPr lang="zh-CN" altLang="en-US" sz="2800"/>
              <a:t>无论传递的参数是 </a:t>
            </a:r>
            <a:r>
              <a:rPr lang="zh-CN" altLang="en-US" sz="2800">
                <a:solidFill>
                  <a:srgbClr val="FF0000"/>
                </a:solidFill>
              </a:rPr>
              <a:t>可变</a:t>
            </a:r>
            <a:r>
              <a:rPr lang="zh-CN" altLang="en-US" sz="2800"/>
              <a:t> 还是 </a:t>
            </a:r>
            <a:r>
              <a:rPr lang="zh-CN" altLang="en-US" sz="2800">
                <a:solidFill>
                  <a:srgbClr val="FF0000"/>
                </a:solidFill>
              </a:rPr>
              <a:t>不可变 </a:t>
            </a:r>
            <a:endParaRPr lang="zh-CN" altLang="en-US" sz="2800"/>
          </a:p>
          <a:p>
            <a:pPr lvl="1"/>
            <a:r>
              <a:rPr lang="zh-CN" altLang="en-US" sz="2450"/>
              <a:t>只要 </a:t>
            </a:r>
            <a:r>
              <a:rPr lang="zh-CN" altLang="en-US" sz="2450">
                <a:solidFill>
                  <a:srgbClr val="FF0000"/>
                </a:solidFill>
              </a:rPr>
              <a:t>针对参数</a:t>
            </a:r>
            <a:r>
              <a:rPr lang="zh-CN" altLang="en-US" sz="2450"/>
              <a:t> 使用 </a:t>
            </a:r>
            <a:r>
              <a:rPr lang="zh-CN" altLang="en-US" sz="2450">
                <a:solidFill>
                  <a:srgbClr val="FF0000"/>
                </a:solidFill>
              </a:rPr>
              <a:t>赋值语句</a:t>
            </a:r>
            <a:r>
              <a:rPr lang="zh-CN" altLang="en-US" sz="2450"/>
              <a:t>，会在 </a:t>
            </a:r>
            <a:r>
              <a:rPr lang="zh-CN" altLang="en-US" sz="2450">
                <a:solidFill>
                  <a:srgbClr val="FF0000"/>
                </a:solidFill>
              </a:rPr>
              <a:t>函数内部</a:t>
            </a:r>
            <a:r>
              <a:rPr lang="zh-CN" altLang="en-US" sz="2450"/>
              <a:t> 修改 </a:t>
            </a:r>
            <a:r>
              <a:rPr lang="zh-CN" altLang="en-US" sz="2450">
                <a:solidFill>
                  <a:srgbClr val="FF0000"/>
                </a:solidFill>
              </a:rPr>
              <a:t>局部变量的引用</a:t>
            </a:r>
            <a:r>
              <a:rPr lang="zh-CN" altLang="en-US" sz="2450"/>
              <a:t>，</a:t>
            </a:r>
            <a:r>
              <a:rPr lang="zh-CN" altLang="en-US" sz="2450">
                <a:solidFill>
                  <a:srgbClr val="FF0000"/>
                </a:solidFill>
              </a:rPr>
              <a:t>不会影响到 外部变量的引用</a:t>
            </a:r>
            <a:endParaRPr lang="zh-CN" altLang="en-US" sz="24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53515"/>
            <a:ext cx="5107305" cy="49853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问题 2：如果传递的参数是 可变类型，在函数内部，使用 方法 修改了数据的内容，同样会影响到外部的数据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1430" y="2722880"/>
            <a:ext cx="5420995" cy="3622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函数进阶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目标</a:t>
            </a:r>
            <a:endParaRPr lang="zh-CN" altLang="en-US"/>
          </a:p>
          <a:p>
            <a:pPr lvl="1"/>
            <a:r>
              <a:rPr lang="en-US" altLang="zh-CN"/>
              <a:t>01 </a:t>
            </a:r>
            <a:r>
              <a:rPr lang="zh-CN" altLang="en-US"/>
              <a:t>函数参数和返回值的作用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02 </a:t>
            </a:r>
            <a:r>
              <a:rPr lang="zh-CN" altLang="en-US"/>
              <a:t>函数的返回值 进阶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03 </a:t>
            </a:r>
            <a:r>
              <a:rPr lang="zh-CN" altLang="en-US"/>
              <a:t>函数的参数 进阶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04 </a:t>
            </a:r>
            <a:r>
              <a:rPr lang="zh-CN" altLang="en-US"/>
              <a:t>递归函数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05 </a:t>
            </a:r>
            <a:r>
              <a:rPr lang="zh-CN" altLang="en-US"/>
              <a:t>lambda 表达式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 +=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 python 中，列表变量调用</a:t>
            </a:r>
            <a:r>
              <a:rPr lang="zh-CN" altLang="en-US" sz="2400">
                <a:solidFill>
                  <a:srgbClr val="FF0000"/>
                </a:solidFill>
              </a:rPr>
              <a:t> += </a:t>
            </a:r>
            <a:r>
              <a:rPr lang="zh-CN" altLang="en-US" sz="2400"/>
              <a:t>本质上是在执行列表变量的 </a:t>
            </a:r>
            <a:r>
              <a:rPr lang="zh-CN" altLang="en-US" sz="2400">
                <a:solidFill>
                  <a:srgbClr val="FF0000"/>
                </a:solidFill>
              </a:rPr>
              <a:t>extend 方法</a:t>
            </a:r>
            <a:r>
              <a:rPr lang="zh-CN" altLang="en-US" sz="2400"/>
              <a:t>，不会修改变量的引用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32890"/>
            <a:ext cx="5561965" cy="51454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3.2 缺省参数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定义函数时，可以给 </a:t>
            </a:r>
            <a:r>
              <a:rPr lang="zh-CN" altLang="en-US" sz="2400">
                <a:solidFill>
                  <a:srgbClr val="FF0000"/>
                </a:solidFill>
              </a:rPr>
              <a:t>某个参数</a:t>
            </a:r>
            <a:r>
              <a:rPr lang="zh-CN" altLang="en-US" sz="2400"/>
              <a:t> 指定一个</a:t>
            </a:r>
            <a:r>
              <a:rPr lang="zh-CN" altLang="en-US" sz="2400">
                <a:solidFill>
                  <a:srgbClr val="FF0000"/>
                </a:solidFill>
              </a:rPr>
              <a:t>默认值</a:t>
            </a:r>
            <a:r>
              <a:rPr lang="zh-CN" altLang="en-US" sz="2400"/>
              <a:t>，具有默认值的参数就叫做 </a:t>
            </a:r>
            <a:r>
              <a:rPr lang="zh-CN" altLang="en-US" sz="2400">
                <a:solidFill>
                  <a:srgbClr val="FF0000"/>
                </a:solidFill>
              </a:rPr>
              <a:t>缺省参数</a:t>
            </a:r>
            <a:endParaRPr lang="zh-CN" altLang="en-US" sz="2400"/>
          </a:p>
          <a:p>
            <a:r>
              <a:rPr lang="zh-CN" altLang="en-US" sz="2400"/>
              <a:t>调用函数时，如果没有传入 </a:t>
            </a:r>
            <a:r>
              <a:rPr lang="zh-CN" altLang="en-US" sz="2400">
                <a:solidFill>
                  <a:srgbClr val="FF0000"/>
                </a:solidFill>
              </a:rPr>
              <a:t>缺省参数</a:t>
            </a:r>
            <a:r>
              <a:rPr lang="zh-CN" altLang="en-US" sz="2400"/>
              <a:t> 的值，则在函数内部使用定义函数时指定的 </a:t>
            </a:r>
            <a:r>
              <a:rPr lang="zh-CN" altLang="en-US" sz="2400">
                <a:solidFill>
                  <a:srgbClr val="FF0000"/>
                </a:solidFill>
              </a:rPr>
              <a:t>参数默认值</a:t>
            </a:r>
            <a:endParaRPr lang="zh-CN" altLang="en-US" sz="2400"/>
          </a:p>
          <a:p>
            <a:r>
              <a:rPr lang="zh-CN" altLang="en-US" sz="2400"/>
              <a:t>函数的缺省参数，</a:t>
            </a:r>
            <a:r>
              <a:rPr lang="zh-CN" altLang="en-US" sz="2400">
                <a:solidFill>
                  <a:srgbClr val="FF0000"/>
                </a:solidFill>
              </a:rPr>
              <a:t>将常见的值设置为参数的缺省值</a:t>
            </a:r>
            <a:r>
              <a:rPr lang="zh-CN" altLang="en-US" sz="2400"/>
              <a:t>，从而 </a:t>
            </a:r>
            <a:r>
              <a:rPr lang="zh-CN" altLang="en-US" sz="2400">
                <a:solidFill>
                  <a:srgbClr val="FF0000"/>
                </a:solidFill>
              </a:rPr>
              <a:t>简化函数的调用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例如：对列表排序的方法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60" y="2327275"/>
            <a:ext cx="6887210" cy="3157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指定函数的缺省参数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在参数后使用赋值语句，可以指定参数的缺省值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690" y="2176780"/>
            <a:ext cx="8188960" cy="4450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提示</a:t>
            </a:r>
            <a:endParaRPr lang="zh-CN" altLang="en-US" sz="2800"/>
          </a:p>
          <a:p>
            <a:pPr lvl="1"/>
            <a:r>
              <a:rPr lang="zh-CN" altLang="en-US" sz="2400"/>
              <a:t>1. 缺省参数，需要使用 </a:t>
            </a:r>
            <a:r>
              <a:rPr lang="zh-CN" altLang="en-US" sz="2400">
                <a:solidFill>
                  <a:srgbClr val="FF0000"/>
                </a:solidFill>
              </a:rPr>
              <a:t>最常见的值</a:t>
            </a:r>
            <a:r>
              <a:rPr lang="zh-CN" altLang="en-US" sz="2400"/>
              <a:t> 作为默认值！</a:t>
            </a:r>
            <a:endParaRPr lang="zh-CN" altLang="en-US" sz="2400"/>
          </a:p>
          <a:p>
            <a:pPr lvl="1"/>
            <a:r>
              <a:rPr lang="zh-CN" altLang="en-US" sz="2400"/>
              <a:t>2. 如果一个参数的值 </a:t>
            </a:r>
            <a:r>
              <a:rPr lang="zh-CN" altLang="en-US" sz="2400">
                <a:solidFill>
                  <a:srgbClr val="FF0000"/>
                </a:solidFill>
              </a:rPr>
              <a:t>不能确定</a:t>
            </a:r>
            <a:r>
              <a:rPr lang="zh-CN" altLang="en-US" sz="2400"/>
              <a:t>，则不应该设置默认值，具体的数值在调用函数时，由外界传递！</a:t>
            </a:r>
            <a:endParaRPr lang="zh-CN" altLang="en-US" sz="2400"/>
          </a:p>
          <a:p>
            <a:pPr lvl="0"/>
            <a:endParaRPr lang="zh-CN" altLang="en-US" sz="274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缺省参数的注意事项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1) 缺省参数的定义位置</a:t>
            </a:r>
            <a:endParaRPr lang="zh-CN" altLang="en-US" sz="2400"/>
          </a:p>
          <a:p>
            <a:pPr lvl="1"/>
            <a:r>
              <a:rPr lang="zh-CN" altLang="en-US" sz="2450"/>
              <a:t>必须保证 </a:t>
            </a:r>
            <a:r>
              <a:rPr lang="zh-CN" altLang="en-US" sz="2450">
                <a:solidFill>
                  <a:srgbClr val="FF0000"/>
                </a:solidFill>
              </a:rPr>
              <a:t>带有默认值的缺省参数 在参数列表末尾</a:t>
            </a:r>
            <a:endParaRPr lang="zh-CN" altLang="en-US" sz="2450"/>
          </a:p>
          <a:p>
            <a:pPr lvl="1"/>
            <a:r>
              <a:rPr lang="zh-CN" altLang="en-US" sz="2450"/>
              <a:t>所以，以下定义是错误的！</a:t>
            </a:r>
            <a:endParaRPr lang="zh-CN" altLang="en-US" sz="2450"/>
          </a:p>
          <a:p>
            <a:pPr lvl="1"/>
            <a:endParaRPr lang="zh-CN" altLang="en-US" sz="2450"/>
          </a:p>
          <a:p>
            <a:pPr lvl="0"/>
            <a:r>
              <a:rPr lang="zh-CN" altLang="en-US" sz="2800"/>
              <a:t>2) 调用带有多个缺省参数的函数</a:t>
            </a:r>
            <a:endParaRPr lang="zh-CN" altLang="en-US" sz="2800"/>
          </a:p>
          <a:p>
            <a:pPr lvl="1"/>
            <a:r>
              <a:rPr lang="zh-CN" altLang="en-US" sz="2450"/>
              <a:t>在 </a:t>
            </a:r>
            <a:r>
              <a:rPr lang="zh-CN" altLang="en-US" sz="2450">
                <a:solidFill>
                  <a:srgbClr val="FF0000"/>
                </a:solidFill>
              </a:rPr>
              <a:t>调用函数时</a:t>
            </a:r>
            <a:r>
              <a:rPr lang="zh-CN" altLang="en-US" sz="2450"/>
              <a:t>，如果有 </a:t>
            </a:r>
            <a:r>
              <a:rPr lang="zh-CN" altLang="en-US" sz="2450">
                <a:solidFill>
                  <a:srgbClr val="FF0000"/>
                </a:solidFill>
              </a:rPr>
              <a:t>多个缺省参数，需要指定参数名</a:t>
            </a:r>
            <a:r>
              <a:rPr lang="zh-CN" altLang="en-US" sz="2450"/>
              <a:t>，这样解释器才能够知道参数的对应关系！</a:t>
            </a:r>
            <a:endParaRPr lang="zh-CN" altLang="en-US" sz="24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915" y="3232150"/>
            <a:ext cx="7886065" cy="394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08760"/>
            <a:ext cx="8293100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3.3 多值参数（知道）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有时可能需要 一个函数 能够处理的参数 个数 是不确定的，这个时候，就可以使用 多值参数</a:t>
            </a:r>
            <a:endParaRPr lang="zh-CN" altLang="en-US" sz="2400"/>
          </a:p>
          <a:p>
            <a:r>
              <a:rPr lang="zh-CN" altLang="en-US" sz="2400"/>
              <a:t>python 中有 两种 多值参数：</a:t>
            </a:r>
            <a:endParaRPr lang="zh-CN" altLang="en-US" sz="2400"/>
          </a:p>
          <a:p>
            <a:pPr lvl="1"/>
            <a:r>
              <a:rPr lang="zh-CN" altLang="en-US" sz="2400"/>
              <a:t>参数名前增加 </a:t>
            </a:r>
            <a:r>
              <a:rPr lang="zh-CN" altLang="en-US" sz="2400">
                <a:solidFill>
                  <a:srgbClr val="FF0000"/>
                </a:solidFill>
              </a:rPr>
              <a:t>一个 * </a:t>
            </a:r>
            <a:r>
              <a:rPr lang="zh-CN" altLang="en-US" sz="2400"/>
              <a:t>可以接收 </a:t>
            </a:r>
            <a:r>
              <a:rPr lang="zh-CN" altLang="en-US" sz="2400">
                <a:solidFill>
                  <a:srgbClr val="FF0000"/>
                </a:solidFill>
              </a:rPr>
              <a:t>元组</a:t>
            </a:r>
            <a:endParaRPr lang="zh-CN" altLang="en-US" sz="2400"/>
          </a:p>
          <a:p>
            <a:pPr lvl="1"/>
            <a:r>
              <a:rPr lang="zh-CN" altLang="en-US" sz="2400"/>
              <a:t>参数名前增加 </a:t>
            </a:r>
            <a:r>
              <a:rPr lang="zh-CN" altLang="en-US" sz="2400">
                <a:solidFill>
                  <a:srgbClr val="FF0000"/>
                </a:solidFill>
              </a:rPr>
              <a:t>两个 *</a:t>
            </a:r>
            <a:r>
              <a:rPr lang="zh-CN" altLang="en-US" sz="2400"/>
              <a:t> 可以接收 </a:t>
            </a:r>
            <a:r>
              <a:rPr lang="zh-CN" altLang="en-US" sz="2400">
                <a:solidFill>
                  <a:srgbClr val="FF0000"/>
                </a:solidFill>
              </a:rPr>
              <a:t>字典</a:t>
            </a:r>
            <a:endParaRPr lang="zh-CN" altLang="en-US" sz="2400"/>
          </a:p>
          <a:p>
            <a:pPr lvl="1"/>
            <a:r>
              <a:rPr lang="zh-CN" altLang="en-US" sz="2400"/>
              <a:t>一般在给多值参数命名时，习惯使用以下两个名字</a:t>
            </a:r>
            <a:endParaRPr lang="zh-CN" altLang="en-US" sz="2400"/>
          </a:p>
          <a:p>
            <a:pPr lvl="2"/>
            <a:r>
              <a:rPr lang="zh-CN" altLang="en-US" sz="2100"/>
              <a:t>*args —— 存放 </a:t>
            </a:r>
            <a:r>
              <a:rPr lang="zh-CN" altLang="en-US" sz="2100">
                <a:solidFill>
                  <a:srgbClr val="FF0000"/>
                </a:solidFill>
              </a:rPr>
              <a:t>元组</a:t>
            </a:r>
            <a:r>
              <a:rPr lang="zh-CN" altLang="en-US" sz="2100"/>
              <a:t> 参数，前面有一个</a:t>
            </a:r>
            <a:r>
              <a:rPr lang="zh-CN" altLang="en-US" sz="2100">
                <a:solidFill>
                  <a:srgbClr val="FF0000"/>
                </a:solidFill>
              </a:rPr>
              <a:t> *</a:t>
            </a:r>
            <a:endParaRPr lang="zh-CN" altLang="en-US" sz="2100"/>
          </a:p>
          <a:p>
            <a:pPr lvl="2"/>
            <a:r>
              <a:rPr lang="zh-CN" altLang="en-US" sz="2100"/>
              <a:t>**kwargs —— 存放 </a:t>
            </a:r>
            <a:r>
              <a:rPr lang="zh-CN" altLang="en-US" sz="2100">
                <a:solidFill>
                  <a:srgbClr val="FF0000"/>
                </a:solidFill>
              </a:rPr>
              <a:t>字典</a:t>
            </a:r>
            <a:r>
              <a:rPr lang="zh-CN" altLang="en-US" sz="2100"/>
              <a:t> 参数，前面有</a:t>
            </a:r>
            <a:r>
              <a:rPr lang="zh-CN" altLang="en-US" sz="2100">
                <a:solidFill>
                  <a:srgbClr val="FF0000"/>
                </a:solidFill>
              </a:rPr>
              <a:t>两个 *</a:t>
            </a:r>
            <a:endParaRPr lang="zh-CN" altLang="en-US" sz="2100"/>
          </a:p>
          <a:p>
            <a:pPr lvl="2"/>
            <a:r>
              <a:rPr lang="zh-CN" altLang="en-US" sz="2100"/>
              <a:t>args 是 arguments 的缩写，有变量的含义</a:t>
            </a:r>
            <a:endParaRPr lang="zh-CN" altLang="en-US" sz="2100"/>
          </a:p>
          <a:p>
            <a:pPr lvl="2"/>
            <a:r>
              <a:rPr lang="zh-CN" altLang="en-US" sz="2100"/>
              <a:t>kw 是 keyword 的缩写，kwargs 可以记忆 </a:t>
            </a:r>
            <a:r>
              <a:rPr lang="zh-CN" altLang="en-US" sz="2100">
                <a:solidFill>
                  <a:srgbClr val="FF0000"/>
                </a:solidFill>
              </a:rPr>
              <a:t>键值对参数</a:t>
            </a:r>
            <a:endParaRPr lang="zh-CN" altLang="en-US" sz="21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08760"/>
            <a:ext cx="8087360" cy="3678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01. 函数参数和返回值的作用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函数根据 </a:t>
            </a:r>
            <a:r>
              <a:rPr lang="zh-CN" altLang="en-US" sz="2800">
                <a:solidFill>
                  <a:srgbClr val="FF0000"/>
                </a:solidFill>
              </a:rPr>
              <a:t>有没有参数</a:t>
            </a:r>
            <a:r>
              <a:rPr lang="zh-CN" altLang="en-US" sz="2800"/>
              <a:t> 以及 </a:t>
            </a:r>
            <a:r>
              <a:rPr lang="zh-CN" altLang="en-US" sz="2800">
                <a:solidFill>
                  <a:srgbClr val="FF0000"/>
                </a:solidFill>
              </a:rPr>
              <a:t>有没有返回值</a:t>
            </a:r>
            <a:r>
              <a:rPr lang="zh-CN" altLang="en-US" sz="2800"/>
              <a:t>，可以 </a:t>
            </a:r>
            <a:r>
              <a:rPr lang="zh-CN" altLang="en-US" sz="2800">
                <a:solidFill>
                  <a:srgbClr val="FF0000"/>
                </a:solidFill>
              </a:rPr>
              <a:t>相互组合</a:t>
            </a:r>
            <a:r>
              <a:rPr lang="zh-CN" altLang="en-US" sz="2800"/>
              <a:t>，一共有 </a:t>
            </a:r>
            <a:r>
              <a:rPr lang="zh-CN" altLang="en-US" sz="2800">
                <a:solidFill>
                  <a:srgbClr val="FF0000"/>
                </a:solidFill>
              </a:rPr>
              <a:t>4 种</a:t>
            </a:r>
            <a:r>
              <a:rPr lang="zh-CN" altLang="en-US" sz="2800"/>
              <a:t> 组合形式</a:t>
            </a:r>
            <a:endParaRPr lang="zh-CN" altLang="en-US" sz="2800"/>
          </a:p>
          <a:p>
            <a:pPr lvl="1"/>
            <a:r>
              <a:rPr lang="zh-CN" altLang="en-US" sz="2450"/>
              <a:t>1. 无参数，无返回值</a:t>
            </a:r>
            <a:endParaRPr lang="zh-CN" altLang="en-US" sz="2450"/>
          </a:p>
          <a:p>
            <a:pPr lvl="1"/>
            <a:r>
              <a:rPr lang="zh-CN" altLang="en-US" sz="2450"/>
              <a:t>2. 无参数，有返回值</a:t>
            </a:r>
            <a:endParaRPr lang="zh-CN" altLang="en-US" sz="2450"/>
          </a:p>
          <a:p>
            <a:pPr lvl="1"/>
            <a:r>
              <a:rPr lang="zh-CN" altLang="en-US" sz="2450"/>
              <a:t>3. 有参数，无返回值</a:t>
            </a:r>
            <a:endParaRPr lang="zh-CN" altLang="en-US" sz="2450"/>
          </a:p>
          <a:p>
            <a:pPr lvl="1"/>
            <a:r>
              <a:rPr lang="zh-CN" altLang="en-US" sz="2450"/>
              <a:t>4. 有参数，有返回值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多值参数案例 —— 计算任意多个数字的和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  <a:p>
            <a:pPr lvl="1"/>
            <a:r>
              <a:rPr lang="zh-CN" altLang="en-US"/>
              <a:t>1. 定义一个函数 sum_numbers，可以接收的 任意多个整数</a:t>
            </a:r>
            <a:endParaRPr lang="zh-CN" altLang="en-US"/>
          </a:p>
          <a:p>
            <a:pPr lvl="1"/>
            <a:r>
              <a:rPr lang="zh-CN" altLang="en-US"/>
              <a:t>2. 功能要求：将传递的 所有数字累加 并且返回累加结果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33525"/>
            <a:ext cx="6054090" cy="4838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元组和字典的拆包（知道）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在调用带有多值参数的函数时，如果希望：</a:t>
            </a:r>
            <a:endParaRPr lang="zh-CN" altLang="en-US" sz="2800"/>
          </a:p>
          <a:p>
            <a:pPr lvl="1"/>
            <a:r>
              <a:rPr lang="zh-CN" altLang="en-US" sz="2400"/>
              <a:t>  将一个 </a:t>
            </a:r>
            <a:r>
              <a:rPr lang="zh-CN" altLang="en-US" sz="2400">
                <a:solidFill>
                  <a:srgbClr val="FF0000"/>
                </a:solidFill>
              </a:rPr>
              <a:t>元组变量</a:t>
            </a:r>
            <a:r>
              <a:rPr lang="zh-CN" altLang="en-US" sz="2400"/>
              <a:t>，直接传递给 </a:t>
            </a:r>
            <a:r>
              <a:rPr lang="zh-CN" altLang="en-US" sz="2400">
                <a:solidFill>
                  <a:srgbClr val="FF0000"/>
                </a:solidFill>
              </a:rPr>
              <a:t>args</a:t>
            </a:r>
            <a:endParaRPr lang="zh-CN" altLang="en-US" sz="2400"/>
          </a:p>
          <a:p>
            <a:pPr lvl="1"/>
            <a:r>
              <a:rPr lang="zh-CN" altLang="en-US" sz="2400"/>
              <a:t>  将一个 </a:t>
            </a:r>
            <a:r>
              <a:rPr lang="zh-CN" altLang="en-US" sz="2400">
                <a:solidFill>
                  <a:srgbClr val="FF0000"/>
                </a:solidFill>
              </a:rPr>
              <a:t>字典变量</a:t>
            </a:r>
            <a:r>
              <a:rPr lang="zh-CN" altLang="en-US" sz="2400"/>
              <a:t>，直接传递给 </a:t>
            </a:r>
            <a:r>
              <a:rPr lang="zh-CN" altLang="en-US" sz="2400">
                <a:solidFill>
                  <a:srgbClr val="FF0000"/>
                </a:solidFill>
              </a:rPr>
              <a:t>kwargs</a:t>
            </a:r>
            <a:endParaRPr lang="zh-CN" altLang="en-US" sz="2400"/>
          </a:p>
          <a:p>
            <a:r>
              <a:rPr lang="zh-CN" altLang="en-US" sz="2800"/>
              <a:t>就可以使用 拆包，简化参数的传递，拆包 的方式是：</a:t>
            </a:r>
            <a:endParaRPr lang="zh-CN" altLang="en-US" sz="2800"/>
          </a:p>
          <a:p>
            <a:pPr lvl="1"/>
            <a:r>
              <a:rPr lang="zh-CN" altLang="en-US" sz="2400"/>
              <a:t>  在 </a:t>
            </a:r>
            <a:r>
              <a:rPr lang="zh-CN" altLang="en-US" sz="2400">
                <a:solidFill>
                  <a:srgbClr val="FF0000"/>
                </a:solidFill>
              </a:rPr>
              <a:t>元组变量前</a:t>
            </a:r>
            <a:r>
              <a:rPr lang="zh-CN" altLang="en-US" sz="2400"/>
              <a:t>，增加 一个</a:t>
            </a:r>
            <a:r>
              <a:rPr lang="zh-CN" altLang="en-US" sz="2400">
                <a:solidFill>
                  <a:srgbClr val="FF0000"/>
                </a:solidFill>
              </a:rPr>
              <a:t> *</a:t>
            </a:r>
            <a:endParaRPr lang="zh-CN" altLang="en-US" sz="2400"/>
          </a:p>
          <a:p>
            <a:pPr lvl="1"/>
            <a:r>
              <a:rPr lang="zh-CN" altLang="en-US" sz="2400"/>
              <a:t>  在 </a:t>
            </a:r>
            <a:r>
              <a:rPr lang="zh-CN" altLang="en-US" sz="2400">
                <a:solidFill>
                  <a:srgbClr val="FF0000"/>
                </a:solidFill>
              </a:rPr>
              <a:t>字典变量前</a:t>
            </a:r>
            <a:r>
              <a:rPr lang="zh-CN" altLang="en-US" sz="2400"/>
              <a:t>，增加 两个 </a:t>
            </a:r>
            <a:r>
              <a:rPr lang="zh-CN" altLang="en-US" sz="2400">
                <a:solidFill>
                  <a:srgbClr val="FF0000"/>
                </a:solidFill>
              </a:rPr>
              <a:t>*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2250"/>
            <a:ext cx="5876925" cy="47993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04. 函数的递归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函数调用自身的 编程技巧 称为递归</a:t>
            </a:r>
            <a:endParaRPr lang="zh-CN" altLang="en-US"/>
          </a:p>
          <a:p>
            <a:r>
              <a:rPr lang="zh-CN" altLang="en-US"/>
              <a:t>递归是一种编程思想，应用场景：</a:t>
            </a:r>
            <a:endParaRPr lang="zh-CN" altLang="en-US"/>
          </a:p>
          <a:p>
            <a:pPr lvl="1"/>
            <a:r>
              <a:rPr lang="zh-CN" altLang="en-US"/>
              <a:t>1. 在我们日常开发中，如果要遍历一个文件夹下面所有的文件，通常会使用递归来实现；</a:t>
            </a:r>
            <a:endParaRPr lang="zh-CN" altLang="en-US"/>
          </a:p>
          <a:p>
            <a:pPr lvl="1"/>
            <a:r>
              <a:rPr lang="zh-CN" altLang="en-US"/>
              <a:t>2. 在后续的算法课程中，很多算法都离不开递归，例如：快速排序。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4.1 递归函数的特点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特点</a:t>
            </a:r>
            <a:endParaRPr lang="zh-CN" altLang="en-US" sz="2800"/>
          </a:p>
          <a:p>
            <a:pPr lvl="1"/>
            <a:r>
              <a:rPr lang="zh-CN" altLang="en-US"/>
              <a:t>一个函数 内部 调用自己</a:t>
            </a:r>
            <a:endParaRPr lang="zh-CN" altLang="en-US"/>
          </a:p>
          <a:p>
            <a:pPr lvl="2"/>
            <a:r>
              <a:rPr lang="zh-CN" altLang="en-US"/>
              <a:t>  函数内部可以调用其他函数，当然在函数内部也可以调用自己</a:t>
            </a:r>
            <a:endParaRPr lang="zh-CN" altLang="en-US"/>
          </a:p>
          <a:p>
            <a:pPr lvl="0"/>
            <a:r>
              <a:rPr lang="zh-CN" altLang="en-US" sz="2800"/>
              <a:t>代码特点</a:t>
            </a:r>
            <a:r>
              <a:rPr lang="en-US" altLang="zh-CN"/>
              <a:t>	</a:t>
            </a:r>
            <a:endParaRPr lang="en-US" altLang="zh-CN"/>
          </a:p>
          <a:p>
            <a:pPr lvl="1"/>
            <a:r>
              <a:rPr lang="en-US" altLang="zh-CN" sz="2400"/>
              <a:t>1. 函数内部的 </a:t>
            </a:r>
            <a:r>
              <a:rPr lang="en-US" altLang="zh-CN" sz="2400">
                <a:solidFill>
                  <a:srgbClr val="FF0000"/>
                </a:solidFill>
              </a:rPr>
              <a:t>代码</a:t>
            </a:r>
            <a:r>
              <a:rPr lang="en-US" altLang="zh-CN" sz="2400"/>
              <a:t> 是相同的，只是针对 </a:t>
            </a:r>
            <a:r>
              <a:rPr lang="en-US" altLang="zh-CN" sz="2400">
                <a:solidFill>
                  <a:srgbClr val="FF0000"/>
                </a:solidFill>
              </a:rPr>
              <a:t>参数</a:t>
            </a:r>
            <a:r>
              <a:rPr lang="en-US" altLang="zh-CN" sz="2400"/>
              <a:t> 不同，处理的结果不同</a:t>
            </a:r>
            <a:endParaRPr lang="en-US" altLang="zh-CN" sz="2400"/>
          </a:p>
          <a:p>
            <a:pPr lvl="1"/>
            <a:r>
              <a:rPr lang="en-US" altLang="zh-CN" sz="2400"/>
              <a:t>2. 当 </a:t>
            </a:r>
            <a:r>
              <a:rPr lang="en-US" altLang="zh-CN" sz="2400">
                <a:solidFill>
                  <a:srgbClr val="FF0000"/>
                </a:solidFill>
              </a:rPr>
              <a:t>参数满足一个条件</a:t>
            </a:r>
            <a:r>
              <a:rPr lang="en-US" altLang="zh-CN" sz="2400"/>
              <a:t> 时，函数不再执行</a:t>
            </a:r>
            <a:endParaRPr lang="en-US" altLang="zh-CN" sz="2400"/>
          </a:p>
          <a:p>
            <a:pPr lvl="2"/>
            <a:r>
              <a:rPr lang="en-US" altLang="zh-CN" sz="2055">
                <a:solidFill>
                  <a:srgbClr val="FF0000"/>
                </a:solidFill>
              </a:rPr>
              <a:t>这个非常重要</a:t>
            </a:r>
            <a:r>
              <a:rPr lang="en-US" altLang="zh-CN" sz="2055"/>
              <a:t>，通常被称为递归的出口，否则 </a:t>
            </a:r>
            <a:r>
              <a:rPr lang="en-US" altLang="zh-CN" sz="2055">
                <a:solidFill>
                  <a:srgbClr val="FF0000"/>
                </a:solidFill>
              </a:rPr>
              <a:t>会出现死循环</a:t>
            </a:r>
            <a:r>
              <a:rPr lang="en-US" altLang="zh-CN" sz="2055"/>
              <a:t>！</a:t>
            </a:r>
            <a:endParaRPr lang="en-US" altLang="zh-CN" sz="2055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37335"/>
            <a:ext cx="6328410" cy="4246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4.2 递归案例 —— 计算数字累加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  <a:p>
            <a:pPr lvl="1"/>
            <a:r>
              <a:rPr lang="zh-CN" altLang="en-US"/>
              <a:t>1. 定义一个函数 sum_numbers</a:t>
            </a:r>
            <a:endParaRPr lang="zh-CN" altLang="en-US"/>
          </a:p>
          <a:p>
            <a:pPr lvl="1"/>
            <a:r>
              <a:rPr lang="zh-CN" altLang="en-US"/>
              <a:t>2. 能够接收一个 num 的整数参数</a:t>
            </a:r>
            <a:endParaRPr lang="zh-CN" altLang="en-US"/>
          </a:p>
          <a:p>
            <a:pPr lvl="1"/>
            <a:r>
              <a:rPr lang="zh-CN" altLang="en-US"/>
              <a:t>3. 计算 1 + 2 + ... num 的结果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21460"/>
            <a:ext cx="8150860" cy="49853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1"/>
              <a:t>提示：递归是一个 编程技巧，初次接触递归会感觉有些吃力！在处理 不确定的循环条件时，格外的有用</a:t>
            </a:r>
            <a:endParaRPr lang="zh-CN" altLang="en-US" i="1"/>
          </a:p>
          <a:p>
            <a:r>
              <a:rPr lang="zh-CN" altLang="en-US" i="1"/>
              <a:t>例如：遍历整个文件目录的结构</a:t>
            </a:r>
            <a:endParaRPr lang="zh-CN" altLang="en-US" i="1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000" i="1"/>
              <a:t>定义函数时，是否接收参数，或者是否返回结果，是根据 实际的功能需求 来决定的！</a:t>
            </a:r>
            <a:endParaRPr lang="zh-CN" altLang="en-US" sz="2000" i="1"/>
          </a:p>
          <a:p>
            <a:r>
              <a:rPr lang="zh-CN" altLang="en-US" sz="2000"/>
              <a:t>1. 如果函数 </a:t>
            </a:r>
            <a:r>
              <a:rPr lang="zh-CN" altLang="en-US" sz="2000">
                <a:solidFill>
                  <a:srgbClr val="FF0000"/>
                </a:solidFill>
              </a:rPr>
              <a:t>内部处理的数据不确定</a:t>
            </a:r>
            <a:r>
              <a:rPr lang="zh-CN" altLang="en-US" sz="2000"/>
              <a:t>，就可以将外界的数据以参数传递到函数内部</a:t>
            </a:r>
            <a:endParaRPr lang="zh-CN" altLang="en-US" sz="2000"/>
          </a:p>
          <a:p>
            <a:r>
              <a:rPr lang="zh-CN" altLang="en-US" sz="2000"/>
              <a:t>2. 如果希望一个函数 </a:t>
            </a:r>
            <a:r>
              <a:rPr lang="zh-CN" altLang="en-US" sz="2000">
                <a:solidFill>
                  <a:srgbClr val="FF0000"/>
                </a:solidFill>
              </a:rPr>
              <a:t>执行完成后，向外界汇报执行结果</a:t>
            </a:r>
            <a:r>
              <a:rPr lang="zh-CN" altLang="en-US" sz="2000"/>
              <a:t>，就可以增加函数的返回值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1426210"/>
            <a:ext cx="7095490" cy="2880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5.1 lambda的应用场景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如果一个函数有一个返回值，并且只有一句代码，可以使用 lambda简化。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5.2 </a:t>
            </a:r>
            <a:r>
              <a:rPr lang="zh-CN" altLang="en-US"/>
              <a:t>lambda语法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lambda 参数列表 ： 表达式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注意</a:t>
            </a:r>
            <a:endParaRPr lang="zh-CN" altLang="en-US"/>
          </a:p>
          <a:p>
            <a:pPr lvl="1"/>
            <a:r>
              <a:rPr lang="zh-CN" altLang="en-US"/>
              <a:t>- lambda表达式的参数可有可无，函数的参数在lambda表达式中完全适用。</a:t>
            </a:r>
            <a:endParaRPr lang="zh-CN" altLang="en-US"/>
          </a:p>
          <a:p>
            <a:pPr lvl="1"/>
            <a:r>
              <a:rPr lang="zh-CN" altLang="en-US"/>
              <a:t>- lambda表达式能接收任何数量的参数但只能返回一个表达式的值。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5.3 </a:t>
            </a:r>
            <a:r>
              <a:rPr lang="zh-CN" altLang="en-US"/>
              <a:t>快速入门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9825" y="1588770"/>
            <a:ext cx="3250565" cy="4716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44695" y="4692650"/>
            <a:ext cx="404241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注意：直接打印lambda表达式，输出的是此lambda的内存地址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5.4 </a:t>
            </a:r>
            <a:r>
              <a:rPr lang="zh-CN" altLang="en-US"/>
              <a:t>示例：计算a + 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函数实现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725" y="2373630"/>
            <a:ext cx="3361055" cy="2164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思考：需求简单，是否代码多？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840" y="2501900"/>
            <a:ext cx="5326380" cy="879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en-US">
                <a:sym typeface="+mn-ea"/>
              </a:rPr>
              <a:t>5.5 </a:t>
            </a:r>
            <a:r>
              <a:rPr lang="zh-CN" altLang="en-US"/>
              <a:t>lambda的参数形式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28140"/>
            <a:ext cx="6022340" cy="4719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5.6 </a:t>
            </a:r>
            <a:r>
              <a:rPr lang="zh-CN" altLang="en-US"/>
              <a:t>lambda的应用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带判断的lambda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2371090"/>
            <a:ext cx="5882640" cy="731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列表数据按字典key的值排序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262505"/>
            <a:ext cx="7131685" cy="4460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1.1 无参数，无返回值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此类函数，不接收参数，也没有返回值，应用场景如下：</a:t>
            </a:r>
            <a:endParaRPr lang="zh-CN" altLang="en-US" sz="2800"/>
          </a:p>
          <a:p>
            <a:pPr lvl="1"/>
            <a:r>
              <a:rPr lang="zh-CN" altLang="en-US" sz="2450"/>
              <a:t>1. </a:t>
            </a:r>
            <a:r>
              <a:rPr lang="zh-CN" altLang="en-US" sz="2450">
                <a:solidFill>
                  <a:srgbClr val="FF0000"/>
                </a:solidFill>
              </a:rPr>
              <a:t>只是单纯地做一件事情</a:t>
            </a:r>
            <a:r>
              <a:rPr lang="zh-CN" altLang="en-US" sz="2450"/>
              <a:t>，例如 显示菜单</a:t>
            </a:r>
            <a:endParaRPr lang="zh-CN" altLang="en-US" sz="2450"/>
          </a:p>
          <a:p>
            <a:pPr lvl="1"/>
            <a:r>
              <a:rPr lang="zh-CN" altLang="en-US" sz="2450"/>
              <a:t>2. 在函数内部 针对全局变量进行操作，例如：新建名片，最终结果 记录在全局变量 中</a:t>
            </a:r>
            <a:endParaRPr lang="zh-CN" altLang="en-US" sz="2450"/>
          </a:p>
          <a:p>
            <a:pPr lvl="0"/>
            <a:r>
              <a:rPr lang="zh-CN" altLang="en-US" sz="2800"/>
              <a:t>注意：</a:t>
            </a:r>
            <a:endParaRPr lang="zh-CN" altLang="en-US" sz="2800"/>
          </a:p>
          <a:p>
            <a:pPr lvl="1"/>
            <a:r>
              <a:rPr lang="zh-CN" altLang="en-US" sz="2450"/>
              <a:t>如果全局变量的数据类型是一个 </a:t>
            </a:r>
            <a:r>
              <a:rPr lang="zh-CN" altLang="en-US" sz="2450">
                <a:solidFill>
                  <a:srgbClr val="FF0000"/>
                </a:solidFill>
              </a:rPr>
              <a:t>可变类型</a:t>
            </a:r>
            <a:r>
              <a:rPr lang="zh-CN" altLang="en-US" sz="2450"/>
              <a:t>，在函数内部可以使用 </a:t>
            </a:r>
            <a:r>
              <a:rPr lang="zh-CN" altLang="en-US" sz="2450">
                <a:solidFill>
                  <a:srgbClr val="FF0000"/>
                </a:solidFill>
              </a:rPr>
              <a:t>方法</a:t>
            </a:r>
            <a:r>
              <a:rPr lang="zh-CN" altLang="en-US" sz="2450"/>
              <a:t> 修改全局变量的内容 —— </a:t>
            </a:r>
            <a:r>
              <a:rPr lang="zh-CN" altLang="en-US" sz="2450">
                <a:solidFill>
                  <a:srgbClr val="FF0000"/>
                </a:solidFill>
              </a:rPr>
              <a:t>变量的引用不会改变</a:t>
            </a:r>
            <a:endParaRPr lang="zh-CN" altLang="en-US" sz="2450"/>
          </a:p>
          <a:p>
            <a:pPr lvl="1"/>
            <a:r>
              <a:rPr lang="zh-CN" altLang="en-US" sz="2450"/>
              <a:t>在函数内部，</a:t>
            </a:r>
            <a:r>
              <a:rPr lang="zh-CN" altLang="en-US" sz="2450">
                <a:solidFill>
                  <a:srgbClr val="FF0000"/>
                </a:solidFill>
              </a:rPr>
              <a:t>使用赋值语句</a:t>
            </a:r>
            <a:r>
              <a:rPr lang="zh-CN" altLang="en-US" sz="2450"/>
              <a:t> 才会 </a:t>
            </a:r>
            <a:r>
              <a:rPr lang="zh-CN" altLang="en-US" sz="2450">
                <a:solidFill>
                  <a:srgbClr val="FF0000"/>
                </a:solidFill>
              </a:rPr>
              <a:t>修改变量的引用</a:t>
            </a:r>
            <a:endParaRPr lang="zh-CN" altLang="en-US" sz="24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1.2 无参数，有返回值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此类函数，不接收参数，但是有返回值，应用场景如下：</a:t>
            </a:r>
            <a:endParaRPr lang="zh-CN" altLang="en-US" sz="2800"/>
          </a:p>
          <a:p>
            <a:pPr lvl="1"/>
            <a:r>
              <a:rPr lang="zh-CN" altLang="en-US" sz="2450"/>
              <a:t>采集数据，例如 </a:t>
            </a:r>
            <a:r>
              <a:rPr lang="zh-CN" altLang="en-US" sz="2450">
                <a:solidFill>
                  <a:srgbClr val="FF0000"/>
                </a:solidFill>
              </a:rPr>
              <a:t>温度计</a:t>
            </a:r>
            <a:r>
              <a:rPr lang="zh-CN" altLang="en-US" sz="2450"/>
              <a:t>，返回结果就是当前的温度，而不需要传递任何的参数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1.3 有参数，无返回值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此类函数，接收参数，没有返回值，应用场景如下：</a:t>
            </a:r>
            <a:endParaRPr lang="zh-CN" altLang="en-US" sz="2800"/>
          </a:p>
          <a:p>
            <a:pPr lvl="1"/>
            <a:r>
              <a:rPr lang="zh-CN" altLang="en-US" sz="2450"/>
              <a:t>- 函数内部的代码保持不变，针对 </a:t>
            </a:r>
            <a:r>
              <a:rPr lang="zh-CN" altLang="en-US" sz="2450">
                <a:solidFill>
                  <a:srgbClr val="FF0000"/>
                </a:solidFill>
              </a:rPr>
              <a:t>不同的参数 处理 不同的数据</a:t>
            </a:r>
            <a:endParaRPr lang="zh-CN" altLang="en-US" sz="2450"/>
          </a:p>
          <a:p>
            <a:pPr lvl="1"/>
            <a:r>
              <a:rPr lang="zh-CN" altLang="en-US" sz="2450"/>
              <a:t>- 例如 </a:t>
            </a:r>
            <a:r>
              <a:rPr lang="zh-CN" altLang="en-US" sz="2450">
                <a:solidFill>
                  <a:srgbClr val="FF0000"/>
                </a:solidFill>
              </a:rPr>
              <a:t>名片管理系统</a:t>
            </a:r>
            <a:r>
              <a:rPr lang="zh-CN" altLang="en-US" sz="2450"/>
              <a:t> 针对 </a:t>
            </a:r>
            <a:r>
              <a:rPr lang="zh-CN" altLang="en-US" sz="2450">
                <a:solidFill>
                  <a:srgbClr val="FF0000"/>
                </a:solidFill>
              </a:rPr>
              <a:t>找到的名片</a:t>
            </a:r>
            <a:r>
              <a:rPr lang="zh-CN" altLang="en-US" sz="2450"/>
              <a:t> 做 </a:t>
            </a:r>
            <a:r>
              <a:rPr lang="zh-CN" altLang="en-US" sz="2450">
                <a:solidFill>
                  <a:srgbClr val="FF0000"/>
                </a:solidFill>
              </a:rPr>
              <a:t>修改、删除</a:t>
            </a:r>
            <a:r>
              <a:rPr lang="zh-CN" altLang="en-US" sz="2450"/>
              <a:t> 操作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1.4 有参数，有返回值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此类函数，接收参数，同时有返回值，应用场景如下：</a:t>
            </a:r>
            <a:endParaRPr lang="zh-CN" altLang="en-US" sz="2800"/>
          </a:p>
          <a:p>
            <a:pPr lvl="1"/>
            <a:r>
              <a:rPr lang="zh-CN" altLang="en-US" sz="2450"/>
              <a:t>函数内部的代码保持不变，针对 </a:t>
            </a:r>
            <a:r>
              <a:rPr lang="zh-CN" altLang="en-US" sz="2450">
                <a:solidFill>
                  <a:srgbClr val="FF0000"/>
                </a:solidFill>
              </a:rPr>
              <a:t>不同的参数 处理 不同的数据</a:t>
            </a:r>
            <a:r>
              <a:rPr lang="zh-CN" altLang="en-US" sz="2450"/>
              <a:t>，并且 </a:t>
            </a:r>
            <a:r>
              <a:rPr lang="zh-CN" altLang="en-US" sz="2450">
                <a:solidFill>
                  <a:srgbClr val="FF0000"/>
                </a:solidFill>
              </a:rPr>
              <a:t>返回期望的处理结果</a:t>
            </a:r>
            <a:endParaRPr lang="zh-CN" altLang="en-US" sz="2450"/>
          </a:p>
          <a:p>
            <a:pPr lvl="1"/>
            <a:r>
              <a:rPr lang="zh-CN" altLang="en-US" sz="2450"/>
              <a:t>例如 </a:t>
            </a:r>
            <a:r>
              <a:rPr lang="zh-CN" altLang="en-US" sz="2450">
                <a:solidFill>
                  <a:srgbClr val="FF0000"/>
                </a:solidFill>
              </a:rPr>
              <a:t>名片管理系统</a:t>
            </a:r>
            <a:r>
              <a:rPr lang="zh-CN" altLang="en-US" sz="2450"/>
              <a:t> 使用 </a:t>
            </a:r>
            <a:r>
              <a:rPr lang="zh-CN" altLang="en-US" sz="2450">
                <a:solidFill>
                  <a:srgbClr val="FF0000"/>
                </a:solidFill>
              </a:rPr>
              <a:t>字典默认值</a:t>
            </a:r>
            <a:r>
              <a:rPr lang="zh-CN" altLang="en-US" sz="2450"/>
              <a:t> 和 </a:t>
            </a:r>
            <a:r>
              <a:rPr lang="zh-CN" altLang="en-US" sz="2450">
                <a:solidFill>
                  <a:srgbClr val="FF0000"/>
                </a:solidFill>
              </a:rPr>
              <a:t>提示信息</a:t>
            </a:r>
            <a:r>
              <a:rPr lang="zh-CN" altLang="en-US" sz="2450"/>
              <a:t> 提示用户输入内容</a:t>
            </a:r>
            <a:endParaRPr lang="zh-CN" altLang="en-US" sz="2450"/>
          </a:p>
          <a:p>
            <a:pPr lvl="2"/>
            <a:r>
              <a:rPr lang="zh-CN" altLang="en-US" sz="2100"/>
              <a:t>  如果输入，返回输入内容</a:t>
            </a:r>
            <a:endParaRPr lang="zh-CN" altLang="en-US" sz="2100"/>
          </a:p>
          <a:p>
            <a:pPr lvl="2"/>
            <a:r>
              <a:rPr lang="zh-CN" altLang="en-US" sz="2100"/>
              <a:t>  如果没有输入，返回字典默认值</a:t>
            </a:r>
            <a:endParaRPr lang="zh-CN" altLang="en-US" sz="21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02. 函数的返回值 进阶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在程序开发中，有时候，会希望 </a:t>
            </a:r>
            <a:r>
              <a:rPr lang="zh-CN" altLang="en-US" sz="2800">
                <a:solidFill>
                  <a:srgbClr val="FF0000"/>
                </a:solidFill>
              </a:rPr>
              <a:t>一个函数执行结束后，告诉调用者一个结果</a:t>
            </a:r>
            <a:r>
              <a:rPr lang="zh-CN" altLang="en-US" sz="2800"/>
              <a:t>，以便调用者针对具体的结果做后续的处理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返回值</a:t>
            </a:r>
            <a:r>
              <a:rPr lang="zh-CN" altLang="en-US" sz="2800"/>
              <a:t> 是函数 </a:t>
            </a:r>
            <a:r>
              <a:rPr lang="zh-CN" altLang="en-US" sz="2800">
                <a:solidFill>
                  <a:srgbClr val="FF0000"/>
                </a:solidFill>
              </a:rPr>
              <a:t>完成工作</a:t>
            </a:r>
            <a:r>
              <a:rPr lang="zh-CN" altLang="en-US" sz="2800"/>
              <a:t>后，</a:t>
            </a:r>
            <a:r>
              <a:rPr lang="zh-CN" altLang="en-US" sz="2800">
                <a:solidFill>
                  <a:srgbClr val="FF0000"/>
                </a:solidFill>
              </a:rPr>
              <a:t>最后</a:t>
            </a:r>
            <a:r>
              <a:rPr lang="zh-CN" altLang="en-US" sz="2800"/>
              <a:t> 给调用者的 </a:t>
            </a:r>
            <a:r>
              <a:rPr lang="zh-CN" altLang="en-US" sz="2800">
                <a:solidFill>
                  <a:srgbClr val="FF0000"/>
                </a:solidFill>
              </a:rPr>
              <a:t>一个结果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在函数中使用</a:t>
            </a:r>
            <a:r>
              <a:rPr lang="zh-CN" altLang="en-US" sz="2800">
                <a:solidFill>
                  <a:srgbClr val="FF0000"/>
                </a:solidFill>
              </a:rPr>
              <a:t> return</a:t>
            </a:r>
            <a:r>
              <a:rPr lang="zh-CN" altLang="en-US" sz="2800"/>
              <a:t> 关键字可以返回结果</a:t>
            </a:r>
            <a:endParaRPr lang="zh-CN" altLang="en-US" sz="2800"/>
          </a:p>
          <a:p>
            <a:r>
              <a:rPr lang="zh-CN" altLang="en-US" sz="2800"/>
              <a:t>调用函数一方，可以 </a:t>
            </a:r>
            <a:r>
              <a:rPr lang="zh-CN" altLang="en-US" sz="2800">
                <a:solidFill>
                  <a:srgbClr val="FF0000"/>
                </a:solidFill>
              </a:rPr>
              <a:t>使用变量</a:t>
            </a:r>
            <a:r>
              <a:rPr lang="zh-CN" altLang="en-US" sz="2800"/>
              <a:t> 来 </a:t>
            </a:r>
            <a:r>
              <a:rPr lang="zh-CN" altLang="en-US" sz="2800">
                <a:solidFill>
                  <a:srgbClr val="FF0000"/>
                </a:solidFill>
              </a:rPr>
              <a:t>接收</a:t>
            </a:r>
            <a:r>
              <a:rPr lang="zh-CN" altLang="en-US" sz="2800"/>
              <a:t> 函数的返回结果</a:t>
            </a:r>
            <a:endParaRPr lang="zh-CN" altLang="en-US" sz="2800"/>
          </a:p>
          <a:p>
            <a:r>
              <a:rPr lang="zh-CN" altLang="en-US" sz="2800" i="1"/>
              <a:t>问题：一个函数执行后能否返回多个结果？</a:t>
            </a:r>
            <a:endParaRPr lang="zh-CN" altLang="en-US" sz="2800" i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PA" val="v3.0.0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2960</Words>
  <Application>WPS 演示</Application>
  <PresentationFormat>宽屏</PresentationFormat>
  <Paragraphs>218</Paragraphs>
  <Slides>47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Calibri Light</vt:lpstr>
      <vt:lpstr>2_自定义设计方案</vt:lpstr>
      <vt:lpstr>PowerPoint 演示文稿</vt:lpstr>
      <vt:lpstr>函数进阶</vt:lpstr>
      <vt:lpstr>01. 函数参数和返回值的作用 </vt:lpstr>
      <vt:lpstr>PowerPoint 演示文稿</vt:lpstr>
      <vt:lpstr>1.1 无参数，无返回值</vt:lpstr>
      <vt:lpstr>1.2 无参数，有返回值</vt:lpstr>
      <vt:lpstr>1.3 有参数，无返回值</vt:lpstr>
      <vt:lpstr>1.4 有参数，有返回值</vt:lpstr>
      <vt:lpstr>02. 函数的返回值 进阶</vt:lpstr>
      <vt:lpstr>示例 —— 温度和湿度测量</vt:lpstr>
      <vt:lpstr>PowerPoint 演示文稿</vt:lpstr>
      <vt:lpstr>PowerPoint 演示文稿</vt:lpstr>
      <vt:lpstr>示例 交换两个数字</vt:lpstr>
      <vt:lpstr>解法 1 —— 使用其他变量</vt:lpstr>
      <vt:lpstr>解法 2 —— 不使用临时变量</vt:lpstr>
      <vt:lpstr>解法 3 —— Python 专有，利用元组</vt:lpstr>
      <vt:lpstr>03. 函数的参数 进阶</vt:lpstr>
      <vt:lpstr>PowerPoint 演示文稿</vt:lpstr>
      <vt:lpstr>PowerPoint 演示文稿</vt:lpstr>
      <vt:lpstr>练习 +=</vt:lpstr>
      <vt:lpstr>PowerPoint 演示文稿</vt:lpstr>
      <vt:lpstr>3.2 缺省参数</vt:lpstr>
      <vt:lpstr>PowerPoint 演示文稿</vt:lpstr>
      <vt:lpstr>指定函数的缺省参数</vt:lpstr>
      <vt:lpstr>PowerPoint 演示文稿</vt:lpstr>
      <vt:lpstr>缺省参数的注意事项 </vt:lpstr>
      <vt:lpstr>PowerPoint 演示文稿</vt:lpstr>
      <vt:lpstr>3.3 多值参数（知道）</vt:lpstr>
      <vt:lpstr>PowerPoint 演示文稿</vt:lpstr>
      <vt:lpstr>多值参数案例 —— 计算任意多个数字的和</vt:lpstr>
      <vt:lpstr>PowerPoint 演示文稿</vt:lpstr>
      <vt:lpstr>元组和字典的拆包（知道）</vt:lpstr>
      <vt:lpstr>PowerPoint 演示文稿</vt:lpstr>
      <vt:lpstr>04. 函数的递归</vt:lpstr>
      <vt:lpstr>4.1 递归函数的特点</vt:lpstr>
      <vt:lpstr>PowerPoint 演示文稿</vt:lpstr>
      <vt:lpstr>4.2 递归案例 —— 计算数字累加</vt:lpstr>
      <vt:lpstr> </vt:lpstr>
      <vt:lpstr>PowerPoint 演示文稿</vt:lpstr>
      <vt:lpstr>5.1 lambda的应用场景</vt:lpstr>
      <vt:lpstr>5.2 lambda语法</vt:lpstr>
      <vt:lpstr>5.3 快速入门</vt:lpstr>
      <vt:lpstr>5.4 示例：计算a + b</vt:lpstr>
      <vt:lpstr>PowerPoint 演示文稿</vt:lpstr>
      <vt:lpstr> 5.5 lambda的参数形式</vt:lpstr>
      <vt:lpstr>5.6 lambda的应用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hanj</cp:lastModifiedBy>
  <cp:revision>183</cp:revision>
  <dcterms:created xsi:type="dcterms:W3CDTF">2019-06-19T02:08:00Z</dcterms:created>
  <dcterms:modified xsi:type="dcterms:W3CDTF">2021-11-18T05:48:58Z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2052-11.1.0.10524</vt:lpwstr>
  </property>
  <property fmtid="{D5CDD505-2E9C-101B-9397-08002B2CF9AE}" pid="3" name="ICV">
    <vt:lpwstr>0C83DF46503C488C912C719994247F7A</vt:lpwstr>
  </property>
</Properties>
</file>