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478" r:id="rId3"/>
    <p:sldId id="601" r:id="rId5"/>
    <p:sldId id="613" r:id="rId6"/>
    <p:sldId id="614" r:id="rId7"/>
    <p:sldId id="602" r:id="rId8"/>
    <p:sldId id="603" r:id="rId9"/>
    <p:sldId id="832" r:id="rId10"/>
    <p:sldId id="833" r:id="rId11"/>
    <p:sldId id="834" r:id="rId12"/>
    <p:sldId id="835" r:id="rId13"/>
    <p:sldId id="836" r:id="rId14"/>
    <p:sldId id="837" r:id="rId15"/>
    <p:sldId id="865" r:id="rId16"/>
    <p:sldId id="838" r:id="rId17"/>
    <p:sldId id="839" r:id="rId18"/>
    <p:sldId id="840" r:id="rId19"/>
    <p:sldId id="841" r:id="rId20"/>
    <p:sldId id="842" r:id="rId21"/>
    <p:sldId id="866" r:id="rId22"/>
    <p:sldId id="843" r:id="rId23"/>
    <p:sldId id="844" r:id="rId24"/>
    <p:sldId id="845" r:id="rId25"/>
    <p:sldId id="846" r:id="rId26"/>
    <p:sldId id="867" r:id="rId27"/>
    <p:sldId id="847" r:id="rId28"/>
    <p:sldId id="848" r:id="rId29"/>
    <p:sldId id="849" r:id="rId30"/>
    <p:sldId id="850" r:id="rId31"/>
    <p:sldId id="851" r:id="rId32"/>
    <p:sldId id="852" r:id="rId33"/>
    <p:sldId id="853" r:id="rId34"/>
    <p:sldId id="854" r:id="rId35"/>
    <p:sldId id="895" r:id="rId36"/>
    <p:sldId id="855" r:id="rId37"/>
    <p:sldId id="856" r:id="rId38"/>
    <p:sldId id="857" r:id="rId39"/>
    <p:sldId id="858" r:id="rId40"/>
    <p:sldId id="896" r:id="rId41"/>
    <p:sldId id="859" r:id="rId42"/>
    <p:sldId id="860" r:id="rId43"/>
    <p:sldId id="861" r:id="rId44"/>
    <p:sldId id="862" r:id="rId45"/>
    <p:sldId id="863" r:id="rId46"/>
    <p:sldId id="864" r:id="rId47"/>
    <p:sldId id="897" r:id="rId48"/>
    <p:sldId id="898" r:id="rId49"/>
    <p:sldId id="909" r:id="rId50"/>
    <p:sldId id="910" r:id="rId51"/>
    <p:sldId id="911" r:id="rId52"/>
    <p:sldId id="912" r:id="rId53"/>
    <p:sldId id="921" r:id="rId54"/>
    <p:sldId id="913" r:id="rId55"/>
    <p:sldId id="914" r:id="rId56"/>
    <p:sldId id="916" r:id="rId57"/>
    <p:sldId id="917" r:id="rId58"/>
    <p:sldId id="918" r:id="rId59"/>
    <p:sldId id="919" r:id="rId60"/>
    <p:sldId id="922" r:id="rId61"/>
    <p:sldId id="920" r:id="rId62"/>
    <p:sldId id="923" r:id="rId63"/>
    <p:sldId id="924" r:id="rId64"/>
    <p:sldId id="925" r:id="rId65"/>
    <p:sldId id="926" r:id="rId6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66" d="100"/>
          <a:sy n="66" d="100"/>
        </p:scale>
        <p:origin x="66" y="492"/>
      </p:cViewPr>
      <p:guideLst>
        <p:guide orient="horz" pos="2126"/>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9" Type="http://schemas.openxmlformats.org/officeDocument/2006/relationships/tableStyles" Target="tableStyles.xml"/><Relationship Id="rId68" Type="http://schemas.openxmlformats.org/officeDocument/2006/relationships/viewProps" Target="viewProps.xml"/><Relationship Id="rId67" Type="http://schemas.openxmlformats.org/officeDocument/2006/relationships/presProps" Target="presProps.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p:txBody>
          <a:bodyPr/>
          <a:lstStyle/>
          <a:p>
            <a:pPr fontAlgn="auto"/>
            <a:endParaRPr lang="zh-CN" altLang="en-US" strike="noStrike" noProof="1"/>
          </a:p>
        </p:txBody>
      </p:sp>
      <p:sp>
        <p:nvSpPr>
          <p:cNvPr id="4" name="灯片编号占位符 3"/>
          <p:cNvSpPr>
            <a:spLocks noGrp="1"/>
          </p:cNvSpPr>
          <p:nvPr>
            <p:ph type="sldNum" sz="quarter" idx="12"/>
          </p:nvPr>
        </p:nvSpPr>
        <p:spPr/>
        <p:txBody>
          <a:bodyPr/>
          <a:lstStyle/>
          <a:p>
            <a:pPr fontAlgn="auto"/>
            <a:fld id="{49AE70B2-8BF9-45C0-BB95-33D1B9D3A854}" type="slidenum">
              <a:rPr lang="zh-CN" altLang="en-US" strike="noStrike" noProof="1" smtClean="0">
                <a:latin typeface="+mn-lt"/>
                <a:ea typeface="+mn-ea"/>
                <a:cs typeface="+mn-cs"/>
              </a:rPr>
            </a:fld>
            <a:endParaRPr lang="zh-CN" altLang="en-US" strike="noStrike" noProof="1"/>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直接连接符 6"/>
          <p:cNvCxnSpPr/>
          <p:nvPr/>
        </p:nvCxnSpPr>
        <p:spPr>
          <a:xfrm>
            <a:off x="971550" y="1411288"/>
            <a:ext cx="9386888" cy="158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1030700" y="557626"/>
            <a:ext cx="10515600" cy="741785"/>
          </a:xfrm>
        </p:spPr>
        <p:txBody>
          <a:bodyPr/>
          <a:lstStyle>
            <a:lvl1pPr>
              <a:defRPr b="1">
                <a:solidFill>
                  <a:schemeClr val="tx1">
                    <a:lumMod val="65000"/>
                    <a:lumOff val="35000"/>
                  </a:schemeClr>
                </a:solidFill>
                <a:latin typeface="宋体" panose="02010600030101010101" pitchFamily="2" charset="-122"/>
                <a:ea typeface="宋体" panose="02010600030101010101" pitchFamily="2" charset="-122"/>
              </a:defRPr>
            </a:lvl1pPr>
          </a:lstStyle>
          <a:p>
            <a:pPr fontAlgn="auto"/>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934450" y="1546500"/>
            <a:ext cx="10515600" cy="4719546"/>
          </a:xfrm>
        </p:spPr>
        <p:txBody>
          <a:bodyPr/>
          <a:lstStyle>
            <a:lvl1pPr>
              <a:lnSpc>
                <a:spcPct val="120000"/>
              </a:lnSpc>
              <a:defRPr sz="3200">
                <a:solidFill>
                  <a:schemeClr val="tx1">
                    <a:lumMod val="65000"/>
                    <a:lumOff val="35000"/>
                  </a:schemeClr>
                </a:solidFill>
                <a:latin typeface="微软雅黑" panose="020B0503020204020204" pitchFamily="34" charset="-122"/>
                <a:ea typeface="微软雅黑" panose="020B0503020204020204" pitchFamily="34" charset="-122"/>
              </a:defRPr>
            </a:lvl1pPr>
            <a:lvl2pPr>
              <a:lnSpc>
                <a:spcPct val="120000"/>
              </a:lnSpc>
              <a:defRPr sz="2800">
                <a:solidFill>
                  <a:schemeClr val="tx1">
                    <a:lumMod val="65000"/>
                    <a:lumOff val="35000"/>
                  </a:schemeClr>
                </a:solidFill>
                <a:latin typeface="微软雅黑" panose="020B0503020204020204" pitchFamily="34" charset="-122"/>
                <a:ea typeface="微软雅黑" panose="020B0503020204020204" pitchFamily="34" charset="-122"/>
              </a:defRPr>
            </a:lvl2pPr>
            <a:lvl3pPr>
              <a:lnSpc>
                <a:spcPct val="120000"/>
              </a:lnSpc>
              <a:defRPr sz="2400">
                <a:solidFill>
                  <a:schemeClr val="tx1">
                    <a:lumMod val="65000"/>
                    <a:lumOff val="35000"/>
                  </a:schemeClr>
                </a:solidFill>
                <a:latin typeface="微软雅黑" panose="020B0503020204020204" pitchFamily="34" charset="-122"/>
                <a:ea typeface="微软雅黑" panose="020B0503020204020204" pitchFamily="34" charset="-122"/>
              </a:defRPr>
            </a:lvl3pPr>
            <a:lvl4pPr>
              <a:lnSpc>
                <a:spcPct val="100000"/>
              </a:lnSpc>
              <a:defRPr sz="2000">
                <a:solidFill>
                  <a:schemeClr val="tx1">
                    <a:lumMod val="65000"/>
                    <a:lumOff val="35000"/>
                  </a:schemeClr>
                </a:solidFill>
                <a:latin typeface="微软雅黑" panose="020B0503020204020204" pitchFamily="34" charset="-122"/>
                <a:ea typeface="微软雅黑" panose="020B0503020204020204" pitchFamily="34" charset="-122"/>
              </a:defRPr>
            </a:lvl4pPr>
            <a:lvl5pPr>
              <a:lnSpc>
                <a:spcPct val="100000"/>
              </a:lnSpc>
              <a:defRPr sz="2000">
                <a:solidFill>
                  <a:schemeClr val="tx1">
                    <a:lumMod val="65000"/>
                    <a:lumOff val="35000"/>
                  </a:schemeClr>
                </a:solidFill>
                <a:latin typeface="微软雅黑" panose="020B0503020204020204" pitchFamily="34" charset="-122"/>
                <a:ea typeface="微软雅黑" panose="020B0503020204020204" pitchFamily="34" charset="-122"/>
              </a:defRPr>
            </a:lvl5pPr>
          </a:lstStyle>
          <a:p>
            <a:pPr lvl="0" fontAlgn="auto"/>
            <a:r>
              <a:rPr lang="zh-CN" altLang="en-US" strike="noStrike" noProof="1"/>
              <a:t>单击此处编辑母版文本样式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trike="noStrike" noProof="1"/>
              <a:t>第四级</a:t>
            </a:r>
            <a:endParaRPr lang="zh-CN" altLang="en-US" strike="noStrike" noProof="1"/>
          </a:p>
          <a:p>
            <a:pPr lvl="4" fontAlgn="auto"/>
            <a:r>
              <a:rPr lang="zh-CN" altLang="en-US" strike="noStrike" noProof="1"/>
              <a:t>第五级</a:t>
            </a:r>
            <a:endParaRPr lang="zh-CN" altLang="en-US" strike="noStrike" noProof="1"/>
          </a:p>
        </p:txBody>
      </p:sp>
      <p:sp>
        <p:nvSpPr>
          <p:cNvPr id="4" name="日期占位符 3"/>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p:txBody>
          <a:bodyPr/>
          <a:lstStyle/>
          <a:p>
            <a:pPr fontAlgn="auto"/>
            <a:endParaRPr lang="zh-CN" altLang="en-US" strike="noStrike" noProof="1"/>
          </a:p>
        </p:txBody>
      </p:sp>
      <p:sp>
        <p:nvSpPr>
          <p:cNvPr id="4" name="灯片编号占位符 3"/>
          <p:cNvSpPr>
            <a:spLocks noGrp="1"/>
          </p:cNvSpPr>
          <p:nvPr>
            <p:ph type="sldNum" sz="quarter" idx="12"/>
          </p:nvPr>
        </p:nvSpPr>
        <p:spPr/>
        <p:txBody>
          <a:bodyPr/>
          <a:lstStyle/>
          <a:p>
            <a:pPr fontAlgn="auto"/>
            <a:fld id="{49AE70B2-8BF9-45C0-BB95-33D1B9D3A854}" type="slidenum">
              <a:rPr lang="zh-CN" altLang="en-US" strike="noStrike" noProof="1" smtClean="0">
                <a:latin typeface="+mn-lt"/>
                <a:ea typeface="+mn-ea"/>
                <a:cs typeface="+mn-cs"/>
              </a:rPr>
            </a:fld>
            <a:endParaRPr lang="zh-CN" altLang="en-US" strike="noStrike" noProof="1"/>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auto"/>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1"/>
          </p:nvPr>
        </p:nvSpPr>
        <p:spPr/>
        <p:txBody>
          <a:bodyPr/>
          <a:lstStyle/>
          <a:p>
            <a:pPr fontAlgn="auto"/>
            <a:endParaRPr lang="zh-CN" altLang="en-US" strike="noStrike" noProof="1"/>
          </a:p>
        </p:txBody>
      </p:sp>
      <p:sp>
        <p:nvSpPr>
          <p:cNvPr id="5" name="灯片编号占位符 4"/>
          <p:cNvSpPr>
            <a:spLocks noGrp="1"/>
          </p:cNvSpPr>
          <p:nvPr>
            <p:ph type="sldNum" sz="quarter" idx="12"/>
          </p:nvPr>
        </p:nvSpPr>
        <p:spPr/>
        <p:txBody>
          <a:bodyPr/>
          <a:lstStyle/>
          <a:p>
            <a:pPr fontAlgn="auto"/>
            <a:fld id="{49AE70B2-8BF9-45C0-BB95-33D1B9D3A854}" type="slidenum">
              <a:rPr lang="zh-CN" altLang="en-US" strike="noStrike" noProof="1" smtClean="0">
                <a:latin typeface="+mn-lt"/>
                <a:ea typeface="+mn-ea"/>
                <a:cs typeface="+mn-cs"/>
              </a:rPr>
            </a:fld>
            <a:endParaRPr lang="zh-CN" altLang="en-US" strike="noStrike" noProof="1"/>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image" Target="../media/image2.png"/><Relationship Id="rId7" Type="http://schemas.openxmlformats.org/officeDocument/2006/relationships/image" Target="../media/image1.pn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16" name="矩形 15"/>
          <p:cNvSpPr/>
          <p:nvPr/>
        </p:nvSpPr>
        <p:spPr>
          <a:xfrm>
            <a:off x="-4762" y="-3175"/>
            <a:ext cx="6900863" cy="128588"/>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9" name="矩形 48"/>
          <p:cNvSpPr/>
          <p:nvPr/>
        </p:nvSpPr>
        <p:spPr>
          <a:xfrm>
            <a:off x="-4762" y="125413"/>
            <a:ext cx="6902450" cy="144463"/>
          </a:xfrm>
          <a:prstGeom prst="rect">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50" name="矩形 49"/>
          <p:cNvSpPr/>
          <p:nvPr/>
        </p:nvSpPr>
        <p:spPr>
          <a:xfrm>
            <a:off x="-4762" y="269875"/>
            <a:ext cx="6900863" cy="142875"/>
          </a:xfrm>
          <a:prstGeom prst="rect">
            <a:avLst/>
          </a:prstGeom>
          <a:solidFill>
            <a:srgbClr val="A50021">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pic>
        <p:nvPicPr>
          <p:cNvPr id="1032" name="图片 50" descr="瑞翼教育（红灰版）"/>
          <p:cNvPicPr>
            <a:picLocks noChangeAspect="1"/>
          </p:cNvPicPr>
          <p:nvPr/>
        </p:nvPicPr>
        <p:blipFill>
          <a:blip r:embed="rId7"/>
          <a:stretch>
            <a:fillRect/>
          </a:stretch>
        </p:blipFill>
        <p:spPr>
          <a:xfrm>
            <a:off x="9236075" y="41275"/>
            <a:ext cx="1787525" cy="403225"/>
          </a:xfrm>
          <a:prstGeom prst="rect">
            <a:avLst/>
          </a:prstGeom>
          <a:noFill/>
          <a:ln w="9525">
            <a:noFill/>
          </a:ln>
        </p:spPr>
      </p:pic>
      <p:grpSp>
        <p:nvGrpSpPr>
          <p:cNvPr id="1033" name="组合 36"/>
          <p:cNvGrpSpPr/>
          <p:nvPr/>
        </p:nvGrpSpPr>
        <p:grpSpPr>
          <a:xfrm>
            <a:off x="11423650" y="-3175"/>
            <a:ext cx="796925" cy="422275"/>
            <a:chOff x="-7" y="-6"/>
            <a:chExt cx="1256" cy="665"/>
          </a:xfrm>
        </p:grpSpPr>
        <p:sp>
          <p:nvSpPr>
            <p:cNvPr id="10" name="矩形 9"/>
            <p:cNvSpPr/>
            <p:nvPr userDrawn="1"/>
          </p:nvSpPr>
          <p:spPr>
            <a:xfrm>
              <a:off x="-6" y="-6"/>
              <a:ext cx="1255" cy="202"/>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1" name="矩形 10"/>
            <p:cNvSpPr/>
            <p:nvPr userDrawn="1"/>
          </p:nvSpPr>
          <p:spPr>
            <a:xfrm>
              <a:off x="-7" y="196"/>
              <a:ext cx="1247" cy="227"/>
            </a:xfrm>
            <a:prstGeom prst="rect">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2" name="矩形 11"/>
            <p:cNvSpPr/>
            <p:nvPr userDrawn="1"/>
          </p:nvSpPr>
          <p:spPr>
            <a:xfrm>
              <a:off x="-6" y="423"/>
              <a:ext cx="1255" cy="236"/>
            </a:xfrm>
            <a:prstGeom prst="rect">
              <a:avLst/>
            </a:prstGeom>
            <a:solidFill>
              <a:srgbClr val="B226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pic>
        <p:nvPicPr>
          <p:cNvPr id="1037" name="图片 1" descr="红色SUGON"/>
          <p:cNvPicPr>
            <a:picLocks noChangeAspect="1"/>
          </p:cNvPicPr>
          <p:nvPr/>
        </p:nvPicPr>
        <p:blipFill>
          <a:blip r:embed="rId8"/>
          <a:stretch>
            <a:fillRect/>
          </a:stretch>
        </p:blipFill>
        <p:spPr>
          <a:xfrm>
            <a:off x="7283450" y="-149225"/>
            <a:ext cx="1758950" cy="77152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4.png"/><Relationship Id="rId8" Type="http://schemas.openxmlformats.org/officeDocument/2006/relationships/image" Target="../media/image3.png"/><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2" Type="http://schemas.openxmlformats.org/officeDocument/2006/relationships/notesSlide" Target="../notesSlides/notesSlide1.xml"/><Relationship Id="rId11" Type="http://schemas.openxmlformats.org/officeDocument/2006/relationships/slideLayout" Target="../slideLayouts/slideLayout3.xml"/><Relationship Id="rId10" Type="http://schemas.openxmlformats.org/officeDocument/2006/relationships/tags" Target="../tags/tag8.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9.xml"/><Relationship Id="rId1" Type="http://schemas.openxmlformats.org/officeDocument/2006/relationships/image" Target="../media/image9.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34.xml"/><Relationship Id="rId2" Type="http://schemas.openxmlformats.org/officeDocument/2006/relationships/image" Target="../media/image11.png"/><Relationship Id="rId1" Type="http://schemas.openxmlformats.org/officeDocument/2006/relationships/image" Target="../media/image10.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7.xml"/><Relationship Id="rId1" Type="http://schemas.openxmlformats.org/officeDocument/2006/relationships/image" Target="../media/image12.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3.xml"/><Relationship Id="rId1" Type="http://schemas.openxmlformats.org/officeDocument/2006/relationships/image" Target="../media/image13.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7.xml"/><Relationship Id="rId1" Type="http://schemas.openxmlformats.org/officeDocument/2006/relationships/image" Target="../media/image14.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8.xml"/><Relationship Id="rId1" Type="http://schemas.openxmlformats.org/officeDocument/2006/relationships/image" Target="../media/image15.png"/></Relationships>
</file>

<file path=ppt/slides/_rels/slide4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49.xml"/><Relationship Id="rId2" Type="http://schemas.openxmlformats.org/officeDocument/2006/relationships/image" Target="../media/image17.png"/><Relationship Id="rId1" Type="http://schemas.openxmlformats.org/officeDocument/2006/relationships/image" Target="../media/image16.png"/></Relationships>
</file>

<file path=ppt/slides/_rels/slide4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50.xml"/><Relationship Id="rId2" Type="http://schemas.openxmlformats.org/officeDocument/2006/relationships/image" Target="../media/image19.png"/><Relationship Id="rId1" Type="http://schemas.openxmlformats.org/officeDocument/2006/relationships/image" Target="../media/image18.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1.xml"/><Relationship Id="rId1" Type="http://schemas.openxmlformats.org/officeDocument/2006/relationships/image" Target="../media/image20.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4.xml"/><Relationship Id="rId1" Type="http://schemas.openxmlformats.org/officeDocument/2006/relationships/image" Target="../media/image21.pn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5.xml"/><Relationship Id="rId1" Type="http://schemas.openxmlformats.org/officeDocument/2006/relationships/image" Target="../media/image22.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1.xml"/><Relationship Id="rId1" Type="http://schemas.openxmlformats.org/officeDocument/2006/relationships/image" Target="../media/image23.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5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3.xml"/><Relationship Id="rId2" Type="http://schemas.openxmlformats.org/officeDocument/2006/relationships/image" Target="../media/image25.png"/><Relationship Id="rId1" Type="http://schemas.openxmlformats.org/officeDocument/2006/relationships/image" Target="../media/image24.pn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8.xml"/><Relationship Id="rId1" Type="http://schemas.openxmlformats.org/officeDocument/2006/relationships/image" Target="../media/image26.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PA_任意多边形 19"/>
          <p:cNvSpPr/>
          <p:nvPr>
            <p:custDataLst>
              <p:tags r:id="rId1"/>
            </p:custDataLst>
          </p:nvPr>
        </p:nvSpPr>
        <p:spPr>
          <a:xfrm>
            <a:off x="0" y="-117614"/>
            <a:ext cx="12192000" cy="3416893"/>
          </a:xfrm>
          <a:custGeom>
            <a:avLst/>
            <a:gdLst>
              <a:gd name="connsiteX0" fmla="*/ 0 w 11644590"/>
              <a:gd name="connsiteY0" fmla="*/ 0 h 3139633"/>
              <a:gd name="connsiteX1" fmla="*/ 11644590 w 11644590"/>
              <a:gd name="connsiteY1" fmla="*/ 0 h 3139633"/>
              <a:gd name="connsiteX2" fmla="*/ 3048000 w 11644590"/>
              <a:gd name="connsiteY2" fmla="*/ 3139633 h 3139633"/>
              <a:gd name="connsiteX3" fmla="*/ 0 w 11644590"/>
              <a:gd name="connsiteY3" fmla="*/ 1605195 h 3139633"/>
              <a:gd name="connsiteX4" fmla="*/ 0 w 11644590"/>
              <a:gd name="connsiteY4" fmla="*/ 0 h 3139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44590" h="3139633">
                <a:moveTo>
                  <a:pt x="0" y="0"/>
                </a:moveTo>
                <a:lnTo>
                  <a:pt x="11644590" y="0"/>
                </a:lnTo>
                <a:lnTo>
                  <a:pt x="3048000" y="3139633"/>
                </a:lnTo>
                <a:lnTo>
                  <a:pt x="0" y="1605195"/>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PA_任意多边形 23"/>
          <p:cNvSpPr/>
          <p:nvPr>
            <p:custDataLst>
              <p:tags r:id="rId2"/>
            </p:custDataLst>
          </p:nvPr>
        </p:nvSpPr>
        <p:spPr>
          <a:xfrm>
            <a:off x="-4445" y="-86360"/>
            <a:ext cx="12367260" cy="3251835"/>
          </a:xfrm>
          <a:custGeom>
            <a:avLst/>
            <a:gdLst>
              <a:gd name="connsiteX0" fmla="*/ 0 w 11757236"/>
              <a:gd name="connsiteY0" fmla="*/ 0 h 3251846"/>
              <a:gd name="connsiteX1" fmla="*/ 11757236 w 11757236"/>
              <a:gd name="connsiteY1" fmla="*/ 0 h 3251846"/>
              <a:gd name="connsiteX2" fmla="*/ 3191286 w 11757236"/>
              <a:gd name="connsiteY2" fmla="*/ 3251846 h 3251846"/>
              <a:gd name="connsiteX3" fmla="*/ 0 w 11757236"/>
              <a:gd name="connsiteY3" fmla="*/ 1581902 h 3251846"/>
            </a:gdLst>
            <a:ahLst/>
            <a:cxnLst>
              <a:cxn ang="0">
                <a:pos x="connsiteX0" y="connsiteY0"/>
              </a:cxn>
              <a:cxn ang="0">
                <a:pos x="connsiteX1" y="connsiteY1"/>
              </a:cxn>
              <a:cxn ang="0">
                <a:pos x="connsiteX2" y="connsiteY2"/>
              </a:cxn>
              <a:cxn ang="0">
                <a:pos x="connsiteX3" y="connsiteY3"/>
              </a:cxn>
            </a:cxnLst>
            <a:rect l="l" t="t" r="r" b="b"/>
            <a:pathLst>
              <a:path w="11757236" h="3251846">
                <a:moveTo>
                  <a:pt x="0" y="0"/>
                </a:moveTo>
                <a:lnTo>
                  <a:pt x="11757236" y="0"/>
                </a:lnTo>
                <a:lnTo>
                  <a:pt x="3191286" y="3251846"/>
                </a:lnTo>
                <a:lnTo>
                  <a:pt x="0" y="158190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PA_任意多边形 24"/>
          <p:cNvSpPr/>
          <p:nvPr>
            <p:custDataLst>
              <p:tags r:id="rId3"/>
            </p:custDataLst>
          </p:nvPr>
        </p:nvSpPr>
        <p:spPr>
          <a:xfrm>
            <a:off x="1270" y="-86360"/>
            <a:ext cx="12179935" cy="3182620"/>
          </a:xfrm>
          <a:custGeom>
            <a:avLst/>
            <a:gdLst>
              <a:gd name="connsiteX0" fmla="*/ 0 w 11575120"/>
              <a:gd name="connsiteY0" fmla="*/ 0 h 3182710"/>
              <a:gd name="connsiteX1" fmla="*/ 11575120 w 11575120"/>
              <a:gd name="connsiteY1" fmla="*/ 0 h 3182710"/>
              <a:gd name="connsiteX2" fmla="*/ 3191286 w 11575120"/>
              <a:gd name="connsiteY2" fmla="*/ 3182710 h 3182710"/>
              <a:gd name="connsiteX3" fmla="*/ 0 w 11575120"/>
              <a:gd name="connsiteY3" fmla="*/ 1512766 h 3182710"/>
            </a:gdLst>
            <a:ahLst/>
            <a:cxnLst>
              <a:cxn ang="0">
                <a:pos x="connsiteX0" y="connsiteY0"/>
              </a:cxn>
              <a:cxn ang="0">
                <a:pos x="connsiteX1" y="connsiteY1"/>
              </a:cxn>
              <a:cxn ang="0">
                <a:pos x="connsiteX2" y="connsiteY2"/>
              </a:cxn>
              <a:cxn ang="0">
                <a:pos x="connsiteX3" y="connsiteY3"/>
              </a:cxn>
            </a:cxnLst>
            <a:rect l="l" t="t" r="r" b="b"/>
            <a:pathLst>
              <a:path w="11575120" h="3182710">
                <a:moveTo>
                  <a:pt x="0" y="0"/>
                </a:moveTo>
                <a:lnTo>
                  <a:pt x="11575120" y="0"/>
                </a:lnTo>
                <a:lnTo>
                  <a:pt x="3191286" y="3182710"/>
                </a:lnTo>
                <a:lnTo>
                  <a:pt x="0" y="1512766"/>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PA_任意多边形 25"/>
          <p:cNvSpPr/>
          <p:nvPr>
            <p:custDataLst>
              <p:tags r:id="rId4"/>
            </p:custDataLst>
          </p:nvPr>
        </p:nvSpPr>
        <p:spPr>
          <a:xfrm>
            <a:off x="1905" y="-86360"/>
            <a:ext cx="11691620" cy="2997835"/>
          </a:xfrm>
          <a:custGeom>
            <a:avLst/>
            <a:gdLst>
              <a:gd name="connsiteX0" fmla="*/ 0 w 11087557"/>
              <a:gd name="connsiteY0" fmla="*/ 0 h 2997619"/>
              <a:gd name="connsiteX1" fmla="*/ 11087557 w 11087557"/>
              <a:gd name="connsiteY1" fmla="*/ 0 h 2997619"/>
              <a:gd name="connsiteX2" fmla="*/ 3191286 w 11087557"/>
              <a:gd name="connsiteY2" fmla="*/ 2997619 h 2997619"/>
              <a:gd name="connsiteX3" fmla="*/ 0 w 11087557"/>
              <a:gd name="connsiteY3" fmla="*/ 1327675 h 2997619"/>
            </a:gdLst>
            <a:ahLst/>
            <a:cxnLst>
              <a:cxn ang="0">
                <a:pos x="connsiteX0" y="connsiteY0"/>
              </a:cxn>
              <a:cxn ang="0">
                <a:pos x="connsiteX1" y="connsiteY1"/>
              </a:cxn>
              <a:cxn ang="0">
                <a:pos x="connsiteX2" y="connsiteY2"/>
              </a:cxn>
              <a:cxn ang="0">
                <a:pos x="connsiteX3" y="connsiteY3"/>
              </a:cxn>
            </a:cxnLst>
            <a:rect l="l" t="t" r="r" b="b"/>
            <a:pathLst>
              <a:path w="11087557" h="2997619">
                <a:moveTo>
                  <a:pt x="0" y="0"/>
                </a:moveTo>
                <a:lnTo>
                  <a:pt x="11087557" y="0"/>
                </a:lnTo>
                <a:lnTo>
                  <a:pt x="3191286" y="2997619"/>
                </a:lnTo>
                <a:lnTo>
                  <a:pt x="0" y="132767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PA_任意多边形 26"/>
          <p:cNvSpPr/>
          <p:nvPr>
            <p:custDataLst>
              <p:tags r:id="rId5"/>
            </p:custDataLst>
          </p:nvPr>
        </p:nvSpPr>
        <p:spPr>
          <a:xfrm>
            <a:off x="1905" y="-86360"/>
            <a:ext cx="11500485" cy="2924810"/>
          </a:xfrm>
          <a:custGeom>
            <a:avLst/>
            <a:gdLst>
              <a:gd name="connsiteX0" fmla="*/ 0 w 10896573"/>
              <a:gd name="connsiteY0" fmla="*/ 0 h 2925117"/>
              <a:gd name="connsiteX1" fmla="*/ 10896573 w 10896573"/>
              <a:gd name="connsiteY1" fmla="*/ 0 h 2925117"/>
              <a:gd name="connsiteX2" fmla="*/ 3191286 w 10896573"/>
              <a:gd name="connsiteY2" fmla="*/ 2925117 h 2925117"/>
              <a:gd name="connsiteX3" fmla="*/ 0 w 10896573"/>
              <a:gd name="connsiteY3" fmla="*/ 1255173 h 2925117"/>
            </a:gdLst>
            <a:ahLst/>
            <a:cxnLst>
              <a:cxn ang="0">
                <a:pos x="connsiteX0" y="connsiteY0"/>
              </a:cxn>
              <a:cxn ang="0">
                <a:pos x="connsiteX1" y="connsiteY1"/>
              </a:cxn>
              <a:cxn ang="0">
                <a:pos x="connsiteX2" y="connsiteY2"/>
              </a:cxn>
              <a:cxn ang="0">
                <a:pos x="connsiteX3" y="connsiteY3"/>
              </a:cxn>
            </a:cxnLst>
            <a:rect l="l" t="t" r="r" b="b"/>
            <a:pathLst>
              <a:path w="10896573" h="2925117">
                <a:moveTo>
                  <a:pt x="0" y="0"/>
                </a:moveTo>
                <a:lnTo>
                  <a:pt x="10896573" y="0"/>
                </a:lnTo>
                <a:lnTo>
                  <a:pt x="3191286" y="2925117"/>
                </a:lnTo>
                <a:lnTo>
                  <a:pt x="0" y="1255173"/>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PA_任意多边形 27"/>
          <p:cNvSpPr/>
          <p:nvPr>
            <p:custDataLst>
              <p:tags r:id="rId6"/>
            </p:custDataLst>
          </p:nvPr>
        </p:nvSpPr>
        <p:spPr>
          <a:xfrm>
            <a:off x="1905" y="-117475"/>
            <a:ext cx="11012805" cy="2740025"/>
          </a:xfrm>
          <a:custGeom>
            <a:avLst/>
            <a:gdLst>
              <a:gd name="connsiteX0" fmla="*/ 0 w 10409010"/>
              <a:gd name="connsiteY0" fmla="*/ 0 h 2740026"/>
              <a:gd name="connsiteX1" fmla="*/ 10409010 w 10409010"/>
              <a:gd name="connsiteY1" fmla="*/ 0 h 2740026"/>
              <a:gd name="connsiteX2" fmla="*/ 3191286 w 10409010"/>
              <a:gd name="connsiteY2" fmla="*/ 2740026 h 2740026"/>
              <a:gd name="connsiteX3" fmla="*/ 0 w 10409010"/>
              <a:gd name="connsiteY3" fmla="*/ 1070082 h 2740026"/>
            </a:gdLst>
            <a:ahLst/>
            <a:cxnLst>
              <a:cxn ang="0">
                <a:pos x="connsiteX0" y="connsiteY0"/>
              </a:cxn>
              <a:cxn ang="0">
                <a:pos x="connsiteX1" y="connsiteY1"/>
              </a:cxn>
              <a:cxn ang="0">
                <a:pos x="connsiteX2" y="connsiteY2"/>
              </a:cxn>
              <a:cxn ang="0">
                <a:pos x="connsiteX3" y="connsiteY3"/>
              </a:cxn>
            </a:cxnLst>
            <a:rect l="l" t="t" r="r" b="b"/>
            <a:pathLst>
              <a:path w="10409010" h="2740026">
                <a:moveTo>
                  <a:pt x="0" y="0"/>
                </a:moveTo>
                <a:lnTo>
                  <a:pt x="10409010" y="0"/>
                </a:lnTo>
                <a:lnTo>
                  <a:pt x="3191286" y="2740026"/>
                </a:lnTo>
                <a:lnTo>
                  <a:pt x="0" y="107008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PA_任意多边形 29"/>
          <p:cNvSpPr/>
          <p:nvPr>
            <p:custDataLst>
              <p:tags r:id="rId7"/>
            </p:custDataLst>
          </p:nvPr>
        </p:nvSpPr>
        <p:spPr>
          <a:xfrm>
            <a:off x="1270" y="-117475"/>
            <a:ext cx="10802620" cy="2660015"/>
          </a:xfrm>
          <a:custGeom>
            <a:avLst/>
            <a:gdLst>
              <a:gd name="connsiteX0" fmla="*/ 0 w 10198012"/>
              <a:gd name="connsiteY0" fmla="*/ 0 h 2659926"/>
              <a:gd name="connsiteX1" fmla="*/ 10198012 w 10198012"/>
              <a:gd name="connsiteY1" fmla="*/ 0 h 2659926"/>
              <a:gd name="connsiteX2" fmla="*/ 3191286 w 10198012"/>
              <a:gd name="connsiteY2" fmla="*/ 2659926 h 2659926"/>
              <a:gd name="connsiteX3" fmla="*/ 0 w 10198012"/>
              <a:gd name="connsiteY3" fmla="*/ 989982 h 2659926"/>
              <a:gd name="connsiteX4" fmla="*/ 0 w 10198012"/>
              <a:gd name="connsiteY4" fmla="*/ 0 h 2659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8012" h="2659926">
                <a:moveTo>
                  <a:pt x="0" y="0"/>
                </a:moveTo>
                <a:lnTo>
                  <a:pt x="10198012" y="0"/>
                </a:lnTo>
                <a:lnTo>
                  <a:pt x="3191286" y="2659926"/>
                </a:lnTo>
                <a:lnTo>
                  <a:pt x="0" y="989982"/>
                </a:lnTo>
                <a:lnTo>
                  <a:pt x="0" y="0"/>
                </a:lnTo>
                <a:close/>
              </a:path>
            </a:pathLst>
          </a:custGeom>
          <a:solidFill>
            <a:srgbClr val="B22F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123146" y="3086839"/>
            <a:ext cx="5812190" cy="1715770"/>
          </a:xfrm>
          <a:prstGeom prst="rect">
            <a:avLst/>
          </a:prstGeom>
          <a:noFill/>
        </p:spPr>
        <p:txBody>
          <a:bodyPr wrap="square" rtlCol="0">
            <a:spAutoFit/>
          </a:bodyPr>
          <a:lstStyle/>
          <a:p>
            <a:pPr algn="ctr">
              <a:lnSpc>
                <a:spcPct val="120000"/>
              </a:lnSpc>
            </a:pPr>
            <a:r>
              <a:rPr lang="zh-CN" sz="4800" dirty="0"/>
              <a:t>函数高级</a:t>
            </a:r>
            <a:endParaRPr lang="zh-CN" sz="4800" dirty="0"/>
          </a:p>
          <a:p>
            <a:pPr algn="ctr">
              <a:lnSpc>
                <a:spcPct val="120000"/>
              </a:lnSpc>
            </a:pPr>
            <a:r>
              <a:rPr lang="zh-CN" altLang="en-US" sz="4000" dirty="0">
                <a:latin typeface="楷体" panose="02010609060101010101" pitchFamily="49" charset="-122"/>
                <a:ea typeface="楷体" panose="02010609060101010101" pitchFamily="49" charset="-122"/>
              </a:rPr>
              <a:t>商丘师范 韩杰</a:t>
            </a:r>
            <a:endParaRPr lang="zh-CN" altLang="en-US" sz="4000" dirty="0">
              <a:latin typeface="楷体" panose="02010609060101010101" pitchFamily="49" charset="-122"/>
              <a:ea typeface="楷体" panose="02010609060101010101" pitchFamily="49" charset="-122"/>
            </a:endParaRPr>
          </a:p>
        </p:txBody>
      </p:sp>
      <p:pic>
        <p:nvPicPr>
          <p:cNvPr id="5" name="图片 4" descr="反白瑞翼教育LOGO"/>
          <p:cNvPicPr>
            <a:picLocks noChangeAspect="1"/>
          </p:cNvPicPr>
          <p:nvPr/>
        </p:nvPicPr>
        <p:blipFill>
          <a:blip r:embed="rId8"/>
          <a:stretch>
            <a:fillRect/>
          </a:stretch>
        </p:blipFill>
        <p:spPr>
          <a:xfrm>
            <a:off x="4115435" y="513080"/>
            <a:ext cx="2254250" cy="508635"/>
          </a:xfrm>
          <a:prstGeom prst="rect">
            <a:avLst/>
          </a:prstGeom>
        </p:spPr>
      </p:pic>
      <p:pic>
        <p:nvPicPr>
          <p:cNvPr id="2" name="图片 1" descr="SUGON图标"/>
          <p:cNvPicPr>
            <a:picLocks noChangeAspect="1"/>
          </p:cNvPicPr>
          <p:nvPr/>
        </p:nvPicPr>
        <p:blipFill>
          <a:blip r:embed="rId9"/>
          <a:stretch>
            <a:fillRect/>
          </a:stretch>
        </p:blipFill>
        <p:spPr>
          <a:xfrm>
            <a:off x="1651635" y="257175"/>
            <a:ext cx="2324735" cy="1020445"/>
          </a:xfrm>
          <a:prstGeom prst="rect">
            <a:avLst/>
          </a:prstGeom>
        </p:spPr>
      </p:pic>
    </p:spTree>
    <p:custDataLst>
      <p:tags r:id="rId10"/>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1.</a:t>
            </a:r>
            <a:r>
              <a:rPr>
                <a:sym typeface="+mn-ea"/>
              </a:rPr>
              <a:t>3. 简单闭包的示例代码</a:t>
            </a:r>
            <a:endParaRPr lang="zh-CN" altLang="en-US"/>
          </a:p>
        </p:txBody>
      </p:sp>
      <p:sp>
        <p:nvSpPr>
          <p:cNvPr id="3" name="内容占位符 2"/>
          <p:cNvSpPr>
            <a:spLocks noGrp="1"/>
          </p:cNvSpPr>
          <p:nvPr>
            <p:ph idx="1"/>
          </p:nvPr>
        </p:nvSpPr>
        <p:spPr/>
        <p:txBody>
          <a:bodyPr/>
          <a:lstStyle/>
          <a:p>
            <a:r>
              <a:rPr lang="zh-CN" altLang="en-US" sz="2400" dirty="0"/>
              <a:t>闭包执行结果的说明:</a:t>
            </a:r>
            <a:endParaRPr lang="zh-CN" altLang="en-US" sz="2400" dirty="0"/>
          </a:p>
          <a:p>
            <a:endParaRPr lang="zh-CN" altLang="en-US" sz="2400" dirty="0"/>
          </a:p>
          <a:p>
            <a:r>
              <a:rPr lang="zh-CN" altLang="en-US" sz="2400" dirty="0"/>
              <a:t>通过上面的输出结果可以看出闭包保存了外部函数内的变量num1，每次执行闭包都是在num1 = 1 基础上进行计算。</a:t>
            </a:r>
            <a:endParaRPr lang="zh-CN" altLang="en-US" sz="2400" dirty="0"/>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a:t>
            </a:r>
            <a:r>
              <a:t>4. 闭包的作用</a:t>
            </a:r>
          </a:p>
        </p:txBody>
      </p:sp>
      <p:sp>
        <p:nvSpPr>
          <p:cNvPr id="3" name="内容占位符 2"/>
          <p:cNvSpPr>
            <a:spLocks noGrp="1"/>
          </p:cNvSpPr>
          <p:nvPr>
            <p:ph idx="1"/>
          </p:nvPr>
        </p:nvSpPr>
        <p:spPr/>
        <p:txBody>
          <a:bodyPr/>
          <a:lstStyle/>
          <a:p>
            <a:r>
              <a:rPr lang="zh-CN" altLang="en-US" sz="2400" dirty="0">
                <a:solidFill>
                  <a:srgbClr val="FF0000"/>
                </a:solidFill>
              </a:rPr>
              <a:t>闭包可以保存外部函数内的变量，不会随着外部函数调用完而销毁。</a:t>
            </a:r>
            <a:endParaRPr lang="zh-CN" altLang="en-US" sz="2400" dirty="0">
              <a:solidFill>
                <a:srgbClr val="FF0000"/>
              </a:solidFill>
            </a:endParaRPr>
          </a:p>
          <a:p>
            <a:r>
              <a:rPr lang="zh-CN" altLang="en-US" sz="2400" dirty="0"/>
              <a:t>注意点:</a:t>
            </a:r>
            <a:endParaRPr lang="zh-CN" altLang="en-US" sz="2400" dirty="0"/>
          </a:p>
          <a:p>
            <a:endParaRPr lang="zh-CN" altLang="en-US" sz="2400" dirty="0"/>
          </a:p>
          <a:p>
            <a:r>
              <a:rPr lang="zh-CN" altLang="en-US" sz="2400" dirty="0"/>
              <a:t>由于闭包引用了外部函数的变量，则外部函数的变量没有及时释放，</a:t>
            </a:r>
            <a:r>
              <a:rPr lang="zh-CN" altLang="en-US" sz="2400" dirty="0">
                <a:solidFill>
                  <a:srgbClr val="FF0000"/>
                </a:solidFill>
              </a:rPr>
              <a:t>消耗内存。</a:t>
            </a:r>
            <a:endParaRPr lang="zh-CN" altLang="en-US" sz="2400" dirty="0">
              <a:solidFill>
                <a:srgbClr val="FF0000"/>
              </a:solidFill>
            </a:endParaRP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a:t>
            </a:r>
            <a:r>
              <a:rPr lang="zh-CN" altLang="en-US">
                <a:sym typeface="+mn-ea"/>
              </a:rPr>
              <a:t>5. 小结</a:t>
            </a:r>
            <a:br>
              <a:rPr lang="zh-CN" altLang="en-US"/>
            </a:br>
            <a:endParaRPr lang="zh-CN" altLang="en-US"/>
          </a:p>
        </p:txBody>
      </p:sp>
      <p:sp>
        <p:nvSpPr>
          <p:cNvPr id="3" name="内容占位符 2"/>
          <p:cNvSpPr>
            <a:spLocks noGrp="1"/>
          </p:cNvSpPr>
          <p:nvPr>
            <p:ph idx="1"/>
          </p:nvPr>
        </p:nvSpPr>
        <p:spPr/>
        <p:txBody>
          <a:bodyPr/>
          <a:lstStyle/>
          <a:p>
            <a:r>
              <a:rPr lang="zh-CN" altLang="en-US" sz="2400" dirty="0"/>
              <a:t>当返回的内部函数使用了外部函数的变量就形成了闭包</a:t>
            </a:r>
            <a:endParaRPr lang="zh-CN" altLang="en-US" sz="2400" dirty="0"/>
          </a:p>
          <a:p>
            <a:r>
              <a:rPr lang="zh-CN" altLang="en-US" sz="2400" dirty="0"/>
              <a:t>闭包可以对外部函数的变量进行保存</a:t>
            </a:r>
            <a:endParaRPr lang="zh-CN" altLang="en-US" sz="2400" dirty="0"/>
          </a:p>
          <a:p>
            <a:r>
              <a:rPr lang="zh-CN" altLang="en-US" sz="2400" dirty="0"/>
              <a:t>实现闭包的标准格式:</a:t>
            </a:r>
            <a:endParaRPr lang="zh-CN" altLang="en-US" sz="2400" dirty="0"/>
          </a:p>
        </p:txBody>
      </p:sp>
      <p:pic>
        <p:nvPicPr>
          <p:cNvPr id="4" name="图片 3"/>
          <p:cNvPicPr>
            <a:picLocks noChangeAspect="1"/>
          </p:cNvPicPr>
          <p:nvPr/>
        </p:nvPicPr>
        <p:blipFill>
          <a:blip r:embed="rId1"/>
          <a:stretch>
            <a:fillRect/>
          </a:stretch>
        </p:blipFill>
        <p:spPr>
          <a:xfrm>
            <a:off x="1030605" y="3534410"/>
            <a:ext cx="8488680" cy="2903220"/>
          </a:xfrm>
          <a:prstGeom prst="rect">
            <a:avLst/>
          </a:prstGeom>
        </p:spPr>
      </p:pic>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34720" y="1546225"/>
            <a:ext cx="9429750" cy="4719320"/>
          </a:xfrm>
        </p:spPr>
        <p:txBody>
          <a:bodyPr/>
          <a:lstStyle/>
          <a:p>
            <a:pPr algn="ctr"/>
            <a:endParaRPr lang="zh-CN" altLang="en-US">
              <a:sym typeface="+mn-ea"/>
            </a:endParaRPr>
          </a:p>
          <a:p>
            <a:pPr algn="ctr"/>
            <a:endParaRPr lang="zh-CN" altLang="en-US">
              <a:sym typeface="+mn-ea"/>
            </a:endParaRPr>
          </a:p>
          <a:p>
            <a:pPr algn="ctr"/>
            <a:r>
              <a:rPr lang="zh-CN" altLang="en-US" sz="4800">
                <a:sym typeface="+mn-ea"/>
              </a:rPr>
              <a:t>0</a:t>
            </a:r>
            <a:r>
              <a:rPr lang="en-US" altLang="zh-CN" sz="4800">
                <a:sym typeface="+mn-ea"/>
              </a:rPr>
              <a:t>2</a:t>
            </a:r>
            <a:r>
              <a:rPr lang="zh-CN" altLang="en-US" sz="4800">
                <a:sym typeface="+mn-ea"/>
              </a:rPr>
              <a:t>. 闭包的使用</a:t>
            </a:r>
            <a:endParaRPr lang="zh-CN" altLang="en-US" sz="4800">
              <a:sym typeface="+mn-ea"/>
            </a:endParaRP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闭包的使用</a:t>
            </a:r>
            <a:endParaRPr lang="zh-CN" altLang="en-US"/>
          </a:p>
        </p:txBody>
      </p:sp>
      <p:sp>
        <p:nvSpPr>
          <p:cNvPr id="3" name="内容占位符 2"/>
          <p:cNvSpPr>
            <a:spLocks noGrp="1"/>
          </p:cNvSpPr>
          <p:nvPr>
            <p:ph idx="1"/>
          </p:nvPr>
        </p:nvSpPr>
        <p:spPr/>
        <p:txBody>
          <a:bodyPr/>
          <a:lstStyle/>
          <a:p>
            <a:r>
              <a:rPr lang="zh-CN" altLang="en-US" sz="2400"/>
              <a:t>学习目标</a:t>
            </a:r>
            <a:endParaRPr lang="zh-CN" altLang="en-US" sz="2400"/>
          </a:p>
          <a:p>
            <a:endParaRPr lang="zh-CN" altLang="en-US" sz="2400"/>
          </a:p>
          <a:p>
            <a:r>
              <a:rPr lang="zh-CN" altLang="en-US" sz="2400"/>
              <a:t>能够知道闭包的作用</a:t>
            </a:r>
            <a:endParaRPr lang="zh-CN" altLang="en-US" sz="2400"/>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a:t>
            </a:r>
            <a:r>
              <a:t>1. 案例</a:t>
            </a:r>
          </a:p>
        </p:txBody>
      </p:sp>
      <p:sp>
        <p:nvSpPr>
          <p:cNvPr id="3" name="内容占位符 2"/>
          <p:cNvSpPr>
            <a:spLocks noGrp="1"/>
          </p:cNvSpPr>
          <p:nvPr>
            <p:ph idx="1"/>
          </p:nvPr>
        </p:nvSpPr>
        <p:spPr/>
        <p:txBody>
          <a:bodyPr/>
          <a:lstStyle/>
          <a:p>
            <a:r>
              <a:rPr lang="zh-CN" altLang="en-US" sz="2400"/>
              <a:t>需求: 根据配置信息使用闭包实现不同人的对话信息，例如对话:</a:t>
            </a:r>
            <a:endParaRPr lang="zh-CN" altLang="en-US" sz="2400"/>
          </a:p>
          <a:p>
            <a:endParaRPr lang="zh-CN" altLang="en-US" sz="2400"/>
          </a:p>
          <a:p>
            <a:r>
              <a:rPr lang="zh-CN" altLang="en-US" sz="2400"/>
              <a:t>张三: 到北京了吗? 李四: 已经到了，放心吧。</a:t>
            </a:r>
            <a:endParaRPr lang="zh-CN" altLang="en-US" sz="2400"/>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2</a:t>
            </a:r>
            <a:r>
              <a:rPr lang="en-US" altLang="zh-CN"/>
              <a:t>.</a:t>
            </a:r>
            <a:r>
              <a:t>2. 实现步骤说明</a:t>
            </a:r>
          </a:p>
        </p:txBody>
      </p:sp>
      <p:sp>
        <p:nvSpPr>
          <p:cNvPr id="3" name="内容占位符 2"/>
          <p:cNvSpPr>
            <a:spLocks noGrp="1"/>
          </p:cNvSpPr>
          <p:nvPr>
            <p:ph idx="1"/>
          </p:nvPr>
        </p:nvSpPr>
        <p:spPr/>
        <p:txBody>
          <a:bodyPr/>
          <a:lstStyle/>
          <a:p>
            <a:r>
              <a:rPr lang="zh-CN" altLang="en-US" sz="2400" dirty="0"/>
              <a:t>定义外部函数接收不同的配置信息参数，参数是人名</a:t>
            </a:r>
            <a:endParaRPr lang="zh-CN" altLang="en-US" sz="2400" dirty="0"/>
          </a:p>
          <a:p>
            <a:r>
              <a:rPr lang="zh-CN" altLang="en-US" sz="2400" dirty="0"/>
              <a:t>定义内部函数接收对话信息参数</a:t>
            </a:r>
            <a:endParaRPr lang="zh-CN" altLang="en-US" sz="2400" dirty="0"/>
          </a:p>
          <a:p>
            <a:r>
              <a:rPr lang="zh-CN" altLang="en-US" sz="2400" dirty="0"/>
              <a:t>在内部函数里面把配置信息和对话信息进行拼接输出</a:t>
            </a:r>
            <a:endParaRPr lang="zh-CN" altLang="en-US" sz="2400" dirty="0"/>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2</a:t>
            </a:r>
            <a:r>
              <a:rPr lang="en-US" altLang="zh-CN"/>
              <a:t>.</a:t>
            </a:r>
            <a:r>
              <a:t>3. 功能代码的实现</a:t>
            </a:r>
          </a:p>
        </p:txBody>
      </p:sp>
      <p:pic>
        <p:nvPicPr>
          <p:cNvPr id="4" name="内容占位符 3"/>
          <p:cNvPicPr>
            <a:picLocks noGrp="1" noChangeAspect="1"/>
          </p:cNvPicPr>
          <p:nvPr>
            <p:ph idx="1"/>
          </p:nvPr>
        </p:nvPicPr>
        <p:blipFill>
          <a:blip r:embed="rId1"/>
          <a:stretch>
            <a:fillRect/>
          </a:stretch>
        </p:blipFill>
        <p:spPr>
          <a:xfrm>
            <a:off x="1030605" y="1555115"/>
            <a:ext cx="5153025" cy="4719955"/>
          </a:xfrm>
          <a:prstGeom prst="rect">
            <a:avLst/>
          </a:prstGeom>
        </p:spPr>
      </p:pic>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2.</a:t>
            </a:r>
            <a:r>
              <a:rPr>
                <a:sym typeface="+mn-ea"/>
              </a:rPr>
              <a:t>3. 功能代码的实现</a:t>
            </a:r>
            <a:endParaRPr lang="zh-CN" altLang="en-US"/>
          </a:p>
        </p:txBody>
      </p:sp>
      <p:sp>
        <p:nvSpPr>
          <p:cNvPr id="3" name="内容占位符 2"/>
          <p:cNvSpPr>
            <a:spLocks noGrp="1"/>
          </p:cNvSpPr>
          <p:nvPr>
            <p:ph idx="1"/>
          </p:nvPr>
        </p:nvSpPr>
        <p:spPr/>
        <p:txBody>
          <a:bodyPr/>
          <a:lstStyle/>
          <a:p>
            <a:r>
              <a:rPr lang="zh-CN" altLang="en-US" sz="2400"/>
              <a:t>闭包案例说明:</a:t>
            </a:r>
            <a:endParaRPr lang="zh-CN" altLang="en-US" sz="2400"/>
          </a:p>
          <a:p>
            <a:endParaRPr lang="zh-CN" altLang="en-US" sz="2400"/>
          </a:p>
          <a:p>
            <a:r>
              <a:rPr lang="zh-CN" altLang="en-US" sz="2400"/>
              <a:t>闭包还可以提高代码的可重用性，不需要再手动定义额外的功能函数。</a:t>
            </a:r>
            <a:endParaRPr lang="zh-CN" altLang="en-US" sz="2400"/>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34720" y="1546225"/>
            <a:ext cx="9429750" cy="4719320"/>
          </a:xfrm>
        </p:spPr>
        <p:txBody>
          <a:bodyPr/>
          <a:lstStyle/>
          <a:p>
            <a:pPr algn="ctr"/>
            <a:endParaRPr lang="zh-CN" altLang="en-US">
              <a:sym typeface="+mn-ea"/>
            </a:endParaRPr>
          </a:p>
          <a:p>
            <a:pPr algn="ctr"/>
            <a:endParaRPr lang="zh-CN" altLang="en-US">
              <a:sym typeface="+mn-ea"/>
            </a:endParaRPr>
          </a:p>
          <a:p>
            <a:pPr algn="ctr"/>
            <a:r>
              <a:rPr lang="zh-CN" altLang="en-US" sz="4800">
                <a:sym typeface="+mn-ea"/>
              </a:rPr>
              <a:t>0</a:t>
            </a:r>
            <a:r>
              <a:rPr lang="en-US" altLang="zh-CN" sz="4800">
                <a:sym typeface="+mn-ea"/>
              </a:rPr>
              <a:t>3</a:t>
            </a:r>
            <a:r>
              <a:rPr lang="zh-CN" altLang="en-US" sz="4800">
                <a:sym typeface="+mn-ea"/>
              </a:rPr>
              <a:t>. 修改闭包内使用的外部变量</a:t>
            </a:r>
            <a:endParaRPr lang="zh-CN" altLang="en-US" sz="4800">
              <a:sym typeface="+mn-ea"/>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函数高级闭包和装饰器</a:t>
            </a:r>
            <a:endParaRPr lang="zh-CN" altLang="en-US" dirty="0">
              <a:sym typeface="+mn-ea"/>
            </a:endParaRPr>
          </a:p>
        </p:txBody>
      </p:sp>
      <p:sp>
        <p:nvSpPr>
          <p:cNvPr id="3" name="内容占位符 2"/>
          <p:cNvSpPr>
            <a:spLocks noGrp="1"/>
          </p:cNvSpPr>
          <p:nvPr>
            <p:ph idx="1"/>
          </p:nvPr>
        </p:nvSpPr>
        <p:spPr/>
        <p:txBody>
          <a:bodyPr/>
          <a:lstStyle/>
          <a:p>
            <a:r>
              <a:rPr lang="zh-CN" altLang="en-US" sz="2800" dirty="0"/>
              <a:t>目标</a:t>
            </a:r>
            <a:endParaRPr lang="zh-CN" altLang="en-US" sz="2800" dirty="0"/>
          </a:p>
          <a:p>
            <a:pPr lvl="1"/>
            <a:r>
              <a:rPr lang="en-US" altLang="zh-CN" sz="2400" dirty="0">
                <a:solidFill>
                  <a:srgbClr val="FF0000"/>
                </a:solidFill>
              </a:rPr>
              <a:t>01 </a:t>
            </a:r>
            <a:r>
              <a:rPr lang="zh-CN" altLang="en-US" sz="2400" dirty="0">
                <a:solidFill>
                  <a:srgbClr val="FF0000"/>
                </a:solidFill>
              </a:rPr>
              <a:t>闭包</a:t>
            </a:r>
            <a:endParaRPr lang="zh-CN" altLang="en-US" sz="2400" dirty="0">
              <a:solidFill>
                <a:srgbClr val="FF0000"/>
              </a:solidFill>
            </a:endParaRPr>
          </a:p>
          <a:p>
            <a:pPr lvl="1"/>
            <a:r>
              <a:rPr lang="en-US" altLang="zh-CN" sz="2400" dirty="0">
                <a:solidFill>
                  <a:srgbClr val="FF0000"/>
                </a:solidFill>
                <a:sym typeface="+mn-ea"/>
              </a:rPr>
              <a:t>02 </a:t>
            </a:r>
            <a:r>
              <a:rPr lang="zh-CN" altLang="en-US" sz="2400" dirty="0">
                <a:solidFill>
                  <a:srgbClr val="FF0000"/>
                </a:solidFill>
              </a:rPr>
              <a:t>闭包的使用</a:t>
            </a:r>
            <a:endParaRPr lang="zh-CN" altLang="en-US" sz="2400" dirty="0">
              <a:solidFill>
                <a:srgbClr val="FF0000"/>
              </a:solidFill>
            </a:endParaRPr>
          </a:p>
          <a:p>
            <a:pPr lvl="1"/>
            <a:r>
              <a:rPr lang="en-US" altLang="zh-CN" sz="2400" dirty="0">
                <a:sym typeface="+mn-ea"/>
              </a:rPr>
              <a:t>03 </a:t>
            </a:r>
            <a:r>
              <a:rPr lang="zh-CN" altLang="en-US" sz="2400" dirty="0"/>
              <a:t>修改闭包内使用的外部变量</a:t>
            </a:r>
            <a:endParaRPr lang="zh-CN" altLang="en-US" sz="2400" dirty="0"/>
          </a:p>
          <a:p>
            <a:pPr lvl="1"/>
            <a:r>
              <a:rPr lang="en-US" altLang="zh-CN" sz="2400" dirty="0">
                <a:solidFill>
                  <a:srgbClr val="FF0000"/>
                </a:solidFill>
                <a:sym typeface="+mn-ea"/>
              </a:rPr>
              <a:t>04 </a:t>
            </a:r>
            <a:r>
              <a:rPr lang="zh-CN" altLang="en-US" sz="2400" dirty="0">
                <a:solidFill>
                  <a:srgbClr val="FF0000"/>
                </a:solidFill>
              </a:rPr>
              <a:t>装饰器</a:t>
            </a:r>
            <a:endParaRPr lang="zh-CN" altLang="en-US" sz="2400" dirty="0">
              <a:solidFill>
                <a:srgbClr val="FF0000"/>
              </a:solidFill>
            </a:endParaRPr>
          </a:p>
          <a:p>
            <a:pPr lvl="1"/>
            <a:r>
              <a:rPr lang="en-US" altLang="zh-CN" sz="2400" dirty="0">
                <a:solidFill>
                  <a:srgbClr val="FF0000"/>
                </a:solidFill>
                <a:sym typeface="+mn-ea"/>
              </a:rPr>
              <a:t>05 </a:t>
            </a:r>
            <a:r>
              <a:rPr lang="zh-CN" altLang="en-US" sz="2400" dirty="0">
                <a:solidFill>
                  <a:srgbClr val="FF0000"/>
                </a:solidFill>
              </a:rPr>
              <a:t>装饰器的使用</a:t>
            </a:r>
            <a:endParaRPr lang="zh-CN" altLang="en-US" sz="2400" dirty="0">
              <a:solidFill>
                <a:srgbClr val="FF0000"/>
              </a:solidFill>
            </a:endParaRPr>
          </a:p>
          <a:p>
            <a:pPr lvl="1"/>
            <a:r>
              <a:rPr lang="en-US" altLang="zh-CN" sz="2400" dirty="0">
                <a:sym typeface="+mn-ea"/>
              </a:rPr>
              <a:t>06 </a:t>
            </a:r>
            <a:r>
              <a:rPr lang="zh-CN" altLang="en-US" sz="2400" dirty="0"/>
              <a:t>通用装饰器的使用</a:t>
            </a:r>
            <a:endParaRPr lang="zh-CN" altLang="en-US" sz="2400" dirty="0"/>
          </a:p>
          <a:p>
            <a:pPr lvl="1"/>
            <a:r>
              <a:rPr lang="en-US" altLang="zh-CN" sz="2400" dirty="0">
                <a:sym typeface="+mn-ea"/>
              </a:rPr>
              <a:t>07 </a:t>
            </a:r>
            <a:r>
              <a:rPr lang="zh-CN" altLang="en-US" sz="2400" dirty="0"/>
              <a:t>多个装饰器的使用</a:t>
            </a:r>
            <a:endParaRPr lang="zh-CN" altLang="en-US" sz="2400" dirty="0"/>
          </a:p>
          <a:p>
            <a:pPr lvl="1"/>
            <a:r>
              <a:rPr lang="en-US" altLang="zh-CN" sz="2400" dirty="0">
                <a:sym typeface="+mn-ea"/>
              </a:rPr>
              <a:t>08 </a:t>
            </a:r>
            <a:r>
              <a:rPr lang="zh-CN" altLang="en-US" sz="2400" dirty="0"/>
              <a:t>带有参数的装饰器</a:t>
            </a:r>
            <a:endParaRPr lang="zh-CN" altLang="en-US" sz="2400" dirty="0"/>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t>修改闭包内使用的外部变量</a:t>
            </a:r>
          </a:p>
        </p:txBody>
      </p:sp>
      <p:sp>
        <p:nvSpPr>
          <p:cNvPr id="3" name="内容占位符 2"/>
          <p:cNvSpPr>
            <a:spLocks noGrp="1"/>
          </p:cNvSpPr>
          <p:nvPr>
            <p:ph idx="1"/>
          </p:nvPr>
        </p:nvSpPr>
        <p:spPr/>
        <p:txBody>
          <a:bodyPr/>
          <a:lstStyle/>
          <a:p>
            <a:r>
              <a:rPr lang="zh-CN" altLang="en-US" sz="2400"/>
              <a:t>学习目标</a:t>
            </a:r>
            <a:endParaRPr lang="zh-CN" altLang="en-US" sz="2400"/>
          </a:p>
          <a:p>
            <a:endParaRPr lang="zh-CN" altLang="en-US" sz="2400"/>
          </a:p>
          <a:p>
            <a:r>
              <a:rPr lang="zh-CN" altLang="en-US" sz="2400"/>
              <a:t>能够知道修改闭包内使用的外部变量所需要的关键字</a:t>
            </a:r>
            <a:endParaRPr lang="zh-CN" altLang="en-US" sz="2400"/>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3.</a:t>
            </a:r>
            <a:r>
              <a:t>1. 修改闭包内使用的外部变量</a:t>
            </a:r>
          </a:p>
        </p:txBody>
      </p:sp>
      <p:sp>
        <p:nvSpPr>
          <p:cNvPr id="3" name="内容占位符 2"/>
          <p:cNvSpPr>
            <a:spLocks noGrp="1"/>
          </p:cNvSpPr>
          <p:nvPr>
            <p:ph idx="1"/>
          </p:nvPr>
        </p:nvSpPr>
        <p:spPr/>
        <p:txBody>
          <a:bodyPr/>
          <a:lstStyle/>
          <a:p>
            <a:r>
              <a:rPr lang="zh-CN" altLang="en-US" sz="2400"/>
              <a:t>修改闭包内使用的外部变量的错误示例:</a:t>
            </a:r>
            <a:endParaRPr lang="zh-CN" altLang="en-US" sz="2400"/>
          </a:p>
        </p:txBody>
      </p:sp>
      <p:pic>
        <p:nvPicPr>
          <p:cNvPr id="4" name="图片 3"/>
          <p:cNvPicPr>
            <a:picLocks noChangeAspect="1"/>
          </p:cNvPicPr>
          <p:nvPr/>
        </p:nvPicPr>
        <p:blipFill>
          <a:blip r:embed="rId1"/>
          <a:stretch>
            <a:fillRect/>
          </a:stretch>
        </p:blipFill>
        <p:spPr>
          <a:xfrm>
            <a:off x="1030605" y="2157730"/>
            <a:ext cx="8275955" cy="4417060"/>
          </a:xfrm>
          <a:prstGeom prst="rect">
            <a:avLst/>
          </a:prstGeom>
        </p:spPr>
      </p:pic>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3.1</a:t>
            </a:r>
            <a:r>
              <a:rPr lang="zh-CN" altLang="en-US"/>
              <a:t> 闭包的介绍</a:t>
            </a:r>
            <a:endParaRPr lang="zh-CN" altLang="en-US"/>
          </a:p>
        </p:txBody>
      </p:sp>
      <p:sp>
        <p:nvSpPr>
          <p:cNvPr id="3" name="内容占位符 2"/>
          <p:cNvSpPr>
            <a:spLocks noGrp="1"/>
          </p:cNvSpPr>
          <p:nvPr>
            <p:ph idx="1"/>
          </p:nvPr>
        </p:nvSpPr>
        <p:spPr/>
        <p:txBody>
          <a:bodyPr/>
          <a:lstStyle/>
          <a:p>
            <a:r>
              <a:rPr lang="zh-CN" altLang="en-US" sz="2400">
                <a:sym typeface="+mn-ea"/>
              </a:rPr>
              <a:t>修改闭包内使用的外部变量的正确示例:</a:t>
            </a:r>
            <a:endParaRPr lang="zh-CN" altLang="en-US" sz="2400"/>
          </a:p>
        </p:txBody>
      </p:sp>
      <p:pic>
        <p:nvPicPr>
          <p:cNvPr id="4" name="图片 3"/>
          <p:cNvPicPr>
            <a:picLocks noChangeAspect="1"/>
          </p:cNvPicPr>
          <p:nvPr/>
        </p:nvPicPr>
        <p:blipFill>
          <a:blip r:embed="rId1"/>
          <a:stretch>
            <a:fillRect/>
          </a:stretch>
        </p:blipFill>
        <p:spPr>
          <a:xfrm>
            <a:off x="1030605" y="2146300"/>
            <a:ext cx="7793355" cy="4509135"/>
          </a:xfrm>
          <a:prstGeom prst="rect">
            <a:avLst/>
          </a:prstGeom>
        </p:spPr>
      </p:pic>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3.1</a:t>
            </a:r>
            <a:r>
              <a:rPr lang="zh-CN" altLang="en-US">
                <a:sym typeface="+mn-ea"/>
              </a:rPr>
              <a:t> 闭包的介绍</a:t>
            </a:r>
            <a:endParaRPr lang="zh-CN" altLang="en-US"/>
          </a:p>
        </p:txBody>
      </p:sp>
      <p:sp>
        <p:nvSpPr>
          <p:cNvPr id="3" name="内容占位符 2"/>
          <p:cNvSpPr>
            <a:spLocks noGrp="1"/>
          </p:cNvSpPr>
          <p:nvPr>
            <p:ph idx="1"/>
          </p:nvPr>
        </p:nvSpPr>
        <p:spPr/>
        <p:txBody>
          <a:bodyPr/>
          <a:lstStyle/>
          <a:p>
            <a:r>
              <a:rPr lang="zh-CN" altLang="en-US" sz="2400"/>
              <a:t>修改闭包内使用的外部函数变量使用 nonlocal 关键字来完成。</a:t>
            </a:r>
            <a:endParaRPr lang="zh-CN" altLang="en-US" sz="2400"/>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34720" y="1546225"/>
            <a:ext cx="9429750" cy="4719320"/>
          </a:xfrm>
        </p:spPr>
        <p:txBody>
          <a:bodyPr/>
          <a:lstStyle/>
          <a:p>
            <a:pPr algn="ctr"/>
            <a:endParaRPr lang="zh-CN" altLang="en-US">
              <a:sym typeface="+mn-ea"/>
            </a:endParaRPr>
          </a:p>
          <a:p>
            <a:pPr algn="ctr"/>
            <a:endParaRPr lang="zh-CN" altLang="en-US">
              <a:sym typeface="+mn-ea"/>
            </a:endParaRPr>
          </a:p>
          <a:p>
            <a:pPr algn="ctr"/>
            <a:r>
              <a:rPr lang="zh-CN" altLang="en-US" sz="4800">
                <a:sym typeface="+mn-ea"/>
              </a:rPr>
              <a:t>0</a:t>
            </a:r>
            <a:r>
              <a:rPr lang="en-US" altLang="zh-CN" sz="4800">
                <a:sym typeface="+mn-ea"/>
              </a:rPr>
              <a:t>4</a:t>
            </a:r>
            <a:r>
              <a:rPr lang="zh-CN" altLang="en-US" sz="4800">
                <a:sym typeface="+mn-ea"/>
              </a:rPr>
              <a:t>. 装饰器</a:t>
            </a:r>
            <a:endParaRPr lang="zh-CN" altLang="en-US" sz="4800">
              <a:sym typeface="+mn-ea"/>
            </a:endParaRP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t>装饰器</a:t>
            </a:r>
          </a:p>
        </p:txBody>
      </p:sp>
      <p:sp>
        <p:nvSpPr>
          <p:cNvPr id="3" name="内容占位符 2"/>
          <p:cNvSpPr>
            <a:spLocks noGrp="1"/>
          </p:cNvSpPr>
          <p:nvPr>
            <p:ph idx="1"/>
          </p:nvPr>
        </p:nvSpPr>
        <p:spPr/>
        <p:txBody>
          <a:bodyPr/>
          <a:lstStyle/>
          <a:p>
            <a:r>
              <a:rPr lang="zh-CN" altLang="en-US" sz="2400" dirty="0"/>
              <a:t>学习目标</a:t>
            </a:r>
            <a:endParaRPr lang="zh-CN" altLang="en-US" sz="2400" dirty="0"/>
          </a:p>
          <a:p>
            <a:endParaRPr lang="zh-CN" altLang="en-US" sz="2400" dirty="0"/>
          </a:p>
          <a:p>
            <a:r>
              <a:rPr lang="zh-CN" altLang="en-US" sz="2400" dirty="0"/>
              <a:t>能够知道定义装饰器的语法格式</a:t>
            </a:r>
            <a:endParaRPr lang="zh-CN" altLang="en-US" sz="2400" dirty="0"/>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4.</a:t>
            </a:r>
            <a:r>
              <a:t>1. 装饰器的定义</a:t>
            </a:r>
          </a:p>
        </p:txBody>
      </p:sp>
      <p:sp>
        <p:nvSpPr>
          <p:cNvPr id="3" name="内容占位符 2"/>
          <p:cNvSpPr>
            <a:spLocks noGrp="1"/>
          </p:cNvSpPr>
          <p:nvPr>
            <p:ph idx="1"/>
          </p:nvPr>
        </p:nvSpPr>
        <p:spPr/>
        <p:txBody>
          <a:bodyPr/>
          <a:lstStyle/>
          <a:p>
            <a:r>
              <a:rPr lang="zh-CN" altLang="en-US" sz="2400" dirty="0"/>
              <a:t>就是给已有函数</a:t>
            </a:r>
            <a:r>
              <a:rPr lang="zh-CN" altLang="en-US" sz="2400" dirty="0">
                <a:solidFill>
                  <a:srgbClr val="FF0000"/>
                </a:solidFill>
              </a:rPr>
              <a:t>增加额外功能</a:t>
            </a:r>
            <a:r>
              <a:rPr lang="zh-CN" altLang="en-US" sz="2400" dirty="0"/>
              <a:t>的函数，它</a:t>
            </a:r>
            <a:r>
              <a:rPr lang="zh-CN" altLang="en-US" sz="2400" dirty="0">
                <a:solidFill>
                  <a:srgbClr val="FF0000"/>
                </a:solidFill>
              </a:rPr>
              <a:t>本质上就是一个闭包函数</a:t>
            </a:r>
            <a:r>
              <a:rPr lang="zh-CN" altLang="en-US" sz="2400" dirty="0"/>
              <a:t>。</a:t>
            </a:r>
            <a:endParaRPr lang="zh-CN" altLang="en-US" sz="2400" dirty="0"/>
          </a:p>
          <a:p>
            <a:endParaRPr lang="zh-CN" altLang="en-US" sz="2400" dirty="0"/>
          </a:p>
          <a:p>
            <a:r>
              <a:rPr lang="zh-CN" altLang="en-US" sz="2400" dirty="0"/>
              <a:t>装饰器的功能特点:</a:t>
            </a:r>
            <a:endParaRPr lang="zh-CN" altLang="en-US" sz="2400" dirty="0"/>
          </a:p>
          <a:p>
            <a:r>
              <a:rPr lang="zh-CN" altLang="en-US" sz="2400" dirty="0"/>
              <a:t>不修改已有函数的源代码</a:t>
            </a:r>
            <a:endParaRPr lang="zh-CN" altLang="en-US" sz="2400" dirty="0"/>
          </a:p>
          <a:p>
            <a:r>
              <a:rPr lang="zh-CN" altLang="en-US" sz="2400" dirty="0"/>
              <a:t>不修改已有函数的调用方式</a:t>
            </a:r>
            <a:endParaRPr lang="zh-CN" altLang="en-US" sz="2400" dirty="0"/>
          </a:p>
          <a:p>
            <a:r>
              <a:rPr lang="zh-CN" altLang="en-US" sz="2400" dirty="0"/>
              <a:t>给已有函数增加额外的功能</a:t>
            </a:r>
            <a:endParaRPr lang="zh-CN" altLang="en-US" sz="2400" dirty="0"/>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4</a:t>
            </a:r>
            <a:r>
              <a:rPr lang="en-US" altLang="zh-CN"/>
              <a:t>.</a:t>
            </a:r>
            <a:r>
              <a:t>2. 装饰器的示例代码</a:t>
            </a:r>
          </a:p>
        </p:txBody>
      </p:sp>
      <p:pic>
        <p:nvPicPr>
          <p:cNvPr id="4" name="内容占位符 3"/>
          <p:cNvPicPr>
            <a:picLocks noGrp="1" noChangeAspect="1"/>
          </p:cNvPicPr>
          <p:nvPr>
            <p:ph idx="1"/>
          </p:nvPr>
        </p:nvPicPr>
        <p:blipFill>
          <a:blip r:embed="rId1"/>
          <a:stretch>
            <a:fillRect/>
          </a:stretch>
        </p:blipFill>
        <p:spPr>
          <a:xfrm>
            <a:off x="1030605" y="1586865"/>
            <a:ext cx="4987290" cy="4719955"/>
          </a:xfrm>
          <a:prstGeom prst="rect">
            <a:avLst/>
          </a:prstGeom>
        </p:spPr>
      </p:pic>
      <p:pic>
        <p:nvPicPr>
          <p:cNvPr id="6" name="图片 5"/>
          <p:cNvPicPr>
            <a:picLocks noChangeAspect="1"/>
          </p:cNvPicPr>
          <p:nvPr/>
        </p:nvPicPr>
        <p:blipFill>
          <a:blip r:embed="rId2"/>
          <a:stretch>
            <a:fillRect/>
          </a:stretch>
        </p:blipFill>
        <p:spPr>
          <a:xfrm>
            <a:off x="6017895" y="1743075"/>
            <a:ext cx="5151755" cy="4255135"/>
          </a:xfrm>
          <a:prstGeom prst="rect">
            <a:avLst/>
          </a:prstGeom>
        </p:spPr>
      </p:pic>
    </p:spTree>
    <p:custDataLst>
      <p:tags r:id="rId3"/>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4.</a:t>
            </a:r>
            <a:r>
              <a:rPr>
                <a:sym typeface="+mn-ea"/>
              </a:rPr>
              <a:t>2. 装饰器的示例代码</a:t>
            </a:r>
            <a:endParaRPr lang="zh-CN" altLang="en-US"/>
          </a:p>
        </p:txBody>
      </p:sp>
      <p:sp>
        <p:nvSpPr>
          <p:cNvPr id="3" name="内容占位符 2"/>
          <p:cNvSpPr>
            <a:spLocks noGrp="1"/>
          </p:cNvSpPr>
          <p:nvPr>
            <p:ph idx="1"/>
          </p:nvPr>
        </p:nvSpPr>
        <p:spPr/>
        <p:txBody>
          <a:bodyPr/>
          <a:lstStyle/>
          <a:p>
            <a:r>
              <a:rPr lang="zh-CN" altLang="en-US" sz="2400" dirty="0"/>
              <a:t>代码说明:</a:t>
            </a:r>
            <a:endParaRPr lang="zh-CN" altLang="en-US" sz="2400" dirty="0"/>
          </a:p>
          <a:p>
            <a:endParaRPr lang="zh-CN" altLang="en-US" sz="2400" dirty="0"/>
          </a:p>
          <a:p>
            <a:r>
              <a:rPr lang="zh-CN" altLang="en-US" sz="2400" dirty="0">
                <a:solidFill>
                  <a:srgbClr val="FF0000"/>
                </a:solidFill>
              </a:rPr>
              <a:t>闭包函数有且只有一个参数，必须是函数类型，这样定义的函数才是装饰器</a:t>
            </a:r>
            <a:r>
              <a:rPr lang="zh-CN" altLang="en-US" sz="2400" dirty="0"/>
              <a:t>。</a:t>
            </a:r>
            <a:endParaRPr lang="zh-CN" altLang="en-US" sz="2400" dirty="0"/>
          </a:p>
          <a:p>
            <a:r>
              <a:rPr lang="zh-CN" altLang="en-US" sz="2400" dirty="0"/>
              <a:t>写代码要遵循</a:t>
            </a:r>
            <a:r>
              <a:rPr lang="zh-CN" altLang="en-US" sz="2400" dirty="0">
                <a:solidFill>
                  <a:srgbClr val="FF0000"/>
                </a:solidFill>
              </a:rPr>
              <a:t>开放封闭</a:t>
            </a:r>
            <a:r>
              <a:rPr lang="zh-CN" altLang="en-US" sz="2400" dirty="0"/>
              <a:t>原则，它规定已经实现的功能代码不允许被修改，但可以被扩展。</a:t>
            </a:r>
            <a:endParaRPr lang="zh-CN" altLang="en-US" sz="2400" dirty="0"/>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4</a:t>
            </a:r>
            <a:r>
              <a:rPr lang="en-US" altLang="zh-CN"/>
              <a:t>.</a:t>
            </a:r>
            <a:r>
              <a:t>3. 装饰器的语法糖写法</a:t>
            </a:r>
          </a:p>
        </p:txBody>
      </p:sp>
      <p:sp>
        <p:nvSpPr>
          <p:cNvPr id="3" name="内容占位符 2"/>
          <p:cNvSpPr>
            <a:spLocks noGrp="1"/>
          </p:cNvSpPr>
          <p:nvPr>
            <p:ph idx="1"/>
          </p:nvPr>
        </p:nvSpPr>
        <p:spPr/>
        <p:txBody>
          <a:bodyPr/>
          <a:lstStyle/>
          <a:p>
            <a:r>
              <a:rPr lang="zh-CN" altLang="en-US" sz="2400"/>
              <a:t>如果有多个函数都需要添加登录验证的功能，每次都需要编写func = check(func)这样代码对已有函数进行装饰，这种做法还是比较麻烦。</a:t>
            </a:r>
            <a:endParaRPr lang="zh-CN" altLang="en-US" sz="2400"/>
          </a:p>
          <a:p>
            <a:endParaRPr lang="zh-CN" altLang="en-US" sz="2400"/>
          </a:p>
          <a:p>
            <a:r>
              <a:rPr lang="zh-CN" altLang="en-US" sz="2400"/>
              <a:t>Python给提供了一个装饰函数更加简单的写法，那就是语法糖，语法糖的书写格式是: @装饰器名字，通过语法糖的方式也可以完成对已有函数的装饰</a:t>
            </a:r>
            <a:endParaRPr lang="zh-CN" altLang="en-US" sz="240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函数高级闭包和装饰器</a:t>
            </a:r>
            <a:endParaRPr lang="zh-CN" altLang="en-US"/>
          </a:p>
        </p:txBody>
      </p:sp>
      <p:sp>
        <p:nvSpPr>
          <p:cNvPr id="3" name="内容占位符 2"/>
          <p:cNvSpPr>
            <a:spLocks noGrp="1"/>
          </p:cNvSpPr>
          <p:nvPr>
            <p:ph idx="1"/>
          </p:nvPr>
        </p:nvSpPr>
        <p:spPr/>
        <p:txBody>
          <a:bodyPr/>
          <a:lstStyle/>
          <a:p>
            <a:r>
              <a:rPr lang="zh-CN" altLang="en-US" sz="2800"/>
              <a:t>目标</a:t>
            </a:r>
            <a:endParaRPr lang="zh-CN" altLang="en-US" sz="2800"/>
          </a:p>
          <a:p>
            <a:pPr lvl="1"/>
            <a:r>
              <a:rPr lang="en-US" altLang="zh-CN" sz="2400">
                <a:sym typeface="+mn-ea"/>
              </a:rPr>
              <a:t>09 </a:t>
            </a:r>
            <a:r>
              <a:rPr lang="zh-CN" altLang="en-US" sz="2400"/>
              <a:t>类装饰器的使用</a:t>
            </a:r>
            <a:endParaRPr lang="zh-CN" altLang="en-US" sz="2400"/>
          </a:p>
          <a:p>
            <a:pPr lvl="1"/>
            <a:endParaRPr lang="zh-CN" altLang="en-US" sz="2400"/>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4.</a:t>
            </a:r>
            <a:r>
              <a:rPr>
                <a:sym typeface="+mn-ea"/>
              </a:rPr>
              <a:t>3. 装饰器的语法糖写法</a:t>
            </a:r>
            <a:endParaRPr lang="zh-CN" altLang="en-US"/>
          </a:p>
        </p:txBody>
      </p:sp>
      <p:pic>
        <p:nvPicPr>
          <p:cNvPr id="4" name="内容占位符 3"/>
          <p:cNvPicPr>
            <a:picLocks noGrp="1" noChangeAspect="1"/>
          </p:cNvPicPr>
          <p:nvPr>
            <p:ph idx="1"/>
          </p:nvPr>
        </p:nvPicPr>
        <p:blipFill>
          <a:blip r:embed="rId1"/>
          <a:stretch>
            <a:fillRect/>
          </a:stretch>
        </p:blipFill>
        <p:spPr>
          <a:xfrm>
            <a:off x="1030605" y="1607185"/>
            <a:ext cx="5137150" cy="4904105"/>
          </a:xfrm>
          <a:prstGeom prst="rect">
            <a:avLst/>
          </a:prstGeom>
        </p:spPr>
      </p:pic>
    </p:spTree>
    <p:custDataLst>
      <p:tags r:id="rId2"/>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4.</a:t>
            </a:r>
            <a:r>
              <a:rPr>
                <a:sym typeface="+mn-ea"/>
              </a:rPr>
              <a:t>3. 装饰器的语法糖写法</a:t>
            </a:r>
            <a:endParaRPr lang="zh-CN" altLang="en-US"/>
          </a:p>
        </p:txBody>
      </p:sp>
      <p:sp>
        <p:nvSpPr>
          <p:cNvPr id="3" name="内容占位符 2"/>
          <p:cNvSpPr>
            <a:spLocks noGrp="1"/>
          </p:cNvSpPr>
          <p:nvPr>
            <p:ph idx="1"/>
          </p:nvPr>
        </p:nvSpPr>
        <p:spPr/>
        <p:txBody>
          <a:bodyPr/>
          <a:lstStyle/>
          <a:p>
            <a:r>
              <a:rPr lang="zh-CN" altLang="en-US" sz="2400"/>
              <a:t>说明:</a:t>
            </a:r>
            <a:endParaRPr lang="zh-CN" altLang="en-US" sz="2400"/>
          </a:p>
          <a:p>
            <a:r>
              <a:rPr lang="zh-CN" altLang="en-US" sz="2400"/>
              <a:t>@check 等价于 comment = check(comment)</a:t>
            </a:r>
            <a:endParaRPr lang="zh-CN" altLang="en-US" sz="2400"/>
          </a:p>
          <a:p>
            <a:r>
              <a:rPr lang="zh-CN" altLang="en-US" sz="2400"/>
              <a:t>装饰器的执行时间是加载模块时立即执行。</a:t>
            </a:r>
            <a:endParaRPr lang="zh-CN" altLang="en-US" sz="2400"/>
          </a:p>
        </p:txBody>
      </p:sp>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4</a:t>
            </a:r>
            <a:r>
              <a:rPr lang="en-US" altLang="zh-CN"/>
              <a:t>.</a:t>
            </a:r>
            <a:r>
              <a:t>4. 小结</a:t>
            </a:r>
          </a:p>
        </p:txBody>
      </p:sp>
      <p:sp>
        <p:nvSpPr>
          <p:cNvPr id="3" name="内容占位符 2"/>
          <p:cNvSpPr>
            <a:spLocks noGrp="1"/>
          </p:cNvSpPr>
          <p:nvPr>
            <p:ph idx="1"/>
          </p:nvPr>
        </p:nvSpPr>
        <p:spPr/>
        <p:txBody>
          <a:bodyPr/>
          <a:lstStyle/>
          <a:p>
            <a:r>
              <a:rPr lang="zh-CN" altLang="en-US" sz="2400"/>
              <a:t>装饰器</a:t>
            </a:r>
            <a:r>
              <a:rPr lang="zh-CN" altLang="en-US" sz="2400">
                <a:solidFill>
                  <a:srgbClr val="FF0000"/>
                </a:solidFill>
              </a:rPr>
              <a:t>本质上就是一个闭包函数</a:t>
            </a:r>
            <a:r>
              <a:rPr lang="zh-CN" altLang="en-US" sz="2400"/>
              <a:t>，它可以对已有函数进行</a:t>
            </a:r>
            <a:r>
              <a:rPr lang="zh-CN" altLang="en-US" sz="2400">
                <a:solidFill>
                  <a:srgbClr val="FF0000"/>
                </a:solidFill>
              </a:rPr>
              <a:t>额外的功能扩展</a:t>
            </a:r>
            <a:r>
              <a:rPr lang="zh-CN" altLang="en-US" sz="2400"/>
              <a:t>。</a:t>
            </a:r>
            <a:endParaRPr lang="zh-CN" altLang="en-US" sz="2400"/>
          </a:p>
          <a:p>
            <a:r>
              <a:rPr lang="zh-CN" altLang="en-US" sz="2400"/>
              <a:t>装饰器的语法格式:</a:t>
            </a:r>
            <a:endParaRPr lang="zh-CN" altLang="en-US" sz="2400"/>
          </a:p>
          <a:p>
            <a:endParaRPr lang="zh-CN" altLang="en-US" sz="2400"/>
          </a:p>
          <a:p>
            <a:endParaRPr lang="zh-CN" altLang="en-US" sz="2400"/>
          </a:p>
          <a:p>
            <a:endParaRPr lang="zh-CN" altLang="en-US" sz="2400"/>
          </a:p>
          <a:p>
            <a:endParaRPr lang="zh-CN" altLang="en-US" sz="2400"/>
          </a:p>
          <a:p>
            <a:endParaRPr lang="zh-CN" altLang="en-US" sz="2400"/>
          </a:p>
          <a:p>
            <a:r>
              <a:rPr lang="zh-CN" altLang="en-US" sz="2400"/>
              <a:t>装饰器的语法糖用法: @装饰器名称，同样可以完成对已有函数的装饰操作。</a:t>
            </a:r>
            <a:endParaRPr lang="zh-CN" altLang="en-US" sz="2400"/>
          </a:p>
        </p:txBody>
      </p:sp>
      <p:graphicFrame>
        <p:nvGraphicFramePr>
          <p:cNvPr id="4" name="表格 3"/>
          <p:cNvGraphicFramePr/>
          <p:nvPr/>
        </p:nvGraphicFramePr>
        <p:xfrm>
          <a:off x="1030605" y="2801620"/>
          <a:ext cx="8533765" cy="2651760"/>
        </p:xfrm>
        <a:graphic>
          <a:graphicData uri="http://schemas.openxmlformats.org/drawingml/2006/table">
            <a:tbl>
              <a:tblPr firstRow="1" bandRow="1">
                <a:tableStyleId>{5C22544A-7EE6-4342-B048-85BDC9FD1C3A}</a:tableStyleId>
              </a:tblPr>
              <a:tblGrid>
                <a:gridCol w="8533765"/>
              </a:tblGrid>
              <a:tr h="381000">
                <a:tc>
                  <a:txBody>
                    <a:bodyPr/>
                    <a:lstStyle/>
                    <a:p>
                      <a:pPr>
                        <a:buNone/>
                      </a:pPr>
                      <a:r>
                        <a:rPr lang="zh-CN" altLang="en-US" sz="2400"/>
                        <a:t># 装饰器</a:t>
                      </a:r>
                      <a:endParaRPr lang="zh-CN" altLang="en-US" sz="2400"/>
                    </a:p>
                    <a:p>
                      <a:pPr>
                        <a:buNone/>
                      </a:pPr>
                      <a:r>
                        <a:rPr lang="zh-CN" altLang="en-US" sz="2400"/>
                        <a:t># def decorator(fn): # fn:被装饰的目标函数.</a:t>
                      </a:r>
                      <a:endParaRPr lang="zh-CN" altLang="en-US" sz="2400"/>
                    </a:p>
                    <a:p>
                      <a:pPr>
                        <a:buNone/>
                      </a:pPr>
                      <a:r>
                        <a:rPr lang="zh-CN" altLang="en-US" sz="2400"/>
                        <a:t>#     def inner():</a:t>
                      </a:r>
                      <a:endParaRPr lang="zh-CN" altLang="en-US" sz="2400"/>
                    </a:p>
                    <a:p>
                      <a:pPr>
                        <a:buNone/>
                      </a:pPr>
                      <a:r>
                        <a:rPr lang="zh-CN" altLang="en-US" sz="2400"/>
                        <a:t>#         '''执行函数之前'''</a:t>
                      </a:r>
                      <a:endParaRPr lang="zh-CN" altLang="en-US" sz="2400"/>
                    </a:p>
                    <a:p>
                      <a:pPr>
                        <a:buNone/>
                      </a:pPr>
                      <a:r>
                        <a:rPr lang="zh-CN" altLang="en-US" sz="2400"/>
                        <a:t>#         fn() # 执行被装饰的目标函数</a:t>
                      </a:r>
                      <a:endParaRPr lang="zh-CN" altLang="en-US" sz="2400"/>
                    </a:p>
                    <a:p>
                      <a:pPr>
                        <a:buNone/>
                      </a:pPr>
                      <a:r>
                        <a:rPr lang="zh-CN" altLang="en-US" sz="2400"/>
                        <a:t>#         '''执行函数之后'''</a:t>
                      </a:r>
                      <a:endParaRPr lang="zh-CN" altLang="en-US" sz="2400"/>
                    </a:p>
                    <a:p>
                      <a:pPr>
                        <a:buNone/>
                      </a:pPr>
                      <a:r>
                        <a:rPr lang="zh-CN" altLang="en-US" sz="2400"/>
                        <a:t>#     return inner</a:t>
                      </a:r>
                      <a:endParaRPr lang="zh-CN" altLang="en-US" sz="2400"/>
                    </a:p>
                  </a:txBody>
                  <a:tcPr/>
                </a:tc>
              </a:tr>
            </a:tbl>
          </a:graphicData>
        </a:graphic>
      </p:graphicFrame>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34720" y="1546225"/>
            <a:ext cx="9429750" cy="4719320"/>
          </a:xfrm>
        </p:spPr>
        <p:txBody>
          <a:bodyPr/>
          <a:lstStyle/>
          <a:p>
            <a:pPr algn="ctr"/>
            <a:endParaRPr lang="zh-CN" altLang="en-US">
              <a:sym typeface="+mn-ea"/>
            </a:endParaRPr>
          </a:p>
          <a:p>
            <a:pPr algn="ctr"/>
            <a:endParaRPr lang="zh-CN" altLang="en-US">
              <a:sym typeface="+mn-ea"/>
            </a:endParaRPr>
          </a:p>
          <a:p>
            <a:pPr algn="ctr"/>
            <a:r>
              <a:rPr lang="zh-CN" altLang="en-US" sz="4800">
                <a:sym typeface="+mn-ea"/>
              </a:rPr>
              <a:t>0</a:t>
            </a:r>
            <a:r>
              <a:rPr lang="en-US" altLang="zh-CN" sz="4800">
                <a:sym typeface="+mn-ea"/>
              </a:rPr>
              <a:t>5</a:t>
            </a:r>
            <a:r>
              <a:rPr lang="zh-CN" altLang="en-US" sz="4800">
                <a:sym typeface="+mn-ea"/>
              </a:rPr>
              <a:t>. 装饰器的使用</a:t>
            </a:r>
            <a:endParaRPr lang="zh-CN" altLang="en-US" sz="4800">
              <a:sym typeface="+mn-ea"/>
            </a:endParaRPr>
          </a:p>
        </p:txBody>
      </p:sp>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t>装饰器的使用</a:t>
            </a:r>
          </a:p>
        </p:txBody>
      </p:sp>
      <p:sp>
        <p:nvSpPr>
          <p:cNvPr id="3" name="内容占位符 2"/>
          <p:cNvSpPr>
            <a:spLocks noGrp="1"/>
          </p:cNvSpPr>
          <p:nvPr>
            <p:ph idx="1"/>
          </p:nvPr>
        </p:nvSpPr>
        <p:spPr/>
        <p:txBody>
          <a:bodyPr/>
          <a:lstStyle/>
          <a:p>
            <a:r>
              <a:rPr lang="zh-CN" altLang="en-US" sz="2400"/>
              <a:t>学习目标</a:t>
            </a:r>
            <a:endParaRPr lang="zh-CN" altLang="en-US" sz="2400"/>
          </a:p>
          <a:p>
            <a:endParaRPr lang="zh-CN" altLang="en-US" sz="2400"/>
          </a:p>
          <a:p>
            <a:r>
              <a:rPr lang="zh-CN" altLang="en-US" sz="2400"/>
              <a:t>能够说出装饰器的作用</a:t>
            </a:r>
            <a:endParaRPr lang="zh-CN" altLang="en-US" sz="2400"/>
          </a:p>
        </p:txBody>
      </p:sp>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5.</a:t>
            </a:r>
            <a:r>
              <a:t>1. 装饰器的使用场景</a:t>
            </a:r>
          </a:p>
        </p:txBody>
      </p:sp>
      <p:sp>
        <p:nvSpPr>
          <p:cNvPr id="3" name="内容占位符 2"/>
          <p:cNvSpPr>
            <a:spLocks noGrp="1"/>
          </p:cNvSpPr>
          <p:nvPr>
            <p:ph idx="1"/>
          </p:nvPr>
        </p:nvSpPr>
        <p:spPr/>
        <p:txBody>
          <a:bodyPr/>
          <a:lstStyle/>
          <a:p>
            <a:r>
              <a:rPr lang="zh-CN" altLang="en-US" sz="2400"/>
              <a:t>函数执行时间的统计</a:t>
            </a:r>
            <a:endParaRPr lang="zh-CN" altLang="en-US" sz="2400"/>
          </a:p>
          <a:p>
            <a:r>
              <a:rPr lang="zh-CN" altLang="en-US" sz="2400"/>
              <a:t>输出日志信息</a:t>
            </a:r>
            <a:endParaRPr lang="zh-CN" altLang="en-US" sz="2400"/>
          </a:p>
        </p:txBody>
      </p:sp>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sym typeface="+mn-ea"/>
              </a:rPr>
              <a:t>5</a:t>
            </a:r>
            <a:r>
              <a:rPr lang="en-US" altLang="zh-CN" sz="4000"/>
              <a:t>.</a:t>
            </a:r>
            <a:r>
              <a:rPr sz="4000"/>
              <a:t>2. 装饰器实现已有函数执行时间的统计</a:t>
            </a:r>
            <a:endParaRPr sz="4000"/>
          </a:p>
        </p:txBody>
      </p:sp>
      <p:pic>
        <p:nvPicPr>
          <p:cNvPr id="4" name="内容占位符 3"/>
          <p:cNvPicPr>
            <a:picLocks noGrp="1" noChangeAspect="1"/>
          </p:cNvPicPr>
          <p:nvPr>
            <p:ph idx="1"/>
          </p:nvPr>
        </p:nvPicPr>
        <p:blipFill>
          <a:blip r:embed="rId1"/>
          <a:stretch>
            <a:fillRect/>
          </a:stretch>
        </p:blipFill>
        <p:spPr>
          <a:xfrm>
            <a:off x="1030605" y="1454785"/>
            <a:ext cx="5992495" cy="4719955"/>
          </a:xfrm>
          <a:prstGeom prst="rect">
            <a:avLst/>
          </a:prstGeom>
        </p:spPr>
      </p:pic>
    </p:spTree>
    <p:custDataLst>
      <p:tags r:id="rId2"/>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5</a:t>
            </a:r>
            <a:r>
              <a:rPr lang="en-US" altLang="zh-CN"/>
              <a:t>.</a:t>
            </a:r>
            <a:r>
              <a:rPr lang="en-US"/>
              <a:t>3</a:t>
            </a:r>
            <a:r>
              <a:t>. 小结</a:t>
            </a:r>
          </a:p>
        </p:txBody>
      </p:sp>
      <p:sp>
        <p:nvSpPr>
          <p:cNvPr id="3" name="内容占位符 2"/>
          <p:cNvSpPr>
            <a:spLocks noGrp="1"/>
          </p:cNvSpPr>
          <p:nvPr>
            <p:ph idx="1"/>
          </p:nvPr>
        </p:nvSpPr>
        <p:spPr/>
        <p:txBody>
          <a:bodyPr/>
          <a:lstStyle/>
          <a:p>
            <a:r>
              <a:rPr lang="zh-CN" altLang="en-US" sz="2400"/>
              <a:t>通过上面的示例代码可以得知装饰器的作用:</a:t>
            </a:r>
            <a:endParaRPr lang="zh-CN" altLang="en-US" sz="2400"/>
          </a:p>
          <a:p>
            <a:endParaRPr lang="zh-CN" altLang="en-US" sz="2400"/>
          </a:p>
          <a:p>
            <a:r>
              <a:rPr lang="zh-CN" altLang="en-US" sz="2400"/>
              <a:t>在不改变已有函数源代码及调用方式的前提下，对已有函数进行功能的扩展。</a:t>
            </a:r>
            <a:endParaRPr lang="zh-CN" altLang="en-US" sz="2400"/>
          </a:p>
        </p:txBody>
      </p:sp>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34720" y="1546225"/>
            <a:ext cx="9429750" cy="4719320"/>
          </a:xfrm>
        </p:spPr>
        <p:txBody>
          <a:bodyPr/>
          <a:lstStyle/>
          <a:p>
            <a:pPr algn="ctr"/>
            <a:endParaRPr lang="zh-CN" altLang="en-US">
              <a:sym typeface="+mn-ea"/>
            </a:endParaRPr>
          </a:p>
          <a:p>
            <a:pPr algn="ctr"/>
            <a:endParaRPr lang="zh-CN" altLang="en-US">
              <a:sym typeface="+mn-ea"/>
            </a:endParaRPr>
          </a:p>
          <a:p>
            <a:pPr algn="ctr"/>
            <a:r>
              <a:rPr lang="zh-CN" altLang="en-US" sz="4800">
                <a:sym typeface="+mn-ea"/>
              </a:rPr>
              <a:t>0</a:t>
            </a:r>
            <a:r>
              <a:rPr lang="en-US" altLang="zh-CN" sz="4800">
                <a:sym typeface="+mn-ea"/>
              </a:rPr>
              <a:t>6</a:t>
            </a:r>
            <a:r>
              <a:rPr lang="zh-CN" altLang="en-US" sz="4800">
                <a:sym typeface="+mn-ea"/>
              </a:rPr>
              <a:t>. 通用装饰器的使用</a:t>
            </a:r>
            <a:endParaRPr lang="zh-CN" altLang="en-US" sz="4800">
              <a:sym typeface="+mn-ea"/>
            </a:endParaRPr>
          </a:p>
        </p:txBody>
      </p:sp>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t>通用装饰器的使用</a:t>
            </a:r>
          </a:p>
        </p:txBody>
      </p:sp>
      <p:sp>
        <p:nvSpPr>
          <p:cNvPr id="3" name="内容占位符 2"/>
          <p:cNvSpPr>
            <a:spLocks noGrp="1"/>
          </p:cNvSpPr>
          <p:nvPr>
            <p:ph idx="1"/>
          </p:nvPr>
        </p:nvSpPr>
        <p:spPr/>
        <p:txBody>
          <a:bodyPr/>
          <a:lstStyle/>
          <a:p>
            <a:r>
              <a:rPr lang="zh-CN" altLang="en-US" sz="2400"/>
              <a:t>学习目标</a:t>
            </a:r>
            <a:endParaRPr lang="zh-CN" altLang="en-US" sz="2400"/>
          </a:p>
          <a:p>
            <a:endParaRPr lang="zh-CN" altLang="en-US" sz="2400"/>
          </a:p>
          <a:p>
            <a:r>
              <a:rPr lang="zh-CN" altLang="en-US" sz="2400"/>
              <a:t>能够写出通用的装饰器</a:t>
            </a:r>
            <a:endParaRPr lang="zh-CN" altLang="en-US" sz="2400"/>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34720" y="1546225"/>
            <a:ext cx="9429750" cy="4719320"/>
          </a:xfrm>
        </p:spPr>
        <p:txBody>
          <a:bodyPr/>
          <a:lstStyle/>
          <a:p>
            <a:pPr algn="ctr"/>
            <a:endParaRPr lang="zh-CN" altLang="en-US">
              <a:sym typeface="+mn-ea"/>
            </a:endParaRPr>
          </a:p>
          <a:p>
            <a:pPr algn="ctr"/>
            <a:endParaRPr lang="zh-CN" altLang="en-US">
              <a:sym typeface="+mn-ea"/>
            </a:endParaRPr>
          </a:p>
          <a:p>
            <a:pPr algn="ctr"/>
            <a:r>
              <a:rPr lang="zh-CN" altLang="en-US" sz="4800">
                <a:sym typeface="+mn-ea"/>
              </a:rPr>
              <a:t>01. 闭包</a:t>
            </a:r>
            <a:endParaRPr lang="zh-CN" altLang="en-US" sz="4800">
              <a:solidFill>
                <a:schemeClr val="tx1">
                  <a:lumMod val="65000"/>
                  <a:lumOff val="35000"/>
                </a:schemeClr>
              </a:solidFill>
              <a:sym typeface="+mn-ea"/>
            </a:endParaRPr>
          </a:p>
        </p:txBody>
      </p:sp>
    </p:spTree>
    <p:custDataLst>
      <p:tags r:id="rId1"/>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6.</a:t>
            </a:r>
            <a:r>
              <a:t>1. 装饰带有参数的函数</a:t>
            </a:r>
          </a:p>
        </p:txBody>
      </p:sp>
      <p:pic>
        <p:nvPicPr>
          <p:cNvPr id="4" name="内容占位符 3"/>
          <p:cNvPicPr>
            <a:picLocks noGrp="1" noChangeAspect="1"/>
          </p:cNvPicPr>
          <p:nvPr>
            <p:ph idx="1"/>
          </p:nvPr>
        </p:nvPicPr>
        <p:blipFill>
          <a:blip r:embed="rId1"/>
          <a:stretch>
            <a:fillRect/>
          </a:stretch>
        </p:blipFill>
        <p:spPr>
          <a:xfrm>
            <a:off x="1030605" y="1566545"/>
            <a:ext cx="4902200" cy="4719955"/>
          </a:xfrm>
          <a:prstGeom prst="rect">
            <a:avLst/>
          </a:prstGeom>
        </p:spPr>
      </p:pic>
    </p:spTree>
    <p:custDataLst>
      <p:tags r:id="rId2"/>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6</a:t>
            </a:r>
            <a:r>
              <a:rPr lang="en-US" altLang="zh-CN"/>
              <a:t>.</a:t>
            </a:r>
            <a:r>
              <a:t>2. 装饰带有返回值的函数</a:t>
            </a:r>
          </a:p>
        </p:txBody>
      </p:sp>
      <p:pic>
        <p:nvPicPr>
          <p:cNvPr id="4" name="内容占位符 3"/>
          <p:cNvPicPr>
            <a:picLocks noGrp="1" noChangeAspect="1"/>
          </p:cNvPicPr>
          <p:nvPr>
            <p:ph idx="1"/>
          </p:nvPr>
        </p:nvPicPr>
        <p:blipFill>
          <a:blip r:embed="rId1"/>
          <a:stretch>
            <a:fillRect/>
          </a:stretch>
        </p:blipFill>
        <p:spPr>
          <a:xfrm>
            <a:off x="1030605" y="1576705"/>
            <a:ext cx="4628515" cy="4719955"/>
          </a:xfrm>
          <a:prstGeom prst="rect">
            <a:avLst/>
          </a:prstGeom>
        </p:spPr>
      </p:pic>
    </p:spTree>
    <p:custDataLst>
      <p:tags r:id="rId2"/>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6</a:t>
            </a:r>
            <a:r>
              <a:rPr lang="en-US" altLang="zh-CN"/>
              <a:t>.</a:t>
            </a:r>
            <a:r>
              <a:t>3. 装饰带有不定长参数的函数</a:t>
            </a:r>
          </a:p>
        </p:txBody>
      </p:sp>
      <p:pic>
        <p:nvPicPr>
          <p:cNvPr id="4" name="内容占位符 3"/>
          <p:cNvPicPr>
            <a:picLocks noGrp="1" noChangeAspect="1"/>
          </p:cNvPicPr>
          <p:nvPr>
            <p:ph idx="1"/>
          </p:nvPr>
        </p:nvPicPr>
        <p:blipFill>
          <a:blip r:embed="rId1"/>
          <a:stretch>
            <a:fillRect/>
          </a:stretch>
        </p:blipFill>
        <p:spPr>
          <a:xfrm>
            <a:off x="1030605" y="1495425"/>
            <a:ext cx="4744085" cy="4719955"/>
          </a:xfrm>
          <a:prstGeom prst="rect">
            <a:avLst/>
          </a:prstGeom>
        </p:spPr>
      </p:pic>
      <p:pic>
        <p:nvPicPr>
          <p:cNvPr id="5" name="图片 4"/>
          <p:cNvPicPr>
            <a:picLocks noChangeAspect="1"/>
          </p:cNvPicPr>
          <p:nvPr/>
        </p:nvPicPr>
        <p:blipFill>
          <a:blip r:embed="rId2"/>
          <a:stretch>
            <a:fillRect/>
          </a:stretch>
        </p:blipFill>
        <p:spPr>
          <a:xfrm>
            <a:off x="6000750" y="1495425"/>
            <a:ext cx="5059680" cy="3759835"/>
          </a:xfrm>
          <a:prstGeom prst="rect">
            <a:avLst/>
          </a:prstGeom>
        </p:spPr>
      </p:pic>
    </p:spTree>
    <p:custDataLst>
      <p:tags r:id="rId3"/>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6</a:t>
            </a:r>
            <a:r>
              <a:rPr lang="en-US" altLang="zh-CN"/>
              <a:t>.</a:t>
            </a:r>
            <a:r>
              <a:t>4. 通用装饰器</a:t>
            </a:r>
          </a:p>
        </p:txBody>
      </p:sp>
      <p:pic>
        <p:nvPicPr>
          <p:cNvPr id="4" name="内容占位符 3"/>
          <p:cNvPicPr>
            <a:picLocks noGrp="1" noChangeAspect="1"/>
          </p:cNvPicPr>
          <p:nvPr>
            <p:ph idx="1"/>
          </p:nvPr>
        </p:nvPicPr>
        <p:blipFill>
          <a:blip r:embed="rId1"/>
          <a:stretch>
            <a:fillRect/>
          </a:stretch>
        </p:blipFill>
        <p:spPr>
          <a:xfrm>
            <a:off x="1030605" y="1536065"/>
            <a:ext cx="4922520" cy="4719955"/>
          </a:xfrm>
          <a:prstGeom prst="rect">
            <a:avLst/>
          </a:prstGeom>
        </p:spPr>
      </p:pic>
      <p:pic>
        <p:nvPicPr>
          <p:cNvPr id="5" name="图片 4"/>
          <p:cNvPicPr>
            <a:picLocks noChangeAspect="1"/>
          </p:cNvPicPr>
          <p:nvPr/>
        </p:nvPicPr>
        <p:blipFill>
          <a:blip r:embed="rId2"/>
          <a:stretch>
            <a:fillRect/>
          </a:stretch>
        </p:blipFill>
        <p:spPr>
          <a:xfrm>
            <a:off x="6179820" y="1536065"/>
            <a:ext cx="5017770" cy="4318635"/>
          </a:xfrm>
          <a:prstGeom prst="rect">
            <a:avLst/>
          </a:prstGeom>
        </p:spPr>
      </p:pic>
    </p:spTree>
    <p:custDataLst>
      <p:tags r:id="rId3"/>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6</a:t>
            </a:r>
            <a:r>
              <a:rPr lang="en-US" altLang="zh-CN"/>
              <a:t>.</a:t>
            </a:r>
            <a:r>
              <a:t>5. 小结</a:t>
            </a:r>
          </a:p>
        </p:txBody>
      </p:sp>
      <p:sp>
        <p:nvSpPr>
          <p:cNvPr id="3" name="内容占位符 2"/>
          <p:cNvSpPr>
            <a:spLocks noGrp="1"/>
          </p:cNvSpPr>
          <p:nvPr>
            <p:ph idx="1"/>
          </p:nvPr>
        </p:nvSpPr>
        <p:spPr/>
        <p:txBody>
          <a:bodyPr/>
          <a:lstStyle/>
          <a:p>
            <a:r>
              <a:rPr lang="zh-CN" altLang="en-US" sz="2400"/>
              <a:t>通用装饰器的语法格式:</a:t>
            </a:r>
            <a:endParaRPr lang="zh-CN" altLang="en-US" sz="2400"/>
          </a:p>
        </p:txBody>
      </p:sp>
      <p:pic>
        <p:nvPicPr>
          <p:cNvPr id="4" name="图片 3"/>
          <p:cNvPicPr>
            <a:picLocks noChangeAspect="1"/>
          </p:cNvPicPr>
          <p:nvPr/>
        </p:nvPicPr>
        <p:blipFill>
          <a:blip r:embed="rId1"/>
          <a:stretch>
            <a:fillRect/>
          </a:stretch>
        </p:blipFill>
        <p:spPr>
          <a:xfrm>
            <a:off x="1030605" y="2297430"/>
            <a:ext cx="6793865" cy="3044825"/>
          </a:xfrm>
          <a:prstGeom prst="rect">
            <a:avLst/>
          </a:prstGeom>
        </p:spPr>
      </p:pic>
    </p:spTree>
    <p:custDataLst>
      <p:tags r:id="rId2"/>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34720" y="1546225"/>
            <a:ext cx="9429750" cy="4719320"/>
          </a:xfrm>
        </p:spPr>
        <p:txBody>
          <a:bodyPr/>
          <a:lstStyle/>
          <a:p>
            <a:pPr algn="ctr"/>
            <a:endParaRPr lang="zh-CN" altLang="en-US">
              <a:sym typeface="+mn-ea"/>
            </a:endParaRPr>
          </a:p>
          <a:p>
            <a:pPr algn="ctr"/>
            <a:endParaRPr lang="zh-CN" altLang="en-US">
              <a:sym typeface="+mn-ea"/>
            </a:endParaRPr>
          </a:p>
          <a:p>
            <a:pPr algn="ctr"/>
            <a:r>
              <a:rPr lang="zh-CN" altLang="en-US" sz="4800">
                <a:sym typeface="+mn-ea"/>
              </a:rPr>
              <a:t>0</a:t>
            </a:r>
            <a:r>
              <a:rPr lang="en-US" altLang="zh-CN" sz="4800">
                <a:sym typeface="+mn-ea"/>
              </a:rPr>
              <a:t>7</a:t>
            </a:r>
            <a:r>
              <a:rPr lang="zh-CN" altLang="en-US" sz="4800">
                <a:sym typeface="+mn-ea"/>
              </a:rPr>
              <a:t>. 多个装饰器的使用</a:t>
            </a:r>
            <a:endParaRPr lang="zh-CN" altLang="en-US" sz="4800">
              <a:sym typeface="+mn-ea"/>
            </a:endParaRPr>
          </a:p>
        </p:txBody>
      </p:sp>
    </p:spTree>
    <p:custDataLst>
      <p:tags r:id="rId1"/>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t>多个装饰器的使用</a:t>
            </a:r>
          </a:p>
        </p:txBody>
      </p:sp>
      <p:sp>
        <p:nvSpPr>
          <p:cNvPr id="3" name="内容占位符 2"/>
          <p:cNvSpPr>
            <a:spLocks noGrp="1"/>
          </p:cNvSpPr>
          <p:nvPr>
            <p:ph idx="1"/>
          </p:nvPr>
        </p:nvSpPr>
        <p:spPr/>
        <p:txBody>
          <a:bodyPr/>
          <a:lstStyle/>
          <a:p>
            <a:r>
              <a:rPr lang="zh-CN" altLang="en-US" sz="2400"/>
              <a:t>学习目标</a:t>
            </a:r>
            <a:endParaRPr lang="zh-CN" altLang="en-US" sz="2400"/>
          </a:p>
          <a:p>
            <a:endParaRPr lang="zh-CN" altLang="en-US" sz="2400"/>
          </a:p>
          <a:p>
            <a:r>
              <a:rPr lang="zh-CN" altLang="en-US" sz="2400"/>
              <a:t>能够使用多个装饰器装饰一个函数</a:t>
            </a:r>
            <a:endParaRPr lang="zh-CN" altLang="en-US" sz="2400"/>
          </a:p>
        </p:txBody>
      </p:sp>
    </p:spTree>
    <p:custDataLst>
      <p:tags r:id="rId1"/>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7.</a:t>
            </a:r>
            <a:r>
              <a:t>1. 多个装饰器的使用示例代码</a:t>
            </a:r>
          </a:p>
        </p:txBody>
      </p:sp>
      <p:pic>
        <p:nvPicPr>
          <p:cNvPr id="4" name="内容占位符 3"/>
          <p:cNvPicPr>
            <a:picLocks noGrp="1" noChangeAspect="1"/>
          </p:cNvPicPr>
          <p:nvPr>
            <p:ph idx="1"/>
          </p:nvPr>
        </p:nvPicPr>
        <p:blipFill>
          <a:blip r:embed="rId1"/>
          <a:stretch>
            <a:fillRect/>
          </a:stretch>
        </p:blipFill>
        <p:spPr>
          <a:xfrm>
            <a:off x="1030605" y="1515745"/>
            <a:ext cx="9545955" cy="4719955"/>
          </a:xfrm>
          <a:prstGeom prst="rect">
            <a:avLst/>
          </a:prstGeom>
        </p:spPr>
      </p:pic>
    </p:spTree>
    <p:custDataLst>
      <p:tags r:id="rId2"/>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7.</a:t>
            </a:r>
            <a:r>
              <a:rPr>
                <a:sym typeface="+mn-ea"/>
              </a:rPr>
              <a:t>1. 多个装饰器的使用示例代码</a:t>
            </a:r>
            <a:endParaRPr>
              <a:sym typeface="+mn-ea"/>
            </a:endParaRPr>
          </a:p>
        </p:txBody>
      </p:sp>
      <p:pic>
        <p:nvPicPr>
          <p:cNvPr id="4" name="内容占位符 3"/>
          <p:cNvPicPr>
            <a:picLocks noGrp="1" noChangeAspect="1"/>
          </p:cNvPicPr>
          <p:nvPr>
            <p:ph idx="1"/>
          </p:nvPr>
        </p:nvPicPr>
        <p:blipFill>
          <a:blip r:embed="rId1"/>
          <a:stretch>
            <a:fillRect/>
          </a:stretch>
        </p:blipFill>
        <p:spPr>
          <a:xfrm>
            <a:off x="1030605" y="1640205"/>
            <a:ext cx="3604260" cy="2560320"/>
          </a:xfrm>
          <a:prstGeom prst="rect">
            <a:avLst/>
          </a:prstGeom>
        </p:spPr>
      </p:pic>
    </p:spTree>
    <p:custDataLst>
      <p:tags r:id="rId2"/>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7.</a:t>
            </a:r>
            <a:r>
              <a:rPr>
                <a:sym typeface="+mn-ea"/>
              </a:rPr>
              <a:t>1. 多个装饰器的使用示例代码</a:t>
            </a:r>
            <a:endParaRPr>
              <a:sym typeface="+mn-ea"/>
            </a:endParaRPr>
          </a:p>
        </p:txBody>
      </p:sp>
      <p:sp>
        <p:nvSpPr>
          <p:cNvPr id="3" name="内容占位符 2"/>
          <p:cNvSpPr>
            <a:spLocks noGrp="1"/>
          </p:cNvSpPr>
          <p:nvPr>
            <p:ph idx="1"/>
          </p:nvPr>
        </p:nvSpPr>
        <p:spPr/>
        <p:txBody>
          <a:bodyPr/>
          <a:lstStyle/>
          <a:p>
            <a:r>
              <a:rPr lang="zh-CN" altLang="en-US" sz="2400"/>
              <a:t>代码说明:</a:t>
            </a:r>
            <a:endParaRPr lang="zh-CN" altLang="en-US" sz="2400"/>
          </a:p>
          <a:p>
            <a:endParaRPr lang="zh-CN" altLang="en-US" sz="2400"/>
          </a:p>
          <a:p>
            <a:r>
              <a:rPr lang="zh-CN" altLang="en-US" sz="2400"/>
              <a:t>多个装饰器的装饰过程是: 离函数最近的装饰器先装饰，然后外面的装饰器再进行装饰，由内到外的装饰过程</a:t>
            </a:r>
            <a:endParaRPr lang="zh-CN" altLang="en-US" sz="2400"/>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闭包</a:t>
            </a:r>
            <a:endParaRPr lang="zh-CN" altLang="en-US"/>
          </a:p>
        </p:txBody>
      </p:sp>
      <p:sp>
        <p:nvSpPr>
          <p:cNvPr id="3" name="内容占位符 2"/>
          <p:cNvSpPr>
            <a:spLocks noGrp="1"/>
          </p:cNvSpPr>
          <p:nvPr>
            <p:ph idx="1"/>
          </p:nvPr>
        </p:nvSpPr>
        <p:spPr/>
        <p:txBody>
          <a:bodyPr/>
          <a:lstStyle/>
          <a:p>
            <a:r>
              <a:rPr lang="zh-CN" altLang="en-US" sz="2800"/>
              <a:t>学习目标</a:t>
            </a:r>
            <a:endParaRPr lang="zh-CN" altLang="en-US" sz="2800"/>
          </a:p>
          <a:p>
            <a:endParaRPr lang="zh-CN" altLang="en-US" sz="2800"/>
          </a:p>
          <a:p>
            <a:r>
              <a:rPr lang="zh-CN" altLang="en-US" sz="2800"/>
              <a:t>能够知道闭包的构成条件</a:t>
            </a:r>
            <a:endParaRPr lang="zh-CN" altLang="en-US" sz="2800"/>
          </a:p>
          <a:p>
            <a:r>
              <a:rPr lang="zh-CN" altLang="en-US" sz="2800"/>
              <a:t>能够知道定义闭包的语法格式</a:t>
            </a:r>
            <a:endParaRPr lang="zh-CN" altLang="en-US" sz="2800"/>
          </a:p>
        </p:txBody>
      </p:sp>
    </p:spTree>
    <p:custDataLst>
      <p:tags r:id="rId1"/>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7</a:t>
            </a:r>
            <a:r>
              <a:rPr lang="en-US" altLang="zh-CN"/>
              <a:t>.</a:t>
            </a:r>
            <a:r>
              <a:t>2. 小结</a:t>
            </a:r>
          </a:p>
        </p:txBody>
      </p:sp>
      <p:sp>
        <p:nvSpPr>
          <p:cNvPr id="3" name="内容占位符 2"/>
          <p:cNvSpPr>
            <a:spLocks noGrp="1"/>
          </p:cNvSpPr>
          <p:nvPr>
            <p:ph idx="1"/>
          </p:nvPr>
        </p:nvSpPr>
        <p:spPr/>
        <p:txBody>
          <a:bodyPr/>
          <a:lstStyle/>
          <a:p>
            <a:r>
              <a:rPr lang="zh-CN" altLang="en-US" sz="2400"/>
              <a:t>多个装饰器可以对函数进行多个功能的装饰，装饰顺序是由内到外的进行装饰</a:t>
            </a:r>
            <a:endParaRPr lang="zh-CN" altLang="en-US" sz="2400"/>
          </a:p>
        </p:txBody>
      </p:sp>
    </p:spTree>
    <p:custDataLst>
      <p:tags r:id="rId1"/>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34720" y="1546225"/>
            <a:ext cx="9429750" cy="4719320"/>
          </a:xfrm>
        </p:spPr>
        <p:txBody>
          <a:bodyPr/>
          <a:lstStyle/>
          <a:p>
            <a:pPr algn="ctr"/>
            <a:endParaRPr lang="zh-CN" altLang="en-US">
              <a:sym typeface="+mn-ea"/>
            </a:endParaRPr>
          </a:p>
          <a:p>
            <a:pPr algn="ctr"/>
            <a:endParaRPr lang="zh-CN" altLang="en-US">
              <a:sym typeface="+mn-ea"/>
            </a:endParaRPr>
          </a:p>
          <a:p>
            <a:pPr algn="ctr"/>
            <a:r>
              <a:rPr lang="zh-CN" altLang="en-US" sz="4800">
                <a:sym typeface="+mn-ea"/>
              </a:rPr>
              <a:t>0</a:t>
            </a:r>
            <a:r>
              <a:rPr lang="en-US" altLang="zh-CN" sz="4800">
                <a:sym typeface="+mn-ea"/>
              </a:rPr>
              <a:t>8</a:t>
            </a:r>
            <a:r>
              <a:rPr lang="zh-CN" altLang="en-US" sz="4800">
                <a:sym typeface="+mn-ea"/>
              </a:rPr>
              <a:t>. 带有参数的装饰器</a:t>
            </a:r>
            <a:endParaRPr lang="zh-CN" altLang="en-US" sz="4800">
              <a:sym typeface="+mn-ea"/>
            </a:endParaRPr>
          </a:p>
        </p:txBody>
      </p:sp>
    </p:spTree>
    <p:custDataLst>
      <p:tags r:id="rId1"/>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t>带有参数的装饰器</a:t>
            </a:r>
          </a:p>
        </p:txBody>
      </p:sp>
      <p:sp>
        <p:nvSpPr>
          <p:cNvPr id="3" name="内容占位符 2"/>
          <p:cNvSpPr>
            <a:spLocks noGrp="1"/>
          </p:cNvSpPr>
          <p:nvPr>
            <p:ph idx="1"/>
          </p:nvPr>
        </p:nvSpPr>
        <p:spPr/>
        <p:txBody>
          <a:bodyPr/>
          <a:lstStyle/>
          <a:p>
            <a:r>
              <a:rPr lang="zh-CN" altLang="en-US" sz="2400"/>
              <a:t>学习目标</a:t>
            </a:r>
            <a:endParaRPr lang="zh-CN" altLang="en-US" sz="2400"/>
          </a:p>
          <a:p>
            <a:endParaRPr lang="zh-CN" altLang="en-US" sz="2400"/>
          </a:p>
          <a:p>
            <a:r>
              <a:rPr lang="zh-CN" altLang="en-US" sz="2400"/>
              <a:t>能够写出带有参数的装饰器</a:t>
            </a:r>
            <a:endParaRPr lang="zh-CN" altLang="en-US" sz="2400"/>
          </a:p>
        </p:txBody>
      </p:sp>
    </p:spTree>
    <p:custDataLst>
      <p:tags r:id="rId1"/>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8.</a:t>
            </a:r>
            <a:r>
              <a:t>1. 带有参数的装饰器介绍</a:t>
            </a:r>
          </a:p>
        </p:txBody>
      </p:sp>
      <p:sp>
        <p:nvSpPr>
          <p:cNvPr id="3" name="内容占位符 2"/>
          <p:cNvSpPr>
            <a:spLocks noGrp="1"/>
          </p:cNvSpPr>
          <p:nvPr>
            <p:ph idx="1"/>
          </p:nvPr>
        </p:nvSpPr>
        <p:spPr/>
        <p:txBody>
          <a:bodyPr/>
          <a:lstStyle/>
          <a:p>
            <a:r>
              <a:rPr lang="zh-CN" altLang="en-US" sz="2400"/>
              <a:t>带有参数的装饰器就是使用装饰器装饰函数的时候可以传入指定参数，语法格式: @装饰器(参数,...)</a:t>
            </a:r>
            <a:endParaRPr lang="zh-CN" altLang="en-US" sz="2400"/>
          </a:p>
        </p:txBody>
      </p:sp>
    </p:spTree>
    <p:custDataLst>
      <p:tags r:id="rId1"/>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8.</a:t>
            </a:r>
            <a:r>
              <a:rPr>
                <a:sym typeface="+mn-ea"/>
              </a:rPr>
              <a:t>1. 带有参数的装饰器介绍</a:t>
            </a:r>
            <a:endParaRPr>
              <a:sym typeface="+mn-ea"/>
            </a:endParaRPr>
          </a:p>
        </p:txBody>
      </p:sp>
      <p:sp>
        <p:nvSpPr>
          <p:cNvPr id="3" name="内容占位符 2"/>
          <p:cNvSpPr>
            <a:spLocks noGrp="1"/>
          </p:cNvSpPr>
          <p:nvPr>
            <p:ph idx="1"/>
          </p:nvPr>
        </p:nvSpPr>
        <p:spPr/>
        <p:txBody>
          <a:bodyPr/>
          <a:lstStyle/>
          <a:p>
            <a:r>
              <a:rPr lang="zh-CN" altLang="en-US" sz="2400"/>
              <a:t>错误写法:</a:t>
            </a:r>
            <a:endParaRPr lang="zh-CN" altLang="en-US" sz="2400"/>
          </a:p>
        </p:txBody>
      </p:sp>
      <p:pic>
        <p:nvPicPr>
          <p:cNvPr id="5" name="内容占位符 4"/>
          <p:cNvPicPr>
            <a:picLocks noChangeAspect="1"/>
          </p:cNvPicPr>
          <p:nvPr/>
        </p:nvPicPr>
        <p:blipFill>
          <a:blip r:embed="rId1"/>
          <a:stretch>
            <a:fillRect/>
          </a:stretch>
        </p:blipFill>
        <p:spPr>
          <a:xfrm>
            <a:off x="1030605" y="2107565"/>
            <a:ext cx="5351145" cy="4311015"/>
          </a:xfrm>
          <a:prstGeom prst="rect">
            <a:avLst/>
          </a:prstGeom>
        </p:spPr>
      </p:pic>
    </p:spTree>
    <p:custDataLst>
      <p:tags r:id="rId2"/>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8.</a:t>
            </a:r>
            <a:r>
              <a:rPr>
                <a:sym typeface="+mn-ea"/>
              </a:rPr>
              <a:t>1. 带有参数的装饰器介绍</a:t>
            </a:r>
            <a:endParaRPr>
              <a:sym typeface="+mn-ea"/>
            </a:endParaRPr>
          </a:p>
        </p:txBody>
      </p:sp>
      <p:sp>
        <p:nvSpPr>
          <p:cNvPr id="3" name="内容占位符 2"/>
          <p:cNvSpPr>
            <a:spLocks noGrp="1"/>
          </p:cNvSpPr>
          <p:nvPr>
            <p:ph idx="1"/>
          </p:nvPr>
        </p:nvSpPr>
        <p:spPr/>
        <p:txBody>
          <a:bodyPr/>
          <a:lstStyle/>
          <a:p>
            <a:r>
              <a:rPr lang="zh-CN" altLang="en-US" sz="2400"/>
              <a:t>代码说明:</a:t>
            </a:r>
            <a:endParaRPr lang="zh-CN" altLang="en-US" sz="2400"/>
          </a:p>
          <a:p>
            <a:r>
              <a:rPr lang="zh-CN" altLang="en-US" sz="2400"/>
              <a:t>装饰器只能接收一个参数，并且还是函数类型。</a:t>
            </a:r>
            <a:endParaRPr lang="zh-CN" altLang="en-US" sz="2400"/>
          </a:p>
          <a:p>
            <a:endParaRPr lang="zh-CN" altLang="en-US" sz="2400"/>
          </a:p>
          <a:p>
            <a:r>
              <a:rPr lang="zh-CN" altLang="en-US" sz="2400"/>
              <a:t>正确写法:</a:t>
            </a:r>
            <a:endParaRPr lang="zh-CN" altLang="en-US" sz="2400"/>
          </a:p>
          <a:p>
            <a:r>
              <a:rPr lang="zh-CN" altLang="en-US" sz="2400"/>
              <a:t>在装饰器外面再包裹上一个函数，让最外面的函数接收参数，返回的是装饰器，因为@符号后面必须是装饰器实例。</a:t>
            </a:r>
            <a:endParaRPr lang="zh-CN" altLang="en-US" sz="2400"/>
          </a:p>
        </p:txBody>
      </p:sp>
    </p:spTree>
    <p:custDataLst>
      <p:tags r:id="rId1"/>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8.</a:t>
            </a:r>
            <a:r>
              <a:rPr>
                <a:sym typeface="+mn-ea"/>
              </a:rPr>
              <a:t>1. 带有参数的装饰器介绍</a:t>
            </a:r>
            <a:endParaRPr>
              <a:sym typeface="+mn-ea"/>
            </a:endParaRPr>
          </a:p>
        </p:txBody>
      </p:sp>
      <p:sp>
        <p:nvSpPr>
          <p:cNvPr id="3" name="内容占位符 2"/>
          <p:cNvSpPr>
            <a:spLocks noGrp="1"/>
          </p:cNvSpPr>
          <p:nvPr>
            <p:ph idx="1"/>
          </p:nvPr>
        </p:nvSpPr>
        <p:spPr/>
        <p:txBody>
          <a:bodyPr/>
          <a:lstStyle/>
          <a:p>
            <a:r>
              <a:rPr lang="zh-CN" altLang="en-US" sz="2400"/>
              <a:t>正确写法:</a:t>
            </a:r>
            <a:endParaRPr lang="zh-CN" altLang="en-US" sz="2400"/>
          </a:p>
        </p:txBody>
      </p:sp>
      <p:pic>
        <p:nvPicPr>
          <p:cNvPr id="4" name="图片 3"/>
          <p:cNvPicPr>
            <a:picLocks noChangeAspect="1"/>
          </p:cNvPicPr>
          <p:nvPr/>
        </p:nvPicPr>
        <p:blipFill>
          <a:blip r:embed="rId1"/>
          <a:stretch>
            <a:fillRect/>
          </a:stretch>
        </p:blipFill>
        <p:spPr>
          <a:xfrm>
            <a:off x="1030605" y="2169795"/>
            <a:ext cx="5779135" cy="4307205"/>
          </a:xfrm>
          <a:prstGeom prst="rect">
            <a:avLst/>
          </a:prstGeom>
        </p:spPr>
      </p:pic>
      <p:pic>
        <p:nvPicPr>
          <p:cNvPr id="5" name="图片 4"/>
          <p:cNvPicPr>
            <a:picLocks noChangeAspect="1"/>
          </p:cNvPicPr>
          <p:nvPr/>
        </p:nvPicPr>
        <p:blipFill>
          <a:blip r:embed="rId2"/>
          <a:stretch>
            <a:fillRect/>
          </a:stretch>
        </p:blipFill>
        <p:spPr>
          <a:xfrm>
            <a:off x="7321550" y="1659890"/>
            <a:ext cx="3089910" cy="4817110"/>
          </a:xfrm>
          <a:prstGeom prst="rect">
            <a:avLst/>
          </a:prstGeom>
        </p:spPr>
      </p:pic>
    </p:spTree>
    <p:custDataLst>
      <p:tags r:id="rId3"/>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8</a:t>
            </a:r>
            <a:r>
              <a:rPr lang="en-US" altLang="zh-CN"/>
              <a:t>.</a:t>
            </a:r>
            <a:r>
              <a:t>2. 小结</a:t>
            </a:r>
          </a:p>
        </p:txBody>
      </p:sp>
      <p:sp>
        <p:nvSpPr>
          <p:cNvPr id="3" name="内容占位符 2"/>
          <p:cNvSpPr>
            <a:spLocks noGrp="1"/>
          </p:cNvSpPr>
          <p:nvPr>
            <p:ph idx="1"/>
          </p:nvPr>
        </p:nvSpPr>
        <p:spPr/>
        <p:txBody>
          <a:bodyPr/>
          <a:lstStyle/>
          <a:p>
            <a:r>
              <a:rPr lang="zh-CN" altLang="en-US" sz="2400"/>
              <a:t>使用带有参数的装饰器，其实是在装饰器外面又包裹了一个函数，使用该函数接收参数，返回是装饰器，因为 @ 符号需要配合装饰器实例使用</a:t>
            </a:r>
            <a:endParaRPr lang="zh-CN" altLang="en-US" sz="2400"/>
          </a:p>
        </p:txBody>
      </p:sp>
    </p:spTree>
    <p:custDataLst>
      <p:tags r:id="rId1"/>
    </p:custData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34720" y="1546225"/>
            <a:ext cx="9429750" cy="4719320"/>
          </a:xfrm>
        </p:spPr>
        <p:txBody>
          <a:bodyPr/>
          <a:lstStyle/>
          <a:p>
            <a:pPr algn="ctr"/>
            <a:endParaRPr lang="zh-CN" altLang="en-US">
              <a:sym typeface="+mn-ea"/>
            </a:endParaRPr>
          </a:p>
          <a:p>
            <a:pPr algn="ctr"/>
            <a:endParaRPr lang="zh-CN" altLang="en-US">
              <a:sym typeface="+mn-ea"/>
            </a:endParaRPr>
          </a:p>
          <a:p>
            <a:pPr algn="ctr"/>
            <a:r>
              <a:rPr lang="zh-CN" altLang="en-US" sz="4800">
                <a:sym typeface="+mn-ea"/>
              </a:rPr>
              <a:t>0</a:t>
            </a:r>
            <a:r>
              <a:rPr lang="en-US" altLang="zh-CN" sz="4800">
                <a:sym typeface="+mn-ea"/>
              </a:rPr>
              <a:t>9</a:t>
            </a:r>
            <a:r>
              <a:rPr lang="zh-CN" altLang="en-US" sz="4800">
                <a:sym typeface="+mn-ea"/>
              </a:rPr>
              <a:t>. 类装饰器的使用</a:t>
            </a:r>
            <a:endParaRPr lang="zh-CN" altLang="en-US" sz="4800">
              <a:sym typeface="+mn-ea"/>
            </a:endParaRPr>
          </a:p>
        </p:txBody>
      </p:sp>
    </p:spTree>
    <p:custDataLst>
      <p:tags r:id="rId1"/>
    </p:custData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t>类装饰器的使用</a:t>
            </a:r>
          </a:p>
        </p:txBody>
      </p:sp>
      <p:sp>
        <p:nvSpPr>
          <p:cNvPr id="3" name="内容占位符 2"/>
          <p:cNvSpPr>
            <a:spLocks noGrp="1"/>
          </p:cNvSpPr>
          <p:nvPr>
            <p:ph idx="1"/>
          </p:nvPr>
        </p:nvSpPr>
        <p:spPr/>
        <p:txBody>
          <a:bodyPr/>
          <a:lstStyle/>
          <a:p>
            <a:r>
              <a:rPr lang="zh-CN" altLang="en-US" sz="2400"/>
              <a:t>学习目标</a:t>
            </a:r>
            <a:endParaRPr lang="zh-CN" altLang="en-US" sz="2400"/>
          </a:p>
          <a:p>
            <a:endParaRPr lang="zh-CN" altLang="en-US" sz="2400"/>
          </a:p>
          <a:p>
            <a:r>
              <a:rPr lang="zh-CN" altLang="en-US" sz="2400"/>
              <a:t>能够知道类装饰器的使用</a:t>
            </a:r>
            <a:endParaRPr lang="zh-CN" altLang="en-US" sz="2400"/>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1.1</a:t>
            </a:r>
            <a:r>
              <a:rPr lang="zh-CN" altLang="en-US"/>
              <a:t> 闭包的介绍</a:t>
            </a:r>
            <a:endParaRPr lang="zh-CN" altLang="en-US"/>
          </a:p>
        </p:txBody>
      </p:sp>
      <p:sp>
        <p:nvSpPr>
          <p:cNvPr id="3" name="内容占位符 2"/>
          <p:cNvSpPr>
            <a:spLocks noGrp="1"/>
          </p:cNvSpPr>
          <p:nvPr>
            <p:ph idx="1"/>
          </p:nvPr>
        </p:nvSpPr>
        <p:spPr/>
        <p:txBody>
          <a:bodyPr/>
          <a:lstStyle/>
          <a:p>
            <a:r>
              <a:rPr lang="zh-CN" altLang="en-US" sz="2400"/>
              <a:t>我们前面已经学过了函数，我们知道当函数调用完，函数内定义的变量都销毁了，但是我们有时候需要保存函数内的这个变量，每次在这个变量的基础上完成一些列的操作，比如: 每次在这个变量的基础上和其它数字进行求和计算，那怎么办呢?</a:t>
            </a:r>
            <a:endParaRPr lang="zh-CN" altLang="en-US" sz="2400"/>
          </a:p>
          <a:p>
            <a:endParaRPr lang="zh-CN" altLang="en-US" sz="2400"/>
          </a:p>
          <a:p>
            <a:r>
              <a:rPr lang="zh-CN" altLang="en-US" sz="2400"/>
              <a:t>我们就可以通过咱们今天学习的闭包来解决这个需求。</a:t>
            </a:r>
            <a:endParaRPr lang="zh-CN" altLang="en-US" sz="2400"/>
          </a:p>
        </p:txBody>
      </p:sp>
    </p:spTree>
    <p:custDataLst>
      <p:tags r:id="rId1"/>
    </p:custData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9.</a:t>
            </a:r>
            <a:r>
              <a:t>1. 类装饰器的介绍</a:t>
            </a:r>
          </a:p>
        </p:txBody>
      </p:sp>
      <p:sp>
        <p:nvSpPr>
          <p:cNvPr id="3" name="内容占位符 2"/>
          <p:cNvSpPr>
            <a:spLocks noGrp="1"/>
          </p:cNvSpPr>
          <p:nvPr>
            <p:ph idx="1"/>
          </p:nvPr>
        </p:nvSpPr>
        <p:spPr/>
        <p:txBody>
          <a:bodyPr/>
          <a:lstStyle/>
          <a:p>
            <a:r>
              <a:rPr lang="zh-CN" altLang="en-US" sz="2400"/>
              <a:t>装饰器还有一种特殊的用法就是类装饰器，就是通过定义一个类来装饰函数。</a:t>
            </a:r>
            <a:endParaRPr lang="zh-CN" altLang="en-US" sz="2400"/>
          </a:p>
        </p:txBody>
      </p:sp>
    </p:spTree>
    <p:custDataLst>
      <p:tags r:id="rId1"/>
    </p:custData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9</a:t>
            </a:r>
            <a:r>
              <a:rPr lang="en-US" altLang="zh-CN"/>
              <a:t>.</a:t>
            </a:r>
            <a:r>
              <a:t>1. 装饰器的使用场景</a:t>
            </a:r>
          </a:p>
        </p:txBody>
      </p:sp>
      <p:sp>
        <p:nvSpPr>
          <p:cNvPr id="3" name="内容占位符 2"/>
          <p:cNvSpPr>
            <a:spLocks noGrp="1"/>
          </p:cNvSpPr>
          <p:nvPr>
            <p:ph idx="1"/>
          </p:nvPr>
        </p:nvSpPr>
        <p:spPr/>
        <p:txBody>
          <a:bodyPr/>
          <a:lstStyle/>
          <a:p>
            <a:r>
              <a:rPr lang="zh-CN" altLang="en-US" sz="2400"/>
              <a:t>类装饰器示例代码:</a:t>
            </a:r>
            <a:endParaRPr lang="zh-CN" altLang="en-US" sz="2400"/>
          </a:p>
        </p:txBody>
      </p:sp>
      <p:pic>
        <p:nvPicPr>
          <p:cNvPr id="4" name="图片 3"/>
          <p:cNvPicPr>
            <a:picLocks noChangeAspect="1"/>
          </p:cNvPicPr>
          <p:nvPr/>
        </p:nvPicPr>
        <p:blipFill>
          <a:blip r:embed="rId1"/>
          <a:stretch>
            <a:fillRect/>
          </a:stretch>
        </p:blipFill>
        <p:spPr>
          <a:xfrm>
            <a:off x="1030605" y="2124710"/>
            <a:ext cx="5412740" cy="4467860"/>
          </a:xfrm>
          <a:prstGeom prst="rect">
            <a:avLst/>
          </a:prstGeom>
        </p:spPr>
      </p:pic>
    </p:spTree>
    <p:custDataLst>
      <p:tags r:id="rId2"/>
    </p:custData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9</a:t>
            </a:r>
            <a:r>
              <a:rPr lang="en-US" altLang="zh-CN"/>
              <a:t>.</a:t>
            </a:r>
            <a:r>
              <a:t>1. 装饰器的使用场景</a:t>
            </a:r>
          </a:p>
        </p:txBody>
      </p:sp>
      <p:sp>
        <p:nvSpPr>
          <p:cNvPr id="3" name="内容占位符 2"/>
          <p:cNvSpPr>
            <a:spLocks noGrp="1"/>
          </p:cNvSpPr>
          <p:nvPr>
            <p:ph idx="1"/>
          </p:nvPr>
        </p:nvSpPr>
        <p:spPr/>
        <p:txBody>
          <a:bodyPr/>
          <a:lstStyle/>
          <a:p>
            <a:r>
              <a:rPr lang="zh-CN" altLang="en-US" sz="2400"/>
              <a:t>说明：</a:t>
            </a:r>
            <a:endParaRPr lang="zh-CN" altLang="en-US" sz="2400"/>
          </a:p>
          <a:p>
            <a:r>
              <a:rPr lang="zh-CN" altLang="en-US" sz="2400"/>
              <a:t>@Check 等价于 comment = Check(comment), 所以需要提供一个init方法，并多增加一个fn参数。</a:t>
            </a:r>
            <a:endParaRPr lang="zh-CN" altLang="en-US" sz="2400"/>
          </a:p>
          <a:p>
            <a:r>
              <a:rPr lang="zh-CN" altLang="en-US" sz="2400"/>
              <a:t>要想类的实例对象能够像函数一样调用，需要在类里面使用call方法，把类的实例变成可调用对象(callable)，也就是说可以像调用函数一样进行调用。</a:t>
            </a:r>
            <a:endParaRPr lang="zh-CN" altLang="en-US" sz="2400"/>
          </a:p>
          <a:p>
            <a:r>
              <a:rPr lang="zh-CN" altLang="en-US" sz="2400"/>
              <a:t>在call方法里进行对fn函数的装饰，可以添加额外的功能。</a:t>
            </a:r>
            <a:endParaRPr lang="zh-CN" altLang="en-US" sz="2400"/>
          </a:p>
        </p:txBody>
      </p:sp>
    </p:spTree>
    <p:custDataLst>
      <p:tags r:id="rId1"/>
    </p:custData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9</a:t>
            </a:r>
            <a:r>
              <a:rPr lang="en-US" altLang="zh-CN"/>
              <a:t>.</a:t>
            </a:r>
            <a:r>
              <a:t>2. 小结</a:t>
            </a:r>
          </a:p>
        </p:txBody>
      </p:sp>
      <p:sp>
        <p:nvSpPr>
          <p:cNvPr id="3" name="内容占位符 2"/>
          <p:cNvSpPr>
            <a:spLocks noGrp="1"/>
          </p:cNvSpPr>
          <p:nvPr>
            <p:ph idx="1"/>
          </p:nvPr>
        </p:nvSpPr>
        <p:spPr/>
        <p:txBody>
          <a:bodyPr/>
          <a:lstStyle/>
          <a:p>
            <a:r>
              <a:rPr lang="zh-CN" altLang="en-US" sz="2400"/>
              <a:t>想要让类的实例对象能够像函数一样进行调用，需要在类里面使用call方法，把类的实例变成可调用对象(callable)</a:t>
            </a:r>
            <a:endParaRPr lang="zh-CN" altLang="en-US" sz="2400"/>
          </a:p>
          <a:p>
            <a:r>
              <a:rPr lang="zh-CN" altLang="en-US" sz="2400"/>
              <a:t>类装饰器装饰函数功能在call方法里面进行添加</a:t>
            </a:r>
            <a:endParaRPr lang="zh-CN" altLang="en-US" sz="2400"/>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1.1</a:t>
            </a:r>
            <a:r>
              <a:rPr lang="zh-CN" altLang="en-US"/>
              <a:t> 闭包的介绍</a:t>
            </a:r>
            <a:endParaRPr lang="zh-CN" altLang="en-US"/>
          </a:p>
        </p:txBody>
      </p:sp>
      <p:sp>
        <p:nvSpPr>
          <p:cNvPr id="3" name="内容占位符 2"/>
          <p:cNvSpPr>
            <a:spLocks noGrp="1"/>
          </p:cNvSpPr>
          <p:nvPr>
            <p:ph idx="1"/>
          </p:nvPr>
        </p:nvSpPr>
        <p:spPr/>
        <p:txBody>
          <a:bodyPr/>
          <a:lstStyle/>
          <a:p>
            <a:r>
              <a:rPr lang="zh-CN" altLang="en-US" sz="2400" dirty="0"/>
              <a:t>闭包的定义:</a:t>
            </a:r>
            <a:endParaRPr lang="zh-CN" altLang="en-US" sz="2400" dirty="0"/>
          </a:p>
          <a:p>
            <a:endParaRPr lang="zh-CN" altLang="en-US" sz="2400" dirty="0"/>
          </a:p>
          <a:p>
            <a:r>
              <a:rPr lang="zh-CN" altLang="en-US" sz="2400" dirty="0"/>
              <a:t>在</a:t>
            </a:r>
            <a:r>
              <a:rPr lang="zh-CN" altLang="en-US" sz="2400" dirty="0">
                <a:solidFill>
                  <a:srgbClr val="FF0000"/>
                </a:solidFill>
              </a:rPr>
              <a:t>函数嵌套的前提</a:t>
            </a:r>
            <a:r>
              <a:rPr lang="zh-CN" altLang="en-US" sz="2400" dirty="0"/>
              <a:t>下，内部函数使用了外部函数的变量，并且外部函数返回了内部函数，我们把这个</a:t>
            </a:r>
            <a:r>
              <a:rPr lang="zh-CN" altLang="en-US" sz="2400" dirty="0">
                <a:solidFill>
                  <a:srgbClr val="FF0000"/>
                </a:solidFill>
              </a:rPr>
              <a:t>使用外部函数变量的内部函数称为闭包。</a:t>
            </a:r>
            <a:endParaRPr lang="zh-CN" altLang="en-US" sz="2400" dirty="0">
              <a:solidFill>
                <a:srgbClr val="FF0000"/>
              </a:solidFill>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a:t>
            </a:r>
            <a:r>
              <a:t>2. 闭包的构成条件</a:t>
            </a:r>
          </a:p>
        </p:txBody>
      </p:sp>
      <p:sp>
        <p:nvSpPr>
          <p:cNvPr id="3" name="内容占位符 2"/>
          <p:cNvSpPr>
            <a:spLocks noGrp="1"/>
          </p:cNvSpPr>
          <p:nvPr>
            <p:ph idx="1"/>
          </p:nvPr>
        </p:nvSpPr>
        <p:spPr/>
        <p:txBody>
          <a:bodyPr/>
          <a:lstStyle/>
          <a:p>
            <a:r>
              <a:rPr lang="zh-CN" altLang="en-US" sz="2400"/>
              <a:t>通过闭包的定义，我们可以得知闭包的形成条件:</a:t>
            </a:r>
            <a:endParaRPr lang="zh-CN" altLang="en-US" sz="2400"/>
          </a:p>
          <a:p>
            <a:endParaRPr lang="zh-CN" altLang="en-US" sz="2400"/>
          </a:p>
          <a:p>
            <a:r>
              <a:rPr lang="zh-CN" altLang="en-US" sz="2400"/>
              <a:t>在</a:t>
            </a:r>
            <a:r>
              <a:rPr lang="zh-CN" altLang="en-US" sz="2400">
                <a:solidFill>
                  <a:srgbClr val="FF0000"/>
                </a:solidFill>
              </a:rPr>
              <a:t>函数嵌套</a:t>
            </a:r>
            <a:r>
              <a:rPr lang="zh-CN" altLang="en-US" sz="2400"/>
              <a:t>(函数里面再定义函数)的前提下</a:t>
            </a:r>
            <a:endParaRPr lang="zh-CN" altLang="en-US" sz="2400"/>
          </a:p>
          <a:p>
            <a:r>
              <a:rPr lang="zh-CN" altLang="en-US" sz="2400">
                <a:solidFill>
                  <a:srgbClr val="FF0000"/>
                </a:solidFill>
              </a:rPr>
              <a:t>内部函数使用了外部函数的变量</a:t>
            </a:r>
            <a:r>
              <a:rPr lang="zh-CN" altLang="en-US" sz="2400"/>
              <a:t>(还包括外部函数的参数)</a:t>
            </a:r>
            <a:endParaRPr lang="zh-CN" altLang="en-US" sz="2400"/>
          </a:p>
          <a:p>
            <a:r>
              <a:rPr lang="zh-CN" altLang="en-US" sz="2400">
                <a:solidFill>
                  <a:srgbClr val="FF0000"/>
                </a:solidFill>
              </a:rPr>
              <a:t>外部函数返回了内部函数</a:t>
            </a:r>
            <a:endParaRPr lang="zh-CN" altLang="en-US" sz="2400">
              <a:solidFill>
                <a:srgbClr val="FF0000"/>
              </a:solidFill>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a:t>
            </a:r>
            <a:r>
              <a:t>3. 简单闭包的示例代码</a:t>
            </a:r>
          </a:p>
        </p:txBody>
      </p:sp>
      <p:pic>
        <p:nvPicPr>
          <p:cNvPr id="4" name="内容占位符 3"/>
          <p:cNvPicPr>
            <a:picLocks noGrp="1" noChangeAspect="1"/>
          </p:cNvPicPr>
          <p:nvPr>
            <p:ph idx="1"/>
          </p:nvPr>
        </p:nvPicPr>
        <p:blipFill>
          <a:blip r:embed="rId1"/>
          <a:stretch>
            <a:fillRect/>
          </a:stretch>
        </p:blipFill>
        <p:spPr>
          <a:xfrm>
            <a:off x="1030605" y="1491615"/>
            <a:ext cx="9409430" cy="4719955"/>
          </a:xfrm>
          <a:prstGeom prst="rect">
            <a:avLst/>
          </a:prstGeom>
        </p:spPr>
      </p:pic>
    </p:spTree>
    <p:custDataLst>
      <p:tags r:id="rId2"/>
    </p:custDataLst>
  </p:cSld>
  <p:clrMapOvr>
    <a:masterClrMapping/>
  </p:clrMapOvr>
</p:sld>
</file>

<file path=ppt/tags/tag1.xml><?xml version="1.0" encoding="utf-8"?>
<p:tagLst xmlns:p="http://schemas.openxmlformats.org/presentationml/2006/main">
  <p:tag name="PA" val="v3.0.0"/>
</p:tagLst>
</file>

<file path=ppt/tags/tag10.xml><?xml version="1.0" encoding="utf-8"?>
<p:tagLst xmlns:p="http://schemas.openxmlformats.org/presentationml/2006/main">
  <p:tag name="KSO_WM_SPECIAL_SOURCE" val="bdnull"/>
</p:tagLst>
</file>

<file path=ppt/tags/tag11.xml><?xml version="1.0" encoding="utf-8"?>
<p:tagLst xmlns:p="http://schemas.openxmlformats.org/presentationml/2006/main">
  <p:tag name="KSO_WM_BEAUTIFY_FLAG" val="#wm#"/>
  <p:tag name="KSO_WM_TEMPLATE_CATEGORY" val="custom"/>
  <p:tag name="KSO_WM_TEMPLATE_INDEX" val="20205081"/>
  <p:tag name="KSO_WM_SPECIAL_SOURCE" val="bdnull"/>
</p:tagLst>
</file>

<file path=ppt/tags/tag12.xml><?xml version="1.0" encoding="utf-8"?>
<p:tagLst xmlns:p="http://schemas.openxmlformats.org/presentationml/2006/main">
  <p:tag name="KSO_WM_SPECIAL_SOURCE" val="bdnull"/>
</p:tagLst>
</file>

<file path=ppt/tags/tag13.xml><?xml version="1.0" encoding="utf-8"?>
<p:tagLst xmlns:p="http://schemas.openxmlformats.org/presentationml/2006/main">
  <p:tag name="KSO_WM_SPECIAL_SOURCE" val="bdnull"/>
</p:tagLst>
</file>

<file path=ppt/tags/tag14.xml><?xml version="1.0" encoding="utf-8"?>
<p:tagLst xmlns:p="http://schemas.openxmlformats.org/presentationml/2006/main">
  <p:tag name="KSO_WM_SPECIAL_SOURCE" val="bdnull"/>
</p:tagLst>
</file>

<file path=ppt/tags/tag15.xml><?xml version="1.0" encoding="utf-8"?>
<p:tagLst xmlns:p="http://schemas.openxmlformats.org/presentationml/2006/main">
  <p:tag name="KSO_WM_SPECIAL_SOURCE" val="bdnull"/>
</p:tagLst>
</file>

<file path=ppt/tags/tag16.xml><?xml version="1.0" encoding="utf-8"?>
<p:tagLst xmlns:p="http://schemas.openxmlformats.org/presentationml/2006/main">
  <p:tag name="KSO_WM_SPECIAL_SOURCE" val="bdnull"/>
</p:tagLst>
</file>

<file path=ppt/tags/tag17.xml><?xml version="1.0" encoding="utf-8"?>
<p:tagLst xmlns:p="http://schemas.openxmlformats.org/presentationml/2006/main">
  <p:tag name="KSO_WM_SPECIAL_SOURCE" val="bdnull"/>
</p:tagLst>
</file>

<file path=ppt/tags/tag18.xml><?xml version="1.0" encoding="utf-8"?>
<p:tagLst xmlns:p="http://schemas.openxmlformats.org/presentationml/2006/main">
  <p:tag name="KSO_WM_SPECIAL_SOURCE" val="bdnull"/>
</p:tagLst>
</file>

<file path=ppt/tags/tag19.xml><?xml version="1.0" encoding="utf-8"?>
<p:tagLst xmlns:p="http://schemas.openxmlformats.org/presentationml/2006/main">
  <p:tag name="KSO_WM_SPECIAL_SOURCE" val="bdnull"/>
</p:tagLst>
</file>

<file path=ppt/tags/tag2.xml><?xml version="1.0" encoding="utf-8"?>
<p:tagLst xmlns:p="http://schemas.openxmlformats.org/presentationml/2006/main">
  <p:tag name="PA" val="v3.0.0"/>
</p:tagLst>
</file>

<file path=ppt/tags/tag20.xml><?xml version="1.0" encoding="utf-8"?>
<p:tagLst xmlns:p="http://schemas.openxmlformats.org/presentationml/2006/main">
  <p:tag name="KSO_WM_BEAUTIFY_FLAG" val="#wm#"/>
  <p:tag name="KSO_WM_TEMPLATE_CATEGORY" val="custom"/>
  <p:tag name="KSO_WM_TEMPLATE_INDEX" val="20205081"/>
  <p:tag name="KSO_WM_SPECIAL_SOURCE" val="bdnull"/>
</p:tagLst>
</file>

<file path=ppt/tags/tag21.xml><?xml version="1.0" encoding="utf-8"?>
<p:tagLst xmlns:p="http://schemas.openxmlformats.org/presentationml/2006/main">
  <p:tag name="KSO_WM_SPECIAL_SOURCE" val="bdnull"/>
</p:tagLst>
</file>

<file path=ppt/tags/tag22.xml><?xml version="1.0" encoding="utf-8"?>
<p:tagLst xmlns:p="http://schemas.openxmlformats.org/presentationml/2006/main">
  <p:tag name="KSO_WM_SPECIAL_SOURCE" val="bdnull"/>
</p:tagLst>
</file>

<file path=ppt/tags/tag23.xml><?xml version="1.0" encoding="utf-8"?>
<p:tagLst xmlns:p="http://schemas.openxmlformats.org/presentationml/2006/main">
  <p:tag name="KSO_WM_SPECIAL_SOURCE" val="bdnull"/>
</p:tagLst>
</file>

<file path=ppt/tags/tag24.xml><?xml version="1.0" encoding="utf-8"?>
<p:tagLst xmlns:p="http://schemas.openxmlformats.org/presentationml/2006/main">
  <p:tag name="KSO_WM_SPECIAL_SOURCE" val="bdnull"/>
</p:tagLst>
</file>

<file path=ppt/tags/tag25.xml><?xml version="1.0" encoding="utf-8"?>
<p:tagLst xmlns:p="http://schemas.openxmlformats.org/presentationml/2006/main">
  <p:tag name="KSO_WM_SPECIAL_SOURCE" val="bdnull"/>
</p:tagLst>
</file>

<file path=ppt/tags/tag26.xml><?xml version="1.0" encoding="utf-8"?>
<p:tagLst xmlns:p="http://schemas.openxmlformats.org/presentationml/2006/main">
  <p:tag name="KSO_WM_BEAUTIFY_FLAG" val="#wm#"/>
  <p:tag name="KSO_WM_TEMPLATE_CATEGORY" val="custom"/>
  <p:tag name="KSO_WM_TEMPLATE_INDEX" val="20205081"/>
  <p:tag name="KSO_WM_SPECIAL_SOURCE" val="bdnull"/>
</p:tagLst>
</file>

<file path=ppt/tags/tag27.xml><?xml version="1.0" encoding="utf-8"?>
<p:tagLst xmlns:p="http://schemas.openxmlformats.org/presentationml/2006/main">
  <p:tag name="KSO_WM_SPECIAL_SOURCE" val="bdnull"/>
</p:tagLst>
</file>

<file path=ppt/tags/tag28.xml><?xml version="1.0" encoding="utf-8"?>
<p:tagLst xmlns:p="http://schemas.openxmlformats.org/presentationml/2006/main">
  <p:tag name="KSO_WM_SPECIAL_SOURCE" val="bdnull"/>
</p:tagLst>
</file>

<file path=ppt/tags/tag29.xml><?xml version="1.0" encoding="utf-8"?>
<p:tagLst xmlns:p="http://schemas.openxmlformats.org/presentationml/2006/main">
  <p:tag name="KSO_WM_SPECIAL_SOURCE" val="bdnull"/>
</p:tagLst>
</file>

<file path=ppt/tags/tag3.xml><?xml version="1.0" encoding="utf-8"?>
<p:tagLst xmlns:p="http://schemas.openxmlformats.org/presentationml/2006/main">
  <p:tag name="PA" val="v3.0.0"/>
</p:tagLst>
</file>

<file path=ppt/tags/tag30.xml><?xml version="1.0" encoding="utf-8"?>
<p:tagLst xmlns:p="http://schemas.openxmlformats.org/presentationml/2006/main">
  <p:tag name="KSO_WM_SPECIAL_SOURCE" val="bdnull"/>
</p:tagLst>
</file>

<file path=ppt/tags/tag31.xml><?xml version="1.0" encoding="utf-8"?>
<p:tagLst xmlns:p="http://schemas.openxmlformats.org/presentationml/2006/main">
  <p:tag name="KSO_WM_BEAUTIFY_FLAG" val="#wm#"/>
  <p:tag name="KSO_WM_TEMPLATE_CATEGORY" val="custom"/>
  <p:tag name="KSO_WM_TEMPLATE_INDEX" val="20205081"/>
  <p:tag name="KSO_WM_SPECIAL_SOURCE" val="bdnull"/>
</p:tagLst>
</file>

<file path=ppt/tags/tag32.xml><?xml version="1.0" encoding="utf-8"?>
<p:tagLst xmlns:p="http://schemas.openxmlformats.org/presentationml/2006/main">
  <p:tag name="KSO_WM_SPECIAL_SOURCE" val="bdnull"/>
</p:tagLst>
</file>

<file path=ppt/tags/tag33.xml><?xml version="1.0" encoding="utf-8"?>
<p:tagLst xmlns:p="http://schemas.openxmlformats.org/presentationml/2006/main">
  <p:tag name="KSO_WM_SPECIAL_SOURCE" val="bdnull"/>
</p:tagLst>
</file>

<file path=ppt/tags/tag34.xml><?xml version="1.0" encoding="utf-8"?>
<p:tagLst xmlns:p="http://schemas.openxmlformats.org/presentationml/2006/main">
  <p:tag name="KSO_WM_SPECIAL_SOURCE" val="bdnull"/>
</p:tagLst>
</file>

<file path=ppt/tags/tag35.xml><?xml version="1.0" encoding="utf-8"?>
<p:tagLst xmlns:p="http://schemas.openxmlformats.org/presentationml/2006/main">
  <p:tag name="KSO_WM_SPECIAL_SOURCE" val="bdnull"/>
</p:tagLst>
</file>

<file path=ppt/tags/tag36.xml><?xml version="1.0" encoding="utf-8"?>
<p:tagLst xmlns:p="http://schemas.openxmlformats.org/presentationml/2006/main">
  <p:tag name="KSO_WM_SPECIAL_SOURCE" val="bdnull"/>
</p:tagLst>
</file>

<file path=ppt/tags/tag37.xml><?xml version="1.0" encoding="utf-8"?>
<p:tagLst xmlns:p="http://schemas.openxmlformats.org/presentationml/2006/main">
  <p:tag name="KSO_WM_SPECIAL_SOURCE" val="bdnull"/>
</p:tagLst>
</file>

<file path=ppt/tags/tag38.xml><?xml version="1.0" encoding="utf-8"?>
<p:tagLst xmlns:p="http://schemas.openxmlformats.org/presentationml/2006/main">
  <p:tag name="KSO_WM_SPECIAL_SOURCE" val="bdnull"/>
</p:tagLst>
</file>

<file path=ppt/tags/tag39.xml><?xml version="1.0" encoding="utf-8"?>
<p:tagLst xmlns:p="http://schemas.openxmlformats.org/presentationml/2006/main">
  <p:tag name="KSO_WM_SPECIAL_SOURCE" val="bdnull"/>
</p:tagLst>
</file>

<file path=ppt/tags/tag4.xml><?xml version="1.0" encoding="utf-8"?>
<p:tagLst xmlns:p="http://schemas.openxmlformats.org/presentationml/2006/main">
  <p:tag name="PA" val="v3.0.0"/>
</p:tagLst>
</file>

<file path=ppt/tags/tag40.xml><?xml version="1.0" encoding="utf-8"?>
<p:tagLst xmlns:p="http://schemas.openxmlformats.org/presentationml/2006/main">
  <p:tag name="KSO_WM_BEAUTIFY_FLAG" val="#wm#"/>
  <p:tag name="KSO_WM_TEMPLATE_CATEGORY" val="custom"/>
  <p:tag name="KSO_WM_TEMPLATE_INDEX" val="20205081"/>
  <p:tag name="KSO_WM_SPECIAL_SOURCE" val="bdnull"/>
</p:tagLst>
</file>

<file path=ppt/tags/tag41.xml><?xml version="1.0" encoding="utf-8"?>
<p:tagLst xmlns:p="http://schemas.openxmlformats.org/presentationml/2006/main">
  <p:tag name="KSO_WM_SPECIAL_SOURCE" val="bdnull"/>
</p:tagLst>
</file>

<file path=ppt/tags/tag42.xml><?xml version="1.0" encoding="utf-8"?>
<p:tagLst xmlns:p="http://schemas.openxmlformats.org/presentationml/2006/main">
  <p:tag name="KSO_WM_SPECIAL_SOURCE" val="bdnull"/>
</p:tagLst>
</file>

<file path=ppt/tags/tag43.xml><?xml version="1.0" encoding="utf-8"?>
<p:tagLst xmlns:p="http://schemas.openxmlformats.org/presentationml/2006/main">
  <p:tag name="KSO_WM_SPECIAL_SOURCE" val="bdnull"/>
</p:tagLst>
</file>

<file path=ppt/tags/tag44.xml><?xml version="1.0" encoding="utf-8"?>
<p:tagLst xmlns:p="http://schemas.openxmlformats.org/presentationml/2006/main">
  <p:tag name="KSO_WM_SPECIAL_SOURCE" val="bdnull"/>
</p:tagLst>
</file>

<file path=ppt/tags/tag45.xml><?xml version="1.0" encoding="utf-8"?>
<p:tagLst xmlns:p="http://schemas.openxmlformats.org/presentationml/2006/main">
  <p:tag name="KSO_WM_BEAUTIFY_FLAG" val="#wm#"/>
  <p:tag name="KSO_WM_TEMPLATE_CATEGORY" val="custom"/>
  <p:tag name="KSO_WM_TEMPLATE_INDEX" val="20205081"/>
  <p:tag name="KSO_WM_SPECIAL_SOURCE" val="bdnull"/>
</p:tagLst>
</file>

<file path=ppt/tags/tag46.xml><?xml version="1.0" encoding="utf-8"?>
<p:tagLst xmlns:p="http://schemas.openxmlformats.org/presentationml/2006/main">
  <p:tag name="KSO_WM_SPECIAL_SOURCE" val="bdnull"/>
</p:tagLst>
</file>

<file path=ppt/tags/tag47.xml><?xml version="1.0" encoding="utf-8"?>
<p:tagLst xmlns:p="http://schemas.openxmlformats.org/presentationml/2006/main">
  <p:tag name="KSO_WM_SPECIAL_SOURCE" val="bdnull"/>
</p:tagLst>
</file>

<file path=ppt/tags/tag48.xml><?xml version="1.0" encoding="utf-8"?>
<p:tagLst xmlns:p="http://schemas.openxmlformats.org/presentationml/2006/main">
  <p:tag name="KSO_WM_SPECIAL_SOURCE" val="bdnull"/>
</p:tagLst>
</file>

<file path=ppt/tags/tag49.xml><?xml version="1.0" encoding="utf-8"?>
<p:tagLst xmlns:p="http://schemas.openxmlformats.org/presentationml/2006/main">
  <p:tag name="KSO_WM_SPECIAL_SOURCE" val="bdnull"/>
</p:tagLst>
</file>

<file path=ppt/tags/tag5.xml><?xml version="1.0" encoding="utf-8"?>
<p:tagLst xmlns:p="http://schemas.openxmlformats.org/presentationml/2006/main">
  <p:tag name="PA" val="v3.0.0"/>
</p:tagLst>
</file>

<file path=ppt/tags/tag50.xml><?xml version="1.0" encoding="utf-8"?>
<p:tagLst xmlns:p="http://schemas.openxmlformats.org/presentationml/2006/main">
  <p:tag name="KSO_WM_SPECIAL_SOURCE" val="bdnull"/>
</p:tagLst>
</file>

<file path=ppt/tags/tag51.xml><?xml version="1.0" encoding="utf-8"?>
<p:tagLst xmlns:p="http://schemas.openxmlformats.org/presentationml/2006/main">
  <p:tag name="KSO_WM_SPECIAL_SOURCE" val="bdnull"/>
</p:tagLst>
</file>

<file path=ppt/tags/tag52.xml><?xml version="1.0" encoding="utf-8"?>
<p:tagLst xmlns:p="http://schemas.openxmlformats.org/presentationml/2006/main">
  <p:tag name="KSO_WM_BEAUTIFY_FLAG" val="#wm#"/>
  <p:tag name="KSO_WM_TEMPLATE_CATEGORY" val="custom"/>
  <p:tag name="KSO_WM_TEMPLATE_INDEX" val="20205081"/>
  <p:tag name="KSO_WM_SPECIAL_SOURCE" val="bdnull"/>
</p:tagLst>
</file>

<file path=ppt/tags/tag53.xml><?xml version="1.0" encoding="utf-8"?>
<p:tagLst xmlns:p="http://schemas.openxmlformats.org/presentationml/2006/main">
  <p:tag name="KSO_WM_SPECIAL_SOURCE" val="bdnull"/>
</p:tagLst>
</file>

<file path=ppt/tags/tag54.xml><?xml version="1.0" encoding="utf-8"?>
<p:tagLst xmlns:p="http://schemas.openxmlformats.org/presentationml/2006/main">
  <p:tag name="KSO_WM_SPECIAL_SOURCE" val="bdnull"/>
</p:tagLst>
</file>

<file path=ppt/tags/tag55.xml><?xml version="1.0" encoding="utf-8"?>
<p:tagLst xmlns:p="http://schemas.openxmlformats.org/presentationml/2006/main">
  <p:tag name="KSO_WM_SPECIAL_SOURCE" val="bdnull"/>
</p:tagLst>
</file>

<file path=ppt/tags/tag56.xml><?xml version="1.0" encoding="utf-8"?>
<p:tagLst xmlns:p="http://schemas.openxmlformats.org/presentationml/2006/main">
  <p:tag name="KSO_WM_SPECIAL_SOURCE" val="bdnull"/>
</p:tagLst>
</file>

<file path=ppt/tags/tag57.xml><?xml version="1.0" encoding="utf-8"?>
<p:tagLst xmlns:p="http://schemas.openxmlformats.org/presentationml/2006/main">
  <p:tag name="KSO_WM_SPECIAL_SOURCE" val="bdnull"/>
</p:tagLst>
</file>

<file path=ppt/tags/tag58.xml><?xml version="1.0" encoding="utf-8"?>
<p:tagLst xmlns:p="http://schemas.openxmlformats.org/presentationml/2006/main">
  <p:tag name="KSO_WM_BEAUTIFY_FLAG" val="#wm#"/>
  <p:tag name="KSO_WM_TEMPLATE_CATEGORY" val="custom"/>
  <p:tag name="KSO_WM_TEMPLATE_INDEX" val="20205081"/>
  <p:tag name="KSO_WM_SPECIAL_SOURCE" val="bdnull"/>
</p:tagLst>
</file>

<file path=ppt/tags/tag59.xml><?xml version="1.0" encoding="utf-8"?>
<p:tagLst xmlns:p="http://schemas.openxmlformats.org/presentationml/2006/main">
  <p:tag name="KSO_WM_SPECIAL_SOURCE" val="bdnull"/>
</p:tagLst>
</file>

<file path=ppt/tags/tag6.xml><?xml version="1.0" encoding="utf-8"?>
<p:tagLst xmlns:p="http://schemas.openxmlformats.org/presentationml/2006/main">
  <p:tag name="PA" val="v3.0.0"/>
</p:tagLst>
</file>

<file path=ppt/tags/tag60.xml><?xml version="1.0" encoding="utf-8"?>
<p:tagLst xmlns:p="http://schemas.openxmlformats.org/presentationml/2006/main">
  <p:tag name="KSO_WM_SPECIAL_SOURCE" val="bdnull"/>
</p:tagLst>
</file>

<file path=ppt/tags/tag61.xml><?xml version="1.0" encoding="utf-8"?>
<p:tagLst xmlns:p="http://schemas.openxmlformats.org/presentationml/2006/main">
  <p:tag name="KSO_WM_SPECIAL_SOURCE" val="bdnull"/>
</p:tagLst>
</file>

<file path=ppt/tags/tag62.xml><?xml version="1.0" encoding="utf-8"?>
<p:tagLst xmlns:p="http://schemas.openxmlformats.org/presentationml/2006/main">
  <p:tag name="KSO_WM_SPECIAL_SOURCE" val="bdnull"/>
</p:tagLst>
</file>

<file path=ppt/tags/tag63.xml><?xml version="1.0" encoding="utf-8"?>
<p:tagLst xmlns:p="http://schemas.openxmlformats.org/presentationml/2006/main">
  <p:tag name="KSO_WM_SPECIAL_SOURCE" val="bdnull"/>
</p:tagLst>
</file>

<file path=ppt/tags/tag64.xml><?xml version="1.0" encoding="utf-8"?>
<p:tagLst xmlns:p="http://schemas.openxmlformats.org/presentationml/2006/main">
  <p:tag name="KSO_WM_SPECIAL_SOURCE" val="bdnull"/>
</p:tagLst>
</file>

<file path=ppt/tags/tag65.xml><?xml version="1.0" encoding="utf-8"?>
<p:tagLst xmlns:p="http://schemas.openxmlformats.org/presentationml/2006/main">
  <p:tag name="KSO_WM_BEAUTIFY_FLAG" val="#wm#"/>
  <p:tag name="KSO_WM_TEMPLATE_CATEGORY" val="custom"/>
  <p:tag name="KSO_WM_TEMPLATE_INDEX" val="20205081"/>
  <p:tag name="KSO_WM_SPECIAL_SOURCE" val="bdnull"/>
</p:tagLst>
</file>

<file path=ppt/tags/tag66.xml><?xml version="1.0" encoding="utf-8"?>
<p:tagLst xmlns:p="http://schemas.openxmlformats.org/presentationml/2006/main">
  <p:tag name="KSO_WM_SPECIAL_SOURCE" val="bdnull"/>
</p:tagLst>
</file>

<file path=ppt/tags/tag67.xml><?xml version="1.0" encoding="utf-8"?>
<p:tagLst xmlns:p="http://schemas.openxmlformats.org/presentationml/2006/main">
  <p:tag name="KSO_WM_SPECIAL_SOURCE" val="bdnull"/>
</p:tagLst>
</file>

<file path=ppt/tags/tag68.xml><?xml version="1.0" encoding="utf-8"?>
<p:tagLst xmlns:p="http://schemas.openxmlformats.org/presentationml/2006/main">
  <p:tag name="KSO_WM_SPECIAL_SOURCE" val="bdnull"/>
</p:tagLst>
</file>

<file path=ppt/tags/tag69.xml><?xml version="1.0" encoding="utf-8"?>
<p:tagLst xmlns:p="http://schemas.openxmlformats.org/presentationml/2006/main">
  <p:tag name="KSO_WM_SPECIAL_SOURCE" val="bdnull"/>
</p:tagLst>
</file>

<file path=ppt/tags/tag7.xml><?xml version="1.0" encoding="utf-8"?>
<p:tagLst xmlns:p="http://schemas.openxmlformats.org/presentationml/2006/main">
  <p:tag name="PA" val="v3.0.0"/>
</p:tagLst>
</file>

<file path=ppt/tags/tag70.xml><?xml version="1.0" encoding="utf-8"?>
<p:tagLst xmlns:p="http://schemas.openxmlformats.org/presentationml/2006/main">
  <p:tag name="KSO_WM_SPECIAL_SOURCE" val="bdnull"/>
</p:tagLst>
</file>

<file path=ppt/tags/tag8.xml><?xml version="1.0" encoding="utf-8"?>
<p:tagLst xmlns:p="http://schemas.openxmlformats.org/presentationml/2006/main">
  <p:tag name="KSO_WM_SPECIAL_SOURCE" val="bdnull"/>
</p:tagLst>
</file>

<file path=ppt/tags/tag9.xml><?xml version="1.0" encoding="utf-8"?>
<p:tagLst xmlns:p="http://schemas.openxmlformats.org/presentationml/2006/main">
  <p:tag name="KSO_WM_SPECIAL_SOURCE" val="bdnull"/>
</p:tagLst>
</file>

<file path=ppt/theme/theme1.xml><?xml version="1.0" encoding="utf-8"?>
<a:theme xmlns:a="http://schemas.openxmlformats.org/drawingml/2006/main" name="2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lang="zh-CN" altLang="en-US" sz="280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2887</Words>
  <Application>WPS 演示</Application>
  <PresentationFormat>宽屏</PresentationFormat>
  <Paragraphs>310</Paragraphs>
  <Slides>63</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63</vt:i4>
      </vt:variant>
    </vt:vector>
  </HeadingPairs>
  <TitlesOfParts>
    <vt:vector size="72" baseType="lpstr">
      <vt:lpstr>Arial</vt:lpstr>
      <vt:lpstr>宋体</vt:lpstr>
      <vt:lpstr>Wingdings</vt:lpstr>
      <vt:lpstr>微软雅黑</vt:lpstr>
      <vt:lpstr>楷体</vt:lpstr>
      <vt:lpstr>Calibri</vt:lpstr>
      <vt:lpstr>Calibri Light</vt:lpstr>
      <vt:lpstr>Arial Unicode MS</vt:lpstr>
      <vt:lpstr>2_自定义设计方案</vt:lpstr>
      <vt:lpstr>PowerPoint 演示文稿</vt:lpstr>
      <vt:lpstr>函数高级闭包和装饰器</vt:lpstr>
      <vt:lpstr>函数高级闭包和装饰器</vt:lpstr>
      <vt:lpstr>PowerPoint 演示文稿</vt:lpstr>
      <vt:lpstr>闭包</vt:lpstr>
      <vt:lpstr>1.1 闭包的介绍</vt:lpstr>
      <vt:lpstr>1.1 闭包的介绍</vt:lpstr>
      <vt:lpstr>1.2. 闭包的构成条件</vt:lpstr>
      <vt:lpstr>1.3. 简单闭包的示例代码</vt:lpstr>
      <vt:lpstr>1.3. 简单闭包的示例代码</vt:lpstr>
      <vt:lpstr>1.4. 闭包的作用</vt:lpstr>
      <vt:lpstr>1.5. 小结 </vt:lpstr>
      <vt:lpstr>PowerPoint 演示文稿</vt:lpstr>
      <vt:lpstr>闭包的使用</vt:lpstr>
      <vt:lpstr>2.1. 案例</vt:lpstr>
      <vt:lpstr>2.2. 实现步骤说明</vt:lpstr>
      <vt:lpstr>2.3. 功能代码的实现</vt:lpstr>
      <vt:lpstr>2.3. 功能代码的实现</vt:lpstr>
      <vt:lpstr>PowerPoint 演示文稿</vt:lpstr>
      <vt:lpstr>修改闭包内使用的外部变量</vt:lpstr>
      <vt:lpstr>3.1. 修改闭包内使用的外部变量</vt:lpstr>
      <vt:lpstr>3.1 闭包的介绍</vt:lpstr>
      <vt:lpstr>3.1 闭包的介绍</vt:lpstr>
      <vt:lpstr>PowerPoint 演示文稿</vt:lpstr>
      <vt:lpstr>装饰器</vt:lpstr>
      <vt:lpstr>4.1. 装饰器的定义</vt:lpstr>
      <vt:lpstr>4.2. 装饰器的示例代码</vt:lpstr>
      <vt:lpstr>4.2. 装饰器的示例代码</vt:lpstr>
      <vt:lpstr>4.3. 装饰器的语法糖写法</vt:lpstr>
      <vt:lpstr>4.3. 装饰器的语法糖写法</vt:lpstr>
      <vt:lpstr>4.3. 装饰器的语法糖写法</vt:lpstr>
      <vt:lpstr>4.4. 小结</vt:lpstr>
      <vt:lpstr>PowerPoint 演示文稿</vt:lpstr>
      <vt:lpstr>装饰器的使用</vt:lpstr>
      <vt:lpstr>5.1. 装饰器的使用场景</vt:lpstr>
      <vt:lpstr>5.2. 装饰器实现已有函数执行时间的统计</vt:lpstr>
      <vt:lpstr>5.3. 小结</vt:lpstr>
      <vt:lpstr>PowerPoint 演示文稿</vt:lpstr>
      <vt:lpstr>通用装饰器的使用</vt:lpstr>
      <vt:lpstr>6.1. 装饰带有参数的函数</vt:lpstr>
      <vt:lpstr>6.2. 装饰带有返回值的函数</vt:lpstr>
      <vt:lpstr>6.3. 装饰带有不定长参数的函数</vt:lpstr>
      <vt:lpstr>6.4. 通用装饰器</vt:lpstr>
      <vt:lpstr>6.5. 小结</vt:lpstr>
      <vt:lpstr>PowerPoint 演示文稿</vt:lpstr>
      <vt:lpstr>多个装饰器的使用</vt:lpstr>
      <vt:lpstr>7.1. 多个装饰器的使用示例代码</vt:lpstr>
      <vt:lpstr>7.1. 多个装饰器的使用示例代码</vt:lpstr>
      <vt:lpstr>7.1. 多个装饰器的使用示例代码</vt:lpstr>
      <vt:lpstr>7.2. 小结</vt:lpstr>
      <vt:lpstr>PowerPoint 演示文稿</vt:lpstr>
      <vt:lpstr>带有参数的装饰器</vt:lpstr>
      <vt:lpstr>8.1. 带有参数的装饰器介绍</vt:lpstr>
      <vt:lpstr>8.1. 带有参数的装饰器介绍</vt:lpstr>
      <vt:lpstr>8.1. 带有参数的装饰器介绍</vt:lpstr>
      <vt:lpstr>8.1. 带有参数的装饰器介绍</vt:lpstr>
      <vt:lpstr>8.2. 小结</vt:lpstr>
      <vt:lpstr>PowerPoint 演示文稿</vt:lpstr>
      <vt:lpstr>类装饰器的使用</vt:lpstr>
      <vt:lpstr>9.1. 类装饰器的介绍</vt:lpstr>
      <vt:lpstr>9.1. 装饰器的使用场景</vt:lpstr>
      <vt:lpstr>9.1. 装饰器的使用场景</vt:lpstr>
      <vt:lpstr>9.2. 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hanj</cp:lastModifiedBy>
  <cp:revision>239</cp:revision>
  <dcterms:created xsi:type="dcterms:W3CDTF">2019-06-19T02:08:00Z</dcterms:created>
  <dcterms:modified xsi:type="dcterms:W3CDTF">2021-11-18T05:52:55Z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2052-11.1.0.10524</vt:lpwstr>
  </property>
  <property fmtid="{D5CDD505-2E9C-101B-9397-08002B2CF9AE}" pid="3" name="ICV">
    <vt:lpwstr>0C83DF46503C488C912C719994247F7A</vt:lpwstr>
  </property>
</Properties>
</file>