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526" r:id="rId3"/>
    <p:sldId id="410" r:id="rId4"/>
    <p:sldId id="411" r:id="rId5"/>
    <p:sldId id="412" r:id="rId6"/>
    <p:sldId id="413" r:id="rId7"/>
    <p:sldId id="414" r:id="rId8"/>
    <p:sldId id="415" r:id="rId9"/>
    <p:sldId id="416" r:id="rId10"/>
    <p:sldId id="417" r:id="rId11"/>
    <p:sldId id="418" r:id="rId12"/>
    <p:sldId id="419" r:id="rId13"/>
    <p:sldId id="420" r:id="rId14"/>
    <p:sldId id="421" r:id="rId15"/>
    <p:sldId id="422" r:id="rId16"/>
    <p:sldId id="423" r:id="rId17"/>
    <p:sldId id="424" r:id="rId18"/>
    <p:sldId id="425" r:id="rId19"/>
    <p:sldId id="426" r:id="rId20"/>
    <p:sldId id="427" r:id="rId21"/>
    <p:sldId id="428" r:id="rId22"/>
    <p:sldId id="429" r:id="rId23"/>
    <p:sldId id="430" r:id="rId24"/>
    <p:sldId id="431" r:id="rId25"/>
    <p:sldId id="432" r:id="rId26"/>
    <p:sldId id="433" r:id="rId27"/>
    <p:sldId id="434" r:id="rId28"/>
    <p:sldId id="435" r:id="rId29"/>
    <p:sldId id="436" r:id="rId30"/>
    <p:sldId id="437" r:id="rId31"/>
    <p:sldId id="438" r:id="rId32"/>
    <p:sldId id="439" r:id="rId33"/>
    <p:sldId id="440" r:id="rId34"/>
    <p:sldId id="441" r:id="rId35"/>
    <p:sldId id="442" r:id="rId36"/>
    <p:sldId id="443" r:id="rId37"/>
    <p:sldId id="444" r:id="rId38"/>
    <p:sldId id="445" r:id="rId39"/>
    <p:sldId id="446" r:id="rId40"/>
    <p:sldId id="447" r:id="rId41"/>
    <p:sldId id="448" r:id="rId42"/>
    <p:sldId id="449" r:id="rId43"/>
    <p:sldId id="450" r:id="rId44"/>
    <p:sldId id="451" r:id="rId45"/>
    <p:sldId id="452" r:id="rId46"/>
    <p:sldId id="453" r:id="rId47"/>
    <p:sldId id="454" r:id="rId48"/>
    <p:sldId id="455" r:id="rId49"/>
    <p:sldId id="456" r:id="rId50"/>
    <p:sldId id="457" r:id="rId51"/>
    <p:sldId id="458" r:id="rId52"/>
    <p:sldId id="459" r:id="rId53"/>
    <p:sldId id="460" r:id="rId54"/>
    <p:sldId id="461" r:id="rId55"/>
    <p:sldId id="462" r:id="rId56"/>
    <p:sldId id="463" r:id="rId57"/>
    <p:sldId id="464" r:id="rId58"/>
    <p:sldId id="465" r:id="rId59"/>
    <p:sldId id="466" r:id="rId60"/>
    <p:sldId id="467" r:id="rId61"/>
    <p:sldId id="468" r:id="rId62"/>
    <p:sldId id="469" r:id="rId63"/>
    <p:sldId id="470" r:id="rId64"/>
    <p:sldId id="471" r:id="rId65"/>
    <p:sldId id="472" r:id="rId66"/>
    <p:sldId id="473" r:id="rId67"/>
    <p:sldId id="474" r:id="rId68"/>
    <p:sldId id="475" r:id="rId69"/>
    <p:sldId id="476" r:id="rId70"/>
    <p:sldId id="477" r:id="rId71"/>
    <p:sldId id="478" r:id="rId72"/>
    <p:sldId id="479" r:id="rId73"/>
    <p:sldId id="480" r:id="rId74"/>
    <p:sldId id="481" r:id="rId75"/>
    <p:sldId id="482" r:id="rId76"/>
    <p:sldId id="483" r:id="rId77"/>
    <p:sldId id="484" r:id="rId78"/>
    <p:sldId id="485" r:id="rId79"/>
    <p:sldId id="486" r:id="rId80"/>
    <p:sldId id="487" r:id="rId81"/>
    <p:sldId id="488" r:id="rId82"/>
    <p:sldId id="489" r:id="rId83"/>
    <p:sldId id="490" r:id="rId84"/>
    <p:sldId id="491" r:id="rId85"/>
    <p:sldId id="492" r:id="rId86"/>
    <p:sldId id="493" r:id="rId87"/>
    <p:sldId id="494" r:id="rId88"/>
    <p:sldId id="495" r:id="rId8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2" Type="http://schemas.openxmlformats.org/officeDocument/2006/relationships/tableStyles" Target="tableStyles.xml"/><Relationship Id="rId91" Type="http://schemas.openxmlformats.org/officeDocument/2006/relationships/viewProps" Target="viewProps.xml"/><Relationship Id="rId90" Type="http://schemas.openxmlformats.org/officeDocument/2006/relationships/presProps" Target="presProps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971550" y="1411288"/>
            <a:ext cx="9386888" cy="158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0700" y="557626"/>
            <a:ext cx="10515600" cy="741785"/>
          </a:xfrm>
        </p:spPr>
        <p:txBody>
          <a:bodyPr/>
          <a:lstStyle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4450" y="1546500"/>
            <a:ext cx="10515600" cy="4719546"/>
          </a:xfrm>
        </p:spPr>
        <p:txBody>
          <a:bodyPr/>
          <a:lstStyle>
            <a:lvl1pPr>
              <a:lnSpc>
                <a:spcPct val="120000"/>
              </a:lnSpc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2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0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0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2.png"/><Relationship Id="rId7" Type="http://schemas.openxmlformats.org/officeDocument/2006/relationships/image" Target="../media/image1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-4762" y="-3175"/>
            <a:ext cx="6900863" cy="128588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49" name="矩形 48"/>
          <p:cNvSpPr/>
          <p:nvPr/>
        </p:nvSpPr>
        <p:spPr>
          <a:xfrm>
            <a:off x="-4762" y="125413"/>
            <a:ext cx="6902450" cy="144463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50" name="矩形 49"/>
          <p:cNvSpPr/>
          <p:nvPr/>
        </p:nvSpPr>
        <p:spPr>
          <a:xfrm>
            <a:off x="-4762" y="269875"/>
            <a:ext cx="6900863" cy="142875"/>
          </a:xfrm>
          <a:prstGeom prst="rect">
            <a:avLst/>
          </a:prstGeom>
          <a:solidFill>
            <a:srgbClr val="A50021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pic>
        <p:nvPicPr>
          <p:cNvPr id="1032" name="图片 50" descr="瑞翼教育（红灰版）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36075" y="41275"/>
            <a:ext cx="1787525" cy="40322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033" name="组合 36"/>
          <p:cNvGrpSpPr/>
          <p:nvPr/>
        </p:nvGrpSpPr>
        <p:grpSpPr>
          <a:xfrm>
            <a:off x="11423650" y="-3175"/>
            <a:ext cx="796925" cy="422275"/>
            <a:chOff x="-7" y="-6"/>
            <a:chExt cx="1256" cy="665"/>
          </a:xfrm>
        </p:grpSpPr>
        <p:sp>
          <p:nvSpPr>
            <p:cNvPr id="10" name="矩形 9"/>
            <p:cNvSpPr/>
            <p:nvPr userDrawn="1"/>
          </p:nvSpPr>
          <p:spPr>
            <a:xfrm>
              <a:off x="-6" y="-6"/>
              <a:ext cx="1255" cy="202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-7" y="196"/>
              <a:ext cx="1247" cy="227"/>
            </a:xfrm>
            <a:prstGeom prst="rect">
              <a:avLst/>
            </a:prstGeom>
            <a:solidFill>
              <a:srgbClr val="A500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-6" y="423"/>
              <a:ext cx="1255" cy="236"/>
            </a:xfrm>
            <a:prstGeom prst="rect">
              <a:avLst/>
            </a:prstGeom>
            <a:solidFill>
              <a:srgbClr val="B226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pic>
        <p:nvPicPr>
          <p:cNvPr id="1037" name="图片 1" descr="红色SUGON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83450" y="-149225"/>
            <a:ext cx="1758950" cy="77152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3.png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8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0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21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5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6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1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8.xml"/><Relationship Id="rId1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image" Target="../media/image3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54.xml"/><Relationship Id="rId2" Type="http://schemas.openxmlformats.org/officeDocument/2006/relationships/image" Target="../media/image34.png"/><Relationship Id="rId1" Type="http://schemas.openxmlformats.org/officeDocument/2006/relationships/tags" Target="../tags/tag5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57.xml"/><Relationship Id="rId2" Type="http://schemas.openxmlformats.org/officeDocument/2006/relationships/image" Target="../media/image35.png"/><Relationship Id="rId1" Type="http://schemas.openxmlformats.org/officeDocument/2006/relationships/tags" Target="../tags/tag5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8.xml"/><Relationship Id="rId1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9.xml"/><Relationship Id="rId1" Type="http://schemas.openxmlformats.org/officeDocument/2006/relationships/image" Target="../media/image37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image" Target="../media/image38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39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image" Target="../media/image4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image" Target="../media/image4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image" Target="../media/image42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image" Target="../media/image6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9.xml"/><Relationship Id="rId1" Type="http://schemas.openxmlformats.org/officeDocument/2006/relationships/image" Target="../media/image44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2.xml"/><Relationship Id="rId1" Type="http://schemas.openxmlformats.org/officeDocument/2006/relationships/image" Target="../media/image45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4.xml"/><Relationship Id="rId1" Type="http://schemas.openxmlformats.org/officeDocument/2006/relationships/image" Target="../media/image46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5.xml"/><Relationship Id="rId1" Type="http://schemas.openxmlformats.org/officeDocument/2006/relationships/image" Target="../media/image47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7.xml"/><Relationship Id="rId1" Type="http://schemas.openxmlformats.org/officeDocument/2006/relationships/image" Target="../media/image48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8.xml"/><Relationship Id="rId1" Type="http://schemas.openxmlformats.org/officeDocument/2006/relationships/image" Target="../media/image4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1.xml"/><Relationship Id="rId1" Type="http://schemas.openxmlformats.org/officeDocument/2006/relationships/image" Target="../media/image50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2.xml"/><Relationship Id="rId1" Type="http://schemas.openxmlformats.org/officeDocument/2006/relationships/image" Target="../media/image51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5.xml"/><Relationship Id="rId1" Type="http://schemas.openxmlformats.org/officeDocument/2006/relationships/image" Target="../media/image52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6.xml"/><Relationship Id="rId1" Type="http://schemas.openxmlformats.org/officeDocument/2006/relationships/image" Target="../media/image5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_任意多边形 19"/>
          <p:cNvSpPr/>
          <p:nvPr>
            <p:custDataLst>
              <p:tags r:id="rId1"/>
            </p:custDataLst>
          </p:nvPr>
        </p:nvSpPr>
        <p:spPr>
          <a:xfrm>
            <a:off x="0" y="-117614"/>
            <a:ext cx="12192000" cy="3416893"/>
          </a:xfrm>
          <a:custGeom>
            <a:avLst/>
            <a:gdLst>
              <a:gd name="connsiteX0" fmla="*/ 0 w 11644590"/>
              <a:gd name="connsiteY0" fmla="*/ 0 h 3139633"/>
              <a:gd name="connsiteX1" fmla="*/ 11644590 w 11644590"/>
              <a:gd name="connsiteY1" fmla="*/ 0 h 3139633"/>
              <a:gd name="connsiteX2" fmla="*/ 3048000 w 11644590"/>
              <a:gd name="connsiteY2" fmla="*/ 3139633 h 3139633"/>
              <a:gd name="connsiteX3" fmla="*/ 0 w 11644590"/>
              <a:gd name="connsiteY3" fmla="*/ 1605195 h 3139633"/>
              <a:gd name="connsiteX4" fmla="*/ 0 w 11644590"/>
              <a:gd name="connsiteY4" fmla="*/ 0 h 313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44590" h="3139633">
                <a:moveTo>
                  <a:pt x="0" y="0"/>
                </a:moveTo>
                <a:lnTo>
                  <a:pt x="11644590" y="0"/>
                </a:lnTo>
                <a:lnTo>
                  <a:pt x="3048000" y="3139633"/>
                </a:lnTo>
                <a:lnTo>
                  <a:pt x="0" y="160519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PA_任意多边形 23"/>
          <p:cNvSpPr/>
          <p:nvPr>
            <p:custDataLst>
              <p:tags r:id="rId2"/>
            </p:custDataLst>
          </p:nvPr>
        </p:nvSpPr>
        <p:spPr>
          <a:xfrm>
            <a:off x="-4445" y="-86360"/>
            <a:ext cx="12367260" cy="3251835"/>
          </a:xfrm>
          <a:custGeom>
            <a:avLst/>
            <a:gdLst>
              <a:gd name="connsiteX0" fmla="*/ 0 w 11757236"/>
              <a:gd name="connsiteY0" fmla="*/ 0 h 3251846"/>
              <a:gd name="connsiteX1" fmla="*/ 11757236 w 11757236"/>
              <a:gd name="connsiteY1" fmla="*/ 0 h 3251846"/>
              <a:gd name="connsiteX2" fmla="*/ 3191286 w 11757236"/>
              <a:gd name="connsiteY2" fmla="*/ 3251846 h 3251846"/>
              <a:gd name="connsiteX3" fmla="*/ 0 w 11757236"/>
              <a:gd name="connsiteY3" fmla="*/ 1581902 h 325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57236" h="3251846">
                <a:moveTo>
                  <a:pt x="0" y="0"/>
                </a:moveTo>
                <a:lnTo>
                  <a:pt x="11757236" y="0"/>
                </a:lnTo>
                <a:lnTo>
                  <a:pt x="3191286" y="3251846"/>
                </a:lnTo>
                <a:lnTo>
                  <a:pt x="0" y="15819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PA_任意多边形 24"/>
          <p:cNvSpPr/>
          <p:nvPr>
            <p:custDataLst>
              <p:tags r:id="rId3"/>
            </p:custDataLst>
          </p:nvPr>
        </p:nvSpPr>
        <p:spPr>
          <a:xfrm>
            <a:off x="1270" y="-86360"/>
            <a:ext cx="12179935" cy="3182620"/>
          </a:xfrm>
          <a:custGeom>
            <a:avLst/>
            <a:gdLst>
              <a:gd name="connsiteX0" fmla="*/ 0 w 11575120"/>
              <a:gd name="connsiteY0" fmla="*/ 0 h 3182710"/>
              <a:gd name="connsiteX1" fmla="*/ 11575120 w 11575120"/>
              <a:gd name="connsiteY1" fmla="*/ 0 h 3182710"/>
              <a:gd name="connsiteX2" fmla="*/ 3191286 w 11575120"/>
              <a:gd name="connsiteY2" fmla="*/ 3182710 h 3182710"/>
              <a:gd name="connsiteX3" fmla="*/ 0 w 11575120"/>
              <a:gd name="connsiteY3" fmla="*/ 1512766 h 3182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75120" h="3182710">
                <a:moveTo>
                  <a:pt x="0" y="0"/>
                </a:moveTo>
                <a:lnTo>
                  <a:pt x="11575120" y="0"/>
                </a:lnTo>
                <a:lnTo>
                  <a:pt x="3191286" y="3182710"/>
                </a:lnTo>
                <a:lnTo>
                  <a:pt x="0" y="1512766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_任意多边形 25"/>
          <p:cNvSpPr/>
          <p:nvPr>
            <p:custDataLst>
              <p:tags r:id="rId4"/>
            </p:custDataLst>
          </p:nvPr>
        </p:nvSpPr>
        <p:spPr>
          <a:xfrm>
            <a:off x="1905" y="-86360"/>
            <a:ext cx="11691620" cy="2997835"/>
          </a:xfrm>
          <a:custGeom>
            <a:avLst/>
            <a:gdLst>
              <a:gd name="connsiteX0" fmla="*/ 0 w 11087557"/>
              <a:gd name="connsiteY0" fmla="*/ 0 h 2997619"/>
              <a:gd name="connsiteX1" fmla="*/ 11087557 w 11087557"/>
              <a:gd name="connsiteY1" fmla="*/ 0 h 2997619"/>
              <a:gd name="connsiteX2" fmla="*/ 3191286 w 11087557"/>
              <a:gd name="connsiteY2" fmla="*/ 2997619 h 2997619"/>
              <a:gd name="connsiteX3" fmla="*/ 0 w 11087557"/>
              <a:gd name="connsiteY3" fmla="*/ 1327675 h 2997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87557" h="2997619">
                <a:moveTo>
                  <a:pt x="0" y="0"/>
                </a:moveTo>
                <a:lnTo>
                  <a:pt x="11087557" y="0"/>
                </a:lnTo>
                <a:lnTo>
                  <a:pt x="3191286" y="2997619"/>
                </a:lnTo>
                <a:lnTo>
                  <a:pt x="0" y="1327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_任意多边形 26"/>
          <p:cNvSpPr/>
          <p:nvPr>
            <p:custDataLst>
              <p:tags r:id="rId5"/>
            </p:custDataLst>
          </p:nvPr>
        </p:nvSpPr>
        <p:spPr>
          <a:xfrm>
            <a:off x="1905" y="-86360"/>
            <a:ext cx="11500485" cy="2924810"/>
          </a:xfrm>
          <a:custGeom>
            <a:avLst/>
            <a:gdLst>
              <a:gd name="connsiteX0" fmla="*/ 0 w 10896573"/>
              <a:gd name="connsiteY0" fmla="*/ 0 h 2925117"/>
              <a:gd name="connsiteX1" fmla="*/ 10896573 w 10896573"/>
              <a:gd name="connsiteY1" fmla="*/ 0 h 2925117"/>
              <a:gd name="connsiteX2" fmla="*/ 3191286 w 10896573"/>
              <a:gd name="connsiteY2" fmla="*/ 2925117 h 2925117"/>
              <a:gd name="connsiteX3" fmla="*/ 0 w 10896573"/>
              <a:gd name="connsiteY3" fmla="*/ 1255173 h 2925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96573" h="2925117">
                <a:moveTo>
                  <a:pt x="0" y="0"/>
                </a:moveTo>
                <a:lnTo>
                  <a:pt x="10896573" y="0"/>
                </a:lnTo>
                <a:lnTo>
                  <a:pt x="3191286" y="2925117"/>
                </a:lnTo>
                <a:lnTo>
                  <a:pt x="0" y="125517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_任意多边形 27"/>
          <p:cNvSpPr/>
          <p:nvPr>
            <p:custDataLst>
              <p:tags r:id="rId6"/>
            </p:custDataLst>
          </p:nvPr>
        </p:nvSpPr>
        <p:spPr>
          <a:xfrm>
            <a:off x="1905" y="-117475"/>
            <a:ext cx="11012805" cy="2740025"/>
          </a:xfrm>
          <a:custGeom>
            <a:avLst/>
            <a:gdLst>
              <a:gd name="connsiteX0" fmla="*/ 0 w 10409010"/>
              <a:gd name="connsiteY0" fmla="*/ 0 h 2740026"/>
              <a:gd name="connsiteX1" fmla="*/ 10409010 w 10409010"/>
              <a:gd name="connsiteY1" fmla="*/ 0 h 2740026"/>
              <a:gd name="connsiteX2" fmla="*/ 3191286 w 10409010"/>
              <a:gd name="connsiteY2" fmla="*/ 2740026 h 2740026"/>
              <a:gd name="connsiteX3" fmla="*/ 0 w 10409010"/>
              <a:gd name="connsiteY3" fmla="*/ 1070082 h 274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09010" h="2740026">
                <a:moveTo>
                  <a:pt x="0" y="0"/>
                </a:moveTo>
                <a:lnTo>
                  <a:pt x="10409010" y="0"/>
                </a:lnTo>
                <a:lnTo>
                  <a:pt x="3191286" y="2740026"/>
                </a:lnTo>
                <a:lnTo>
                  <a:pt x="0" y="10700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_任意多边形 29"/>
          <p:cNvSpPr/>
          <p:nvPr>
            <p:custDataLst>
              <p:tags r:id="rId7"/>
            </p:custDataLst>
          </p:nvPr>
        </p:nvSpPr>
        <p:spPr>
          <a:xfrm>
            <a:off x="1270" y="-117475"/>
            <a:ext cx="10802620" cy="2660015"/>
          </a:xfrm>
          <a:custGeom>
            <a:avLst/>
            <a:gdLst>
              <a:gd name="connsiteX0" fmla="*/ 0 w 10198012"/>
              <a:gd name="connsiteY0" fmla="*/ 0 h 2659926"/>
              <a:gd name="connsiteX1" fmla="*/ 10198012 w 10198012"/>
              <a:gd name="connsiteY1" fmla="*/ 0 h 2659926"/>
              <a:gd name="connsiteX2" fmla="*/ 3191286 w 10198012"/>
              <a:gd name="connsiteY2" fmla="*/ 2659926 h 2659926"/>
              <a:gd name="connsiteX3" fmla="*/ 0 w 10198012"/>
              <a:gd name="connsiteY3" fmla="*/ 989982 h 2659926"/>
              <a:gd name="connsiteX4" fmla="*/ 0 w 10198012"/>
              <a:gd name="connsiteY4" fmla="*/ 0 h 2659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8012" h="2659926">
                <a:moveTo>
                  <a:pt x="0" y="0"/>
                </a:moveTo>
                <a:lnTo>
                  <a:pt x="10198012" y="0"/>
                </a:lnTo>
                <a:lnTo>
                  <a:pt x="3191286" y="2659926"/>
                </a:lnTo>
                <a:lnTo>
                  <a:pt x="0" y="989982"/>
                </a:lnTo>
                <a:lnTo>
                  <a:pt x="0" y="0"/>
                </a:lnTo>
                <a:close/>
              </a:path>
            </a:pathLst>
          </a:custGeom>
          <a:solidFill>
            <a:srgbClr val="B22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631656" y="3165579"/>
            <a:ext cx="58121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第八章 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面向对象下</a:t>
            </a:r>
            <a:endParaRPr lang="zh-CN" altLang="en-US" sz="4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" name="图片 4" descr="反白瑞翼教育LOGO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5435" y="513080"/>
            <a:ext cx="2254250" cy="508635"/>
          </a:xfrm>
          <a:prstGeom prst="rect">
            <a:avLst/>
          </a:prstGeom>
        </p:spPr>
      </p:pic>
      <p:pic>
        <p:nvPicPr>
          <p:cNvPr id="2" name="图片 1" descr="SUGON图标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1635" y="257175"/>
            <a:ext cx="2324735" cy="1020445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面向对象三大特性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800"/>
              <a:t>1. </a:t>
            </a:r>
            <a:r>
              <a:rPr lang="zh-CN" altLang="en-US" sz="2800"/>
              <a:t>封装 根据 职责 将 </a:t>
            </a:r>
            <a:r>
              <a:rPr lang="zh-CN" altLang="en-US" sz="2800">
                <a:solidFill>
                  <a:srgbClr val="FF0000"/>
                </a:solidFill>
              </a:rPr>
              <a:t>属性</a:t>
            </a:r>
            <a:r>
              <a:rPr lang="zh-CN" altLang="en-US" sz="2800"/>
              <a:t> 和 </a:t>
            </a:r>
            <a:r>
              <a:rPr lang="zh-CN" altLang="en-US" sz="2800">
                <a:solidFill>
                  <a:srgbClr val="FF0000"/>
                </a:solidFill>
              </a:rPr>
              <a:t>方法</a:t>
            </a:r>
            <a:r>
              <a:rPr lang="zh-CN" altLang="en-US" sz="2800"/>
              <a:t> 封装 到一个抽象的 </a:t>
            </a:r>
            <a:r>
              <a:rPr lang="zh-CN" altLang="en-US" sz="2800">
                <a:solidFill>
                  <a:srgbClr val="FF0000"/>
                </a:solidFill>
              </a:rPr>
              <a:t>类</a:t>
            </a:r>
            <a:r>
              <a:rPr lang="zh-CN" altLang="en-US" sz="2800"/>
              <a:t> 中</a:t>
            </a:r>
            <a:endParaRPr lang="zh-CN" altLang="en-US" sz="2800"/>
          </a:p>
          <a:p>
            <a:r>
              <a:rPr lang="en-US" altLang="zh-CN" sz="2800"/>
              <a:t>2. </a:t>
            </a:r>
            <a:r>
              <a:rPr lang="zh-CN" altLang="en-US" sz="2800">
                <a:solidFill>
                  <a:srgbClr val="FF0000"/>
                </a:solidFill>
              </a:rPr>
              <a:t>继承 实现代码的重用</a:t>
            </a:r>
            <a:r>
              <a:rPr lang="zh-CN" altLang="en-US" sz="2800"/>
              <a:t>，相同的代码不需要重复的编写</a:t>
            </a:r>
            <a:endParaRPr lang="zh-CN" altLang="en-US" sz="2800"/>
          </a:p>
          <a:p>
            <a:r>
              <a:rPr lang="en-US" altLang="zh-CN" sz="2800"/>
              <a:t>3. </a:t>
            </a:r>
            <a:r>
              <a:rPr lang="zh-CN" altLang="en-US" sz="2800"/>
              <a:t>多态 不同的对象调用相同的方法，产生不同的执行结果，</a:t>
            </a:r>
            <a:r>
              <a:rPr lang="zh-CN" altLang="en-US" sz="2800">
                <a:solidFill>
                  <a:srgbClr val="FF0000"/>
                </a:solidFill>
              </a:rPr>
              <a:t>增加代码的灵活度</a:t>
            </a:r>
            <a:endParaRPr lang="zh-CN" altLang="en-US" sz="280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pPr algn="ctr"/>
            <a:r>
              <a:rPr lang="zh-CN" altLang="en-US">
                <a:sym typeface="+mn-ea"/>
              </a:rPr>
              <a:t>01. 单继承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1.1 继承的概念、语法和特点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继承的概念：子类 拥有 父类 的所有 方法 和 属性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6500" y="2249805"/>
            <a:ext cx="8613140" cy="43643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案例</a:t>
            </a:r>
            <a:r>
              <a:rPr lang="en-US" altLang="zh-CN"/>
              <a:t>--</a:t>
            </a:r>
            <a:r>
              <a:rPr lang="zh-CN" altLang="en-US"/>
              <a:t>使用继承开发动物和狗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468120"/>
            <a:ext cx="3528695" cy="47193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520" y="1468120"/>
            <a:ext cx="2952115" cy="49809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案例</a:t>
            </a:r>
            <a:r>
              <a:rPr lang="en-US" altLang="zh-CN"/>
              <a:t>--</a:t>
            </a:r>
            <a:r>
              <a:rPr lang="zh-CN" altLang="en-US">
                <a:sym typeface="+mn-ea"/>
              </a:rPr>
              <a:t>不</a:t>
            </a:r>
            <a:r>
              <a:rPr lang="zh-CN" altLang="en-US"/>
              <a:t>使用继承开发动物和狗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481455"/>
            <a:ext cx="2498725" cy="47193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330" y="2061210"/>
            <a:ext cx="3209925" cy="40481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485" y="2823210"/>
            <a:ext cx="3390900" cy="31432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1.1.1</a:t>
            </a:r>
            <a:r>
              <a:rPr lang="zh-CN" altLang="en-US"/>
              <a:t> 继承的语法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子类 继承自 父类，可以直接 享受 父类中已经封装好的方法，不需要再次开发</a:t>
            </a:r>
            <a:endParaRPr lang="zh-CN" altLang="en-US" sz="2800"/>
          </a:p>
          <a:p>
            <a:r>
              <a:rPr lang="zh-CN" altLang="en-US" sz="2800"/>
              <a:t>子类 中应该根据 职责，封装 子类特有的 属性和方法</a:t>
            </a:r>
            <a:endParaRPr lang="zh-CN" altLang="en-US" sz="2800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0605" y="1546225"/>
            <a:ext cx="4508500" cy="14770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1.1.2</a:t>
            </a:r>
            <a:r>
              <a:rPr lang="zh-CN" altLang="en-US">
                <a:sym typeface="+mn-ea"/>
              </a:rPr>
              <a:t> </a:t>
            </a:r>
            <a:r>
              <a:rPr lang="zh-CN" altLang="en-US"/>
              <a:t>专业术语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Dog 类是 Animal 类的子类，Animal 类是 Dog 类的父类，Dog 类从 Animal 类继承</a:t>
            </a:r>
            <a:endParaRPr lang="zh-CN" altLang="en-US" sz="2800"/>
          </a:p>
          <a:p>
            <a:r>
              <a:rPr lang="zh-CN" altLang="en-US" sz="2800"/>
              <a:t>Dog 类是 Animal 类的派生类，Animal 类是 Dog 类的基类，Dog 类从 Animal 类派生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1.1.3</a:t>
            </a:r>
            <a:r>
              <a:rPr lang="zh-CN" altLang="en-US">
                <a:sym typeface="+mn-ea"/>
              </a:rPr>
              <a:t> </a:t>
            </a:r>
            <a:r>
              <a:rPr lang="zh-CN" altLang="en-US"/>
              <a:t>继承的传递性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C 类从 B 类继承，B 类又从 A 类继承</a:t>
            </a:r>
            <a:endParaRPr lang="zh-CN" altLang="en-US" sz="2800"/>
          </a:p>
          <a:p>
            <a:r>
              <a:rPr lang="zh-CN" altLang="en-US" sz="2800"/>
              <a:t>那么 C 类就具有 B 类和 A 类的所有属性和方法</a:t>
            </a:r>
            <a:endParaRPr lang="zh-CN" altLang="en-US" sz="2800"/>
          </a:p>
          <a:p>
            <a:r>
              <a:rPr lang="zh-CN" altLang="en-US" sz="2800"/>
              <a:t>子类 拥有 父类 以及 父类 中封装的所有 </a:t>
            </a:r>
            <a:r>
              <a:rPr lang="zh-CN" altLang="en-US" sz="2800">
                <a:solidFill>
                  <a:srgbClr val="FF0000"/>
                </a:solidFill>
              </a:rPr>
              <a:t>属性 和 方法</a:t>
            </a:r>
            <a:endParaRPr lang="zh-CN" altLang="en-US" sz="2800">
              <a:solidFill>
                <a:srgbClr val="FF0000"/>
              </a:solidFill>
            </a:endParaRPr>
          </a:p>
          <a:p>
            <a:r>
              <a:rPr lang="zh-CN" altLang="en-US" sz="2800">
                <a:solidFill>
                  <a:srgbClr val="FF0000"/>
                </a:solidFill>
              </a:rPr>
              <a:t>提问</a:t>
            </a:r>
            <a:endParaRPr lang="zh-CN" altLang="en-US" sz="2800"/>
          </a:p>
          <a:p>
            <a:r>
              <a:rPr lang="zh-CN" altLang="en-US" sz="2800"/>
              <a:t>哮天犬 能够调用 Cat 类中定义的 catch 方法吗？</a:t>
            </a:r>
            <a:endParaRPr lang="zh-CN" altLang="en-US" sz="2800"/>
          </a:p>
          <a:p>
            <a:r>
              <a:rPr lang="zh-CN" altLang="en-US" sz="2800"/>
              <a:t>答案</a:t>
            </a:r>
            <a:endParaRPr lang="zh-CN" altLang="en-US" sz="2800"/>
          </a:p>
          <a:p>
            <a:r>
              <a:rPr lang="zh-CN" altLang="en-US" sz="2800">
                <a:solidFill>
                  <a:srgbClr val="FF0000"/>
                </a:solidFill>
              </a:rPr>
              <a:t>不能</a:t>
            </a:r>
            <a:r>
              <a:rPr lang="zh-CN" altLang="en-US" sz="2800"/>
              <a:t>，因为 哮天犬 和 Cat 之间没有 继承 关系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继承的传递性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428750"/>
            <a:ext cx="2856230" cy="47193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970" y="1428750"/>
            <a:ext cx="3289300" cy="471995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继承的传递性注意事项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455420"/>
            <a:ext cx="2988945" cy="49536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705" y="1455420"/>
            <a:ext cx="3073400" cy="48501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私有属性和私有方法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>
                <a:sym typeface="+mn-ea"/>
              </a:rPr>
              <a:t>目标</a:t>
            </a:r>
            <a:endParaRPr lang="zh-CN" altLang="en-US" sz="2800"/>
          </a:p>
          <a:p>
            <a:pPr lvl="1"/>
            <a:r>
              <a:rPr lang="en-US" altLang="zh-CN" sz="2400">
                <a:sym typeface="+mn-ea"/>
              </a:rPr>
              <a:t>01 </a:t>
            </a:r>
            <a:r>
              <a:rPr lang="zh-CN" altLang="en-US" sz="2400">
                <a:sym typeface="+mn-ea"/>
              </a:rPr>
              <a:t>应用场景及定义方式</a:t>
            </a:r>
            <a:endParaRPr lang="zh-CN" altLang="en-US" sz="2400"/>
          </a:p>
          <a:p>
            <a:pPr lvl="1"/>
            <a:r>
              <a:rPr lang="en-US" altLang="zh-CN" sz="2400">
                <a:sym typeface="+mn-ea"/>
              </a:rPr>
              <a:t>02 </a:t>
            </a:r>
            <a:r>
              <a:rPr lang="zh-CN" altLang="en-US" sz="2400">
                <a:sym typeface="+mn-ea"/>
              </a:rPr>
              <a:t>伪私有属性和私有方法（科普）</a:t>
            </a:r>
            <a:endParaRPr lang="zh-CN" altLang="en-US" sz="24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1.2 方法的重写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子类 拥有 父类 的所有 方法 和 属性</a:t>
            </a:r>
            <a:endParaRPr lang="zh-CN" altLang="en-US" sz="2800"/>
          </a:p>
          <a:p>
            <a:r>
              <a:rPr lang="zh-CN" altLang="en-US" sz="2800"/>
              <a:t>子类 继承自 父类，可以直接 享受 父类中已经封装好的方法，</a:t>
            </a:r>
            <a:r>
              <a:rPr lang="zh-CN" altLang="en-US" sz="2800">
                <a:solidFill>
                  <a:srgbClr val="FF0000"/>
                </a:solidFill>
              </a:rPr>
              <a:t>不需要再次开发</a:t>
            </a:r>
            <a:endParaRPr lang="zh-CN" altLang="en-US" sz="2800">
              <a:solidFill>
                <a:srgbClr val="FF0000"/>
              </a:solidFill>
            </a:endParaRPr>
          </a:p>
          <a:p>
            <a:endParaRPr lang="zh-CN" altLang="en-US" sz="2800">
              <a:solidFill>
                <a:srgbClr val="FF0000"/>
              </a:solidFill>
            </a:endParaRPr>
          </a:p>
          <a:p>
            <a:r>
              <a:rPr lang="zh-CN" altLang="en-US" sz="2800"/>
              <a:t>应用场景</a:t>
            </a:r>
            <a:endParaRPr lang="zh-CN" altLang="en-US" sz="2800"/>
          </a:p>
          <a:p>
            <a:pPr lvl="1"/>
            <a:r>
              <a:rPr lang="zh-CN" altLang="en-US" sz="2400"/>
              <a:t>当 父类 的方法实现不能满足子类需求时，可以对方法进行 重写(override)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520190"/>
            <a:ext cx="2524125" cy="44888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重写 父类方法有两种情况：</a:t>
            </a:r>
            <a:endParaRPr lang="zh-CN" altLang="en-US"/>
          </a:p>
          <a:p>
            <a:pPr lvl="1"/>
            <a:r>
              <a:rPr lang="en-US" altLang="zh-CN"/>
              <a:t>1. </a:t>
            </a:r>
            <a:r>
              <a:rPr lang="zh-CN" altLang="en-US">
                <a:solidFill>
                  <a:srgbClr val="FF0000"/>
                </a:solidFill>
              </a:rPr>
              <a:t>覆盖</a:t>
            </a:r>
            <a:r>
              <a:rPr lang="zh-CN" altLang="en-US"/>
              <a:t> 父类的方法</a:t>
            </a:r>
            <a:endParaRPr lang="zh-CN" altLang="en-US"/>
          </a:p>
          <a:p>
            <a:pPr lvl="1"/>
            <a:r>
              <a:rPr lang="en-US" altLang="zh-CN"/>
              <a:t>2. </a:t>
            </a:r>
            <a:r>
              <a:rPr lang="zh-CN" altLang="en-US"/>
              <a:t>对父类方法进行 </a:t>
            </a:r>
            <a:r>
              <a:rPr lang="zh-CN" altLang="en-US">
                <a:solidFill>
                  <a:srgbClr val="FF0000"/>
                </a:solidFill>
              </a:rPr>
              <a:t>扩展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1.2.1</a:t>
            </a:r>
            <a:r>
              <a:rPr lang="zh-CN" altLang="en-US">
                <a:sym typeface="+mn-ea"/>
              </a:rPr>
              <a:t> </a:t>
            </a:r>
            <a:r>
              <a:rPr lang="zh-CN" altLang="en-US"/>
              <a:t>覆盖父类的方法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如果在开发中，父类的方法实现 和 子类的方法实现，完全不同</a:t>
            </a:r>
            <a:endParaRPr lang="zh-CN" altLang="en-US" sz="2800"/>
          </a:p>
          <a:p>
            <a:r>
              <a:rPr lang="zh-CN" altLang="en-US" sz="2800"/>
              <a:t>就可以使用 </a:t>
            </a:r>
            <a:r>
              <a:rPr lang="zh-CN" altLang="en-US" sz="2800">
                <a:solidFill>
                  <a:srgbClr val="FF0000"/>
                </a:solidFill>
              </a:rPr>
              <a:t>覆盖</a:t>
            </a:r>
            <a:r>
              <a:rPr lang="zh-CN" altLang="en-US" sz="2800"/>
              <a:t> 的方式，在</a:t>
            </a:r>
            <a:r>
              <a:rPr lang="zh-CN" altLang="en-US" sz="2800">
                <a:solidFill>
                  <a:srgbClr val="FF0000"/>
                </a:solidFill>
              </a:rPr>
              <a:t>子类</a:t>
            </a:r>
            <a:r>
              <a:rPr lang="zh-CN" altLang="en-US" sz="2800"/>
              <a:t>中 </a:t>
            </a:r>
            <a:r>
              <a:rPr lang="zh-CN" altLang="en-US" sz="2800">
                <a:solidFill>
                  <a:srgbClr val="FF0000"/>
                </a:solidFill>
              </a:rPr>
              <a:t>重新编写</a:t>
            </a:r>
            <a:r>
              <a:rPr lang="zh-CN" altLang="en-US" sz="2800"/>
              <a:t> 父类的方法实现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 i="1"/>
              <a:t>具体的实现方式，就相当于在 子类中 定义了一个 </a:t>
            </a:r>
            <a:r>
              <a:rPr lang="zh-CN" altLang="en-US" sz="2800" i="1">
                <a:solidFill>
                  <a:srgbClr val="FF0000"/>
                </a:solidFill>
              </a:rPr>
              <a:t>和父类同名的方法并且实现重写之后</a:t>
            </a:r>
            <a:r>
              <a:rPr lang="zh-CN" altLang="en-US" sz="2800" i="1"/>
              <a:t>，在运行时，只会调用 子类中重写的方法，而不再会调用 父类封装的方法</a:t>
            </a:r>
            <a:endParaRPr lang="zh-CN" altLang="en-US" sz="2800" i="1"/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481455"/>
            <a:ext cx="2548255" cy="47193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930" y="1481455"/>
            <a:ext cx="4552950" cy="42576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1.2.2</a:t>
            </a:r>
            <a:r>
              <a:rPr lang="zh-CN" altLang="en-US">
                <a:sym typeface="+mn-ea"/>
              </a:rPr>
              <a:t> </a:t>
            </a:r>
            <a:r>
              <a:rPr lang="zh-CN" altLang="en-US"/>
              <a:t>对父类方法进行 扩展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如果在开发中，子类的方法实现 中 包含 父类的方法实现</a:t>
            </a:r>
            <a:endParaRPr lang="zh-CN" altLang="en-US" sz="2800"/>
          </a:p>
          <a:p>
            <a:pPr lvl="1"/>
            <a:r>
              <a:rPr lang="zh-CN" altLang="en-US" sz="2400">
                <a:solidFill>
                  <a:srgbClr val="FF0000"/>
                </a:solidFill>
              </a:rPr>
              <a:t>父类原本封装的方法实现</a:t>
            </a:r>
            <a:r>
              <a:rPr lang="zh-CN" altLang="en-US" sz="2400"/>
              <a:t> 是 </a:t>
            </a:r>
            <a:r>
              <a:rPr lang="zh-CN" altLang="en-US" sz="2400">
                <a:solidFill>
                  <a:srgbClr val="FF0000"/>
                </a:solidFill>
              </a:rPr>
              <a:t>子类方法的一部分</a:t>
            </a:r>
            <a:endParaRPr lang="zh-CN" altLang="en-US" sz="2400">
              <a:solidFill>
                <a:srgbClr val="FF0000"/>
              </a:solidFill>
            </a:endParaRPr>
          </a:p>
          <a:p>
            <a:pPr lvl="0"/>
            <a:r>
              <a:rPr lang="zh-CN" altLang="en-US" sz="2800"/>
              <a:t>就可以使用 扩展 的方式</a:t>
            </a:r>
            <a:endParaRPr lang="zh-CN" altLang="en-US" sz="2800"/>
          </a:p>
          <a:p>
            <a:pPr lvl="1"/>
            <a:r>
              <a:rPr lang="en-US" altLang="zh-CN" sz="2450"/>
              <a:t>1. </a:t>
            </a:r>
            <a:r>
              <a:rPr lang="zh-CN" altLang="en-US" sz="2450"/>
              <a:t>在子类中 重写 父类的方法</a:t>
            </a:r>
            <a:endParaRPr lang="zh-CN" altLang="en-US" sz="2450"/>
          </a:p>
          <a:p>
            <a:pPr lvl="1"/>
            <a:r>
              <a:rPr lang="en-US" altLang="zh-CN" sz="2450"/>
              <a:t>2. </a:t>
            </a:r>
            <a:r>
              <a:rPr lang="zh-CN" altLang="en-US" sz="2450"/>
              <a:t>在需要的位置使用 </a:t>
            </a:r>
            <a:r>
              <a:rPr lang="zh-CN" altLang="en-US" sz="2450">
                <a:solidFill>
                  <a:srgbClr val="FF0000"/>
                </a:solidFill>
              </a:rPr>
              <a:t>super().父类方法</a:t>
            </a:r>
            <a:r>
              <a:rPr lang="zh-CN" altLang="en-US" sz="2450"/>
              <a:t> 来调用父类方法的执行</a:t>
            </a:r>
            <a:endParaRPr lang="zh-CN" altLang="en-US" sz="2450"/>
          </a:p>
          <a:p>
            <a:pPr lvl="1"/>
            <a:r>
              <a:rPr lang="en-US" altLang="zh-CN" sz="2450"/>
              <a:t>3. </a:t>
            </a:r>
            <a:r>
              <a:rPr lang="zh-CN" altLang="en-US" sz="2450"/>
              <a:t>代码其他的位置针对子类的需求，编写 </a:t>
            </a:r>
            <a:r>
              <a:rPr lang="zh-CN" altLang="en-US" sz="2450">
                <a:solidFill>
                  <a:srgbClr val="FF0000"/>
                </a:solidFill>
              </a:rPr>
              <a:t>子类特有的代码实现</a:t>
            </a:r>
            <a:endParaRPr lang="zh-CN" altLang="en-US" sz="245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关于 super</a:t>
            </a:r>
            <a:endParaRPr lang="zh-CN" altLang="en-US"/>
          </a:p>
          <a:p>
            <a:pPr lvl="1"/>
            <a:r>
              <a:rPr lang="zh-CN" altLang="en-US"/>
              <a:t>在 Python 中 super 是一个 </a:t>
            </a:r>
            <a:r>
              <a:rPr lang="zh-CN" altLang="en-US">
                <a:solidFill>
                  <a:srgbClr val="FF0000"/>
                </a:solidFill>
              </a:rPr>
              <a:t>特殊的类</a:t>
            </a:r>
            <a:endParaRPr lang="zh-CN" altLang="en-US"/>
          </a:p>
          <a:p>
            <a:pPr lvl="1"/>
            <a:r>
              <a:rPr lang="zh-CN" altLang="en-US"/>
              <a:t>super() 就是使用 super 类创建出来的对象</a:t>
            </a:r>
            <a:endParaRPr lang="zh-CN" altLang="en-US"/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最常</a:t>
            </a:r>
            <a:r>
              <a:rPr lang="zh-CN" altLang="en-US"/>
              <a:t> 使用的场景就是在 </a:t>
            </a:r>
            <a:r>
              <a:rPr lang="zh-CN" altLang="en-US">
                <a:solidFill>
                  <a:srgbClr val="FF0000"/>
                </a:solidFill>
              </a:rPr>
              <a:t>重写父类方法时</a:t>
            </a:r>
            <a:r>
              <a:rPr lang="zh-CN" altLang="en-US"/>
              <a:t>，调用 </a:t>
            </a:r>
            <a:r>
              <a:rPr lang="zh-CN" altLang="en-US">
                <a:solidFill>
                  <a:srgbClr val="FF0000"/>
                </a:solidFill>
              </a:rPr>
              <a:t>在父类中封装的方法实现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调用父类方法的另外一种方式（知道）</a:t>
            </a:r>
            <a:endParaRPr lang="zh-CN" altLang="en-US" sz="2800"/>
          </a:p>
          <a:p>
            <a:pPr lvl="1"/>
            <a:r>
              <a:rPr lang="zh-CN" altLang="en-US" sz="2400"/>
              <a:t>在 Python 2.x 时，如果需要调用父类的方法，还可以使用以下方式：</a:t>
            </a:r>
            <a:endParaRPr lang="zh-CN" altLang="en-US" sz="2400"/>
          </a:p>
          <a:p>
            <a:pPr lvl="1"/>
            <a:endParaRPr lang="zh-CN" altLang="en-US" sz="2400"/>
          </a:p>
          <a:p>
            <a:pPr lvl="1"/>
            <a:r>
              <a:rPr lang="zh-CN" altLang="en-US" sz="2400"/>
              <a:t>这种方式，目前在 Python 3.x 还支持这种方式</a:t>
            </a:r>
            <a:endParaRPr lang="zh-CN" altLang="en-US" sz="2400"/>
          </a:p>
          <a:p>
            <a:pPr lvl="1"/>
            <a:r>
              <a:rPr lang="zh-CN" altLang="en-US" sz="2400"/>
              <a:t>这种方法 </a:t>
            </a:r>
            <a:r>
              <a:rPr lang="zh-CN" altLang="en-US" sz="2400">
                <a:solidFill>
                  <a:srgbClr val="FF0000"/>
                </a:solidFill>
              </a:rPr>
              <a:t>不推荐使用</a:t>
            </a:r>
            <a:r>
              <a:rPr lang="zh-CN" altLang="en-US" sz="2400"/>
              <a:t>，因为一旦 父类发生变化，方法调用位置的 类名 同样需要修改</a:t>
            </a:r>
            <a:endParaRPr lang="zh-CN" altLang="en-US" sz="2400"/>
          </a:p>
          <a:p>
            <a:pPr lvl="1"/>
            <a:r>
              <a:rPr lang="zh-CN" altLang="en-US" sz="2400">
                <a:solidFill>
                  <a:srgbClr val="FF0000"/>
                </a:solidFill>
              </a:rPr>
              <a:t>提示</a:t>
            </a:r>
            <a:endParaRPr lang="zh-CN" altLang="en-US" sz="2400"/>
          </a:p>
          <a:p>
            <a:pPr lvl="1"/>
            <a:r>
              <a:rPr lang="zh-CN" altLang="en-US" sz="2400"/>
              <a:t>在开发时，父类名 和 super() 两种方式</a:t>
            </a:r>
            <a:r>
              <a:rPr lang="zh-CN" altLang="en-US" sz="2400">
                <a:solidFill>
                  <a:srgbClr val="FF0000"/>
                </a:solidFill>
              </a:rPr>
              <a:t>不要混用</a:t>
            </a:r>
            <a:endParaRPr lang="zh-CN" altLang="en-US" sz="2400"/>
          </a:p>
          <a:p>
            <a:pPr lvl="1"/>
            <a:r>
              <a:rPr lang="zh-CN" altLang="en-US" sz="2400"/>
              <a:t>如果使用 当前子类名 调用方法，会形成递归调用，出现死循环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8150" y="2757805"/>
            <a:ext cx="2927350" cy="4298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546225"/>
            <a:ext cx="2914015" cy="47193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481455"/>
            <a:ext cx="5688330" cy="49276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01. 应用场景及定义方式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应用场景</a:t>
            </a:r>
            <a:endParaRPr lang="zh-CN" altLang="en-US"/>
          </a:p>
          <a:p>
            <a:pPr lvl="1"/>
            <a:r>
              <a:rPr lang="zh-CN" altLang="en-US"/>
              <a:t>在实际开发中，</a:t>
            </a:r>
            <a:r>
              <a:rPr lang="zh-CN" altLang="en-US">
                <a:solidFill>
                  <a:srgbClr val="FF0000"/>
                </a:solidFill>
              </a:rPr>
              <a:t>对象</a:t>
            </a:r>
            <a:r>
              <a:rPr lang="zh-CN" altLang="en-US"/>
              <a:t> 的 </a:t>
            </a:r>
            <a:r>
              <a:rPr lang="zh-CN" altLang="en-US">
                <a:solidFill>
                  <a:srgbClr val="FF0000"/>
                </a:solidFill>
              </a:rPr>
              <a:t>某些属性或方法</a:t>
            </a:r>
            <a:r>
              <a:rPr lang="zh-CN" altLang="en-US"/>
              <a:t> 可能只希望 </a:t>
            </a:r>
            <a:r>
              <a:rPr lang="zh-CN" altLang="en-US">
                <a:solidFill>
                  <a:srgbClr val="FF0000"/>
                </a:solidFill>
              </a:rPr>
              <a:t>在对象的内部被使用</a:t>
            </a:r>
            <a:r>
              <a:rPr lang="zh-CN" altLang="en-US"/>
              <a:t>，而 </a:t>
            </a:r>
            <a:r>
              <a:rPr lang="zh-CN" altLang="en-US">
                <a:solidFill>
                  <a:srgbClr val="FF0000"/>
                </a:solidFill>
              </a:rPr>
              <a:t>不希望在外部被访问到</a:t>
            </a:r>
            <a:endParaRPr lang="zh-CN" altLang="en-US"/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私有属性</a:t>
            </a:r>
            <a:r>
              <a:rPr lang="zh-CN" altLang="en-US"/>
              <a:t> 就是 </a:t>
            </a:r>
            <a:r>
              <a:rPr lang="zh-CN" altLang="en-US">
                <a:solidFill>
                  <a:srgbClr val="FF0000"/>
                </a:solidFill>
              </a:rPr>
              <a:t>对象</a:t>
            </a:r>
            <a:r>
              <a:rPr lang="zh-CN" altLang="en-US"/>
              <a:t> 不希望公开的 </a:t>
            </a:r>
            <a:r>
              <a:rPr lang="zh-CN" altLang="en-US">
                <a:solidFill>
                  <a:srgbClr val="FF0000"/>
                </a:solidFill>
              </a:rPr>
              <a:t>属性</a:t>
            </a:r>
            <a:endParaRPr lang="zh-CN" altLang="en-US"/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私有方法</a:t>
            </a:r>
            <a:r>
              <a:rPr lang="zh-CN" altLang="en-US"/>
              <a:t> 就是 </a:t>
            </a:r>
            <a:r>
              <a:rPr lang="zh-CN" altLang="en-US">
                <a:solidFill>
                  <a:srgbClr val="FF0000"/>
                </a:solidFill>
              </a:rPr>
              <a:t>对象</a:t>
            </a:r>
            <a:r>
              <a:rPr lang="zh-CN" altLang="en-US"/>
              <a:t> 不希望公开的 </a:t>
            </a:r>
            <a:r>
              <a:rPr lang="zh-CN" altLang="en-US">
                <a:solidFill>
                  <a:srgbClr val="FF0000"/>
                </a:solidFill>
              </a:rPr>
              <a:t>方法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7365" y="557626"/>
            <a:ext cx="10515600" cy="741785"/>
          </a:xfrm>
        </p:spPr>
        <p:txBody>
          <a:bodyPr/>
          <a:p>
            <a:r>
              <a:rPr lang="zh-CN" altLang="en-US"/>
              <a:t>1.3 父类的 私有属性 和 私有方法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800"/>
              <a:t>1. </a:t>
            </a:r>
            <a:r>
              <a:rPr lang="zh-CN" altLang="en-US" sz="2800">
                <a:solidFill>
                  <a:srgbClr val="FF0000"/>
                </a:solidFill>
              </a:rPr>
              <a:t>子类对象</a:t>
            </a:r>
            <a:r>
              <a:rPr lang="zh-CN" altLang="en-US" sz="2800"/>
              <a:t> </a:t>
            </a:r>
            <a:r>
              <a:rPr lang="zh-CN" altLang="en-US" sz="2800">
                <a:solidFill>
                  <a:srgbClr val="FF0000"/>
                </a:solidFill>
              </a:rPr>
              <a:t>不能</a:t>
            </a:r>
            <a:r>
              <a:rPr lang="zh-CN" altLang="en-US" sz="2800"/>
              <a:t> 在自己的方法内部，直接 访问 </a:t>
            </a:r>
            <a:r>
              <a:rPr lang="zh-CN" altLang="en-US" sz="2800">
                <a:solidFill>
                  <a:srgbClr val="FF0000"/>
                </a:solidFill>
              </a:rPr>
              <a:t>父类</a:t>
            </a:r>
            <a:r>
              <a:rPr lang="zh-CN" altLang="en-US" sz="2800"/>
              <a:t>的 </a:t>
            </a:r>
            <a:r>
              <a:rPr lang="zh-CN" altLang="en-US" sz="2800">
                <a:solidFill>
                  <a:srgbClr val="FF0000"/>
                </a:solidFill>
              </a:rPr>
              <a:t>私有属性 或 私有方法</a:t>
            </a:r>
            <a:endParaRPr lang="zh-CN" altLang="en-US" sz="2800">
              <a:solidFill>
                <a:srgbClr val="FF0000"/>
              </a:solidFill>
            </a:endParaRPr>
          </a:p>
          <a:p>
            <a:r>
              <a:rPr lang="en-US" altLang="zh-CN" sz="2800"/>
              <a:t>2. </a:t>
            </a:r>
            <a:r>
              <a:rPr lang="zh-CN" altLang="en-US" sz="2800"/>
              <a:t>子类对象 可以通过 父类 的 </a:t>
            </a:r>
            <a:r>
              <a:rPr lang="zh-CN" altLang="en-US" sz="2800">
                <a:solidFill>
                  <a:srgbClr val="FF0000"/>
                </a:solidFill>
              </a:rPr>
              <a:t>公有方法</a:t>
            </a:r>
            <a:r>
              <a:rPr lang="zh-CN" altLang="en-US" sz="2800"/>
              <a:t> </a:t>
            </a:r>
            <a:r>
              <a:rPr lang="zh-CN" altLang="en-US" sz="2800">
                <a:solidFill>
                  <a:srgbClr val="FF0000"/>
                </a:solidFill>
              </a:rPr>
              <a:t>间接</a:t>
            </a:r>
            <a:r>
              <a:rPr lang="zh-CN" altLang="en-US" sz="2800"/>
              <a:t> </a:t>
            </a:r>
            <a:r>
              <a:rPr lang="zh-CN" altLang="en-US" sz="2800">
                <a:solidFill>
                  <a:srgbClr val="FF0000"/>
                </a:solidFill>
              </a:rPr>
              <a:t>访问到 私有属性 或 私有方法</a:t>
            </a:r>
            <a:endParaRPr lang="zh-CN" altLang="en-US" sz="2800">
              <a:solidFill>
                <a:srgbClr val="FF0000"/>
              </a:solidFill>
            </a:endParaRPr>
          </a:p>
          <a:p>
            <a:pPr lvl="1"/>
            <a:r>
              <a:rPr lang="zh-CN" altLang="en-US" sz="2450"/>
              <a:t>私有属性、方法 是对象的隐私，不对外公开，外界 以及 子类 都不能直接访问</a:t>
            </a:r>
            <a:endParaRPr lang="zh-CN" altLang="en-US" sz="2450"/>
          </a:p>
          <a:p>
            <a:pPr lvl="1"/>
            <a:r>
              <a:rPr lang="zh-CN" altLang="en-US" sz="2450"/>
              <a:t>私有属性、方法 通常用于做一些内部的事情</a:t>
            </a:r>
            <a:endParaRPr lang="zh-CN" altLang="en-US" sz="2450"/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 sz="2800"/>
          </a:p>
          <a:p>
            <a:r>
              <a:rPr lang="zh-CN" altLang="en-US" sz="2400"/>
              <a:t>B 的对象不能直接访问 __num2 属性</a:t>
            </a:r>
            <a:endParaRPr lang="zh-CN" altLang="en-US" sz="2400"/>
          </a:p>
          <a:p>
            <a:r>
              <a:rPr lang="zh-CN" altLang="en-US" sz="2400"/>
              <a:t>B 的对象不能在 demo 方法内访问 __num2 属性</a:t>
            </a:r>
            <a:endParaRPr lang="zh-CN" altLang="en-US" sz="2400"/>
          </a:p>
          <a:p>
            <a:r>
              <a:rPr lang="zh-CN" altLang="en-US" sz="2400"/>
              <a:t>B 的对象可以在 demo 方法内，调用父类的 test 方法</a:t>
            </a:r>
            <a:endParaRPr lang="zh-CN" altLang="en-US" sz="2400"/>
          </a:p>
          <a:p>
            <a:r>
              <a:rPr lang="zh-CN" altLang="en-US" sz="2400"/>
              <a:t>父类的 test 方法内部，能够访问 __num2 属性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和 __test 方法</a:t>
            </a:r>
            <a:endParaRPr lang="zh-CN" altLang="en-US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90280" y="1976755"/>
            <a:ext cx="2133600" cy="29051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案例</a:t>
            </a:r>
            <a:r>
              <a:rPr lang="en-US" altLang="zh-CN"/>
              <a:t>--</a:t>
            </a:r>
            <a:r>
              <a:rPr lang="zh-CN" altLang="en-US"/>
              <a:t>父类的私有属性和私有方法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545590"/>
            <a:ext cx="8684895" cy="47193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461770"/>
            <a:ext cx="8001000" cy="37528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02. 多继承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概念</a:t>
            </a:r>
            <a:endParaRPr lang="zh-CN" altLang="en-US"/>
          </a:p>
          <a:p>
            <a:pPr lvl="1"/>
            <a:r>
              <a:rPr lang="zh-CN" altLang="en-US"/>
              <a:t>子类 可以拥有 多个父类，并且具有 </a:t>
            </a:r>
            <a:r>
              <a:rPr lang="zh-CN" altLang="en-US">
                <a:solidFill>
                  <a:srgbClr val="FF0000"/>
                </a:solidFill>
              </a:rPr>
              <a:t>所有父类</a:t>
            </a:r>
            <a:r>
              <a:rPr lang="zh-CN" altLang="en-US"/>
              <a:t> 的 </a:t>
            </a:r>
            <a:r>
              <a:rPr lang="zh-CN" altLang="en-US">
                <a:solidFill>
                  <a:srgbClr val="FF0000"/>
                </a:solidFill>
              </a:rPr>
              <a:t>属性</a:t>
            </a:r>
            <a:r>
              <a:rPr lang="zh-CN" altLang="en-US"/>
              <a:t> 和 </a:t>
            </a:r>
            <a:r>
              <a:rPr lang="zh-CN" altLang="en-US">
                <a:solidFill>
                  <a:srgbClr val="FF0000"/>
                </a:solidFill>
              </a:rPr>
              <a:t>方法</a:t>
            </a:r>
            <a:endParaRPr lang="zh-CN" altLang="en-US"/>
          </a:p>
          <a:p>
            <a:pPr lvl="1"/>
            <a:r>
              <a:rPr lang="zh-CN" altLang="en-US"/>
              <a:t>例如：孩子 会继承自己 父亲 和 母亲 的 特性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6565" y="3658870"/>
            <a:ext cx="4231640" cy="24409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语法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0605" y="2413000"/>
            <a:ext cx="5476875" cy="6915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507490"/>
            <a:ext cx="6765290" cy="49657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2.1 多继承的使用注意事项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问题的提出</a:t>
            </a:r>
            <a:endParaRPr lang="zh-CN" altLang="en-US"/>
          </a:p>
          <a:p>
            <a:pPr lvl="1"/>
            <a:r>
              <a:rPr lang="zh-CN" altLang="en-US"/>
              <a:t>如果 不同的父类 中存在 同名的方法，子类对象 在调用方法时，会调用 哪一个父类中的方法呢？</a:t>
            </a:r>
            <a:endParaRPr lang="zh-CN" altLang="en-US"/>
          </a:p>
          <a:p>
            <a:pPr lvl="1"/>
            <a:r>
              <a:rPr lang="zh-CN" altLang="en-US" i="1"/>
              <a:t>提示：开发时，应该</a:t>
            </a:r>
            <a:r>
              <a:rPr lang="zh-CN" altLang="en-US" i="1">
                <a:solidFill>
                  <a:srgbClr val="FF0000"/>
                </a:solidFill>
              </a:rPr>
              <a:t>尽量避免这种容易产生混淆的情况</a:t>
            </a:r>
            <a:r>
              <a:rPr lang="zh-CN" altLang="en-US" i="1"/>
              <a:t>！ —— 如果 父类之间 存在 同名的属性或者方法，应该 </a:t>
            </a:r>
            <a:r>
              <a:rPr lang="zh-CN" altLang="en-US" i="1">
                <a:solidFill>
                  <a:srgbClr val="FF0000"/>
                </a:solidFill>
              </a:rPr>
              <a:t>尽量避免 使用多继承</a:t>
            </a:r>
            <a:endParaRPr lang="zh-CN" altLang="en-US" i="1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52500" y="1583690"/>
            <a:ext cx="5314950" cy="29622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Python 中的 MRO —— 方法搜索顺序（知道）</a:t>
            </a:r>
            <a:endParaRPr lang="zh-CN" altLang="en-US" sz="2800"/>
          </a:p>
          <a:p>
            <a:pPr lvl="1"/>
            <a:r>
              <a:rPr lang="zh-CN" altLang="en-US" sz="2450"/>
              <a:t>Python 中针对 类 提供了一个 内置属性 </a:t>
            </a:r>
            <a:r>
              <a:rPr lang="zh-CN" altLang="en-US" sz="2450">
                <a:solidFill>
                  <a:srgbClr val="FF0000"/>
                </a:solidFill>
              </a:rPr>
              <a:t>__mro__ </a:t>
            </a:r>
            <a:r>
              <a:rPr lang="zh-CN" altLang="en-US" sz="2450"/>
              <a:t>可以查看 方法 搜索顺序</a:t>
            </a:r>
            <a:endParaRPr lang="zh-CN" altLang="en-US" sz="2450"/>
          </a:p>
          <a:p>
            <a:pPr lvl="1"/>
            <a:r>
              <a:rPr lang="zh-CN" altLang="en-US" sz="2450"/>
              <a:t>MRO 是 method resolution order，主要用于 </a:t>
            </a:r>
            <a:r>
              <a:rPr lang="zh-CN" altLang="en-US" sz="2450">
                <a:solidFill>
                  <a:srgbClr val="FF0000"/>
                </a:solidFill>
              </a:rPr>
              <a:t>在多继承时判断 方法、属性 的调用 路径</a:t>
            </a:r>
            <a:endParaRPr lang="zh-CN" altLang="en-US" sz="2450">
              <a:solidFill>
                <a:srgbClr val="FF0000"/>
              </a:solidFill>
            </a:endParaRPr>
          </a:p>
          <a:p>
            <a:pPr lvl="1"/>
            <a:endParaRPr lang="zh-CN" altLang="en-US" sz="2450">
              <a:solidFill>
                <a:srgbClr val="FF0000"/>
              </a:solidFill>
            </a:endParaRPr>
          </a:p>
          <a:p>
            <a:pPr lvl="1"/>
            <a:r>
              <a:rPr lang="zh-CN" altLang="en-US" sz="2450">
                <a:solidFill>
                  <a:schemeClr val="tx1">
                    <a:lumMod val="65000"/>
                    <a:lumOff val="35000"/>
                  </a:schemeClr>
                </a:solidFill>
              </a:rPr>
              <a:t>输出结果</a:t>
            </a:r>
            <a:endParaRPr lang="zh-CN" altLang="en-US" sz="24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(&lt;class '__main__.C'&gt;, &lt;class '__main__.A'&gt;, &lt;class '__main__.B'&gt;, &lt;class 'object'&gt;)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0520" y="4143375"/>
            <a:ext cx="3848100" cy="5226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定义方式</a:t>
            </a:r>
            <a:endParaRPr lang="zh-CN" altLang="en-US"/>
          </a:p>
          <a:p>
            <a:pPr lvl="1"/>
            <a:r>
              <a:rPr lang="zh-CN" altLang="en-US"/>
              <a:t>在 </a:t>
            </a:r>
            <a:r>
              <a:rPr lang="zh-CN" altLang="en-US">
                <a:solidFill>
                  <a:srgbClr val="FF0000"/>
                </a:solidFill>
              </a:rPr>
              <a:t>定义属性或方法时</a:t>
            </a:r>
            <a:r>
              <a:rPr lang="zh-CN" altLang="en-US"/>
              <a:t>，在 </a:t>
            </a:r>
            <a:r>
              <a:rPr lang="zh-CN" altLang="en-US">
                <a:solidFill>
                  <a:srgbClr val="FF0000"/>
                </a:solidFill>
              </a:rPr>
              <a:t>属性名或者方法名前</a:t>
            </a:r>
            <a:r>
              <a:rPr lang="zh-CN" altLang="en-US"/>
              <a:t> 增加 </a:t>
            </a:r>
            <a:r>
              <a:rPr lang="zh-CN" altLang="en-US">
                <a:solidFill>
                  <a:srgbClr val="FF0000"/>
                </a:solidFill>
              </a:rPr>
              <a:t>两个下划线</a:t>
            </a:r>
            <a:r>
              <a:rPr lang="zh-CN" altLang="en-US"/>
              <a:t>，定义的就是 </a:t>
            </a:r>
            <a:r>
              <a:rPr lang="zh-CN" altLang="en-US">
                <a:solidFill>
                  <a:srgbClr val="FF0000"/>
                </a:solidFill>
              </a:rPr>
              <a:t>私有</a:t>
            </a:r>
            <a:r>
              <a:rPr lang="zh-CN" altLang="en-US"/>
              <a:t> 属性或方法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在搜索方法时，是按照 __mro__ 的输出结果 </a:t>
            </a:r>
            <a:r>
              <a:rPr lang="zh-CN" altLang="en-US" sz="2400">
                <a:solidFill>
                  <a:srgbClr val="FF0000"/>
                </a:solidFill>
              </a:rPr>
              <a:t>从左至右</a:t>
            </a:r>
            <a:r>
              <a:rPr lang="zh-CN" altLang="en-US" sz="2400"/>
              <a:t> 的顺序查找的</a:t>
            </a:r>
            <a:endParaRPr lang="zh-CN" altLang="en-US" sz="2400"/>
          </a:p>
          <a:p>
            <a:r>
              <a:rPr lang="zh-CN" altLang="en-US" sz="2400"/>
              <a:t>如果在当前类中 </a:t>
            </a:r>
            <a:r>
              <a:rPr lang="zh-CN" altLang="en-US" sz="2400">
                <a:solidFill>
                  <a:srgbClr val="FF0000"/>
                </a:solidFill>
              </a:rPr>
              <a:t>找到方法，就直接执行，不再搜索</a:t>
            </a:r>
            <a:endParaRPr lang="zh-CN" altLang="en-US" sz="2400"/>
          </a:p>
          <a:p>
            <a:r>
              <a:rPr lang="zh-CN" altLang="en-US" sz="2400"/>
              <a:t>如果 </a:t>
            </a:r>
            <a:r>
              <a:rPr lang="zh-CN" altLang="en-US" sz="2400">
                <a:solidFill>
                  <a:srgbClr val="FF0000"/>
                </a:solidFill>
              </a:rPr>
              <a:t>没有找到，就查找下一个类</a:t>
            </a:r>
            <a:r>
              <a:rPr lang="zh-CN" altLang="en-US" sz="2400"/>
              <a:t> 中是否有对应的方法，如果找到，就直接执行，不再搜索</a:t>
            </a:r>
            <a:endParaRPr lang="zh-CN" altLang="en-US" sz="2400"/>
          </a:p>
          <a:p>
            <a:r>
              <a:rPr lang="zh-CN" altLang="en-US" sz="2400"/>
              <a:t>如果找到最后一个类，还没有找到方法，程序报错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429385"/>
            <a:ext cx="5161280" cy="51327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2.2 新式类与旧式（经典）类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>
                <a:solidFill>
                  <a:srgbClr val="FF0000"/>
                </a:solidFill>
              </a:rPr>
              <a:t>object</a:t>
            </a:r>
            <a:r>
              <a:rPr lang="zh-CN" altLang="en-US" sz="2800"/>
              <a:t> 是 Python 为所有对象提供的 </a:t>
            </a:r>
            <a:r>
              <a:rPr lang="zh-CN" altLang="en-US" sz="2800">
                <a:solidFill>
                  <a:srgbClr val="FF0000"/>
                </a:solidFill>
              </a:rPr>
              <a:t>基类</a:t>
            </a:r>
            <a:r>
              <a:rPr lang="zh-CN" altLang="en-US" sz="2800"/>
              <a:t>，提供有一些内置的属性和方法，可以使用 dir 函数查看</a:t>
            </a:r>
            <a:endParaRPr lang="zh-CN" altLang="en-US" sz="2800"/>
          </a:p>
          <a:p>
            <a:r>
              <a:rPr lang="zh-CN" altLang="en-US" sz="2400"/>
              <a:t>新式类：以 object 为基类的类，</a:t>
            </a:r>
            <a:r>
              <a:rPr lang="zh-CN" altLang="en-US" sz="2400">
                <a:solidFill>
                  <a:srgbClr val="FF0000"/>
                </a:solidFill>
              </a:rPr>
              <a:t>推荐使用</a:t>
            </a:r>
            <a:endParaRPr lang="zh-CN" altLang="en-US" sz="2400"/>
          </a:p>
          <a:p>
            <a:r>
              <a:rPr lang="zh-CN" altLang="en-US" sz="2400"/>
              <a:t>经典类：不以 object 为基类的类，不推荐使用</a:t>
            </a:r>
            <a:endParaRPr lang="zh-CN" altLang="en-US" sz="2400"/>
          </a:p>
          <a:p>
            <a:r>
              <a:rPr lang="zh-CN" altLang="en-US" sz="2400"/>
              <a:t>在 </a:t>
            </a:r>
            <a:r>
              <a:rPr lang="zh-CN" altLang="en-US" sz="2400">
                <a:solidFill>
                  <a:srgbClr val="FF0000"/>
                </a:solidFill>
              </a:rPr>
              <a:t>Python 3.x</a:t>
            </a:r>
            <a:r>
              <a:rPr lang="zh-CN" altLang="en-US" sz="2400"/>
              <a:t> 中定义类时，如果没有指定父类，会 </a:t>
            </a:r>
            <a:r>
              <a:rPr lang="zh-CN" altLang="en-US" sz="2400">
                <a:solidFill>
                  <a:srgbClr val="FF0000"/>
                </a:solidFill>
              </a:rPr>
              <a:t>默认使用 object 作为该类的 基类</a:t>
            </a:r>
            <a:r>
              <a:rPr lang="zh-CN" altLang="en-US" sz="2400"/>
              <a:t> —— Python 3.x 中定义的类都是 新式类</a:t>
            </a:r>
            <a:endParaRPr lang="zh-CN" altLang="en-US" sz="2400"/>
          </a:p>
          <a:p>
            <a:r>
              <a:rPr lang="zh-CN" altLang="en-US" sz="2400"/>
              <a:t>在 Python 2.x 中定义类时，如果没有指定父类，不会以 object 作为 基类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新式类 和 经典类 在多继承时 —— 会</a:t>
            </a:r>
            <a:r>
              <a:rPr lang="zh-CN" altLang="en-US" sz="2800">
                <a:solidFill>
                  <a:srgbClr val="FF0000"/>
                </a:solidFill>
              </a:rPr>
              <a:t>影响到方法的</a:t>
            </a:r>
            <a:r>
              <a:rPr lang="zh-CN" altLang="en-US" sz="2800">
                <a:solidFill>
                  <a:srgbClr val="FF0000"/>
                </a:solidFill>
              </a:rPr>
              <a:t>搜索顺序</a:t>
            </a:r>
            <a:endParaRPr lang="zh-CN" altLang="en-US" sz="2800">
              <a:solidFill>
                <a:srgbClr val="FF0000"/>
              </a:solidFill>
            </a:endParaRPr>
          </a:p>
          <a:p>
            <a:pPr lvl="1"/>
            <a:r>
              <a:rPr lang="zh-CN" altLang="en-US" sz="2450"/>
              <a:t>为了保证编写的代码能够同时在 Python 2.x 和 Python 3.x 运行！</a:t>
            </a:r>
            <a:endParaRPr lang="zh-CN" altLang="en-US" sz="2450"/>
          </a:p>
          <a:p>
            <a:pPr lvl="1"/>
            <a:r>
              <a:rPr lang="zh-CN" altLang="en-US" sz="2450"/>
              <a:t>今后在定义类时，如果没有父类，建议统一继承自 object</a:t>
            </a:r>
            <a:endParaRPr lang="zh-CN" altLang="en-US" sz="245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6060" y="3320415"/>
            <a:ext cx="3761740" cy="7886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面向对象多态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目标</a:t>
            </a:r>
            <a:endParaRPr lang="zh-CN" altLang="en-US" sz="2800"/>
          </a:p>
          <a:p>
            <a:pPr lvl="1"/>
            <a:r>
              <a:rPr lang="zh-CN" altLang="en-US" sz="2400"/>
              <a:t>多态</a:t>
            </a:r>
            <a:endParaRPr lang="zh-CN" altLang="en-US" sz="2400"/>
          </a:p>
          <a:p>
            <a:pPr lvl="1"/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 sz="2740">
                <a:sym typeface="+mn-ea"/>
              </a:rPr>
              <a:t>面向对象三大特性</a:t>
            </a:r>
            <a:endParaRPr lang="zh-CN" altLang="en-US" sz="2740"/>
          </a:p>
          <a:p>
            <a:pPr lvl="1"/>
            <a:r>
              <a:rPr lang="en-US" altLang="zh-CN" sz="2400">
                <a:sym typeface="+mn-ea"/>
              </a:rPr>
              <a:t>1. </a:t>
            </a:r>
            <a:r>
              <a:rPr lang="zh-CN" altLang="en-US" sz="2400">
                <a:sym typeface="+mn-ea"/>
              </a:rPr>
              <a:t>封装 </a:t>
            </a:r>
            <a:endParaRPr lang="zh-CN" altLang="en-US" sz="2400"/>
          </a:p>
          <a:p>
            <a:pPr lvl="2"/>
            <a:r>
              <a:rPr lang="zh-CN" altLang="en-US">
                <a:sym typeface="+mn-ea"/>
              </a:rPr>
              <a:t>根据 职责 将 属性 和 方法 封装 到一个抽象的 类 中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定义类的准则</a:t>
            </a:r>
            <a:endParaRPr lang="zh-CN" altLang="en-US"/>
          </a:p>
          <a:p>
            <a:pPr lvl="1"/>
            <a:r>
              <a:rPr lang="en-US" altLang="zh-CN" sz="2400">
                <a:sym typeface="+mn-ea"/>
              </a:rPr>
              <a:t>2. </a:t>
            </a:r>
            <a:r>
              <a:rPr lang="zh-CN" altLang="en-US" sz="2400">
                <a:sym typeface="+mn-ea"/>
              </a:rPr>
              <a:t>继承 </a:t>
            </a:r>
            <a:endParaRPr lang="zh-CN" altLang="en-US" sz="2400"/>
          </a:p>
          <a:p>
            <a:pPr lvl="2"/>
            <a:r>
              <a:rPr lang="zh-CN" altLang="en-US">
                <a:solidFill>
                  <a:srgbClr val="FF0000"/>
                </a:solidFill>
                <a:sym typeface="+mn-ea"/>
              </a:rPr>
              <a:t>实现代码的重用</a:t>
            </a:r>
            <a:r>
              <a:rPr lang="zh-CN" altLang="en-US">
                <a:sym typeface="+mn-ea"/>
              </a:rPr>
              <a:t>，相同的代码不需要重复的编写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设计类的技巧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子类针对自己特有的需求，编写特定的代码</a:t>
            </a:r>
            <a:endParaRPr lang="zh-CN" altLang="en-US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400"/>
              <a:t>3. </a:t>
            </a:r>
            <a:r>
              <a:rPr lang="zh-CN" altLang="en-US" sz="2400"/>
              <a:t>多态 </a:t>
            </a:r>
            <a:endParaRPr lang="zh-CN" altLang="en-US" sz="2400"/>
          </a:p>
          <a:p>
            <a:pPr lvl="1"/>
            <a:r>
              <a:rPr lang="zh-CN" altLang="en-US" sz="2100"/>
              <a:t>不同的 </a:t>
            </a:r>
            <a:r>
              <a:rPr lang="zh-CN" altLang="en-US" sz="2100">
                <a:solidFill>
                  <a:srgbClr val="FF0000"/>
                </a:solidFill>
              </a:rPr>
              <a:t>子类对象</a:t>
            </a:r>
            <a:r>
              <a:rPr lang="zh-CN" altLang="en-US" sz="2100"/>
              <a:t> 调用相同的 </a:t>
            </a:r>
            <a:r>
              <a:rPr lang="zh-CN" altLang="en-US" sz="2100">
                <a:solidFill>
                  <a:srgbClr val="FF0000"/>
                </a:solidFill>
              </a:rPr>
              <a:t>父类方法</a:t>
            </a:r>
            <a:r>
              <a:rPr lang="zh-CN" altLang="en-US" sz="2100"/>
              <a:t>，产生不同的执行结果</a:t>
            </a:r>
            <a:endParaRPr lang="zh-CN" altLang="en-US" sz="2100"/>
          </a:p>
          <a:p>
            <a:pPr lvl="1"/>
            <a:r>
              <a:rPr lang="zh-CN" altLang="en-US" sz="2100"/>
              <a:t>多态 可以 </a:t>
            </a:r>
            <a:r>
              <a:rPr lang="zh-CN" altLang="en-US" sz="2100">
                <a:solidFill>
                  <a:srgbClr val="FF0000"/>
                </a:solidFill>
              </a:rPr>
              <a:t>增加代码的灵活度</a:t>
            </a:r>
            <a:endParaRPr lang="zh-CN" altLang="en-US" sz="2100"/>
          </a:p>
          <a:p>
            <a:pPr lvl="1"/>
            <a:r>
              <a:rPr lang="zh-CN" altLang="en-US" sz="2100"/>
              <a:t>以 继承 和 重写父类方法 为前提</a:t>
            </a:r>
            <a:endParaRPr lang="zh-CN" altLang="en-US" sz="2100"/>
          </a:p>
          <a:p>
            <a:pPr lvl="1"/>
            <a:r>
              <a:rPr lang="zh-CN" altLang="en-US" sz="2100"/>
              <a:t>是调用方法的技巧，不会影响到类的内部设计</a:t>
            </a:r>
            <a:endParaRPr lang="zh-CN" altLang="en-US" sz="21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43710" y="4023995"/>
            <a:ext cx="3648075" cy="18573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多态案例演练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需求</a:t>
            </a:r>
            <a:endParaRPr lang="zh-CN" altLang="en-US" sz="2400"/>
          </a:p>
          <a:p>
            <a:r>
              <a:rPr lang="en-US" altLang="zh-CN" sz="2400"/>
              <a:t>1. </a:t>
            </a:r>
            <a:r>
              <a:rPr lang="zh-CN" altLang="en-US" sz="2400"/>
              <a:t>在 Dog 类中封装方法 game</a:t>
            </a:r>
            <a:endParaRPr lang="zh-CN" altLang="en-US" sz="2400"/>
          </a:p>
          <a:p>
            <a:pPr lvl="1"/>
            <a:r>
              <a:rPr lang="zh-CN" altLang="en-US" sz="2100"/>
              <a:t>普通狗只是简单的玩耍</a:t>
            </a:r>
            <a:endParaRPr lang="zh-CN" altLang="en-US" sz="2100"/>
          </a:p>
          <a:p>
            <a:r>
              <a:rPr lang="en-US" altLang="zh-CN" sz="2400"/>
              <a:t>2. </a:t>
            </a:r>
            <a:r>
              <a:rPr lang="zh-CN" altLang="en-US" sz="2400"/>
              <a:t>定义 XiaoTianDog 继承自 Dog，并且重写 game 方法</a:t>
            </a:r>
            <a:endParaRPr lang="zh-CN" altLang="en-US" sz="2400"/>
          </a:p>
          <a:p>
            <a:pPr lvl="1"/>
            <a:r>
              <a:rPr lang="zh-CN" altLang="en-US" sz="2100"/>
              <a:t>哮天犬需要在天上玩耍</a:t>
            </a:r>
            <a:endParaRPr lang="zh-CN" altLang="en-US" sz="2100"/>
          </a:p>
          <a:p>
            <a:r>
              <a:rPr lang="en-US" altLang="zh-CN" sz="2400"/>
              <a:t>3. </a:t>
            </a:r>
            <a:r>
              <a:rPr lang="zh-CN" altLang="en-US" sz="2400"/>
              <a:t>定义 Person 类，并且封装一个 </a:t>
            </a:r>
            <a:r>
              <a:rPr lang="zh-CN" altLang="en-US" sz="2400">
                <a:solidFill>
                  <a:srgbClr val="FF0000"/>
                </a:solidFill>
              </a:rPr>
              <a:t>和狗玩</a:t>
            </a:r>
            <a:r>
              <a:rPr lang="zh-CN" altLang="en-US" sz="2400"/>
              <a:t> 的方法</a:t>
            </a:r>
            <a:endParaRPr lang="zh-CN" altLang="en-US" sz="2400"/>
          </a:p>
          <a:p>
            <a:pPr lvl="1"/>
            <a:r>
              <a:rPr lang="zh-CN" altLang="en-US" sz="2100"/>
              <a:t>在方法内部，直接让 </a:t>
            </a:r>
            <a:r>
              <a:rPr lang="zh-CN" altLang="en-US" sz="2100">
                <a:solidFill>
                  <a:srgbClr val="FF0000"/>
                </a:solidFill>
              </a:rPr>
              <a:t>狗对象</a:t>
            </a:r>
            <a:r>
              <a:rPr lang="zh-CN" altLang="en-US" sz="2100"/>
              <a:t> 调用 game 方法</a:t>
            </a:r>
            <a:endParaRPr lang="zh-CN" altLang="en-US" sz="2100"/>
          </a:p>
        </p:txBody>
      </p:sp>
    </p:spTree>
    <p:custDataLst>
      <p:tags r:id="rId1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30605" y="1541780"/>
            <a:ext cx="6619875" cy="24098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多态案例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494155"/>
            <a:ext cx="6689725" cy="49695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481455"/>
            <a:ext cx="9187180" cy="49790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572260"/>
            <a:ext cx="9511665" cy="47193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案例小结</a:t>
            </a:r>
            <a:endParaRPr lang="zh-CN" altLang="en-US" sz="2400"/>
          </a:p>
          <a:p>
            <a:r>
              <a:rPr lang="zh-CN" altLang="en-US" sz="2400"/>
              <a:t>Person 类中只需要让 </a:t>
            </a:r>
            <a:r>
              <a:rPr lang="zh-CN" altLang="en-US" sz="2400">
                <a:solidFill>
                  <a:srgbClr val="FF0000"/>
                </a:solidFill>
              </a:rPr>
              <a:t>狗 对象</a:t>
            </a:r>
            <a:r>
              <a:rPr lang="zh-CN" altLang="en-US" sz="2400"/>
              <a:t> 调用 game 方法，而不关心具体是 </a:t>
            </a:r>
            <a:r>
              <a:rPr lang="zh-CN" altLang="en-US" sz="2400">
                <a:solidFill>
                  <a:srgbClr val="FF0000"/>
                </a:solidFill>
              </a:rPr>
              <a:t>什么狗</a:t>
            </a:r>
            <a:endParaRPr lang="zh-CN" altLang="en-US" sz="2400"/>
          </a:p>
          <a:p>
            <a:pPr lvl="1"/>
            <a:r>
              <a:rPr lang="zh-CN" altLang="en-US" sz="2100"/>
              <a:t>game 方法是在 Dog 父类中定义的</a:t>
            </a:r>
            <a:endParaRPr lang="zh-CN" altLang="en-US" sz="2100"/>
          </a:p>
          <a:p>
            <a:r>
              <a:rPr lang="zh-CN" altLang="en-US" sz="2400"/>
              <a:t>在程序执行时，传入不同的 狗 对象 实参，就会产生不同的执行效果</a:t>
            </a:r>
            <a:endParaRPr lang="zh-CN" altLang="en-US" sz="2400"/>
          </a:p>
          <a:p>
            <a:pPr lvl="1"/>
            <a:r>
              <a:rPr lang="zh-CN" altLang="en-US" sz="2100"/>
              <a:t>多态 更容易编写出通用的代码，做出通用的编程，以适应需求的不断变化！</a:t>
            </a:r>
            <a:endParaRPr lang="zh-CN" altLang="en-US" sz="2100"/>
          </a:p>
        </p:txBody>
      </p:sp>
    </p:spTree>
    <p:custDataLst>
      <p:tags r:id="rId1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类属性和类方法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目标</a:t>
            </a:r>
            <a:endParaRPr lang="zh-CN" altLang="en-US" sz="2800"/>
          </a:p>
          <a:p>
            <a:pPr lvl="1"/>
            <a:r>
              <a:rPr lang="en-US" altLang="zh-CN" sz="2400"/>
              <a:t>01 </a:t>
            </a:r>
            <a:r>
              <a:rPr lang="zh-CN" altLang="en-US" sz="2400"/>
              <a:t>类的结构</a:t>
            </a:r>
            <a:endParaRPr lang="zh-CN" altLang="en-US" sz="2400"/>
          </a:p>
          <a:p>
            <a:pPr lvl="2"/>
            <a:r>
              <a:rPr lang="zh-CN" altLang="en-US" sz="2000">
                <a:sym typeface="+mn-ea"/>
              </a:rPr>
              <a:t>1.1 术语 —— 实例</a:t>
            </a:r>
            <a:endParaRPr lang="zh-CN" altLang="en-US" sz="2000"/>
          </a:p>
          <a:p>
            <a:pPr lvl="2"/>
            <a:r>
              <a:rPr lang="zh-CN" altLang="en-US" sz="2000">
                <a:sym typeface="+mn-ea"/>
              </a:rPr>
              <a:t>1.2 类是一个特殊的对象</a:t>
            </a:r>
            <a:endParaRPr lang="en-US" altLang="zh-CN" sz="2000"/>
          </a:p>
          <a:p>
            <a:pPr lvl="1" algn="l">
              <a:buClrTx/>
              <a:buSzTx/>
            </a:pPr>
            <a:r>
              <a:rPr lang="en-US" altLang="zh-CN" sz="2400"/>
              <a:t>02 类属性和实例属性</a:t>
            </a:r>
            <a:endParaRPr lang="en-US" altLang="zh-CN" sz="2400"/>
          </a:p>
          <a:p>
            <a:pPr lvl="2" algn="l">
              <a:buClrTx/>
              <a:buSzTx/>
            </a:pPr>
            <a:r>
              <a:rPr lang="zh-CN" altLang="en-US" sz="2000">
                <a:sym typeface="+mn-ea"/>
              </a:rPr>
              <a:t>2.1 概念和使用</a:t>
            </a:r>
            <a:endParaRPr lang="zh-CN" altLang="en-US" sz="2000"/>
          </a:p>
          <a:p>
            <a:pPr lvl="2" algn="l">
              <a:buClrTx/>
              <a:buSzTx/>
            </a:pPr>
            <a:r>
              <a:rPr lang="zh-CN" altLang="en-US" sz="2000">
                <a:sym typeface="+mn-ea"/>
              </a:rPr>
              <a:t>2.2 属性的获取机制（科普）</a:t>
            </a:r>
            <a:endParaRPr lang="zh-CN" altLang="en-US" sz="2000"/>
          </a:p>
          <a:p>
            <a:pPr lvl="2"/>
            <a:endParaRPr lang="zh-CN" altLang="en-US"/>
          </a:p>
          <a:p>
            <a:pPr lvl="2"/>
            <a:endParaRPr lang="zh-CN" altLang="en-US"/>
          </a:p>
          <a:p>
            <a:pPr lvl="2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1"/>
            <a:r>
              <a:rPr lang="en-US" altLang="zh-CN" sz="2400">
                <a:sym typeface="+mn-ea"/>
              </a:rPr>
              <a:t>03 </a:t>
            </a:r>
            <a:r>
              <a:rPr lang="zh-CN" altLang="en-US" sz="2400">
                <a:sym typeface="+mn-ea"/>
              </a:rPr>
              <a:t>类方法和静态方法</a:t>
            </a:r>
            <a:endParaRPr lang="zh-CN" altLang="en-US" sz="2400"/>
          </a:p>
          <a:p>
            <a:pPr lvl="2"/>
            <a:r>
              <a:rPr lang="zh-CN" altLang="en-US" sz="2000">
                <a:sym typeface="+mn-ea"/>
              </a:rPr>
              <a:t>3.1 类方法</a:t>
            </a:r>
            <a:endParaRPr lang="zh-CN" altLang="en-US" sz="2000">
              <a:sym typeface="+mn-ea"/>
            </a:endParaRPr>
          </a:p>
          <a:p>
            <a:pPr lvl="2"/>
            <a:r>
              <a:rPr lang="zh-CN" altLang="en-US" sz="2000">
                <a:sym typeface="+mn-ea"/>
              </a:rPr>
              <a:t>3.2 静态方法 </a:t>
            </a:r>
            <a:endParaRPr lang="zh-CN" altLang="en-US" sz="2000">
              <a:sym typeface="+mn-ea"/>
            </a:endParaRPr>
          </a:p>
          <a:p>
            <a:pPr lvl="2"/>
            <a:r>
              <a:rPr lang="zh-CN" altLang="en-US" sz="2000">
                <a:sym typeface="+mn-ea"/>
              </a:rPr>
              <a:t>3.3 方法综合案例</a:t>
            </a:r>
            <a:endParaRPr lang="zh-CN" altLang="en-US" sz="2000"/>
          </a:p>
          <a:p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pPr algn="ctr"/>
            <a:r>
              <a:rPr lang="zh-CN" altLang="en-US">
                <a:sym typeface="+mn-ea"/>
              </a:rPr>
              <a:t>01. 类的结构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1.1 术语 —— 实例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800"/>
              <a:t>1. </a:t>
            </a:r>
            <a:r>
              <a:rPr lang="zh-CN" altLang="en-US" sz="2800"/>
              <a:t>使用面相对象开发，</a:t>
            </a:r>
            <a:r>
              <a:rPr lang="zh-CN" altLang="en-US" sz="2800">
                <a:solidFill>
                  <a:srgbClr val="FF0000"/>
                </a:solidFill>
              </a:rPr>
              <a:t>第 1 步</a:t>
            </a:r>
            <a:r>
              <a:rPr lang="zh-CN" altLang="en-US" sz="2800"/>
              <a:t> 是</a:t>
            </a:r>
            <a:r>
              <a:rPr lang="zh-CN" altLang="en-US" sz="2800">
                <a:solidFill>
                  <a:srgbClr val="FF0000"/>
                </a:solidFill>
              </a:rPr>
              <a:t>设计 类</a:t>
            </a:r>
            <a:endParaRPr lang="zh-CN" altLang="en-US" sz="2800"/>
          </a:p>
          <a:p>
            <a:r>
              <a:rPr lang="en-US" altLang="zh-CN" sz="2800"/>
              <a:t>2. </a:t>
            </a:r>
            <a:r>
              <a:rPr lang="zh-CN" altLang="en-US" sz="2800"/>
              <a:t>使用 </a:t>
            </a:r>
            <a:r>
              <a:rPr lang="zh-CN" altLang="en-US" sz="2800">
                <a:solidFill>
                  <a:srgbClr val="FF0000"/>
                </a:solidFill>
              </a:rPr>
              <a:t>类名()</a:t>
            </a:r>
            <a:r>
              <a:rPr lang="zh-CN" altLang="en-US" sz="2800"/>
              <a:t> 创建对象，创建对象 的动作有两步：</a:t>
            </a:r>
            <a:endParaRPr lang="zh-CN" altLang="en-US" sz="2800"/>
          </a:p>
          <a:p>
            <a:pPr lvl="1"/>
            <a:r>
              <a:rPr lang="zh-CN" altLang="en-US" sz="2450"/>
              <a:t>1) 在内存中为对象 </a:t>
            </a:r>
            <a:r>
              <a:rPr lang="zh-CN" altLang="en-US" sz="2450">
                <a:solidFill>
                  <a:srgbClr val="FF0000"/>
                </a:solidFill>
              </a:rPr>
              <a:t>分配空间</a:t>
            </a:r>
            <a:endParaRPr lang="zh-CN" altLang="en-US" sz="2450"/>
          </a:p>
          <a:p>
            <a:pPr lvl="1"/>
            <a:r>
              <a:rPr lang="zh-CN" altLang="en-US" sz="2450"/>
              <a:t>2) 调用初始化方法 __init__ 为 </a:t>
            </a:r>
            <a:r>
              <a:rPr lang="zh-CN" altLang="en-US" sz="2450">
                <a:solidFill>
                  <a:srgbClr val="FF0000"/>
                </a:solidFill>
              </a:rPr>
              <a:t>对象初始化</a:t>
            </a:r>
            <a:endParaRPr lang="zh-CN" altLang="en-US" sz="2450"/>
          </a:p>
          <a:p>
            <a:r>
              <a:rPr lang="en-US" altLang="zh-CN" sz="2800"/>
              <a:t>3. </a:t>
            </a:r>
            <a:r>
              <a:rPr lang="zh-CN" altLang="en-US" sz="2800"/>
              <a:t>对象创建后，内存 中就有了一个对象的 实实在在 的存在 —— </a:t>
            </a:r>
            <a:r>
              <a:rPr lang="zh-CN" altLang="en-US" sz="2800">
                <a:solidFill>
                  <a:srgbClr val="FF0000"/>
                </a:solidFill>
              </a:rPr>
              <a:t>实例</a:t>
            </a:r>
            <a:endParaRPr lang="zh-CN" altLang="en-US" sz="280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503045"/>
            <a:ext cx="5783580" cy="45389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因此，通常也会把：</a:t>
            </a:r>
            <a:endParaRPr lang="zh-CN" altLang="en-US" sz="2800"/>
          </a:p>
          <a:p>
            <a:pPr lvl="1"/>
            <a:r>
              <a:rPr lang="en-US" altLang="zh-CN" sz="2400"/>
              <a:t>1. </a:t>
            </a:r>
            <a:r>
              <a:rPr lang="zh-CN" altLang="en-US" sz="2400"/>
              <a:t>创建出来的 </a:t>
            </a:r>
            <a:r>
              <a:rPr lang="zh-CN" altLang="en-US" sz="2400">
                <a:solidFill>
                  <a:srgbClr val="FF0000"/>
                </a:solidFill>
              </a:rPr>
              <a:t>对象</a:t>
            </a:r>
            <a:r>
              <a:rPr lang="zh-CN" altLang="en-US" sz="2400"/>
              <a:t> 叫做 </a:t>
            </a:r>
            <a:r>
              <a:rPr lang="zh-CN" altLang="en-US" sz="2400">
                <a:solidFill>
                  <a:srgbClr val="FF0000"/>
                </a:solidFill>
              </a:rPr>
              <a:t>类</a:t>
            </a:r>
            <a:r>
              <a:rPr lang="zh-CN" altLang="en-US" sz="2400"/>
              <a:t> 的 </a:t>
            </a:r>
            <a:r>
              <a:rPr lang="zh-CN" altLang="en-US" sz="2400">
                <a:solidFill>
                  <a:srgbClr val="FF0000"/>
                </a:solidFill>
              </a:rPr>
              <a:t>实例</a:t>
            </a:r>
            <a:endParaRPr lang="zh-CN" altLang="en-US" sz="2400"/>
          </a:p>
          <a:p>
            <a:pPr lvl="1"/>
            <a:r>
              <a:rPr lang="en-US" altLang="zh-CN" sz="2400"/>
              <a:t>2. </a:t>
            </a:r>
            <a:r>
              <a:rPr lang="zh-CN" altLang="en-US" sz="2400"/>
              <a:t>创建对象的 </a:t>
            </a:r>
            <a:r>
              <a:rPr lang="zh-CN" altLang="en-US" sz="2400">
                <a:solidFill>
                  <a:srgbClr val="FF0000"/>
                </a:solidFill>
              </a:rPr>
              <a:t>动作</a:t>
            </a:r>
            <a:r>
              <a:rPr lang="zh-CN" altLang="en-US" sz="2400"/>
              <a:t> 叫做 </a:t>
            </a:r>
            <a:r>
              <a:rPr lang="zh-CN" altLang="en-US" sz="2400">
                <a:solidFill>
                  <a:srgbClr val="FF0000"/>
                </a:solidFill>
              </a:rPr>
              <a:t>实例化</a:t>
            </a:r>
            <a:endParaRPr lang="zh-CN" altLang="en-US" sz="2400"/>
          </a:p>
          <a:p>
            <a:pPr lvl="1"/>
            <a:r>
              <a:rPr lang="en-US" altLang="zh-CN" sz="2400"/>
              <a:t>3. </a:t>
            </a:r>
            <a:r>
              <a:rPr lang="zh-CN" altLang="en-US" sz="2400"/>
              <a:t>对象的</a:t>
            </a:r>
            <a:r>
              <a:rPr lang="zh-CN" altLang="en-US" sz="2400">
                <a:solidFill>
                  <a:srgbClr val="FF0000"/>
                </a:solidFill>
              </a:rPr>
              <a:t>属性</a:t>
            </a:r>
            <a:r>
              <a:rPr lang="zh-CN" altLang="en-US" sz="2400"/>
              <a:t> 叫做 </a:t>
            </a:r>
            <a:r>
              <a:rPr lang="zh-CN" altLang="en-US" sz="2400">
                <a:solidFill>
                  <a:srgbClr val="FF0000"/>
                </a:solidFill>
              </a:rPr>
              <a:t>实例属性</a:t>
            </a:r>
            <a:endParaRPr lang="zh-CN" altLang="en-US" sz="2400"/>
          </a:p>
          <a:p>
            <a:pPr lvl="1"/>
            <a:r>
              <a:rPr lang="en-US" altLang="zh-CN" sz="2400"/>
              <a:t>4. </a:t>
            </a:r>
            <a:r>
              <a:rPr lang="zh-CN" altLang="en-US" sz="2400"/>
              <a:t>对象调用的方法 叫做 </a:t>
            </a:r>
            <a:r>
              <a:rPr lang="zh-CN" altLang="en-US" sz="2400">
                <a:solidFill>
                  <a:srgbClr val="FF0000"/>
                </a:solidFill>
              </a:rPr>
              <a:t>实例方法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在程序执行时：</a:t>
            </a:r>
            <a:endParaRPr lang="zh-CN" altLang="en-US"/>
          </a:p>
          <a:p>
            <a:pPr lvl="1"/>
            <a:r>
              <a:rPr lang="en-US" altLang="zh-CN"/>
              <a:t>1. </a:t>
            </a:r>
            <a:r>
              <a:rPr lang="zh-CN" altLang="en-US"/>
              <a:t>对象各自拥有自己的 实例属性</a:t>
            </a:r>
            <a:endParaRPr lang="zh-CN" altLang="en-US"/>
          </a:p>
          <a:p>
            <a:pPr lvl="1"/>
            <a:r>
              <a:rPr lang="en-US" altLang="zh-CN"/>
              <a:t>2. </a:t>
            </a:r>
            <a:r>
              <a:rPr lang="zh-CN" altLang="en-US"/>
              <a:t>调用对象方法，可以通过 self.</a:t>
            </a:r>
            <a:endParaRPr lang="zh-CN" altLang="en-US"/>
          </a:p>
          <a:p>
            <a:pPr lvl="2"/>
            <a:r>
              <a:rPr lang="zh-CN" altLang="en-US"/>
              <a:t>访问自己的属性</a:t>
            </a:r>
            <a:endParaRPr lang="zh-CN" altLang="en-US"/>
          </a:p>
          <a:p>
            <a:pPr lvl="2"/>
            <a:r>
              <a:rPr lang="zh-CN" altLang="en-US"/>
              <a:t>调用自己的方法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 b="1"/>
              <a:t>结论</a:t>
            </a:r>
            <a:endParaRPr lang="zh-CN" altLang="en-US" sz="2800" b="1"/>
          </a:p>
          <a:p>
            <a:pPr lvl="1"/>
            <a:r>
              <a:rPr lang="zh-CN" altLang="en-US" sz="2450" b="1"/>
              <a:t>每一个对象 </a:t>
            </a:r>
            <a:r>
              <a:rPr lang="zh-CN" altLang="en-US" sz="2450"/>
              <a:t>都有自己</a:t>
            </a:r>
            <a:r>
              <a:rPr lang="zh-CN" altLang="en-US" sz="2450" b="1"/>
              <a:t> 独立的内存空间，保存各自不同的属性</a:t>
            </a:r>
            <a:endParaRPr lang="zh-CN" altLang="en-US" sz="2450" b="1"/>
          </a:p>
          <a:p>
            <a:pPr lvl="1"/>
            <a:r>
              <a:rPr lang="zh-CN" altLang="en-US" sz="2450" b="1"/>
              <a:t>多个对象的方法，在内存中只有一份，</a:t>
            </a:r>
            <a:r>
              <a:rPr lang="zh-CN" altLang="en-US" sz="2450"/>
              <a:t>在调用方法时，</a:t>
            </a:r>
            <a:r>
              <a:rPr lang="zh-CN" altLang="en-US" sz="2450" b="1"/>
              <a:t>需要把对象的引用 传递到方法内部</a:t>
            </a:r>
            <a:endParaRPr lang="zh-CN" altLang="en-US" sz="2450" b="1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02. 伪私有属性和私有方法（科普）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 i="1"/>
              <a:t>提示：在日常开发中，</a:t>
            </a:r>
            <a:r>
              <a:rPr lang="zh-CN" altLang="en-US" sz="2800" i="1">
                <a:solidFill>
                  <a:srgbClr val="FF0000"/>
                </a:solidFill>
              </a:rPr>
              <a:t>不要使用这种方式，访问对象的 私有属性 或 私有方法</a:t>
            </a:r>
            <a:endParaRPr lang="zh-CN" altLang="en-US" sz="2800" i="1">
              <a:solidFill>
                <a:srgbClr val="FF0000"/>
              </a:solidFill>
            </a:endParaRPr>
          </a:p>
          <a:p>
            <a:r>
              <a:rPr lang="zh-CN" altLang="en-US" sz="2800"/>
              <a:t>Python 中，并没有 </a:t>
            </a:r>
            <a:r>
              <a:rPr lang="zh-CN" altLang="en-US" sz="2800" b="1"/>
              <a:t>真正意义</a:t>
            </a:r>
            <a:r>
              <a:rPr lang="zh-CN" altLang="en-US" sz="2800"/>
              <a:t> 的 </a:t>
            </a:r>
            <a:r>
              <a:rPr lang="zh-CN" altLang="en-US" sz="2800" b="1"/>
              <a:t>私有</a:t>
            </a:r>
            <a:endParaRPr lang="zh-CN" altLang="en-US" sz="2800"/>
          </a:p>
          <a:p>
            <a:pPr lvl="1"/>
            <a:r>
              <a:rPr lang="zh-CN" altLang="en-US" sz="2450"/>
              <a:t>在给 </a:t>
            </a:r>
            <a:r>
              <a:rPr lang="zh-CN" altLang="en-US" sz="2450" b="1"/>
              <a:t>属性、方法</a:t>
            </a:r>
            <a:r>
              <a:rPr lang="zh-CN" altLang="en-US" sz="2450"/>
              <a:t> 命名时，实际是对 </a:t>
            </a:r>
            <a:r>
              <a:rPr lang="zh-CN" altLang="en-US" sz="2450" b="1"/>
              <a:t>名称</a:t>
            </a:r>
            <a:r>
              <a:rPr lang="zh-CN" altLang="en-US" sz="2450"/>
              <a:t> 做了一些特殊处理，使得外界无法访问到</a:t>
            </a:r>
            <a:endParaRPr lang="zh-CN" altLang="en-US" sz="2450"/>
          </a:p>
          <a:p>
            <a:pPr lvl="1"/>
            <a:r>
              <a:rPr lang="zh-CN" altLang="en-US" sz="2450" b="1"/>
              <a:t>处理方式</a:t>
            </a:r>
            <a:r>
              <a:rPr lang="zh-CN" altLang="en-US" sz="2450"/>
              <a:t>：在 </a:t>
            </a:r>
            <a:r>
              <a:rPr lang="zh-CN" altLang="en-US" sz="2450" b="1"/>
              <a:t>名称</a:t>
            </a:r>
            <a:r>
              <a:rPr lang="zh-CN" altLang="en-US" sz="2450"/>
              <a:t> 前面加上 _类名 =&gt; _类名__名称</a:t>
            </a:r>
            <a:endParaRPr lang="zh-CN" altLang="en-US" sz="2450"/>
          </a:p>
        </p:txBody>
      </p:sp>
    </p:spTree>
    <p:custDataLst>
      <p:tags r:id="rId1"/>
    </p:custData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1.2 类是一个特殊的对象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Python 中 </a:t>
            </a:r>
            <a:r>
              <a:rPr lang="zh-CN" altLang="en-US" sz="2800">
                <a:solidFill>
                  <a:srgbClr val="FF0000"/>
                </a:solidFill>
              </a:rPr>
              <a:t>一切皆对象</a:t>
            </a:r>
            <a:r>
              <a:rPr lang="zh-CN" altLang="en-US" sz="2800"/>
              <a:t>：</a:t>
            </a:r>
            <a:endParaRPr lang="zh-CN" altLang="en-US" sz="2800"/>
          </a:p>
          <a:p>
            <a:pPr lvl="1"/>
            <a:r>
              <a:rPr lang="zh-CN" altLang="en-US" sz="2400"/>
              <a:t>class AAA: 定义的类属于 </a:t>
            </a:r>
            <a:r>
              <a:rPr lang="zh-CN" altLang="en-US" sz="2400">
                <a:solidFill>
                  <a:srgbClr val="FF0000"/>
                </a:solidFill>
              </a:rPr>
              <a:t>类对象</a:t>
            </a:r>
            <a:endParaRPr lang="zh-CN" altLang="en-US" sz="2400"/>
          </a:p>
          <a:p>
            <a:pPr lvl="1"/>
            <a:r>
              <a:rPr lang="zh-CN" altLang="en-US" sz="2400"/>
              <a:t>obj1 = AAA() 属于 </a:t>
            </a:r>
            <a:r>
              <a:rPr lang="zh-CN" altLang="en-US" sz="2400">
                <a:solidFill>
                  <a:srgbClr val="FF0000"/>
                </a:solidFill>
              </a:rPr>
              <a:t>实例对象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在程序运行时，</a:t>
            </a:r>
            <a:r>
              <a:rPr lang="zh-CN" altLang="en-US" sz="2400">
                <a:solidFill>
                  <a:srgbClr val="FF0000"/>
                </a:solidFill>
              </a:rPr>
              <a:t>类</a:t>
            </a:r>
            <a:r>
              <a:rPr lang="zh-CN" altLang="en-US" sz="2400"/>
              <a:t> 同样 </a:t>
            </a:r>
            <a:r>
              <a:rPr lang="zh-CN" altLang="en-US" sz="2400">
                <a:solidFill>
                  <a:srgbClr val="FF0000"/>
                </a:solidFill>
              </a:rPr>
              <a:t>会被加载到内存</a:t>
            </a:r>
            <a:endParaRPr lang="zh-CN" altLang="en-US" sz="2400"/>
          </a:p>
          <a:p>
            <a:r>
              <a:rPr lang="zh-CN" altLang="en-US" sz="2400"/>
              <a:t>在 Python 中，</a:t>
            </a:r>
            <a:r>
              <a:rPr lang="zh-CN" altLang="en-US" sz="2400">
                <a:solidFill>
                  <a:srgbClr val="FF0000"/>
                </a:solidFill>
              </a:rPr>
              <a:t>类</a:t>
            </a:r>
            <a:r>
              <a:rPr lang="zh-CN" altLang="en-US" sz="2400"/>
              <a:t> 是一个特殊的对象 —— </a:t>
            </a:r>
            <a:r>
              <a:rPr lang="zh-CN" altLang="en-US" sz="2400">
                <a:solidFill>
                  <a:srgbClr val="FF0000"/>
                </a:solidFill>
              </a:rPr>
              <a:t>类对象</a:t>
            </a:r>
            <a:endParaRPr lang="zh-CN" altLang="en-US" sz="2400"/>
          </a:p>
          <a:p>
            <a:r>
              <a:rPr lang="zh-CN" altLang="en-US" sz="2400"/>
              <a:t>在程序运行时，类对象 在内存中 只有一份，使用 </a:t>
            </a:r>
            <a:r>
              <a:rPr lang="zh-CN" altLang="en-US" sz="2400">
                <a:solidFill>
                  <a:srgbClr val="FF0000"/>
                </a:solidFill>
              </a:rPr>
              <a:t>一个类</a:t>
            </a:r>
            <a:r>
              <a:rPr lang="zh-CN" altLang="en-US" sz="2400"/>
              <a:t> 可以创建出 </a:t>
            </a:r>
            <a:r>
              <a:rPr lang="zh-CN" altLang="en-US" sz="2400">
                <a:solidFill>
                  <a:srgbClr val="FF0000"/>
                </a:solidFill>
              </a:rPr>
              <a:t>很多个对象实例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zh-CN" altLang="en-US" sz="2400"/>
              <a:t>除了封装 实例 的 属性 和 方法外，类对象 还可以拥有自己的 属性 和 方法</a:t>
            </a:r>
            <a:endParaRPr lang="zh-CN" altLang="en-US" sz="2400"/>
          </a:p>
          <a:p>
            <a:pPr lvl="1"/>
            <a:r>
              <a:rPr lang="en-US" altLang="zh-CN" sz="2100">
                <a:solidFill>
                  <a:srgbClr val="FF0000"/>
                </a:solidFill>
              </a:rPr>
              <a:t>1. </a:t>
            </a:r>
            <a:r>
              <a:rPr lang="zh-CN" altLang="en-US" sz="2100">
                <a:solidFill>
                  <a:srgbClr val="FF0000"/>
                </a:solidFill>
              </a:rPr>
              <a:t>类属性</a:t>
            </a:r>
            <a:endParaRPr lang="zh-CN" altLang="en-US" sz="2100">
              <a:solidFill>
                <a:srgbClr val="FF0000"/>
              </a:solidFill>
            </a:endParaRPr>
          </a:p>
          <a:p>
            <a:pPr lvl="1"/>
            <a:r>
              <a:rPr lang="en-US" altLang="zh-CN" sz="2100">
                <a:solidFill>
                  <a:srgbClr val="FF0000"/>
                </a:solidFill>
              </a:rPr>
              <a:t>2. </a:t>
            </a:r>
            <a:r>
              <a:rPr lang="zh-CN" altLang="en-US" sz="2100">
                <a:solidFill>
                  <a:srgbClr val="FF0000"/>
                </a:solidFill>
              </a:rPr>
              <a:t>类方法</a:t>
            </a:r>
            <a:endParaRPr lang="zh-CN" altLang="en-US" sz="2100">
              <a:solidFill>
                <a:srgbClr val="FF0000"/>
              </a:solidFill>
            </a:endParaRPr>
          </a:p>
          <a:p>
            <a:pPr lvl="0"/>
            <a:r>
              <a:rPr lang="zh-CN" altLang="en-US" sz="2400"/>
              <a:t>通过 </a:t>
            </a:r>
            <a:r>
              <a:rPr lang="zh-CN" altLang="en-US" sz="2400">
                <a:solidFill>
                  <a:srgbClr val="FF0000"/>
                </a:solidFill>
              </a:rPr>
              <a:t>类名. </a:t>
            </a:r>
            <a:r>
              <a:rPr lang="zh-CN" altLang="en-US" sz="2400"/>
              <a:t>的方式可以 访问类的属性 或者 调用类的方法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509395"/>
            <a:ext cx="6974205" cy="24790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pPr algn="ctr"/>
            <a:r>
              <a:rPr lang="zh-CN" altLang="en-US">
                <a:sym typeface="+mn-ea"/>
              </a:rPr>
              <a:t>02. 类属性和实例属性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2.1 概念和使用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类属性 就是给 </a:t>
            </a:r>
            <a:r>
              <a:rPr lang="zh-CN" altLang="en-US" sz="2800">
                <a:solidFill>
                  <a:srgbClr val="FF0000"/>
                </a:solidFill>
              </a:rPr>
              <a:t>类对象</a:t>
            </a:r>
            <a:r>
              <a:rPr lang="zh-CN" altLang="en-US" sz="2800"/>
              <a:t> 中定义的 </a:t>
            </a:r>
            <a:r>
              <a:rPr lang="zh-CN" altLang="en-US" sz="2800">
                <a:solidFill>
                  <a:srgbClr val="FF0000"/>
                </a:solidFill>
              </a:rPr>
              <a:t>属性</a:t>
            </a:r>
            <a:endParaRPr lang="zh-CN" altLang="en-US" sz="2800"/>
          </a:p>
          <a:p>
            <a:r>
              <a:rPr lang="zh-CN" altLang="en-US" sz="2800"/>
              <a:t>通常用来记录 与</a:t>
            </a:r>
            <a:r>
              <a:rPr lang="zh-CN" altLang="en-US" sz="2800">
                <a:solidFill>
                  <a:srgbClr val="FF0000"/>
                </a:solidFill>
              </a:rPr>
              <a:t>这个类相关</a:t>
            </a:r>
            <a:r>
              <a:rPr lang="zh-CN" altLang="en-US" sz="2800"/>
              <a:t> 的特征</a:t>
            </a:r>
            <a:endParaRPr lang="zh-CN" altLang="en-US" sz="2800"/>
          </a:p>
          <a:p>
            <a:r>
              <a:rPr lang="zh-CN" altLang="en-US" sz="2800">
                <a:solidFill>
                  <a:srgbClr val="FF0000"/>
                </a:solidFill>
              </a:rPr>
              <a:t>类属性 不会用于</a:t>
            </a:r>
            <a:r>
              <a:rPr lang="zh-CN" altLang="en-US" sz="2800"/>
              <a:t>记录 </a:t>
            </a:r>
            <a:r>
              <a:rPr lang="zh-CN" altLang="en-US" sz="2800">
                <a:solidFill>
                  <a:srgbClr val="FF0000"/>
                </a:solidFill>
              </a:rPr>
              <a:t>具体对象的特征</a:t>
            </a:r>
            <a:endParaRPr lang="zh-CN" altLang="en-US" sz="280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示例需求</a:t>
            </a:r>
            <a:endParaRPr lang="zh-CN" altLang="en-US"/>
          </a:p>
          <a:p>
            <a:pPr lvl="1"/>
            <a:r>
              <a:rPr lang="zh-CN" altLang="en-US"/>
              <a:t>定义一个 工具类</a:t>
            </a:r>
            <a:endParaRPr lang="zh-CN" altLang="en-US"/>
          </a:p>
          <a:p>
            <a:pPr lvl="1"/>
            <a:r>
              <a:rPr lang="zh-CN" altLang="en-US"/>
              <a:t>每件工具都有自己的 name</a:t>
            </a:r>
            <a:endParaRPr lang="zh-CN" altLang="en-US"/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需求</a:t>
            </a:r>
            <a:r>
              <a:rPr lang="zh-CN" altLang="en-US"/>
              <a:t> —— 知道使用这个类，创建了多少个工具对象？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1640" y="3910330"/>
            <a:ext cx="4332605" cy="16008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504315"/>
            <a:ext cx="3713480" cy="50806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2.2 属性的获取机制（科普）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在 Python 中 </a:t>
            </a:r>
            <a:r>
              <a:rPr lang="zh-CN" altLang="en-US" sz="2800">
                <a:solidFill>
                  <a:srgbClr val="FF0000"/>
                </a:solidFill>
              </a:rPr>
              <a:t>属性的获取</a:t>
            </a:r>
            <a:r>
              <a:rPr lang="zh-CN" altLang="en-US" sz="2800"/>
              <a:t> 存在一个 </a:t>
            </a:r>
            <a:r>
              <a:rPr lang="zh-CN" altLang="en-US" sz="2800">
                <a:solidFill>
                  <a:srgbClr val="FF0000"/>
                </a:solidFill>
              </a:rPr>
              <a:t>向上查找机制</a:t>
            </a:r>
            <a:endParaRPr lang="zh-CN" altLang="en-US" sz="280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8090" y="2161540"/>
            <a:ext cx="8164830" cy="29927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因此，要访问类属性有两种方式：</a:t>
            </a:r>
            <a:endParaRPr lang="zh-CN" altLang="en-US"/>
          </a:p>
          <a:p>
            <a:pPr lvl="1"/>
            <a:r>
              <a:rPr lang="zh-CN" altLang="en-US"/>
              <a:t>类名.类属性</a:t>
            </a:r>
            <a:endParaRPr lang="zh-CN" altLang="en-US"/>
          </a:p>
          <a:p>
            <a:pPr lvl="1"/>
            <a:r>
              <a:rPr lang="zh-CN" altLang="en-US"/>
              <a:t>对象.类属性 </a:t>
            </a:r>
            <a:r>
              <a:rPr lang="zh-CN" altLang="en-US">
                <a:solidFill>
                  <a:srgbClr val="FF0000"/>
                </a:solidFill>
              </a:rPr>
              <a:t>（不推荐）</a:t>
            </a:r>
            <a:endParaRPr lang="zh-CN" altLang="en-US">
              <a:solidFill>
                <a:srgbClr val="FF0000"/>
              </a:solidFill>
            </a:endParaRPr>
          </a:p>
          <a:p>
            <a:pPr lvl="0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注意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如果使用</a:t>
            </a:r>
            <a:r>
              <a:rPr lang="zh-CN" altLang="en-US">
                <a:solidFill>
                  <a:srgbClr val="FF0000"/>
                </a:solidFill>
              </a:rPr>
              <a:t> 对象.类属性 = 值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 赋值语句，只会 </a:t>
            </a:r>
            <a:r>
              <a:rPr lang="zh-CN" altLang="en-US">
                <a:solidFill>
                  <a:srgbClr val="FF0000"/>
                </a:solidFill>
              </a:rPr>
              <a:t>给对象添加一个属性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，而不会影响到 </a:t>
            </a:r>
            <a:r>
              <a:rPr lang="zh-CN" altLang="en-US">
                <a:solidFill>
                  <a:srgbClr val="FF0000"/>
                </a:solidFill>
              </a:rPr>
              <a:t>类属性的值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0700" y="573501"/>
            <a:ext cx="10515600" cy="741785"/>
          </a:xfrm>
        </p:spPr>
        <p:txBody>
          <a:bodyPr/>
          <a:p>
            <a:r>
              <a:rPr lang="zh-CN" altLang="en-US"/>
              <a:t>属性获取机制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466850"/>
            <a:ext cx="5240655" cy="50507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494790"/>
            <a:ext cx="8763000" cy="49790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使用对象名访问类属性的问题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482725"/>
            <a:ext cx="6294755" cy="50349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algn="ctr"/>
            <a:endParaRPr lang="zh-CN" altLang="en-US">
              <a:sym typeface="+mn-ea"/>
            </a:endParaRPr>
          </a:p>
          <a:p>
            <a:pPr algn="ctr"/>
            <a:endParaRPr lang="zh-CN" altLang="en-US">
              <a:sym typeface="+mn-ea"/>
            </a:endParaRPr>
          </a:p>
          <a:p>
            <a:pPr algn="ctr"/>
            <a:r>
              <a:rPr lang="zh-CN" altLang="en-US">
                <a:sym typeface="+mn-ea"/>
              </a:rPr>
              <a:t>03. 类方法和静态方法</a:t>
            </a:r>
            <a:endParaRPr lang="zh-CN" altLang="en-US"/>
          </a:p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3.1 类方法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类属性 就是针对 </a:t>
            </a:r>
            <a:r>
              <a:rPr lang="zh-CN" altLang="en-US">
                <a:solidFill>
                  <a:srgbClr val="FF0000"/>
                </a:solidFill>
              </a:rPr>
              <a:t>类对象</a:t>
            </a:r>
            <a:r>
              <a:rPr lang="zh-CN" altLang="en-US"/>
              <a:t> 定义的</a:t>
            </a:r>
            <a:r>
              <a:rPr lang="zh-CN" altLang="en-US">
                <a:solidFill>
                  <a:srgbClr val="FF0000"/>
                </a:solidFill>
              </a:rPr>
              <a:t>属性</a:t>
            </a:r>
            <a:endParaRPr lang="zh-CN" altLang="en-US"/>
          </a:p>
          <a:p>
            <a:pPr lvl="1"/>
            <a:r>
              <a:rPr lang="zh-CN" altLang="en-US"/>
              <a:t>使用 </a:t>
            </a:r>
            <a:r>
              <a:rPr lang="zh-CN" altLang="en-US">
                <a:solidFill>
                  <a:srgbClr val="FF0000"/>
                </a:solidFill>
              </a:rPr>
              <a:t>赋值语句</a:t>
            </a:r>
            <a:r>
              <a:rPr lang="zh-CN" altLang="en-US"/>
              <a:t> 在 class 关键字下方可以定义 </a:t>
            </a:r>
            <a:r>
              <a:rPr lang="zh-CN" altLang="en-US">
                <a:solidFill>
                  <a:srgbClr val="FF0000"/>
                </a:solidFill>
              </a:rPr>
              <a:t>类属性</a:t>
            </a:r>
            <a:endParaRPr lang="zh-CN" altLang="en-US"/>
          </a:p>
          <a:p>
            <a:pPr lvl="1"/>
            <a:r>
              <a:rPr lang="zh-CN" altLang="en-US"/>
              <a:t>类属性 用于记录 </a:t>
            </a:r>
            <a:r>
              <a:rPr lang="zh-CN" altLang="en-US">
                <a:solidFill>
                  <a:srgbClr val="FF0000"/>
                </a:solidFill>
              </a:rPr>
              <a:t>与这个类相关</a:t>
            </a:r>
            <a:r>
              <a:rPr lang="zh-CN" altLang="en-US"/>
              <a:t> 的特征</a:t>
            </a:r>
            <a:endParaRPr lang="zh-CN" altLang="en-US"/>
          </a:p>
          <a:p>
            <a:pPr lvl="1"/>
            <a:endParaRPr lang="zh-CN" altLang="en-US"/>
          </a:p>
          <a:p>
            <a:pPr lvl="0"/>
            <a:r>
              <a:rPr lang="zh-CN" altLang="en-US"/>
              <a:t>类方法 就是针对 </a:t>
            </a:r>
            <a:r>
              <a:rPr lang="zh-CN" altLang="en-US">
                <a:solidFill>
                  <a:srgbClr val="FF0000"/>
                </a:solidFill>
              </a:rPr>
              <a:t>类对象</a:t>
            </a:r>
            <a:r>
              <a:rPr lang="zh-CN" altLang="en-US"/>
              <a:t> 定义的</a:t>
            </a:r>
            <a:r>
              <a:rPr lang="zh-CN" altLang="en-US">
                <a:solidFill>
                  <a:srgbClr val="FF0000"/>
                </a:solidFill>
              </a:rPr>
              <a:t>方法</a:t>
            </a:r>
            <a:endParaRPr lang="zh-CN" altLang="en-US"/>
          </a:p>
          <a:p>
            <a:pPr lvl="1"/>
            <a:r>
              <a:rPr lang="zh-CN" altLang="en-US"/>
              <a:t>在 类方法 内部可以直接访问 类属性 或者调用其他的 </a:t>
            </a:r>
            <a:r>
              <a:rPr lang="zh-CN" altLang="en-US">
                <a:solidFill>
                  <a:srgbClr val="FF0000"/>
                </a:solidFill>
              </a:rPr>
              <a:t>类方法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语法如下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 sz="2800"/>
              <a:t>类方法需要用 修饰器 </a:t>
            </a:r>
            <a:r>
              <a:rPr lang="zh-CN" altLang="en-US" sz="2800">
                <a:solidFill>
                  <a:srgbClr val="FF0000"/>
                </a:solidFill>
              </a:rPr>
              <a:t>@classmethod </a:t>
            </a:r>
            <a:r>
              <a:rPr lang="zh-CN" altLang="en-US" sz="2800"/>
              <a:t>来标识，告诉解释器这是一个类方法</a:t>
            </a:r>
            <a:endParaRPr lang="zh-CN" altLang="en-US" sz="2800"/>
          </a:p>
          <a:p>
            <a:endParaRPr lang="zh-CN" altLang="en-US" sz="280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3965" y="2411730"/>
            <a:ext cx="3820795" cy="13061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>
                <a:sym typeface="+mn-ea"/>
              </a:rPr>
              <a:t>类方法的 第一个参数 应该是 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cls</a:t>
            </a:r>
            <a:endParaRPr lang="zh-CN" altLang="en-US" sz="2800">
              <a:solidFill>
                <a:srgbClr val="FF0000"/>
              </a:solidFill>
              <a:sym typeface="+mn-ea"/>
            </a:endParaRPr>
          </a:p>
          <a:p>
            <a:pPr lvl="1"/>
            <a:r>
              <a:rPr lang="zh-CN" altLang="en-US" sz="2450">
                <a:solidFill>
                  <a:schemeClr val="tx1">
                    <a:lumMod val="65000"/>
                    <a:lumOff val="35000"/>
                  </a:schemeClr>
                </a:solidFill>
              </a:rPr>
              <a:t>由 哪一个类 调用的方法，方法内的 cls 就是 </a:t>
            </a:r>
            <a:r>
              <a:rPr lang="zh-CN" altLang="en-US" sz="2450">
                <a:solidFill>
                  <a:srgbClr val="FF0000"/>
                </a:solidFill>
              </a:rPr>
              <a:t>哪一个类的引用</a:t>
            </a:r>
            <a:endParaRPr lang="zh-CN" altLang="en-US" sz="24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zh-CN" altLang="en-US" sz="2450">
                <a:solidFill>
                  <a:schemeClr val="tx1">
                    <a:lumMod val="65000"/>
                    <a:lumOff val="35000"/>
                  </a:schemeClr>
                </a:solidFill>
              </a:rPr>
              <a:t>这个参数和 实例方法 的第一个参数是 self 类似</a:t>
            </a:r>
            <a:endParaRPr lang="zh-CN" altLang="en-US" sz="24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zh-CN" altLang="en-US" sz="2450" i="1">
                <a:solidFill>
                  <a:srgbClr val="FF0000"/>
                </a:solidFill>
              </a:rPr>
              <a:t>提示</a:t>
            </a:r>
            <a:r>
              <a:rPr lang="zh-CN" altLang="en-US" sz="2450" i="1">
                <a:solidFill>
                  <a:schemeClr val="tx1">
                    <a:lumMod val="65000"/>
                    <a:lumOff val="35000"/>
                  </a:schemeClr>
                </a:solidFill>
              </a:rPr>
              <a:t> 使用其他名称也可以，不过习惯使用 cls</a:t>
            </a:r>
            <a:endParaRPr lang="zh-CN" altLang="en-US" sz="24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zh-CN" altLang="en-US" sz="24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通过</a:t>
            </a:r>
            <a:r>
              <a:rPr lang="zh-CN" altLang="en-US" sz="2800">
                <a:solidFill>
                  <a:srgbClr val="FF0000"/>
                </a:solidFill>
              </a:rPr>
              <a:t> 类名. 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调用 类方法，调用方法时，</a:t>
            </a:r>
            <a:r>
              <a:rPr lang="zh-CN" altLang="en-US" sz="2800">
                <a:solidFill>
                  <a:srgbClr val="FF0000"/>
                </a:solidFill>
              </a:rPr>
              <a:t>不需要传递 cls 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参数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在方法内部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zh-CN" altLang="en-US" sz="2450">
                <a:solidFill>
                  <a:schemeClr val="tx1">
                    <a:lumMod val="65000"/>
                    <a:lumOff val="35000"/>
                  </a:schemeClr>
                </a:solidFill>
              </a:rPr>
              <a:t>可以通过 </a:t>
            </a:r>
            <a:r>
              <a:rPr lang="zh-CN" altLang="en-US" sz="2450">
                <a:solidFill>
                  <a:srgbClr val="FF0000"/>
                </a:solidFill>
              </a:rPr>
              <a:t>cls. 访问类的属性</a:t>
            </a:r>
            <a:endParaRPr lang="zh-CN" altLang="en-US" sz="24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zh-CN" altLang="en-US" sz="2450">
                <a:solidFill>
                  <a:schemeClr val="tx1">
                    <a:lumMod val="65000"/>
                    <a:lumOff val="35000"/>
                  </a:schemeClr>
                </a:solidFill>
              </a:rPr>
              <a:t>也可以通过 </a:t>
            </a:r>
            <a:r>
              <a:rPr lang="zh-CN" altLang="en-US" sz="2450">
                <a:solidFill>
                  <a:srgbClr val="FF0000"/>
                </a:solidFill>
              </a:rPr>
              <a:t>cls. 调用其他的类方法</a:t>
            </a:r>
            <a:endParaRPr lang="zh-CN" altLang="en-US" sz="245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示例需求</a:t>
            </a:r>
            <a:endParaRPr lang="zh-CN" altLang="en-US"/>
          </a:p>
          <a:p>
            <a:pPr lvl="1"/>
            <a:r>
              <a:rPr lang="zh-CN" altLang="en-US"/>
              <a:t>定义一个 </a:t>
            </a:r>
            <a:r>
              <a:rPr lang="zh-CN" altLang="en-US">
                <a:solidFill>
                  <a:srgbClr val="FF0000"/>
                </a:solidFill>
              </a:rPr>
              <a:t>工具类</a:t>
            </a:r>
            <a:endParaRPr lang="zh-CN" altLang="en-US"/>
          </a:p>
          <a:p>
            <a:pPr lvl="1"/>
            <a:r>
              <a:rPr lang="zh-CN" altLang="en-US"/>
              <a:t>每件工具都有自己的 name</a:t>
            </a:r>
            <a:endParaRPr lang="zh-CN" altLang="en-US"/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需求</a:t>
            </a:r>
            <a:r>
              <a:rPr lang="zh-CN" altLang="en-US"/>
              <a:t> —— 在 类 封装一个 show_tool_count 的类方法，输出使用当前这个类，创建的对象个数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9095" y="4480560"/>
            <a:ext cx="4323080" cy="18453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419860"/>
            <a:ext cx="6490335" cy="51181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在类方法内部，可以直接使用 cls 访问 </a:t>
            </a:r>
            <a:r>
              <a:rPr lang="zh-CN" altLang="en-US">
                <a:solidFill>
                  <a:srgbClr val="FF0000"/>
                </a:solidFill>
              </a:rPr>
              <a:t>类属性</a:t>
            </a:r>
            <a:r>
              <a:rPr lang="zh-CN" altLang="en-US"/>
              <a:t> 或者 </a:t>
            </a:r>
            <a:r>
              <a:rPr lang="zh-CN" altLang="en-US">
                <a:solidFill>
                  <a:srgbClr val="FF0000"/>
                </a:solidFill>
              </a:rPr>
              <a:t>调用类方法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3.2 静态方法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在开发时，如果需要在 类 中封装一个方法，这个方法：</a:t>
            </a:r>
            <a:endParaRPr lang="zh-CN" altLang="en-US" sz="2800"/>
          </a:p>
          <a:p>
            <a:pPr lvl="1"/>
            <a:r>
              <a:rPr lang="zh-CN" altLang="en-US" sz="2400"/>
              <a:t>既 不需要 访问 实例属性 或者调用 实例方法</a:t>
            </a:r>
            <a:endParaRPr lang="zh-CN" altLang="en-US" sz="2400"/>
          </a:p>
          <a:p>
            <a:pPr lvl="1"/>
            <a:r>
              <a:rPr lang="zh-CN" altLang="en-US" sz="2400"/>
              <a:t>也 不需要 访问 类属性 或者调用 类方法</a:t>
            </a:r>
            <a:endParaRPr lang="zh-CN" altLang="en-US" sz="2400"/>
          </a:p>
          <a:p>
            <a:r>
              <a:rPr lang="zh-CN" altLang="en-US" sz="2800"/>
              <a:t>这个时候，可以把这个方法封装成一个 </a:t>
            </a:r>
            <a:r>
              <a:rPr lang="zh-CN" altLang="en-US" sz="2800">
                <a:solidFill>
                  <a:srgbClr val="FF0000"/>
                </a:solidFill>
              </a:rPr>
              <a:t>静态方法</a:t>
            </a:r>
            <a:endParaRPr lang="zh-CN" altLang="en-US" sz="2800">
              <a:solidFill>
                <a:srgbClr val="FF0000"/>
              </a:solidFill>
            </a:endParaRPr>
          </a:p>
          <a:p>
            <a:r>
              <a:rPr lang="zh-CN" altLang="en-US" sz="2800"/>
              <a:t>语法如下</a:t>
            </a:r>
            <a:endParaRPr lang="zh-CN" altLang="en-US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6505" y="4570730"/>
            <a:ext cx="3463925" cy="11950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静态方法 需要用 修饰器 </a:t>
            </a:r>
            <a:r>
              <a:rPr lang="zh-CN" altLang="en-US" sz="2800">
                <a:solidFill>
                  <a:srgbClr val="FF0000"/>
                </a:solidFill>
              </a:rPr>
              <a:t>@staticmethod</a:t>
            </a:r>
            <a:r>
              <a:rPr lang="zh-CN" altLang="en-US" sz="2800"/>
              <a:t> 来标识，告诉解释器这是一个静态方法</a:t>
            </a:r>
            <a:endParaRPr lang="zh-CN" altLang="en-US" sz="2800"/>
          </a:p>
          <a:p>
            <a:r>
              <a:rPr lang="zh-CN" altLang="en-US" sz="2800"/>
              <a:t>通过 </a:t>
            </a:r>
            <a:r>
              <a:rPr lang="zh-CN" altLang="en-US" sz="2800">
                <a:solidFill>
                  <a:srgbClr val="FF0000"/>
                </a:solidFill>
              </a:rPr>
              <a:t>类名. </a:t>
            </a:r>
            <a:r>
              <a:rPr lang="zh-CN" altLang="en-US" sz="2800"/>
              <a:t>调用 静态方法</a:t>
            </a:r>
            <a:endParaRPr lang="zh-CN" altLang="en-US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6345" y="3394710"/>
            <a:ext cx="6537325" cy="32143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面向对象继承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目标</a:t>
            </a:r>
            <a:endParaRPr lang="zh-CN" altLang="en-US" sz="2800"/>
          </a:p>
          <a:p>
            <a:pPr lvl="1"/>
            <a:r>
              <a:rPr lang="en-US" altLang="zh-CN" sz="2400"/>
              <a:t>01 </a:t>
            </a:r>
            <a:r>
              <a:rPr lang="zh-CN" altLang="en-US" sz="2400"/>
              <a:t>单继承</a:t>
            </a:r>
            <a:endParaRPr lang="zh-CN" altLang="en-US" sz="2400"/>
          </a:p>
          <a:p>
            <a:pPr lvl="2"/>
            <a:r>
              <a:rPr lang="en-US" altLang="zh-CN" sz="2000">
                <a:sym typeface="+mn-ea"/>
              </a:rPr>
              <a:t>1.1 </a:t>
            </a:r>
            <a:r>
              <a:rPr lang="zh-CN" altLang="en-US" sz="2000">
                <a:sym typeface="+mn-ea"/>
              </a:rPr>
              <a:t>继承的概念、语法和特点</a:t>
            </a:r>
            <a:endParaRPr lang="zh-CN" altLang="en-US" sz="2000">
              <a:sym typeface="+mn-ea"/>
            </a:endParaRPr>
          </a:p>
          <a:p>
            <a:pPr lvl="3" algn="l">
              <a:buClrTx/>
              <a:buSzTx/>
            </a:pPr>
            <a:r>
              <a:rPr lang="en-US" altLang="zh-CN" sz="1800">
                <a:sym typeface="+mn-ea"/>
              </a:rPr>
              <a:t>1.1.1 </a:t>
            </a:r>
            <a:r>
              <a:rPr lang="zh-CN" altLang="en-US" sz="1800">
                <a:solidFill>
                  <a:srgbClr val="FF0000"/>
                </a:solidFill>
                <a:sym typeface="+mn-ea"/>
              </a:rPr>
              <a:t>继承的语法</a:t>
            </a:r>
            <a:endParaRPr lang="zh-CN" altLang="en-US" sz="1800">
              <a:sym typeface="+mn-ea"/>
            </a:endParaRPr>
          </a:p>
          <a:p>
            <a:pPr lvl="3" algn="l">
              <a:buClrTx/>
              <a:buSzTx/>
            </a:pPr>
            <a:r>
              <a:rPr lang="en-US" altLang="zh-CN" sz="1800">
                <a:sym typeface="+mn-ea"/>
              </a:rPr>
              <a:t>1.1.2 </a:t>
            </a:r>
            <a:r>
              <a:rPr lang="zh-CN" altLang="en-US" sz="1800">
                <a:sym typeface="+mn-ea"/>
              </a:rPr>
              <a:t>专业术语</a:t>
            </a:r>
            <a:endParaRPr lang="zh-CN" altLang="en-US" sz="1800"/>
          </a:p>
          <a:p>
            <a:pPr lvl="3" algn="l">
              <a:buClrTx/>
              <a:buSzTx/>
            </a:pPr>
            <a:r>
              <a:rPr lang="en-US" altLang="zh-CN" sz="1800">
                <a:sym typeface="+mn-ea"/>
              </a:rPr>
              <a:t>1.1.3 </a:t>
            </a:r>
            <a:r>
              <a:rPr lang="zh-CN" altLang="en-US" sz="1800">
                <a:solidFill>
                  <a:srgbClr val="FF0000"/>
                </a:solidFill>
                <a:sym typeface="+mn-ea"/>
              </a:rPr>
              <a:t>继承的传递性</a:t>
            </a:r>
            <a:endParaRPr lang="zh-CN" altLang="en-US" sz="1800"/>
          </a:p>
          <a:p>
            <a:pPr lvl="3" algn="l">
              <a:buClrTx/>
              <a:buSzTx/>
            </a:pPr>
            <a:r>
              <a:rPr lang="en-US" altLang="zh-CN" sz="1800">
                <a:sym typeface="+mn-ea"/>
              </a:rPr>
              <a:t>1.1.4 </a:t>
            </a:r>
            <a:r>
              <a:rPr lang="zh-CN" altLang="en-US" sz="1800">
                <a:sym typeface="+mn-ea"/>
              </a:rPr>
              <a:t>继承的传递性注意事项</a:t>
            </a:r>
            <a:endParaRPr lang="zh-CN" altLang="en-US" sz="1800">
              <a:sym typeface="+mn-ea"/>
            </a:endParaRPr>
          </a:p>
          <a:p>
            <a:pPr lvl="2"/>
            <a:r>
              <a:rPr lang="en-US" altLang="zh-CN" sz="2000">
                <a:sym typeface="+mn-ea"/>
              </a:rPr>
              <a:t>1.2 </a:t>
            </a:r>
            <a:r>
              <a:rPr lang="zh-CN" altLang="en-US" sz="2000">
                <a:sym typeface="+mn-ea"/>
              </a:rPr>
              <a:t>方法的重写</a:t>
            </a:r>
            <a:endParaRPr lang="zh-CN" altLang="en-US" sz="2000">
              <a:sym typeface="+mn-ea"/>
            </a:endParaRPr>
          </a:p>
          <a:p>
            <a:pPr lvl="3"/>
            <a:r>
              <a:rPr lang="en-US" altLang="zh-CN" sz="1800">
                <a:sym typeface="+mn-ea"/>
              </a:rPr>
              <a:t>1.1.1 </a:t>
            </a:r>
            <a:r>
              <a:rPr lang="zh-CN" altLang="en-US" sz="1800">
                <a:sym typeface="+mn-ea"/>
              </a:rPr>
              <a:t>覆盖父类的方法</a:t>
            </a:r>
            <a:endParaRPr lang="zh-CN" altLang="en-US" sz="1800"/>
          </a:p>
          <a:p>
            <a:pPr lvl="3" algn="l">
              <a:buClrTx/>
              <a:buSzTx/>
            </a:pPr>
            <a:r>
              <a:rPr lang="en-US" altLang="zh-CN" sz="1800">
                <a:sym typeface="+mn-ea"/>
              </a:rPr>
              <a:t>1.1.2 </a:t>
            </a:r>
            <a:r>
              <a:rPr lang="zh-CN" altLang="en-US" sz="1800">
                <a:sym typeface="+mn-ea"/>
              </a:rPr>
              <a:t>对父类方法进行 扩展</a:t>
            </a:r>
            <a:endParaRPr lang="zh-CN" altLang="en-US" sz="1800">
              <a:sym typeface="+mn-ea"/>
            </a:endParaRPr>
          </a:p>
          <a:p>
            <a:pPr lvl="2"/>
            <a:r>
              <a:rPr lang="en-US" altLang="zh-CN" sz="2000">
                <a:sym typeface="+mn-ea"/>
              </a:rPr>
              <a:t>1.3 </a:t>
            </a:r>
            <a:r>
              <a:rPr lang="zh-CN" altLang="en-US" sz="2000">
                <a:sym typeface="+mn-ea"/>
              </a:rPr>
              <a:t>父类的 私有属性 和 私有方法</a:t>
            </a:r>
            <a:endParaRPr lang="zh-CN" altLang="en-US" sz="2000">
              <a:sym typeface="+mn-ea"/>
            </a:endParaRPr>
          </a:p>
          <a:p>
            <a:pPr lvl="2"/>
            <a:endParaRPr lang="zh-CN" altLang="en-US" sz="2055"/>
          </a:p>
        </p:txBody>
      </p:sp>
    </p:spTree>
    <p:custDataLst>
      <p:tags r:id="rId1"/>
    </p:custData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3.3 方法综合案例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需求</a:t>
            </a:r>
            <a:endParaRPr lang="zh-CN" altLang="en-US"/>
          </a:p>
          <a:p>
            <a:pPr lvl="1"/>
            <a:r>
              <a:rPr lang="en-US" altLang="zh-CN"/>
              <a:t>1. </a:t>
            </a:r>
            <a:r>
              <a:rPr lang="zh-CN" altLang="en-US"/>
              <a:t>设计一个 Game 类</a:t>
            </a:r>
            <a:endParaRPr lang="zh-CN" altLang="en-US"/>
          </a:p>
          <a:p>
            <a:pPr lvl="1"/>
            <a:r>
              <a:rPr lang="en-US" altLang="zh-CN"/>
              <a:t>2. </a:t>
            </a:r>
            <a:r>
              <a:rPr lang="zh-CN" altLang="en-US"/>
              <a:t>属性：</a:t>
            </a:r>
            <a:endParaRPr lang="zh-CN" altLang="en-US"/>
          </a:p>
          <a:p>
            <a:pPr lvl="2"/>
            <a:r>
              <a:rPr lang="zh-CN" altLang="en-US"/>
              <a:t>定义一个 类属性 top_score 记录游戏的 历史最高分</a:t>
            </a:r>
            <a:endParaRPr lang="zh-CN" altLang="en-US"/>
          </a:p>
          <a:p>
            <a:pPr lvl="2"/>
            <a:r>
              <a:rPr lang="zh-CN" altLang="en-US"/>
              <a:t>定义一个 实例属性 player_name 记录 当前游戏的玩家姓名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800"/>
              <a:t>3. </a:t>
            </a:r>
            <a:r>
              <a:rPr lang="zh-CN" altLang="en-US" sz="2800"/>
              <a:t>方法：</a:t>
            </a:r>
            <a:endParaRPr lang="zh-CN" altLang="en-US" sz="2800"/>
          </a:p>
          <a:p>
            <a:pPr lvl="1"/>
            <a:r>
              <a:rPr lang="zh-CN" altLang="en-US" sz="2400"/>
              <a:t>静态方法 show_help 显示游戏帮助信息</a:t>
            </a:r>
            <a:endParaRPr lang="zh-CN" altLang="en-US" sz="2400"/>
          </a:p>
          <a:p>
            <a:pPr lvl="1"/>
            <a:r>
              <a:rPr lang="zh-CN" altLang="en-US" sz="2400"/>
              <a:t>类方法 show_top_score 显示历史最高分</a:t>
            </a:r>
            <a:endParaRPr lang="zh-CN" altLang="en-US" sz="2400"/>
          </a:p>
          <a:p>
            <a:pPr lvl="1"/>
            <a:r>
              <a:rPr lang="zh-CN" altLang="en-US" sz="2400"/>
              <a:t>实例方法 start_game 开始当前玩家的游戏</a:t>
            </a:r>
            <a:endParaRPr lang="zh-CN" altLang="en-US" sz="2400"/>
          </a:p>
          <a:p>
            <a:pPr lvl="0"/>
            <a:r>
              <a:rPr lang="en-US" altLang="zh-CN" sz="2740"/>
              <a:t>4. </a:t>
            </a:r>
            <a:r>
              <a:rPr lang="zh-CN" altLang="en-US" sz="2740"/>
              <a:t>主程序步骤</a:t>
            </a:r>
            <a:endParaRPr lang="zh-CN" altLang="en-US" sz="2740"/>
          </a:p>
          <a:p>
            <a:pPr lvl="1"/>
            <a:r>
              <a:rPr lang="zh-CN" altLang="en-US" sz="2395"/>
              <a:t>1) 查看帮助信息</a:t>
            </a:r>
            <a:endParaRPr lang="zh-CN" altLang="en-US" sz="2395"/>
          </a:p>
          <a:p>
            <a:pPr lvl="1"/>
            <a:r>
              <a:rPr lang="zh-CN" altLang="en-US" sz="2395"/>
              <a:t>2) 查看历史最高分</a:t>
            </a:r>
            <a:endParaRPr lang="zh-CN" altLang="en-US" sz="2395"/>
          </a:p>
          <a:p>
            <a:pPr lvl="1"/>
            <a:r>
              <a:rPr lang="zh-CN" altLang="en-US" sz="2395"/>
              <a:t>3) 创建游戏对象，开始游戏</a:t>
            </a:r>
            <a:endParaRPr lang="zh-CN" altLang="en-US" sz="2395"/>
          </a:p>
        </p:txBody>
      </p:sp>
    </p:spTree>
    <p:custDataLst>
      <p:tags r:id="rId1"/>
    </p:custData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475740"/>
            <a:ext cx="4883785" cy="20993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481455"/>
            <a:ext cx="5248275" cy="51536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案例小结</a:t>
            </a:r>
            <a:endParaRPr lang="zh-CN" altLang="en-US" sz="2800"/>
          </a:p>
          <a:p>
            <a:pPr lvl="1"/>
            <a:r>
              <a:rPr lang="en-US" altLang="zh-CN" sz="2400"/>
              <a:t>1. </a:t>
            </a:r>
            <a:r>
              <a:rPr lang="zh-CN" altLang="en-US" sz="2400"/>
              <a:t>实例方法 —— 方法内部需要访问 实例属性</a:t>
            </a:r>
            <a:endParaRPr lang="zh-CN" altLang="en-US" sz="2400"/>
          </a:p>
          <a:p>
            <a:pPr lvl="2"/>
            <a:r>
              <a:rPr lang="zh-CN" altLang="en-US" sz="2055">
                <a:solidFill>
                  <a:srgbClr val="FF0000"/>
                </a:solidFill>
              </a:rPr>
              <a:t>实例方法</a:t>
            </a:r>
            <a:r>
              <a:rPr lang="zh-CN" altLang="en-US" sz="2055"/>
              <a:t> 内部可以使用 </a:t>
            </a:r>
            <a:r>
              <a:rPr lang="zh-CN" altLang="en-US" sz="2055">
                <a:solidFill>
                  <a:srgbClr val="FF0000"/>
                </a:solidFill>
              </a:rPr>
              <a:t>类名.</a:t>
            </a:r>
            <a:r>
              <a:rPr lang="zh-CN" altLang="en-US" sz="2055"/>
              <a:t> 访问类属性</a:t>
            </a:r>
            <a:endParaRPr lang="zh-CN" altLang="en-US" sz="2055"/>
          </a:p>
          <a:p>
            <a:pPr lvl="1"/>
            <a:r>
              <a:rPr lang="en-US" altLang="zh-CN" sz="2400"/>
              <a:t>2. </a:t>
            </a:r>
            <a:r>
              <a:rPr lang="zh-CN" altLang="en-US" sz="2400"/>
              <a:t>类方法 —— 方法内部 只 需要访问 类属性</a:t>
            </a:r>
            <a:endParaRPr lang="zh-CN" altLang="en-US" sz="2400"/>
          </a:p>
          <a:p>
            <a:pPr lvl="1"/>
            <a:r>
              <a:rPr lang="en-US" altLang="zh-CN" sz="2400"/>
              <a:t>3. </a:t>
            </a:r>
            <a:r>
              <a:rPr lang="zh-CN" altLang="en-US" sz="2400"/>
              <a:t>静态方法 —— 方法内部，不需要访问 </a:t>
            </a:r>
            <a:r>
              <a:rPr lang="zh-CN" altLang="en-US" sz="2400">
                <a:solidFill>
                  <a:srgbClr val="FF0000"/>
                </a:solidFill>
              </a:rPr>
              <a:t>实例属性</a:t>
            </a:r>
            <a:r>
              <a:rPr lang="zh-CN" altLang="en-US" sz="2400"/>
              <a:t> 和 </a:t>
            </a:r>
            <a:r>
              <a:rPr lang="zh-CN" altLang="en-US" sz="2400">
                <a:solidFill>
                  <a:srgbClr val="FF0000"/>
                </a:solidFill>
              </a:rPr>
              <a:t>类属性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提问</a:t>
            </a:r>
            <a:endParaRPr lang="zh-CN" altLang="en-US" sz="2800"/>
          </a:p>
          <a:p>
            <a:pPr lvl="1"/>
            <a:r>
              <a:rPr lang="zh-CN" altLang="en-US" sz="2400"/>
              <a:t>如果方法内部 即需要访问 实例属性，又需要访问 类属性，应该定义成什么方法？</a:t>
            </a:r>
            <a:endParaRPr lang="zh-CN" altLang="en-US" sz="2400"/>
          </a:p>
          <a:p>
            <a:pPr lvl="0"/>
            <a:r>
              <a:rPr lang="zh-CN" altLang="en-US" sz="2740"/>
              <a:t>答案</a:t>
            </a:r>
            <a:endParaRPr lang="zh-CN" altLang="en-US" sz="2740"/>
          </a:p>
          <a:p>
            <a:pPr lvl="1"/>
            <a:r>
              <a:rPr lang="zh-CN" altLang="en-US" sz="2395"/>
              <a:t>应该定义 </a:t>
            </a:r>
            <a:r>
              <a:rPr lang="zh-CN" altLang="en-US" sz="2395">
                <a:solidFill>
                  <a:srgbClr val="FF0000"/>
                </a:solidFill>
              </a:rPr>
              <a:t>实例方法</a:t>
            </a:r>
            <a:endParaRPr lang="zh-CN" altLang="en-US" sz="2395"/>
          </a:p>
          <a:p>
            <a:pPr lvl="1"/>
            <a:r>
              <a:rPr lang="zh-CN" altLang="en-US" sz="2395"/>
              <a:t>因为，类只有一个，在 实例方法 内部可以使用 </a:t>
            </a:r>
            <a:r>
              <a:rPr lang="zh-CN" altLang="en-US" sz="2395">
                <a:solidFill>
                  <a:srgbClr val="FF0000"/>
                </a:solidFill>
              </a:rPr>
              <a:t>类名. </a:t>
            </a:r>
            <a:r>
              <a:rPr lang="zh-CN" altLang="en-US" sz="2395"/>
              <a:t>访问类属性</a:t>
            </a:r>
            <a:endParaRPr lang="zh-CN" altLang="en-US" sz="2395"/>
          </a:p>
        </p:txBody>
      </p:sp>
    </p:spTree>
    <p:custDataLst>
      <p:tags r:id="rId1"/>
    </p:custData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506855"/>
            <a:ext cx="7236460" cy="49149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494790"/>
            <a:ext cx="4719320" cy="47193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1"/>
            <a:r>
              <a:rPr lang="en-US" altLang="zh-CN" sz="2400">
                <a:sym typeface="+mn-ea"/>
              </a:rPr>
              <a:t>02 </a:t>
            </a:r>
            <a:r>
              <a:rPr lang="zh-CN" altLang="en-US" sz="2400">
                <a:sym typeface="+mn-ea"/>
              </a:rPr>
              <a:t>多继承</a:t>
            </a:r>
            <a:endParaRPr lang="zh-CN" altLang="en-US" sz="2400"/>
          </a:p>
          <a:p>
            <a:pPr lvl="2"/>
            <a:r>
              <a:rPr lang="zh-CN" altLang="en-US" sz="2000">
                <a:sym typeface="+mn-ea"/>
              </a:rPr>
              <a:t>2.1 多继承的使用注意事项</a:t>
            </a:r>
            <a:endParaRPr lang="zh-CN" altLang="en-US" sz="2000"/>
          </a:p>
          <a:p>
            <a:pPr lvl="2"/>
            <a:r>
              <a:rPr lang="zh-CN" altLang="en-US" sz="2000">
                <a:sym typeface="+mn-ea"/>
              </a:rPr>
              <a:t>2.2 新式类与旧式（经典）类</a:t>
            </a:r>
            <a:endParaRPr lang="zh-CN" altLang="en-US" sz="2000"/>
          </a:p>
          <a:p>
            <a:pPr lvl="2"/>
            <a:endParaRPr lang="zh-CN" altLang="en-US" sz="3200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PA" val="v3.0.0"/>
</p:tagLst>
</file>

<file path=ppt/tags/tag10.xml><?xml version="1.0" encoding="utf-8"?>
<p:tagLst xmlns:p="http://schemas.openxmlformats.org/presentationml/2006/main">
  <p:tag name="KSO_WM_SPECIAL_SOURCE" val="bdnull"/>
</p:tagLst>
</file>

<file path=ppt/tags/tag11.xml><?xml version="1.0" encoding="utf-8"?>
<p:tagLst xmlns:p="http://schemas.openxmlformats.org/presentationml/2006/main">
  <p:tag name="KSO_WM_SPECIAL_SOURCE" val="bdnull"/>
</p:tagLst>
</file>

<file path=ppt/tags/tag12.xml><?xml version="1.0" encoding="utf-8"?>
<p:tagLst xmlns:p="http://schemas.openxmlformats.org/presentationml/2006/main">
  <p:tag name="KSO_WM_SPECIAL_SOURCE" val="bdnull"/>
</p:tagLst>
</file>

<file path=ppt/tags/tag13.xml><?xml version="1.0" encoding="utf-8"?>
<p:tagLst xmlns:p="http://schemas.openxmlformats.org/presentationml/2006/main">
  <p:tag name="KSO_WM_SPECIAL_SOURCE" val="bdnull"/>
</p:tagLst>
</file>

<file path=ppt/tags/tag14.xml><?xml version="1.0" encoding="utf-8"?>
<p:tagLst xmlns:p="http://schemas.openxmlformats.org/presentationml/2006/main">
  <p:tag name="KSO_WM_SPECIAL_SOURCE" val="bdnull"/>
</p:tagLst>
</file>

<file path=ppt/tags/tag15.xml><?xml version="1.0" encoding="utf-8"?>
<p:tagLst xmlns:p="http://schemas.openxmlformats.org/presentationml/2006/main">
  <p:tag name="KSO_WM_SPECIAL_SOURCE" val="bdnull"/>
</p:tagLst>
</file>

<file path=ppt/tags/tag16.xml><?xml version="1.0" encoding="utf-8"?>
<p:tagLst xmlns:p="http://schemas.openxmlformats.org/presentationml/2006/main">
  <p:tag name="KSO_WM_SPECIAL_SOURCE" val="bdnull"/>
</p:tagLst>
</file>

<file path=ppt/tags/tag17.xml><?xml version="1.0" encoding="utf-8"?>
<p:tagLst xmlns:p="http://schemas.openxmlformats.org/presentationml/2006/main">
  <p:tag name="KSO_WM_SPECIAL_SOURCE" val="bdnull"/>
</p:tagLst>
</file>

<file path=ppt/tags/tag18.xml><?xml version="1.0" encoding="utf-8"?>
<p:tagLst xmlns:p="http://schemas.openxmlformats.org/presentationml/2006/main">
  <p:tag name="KSO_WM_SPECIAL_SOURCE" val="bdnull"/>
</p:tagLst>
</file>

<file path=ppt/tags/tag19.xml><?xml version="1.0" encoding="utf-8"?>
<p:tagLst xmlns:p="http://schemas.openxmlformats.org/presentationml/2006/main">
  <p:tag name="KSO_WM_SPECIAL_SOURCE" val="bdnull"/>
</p:tagLst>
</file>

<file path=ppt/tags/tag2.xml><?xml version="1.0" encoding="utf-8"?>
<p:tagLst xmlns:p="http://schemas.openxmlformats.org/presentationml/2006/main">
  <p:tag name="PA" val="v3.0.0"/>
</p:tagLst>
</file>

<file path=ppt/tags/tag20.xml><?xml version="1.0" encoding="utf-8"?>
<p:tagLst xmlns:p="http://schemas.openxmlformats.org/presentationml/2006/main">
  <p:tag name="KSO_WM_SPECIAL_SOURCE" val="bdnull"/>
</p:tagLst>
</file>

<file path=ppt/tags/tag21.xml><?xml version="1.0" encoding="utf-8"?>
<p:tagLst xmlns:p="http://schemas.openxmlformats.org/presentationml/2006/main">
  <p:tag name="KSO_WM_SPECIAL_SOURCE" val="bdnull"/>
</p:tagLst>
</file>

<file path=ppt/tags/tag22.xml><?xml version="1.0" encoding="utf-8"?>
<p:tagLst xmlns:p="http://schemas.openxmlformats.org/presentationml/2006/main">
  <p:tag name="KSO_WM_SPECIAL_SOURCE" val="bdnull"/>
</p:tagLst>
</file>

<file path=ppt/tags/tag23.xml><?xml version="1.0" encoding="utf-8"?>
<p:tagLst xmlns:p="http://schemas.openxmlformats.org/presentationml/2006/main">
  <p:tag name="KSO_WM_SPECIAL_SOURCE" val="bdnull"/>
</p:tagLst>
</file>

<file path=ppt/tags/tag24.xml><?xml version="1.0" encoding="utf-8"?>
<p:tagLst xmlns:p="http://schemas.openxmlformats.org/presentationml/2006/main">
  <p:tag name="KSO_WM_SPECIAL_SOURCE" val="bdnull"/>
</p:tagLst>
</file>

<file path=ppt/tags/tag25.xml><?xml version="1.0" encoding="utf-8"?>
<p:tagLst xmlns:p="http://schemas.openxmlformats.org/presentationml/2006/main">
  <p:tag name="KSO_WM_SPECIAL_SOURCE" val="bdnull"/>
</p:tagLst>
</file>

<file path=ppt/tags/tag26.xml><?xml version="1.0" encoding="utf-8"?>
<p:tagLst xmlns:p="http://schemas.openxmlformats.org/presentationml/2006/main">
  <p:tag name="KSO_WM_SPECIAL_SOURCE" val="bdnull"/>
</p:tagLst>
</file>

<file path=ppt/tags/tag27.xml><?xml version="1.0" encoding="utf-8"?>
<p:tagLst xmlns:p="http://schemas.openxmlformats.org/presentationml/2006/main">
  <p:tag name="KSO_WM_SPECIAL_SOURCE" val="bdnull"/>
</p:tagLst>
</file>

<file path=ppt/tags/tag28.xml><?xml version="1.0" encoding="utf-8"?>
<p:tagLst xmlns:p="http://schemas.openxmlformats.org/presentationml/2006/main">
  <p:tag name="KSO_WM_SPECIAL_SOURCE" val="bdnull"/>
</p:tagLst>
</file>

<file path=ppt/tags/tag29.xml><?xml version="1.0" encoding="utf-8"?>
<p:tagLst xmlns:p="http://schemas.openxmlformats.org/presentationml/2006/main">
  <p:tag name="KSO_WM_SPECIAL_SOURCE" val="bdnull"/>
</p:tagLst>
</file>

<file path=ppt/tags/tag3.xml><?xml version="1.0" encoding="utf-8"?>
<p:tagLst xmlns:p="http://schemas.openxmlformats.org/presentationml/2006/main">
  <p:tag name="PA" val="v3.0.0"/>
</p:tagLst>
</file>

<file path=ppt/tags/tag30.xml><?xml version="1.0" encoding="utf-8"?>
<p:tagLst xmlns:p="http://schemas.openxmlformats.org/presentationml/2006/main">
  <p:tag name="KSO_WM_SPECIAL_SOURCE" val="bdnull"/>
</p:tagLst>
</file>

<file path=ppt/tags/tag31.xml><?xml version="1.0" encoding="utf-8"?>
<p:tagLst xmlns:p="http://schemas.openxmlformats.org/presentationml/2006/main">
  <p:tag name="KSO_WM_SPECIAL_SOURCE" val="bdnull"/>
</p:tagLst>
</file>

<file path=ppt/tags/tag32.xml><?xml version="1.0" encoding="utf-8"?>
<p:tagLst xmlns:p="http://schemas.openxmlformats.org/presentationml/2006/main">
  <p:tag name="KSO_WM_SPECIAL_SOURCE" val="bdnull"/>
</p:tagLst>
</file>

<file path=ppt/tags/tag33.xml><?xml version="1.0" encoding="utf-8"?>
<p:tagLst xmlns:p="http://schemas.openxmlformats.org/presentationml/2006/main">
  <p:tag name="KSO_WM_SPECIAL_SOURCE" val="bdnull"/>
</p:tagLst>
</file>

<file path=ppt/tags/tag34.xml><?xml version="1.0" encoding="utf-8"?>
<p:tagLst xmlns:p="http://schemas.openxmlformats.org/presentationml/2006/main">
  <p:tag name="KSO_WM_SPECIAL_SOURCE" val="bdnull"/>
</p:tagLst>
</file>

<file path=ppt/tags/tag35.xml><?xml version="1.0" encoding="utf-8"?>
<p:tagLst xmlns:p="http://schemas.openxmlformats.org/presentationml/2006/main">
  <p:tag name="KSO_WM_SPECIAL_SOURCE" val="bdnull"/>
</p:tagLst>
</file>

<file path=ppt/tags/tag36.xml><?xml version="1.0" encoding="utf-8"?>
<p:tagLst xmlns:p="http://schemas.openxmlformats.org/presentationml/2006/main">
  <p:tag name="KSO_WM_SPECIAL_SOURCE" val="bdnull"/>
</p:tagLst>
</file>

<file path=ppt/tags/tag37.xml><?xml version="1.0" encoding="utf-8"?>
<p:tagLst xmlns:p="http://schemas.openxmlformats.org/presentationml/2006/main">
  <p:tag name="KSO_WM_SPECIAL_SOURCE" val="bdnull"/>
</p:tagLst>
</file>

<file path=ppt/tags/tag38.xml><?xml version="1.0" encoding="utf-8"?>
<p:tagLst xmlns:p="http://schemas.openxmlformats.org/presentationml/2006/main">
  <p:tag name="KSO_WM_SPECIAL_SOURCE" val="bdnull"/>
</p:tagLst>
</file>

<file path=ppt/tags/tag39.xml><?xml version="1.0" encoding="utf-8"?>
<p:tagLst xmlns:p="http://schemas.openxmlformats.org/presentationml/2006/main">
  <p:tag name="KSO_WM_SPECIAL_SOURCE" val="bdnull"/>
</p:tagLst>
</file>

<file path=ppt/tags/tag4.xml><?xml version="1.0" encoding="utf-8"?>
<p:tagLst xmlns:p="http://schemas.openxmlformats.org/presentationml/2006/main">
  <p:tag name="PA" val="v3.0.0"/>
</p:tagLst>
</file>

<file path=ppt/tags/tag40.xml><?xml version="1.0" encoding="utf-8"?>
<p:tagLst xmlns:p="http://schemas.openxmlformats.org/presentationml/2006/main">
  <p:tag name="KSO_WM_SPECIAL_SOURCE" val="bdnull"/>
</p:tagLst>
</file>

<file path=ppt/tags/tag41.xml><?xml version="1.0" encoding="utf-8"?>
<p:tagLst xmlns:p="http://schemas.openxmlformats.org/presentationml/2006/main">
  <p:tag name="KSO_WM_SPECIAL_SOURCE" val="bdnull"/>
</p:tagLst>
</file>

<file path=ppt/tags/tag42.xml><?xml version="1.0" encoding="utf-8"?>
<p:tagLst xmlns:p="http://schemas.openxmlformats.org/presentationml/2006/main">
  <p:tag name="KSO_WM_SPECIAL_SOURCE" val="bdnull"/>
</p:tagLst>
</file>

<file path=ppt/tags/tag43.xml><?xml version="1.0" encoding="utf-8"?>
<p:tagLst xmlns:p="http://schemas.openxmlformats.org/presentationml/2006/main">
  <p:tag name="KSO_WM_SPECIAL_SOURCE" val="bdnull"/>
</p:tagLst>
</file>

<file path=ppt/tags/tag44.xml><?xml version="1.0" encoding="utf-8"?>
<p:tagLst xmlns:p="http://schemas.openxmlformats.org/presentationml/2006/main">
  <p:tag name="KSO_WM_SPECIAL_SOURCE" val="bdnull"/>
</p:tagLst>
</file>

<file path=ppt/tags/tag45.xml><?xml version="1.0" encoding="utf-8"?>
<p:tagLst xmlns:p="http://schemas.openxmlformats.org/presentationml/2006/main">
  <p:tag name="KSO_WM_SPECIAL_SOURCE" val="bdnull"/>
</p:tagLst>
</file>

<file path=ppt/tags/tag46.xml><?xml version="1.0" encoding="utf-8"?>
<p:tagLst xmlns:p="http://schemas.openxmlformats.org/presentationml/2006/main">
  <p:tag name="KSO_WM_SPECIAL_SOURCE" val="bdnull"/>
</p:tagLst>
</file>

<file path=ppt/tags/tag47.xml><?xml version="1.0" encoding="utf-8"?>
<p:tagLst xmlns:p="http://schemas.openxmlformats.org/presentationml/2006/main">
  <p:tag name="KSO_WM_SPECIAL_SOURCE" val="bdnull"/>
</p:tagLst>
</file>

<file path=ppt/tags/tag48.xml><?xml version="1.0" encoding="utf-8"?>
<p:tagLst xmlns:p="http://schemas.openxmlformats.org/presentationml/2006/main">
  <p:tag name="KSO_WM_SPECIAL_SOURCE" val="bdnull"/>
</p:tagLst>
</file>

<file path=ppt/tags/tag49.xml><?xml version="1.0" encoding="utf-8"?>
<p:tagLst xmlns:p="http://schemas.openxmlformats.org/presentationml/2006/main">
  <p:tag name="KSO_WM_SPECIAL_SOURCE" val="bdnull"/>
</p:tagLst>
</file>

<file path=ppt/tags/tag5.xml><?xml version="1.0" encoding="utf-8"?>
<p:tagLst xmlns:p="http://schemas.openxmlformats.org/presentationml/2006/main">
  <p:tag name="PA" val="v3.0.0"/>
</p:tagLst>
</file>

<file path=ppt/tags/tag50.xml><?xml version="1.0" encoding="utf-8"?>
<p:tagLst xmlns:p="http://schemas.openxmlformats.org/presentationml/2006/main">
  <p:tag name="KSO_WM_SPECIAL_SOURCE" val="bdnull"/>
</p:tagLst>
</file>

<file path=ppt/tags/tag51.xml><?xml version="1.0" encoding="utf-8"?>
<p:tagLst xmlns:p="http://schemas.openxmlformats.org/presentationml/2006/main">
  <p:tag name="KSO_WM_SPECIAL_SOURCE" val="bdnull"/>
</p:tagLst>
</file>

<file path=ppt/tags/tag52.xml><?xml version="1.0" encoding="utf-8"?>
<p:tagLst xmlns:p="http://schemas.openxmlformats.org/presentationml/2006/main">
  <p:tag name="KSO_WM_SPECIAL_SOURCE" val="bdnull"/>
</p:tagLst>
</file>

<file path=ppt/tags/tag53.xml><?xml version="1.0" encoding="utf-8"?>
<p:tagLst xmlns:p="http://schemas.openxmlformats.org/presentationml/2006/main">
  <p:tag name="REFSHAPE" val="560949180"/>
</p:tagLst>
</file>

<file path=ppt/tags/tag54.xml><?xml version="1.0" encoding="utf-8"?>
<p:tagLst xmlns:p="http://schemas.openxmlformats.org/presentationml/2006/main">
  <p:tag name="KSO_WM_SPECIAL_SOURCE" val="bdnull"/>
</p:tagLst>
</file>

<file path=ppt/tags/tag55.xml><?xml version="1.0" encoding="utf-8"?>
<p:tagLst xmlns:p="http://schemas.openxmlformats.org/presentationml/2006/main">
  <p:tag name="KSO_WM_SPECIAL_SOURCE" val="bdnull"/>
</p:tagLst>
</file>

<file path=ppt/tags/tag56.xml><?xml version="1.0" encoding="utf-8"?>
<p:tagLst xmlns:p="http://schemas.openxmlformats.org/presentationml/2006/main">
  <p:tag name="REFSHAPE" val="638870148"/>
  <p:tag name="KSO_WM_UNIT_PLACING_PICTURE_USER_VIEWPORT" val="{&quot;height&quot;:3795,&quot;width&quot;:10425}"/>
</p:tagLst>
</file>

<file path=ppt/tags/tag57.xml><?xml version="1.0" encoding="utf-8"?>
<p:tagLst xmlns:p="http://schemas.openxmlformats.org/presentationml/2006/main">
  <p:tag name="KSO_WM_SPECIAL_SOURCE" val="bdnull"/>
</p:tagLst>
</file>

<file path=ppt/tags/tag58.xml><?xml version="1.0" encoding="utf-8"?>
<p:tagLst xmlns:p="http://schemas.openxmlformats.org/presentationml/2006/main">
  <p:tag name="KSO_WM_SPECIAL_SOURCE" val="bdnull"/>
</p:tagLst>
</file>

<file path=ppt/tags/tag59.xml><?xml version="1.0" encoding="utf-8"?>
<p:tagLst xmlns:p="http://schemas.openxmlformats.org/presentationml/2006/main">
  <p:tag name="KSO_WM_SPECIAL_SOURCE" val="bdnull"/>
</p:tagLst>
</file>

<file path=ppt/tags/tag6.xml><?xml version="1.0" encoding="utf-8"?>
<p:tagLst xmlns:p="http://schemas.openxmlformats.org/presentationml/2006/main">
  <p:tag name="PA" val="v3.0.0"/>
</p:tagLst>
</file>

<file path=ppt/tags/tag60.xml><?xml version="1.0" encoding="utf-8"?>
<p:tagLst xmlns:p="http://schemas.openxmlformats.org/presentationml/2006/main">
  <p:tag name="KSO_WM_SPECIAL_SOURCE" val="bdnull"/>
</p:tagLst>
</file>

<file path=ppt/tags/tag61.xml><?xml version="1.0" encoding="utf-8"?>
<p:tagLst xmlns:p="http://schemas.openxmlformats.org/presentationml/2006/main">
  <p:tag name="KSO_WM_SPECIAL_SOURCE" val="bdnull"/>
</p:tagLst>
</file>

<file path=ppt/tags/tag62.xml><?xml version="1.0" encoding="utf-8"?>
<p:tagLst xmlns:p="http://schemas.openxmlformats.org/presentationml/2006/main">
  <p:tag name="KSO_WM_SPECIAL_SOURCE" val="bdnull"/>
</p:tagLst>
</file>

<file path=ppt/tags/tag63.xml><?xml version="1.0" encoding="utf-8"?>
<p:tagLst xmlns:p="http://schemas.openxmlformats.org/presentationml/2006/main">
  <p:tag name="KSO_WM_SPECIAL_SOURCE" val="bdnull"/>
</p:tagLst>
</file>

<file path=ppt/tags/tag64.xml><?xml version="1.0" encoding="utf-8"?>
<p:tagLst xmlns:p="http://schemas.openxmlformats.org/presentationml/2006/main">
  <p:tag name="KSO_WM_SPECIAL_SOURCE" val="bdnull"/>
</p:tagLst>
</file>

<file path=ppt/tags/tag65.xml><?xml version="1.0" encoding="utf-8"?>
<p:tagLst xmlns:p="http://schemas.openxmlformats.org/presentationml/2006/main">
  <p:tag name="KSO_WM_SPECIAL_SOURCE" val="bdnull"/>
</p:tagLst>
</file>

<file path=ppt/tags/tag66.xml><?xml version="1.0" encoding="utf-8"?>
<p:tagLst xmlns:p="http://schemas.openxmlformats.org/presentationml/2006/main">
  <p:tag name="KSO_WM_SPECIAL_SOURCE" val="bdnull"/>
</p:tagLst>
</file>

<file path=ppt/tags/tag67.xml><?xml version="1.0" encoding="utf-8"?>
<p:tagLst xmlns:p="http://schemas.openxmlformats.org/presentationml/2006/main">
  <p:tag name="KSO_WM_SPECIAL_SOURCE" val="bdnull"/>
</p:tagLst>
</file>

<file path=ppt/tags/tag68.xml><?xml version="1.0" encoding="utf-8"?>
<p:tagLst xmlns:p="http://schemas.openxmlformats.org/presentationml/2006/main">
  <p:tag name="KSO_WM_SPECIAL_SOURCE" val="bdnull"/>
</p:tagLst>
</file>

<file path=ppt/tags/tag69.xml><?xml version="1.0" encoding="utf-8"?>
<p:tagLst xmlns:p="http://schemas.openxmlformats.org/presentationml/2006/main">
  <p:tag name="KSO_WM_SPECIAL_SOURCE" val="bdnull"/>
</p:tagLst>
</file>

<file path=ppt/tags/tag7.xml><?xml version="1.0" encoding="utf-8"?>
<p:tagLst xmlns:p="http://schemas.openxmlformats.org/presentationml/2006/main">
  <p:tag name="PA" val="v3.0.0"/>
</p:tagLst>
</file>

<file path=ppt/tags/tag70.xml><?xml version="1.0" encoding="utf-8"?>
<p:tagLst xmlns:p="http://schemas.openxmlformats.org/presentationml/2006/main">
  <p:tag name="KSO_WM_SPECIAL_SOURCE" val="bdnull"/>
</p:tagLst>
</file>

<file path=ppt/tags/tag71.xml><?xml version="1.0" encoding="utf-8"?>
<p:tagLst xmlns:p="http://schemas.openxmlformats.org/presentationml/2006/main">
  <p:tag name="KSO_WM_SPECIAL_SOURCE" val="bdnull"/>
</p:tagLst>
</file>

<file path=ppt/tags/tag72.xml><?xml version="1.0" encoding="utf-8"?>
<p:tagLst xmlns:p="http://schemas.openxmlformats.org/presentationml/2006/main">
  <p:tag name="KSO_WM_SPECIAL_SOURCE" val="bdnull"/>
</p:tagLst>
</file>

<file path=ppt/tags/tag73.xml><?xml version="1.0" encoding="utf-8"?>
<p:tagLst xmlns:p="http://schemas.openxmlformats.org/presentationml/2006/main">
  <p:tag name="KSO_WM_SPECIAL_SOURCE" val="bdnull"/>
</p:tagLst>
</file>

<file path=ppt/tags/tag74.xml><?xml version="1.0" encoding="utf-8"?>
<p:tagLst xmlns:p="http://schemas.openxmlformats.org/presentationml/2006/main">
  <p:tag name="KSO_WM_SPECIAL_SOURCE" val="bdnull"/>
</p:tagLst>
</file>

<file path=ppt/tags/tag75.xml><?xml version="1.0" encoding="utf-8"?>
<p:tagLst xmlns:p="http://schemas.openxmlformats.org/presentationml/2006/main">
  <p:tag name="KSO_WM_SPECIAL_SOURCE" val="bdnull"/>
</p:tagLst>
</file>

<file path=ppt/tags/tag76.xml><?xml version="1.0" encoding="utf-8"?>
<p:tagLst xmlns:p="http://schemas.openxmlformats.org/presentationml/2006/main">
  <p:tag name="KSO_WM_SPECIAL_SOURCE" val="bdnull"/>
</p:tagLst>
</file>

<file path=ppt/tags/tag77.xml><?xml version="1.0" encoding="utf-8"?>
<p:tagLst xmlns:p="http://schemas.openxmlformats.org/presentationml/2006/main">
  <p:tag name="KSO_WM_SPECIAL_SOURCE" val="bdnull"/>
</p:tagLst>
</file>

<file path=ppt/tags/tag78.xml><?xml version="1.0" encoding="utf-8"?>
<p:tagLst xmlns:p="http://schemas.openxmlformats.org/presentationml/2006/main">
  <p:tag name="KSO_WM_SPECIAL_SOURCE" val="bdnull"/>
</p:tagLst>
</file>

<file path=ppt/tags/tag79.xml><?xml version="1.0" encoding="utf-8"?>
<p:tagLst xmlns:p="http://schemas.openxmlformats.org/presentationml/2006/main">
  <p:tag name="KSO_WM_SPECIAL_SOURCE" val="bdnull"/>
</p:tagLst>
</file>

<file path=ppt/tags/tag8.xml><?xml version="1.0" encoding="utf-8"?>
<p:tagLst xmlns:p="http://schemas.openxmlformats.org/presentationml/2006/main">
  <p:tag name="KSO_WM_SPECIAL_SOURCE" val="bdnull"/>
</p:tagLst>
</file>

<file path=ppt/tags/tag80.xml><?xml version="1.0" encoding="utf-8"?>
<p:tagLst xmlns:p="http://schemas.openxmlformats.org/presentationml/2006/main">
  <p:tag name="KSO_WM_SPECIAL_SOURCE" val="bdnull"/>
</p:tagLst>
</file>

<file path=ppt/tags/tag81.xml><?xml version="1.0" encoding="utf-8"?>
<p:tagLst xmlns:p="http://schemas.openxmlformats.org/presentationml/2006/main">
  <p:tag name="KSO_WM_SPECIAL_SOURCE" val="bdnull"/>
</p:tagLst>
</file>

<file path=ppt/tags/tag82.xml><?xml version="1.0" encoding="utf-8"?>
<p:tagLst xmlns:p="http://schemas.openxmlformats.org/presentationml/2006/main">
  <p:tag name="KSO_WM_SPECIAL_SOURCE" val="bdnull"/>
</p:tagLst>
</file>

<file path=ppt/tags/tag83.xml><?xml version="1.0" encoding="utf-8"?>
<p:tagLst xmlns:p="http://schemas.openxmlformats.org/presentationml/2006/main">
  <p:tag name="KSO_WM_SPECIAL_SOURCE" val="bdnull"/>
</p:tagLst>
</file>

<file path=ppt/tags/tag84.xml><?xml version="1.0" encoding="utf-8"?>
<p:tagLst xmlns:p="http://schemas.openxmlformats.org/presentationml/2006/main">
  <p:tag name="KSO_WM_SPECIAL_SOURCE" val="bdnull"/>
</p:tagLst>
</file>

<file path=ppt/tags/tag85.xml><?xml version="1.0" encoding="utf-8"?>
<p:tagLst xmlns:p="http://schemas.openxmlformats.org/presentationml/2006/main">
  <p:tag name="KSO_WM_SPECIAL_SOURCE" val="bdnull"/>
</p:tagLst>
</file>

<file path=ppt/tags/tag86.xml><?xml version="1.0" encoding="utf-8"?>
<p:tagLst xmlns:p="http://schemas.openxmlformats.org/presentationml/2006/main">
  <p:tag name="KSO_WM_SPECIAL_SOURCE" val="bdnull"/>
</p:tagLst>
</file>

<file path=ppt/tags/tag87.xml><?xml version="1.0" encoding="utf-8"?>
<p:tagLst xmlns:p="http://schemas.openxmlformats.org/presentationml/2006/main">
  <p:tag name="KSO_WM_SPECIAL_SOURCE" val="bdnull"/>
</p:tagLst>
</file>

<file path=ppt/tags/tag88.xml><?xml version="1.0" encoding="utf-8"?>
<p:tagLst xmlns:p="http://schemas.openxmlformats.org/presentationml/2006/main">
  <p:tag name="KSO_WM_SPECIAL_SOURCE" val="bdnull"/>
</p:tagLst>
</file>

<file path=ppt/tags/tag89.xml><?xml version="1.0" encoding="utf-8"?>
<p:tagLst xmlns:p="http://schemas.openxmlformats.org/presentationml/2006/main">
  <p:tag name="KSO_WM_SPECIAL_SOURCE" val="bdnull"/>
</p:tagLst>
</file>

<file path=ppt/tags/tag9.xml><?xml version="1.0" encoding="utf-8"?>
<p:tagLst xmlns:p="http://schemas.openxmlformats.org/presentationml/2006/main">
  <p:tag name="KSO_WM_SPECIAL_SOURCE" val="bdnull"/>
</p:tagLst>
</file>

<file path=ppt/tags/tag90.xml><?xml version="1.0" encoding="utf-8"?>
<p:tagLst xmlns:p="http://schemas.openxmlformats.org/presentationml/2006/main">
  <p:tag name="KSO_WM_SPECIAL_SOURCE" val="bdnull"/>
</p:tagLst>
</file>

<file path=ppt/tags/tag91.xml><?xml version="1.0" encoding="utf-8"?>
<p:tagLst xmlns:p="http://schemas.openxmlformats.org/presentationml/2006/main">
  <p:tag name="KSO_WM_SPECIAL_SOURCE" val="bdnull"/>
</p:tagLst>
</file>

<file path=ppt/tags/tag92.xml><?xml version="1.0" encoding="utf-8"?>
<p:tagLst xmlns:p="http://schemas.openxmlformats.org/presentationml/2006/main">
  <p:tag name="KSO_WM_SPECIAL_SOURCE" val="bdnull"/>
</p:tagLst>
</file>

<file path=ppt/tags/tag93.xml><?xml version="1.0" encoding="utf-8"?>
<p:tagLst xmlns:p="http://schemas.openxmlformats.org/presentationml/2006/main">
  <p:tag name="KSO_WM_SPECIAL_SOURCE" val="bdnull"/>
</p:tagLst>
</file>

<file path=ppt/tags/tag94.xml><?xml version="1.0" encoding="utf-8"?>
<p:tagLst xmlns:p="http://schemas.openxmlformats.org/presentationml/2006/main">
  <p:tag name="KSO_WM_SPECIAL_SOURCE" val="bdnull"/>
</p:tagLst>
</file>

<file path=ppt/tags/tag95.xml><?xml version="1.0" encoding="utf-8"?>
<p:tagLst xmlns:p="http://schemas.openxmlformats.org/presentationml/2006/main">
  <p:tag name="KSO_WM_SPECIAL_SOURCE" val="bdnull"/>
</p:tagLst>
</file>

<file path=ppt/tags/tag96.xml><?xml version="1.0" encoding="utf-8"?>
<p:tagLst xmlns:p="http://schemas.openxmlformats.org/presentationml/2006/main">
  <p:tag name="KSO_WM_SPECIAL_SOURCE" val="bdnull"/>
</p:tagLst>
</file>

<file path=ppt/theme/theme1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 sz="280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5436</Words>
  <Application>WPS 演示</Application>
  <PresentationFormat>宽屏</PresentationFormat>
  <Paragraphs>389</Paragraphs>
  <Slides>87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87</vt:i4>
      </vt:variant>
    </vt:vector>
  </HeadingPairs>
  <TitlesOfParts>
    <vt:vector size="96" baseType="lpstr">
      <vt:lpstr>Arial</vt:lpstr>
      <vt:lpstr>宋体</vt:lpstr>
      <vt:lpstr>Wingdings</vt:lpstr>
      <vt:lpstr>微软雅黑</vt:lpstr>
      <vt:lpstr>楷体</vt:lpstr>
      <vt:lpstr>Calibri</vt:lpstr>
      <vt:lpstr>Calibri Light</vt:lpstr>
      <vt:lpstr>Arial Unicode MS</vt:lpstr>
      <vt:lpstr>2_自定义设计方案</vt:lpstr>
      <vt:lpstr>PowerPoint 演示文稿</vt:lpstr>
      <vt:lpstr>私有属性和私有方法</vt:lpstr>
      <vt:lpstr>01. 应用场景及定义方式</vt:lpstr>
      <vt:lpstr>PowerPoint 演示文稿</vt:lpstr>
      <vt:lpstr>PowerPoint 演示文稿</vt:lpstr>
      <vt:lpstr>02. 伪私有属性和私有方法（科普）</vt:lpstr>
      <vt:lpstr>PowerPoint 演示文稿</vt:lpstr>
      <vt:lpstr>面向对象继承</vt:lpstr>
      <vt:lpstr>PowerPoint 演示文稿</vt:lpstr>
      <vt:lpstr>面向对象三大特性</vt:lpstr>
      <vt:lpstr>PowerPoint 演示文稿</vt:lpstr>
      <vt:lpstr>1.1 继承的概念、语法和特点</vt:lpstr>
      <vt:lpstr>案例--使用继承开发动物和狗</vt:lpstr>
      <vt:lpstr>案例--不使用继承开发动物和狗</vt:lpstr>
      <vt:lpstr>1.1.1 继承的语法</vt:lpstr>
      <vt:lpstr>1.1.2 专业术语</vt:lpstr>
      <vt:lpstr>1.1.3 继承的传递性</vt:lpstr>
      <vt:lpstr>继承的传递性</vt:lpstr>
      <vt:lpstr>继承的传递性注意事项</vt:lpstr>
      <vt:lpstr>1.2 方法的重写</vt:lpstr>
      <vt:lpstr>PowerPoint 演示文稿</vt:lpstr>
      <vt:lpstr>PowerPoint 演示文稿</vt:lpstr>
      <vt:lpstr>1.2.1 覆盖父类的方法</vt:lpstr>
      <vt:lpstr>PowerPoint 演示文稿</vt:lpstr>
      <vt:lpstr>1.2.2 对父类方法进行 扩展</vt:lpstr>
      <vt:lpstr>PowerPoint 演示文稿</vt:lpstr>
      <vt:lpstr>PowerPoint 演示文稿</vt:lpstr>
      <vt:lpstr>PowerPoint 演示文稿</vt:lpstr>
      <vt:lpstr>PowerPoint 演示文稿</vt:lpstr>
      <vt:lpstr>1.3 父类的 私有属性 和 私有方法</vt:lpstr>
      <vt:lpstr>PowerPoint 演示文稿</vt:lpstr>
      <vt:lpstr>案例--父类的私有属性和私有方法</vt:lpstr>
      <vt:lpstr>PowerPoint 演示文稿</vt:lpstr>
      <vt:lpstr>02. 多继承</vt:lpstr>
      <vt:lpstr>PowerPoint 演示文稿</vt:lpstr>
      <vt:lpstr>PowerPoint 演示文稿</vt:lpstr>
      <vt:lpstr>2.1 多继承的使用注意事项</vt:lpstr>
      <vt:lpstr>PowerPoint 演示文稿</vt:lpstr>
      <vt:lpstr>PowerPoint 演示文稿</vt:lpstr>
      <vt:lpstr>PowerPoint 演示文稿</vt:lpstr>
      <vt:lpstr>PowerPoint 演示文稿</vt:lpstr>
      <vt:lpstr>2.2 新式类与旧式（经典）类</vt:lpstr>
      <vt:lpstr>PowerPoint 演示文稿</vt:lpstr>
      <vt:lpstr>面向对象多态</vt:lpstr>
      <vt:lpstr>PowerPoint 演示文稿</vt:lpstr>
      <vt:lpstr>PowerPoint 演示文稿</vt:lpstr>
      <vt:lpstr>多态案例演练 </vt:lpstr>
      <vt:lpstr>PowerPoint 演示文稿</vt:lpstr>
      <vt:lpstr>多态案例</vt:lpstr>
      <vt:lpstr>PowerPoint 演示文稿</vt:lpstr>
      <vt:lpstr>PowerPoint 演示文稿</vt:lpstr>
      <vt:lpstr>类属性和类方法</vt:lpstr>
      <vt:lpstr>PowerPoint 演示文稿</vt:lpstr>
      <vt:lpstr>PowerPoint 演示文稿</vt:lpstr>
      <vt:lpstr>1.1 术语 —— 实例</vt:lpstr>
      <vt:lpstr>PowerPoint 演示文稿</vt:lpstr>
      <vt:lpstr>PowerPoint 演示文稿</vt:lpstr>
      <vt:lpstr>PowerPoint 演示文稿</vt:lpstr>
      <vt:lpstr>PowerPoint 演示文稿</vt:lpstr>
      <vt:lpstr>1.2 类是一个特殊的对象</vt:lpstr>
      <vt:lpstr>PowerPoint 演示文稿</vt:lpstr>
      <vt:lpstr>PowerPoint 演示文稿</vt:lpstr>
      <vt:lpstr>PowerPoint 演示文稿</vt:lpstr>
      <vt:lpstr>2.1 概念和使用</vt:lpstr>
      <vt:lpstr>PowerPoint 演示文稿</vt:lpstr>
      <vt:lpstr>PowerPoint 演示文稿</vt:lpstr>
      <vt:lpstr>2.2 属性的获取机制（科普）</vt:lpstr>
      <vt:lpstr>PowerPoint 演示文稿</vt:lpstr>
      <vt:lpstr>属性获取机制</vt:lpstr>
      <vt:lpstr>使用对象名访问类属性的问题</vt:lpstr>
      <vt:lpstr>PowerPoint 演示文稿</vt:lpstr>
      <vt:lpstr>3.1 类方法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3.2 静态方法</vt:lpstr>
      <vt:lpstr>PowerPoint 演示文稿</vt:lpstr>
      <vt:lpstr>3.3 方法综合案例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hanj</cp:lastModifiedBy>
  <cp:revision>176</cp:revision>
  <dcterms:created xsi:type="dcterms:W3CDTF">2019-06-19T02:08:00Z</dcterms:created>
  <dcterms:modified xsi:type="dcterms:W3CDTF">2021-12-02T05:40:59Z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2052-11.1.0.10524</vt:lpwstr>
  </property>
  <property fmtid="{D5CDD505-2E9C-101B-9397-08002B2CF9AE}" pid="3" name="ICV">
    <vt:lpwstr>295CDB856E5346AC95C7ECC8621F5C2D</vt:lpwstr>
  </property>
</Properties>
</file>