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8" r:id="rId3"/>
    <p:sldId id="548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6" r:id="rId23"/>
    <p:sldId id="567" r:id="rId24"/>
    <p:sldId id="568" r:id="rId25"/>
    <p:sldId id="56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4800" dirty="0"/>
              <a:t>异常</a:t>
            </a:r>
            <a:endParaRPr lang="zh-CN" sz="4800" dirty="0"/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商丘师范 韩杰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异常类型捕获演练 —— 要求用户输入整数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  <a:p>
            <a:pPr lvl="1"/>
            <a:r>
              <a:rPr lang="en-US" altLang="zh-CN"/>
              <a:t>1. </a:t>
            </a:r>
            <a:r>
              <a:rPr lang="zh-CN" altLang="en-US"/>
              <a:t>提示用户输入一个整数</a:t>
            </a:r>
            <a:endParaRPr lang="zh-CN" altLang="en-US"/>
          </a:p>
          <a:p>
            <a:pPr lvl="1"/>
            <a:r>
              <a:rPr lang="en-US" altLang="zh-CN"/>
              <a:t>2. </a:t>
            </a:r>
            <a:r>
              <a:rPr lang="zh-CN" altLang="en-US"/>
              <a:t>使用 8 除以用户输入的整数并且输出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30985"/>
            <a:ext cx="6782435" cy="4175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捕获未知错误</a:t>
            </a:r>
            <a:endParaRPr lang="zh-CN" altLang="en-US" sz="2800"/>
          </a:p>
          <a:p>
            <a:pPr lvl="1"/>
            <a:r>
              <a:rPr lang="zh-CN" altLang="en-US" sz="2400"/>
              <a:t>在开发时，</a:t>
            </a:r>
            <a:r>
              <a:rPr lang="zh-CN" altLang="en-US" sz="2400">
                <a:solidFill>
                  <a:srgbClr val="FF0000"/>
                </a:solidFill>
              </a:rPr>
              <a:t>要预判到所有可能出现的错误</a:t>
            </a:r>
            <a:r>
              <a:rPr lang="zh-CN" altLang="en-US" sz="2400"/>
              <a:t>，还是有一定难度的</a:t>
            </a:r>
            <a:endParaRPr lang="zh-CN" altLang="en-US" sz="2400"/>
          </a:p>
          <a:p>
            <a:pPr lvl="1"/>
            <a:r>
              <a:rPr lang="zh-CN" altLang="en-US" sz="2400"/>
              <a:t>如果希望程序 </a:t>
            </a:r>
            <a:r>
              <a:rPr lang="zh-CN" altLang="en-US" sz="2400">
                <a:solidFill>
                  <a:srgbClr val="FF0000"/>
                </a:solidFill>
              </a:rPr>
              <a:t>无论出现任何错误</a:t>
            </a:r>
            <a:r>
              <a:rPr lang="zh-CN" altLang="en-US" sz="2400"/>
              <a:t>，都不会因为 Python 解释器 </a:t>
            </a:r>
            <a:r>
              <a:rPr lang="zh-CN" altLang="en-US" sz="2400">
                <a:solidFill>
                  <a:srgbClr val="FF0000"/>
                </a:solidFill>
              </a:rPr>
              <a:t>抛出异常而被终止</a:t>
            </a:r>
            <a:r>
              <a:rPr lang="zh-CN" altLang="en-US" sz="2400"/>
              <a:t>，可以再增加一个 except</a:t>
            </a:r>
            <a:endParaRPr lang="zh-CN" altLang="en-US" sz="2400"/>
          </a:p>
          <a:p>
            <a:pPr lvl="0"/>
            <a:r>
              <a:rPr lang="zh-CN" altLang="en-US" sz="2740"/>
              <a:t>语法如下：</a:t>
            </a:r>
            <a:endParaRPr lang="zh-CN" altLang="en-US" sz="274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0" y="4457065"/>
            <a:ext cx="8416925" cy="844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2.3 异常捕获完整语法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在实际开发中，为了能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够处理复杂的异常情况</a:t>
            </a:r>
            <a:r>
              <a:rPr lang="zh-CN" altLang="en-US" sz="2400">
                <a:sym typeface="+mn-ea"/>
              </a:rPr>
              <a:t>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完整的异常语法</a:t>
            </a:r>
            <a:r>
              <a:rPr lang="zh-CN" altLang="en-US" sz="2400"/>
              <a:t>如右图：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else 只有在没有异常时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才会执行的代码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finally 无论是否有异常，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都会执行的代码</a:t>
            </a:r>
            <a:endParaRPr lang="zh-CN" altLang="en-US" sz="240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935" y="1546225"/>
            <a:ext cx="5102860" cy="49923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20190"/>
            <a:ext cx="5871845" cy="4939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03. 异常的传递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olidFill>
                  <a:srgbClr val="FF0000"/>
                </a:solidFill>
              </a:rPr>
              <a:t>异常的传递</a:t>
            </a:r>
            <a:r>
              <a:rPr lang="zh-CN" altLang="en-US" sz="2400"/>
              <a:t> —— 当 函数/方法 执行 出现异常，会 </a:t>
            </a:r>
            <a:r>
              <a:rPr lang="zh-CN" altLang="en-US" sz="2400">
                <a:solidFill>
                  <a:srgbClr val="FF0000"/>
                </a:solidFill>
              </a:rPr>
              <a:t>将异常传递</a:t>
            </a:r>
            <a:r>
              <a:rPr lang="zh-CN" altLang="en-US" sz="2400"/>
              <a:t> 给 函数/方法 的 </a:t>
            </a:r>
            <a:r>
              <a:rPr lang="zh-CN" altLang="en-US" sz="2400">
                <a:solidFill>
                  <a:srgbClr val="FF0000"/>
                </a:solidFill>
              </a:rPr>
              <a:t>调用一方</a:t>
            </a:r>
            <a:endParaRPr lang="zh-CN" altLang="en-US" sz="2400"/>
          </a:p>
          <a:p>
            <a:r>
              <a:rPr lang="zh-CN" altLang="en-US" sz="2400"/>
              <a:t>如果 </a:t>
            </a:r>
            <a:r>
              <a:rPr lang="zh-CN" altLang="en-US" sz="2400">
                <a:solidFill>
                  <a:srgbClr val="FF0000"/>
                </a:solidFill>
              </a:rPr>
              <a:t>传递到主程序</a:t>
            </a:r>
            <a:r>
              <a:rPr lang="zh-CN" altLang="en-US" sz="2400"/>
              <a:t>，仍然 </a:t>
            </a:r>
            <a:r>
              <a:rPr lang="zh-CN" altLang="en-US" sz="2400">
                <a:solidFill>
                  <a:srgbClr val="FF0000"/>
                </a:solidFill>
              </a:rPr>
              <a:t>没有异常处理</a:t>
            </a:r>
            <a:r>
              <a:rPr lang="zh-CN" altLang="en-US" sz="2400"/>
              <a:t>，程序才会被终止</a:t>
            </a:r>
            <a:endParaRPr lang="zh-CN" altLang="en-US" sz="2400"/>
          </a:p>
          <a:p>
            <a:r>
              <a:rPr lang="zh-CN" altLang="en-US" sz="2400"/>
              <a:t>提示</a:t>
            </a:r>
            <a:endParaRPr lang="zh-CN" altLang="en-US" sz="2400"/>
          </a:p>
          <a:p>
            <a:pPr lvl="1"/>
            <a:r>
              <a:rPr lang="zh-CN" altLang="en-US" sz="2400"/>
              <a:t>在开发中，可以在主函数中增加 </a:t>
            </a:r>
            <a:r>
              <a:rPr lang="zh-CN" altLang="en-US" sz="2400">
                <a:solidFill>
                  <a:srgbClr val="FF0000"/>
                </a:solidFill>
              </a:rPr>
              <a:t>异常捕获</a:t>
            </a:r>
            <a:endParaRPr lang="zh-CN" altLang="en-US" sz="2400"/>
          </a:p>
          <a:p>
            <a:pPr lvl="1"/>
            <a:r>
              <a:rPr lang="zh-CN" altLang="en-US" sz="2400"/>
              <a:t>而在</a:t>
            </a:r>
            <a:r>
              <a:rPr lang="zh-CN" altLang="en-US" sz="2400">
                <a:solidFill>
                  <a:srgbClr val="FF0000"/>
                </a:solidFill>
              </a:rPr>
              <a:t>主函数</a:t>
            </a:r>
            <a:r>
              <a:rPr lang="zh-CN" altLang="en-US" sz="2400"/>
              <a:t>中调用的其他函数，只要出现异常，都会传递到主函数的 异常捕获 中</a:t>
            </a:r>
            <a:endParaRPr lang="zh-CN" altLang="en-US" sz="2400"/>
          </a:p>
          <a:p>
            <a:pPr lvl="1"/>
            <a:r>
              <a:rPr lang="zh-CN" altLang="en-US" sz="2400"/>
              <a:t>这样就不需要在代码中，增加大量的 异常捕获，能够保证代码的整洁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需求</a:t>
            </a:r>
            <a:endParaRPr lang="zh-CN" altLang="en-US" sz="2800"/>
          </a:p>
          <a:p>
            <a:pPr lvl="1"/>
            <a:r>
              <a:rPr lang="en-US" altLang="zh-CN" sz="2400"/>
              <a:t>1. </a:t>
            </a:r>
            <a:r>
              <a:rPr lang="zh-CN" altLang="en-US" sz="2400"/>
              <a:t>定义函数 demo1() </a:t>
            </a:r>
            <a:r>
              <a:rPr lang="zh-CN" altLang="en-US" sz="2400">
                <a:solidFill>
                  <a:srgbClr val="FF0000"/>
                </a:solidFill>
              </a:rPr>
              <a:t>提示用户输入一个整数并且返回</a:t>
            </a:r>
            <a:endParaRPr lang="zh-CN" altLang="en-US" sz="2400"/>
          </a:p>
          <a:p>
            <a:pPr lvl="1"/>
            <a:r>
              <a:rPr lang="en-US" altLang="zh-CN" sz="2400"/>
              <a:t>2. </a:t>
            </a:r>
            <a:r>
              <a:rPr lang="zh-CN" altLang="en-US" sz="2400"/>
              <a:t>定义函数 demo2() 调用 demo1()</a:t>
            </a:r>
            <a:endParaRPr lang="zh-CN" altLang="en-US" sz="2400"/>
          </a:p>
          <a:p>
            <a:pPr lvl="1"/>
            <a:r>
              <a:rPr lang="en-US" altLang="zh-CN" sz="2400"/>
              <a:t>3 .</a:t>
            </a:r>
            <a:r>
              <a:rPr lang="zh-CN" altLang="en-US" sz="2400"/>
              <a:t>在主程序中调用 demo2()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48765"/>
            <a:ext cx="6805930" cy="40881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04. 抛出 raise 异常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4.1 应用场景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在开发中，除了 代码执行出错 Python 解释器会 抛出 异常之外</a:t>
            </a:r>
            <a:endParaRPr lang="zh-CN" altLang="en-US" sz="2800"/>
          </a:p>
          <a:p>
            <a:r>
              <a:rPr lang="zh-CN" altLang="en-US" sz="2800"/>
              <a:t>还可以根据 应用程序 特有的业务需求 </a:t>
            </a:r>
            <a:r>
              <a:rPr lang="zh-CN" altLang="en-US" sz="2800">
                <a:solidFill>
                  <a:srgbClr val="FF0000"/>
                </a:solidFill>
              </a:rPr>
              <a:t>主动抛出异常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目标</a:t>
            </a:r>
            <a:endParaRPr lang="zh-CN" altLang="en-US" sz="2800"/>
          </a:p>
          <a:p>
            <a:pPr lvl="1"/>
            <a:r>
              <a:rPr lang="en-US" altLang="zh-CN" sz="2400"/>
              <a:t>01 </a:t>
            </a:r>
            <a:r>
              <a:rPr lang="zh-CN" altLang="en-US" sz="2400"/>
              <a:t>异常的概念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/>
              <a:t>捕获异常</a:t>
            </a:r>
            <a:endParaRPr lang="zh-CN" altLang="en-US" sz="2400"/>
          </a:p>
          <a:p>
            <a:pPr lvl="2"/>
            <a:r>
              <a:rPr lang="zh-CN" altLang="en-US" sz="2050">
                <a:sym typeface="+mn-ea"/>
              </a:rPr>
              <a:t>2.1 </a:t>
            </a:r>
            <a:r>
              <a:rPr lang="zh-CN" altLang="en-US" sz="2050">
                <a:solidFill>
                  <a:srgbClr val="FF0000"/>
                </a:solidFill>
                <a:sym typeface="+mn-ea"/>
              </a:rPr>
              <a:t>简单的捕获异常语法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2.2 错误类型捕获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2.3 异常捕获完整语法</a:t>
            </a:r>
            <a:endParaRPr lang="zh-CN" altLang="en-US" sz="2055"/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/>
              <a:t>异常的传递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04 </a:t>
            </a:r>
            <a:r>
              <a:rPr lang="zh-CN" altLang="en-US" sz="2400"/>
              <a:t>抛出异常</a:t>
            </a:r>
            <a:endParaRPr lang="zh-CN" altLang="en-US" sz="2400"/>
          </a:p>
          <a:p>
            <a:pPr lvl="2"/>
            <a:r>
              <a:rPr lang="zh-CN" altLang="en-US" sz="2050">
                <a:sym typeface="+mn-ea"/>
              </a:rPr>
              <a:t>4.1 应用场景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4.2 抛出异常</a:t>
            </a:r>
            <a:endParaRPr lang="zh-CN" altLang="en-US" sz="2050"/>
          </a:p>
          <a:p>
            <a:pPr lvl="2"/>
            <a:endParaRPr lang="zh-CN" altLang="en-US" sz="2055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示例</a:t>
            </a:r>
            <a:endParaRPr lang="zh-CN" altLang="en-US" sz="2800"/>
          </a:p>
          <a:p>
            <a:pPr lvl="1"/>
            <a:r>
              <a:rPr lang="zh-CN" altLang="en-US" sz="2450"/>
              <a:t>提示用户 </a:t>
            </a:r>
            <a:r>
              <a:rPr lang="zh-CN" altLang="en-US" sz="2450">
                <a:solidFill>
                  <a:srgbClr val="FF0000"/>
                </a:solidFill>
              </a:rPr>
              <a:t>输入密码</a:t>
            </a:r>
            <a:r>
              <a:rPr lang="zh-CN" altLang="en-US" sz="2450"/>
              <a:t>，如果 </a:t>
            </a:r>
            <a:r>
              <a:rPr lang="zh-CN" altLang="en-US" sz="2450">
                <a:solidFill>
                  <a:srgbClr val="FF0000"/>
                </a:solidFill>
              </a:rPr>
              <a:t>长度少于 8</a:t>
            </a:r>
            <a:r>
              <a:rPr lang="zh-CN" altLang="en-US" sz="2450"/>
              <a:t>，抛出 异常</a:t>
            </a:r>
            <a:endParaRPr lang="zh-CN" altLang="en-US" sz="2450"/>
          </a:p>
          <a:p>
            <a:pPr lvl="1"/>
            <a:endParaRPr lang="zh-CN" altLang="en-US" sz="2450"/>
          </a:p>
          <a:p>
            <a:pPr lvl="1"/>
            <a:endParaRPr lang="zh-CN" altLang="en-US" sz="2450"/>
          </a:p>
          <a:p>
            <a:pPr lvl="1"/>
            <a:endParaRPr lang="zh-CN" altLang="en-US" sz="2450"/>
          </a:p>
          <a:p>
            <a:pPr lvl="0"/>
            <a:r>
              <a:rPr lang="zh-CN" altLang="en-US" sz="2800"/>
              <a:t>注意</a:t>
            </a:r>
            <a:endParaRPr lang="zh-CN" altLang="en-US" sz="2800"/>
          </a:p>
          <a:p>
            <a:pPr lvl="1"/>
            <a:r>
              <a:rPr lang="zh-CN" altLang="en-US" sz="2450"/>
              <a:t>当前函数 只负责 提示用户输入密码，如果 </a:t>
            </a:r>
            <a:r>
              <a:rPr lang="zh-CN" altLang="en-US" sz="2450">
                <a:solidFill>
                  <a:srgbClr val="FF0000"/>
                </a:solidFill>
              </a:rPr>
              <a:t>密码长度不正确，需要其他的函数进行额外处理</a:t>
            </a:r>
            <a:endParaRPr lang="zh-CN" altLang="en-US" sz="2450">
              <a:solidFill>
                <a:srgbClr val="FF0000"/>
              </a:solidFill>
            </a:endParaRPr>
          </a:p>
          <a:p>
            <a:pPr lvl="1"/>
            <a:r>
              <a:rPr lang="zh-CN" altLang="en-US" sz="2450"/>
              <a:t>因此可以 抛出异常，由其他需要处理的函数 </a:t>
            </a:r>
            <a:r>
              <a:rPr lang="zh-CN" altLang="en-US" sz="2450">
                <a:solidFill>
                  <a:srgbClr val="FF0000"/>
                </a:solidFill>
              </a:rPr>
              <a:t>捕获异常</a:t>
            </a:r>
            <a:endParaRPr lang="zh-CN" altLang="en-US" sz="245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835" y="2614930"/>
            <a:ext cx="7131685" cy="1628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4.2 抛出异常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Python 中提供了一个 Exception 异常类</a:t>
            </a:r>
            <a:endParaRPr lang="zh-CN" altLang="en-US" sz="2800"/>
          </a:p>
          <a:p>
            <a:r>
              <a:rPr lang="zh-CN" altLang="en-US" sz="2800"/>
              <a:t>在开发时，如果满足 </a:t>
            </a:r>
            <a:r>
              <a:rPr lang="zh-CN" altLang="en-US" sz="2800">
                <a:solidFill>
                  <a:srgbClr val="FF0000"/>
                </a:solidFill>
              </a:rPr>
              <a:t>特定业务需求时</a:t>
            </a:r>
            <a:r>
              <a:rPr lang="zh-CN" altLang="en-US" sz="2800"/>
              <a:t>，希望 </a:t>
            </a:r>
            <a:r>
              <a:rPr lang="zh-CN" altLang="en-US" sz="2800">
                <a:solidFill>
                  <a:srgbClr val="FF0000"/>
                </a:solidFill>
              </a:rPr>
              <a:t>抛出异常</a:t>
            </a:r>
            <a:r>
              <a:rPr lang="zh-CN" altLang="en-US" sz="2800"/>
              <a:t>，可以：</a:t>
            </a:r>
            <a:endParaRPr lang="zh-CN" altLang="en-US" sz="2800"/>
          </a:p>
          <a:p>
            <a:pPr lvl="1"/>
            <a:r>
              <a:rPr lang="en-US" altLang="zh-CN" sz="2400"/>
              <a:t>1. </a:t>
            </a:r>
            <a:r>
              <a:rPr lang="zh-CN" altLang="en-US" sz="2400">
                <a:solidFill>
                  <a:srgbClr val="FF0000"/>
                </a:solidFill>
              </a:rPr>
              <a:t>创建</a:t>
            </a:r>
            <a:r>
              <a:rPr lang="zh-CN" altLang="en-US" sz="2400"/>
              <a:t> 一个 Exception 的 </a:t>
            </a:r>
            <a:r>
              <a:rPr lang="zh-CN" altLang="en-US" sz="2400">
                <a:solidFill>
                  <a:srgbClr val="FF0000"/>
                </a:solidFill>
              </a:rPr>
              <a:t>对象</a:t>
            </a:r>
            <a:endParaRPr lang="zh-CN" altLang="en-US" sz="2400"/>
          </a:p>
          <a:p>
            <a:pPr lvl="1"/>
            <a:r>
              <a:rPr lang="en-US" altLang="zh-CN" sz="2400"/>
              <a:t>2. </a:t>
            </a:r>
            <a:r>
              <a:rPr lang="zh-CN" altLang="en-US" sz="2400"/>
              <a:t>使用 raise </a:t>
            </a:r>
            <a:r>
              <a:rPr lang="zh-CN" altLang="en-US" sz="2400">
                <a:solidFill>
                  <a:srgbClr val="FF0000"/>
                </a:solidFill>
              </a:rPr>
              <a:t>关键字</a:t>
            </a:r>
            <a:r>
              <a:rPr lang="zh-CN" altLang="en-US" sz="2400"/>
              <a:t> 抛出 </a:t>
            </a:r>
            <a:r>
              <a:rPr lang="zh-CN" altLang="en-US" sz="2400">
                <a:solidFill>
                  <a:srgbClr val="FF0000"/>
                </a:solidFill>
              </a:rPr>
              <a:t>异常对象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需求</a:t>
            </a:r>
            <a:endParaRPr lang="zh-CN" altLang="en-US" sz="2800"/>
          </a:p>
          <a:p>
            <a:pPr lvl="1"/>
            <a:r>
              <a:rPr lang="zh-CN" altLang="en-US" sz="2400"/>
              <a:t>定义 input_password 函数，提示用户输入密码</a:t>
            </a:r>
            <a:endParaRPr lang="zh-CN" altLang="en-US" sz="2400"/>
          </a:p>
          <a:p>
            <a:pPr lvl="1"/>
            <a:r>
              <a:rPr lang="zh-CN" altLang="en-US" sz="2400"/>
              <a:t>如果用户输入长度 &lt; 8，抛出异常</a:t>
            </a:r>
            <a:endParaRPr lang="zh-CN" altLang="en-US" sz="2400"/>
          </a:p>
          <a:p>
            <a:pPr lvl="1"/>
            <a:r>
              <a:rPr lang="zh-CN" altLang="en-US" sz="2400"/>
              <a:t>如果用户输入长度 &gt;=8，返回输入的密码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61770"/>
            <a:ext cx="6010910" cy="5030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01. 异常的概念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程序在运行时，如果 Python 解释器 </a:t>
            </a:r>
            <a:r>
              <a:rPr lang="zh-CN" altLang="en-US" sz="2800">
                <a:solidFill>
                  <a:srgbClr val="FF0000"/>
                </a:solidFill>
              </a:rPr>
              <a:t>遇到</a:t>
            </a:r>
            <a:r>
              <a:rPr lang="zh-CN" altLang="en-US" sz="2800"/>
              <a:t> 到一个</a:t>
            </a:r>
            <a:r>
              <a:rPr lang="zh-CN" altLang="en-US" sz="2800">
                <a:solidFill>
                  <a:srgbClr val="FF0000"/>
                </a:solidFill>
              </a:rPr>
              <a:t>错误</a:t>
            </a:r>
            <a:r>
              <a:rPr lang="zh-CN" altLang="en-US" sz="2800"/>
              <a:t>，</a:t>
            </a:r>
            <a:r>
              <a:rPr lang="zh-CN" altLang="en-US" sz="2800">
                <a:solidFill>
                  <a:srgbClr val="FF0000"/>
                </a:solidFill>
              </a:rPr>
              <a:t>会停止程序的执行，并且提示一些错误信息</a:t>
            </a:r>
            <a:r>
              <a:rPr lang="zh-CN" altLang="en-US" sz="2800"/>
              <a:t>，这就是 异常</a:t>
            </a:r>
            <a:endParaRPr lang="zh-CN" altLang="en-US" sz="2800"/>
          </a:p>
          <a:p>
            <a:r>
              <a:rPr lang="zh-CN" altLang="en-US" sz="2800"/>
              <a:t>程序停止执行并且提示错误信息 这个动作，我们通常称之为：</a:t>
            </a:r>
            <a:r>
              <a:rPr lang="zh-CN" altLang="en-US" sz="2800">
                <a:solidFill>
                  <a:srgbClr val="FF0000"/>
                </a:solidFill>
              </a:rPr>
              <a:t>抛出(raise)异常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2800"/>
          </a:p>
          <a:p>
            <a:r>
              <a:rPr lang="zh-CN" altLang="en-US" sz="2800"/>
              <a:t>程序开发时，很难将 </a:t>
            </a:r>
            <a:r>
              <a:rPr lang="zh-CN" altLang="en-US" sz="2800">
                <a:solidFill>
                  <a:srgbClr val="FF0000"/>
                </a:solidFill>
              </a:rPr>
              <a:t>所有的特殊情况</a:t>
            </a:r>
            <a:r>
              <a:rPr lang="zh-CN" altLang="en-US" sz="2800"/>
              <a:t> 都处理的面面俱到，通过 </a:t>
            </a:r>
            <a:r>
              <a:rPr lang="zh-CN" altLang="en-US" sz="2800">
                <a:solidFill>
                  <a:srgbClr val="FF0000"/>
                </a:solidFill>
              </a:rPr>
              <a:t>异常捕获</a:t>
            </a:r>
            <a:r>
              <a:rPr lang="zh-CN" altLang="en-US" sz="2800"/>
              <a:t> 可以针对突发事件做集中的处理，从而保证程序的 </a:t>
            </a:r>
            <a:r>
              <a:rPr lang="zh-CN" altLang="en-US" sz="2800">
                <a:solidFill>
                  <a:srgbClr val="FF0000"/>
                </a:solidFill>
              </a:rPr>
              <a:t>稳定性和健壮性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520" y="1546225"/>
            <a:ext cx="4809490" cy="3553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 algn="ctr"/>
            <a:endParaRPr lang="en-US" altLang="zh-CN" sz="3200">
              <a:sym typeface="+mn-ea"/>
            </a:endParaRPr>
          </a:p>
          <a:p>
            <a:pPr marL="0" lvl="1" algn="ctr"/>
            <a:endParaRPr lang="en-US" altLang="zh-CN" sz="3200">
              <a:sym typeface="+mn-ea"/>
            </a:endParaRPr>
          </a:p>
          <a:p>
            <a:pPr marL="0" lvl="1" algn="ctr"/>
            <a:r>
              <a:rPr lang="en-US" altLang="zh-CN" sz="3200">
                <a:sym typeface="+mn-ea"/>
              </a:rPr>
              <a:t>02 </a:t>
            </a:r>
            <a:r>
              <a:rPr lang="zh-CN" altLang="en-US" sz="3200">
                <a:sym typeface="+mn-ea"/>
              </a:rPr>
              <a:t>捕获异常</a:t>
            </a:r>
            <a:endParaRPr lang="zh-CN" altLang="en-US" sz="3200"/>
          </a:p>
          <a:p>
            <a:pPr marL="0" lvl="1"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2.1 简单的捕获异常语法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3340" y="1546500"/>
            <a:ext cx="10515600" cy="4719546"/>
          </a:xfrm>
        </p:spPr>
        <p:txBody>
          <a:bodyPr/>
          <a:p>
            <a:r>
              <a:rPr lang="zh-CN" altLang="en-US" sz="2800"/>
              <a:t>在程序开发中，如果 </a:t>
            </a:r>
            <a:r>
              <a:rPr lang="zh-CN" altLang="en-US" sz="2800">
                <a:solidFill>
                  <a:srgbClr val="FF0000"/>
                </a:solidFill>
              </a:rPr>
              <a:t>对某些代码的执行不能确定是否正确</a:t>
            </a:r>
            <a:r>
              <a:rPr lang="zh-CN" altLang="en-US" sz="2800"/>
              <a:t>，可以增加 try(尝试) 来 </a:t>
            </a:r>
            <a:r>
              <a:rPr lang="zh-CN" altLang="en-US" sz="2800">
                <a:solidFill>
                  <a:srgbClr val="FF0000"/>
                </a:solidFill>
              </a:rPr>
              <a:t>捕获异常</a:t>
            </a:r>
            <a:endParaRPr lang="zh-CN" altLang="en-US" sz="2800"/>
          </a:p>
          <a:p>
            <a:r>
              <a:rPr lang="zh-CN" altLang="en-US" sz="2800"/>
              <a:t>捕获异常最简单的语法格式：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400"/>
              <a:t>try </a:t>
            </a:r>
            <a:r>
              <a:rPr lang="zh-CN" altLang="en-US" sz="2400">
                <a:solidFill>
                  <a:srgbClr val="FF0000"/>
                </a:solidFill>
              </a:rPr>
              <a:t>尝试</a:t>
            </a:r>
            <a:r>
              <a:rPr lang="zh-CN" altLang="en-US" sz="2400"/>
              <a:t>，下方编写要尝试代码，不确定是否能够正常执行的代码</a:t>
            </a:r>
            <a:endParaRPr lang="zh-CN" altLang="en-US" sz="2400"/>
          </a:p>
          <a:p>
            <a:r>
              <a:rPr lang="zh-CN" altLang="en-US" sz="2400"/>
              <a:t>except </a:t>
            </a:r>
            <a:r>
              <a:rPr lang="zh-CN" altLang="en-US" sz="2400">
                <a:solidFill>
                  <a:srgbClr val="FF0000"/>
                </a:solidFill>
              </a:rPr>
              <a:t>如果不</a:t>
            </a:r>
            <a:r>
              <a:rPr lang="zh-CN" altLang="en-US" sz="2400"/>
              <a:t>是，下方编写尝试失败的代码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0" y="3451860"/>
            <a:ext cx="3775075" cy="16236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60830"/>
            <a:ext cx="7600315" cy="3063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 错误类型捕获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在程序执行时，可能会遇到 </a:t>
            </a:r>
            <a:r>
              <a:rPr lang="zh-CN" altLang="en-US" sz="2400">
                <a:solidFill>
                  <a:srgbClr val="FF0000"/>
                </a:solidFill>
              </a:rPr>
              <a:t>不同类型的异常</a:t>
            </a:r>
            <a:r>
              <a:rPr lang="zh-CN" altLang="en-US" sz="2400"/>
              <a:t>，并且需要 </a:t>
            </a:r>
            <a:r>
              <a:rPr lang="zh-CN" altLang="en-US" sz="2400">
                <a:solidFill>
                  <a:srgbClr val="FF0000"/>
                </a:solidFill>
              </a:rPr>
              <a:t>针对不同类型的异常，做出不同的响应</a:t>
            </a:r>
            <a:r>
              <a:rPr lang="zh-CN" altLang="en-US" sz="2400"/>
              <a:t>，这个时候，就需要捕获错误类型了</a:t>
            </a:r>
            <a:endParaRPr lang="zh-CN" altLang="en-US" sz="2400"/>
          </a:p>
          <a:p>
            <a:r>
              <a:rPr lang="zh-CN" altLang="en-US" sz="2400"/>
              <a:t>语法如下：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760" y="3150870"/>
            <a:ext cx="5753100" cy="3114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当 Python 解释器 抛出异常 时，最后一行错误信息的第一个单词，就是错误类型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SPECIAL_SOURCE" val="bdnull"/>
</p:tagLst>
</file>

<file path=ppt/tags/tag22.xml><?xml version="1.0" encoding="utf-8"?>
<p:tagLst xmlns:p="http://schemas.openxmlformats.org/presentationml/2006/main">
  <p:tag name="KSO_WM_SPECIAL_SOURCE" val="bdnull"/>
</p:tagLst>
</file>

<file path=ppt/tags/tag23.xml><?xml version="1.0" encoding="utf-8"?>
<p:tagLst xmlns:p="http://schemas.openxmlformats.org/presentationml/2006/main">
  <p:tag name="KSO_WM_SPECIAL_SOURCE" val="bdnull"/>
</p:tagLst>
</file>

<file path=ppt/tags/tag24.xml><?xml version="1.0" encoding="utf-8"?>
<p:tagLst xmlns:p="http://schemas.openxmlformats.org/presentationml/2006/main">
  <p:tag name="KSO_WM_SPECIAL_SOURCE" val="bdnull"/>
</p:tagLst>
</file>

<file path=ppt/tags/tag25.xml><?xml version="1.0" encoding="utf-8"?>
<p:tagLst xmlns:p="http://schemas.openxmlformats.org/presentationml/2006/main">
  <p:tag name="KSO_WM_SPECIAL_SOURCE" val="bdnull"/>
</p:tagLst>
</file>

<file path=ppt/tags/tag26.xml><?xml version="1.0" encoding="utf-8"?>
<p:tagLst xmlns:p="http://schemas.openxmlformats.org/presentationml/2006/main">
  <p:tag name="KSO_WM_SPECIAL_SOURCE" val="bdnull"/>
</p:tagLst>
</file>

<file path=ppt/tags/tag27.xml><?xml version="1.0" encoding="utf-8"?>
<p:tagLst xmlns:p="http://schemas.openxmlformats.org/presentationml/2006/main">
  <p:tag name="KSO_WM_SPECIAL_SOURCE" val="bdnull"/>
</p:tagLst>
</file>

<file path=ppt/tags/tag28.xml><?xml version="1.0" encoding="utf-8"?>
<p:tagLst xmlns:p="http://schemas.openxmlformats.org/presentationml/2006/main">
  <p:tag name="KSO_WM_SPECIAL_SOURCE" val="bdnull"/>
</p:tagLst>
</file>

<file path=ppt/tags/tag29.xml><?xml version="1.0" encoding="utf-8"?>
<p:tagLst xmlns:p="http://schemas.openxmlformats.org/presentationml/2006/main"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SPECIAL_SOURCE" val="bdnull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</Words>
  <Application>WPS 演示</Application>
  <PresentationFormat>宽屏</PresentationFormat>
  <Paragraphs>115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Calibri Light</vt:lpstr>
      <vt:lpstr>2_自定义设计方案</vt:lpstr>
      <vt:lpstr>PowerPoint 演示文稿</vt:lpstr>
      <vt:lpstr>异常</vt:lpstr>
      <vt:lpstr>01. 异常的概念</vt:lpstr>
      <vt:lpstr>PowerPoint 演示文稿</vt:lpstr>
      <vt:lpstr>PowerPoint 演示文稿</vt:lpstr>
      <vt:lpstr>2.1 简单的捕获异常语法</vt:lpstr>
      <vt:lpstr>PowerPoint 演示文稿</vt:lpstr>
      <vt:lpstr>2.2 错误类型捕获</vt:lpstr>
      <vt:lpstr>PowerPoint 演示文稿</vt:lpstr>
      <vt:lpstr>异常类型捕获演练 —— 要求用户输入整数</vt:lpstr>
      <vt:lpstr>PowerPoint 演示文稿</vt:lpstr>
      <vt:lpstr>PowerPoint 演示文稿</vt:lpstr>
      <vt:lpstr>2.3 异常捕获完整语法</vt:lpstr>
      <vt:lpstr>PowerPoint 演示文稿</vt:lpstr>
      <vt:lpstr>03. 异常的传递</vt:lpstr>
      <vt:lpstr>PowerPoint 演示文稿</vt:lpstr>
      <vt:lpstr>PowerPoint 演示文稿</vt:lpstr>
      <vt:lpstr>PowerPoint 演示文稿</vt:lpstr>
      <vt:lpstr>4.1 应用场景</vt:lpstr>
      <vt:lpstr>PowerPoint 演示文稿</vt:lpstr>
      <vt:lpstr>4.2 抛出异常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杰</cp:lastModifiedBy>
  <cp:revision>186</cp:revision>
  <dcterms:created xsi:type="dcterms:W3CDTF">2019-06-19T02:08:00Z</dcterms:created>
  <dcterms:modified xsi:type="dcterms:W3CDTF">2021-04-12T03:41:19Z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0C83DF46503C488C912C719994247F7A</vt:lpwstr>
  </property>
</Properties>
</file>