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1" r:id="rId38"/>
    <p:sldId id="58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文件操作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操作文件的步骤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计算机 中要操作文件的套路非常固定，一共包含三个步骤：</a:t>
            </a:r>
            <a:endParaRPr lang="zh-CN" altLang="en-US" sz="2800"/>
          </a:p>
          <a:p>
            <a:pPr lvl="1"/>
            <a:r>
              <a:rPr lang="en-US" altLang="zh-CN"/>
              <a:t>1. </a:t>
            </a:r>
            <a:r>
              <a:rPr lang="zh-CN" altLang="en-US"/>
              <a:t>打开文件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读、写文件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读</a:t>
            </a:r>
            <a:r>
              <a:rPr lang="zh-CN" altLang="en-US"/>
              <a:t> 将文件内容读入内存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写</a:t>
            </a:r>
            <a:r>
              <a:rPr lang="zh-CN" altLang="en-US"/>
              <a:t> 将内存内容写入文件</a:t>
            </a:r>
            <a:endParaRPr lang="zh-CN" altLang="en-US"/>
          </a:p>
          <a:p>
            <a:pPr lvl="1"/>
            <a:r>
              <a:rPr lang="en-US" altLang="zh-CN"/>
              <a:t>3. </a:t>
            </a:r>
            <a:r>
              <a:rPr lang="zh-CN" altLang="en-US"/>
              <a:t>关闭文件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操作文件的函数/方法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中要操作文件需要记住 1 个函数和 3 个方法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>
                <a:solidFill>
                  <a:srgbClr val="FF0000"/>
                </a:solidFill>
              </a:rPr>
              <a:t>open </a:t>
            </a:r>
            <a:r>
              <a:rPr lang="zh-CN" altLang="en-US" sz="2400"/>
              <a:t>函数负责打开文件，并且返回文件对象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read/write/close </a:t>
            </a:r>
            <a:r>
              <a:rPr lang="zh-CN" altLang="en-US" sz="2400"/>
              <a:t>三个方法都需要通过 </a:t>
            </a:r>
            <a:r>
              <a:rPr lang="zh-CN" altLang="en-US" sz="2400">
                <a:solidFill>
                  <a:srgbClr val="FF0000"/>
                </a:solidFill>
              </a:rPr>
              <a:t>文件对象</a:t>
            </a:r>
            <a:r>
              <a:rPr lang="zh-CN" altLang="en-US" sz="2400"/>
              <a:t> 来调用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2193925"/>
            <a:ext cx="5840730" cy="2550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read 方法 —— 读取文件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975" y="1546500"/>
            <a:ext cx="10515600" cy="4719546"/>
          </a:xfrm>
        </p:spPr>
        <p:txBody>
          <a:bodyPr/>
          <a:p>
            <a:r>
              <a:rPr lang="zh-CN" altLang="en-US" sz="2800"/>
              <a:t>open 函数的第一个参数是要打开的文件名（文件名区分大小写）</a:t>
            </a:r>
            <a:endParaRPr lang="zh-CN" altLang="en-US" sz="2800"/>
          </a:p>
          <a:p>
            <a:pPr lvl="1"/>
            <a:r>
              <a:rPr lang="zh-CN" altLang="en-US" sz="2450"/>
              <a:t>如果文件 </a:t>
            </a:r>
            <a:r>
              <a:rPr lang="zh-CN" altLang="en-US" sz="2450">
                <a:solidFill>
                  <a:srgbClr val="FF0000"/>
                </a:solidFill>
              </a:rPr>
              <a:t>存在</a:t>
            </a:r>
            <a:r>
              <a:rPr lang="zh-CN" altLang="en-US" sz="2450"/>
              <a:t>，返回 </a:t>
            </a:r>
            <a:r>
              <a:rPr lang="zh-CN" altLang="en-US" sz="2450">
                <a:solidFill>
                  <a:srgbClr val="FF0000"/>
                </a:solidFill>
              </a:rPr>
              <a:t>文件操作对象</a:t>
            </a:r>
            <a:endParaRPr lang="zh-CN" altLang="en-US" sz="2450"/>
          </a:p>
          <a:p>
            <a:pPr lvl="1"/>
            <a:r>
              <a:rPr lang="zh-CN" altLang="en-US" sz="2450"/>
              <a:t>如果文件 </a:t>
            </a:r>
            <a:r>
              <a:rPr lang="zh-CN" altLang="en-US" sz="2450">
                <a:solidFill>
                  <a:srgbClr val="FF0000"/>
                </a:solidFill>
              </a:rPr>
              <a:t>不存在</a:t>
            </a:r>
            <a:r>
              <a:rPr lang="zh-CN" altLang="en-US" sz="2450"/>
              <a:t>，会 </a:t>
            </a:r>
            <a:r>
              <a:rPr lang="zh-CN" altLang="en-US" sz="2450">
                <a:solidFill>
                  <a:srgbClr val="FF0000"/>
                </a:solidFill>
              </a:rPr>
              <a:t>抛出异常</a:t>
            </a:r>
            <a:endParaRPr lang="zh-CN" altLang="en-US" sz="2450">
              <a:solidFill>
                <a:srgbClr val="FF0000"/>
              </a:solidFill>
            </a:endParaRPr>
          </a:p>
          <a:p>
            <a:pPr lvl="0"/>
            <a:r>
              <a:rPr lang="zh-CN" altLang="en-US" sz="2800"/>
              <a:t>read 方法可以一次性 </a:t>
            </a:r>
            <a:r>
              <a:rPr lang="zh-CN" altLang="en-US" sz="2800">
                <a:solidFill>
                  <a:srgbClr val="FF0000"/>
                </a:solidFill>
              </a:rPr>
              <a:t>读入</a:t>
            </a:r>
            <a:r>
              <a:rPr lang="zh-CN" altLang="en-US" sz="2800"/>
              <a:t> 并 </a:t>
            </a:r>
            <a:r>
              <a:rPr lang="zh-CN" altLang="en-US" sz="2800">
                <a:solidFill>
                  <a:srgbClr val="FF0000"/>
                </a:solidFill>
              </a:rPr>
              <a:t>返回</a:t>
            </a:r>
            <a:r>
              <a:rPr lang="zh-CN" altLang="en-US" sz="2800"/>
              <a:t> 文件的 </a:t>
            </a:r>
            <a:r>
              <a:rPr lang="zh-CN" altLang="en-US" sz="2800">
                <a:solidFill>
                  <a:srgbClr val="FF0000"/>
                </a:solidFill>
              </a:rPr>
              <a:t>所有内容</a:t>
            </a:r>
            <a:endParaRPr lang="zh-CN" altLang="en-US" sz="2800"/>
          </a:p>
          <a:p>
            <a:pPr lvl="0"/>
            <a:r>
              <a:rPr lang="zh-CN" altLang="en-US" sz="2800"/>
              <a:t>close 方法负责 </a:t>
            </a:r>
            <a:r>
              <a:rPr lang="zh-CN" altLang="en-US" sz="2800">
                <a:solidFill>
                  <a:srgbClr val="FF0000"/>
                </a:solidFill>
              </a:rPr>
              <a:t>关闭文件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如果 忘记关闭文件，会造成系统资源消耗，而且会影响到后续对文件的访问</a:t>
            </a:r>
            <a:endParaRPr lang="zh-CN" altLang="en-US" sz="245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zh-CN" altLang="en-US" sz="2800"/>
              <a:t>：read 方法执行后，会把 </a:t>
            </a:r>
            <a:r>
              <a:rPr lang="zh-CN" altLang="en-US" sz="2800">
                <a:solidFill>
                  <a:srgbClr val="FF0000"/>
                </a:solidFill>
              </a:rPr>
              <a:t>文件指针</a:t>
            </a:r>
            <a:r>
              <a:rPr lang="zh-CN" altLang="en-US" sz="2800"/>
              <a:t> 移动到 </a:t>
            </a:r>
            <a:r>
              <a:rPr lang="zh-CN" altLang="en-US" sz="2800">
                <a:solidFill>
                  <a:srgbClr val="FF0000"/>
                </a:solidFill>
              </a:rPr>
              <a:t>文件的末尾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1300"/>
            <a:ext cx="3914775" cy="3441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提示</a:t>
            </a:r>
            <a:endParaRPr lang="zh-CN" altLang="en-US" sz="2800"/>
          </a:p>
          <a:p>
            <a:pPr lvl="1"/>
            <a:r>
              <a:rPr lang="zh-CN" altLang="en-US" sz="2400" i="1"/>
              <a:t>在开发中，通常会先编写 打开 和 关闭 的代码，再编写中间针对文件的 读/写 操作！</a:t>
            </a:r>
            <a:endParaRPr lang="zh-CN" altLang="en-US" sz="2400" i="1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1431925"/>
            <a:ext cx="3407410" cy="2995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文件指针（知道）</a:t>
            </a:r>
            <a:endParaRPr lang="zh-CN" altLang="en-US" sz="2800"/>
          </a:p>
          <a:p>
            <a:pPr lvl="1"/>
            <a:r>
              <a:rPr lang="zh-CN" altLang="en-US" sz="2400"/>
              <a:t>文件指针 标记 </a:t>
            </a:r>
            <a:r>
              <a:rPr lang="zh-CN" altLang="en-US" sz="2400">
                <a:solidFill>
                  <a:srgbClr val="FF0000"/>
                </a:solidFill>
              </a:rPr>
              <a:t>从哪个位置开始读取数据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第一次打开</a:t>
            </a:r>
            <a:r>
              <a:rPr lang="zh-CN" altLang="en-US" sz="2400"/>
              <a:t> 文件时，通常 </a:t>
            </a:r>
            <a:r>
              <a:rPr lang="zh-CN" altLang="en-US" sz="2400">
                <a:solidFill>
                  <a:srgbClr val="FF0000"/>
                </a:solidFill>
              </a:rPr>
              <a:t>文件指针会指向文件的开始位置</a:t>
            </a:r>
            <a:endParaRPr lang="zh-CN" altLang="en-US" sz="2400"/>
          </a:p>
          <a:p>
            <a:pPr lvl="1"/>
            <a:r>
              <a:rPr lang="zh-CN" altLang="en-US" sz="2400"/>
              <a:t>当执行了 read 方法后，文件指针 会移动到 </a:t>
            </a:r>
            <a:r>
              <a:rPr lang="zh-CN" altLang="en-US" sz="2400">
                <a:solidFill>
                  <a:srgbClr val="FF0000"/>
                </a:solidFill>
              </a:rPr>
              <a:t>读取内容的末尾</a:t>
            </a:r>
            <a:endParaRPr lang="zh-CN" altLang="en-US" sz="2400"/>
          </a:p>
          <a:p>
            <a:pPr lvl="2"/>
            <a:r>
              <a:rPr lang="zh-CN" altLang="en-US" sz="2055"/>
              <a:t>默认情况下会移动到 </a:t>
            </a:r>
            <a:r>
              <a:rPr lang="zh-CN" altLang="en-US" sz="2055">
                <a:solidFill>
                  <a:srgbClr val="FF0000"/>
                </a:solidFill>
              </a:rPr>
              <a:t>文件末尾</a:t>
            </a:r>
            <a:endParaRPr lang="zh-CN" altLang="en-US" sz="2055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思考</a:t>
            </a:r>
            <a:endParaRPr lang="zh-CN" altLang="en-US" sz="2800"/>
          </a:p>
          <a:p>
            <a:pPr lvl="1"/>
            <a:r>
              <a:rPr lang="zh-CN" altLang="en-US" sz="2400"/>
              <a:t>如果执行了一次 read 方法，读取了所有内容，那么再次调用 read 方法，还能够获得到内容吗？</a:t>
            </a:r>
            <a:endParaRPr lang="zh-CN" altLang="en-US" sz="2400"/>
          </a:p>
          <a:p>
            <a:pPr lvl="0"/>
            <a:r>
              <a:rPr lang="zh-CN" altLang="en-US" sz="2800"/>
              <a:t>答案</a:t>
            </a:r>
            <a:endParaRPr lang="zh-CN" altLang="en-US" sz="2800"/>
          </a:p>
          <a:p>
            <a:pPr lvl="1"/>
            <a:r>
              <a:rPr lang="zh-CN" altLang="en-US" sz="2400"/>
              <a:t>不能</a:t>
            </a:r>
            <a:endParaRPr lang="zh-CN" altLang="en-US" sz="2400"/>
          </a:p>
          <a:p>
            <a:pPr lvl="1"/>
            <a:r>
              <a:rPr lang="zh-CN" altLang="en-US" sz="2400"/>
              <a:t>第一次读取之后，文件指针移动到了文件末尾，再次调用不会读取到任何的内容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读取文件后文件指针会改变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8125"/>
            <a:ext cx="2981325" cy="459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打开文件的方式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open 函数默认以 </a:t>
            </a:r>
            <a:r>
              <a:rPr lang="zh-CN" altLang="en-US" sz="2800">
                <a:solidFill>
                  <a:srgbClr val="FF0000"/>
                </a:solidFill>
              </a:rPr>
              <a:t>只读方式</a:t>
            </a:r>
            <a:r>
              <a:rPr lang="zh-CN" altLang="en-US" sz="2800"/>
              <a:t> 打开文件，并且返回文件对象</a:t>
            </a:r>
            <a:endParaRPr lang="zh-CN" altLang="en-US" sz="2800"/>
          </a:p>
          <a:p>
            <a:r>
              <a:rPr lang="zh-CN" altLang="en-US" sz="2800"/>
              <a:t>语法如下：</a:t>
            </a:r>
            <a:endParaRPr lang="zh-CN" altLang="en-US" sz="2800"/>
          </a:p>
          <a:p>
            <a:pPr lvl="1"/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2814320"/>
            <a:ext cx="5346065" cy="491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3305810"/>
            <a:ext cx="7724775" cy="3371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提示</a:t>
            </a:r>
            <a:r>
              <a:rPr lang="en-US" altLang="zh-CN" sz="2800"/>
              <a:t>	</a:t>
            </a:r>
            <a:endParaRPr lang="en-US" altLang="zh-CN" sz="2800"/>
          </a:p>
          <a:p>
            <a:pPr lvl="1"/>
            <a:r>
              <a:rPr lang="en-US" altLang="zh-CN" sz="2450"/>
              <a:t>频繁的移动文件指针，</a:t>
            </a:r>
            <a:r>
              <a:rPr lang="en-US" altLang="zh-CN" sz="2450">
                <a:solidFill>
                  <a:srgbClr val="FF0000"/>
                </a:solidFill>
              </a:rPr>
              <a:t>会影响文件的读写效率</a:t>
            </a:r>
            <a:r>
              <a:rPr lang="en-US" altLang="zh-CN" sz="2450"/>
              <a:t>，开发中更多的时候会以 </a:t>
            </a:r>
            <a:r>
              <a:rPr lang="en-US" altLang="zh-CN" sz="2450">
                <a:solidFill>
                  <a:srgbClr val="FF0000"/>
                </a:solidFill>
              </a:rPr>
              <a:t>只读、只写</a:t>
            </a:r>
            <a:r>
              <a:rPr lang="en-US" altLang="zh-CN" sz="2450"/>
              <a:t> 的方式来操作文件</a:t>
            </a:r>
            <a:endParaRPr lang="en-US" altLang="zh-CN" sz="245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文件的概念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1.1 文件的概念和作用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1.2 文件的存储方式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文件的</a:t>
            </a:r>
            <a:r>
              <a:rPr lang="zh-CN" altLang="en-US" sz="2400">
                <a:solidFill>
                  <a:srgbClr val="FF0000"/>
                </a:solidFill>
              </a:rPr>
              <a:t>基本操作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2.1 操作文件的套路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2.2 操作文件的函数/方法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2.3 read 方法 —— 读取文件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2.4 打开文件的方式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2.5 按行读取文件内容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2.6 文件读写案例 —— 复制文件</a:t>
            </a:r>
            <a:endParaRPr lang="zh-CN" altLang="en-US" sz="2050"/>
          </a:p>
          <a:p>
            <a:pPr lvl="2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写入文件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6855"/>
            <a:ext cx="5246370" cy="3196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 按行读取文件内容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read 方法默认会把文件的 </a:t>
            </a:r>
            <a:r>
              <a:rPr lang="zh-CN" altLang="en-US" sz="2800">
                <a:solidFill>
                  <a:srgbClr val="FF0000"/>
                </a:solidFill>
              </a:rPr>
              <a:t>所有内容 一次性读取到内存</a:t>
            </a:r>
            <a:endParaRPr lang="zh-CN" altLang="en-US" sz="2800"/>
          </a:p>
          <a:p>
            <a:r>
              <a:rPr lang="zh-CN" altLang="en-US" sz="2800"/>
              <a:t>如果文件太大，对内存的占用会非常严重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readline 方法</a:t>
            </a:r>
            <a:endParaRPr lang="zh-CN" altLang="en-US" sz="2800"/>
          </a:p>
          <a:p>
            <a:pPr lvl="1"/>
            <a:r>
              <a:rPr lang="zh-CN" altLang="en-US" sz="2450"/>
              <a:t>readline 方法可以</a:t>
            </a:r>
            <a:r>
              <a:rPr lang="zh-CN" altLang="en-US" sz="2450">
                <a:solidFill>
                  <a:srgbClr val="FF0000"/>
                </a:solidFill>
              </a:rPr>
              <a:t>一次读取一行</a:t>
            </a:r>
            <a:r>
              <a:rPr lang="zh-CN" altLang="en-US" sz="2450"/>
              <a:t>内容</a:t>
            </a:r>
            <a:endParaRPr lang="zh-CN" altLang="en-US" sz="2450"/>
          </a:p>
          <a:p>
            <a:pPr lvl="1"/>
            <a:r>
              <a:rPr lang="zh-CN" altLang="en-US" sz="2450"/>
              <a:t>方法执行后，会把 </a:t>
            </a:r>
            <a:r>
              <a:rPr lang="zh-CN" altLang="en-US" sz="2450">
                <a:solidFill>
                  <a:srgbClr val="FF0000"/>
                </a:solidFill>
              </a:rPr>
              <a:t>文件指针</a:t>
            </a:r>
            <a:r>
              <a:rPr lang="zh-CN" altLang="en-US" sz="2450"/>
              <a:t> 移动到下一行，准备再次读取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读取大文件的正确方式</a:t>
            </a:r>
            <a:r>
              <a:rPr lang="en-US" altLang="zh-CN" sz="2400"/>
              <a:t>--分行读取文件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2079625"/>
            <a:ext cx="5581650" cy="4552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2.6 文件读写案例——文件备份</a:t>
            </a:r>
            <a:r>
              <a:rPr lang="en-US" altLang="zh-CN" sz="4000"/>
              <a:t>(</a:t>
            </a:r>
            <a:r>
              <a:rPr lang="zh-CN" altLang="en-US" sz="4000"/>
              <a:t>复制文件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zh-CN" altLang="en-US" sz="2400"/>
              <a:t>用代码的方式，来实现文件复制过程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2671445"/>
            <a:ext cx="4821555" cy="213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小文件复制</a:t>
            </a:r>
            <a:endParaRPr lang="zh-CN" altLang="en-US" sz="2800"/>
          </a:p>
          <a:p>
            <a:pPr lvl="1"/>
            <a:r>
              <a:rPr lang="zh-CN" altLang="en-US" sz="2450"/>
              <a:t>打开一个已有文件，读取完整内容，并写入到另外一个文件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2733675"/>
            <a:ext cx="6339205" cy="3676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大文件复制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打开一个已有文件，</a:t>
            </a:r>
            <a:endParaRPr lang="zh-CN" altLang="en-US" sz="2450"/>
          </a:p>
          <a:p>
            <a:pPr marL="457200" lvl="1" indent="0">
              <a:buNone/>
            </a:pPr>
            <a:r>
              <a:rPr lang="zh-CN" altLang="en-US" sz="2450"/>
              <a:t>逐行读取内容，</a:t>
            </a:r>
            <a:endParaRPr lang="zh-CN" altLang="en-US" sz="2450"/>
          </a:p>
          <a:p>
            <a:pPr marL="457200" lvl="1" indent="0">
              <a:buNone/>
            </a:pPr>
            <a:r>
              <a:rPr lang="zh-CN" altLang="en-US" sz="2450"/>
              <a:t>并顺序写入到另外一个文件</a:t>
            </a:r>
            <a:endParaRPr lang="zh-CN" altLang="en-US" sz="245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436370"/>
            <a:ext cx="5119370" cy="493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5425"/>
            <a:ext cx="5119370" cy="493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文件/文件夹的常用管理操作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终端 / 文件浏览器、 中可以执行常规的 文件 / 目录 管理操作，例如：</a:t>
            </a:r>
            <a:endParaRPr lang="zh-CN" altLang="en-US" sz="2400"/>
          </a:p>
          <a:p>
            <a:pPr lvl="1"/>
            <a:r>
              <a:rPr lang="zh-CN" altLang="en-US" sz="2100"/>
              <a:t>创建、重命名、删除、改变路径、查看目录内容、……</a:t>
            </a:r>
            <a:endParaRPr lang="zh-CN" altLang="en-US" sz="2100"/>
          </a:p>
          <a:p>
            <a:r>
              <a:rPr lang="zh-CN" altLang="en-US" sz="2400"/>
              <a:t>在 Python 中，如果希望通过程序实现上述功能，需要导入 </a:t>
            </a:r>
            <a:r>
              <a:rPr lang="zh-CN" altLang="en-US" sz="2400">
                <a:solidFill>
                  <a:srgbClr val="FF0000"/>
                </a:solidFill>
              </a:rPr>
              <a:t>os 模块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文件操作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187575"/>
            <a:ext cx="6295390" cy="1314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文件夹操作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 i="1"/>
              <a:t>提示：文件或者文件夹操作都支持 </a:t>
            </a:r>
            <a:r>
              <a:rPr lang="zh-CN" altLang="en-US" sz="2400" i="1">
                <a:solidFill>
                  <a:srgbClr val="FF0000"/>
                </a:solidFill>
              </a:rPr>
              <a:t>相对路径</a:t>
            </a:r>
            <a:r>
              <a:rPr lang="zh-CN" altLang="en-US" sz="2400" i="1"/>
              <a:t> 和 </a:t>
            </a:r>
            <a:r>
              <a:rPr lang="zh-CN" altLang="en-US" sz="2400" i="1">
                <a:solidFill>
                  <a:srgbClr val="FF0000"/>
                </a:solidFill>
              </a:rPr>
              <a:t>绝对路径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2179320"/>
            <a:ext cx="5942330" cy="289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文件/文件夹的常用操作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文本文件的编码方式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4.1 ASCII 编码和 UNICODE 编码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4.2 Ptyhon 2.x 中如何使用中文</a:t>
            </a:r>
            <a:endParaRPr lang="zh-CN" altLang="en-US" sz="2050"/>
          </a:p>
          <a:p>
            <a:pPr lvl="2"/>
            <a:endParaRPr lang="zh-CN" altLang="en-US" sz="2055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04. 文本文件的编码格式（科普）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文本文件存储的内容是基于 </a:t>
            </a:r>
            <a:r>
              <a:rPr lang="zh-CN" altLang="en-US" sz="2800">
                <a:solidFill>
                  <a:srgbClr val="FF0000"/>
                </a:solidFill>
              </a:rPr>
              <a:t>字符编码</a:t>
            </a:r>
            <a:r>
              <a:rPr lang="zh-CN" altLang="en-US" sz="2800"/>
              <a:t> 的文件，常见的编码有 ASCII 编码，UNICODE 编码等</a:t>
            </a:r>
            <a:endParaRPr lang="zh-CN" altLang="en-US" sz="2800"/>
          </a:p>
          <a:p>
            <a:pPr lvl="1"/>
            <a:r>
              <a:rPr lang="zh-CN" altLang="en-US" sz="2400"/>
              <a:t>Python 2.x 默认使用 ASCII 编码格式</a:t>
            </a:r>
            <a:endParaRPr lang="zh-CN" altLang="en-US" sz="2400"/>
          </a:p>
          <a:p>
            <a:pPr lvl="1"/>
            <a:r>
              <a:rPr lang="zh-CN" altLang="en-US" sz="2400"/>
              <a:t>Python 3.x 默认使用 UTF-8 编码格式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4.1 ASCII 编码和 UNICODE 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ASCII 编码</a:t>
            </a:r>
            <a:endParaRPr lang="zh-CN" altLang="en-US" sz="2800"/>
          </a:p>
          <a:p>
            <a:pPr lvl="1"/>
            <a:r>
              <a:rPr lang="zh-CN" altLang="en-US" sz="2400"/>
              <a:t>计算机中只有 256 个 ASCII 字符</a:t>
            </a:r>
            <a:endParaRPr lang="zh-CN" altLang="en-US" sz="2400"/>
          </a:p>
          <a:p>
            <a:pPr lvl="1"/>
            <a:r>
              <a:rPr lang="zh-CN" altLang="en-US" sz="2400"/>
              <a:t>一个 ASCII 在内存中占用 1 个字节 的空间</a:t>
            </a:r>
            <a:endParaRPr lang="zh-CN" altLang="en-US" sz="2400"/>
          </a:p>
          <a:p>
            <a:pPr lvl="1"/>
            <a:r>
              <a:rPr lang="zh-CN" altLang="en-US" sz="2400"/>
              <a:t>8 个 0/1 的排列组合方式一共有 256 种，也就是 2 ** 8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06525"/>
            <a:ext cx="7398385" cy="5278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UTF-8 编码格式</a:t>
            </a:r>
            <a:endParaRPr lang="zh-CN" altLang="en-US" sz="2800"/>
          </a:p>
          <a:p>
            <a:pPr lvl="1"/>
            <a:r>
              <a:rPr lang="zh-CN" altLang="en-US" sz="2400"/>
              <a:t>计算机中使用 </a:t>
            </a:r>
            <a:r>
              <a:rPr lang="zh-CN" altLang="en-US" sz="2400">
                <a:solidFill>
                  <a:srgbClr val="FF0000"/>
                </a:solidFill>
              </a:rPr>
              <a:t>1~6 个字节</a:t>
            </a:r>
            <a:r>
              <a:rPr lang="zh-CN" altLang="en-US" sz="2400"/>
              <a:t> 来表示一个 UTF-8 字符，涵盖了 </a:t>
            </a:r>
            <a:r>
              <a:rPr lang="zh-CN" altLang="en-US" sz="2400">
                <a:solidFill>
                  <a:srgbClr val="FF0000"/>
                </a:solidFill>
              </a:rPr>
              <a:t>地球上几乎所有地区的文字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大多数汉字会使用 </a:t>
            </a:r>
            <a:r>
              <a:rPr lang="zh-CN" altLang="en-US" sz="2400">
                <a:solidFill>
                  <a:srgbClr val="FF0000"/>
                </a:solidFill>
              </a:rPr>
              <a:t>3 个字节</a:t>
            </a:r>
            <a:r>
              <a:rPr lang="zh-CN" altLang="en-US" sz="2400"/>
              <a:t> 表示</a:t>
            </a:r>
            <a:endParaRPr lang="zh-CN" altLang="en-US" sz="2400"/>
          </a:p>
          <a:p>
            <a:pPr lvl="1"/>
            <a:r>
              <a:rPr lang="zh-CN" altLang="en-US" sz="2400"/>
              <a:t>UTF-8 是 UNICODE 编码的一种编码格式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 Ptyhon 2.x 中如何使用中文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Python 2.x 默认使用 ASCII 编码格式</a:t>
            </a:r>
            <a:endParaRPr lang="zh-CN" altLang="en-US" sz="2400"/>
          </a:p>
          <a:p>
            <a:r>
              <a:rPr lang="zh-CN" altLang="en-US" sz="2400"/>
              <a:t>Python 3.x 默认使用 UTF-8 编码格式</a:t>
            </a:r>
            <a:endParaRPr lang="zh-CN" altLang="en-US" sz="2400"/>
          </a:p>
          <a:p>
            <a:r>
              <a:rPr lang="zh-CN" altLang="en-US" sz="2400"/>
              <a:t>在 Python 2.x 文件的 第一行 增加以下代码，解释器会以 utf-8 编码来处理 python 文件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这方式是官方推荐使用的！</a:t>
            </a:r>
            <a:endParaRPr lang="zh-CN" altLang="en-US" sz="2400"/>
          </a:p>
          <a:p>
            <a:r>
              <a:rPr lang="zh-CN" altLang="en-US" sz="2400"/>
              <a:t>也可以使用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3865245"/>
            <a:ext cx="3990340" cy="38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5" y="4940300"/>
            <a:ext cx="2613660" cy="431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unicode 字符串</a:t>
            </a:r>
            <a:endParaRPr lang="zh-CN" altLang="en-US" sz="2800"/>
          </a:p>
          <a:p>
            <a:pPr lvl="1"/>
            <a:r>
              <a:rPr lang="zh-CN" altLang="en-US" sz="2400"/>
              <a:t>在 Python 2.x 中，即使指定了文件使用 UTF-8 的编码格式，但是在遍历字符串时，仍然会 </a:t>
            </a:r>
            <a:r>
              <a:rPr lang="zh-CN" altLang="en-US" sz="2400">
                <a:solidFill>
                  <a:srgbClr val="FF0000"/>
                </a:solidFill>
              </a:rPr>
              <a:t>以字节为单位遍历</a:t>
            </a:r>
            <a:r>
              <a:rPr lang="zh-CN" altLang="en-US" sz="2400"/>
              <a:t> 字符串</a:t>
            </a:r>
            <a:endParaRPr lang="zh-CN" altLang="en-US" sz="2400"/>
          </a:p>
          <a:p>
            <a:pPr lvl="1"/>
            <a:r>
              <a:rPr lang="zh-CN" altLang="en-US" sz="2400"/>
              <a:t>要能够 </a:t>
            </a:r>
            <a:r>
              <a:rPr lang="zh-CN" altLang="en-US" sz="2400">
                <a:solidFill>
                  <a:srgbClr val="FF0000"/>
                </a:solidFill>
              </a:rPr>
              <a:t>正确的遍历字符串</a:t>
            </a:r>
            <a:r>
              <a:rPr lang="zh-CN" altLang="en-US" sz="2400"/>
              <a:t>，在定义字符串时，需要 </a:t>
            </a:r>
            <a:r>
              <a:rPr lang="zh-CN" altLang="en-US" sz="2400">
                <a:solidFill>
                  <a:srgbClr val="FF0000"/>
                </a:solidFill>
              </a:rPr>
              <a:t>在字符串的引号前</a:t>
            </a:r>
            <a:r>
              <a:rPr lang="zh-CN" altLang="en-US" sz="2400"/>
              <a:t>，增加一个小写字母 u，告诉解释器这是一个 unicode 字符串（使用 UTF-8 编码格式的字符串）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2100"/>
            <a:ext cx="7315200" cy="2552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/>
              <a:t>01. 文件的概念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文件的概念和作用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思考：什么是文件？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计算机的 文件，就是存储在某种 长期储存设备 上的一段 数据</a:t>
            </a:r>
            <a:endParaRPr lang="zh-CN" altLang="en-US" sz="2800"/>
          </a:p>
          <a:p>
            <a:r>
              <a:rPr lang="zh-CN" altLang="en-US" sz="2800"/>
              <a:t>长期存储设备包括：硬盘、U 盘、移动硬盘、光盘...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2651125"/>
            <a:ext cx="4803140" cy="2510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思考：文件操作包含什么？</a:t>
            </a:r>
            <a:endParaRPr lang="zh-CN" altLang="en-US" sz="2800"/>
          </a:p>
          <a:p>
            <a:r>
              <a:rPr lang="zh-CN" altLang="en-US" sz="2800"/>
              <a:t>答：打开、关闭、读、写、复制....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思考：文件操作的的作用是什么？</a:t>
            </a:r>
            <a:endParaRPr lang="zh-CN" altLang="en-US" sz="2800"/>
          </a:p>
          <a:p>
            <a:r>
              <a:rPr lang="zh-CN" altLang="en-US" sz="2800"/>
              <a:t>答：读取内容、写入内容、备份内容......</a:t>
            </a:r>
            <a:endParaRPr lang="zh-CN" altLang="en-US" sz="2800"/>
          </a:p>
          <a:p>
            <a:r>
              <a:rPr lang="zh-CN" altLang="en-US" sz="2400" i="1"/>
              <a:t>总结：文件操作的作用就是把一些内容(数据)存储存放起来，可以让程序下一次执行的时候直接使用，而不必重新制作一份，省时省力。</a:t>
            </a:r>
            <a:endParaRPr lang="zh-CN" altLang="en-US" sz="2400" i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文件的存储方式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在计算机中，文件是以 </a:t>
            </a:r>
            <a:r>
              <a:rPr lang="zh-CN" altLang="en-US" sz="2800">
                <a:solidFill>
                  <a:srgbClr val="FF0000"/>
                </a:solidFill>
              </a:rPr>
              <a:t>二进制</a:t>
            </a:r>
            <a:r>
              <a:rPr lang="zh-CN" altLang="en-US" sz="2800"/>
              <a:t> 的方式保存在磁盘上的</a:t>
            </a:r>
            <a:endParaRPr lang="zh-CN" altLang="en-US" sz="2800"/>
          </a:p>
          <a:p>
            <a:r>
              <a:rPr lang="zh-CN" altLang="en-US" sz="2800"/>
              <a:t>文本文件和二进制文件</a:t>
            </a:r>
            <a:r>
              <a:rPr lang="en-US" altLang="zh-CN" sz="2800"/>
              <a:t>	</a:t>
            </a:r>
            <a:endParaRPr lang="en-US" altLang="zh-CN" sz="2800"/>
          </a:p>
          <a:p>
            <a:pPr lvl="1"/>
            <a:endParaRPr lang="en-US" altLang="zh-CN" sz="21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文本文件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可以使用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文本编辑软件</a:t>
            </a:r>
            <a:r>
              <a:rPr lang="en-US" altLang="zh-CN" sz="2400">
                <a:sym typeface="+mn-ea"/>
              </a:rPr>
              <a:t> 查看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本质上还是二进制文件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例如：python 的源程序</a:t>
            </a:r>
            <a:endParaRPr lang="en-US" altLang="zh-CN" sz="2400"/>
          </a:p>
          <a:p>
            <a:pPr lvl="0"/>
            <a:r>
              <a:rPr lang="en-US" altLang="zh-CN" sz="2800">
                <a:sym typeface="+mn-ea"/>
              </a:rPr>
              <a:t>二进制文件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保存的内容 不是给人直接阅读的，而是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提供给其他软件使用的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例如：图片文件、音频文件、视频文件等等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二进制文件不能使用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文本编辑软件</a:t>
            </a:r>
            <a:r>
              <a:rPr lang="en-US" altLang="zh-CN" sz="2400">
                <a:sym typeface="+mn-ea"/>
              </a:rPr>
              <a:t> 查看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02. 文件的基本操作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演示</Application>
  <PresentationFormat>宽屏</PresentationFormat>
  <Paragraphs>195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Arial Unicode MS</vt:lpstr>
      <vt:lpstr>2_自定义设计方案</vt:lpstr>
      <vt:lpstr>PowerPoint 演示文稿</vt:lpstr>
      <vt:lpstr>文件</vt:lpstr>
      <vt:lpstr>PowerPoint 演示文稿</vt:lpstr>
      <vt:lpstr>PowerPoint 演示文稿</vt:lpstr>
      <vt:lpstr>1.1 文件的概念和作用</vt:lpstr>
      <vt:lpstr>PowerPoint 演示文稿</vt:lpstr>
      <vt:lpstr>1.2 文件的存储方式</vt:lpstr>
      <vt:lpstr>PowerPoint 演示文稿</vt:lpstr>
      <vt:lpstr>PowerPoint 演示文稿</vt:lpstr>
      <vt:lpstr>2.1 操作文件的套路</vt:lpstr>
      <vt:lpstr>2.2 操作文件的函数/方法</vt:lpstr>
      <vt:lpstr>2.3 read 方法 —— 读取文件</vt:lpstr>
      <vt:lpstr>PowerPoint 演示文稿</vt:lpstr>
      <vt:lpstr>PowerPoint 演示文稿</vt:lpstr>
      <vt:lpstr>PowerPoint 演示文稿</vt:lpstr>
      <vt:lpstr>PowerPoint 演示文稿</vt:lpstr>
      <vt:lpstr>读取文件后文件指针会改变</vt:lpstr>
      <vt:lpstr>2.4 打开文件的方式</vt:lpstr>
      <vt:lpstr>PowerPoint 演示文稿</vt:lpstr>
      <vt:lpstr>写入文件</vt:lpstr>
      <vt:lpstr>2.5 按行读取文件内容</vt:lpstr>
      <vt:lpstr>PowerPoint 演示文稿</vt:lpstr>
      <vt:lpstr>2.6 文件读写案例 —— 复制文件</vt:lpstr>
      <vt:lpstr>PowerPoint 演示文稿</vt:lpstr>
      <vt:lpstr>PowerPoint 演示文稿</vt:lpstr>
      <vt:lpstr>PowerPoint 演示文稿</vt:lpstr>
      <vt:lpstr>03. 文件/目录的常用管理操作</vt:lpstr>
      <vt:lpstr>PowerPoint 演示文稿</vt:lpstr>
      <vt:lpstr>PowerPoint 演示文稿</vt:lpstr>
      <vt:lpstr>04. 文本文件的编码格式（科普）</vt:lpstr>
      <vt:lpstr>4.1 ASCII 编码和 UNICODE 编码</vt:lpstr>
      <vt:lpstr>PowerPoint 演示文稿</vt:lpstr>
      <vt:lpstr>PowerPoint 演示文稿</vt:lpstr>
      <vt:lpstr>4.2 Ptyhon 2.x 中如何使用中文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196</cp:revision>
  <dcterms:created xsi:type="dcterms:W3CDTF">2019-06-19T02:08:00Z</dcterms:created>
  <dcterms:modified xsi:type="dcterms:W3CDTF">2021-04-11T02:39:14Z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0C83DF46503C488C912C719994247F7A</vt:lpwstr>
  </property>
</Properties>
</file>