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78" r:id="rId3"/>
    <p:sldId id="570" r:id="rId5"/>
    <p:sldId id="571" r:id="rId6"/>
    <p:sldId id="572" r:id="rId7"/>
    <p:sldId id="573" r:id="rId8"/>
    <p:sldId id="574" r:id="rId9"/>
    <p:sldId id="575" r:id="rId10"/>
    <p:sldId id="576" r:id="rId11"/>
    <p:sldId id="577" r:id="rId12"/>
    <p:sldId id="578" r:id="rId13"/>
    <p:sldId id="579" r:id="rId14"/>
    <p:sldId id="580" r:id="rId15"/>
    <p:sldId id="581" r:id="rId16"/>
    <p:sldId id="582" r:id="rId17"/>
    <p:sldId id="583" r:id="rId18"/>
    <p:sldId id="584" r:id="rId19"/>
    <p:sldId id="585" r:id="rId20"/>
    <p:sldId id="586" r:id="rId21"/>
    <p:sldId id="587" r:id="rId22"/>
    <p:sldId id="588" r:id="rId23"/>
    <p:sldId id="589" r:id="rId24"/>
    <p:sldId id="590" r:id="rId25"/>
    <p:sldId id="591" r:id="rId26"/>
    <p:sldId id="592" r:id="rId27"/>
    <p:sldId id="593" r:id="rId28"/>
    <p:sldId id="594" r:id="rId29"/>
    <p:sldId id="595" r:id="rId30"/>
    <p:sldId id="596" r:id="rId31"/>
    <p:sldId id="597" r:id="rId32"/>
    <p:sldId id="598" r:id="rId33"/>
    <p:sldId id="599" r:id="rId34"/>
    <p:sldId id="600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971550" y="1411288"/>
            <a:ext cx="9386888" cy="158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0700" y="557626"/>
            <a:ext cx="10515600" cy="741785"/>
          </a:xfrm>
        </p:spPr>
        <p:txBody>
          <a:bodyPr/>
          <a:lstStyle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4450" y="1546500"/>
            <a:ext cx="10515600" cy="4719546"/>
          </a:xfrm>
        </p:spPr>
        <p:txBody>
          <a:bodyPr/>
          <a:lstStyle>
            <a:lvl1pPr>
              <a:lnSpc>
                <a:spcPct val="120000"/>
              </a:lnSpc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2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0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0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2.png"/><Relationship Id="rId7" Type="http://schemas.openxmlformats.org/officeDocument/2006/relationships/image" Target="../media/image1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-4762" y="-3175"/>
            <a:ext cx="6900863" cy="128588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49" name="矩形 48"/>
          <p:cNvSpPr/>
          <p:nvPr/>
        </p:nvSpPr>
        <p:spPr>
          <a:xfrm>
            <a:off x="-4762" y="125413"/>
            <a:ext cx="6902450" cy="144463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50" name="矩形 49"/>
          <p:cNvSpPr/>
          <p:nvPr/>
        </p:nvSpPr>
        <p:spPr>
          <a:xfrm>
            <a:off x="-4762" y="269875"/>
            <a:ext cx="6900863" cy="142875"/>
          </a:xfrm>
          <a:prstGeom prst="rect">
            <a:avLst/>
          </a:prstGeom>
          <a:solidFill>
            <a:srgbClr val="A50021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pic>
        <p:nvPicPr>
          <p:cNvPr id="1032" name="图片 50" descr="瑞翼教育（红灰版）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36075" y="41275"/>
            <a:ext cx="1787525" cy="40322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033" name="组合 36"/>
          <p:cNvGrpSpPr/>
          <p:nvPr/>
        </p:nvGrpSpPr>
        <p:grpSpPr>
          <a:xfrm>
            <a:off x="11423650" y="-3175"/>
            <a:ext cx="796925" cy="422275"/>
            <a:chOff x="-7" y="-6"/>
            <a:chExt cx="1256" cy="665"/>
          </a:xfrm>
        </p:grpSpPr>
        <p:sp>
          <p:nvSpPr>
            <p:cNvPr id="10" name="矩形 9"/>
            <p:cNvSpPr/>
            <p:nvPr userDrawn="1"/>
          </p:nvSpPr>
          <p:spPr>
            <a:xfrm>
              <a:off x="-6" y="-6"/>
              <a:ext cx="1255" cy="202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-7" y="196"/>
              <a:ext cx="1247" cy="227"/>
            </a:xfrm>
            <a:prstGeom prst="rect">
              <a:avLst/>
            </a:prstGeom>
            <a:solidFill>
              <a:srgbClr val="A500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-6" y="423"/>
              <a:ext cx="1255" cy="236"/>
            </a:xfrm>
            <a:prstGeom prst="rect">
              <a:avLst/>
            </a:prstGeom>
            <a:solidFill>
              <a:srgbClr val="B226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pic>
        <p:nvPicPr>
          <p:cNvPr id="1037" name="图片 1" descr="红色SUGON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83450" y="-149225"/>
            <a:ext cx="1758950" cy="77152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3.png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2" Type="http://schemas.openxmlformats.org/officeDocument/2006/relationships/notesSlide" Target="../notesSlides/notesSlide1.xml"/><Relationship Id="rId11" Type="http://schemas.openxmlformats.org/officeDocument/2006/relationships/slideLayout" Target="../slideLayouts/slideLayout3.xml"/><Relationship Id="rId10" Type="http://schemas.openxmlformats.org/officeDocument/2006/relationships/tags" Target="../tags/tag8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_任意多边形 19"/>
          <p:cNvSpPr/>
          <p:nvPr>
            <p:custDataLst>
              <p:tags r:id="rId1"/>
            </p:custDataLst>
          </p:nvPr>
        </p:nvSpPr>
        <p:spPr>
          <a:xfrm>
            <a:off x="0" y="-117614"/>
            <a:ext cx="12192000" cy="3416893"/>
          </a:xfrm>
          <a:custGeom>
            <a:avLst/>
            <a:gdLst>
              <a:gd name="connsiteX0" fmla="*/ 0 w 11644590"/>
              <a:gd name="connsiteY0" fmla="*/ 0 h 3139633"/>
              <a:gd name="connsiteX1" fmla="*/ 11644590 w 11644590"/>
              <a:gd name="connsiteY1" fmla="*/ 0 h 3139633"/>
              <a:gd name="connsiteX2" fmla="*/ 3048000 w 11644590"/>
              <a:gd name="connsiteY2" fmla="*/ 3139633 h 3139633"/>
              <a:gd name="connsiteX3" fmla="*/ 0 w 11644590"/>
              <a:gd name="connsiteY3" fmla="*/ 1605195 h 3139633"/>
              <a:gd name="connsiteX4" fmla="*/ 0 w 11644590"/>
              <a:gd name="connsiteY4" fmla="*/ 0 h 313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44590" h="3139633">
                <a:moveTo>
                  <a:pt x="0" y="0"/>
                </a:moveTo>
                <a:lnTo>
                  <a:pt x="11644590" y="0"/>
                </a:lnTo>
                <a:lnTo>
                  <a:pt x="3048000" y="3139633"/>
                </a:lnTo>
                <a:lnTo>
                  <a:pt x="0" y="160519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PA_任意多边形 23"/>
          <p:cNvSpPr/>
          <p:nvPr>
            <p:custDataLst>
              <p:tags r:id="rId2"/>
            </p:custDataLst>
          </p:nvPr>
        </p:nvSpPr>
        <p:spPr>
          <a:xfrm>
            <a:off x="-4445" y="-86360"/>
            <a:ext cx="12367260" cy="3251835"/>
          </a:xfrm>
          <a:custGeom>
            <a:avLst/>
            <a:gdLst>
              <a:gd name="connsiteX0" fmla="*/ 0 w 11757236"/>
              <a:gd name="connsiteY0" fmla="*/ 0 h 3251846"/>
              <a:gd name="connsiteX1" fmla="*/ 11757236 w 11757236"/>
              <a:gd name="connsiteY1" fmla="*/ 0 h 3251846"/>
              <a:gd name="connsiteX2" fmla="*/ 3191286 w 11757236"/>
              <a:gd name="connsiteY2" fmla="*/ 3251846 h 3251846"/>
              <a:gd name="connsiteX3" fmla="*/ 0 w 11757236"/>
              <a:gd name="connsiteY3" fmla="*/ 1581902 h 325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57236" h="3251846">
                <a:moveTo>
                  <a:pt x="0" y="0"/>
                </a:moveTo>
                <a:lnTo>
                  <a:pt x="11757236" y="0"/>
                </a:lnTo>
                <a:lnTo>
                  <a:pt x="3191286" y="3251846"/>
                </a:lnTo>
                <a:lnTo>
                  <a:pt x="0" y="15819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PA_任意多边形 24"/>
          <p:cNvSpPr/>
          <p:nvPr>
            <p:custDataLst>
              <p:tags r:id="rId3"/>
            </p:custDataLst>
          </p:nvPr>
        </p:nvSpPr>
        <p:spPr>
          <a:xfrm>
            <a:off x="1270" y="-86360"/>
            <a:ext cx="12179935" cy="3182620"/>
          </a:xfrm>
          <a:custGeom>
            <a:avLst/>
            <a:gdLst>
              <a:gd name="connsiteX0" fmla="*/ 0 w 11575120"/>
              <a:gd name="connsiteY0" fmla="*/ 0 h 3182710"/>
              <a:gd name="connsiteX1" fmla="*/ 11575120 w 11575120"/>
              <a:gd name="connsiteY1" fmla="*/ 0 h 3182710"/>
              <a:gd name="connsiteX2" fmla="*/ 3191286 w 11575120"/>
              <a:gd name="connsiteY2" fmla="*/ 3182710 h 3182710"/>
              <a:gd name="connsiteX3" fmla="*/ 0 w 11575120"/>
              <a:gd name="connsiteY3" fmla="*/ 1512766 h 3182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75120" h="3182710">
                <a:moveTo>
                  <a:pt x="0" y="0"/>
                </a:moveTo>
                <a:lnTo>
                  <a:pt x="11575120" y="0"/>
                </a:lnTo>
                <a:lnTo>
                  <a:pt x="3191286" y="3182710"/>
                </a:lnTo>
                <a:lnTo>
                  <a:pt x="0" y="1512766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_任意多边形 25"/>
          <p:cNvSpPr/>
          <p:nvPr>
            <p:custDataLst>
              <p:tags r:id="rId4"/>
            </p:custDataLst>
          </p:nvPr>
        </p:nvSpPr>
        <p:spPr>
          <a:xfrm>
            <a:off x="1905" y="-86360"/>
            <a:ext cx="11691620" cy="2997835"/>
          </a:xfrm>
          <a:custGeom>
            <a:avLst/>
            <a:gdLst>
              <a:gd name="connsiteX0" fmla="*/ 0 w 11087557"/>
              <a:gd name="connsiteY0" fmla="*/ 0 h 2997619"/>
              <a:gd name="connsiteX1" fmla="*/ 11087557 w 11087557"/>
              <a:gd name="connsiteY1" fmla="*/ 0 h 2997619"/>
              <a:gd name="connsiteX2" fmla="*/ 3191286 w 11087557"/>
              <a:gd name="connsiteY2" fmla="*/ 2997619 h 2997619"/>
              <a:gd name="connsiteX3" fmla="*/ 0 w 11087557"/>
              <a:gd name="connsiteY3" fmla="*/ 1327675 h 2997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87557" h="2997619">
                <a:moveTo>
                  <a:pt x="0" y="0"/>
                </a:moveTo>
                <a:lnTo>
                  <a:pt x="11087557" y="0"/>
                </a:lnTo>
                <a:lnTo>
                  <a:pt x="3191286" y="2997619"/>
                </a:lnTo>
                <a:lnTo>
                  <a:pt x="0" y="1327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_任意多边形 26"/>
          <p:cNvSpPr/>
          <p:nvPr>
            <p:custDataLst>
              <p:tags r:id="rId5"/>
            </p:custDataLst>
          </p:nvPr>
        </p:nvSpPr>
        <p:spPr>
          <a:xfrm>
            <a:off x="1905" y="-86360"/>
            <a:ext cx="11500485" cy="2924810"/>
          </a:xfrm>
          <a:custGeom>
            <a:avLst/>
            <a:gdLst>
              <a:gd name="connsiteX0" fmla="*/ 0 w 10896573"/>
              <a:gd name="connsiteY0" fmla="*/ 0 h 2925117"/>
              <a:gd name="connsiteX1" fmla="*/ 10896573 w 10896573"/>
              <a:gd name="connsiteY1" fmla="*/ 0 h 2925117"/>
              <a:gd name="connsiteX2" fmla="*/ 3191286 w 10896573"/>
              <a:gd name="connsiteY2" fmla="*/ 2925117 h 2925117"/>
              <a:gd name="connsiteX3" fmla="*/ 0 w 10896573"/>
              <a:gd name="connsiteY3" fmla="*/ 1255173 h 2925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96573" h="2925117">
                <a:moveTo>
                  <a:pt x="0" y="0"/>
                </a:moveTo>
                <a:lnTo>
                  <a:pt x="10896573" y="0"/>
                </a:lnTo>
                <a:lnTo>
                  <a:pt x="3191286" y="2925117"/>
                </a:lnTo>
                <a:lnTo>
                  <a:pt x="0" y="125517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_任意多边形 27"/>
          <p:cNvSpPr/>
          <p:nvPr>
            <p:custDataLst>
              <p:tags r:id="rId6"/>
            </p:custDataLst>
          </p:nvPr>
        </p:nvSpPr>
        <p:spPr>
          <a:xfrm>
            <a:off x="1905" y="-117475"/>
            <a:ext cx="11012805" cy="2740025"/>
          </a:xfrm>
          <a:custGeom>
            <a:avLst/>
            <a:gdLst>
              <a:gd name="connsiteX0" fmla="*/ 0 w 10409010"/>
              <a:gd name="connsiteY0" fmla="*/ 0 h 2740026"/>
              <a:gd name="connsiteX1" fmla="*/ 10409010 w 10409010"/>
              <a:gd name="connsiteY1" fmla="*/ 0 h 2740026"/>
              <a:gd name="connsiteX2" fmla="*/ 3191286 w 10409010"/>
              <a:gd name="connsiteY2" fmla="*/ 2740026 h 2740026"/>
              <a:gd name="connsiteX3" fmla="*/ 0 w 10409010"/>
              <a:gd name="connsiteY3" fmla="*/ 1070082 h 274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09010" h="2740026">
                <a:moveTo>
                  <a:pt x="0" y="0"/>
                </a:moveTo>
                <a:lnTo>
                  <a:pt x="10409010" y="0"/>
                </a:lnTo>
                <a:lnTo>
                  <a:pt x="3191286" y="2740026"/>
                </a:lnTo>
                <a:lnTo>
                  <a:pt x="0" y="10700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_任意多边形 29"/>
          <p:cNvSpPr/>
          <p:nvPr>
            <p:custDataLst>
              <p:tags r:id="rId7"/>
            </p:custDataLst>
          </p:nvPr>
        </p:nvSpPr>
        <p:spPr>
          <a:xfrm>
            <a:off x="1270" y="-117475"/>
            <a:ext cx="10802620" cy="2660015"/>
          </a:xfrm>
          <a:custGeom>
            <a:avLst/>
            <a:gdLst>
              <a:gd name="connsiteX0" fmla="*/ 0 w 10198012"/>
              <a:gd name="connsiteY0" fmla="*/ 0 h 2659926"/>
              <a:gd name="connsiteX1" fmla="*/ 10198012 w 10198012"/>
              <a:gd name="connsiteY1" fmla="*/ 0 h 2659926"/>
              <a:gd name="connsiteX2" fmla="*/ 3191286 w 10198012"/>
              <a:gd name="connsiteY2" fmla="*/ 2659926 h 2659926"/>
              <a:gd name="connsiteX3" fmla="*/ 0 w 10198012"/>
              <a:gd name="connsiteY3" fmla="*/ 989982 h 2659926"/>
              <a:gd name="connsiteX4" fmla="*/ 0 w 10198012"/>
              <a:gd name="connsiteY4" fmla="*/ 0 h 2659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8012" h="2659926">
                <a:moveTo>
                  <a:pt x="0" y="0"/>
                </a:moveTo>
                <a:lnTo>
                  <a:pt x="10198012" y="0"/>
                </a:lnTo>
                <a:lnTo>
                  <a:pt x="3191286" y="2659926"/>
                </a:lnTo>
                <a:lnTo>
                  <a:pt x="0" y="989982"/>
                </a:lnTo>
                <a:lnTo>
                  <a:pt x="0" y="0"/>
                </a:lnTo>
                <a:close/>
              </a:path>
            </a:pathLst>
          </a:custGeom>
          <a:solidFill>
            <a:srgbClr val="B22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123146" y="3086839"/>
            <a:ext cx="5812190" cy="1715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sz="4800" dirty="0"/>
              <a:t>模块和包</a:t>
            </a:r>
            <a:endParaRPr lang="zh-CN" sz="4800" dirty="0"/>
          </a:p>
          <a:p>
            <a:pPr algn="ctr">
              <a:lnSpc>
                <a:spcPct val="120000"/>
              </a:lnSpc>
            </a:pP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商丘师范 韩杰</a:t>
            </a:r>
            <a:endParaRPr lang="zh-CN" altLang="en-US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" name="图片 4" descr="反白瑞翼教育LOGO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5435" y="513080"/>
            <a:ext cx="2254250" cy="508635"/>
          </a:xfrm>
          <a:prstGeom prst="rect">
            <a:avLst/>
          </a:prstGeom>
        </p:spPr>
      </p:pic>
      <p:pic>
        <p:nvPicPr>
          <p:cNvPr id="2" name="图片 1" descr="SUGON图标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1635" y="257175"/>
            <a:ext cx="2324735" cy="1020445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import</a:t>
            </a:r>
            <a:r>
              <a:rPr lang="zh-CN" altLang="en-US"/>
              <a:t>导入模块</a:t>
            </a:r>
            <a:endParaRPr lang="zh-CN" altLang="en-US"/>
          </a:p>
        </p:txBody>
      </p:sp>
      <p:pic>
        <p:nvPicPr>
          <p:cNvPr id="8" name="内容占位符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479550"/>
            <a:ext cx="9292590" cy="36791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2）from...import 导入</a:t>
            </a:r>
            <a:endParaRPr lang="zh-CN" altLang="en-US" sz="2800"/>
          </a:p>
          <a:p>
            <a:pPr lvl="1"/>
            <a:r>
              <a:rPr lang="zh-CN" altLang="en-US" sz="2450"/>
              <a:t>如果希望 从</a:t>
            </a:r>
            <a:r>
              <a:rPr lang="zh-CN" altLang="en-US" sz="2450">
                <a:solidFill>
                  <a:srgbClr val="FF0000"/>
                </a:solidFill>
              </a:rPr>
              <a:t>某一个模块</a:t>
            </a:r>
            <a:r>
              <a:rPr lang="zh-CN" altLang="en-US" sz="2450"/>
              <a:t> 中，导入 </a:t>
            </a:r>
            <a:r>
              <a:rPr lang="zh-CN" altLang="en-US" sz="2450">
                <a:solidFill>
                  <a:srgbClr val="FF0000"/>
                </a:solidFill>
              </a:rPr>
              <a:t>部分</a:t>
            </a:r>
            <a:r>
              <a:rPr lang="zh-CN" altLang="en-US" sz="2450"/>
              <a:t> 工具，就可以使用 from ... import 的方式</a:t>
            </a:r>
            <a:endParaRPr lang="zh-CN" altLang="en-US" sz="2450"/>
          </a:p>
          <a:p>
            <a:pPr lvl="1"/>
            <a:r>
              <a:rPr lang="zh-CN" altLang="en-US" sz="2450"/>
              <a:t>import 模块名 是 一次性 把模块中 </a:t>
            </a:r>
            <a:r>
              <a:rPr lang="zh-CN" altLang="en-US" sz="2450">
                <a:solidFill>
                  <a:srgbClr val="FF0000"/>
                </a:solidFill>
              </a:rPr>
              <a:t>所有工具全部导入</a:t>
            </a:r>
            <a:r>
              <a:rPr lang="zh-CN" altLang="en-US" sz="2450"/>
              <a:t>，并且通过 </a:t>
            </a:r>
            <a:r>
              <a:rPr lang="zh-CN" altLang="en-US" sz="2450">
                <a:solidFill>
                  <a:srgbClr val="FF0000"/>
                </a:solidFill>
              </a:rPr>
              <a:t>模块名/别名 </a:t>
            </a:r>
            <a:r>
              <a:rPr lang="zh-CN" altLang="en-US" sz="2450"/>
              <a:t>访问</a:t>
            </a:r>
            <a:endParaRPr lang="zh-CN" altLang="en-US" sz="245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7990" y="4096385"/>
            <a:ext cx="4752340" cy="7594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from import</a:t>
            </a:r>
            <a:r>
              <a:rPr lang="zh-CN" altLang="en-US"/>
              <a:t>导入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577975"/>
            <a:ext cx="9189720" cy="22466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导入之后</a:t>
            </a:r>
            <a:endParaRPr lang="zh-CN" altLang="en-US" sz="2800"/>
          </a:p>
          <a:p>
            <a:pPr lvl="1"/>
            <a:r>
              <a:rPr lang="zh-CN" altLang="en-US" sz="2400">
                <a:solidFill>
                  <a:srgbClr val="FF0000"/>
                </a:solidFill>
              </a:rPr>
              <a:t>不需要</a:t>
            </a:r>
            <a:r>
              <a:rPr lang="zh-CN" altLang="en-US" sz="2400"/>
              <a:t> 通过 </a:t>
            </a:r>
            <a:r>
              <a:rPr lang="zh-CN" altLang="en-US" sz="2400">
                <a:solidFill>
                  <a:srgbClr val="FF0000"/>
                </a:solidFill>
              </a:rPr>
              <a:t>模块名.</a:t>
            </a:r>
            <a:endParaRPr lang="zh-CN" altLang="en-US" sz="2400"/>
          </a:p>
          <a:p>
            <a:pPr lvl="1"/>
            <a:r>
              <a:rPr lang="zh-CN" altLang="en-US" sz="2400"/>
              <a:t>可以</a:t>
            </a:r>
            <a:r>
              <a:rPr lang="zh-CN" altLang="en-US" sz="2400">
                <a:solidFill>
                  <a:srgbClr val="FF0000"/>
                </a:solidFill>
              </a:rPr>
              <a:t>直接使用</a:t>
            </a:r>
            <a:r>
              <a:rPr lang="zh-CN" altLang="en-US" sz="2400"/>
              <a:t> 模块提供的工具 —— 全局变量、函数、类</a:t>
            </a:r>
            <a:endParaRPr lang="zh-CN" altLang="en-US" sz="2400"/>
          </a:p>
          <a:p>
            <a:pPr lvl="0"/>
            <a:r>
              <a:rPr lang="zh-CN" altLang="en-US" sz="2740"/>
              <a:t>注意</a:t>
            </a:r>
            <a:endParaRPr lang="zh-CN" altLang="en-US" sz="2740"/>
          </a:p>
          <a:p>
            <a:pPr lvl="2"/>
            <a:r>
              <a:rPr lang="zh-CN" altLang="en-US" sz="2055"/>
              <a:t>如果 两个模块，存在 </a:t>
            </a:r>
            <a:r>
              <a:rPr lang="zh-CN" altLang="en-US" sz="2055">
                <a:solidFill>
                  <a:srgbClr val="FF0000"/>
                </a:solidFill>
              </a:rPr>
              <a:t>同名的函数</a:t>
            </a:r>
            <a:r>
              <a:rPr lang="zh-CN" altLang="en-US" sz="2055"/>
              <a:t>，那么 后导入模块的函数，会 </a:t>
            </a:r>
            <a:r>
              <a:rPr lang="zh-CN" altLang="en-US" sz="2055">
                <a:solidFill>
                  <a:srgbClr val="FF0000"/>
                </a:solidFill>
              </a:rPr>
              <a:t>覆盖</a:t>
            </a:r>
            <a:r>
              <a:rPr lang="zh-CN" altLang="en-US" sz="2055"/>
              <a:t>掉先导入的函数</a:t>
            </a:r>
            <a:endParaRPr lang="zh-CN" altLang="en-US" sz="2055"/>
          </a:p>
          <a:p>
            <a:pPr lvl="2"/>
            <a:r>
              <a:rPr lang="zh-CN" altLang="en-US" sz="2055"/>
              <a:t>开发时 import 代码应该统一写在 </a:t>
            </a:r>
            <a:r>
              <a:rPr lang="zh-CN" altLang="en-US" sz="2055">
                <a:solidFill>
                  <a:srgbClr val="FF0000"/>
                </a:solidFill>
              </a:rPr>
              <a:t>代码的顶部</a:t>
            </a:r>
            <a:r>
              <a:rPr lang="zh-CN" altLang="en-US" sz="2055"/>
              <a:t>，更容易及时发现冲突</a:t>
            </a:r>
            <a:endParaRPr lang="zh-CN" altLang="en-US" sz="2055"/>
          </a:p>
          <a:p>
            <a:pPr lvl="2"/>
            <a:r>
              <a:rPr lang="zh-CN" altLang="en-US" sz="2055"/>
              <a:t>一旦发现冲突，可以使用 as 关键字 </a:t>
            </a:r>
            <a:r>
              <a:rPr lang="zh-CN" altLang="en-US" sz="2055">
                <a:solidFill>
                  <a:srgbClr val="FF0000"/>
                </a:solidFill>
              </a:rPr>
              <a:t>给其中一个工具起一个别名</a:t>
            </a:r>
            <a:endParaRPr lang="zh-CN" altLang="en-US" sz="2055">
              <a:solidFill>
                <a:srgbClr val="FF0000"/>
              </a:solidFill>
            </a:endParaRPr>
          </a:p>
          <a:p>
            <a:pPr lvl="2"/>
            <a:endParaRPr lang="zh-CN" altLang="en-US" sz="2055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from import </a:t>
            </a:r>
            <a:r>
              <a:rPr lang="zh-CN" altLang="en-US"/>
              <a:t>导入注意事项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504315"/>
            <a:ext cx="10515600" cy="16021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from import </a:t>
            </a:r>
            <a:r>
              <a:rPr lang="zh-CN" altLang="en-US"/>
              <a:t>导入全部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487170"/>
            <a:ext cx="7134225" cy="2286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1.3 模块的搜索顺序[扩展]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Python 的解释器在 </a:t>
            </a:r>
            <a:r>
              <a:rPr lang="zh-CN" altLang="en-US" sz="2800">
                <a:solidFill>
                  <a:srgbClr val="FF0000"/>
                </a:solidFill>
              </a:rPr>
              <a:t>导入模块</a:t>
            </a:r>
            <a:r>
              <a:rPr lang="zh-CN" altLang="en-US" sz="2800"/>
              <a:t> 时，会：</a:t>
            </a:r>
            <a:endParaRPr lang="zh-CN" altLang="en-US" sz="2800"/>
          </a:p>
          <a:p>
            <a:pPr lvl="1"/>
            <a:r>
              <a:rPr lang="en-US" altLang="zh-CN" sz="2400"/>
              <a:t>1. </a:t>
            </a:r>
            <a:r>
              <a:rPr lang="zh-CN" altLang="en-US" sz="2400"/>
              <a:t>搜索 </a:t>
            </a:r>
            <a:r>
              <a:rPr lang="zh-CN" altLang="en-US" sz="2400">
                <a:solidFill>
                  <a:srgbClr val="FF0000"/>
                </a:solidFill>
              </a:rPr>
              <a:t>当前目录</a:t>
            </a:r>
            <a:r>
              <a:rPr lang="zh-CN" altLang="en-US" sz="2400"/>
              <a:t> 指定模块名的文件，</a:t>
            </a:r>
            <a:r>
              <a:rPr lang="zh-CN" altLang="en-US" sz="2400">
                <a:solidFill>
                  <a:srgbClr val="FF0000"/>
                </a:solidFill>
              </a:rPr>
              <a:t>如果有就直接导入</a:t>
            </a:r>
            <a:endParaRPr lang="zh-CN" altLang="en-US" sz="2400"/>
          </a:p>
          <a:p>
            <a:pPr lvl="1"/>
            <a:r>
              <a:rPr lang="en-US" altLang="zh-CN" sz="2400"/>
              <a:t>2. </a:t>
            </a:r>
            <a:r>
              <a:rPr lang="zh-CN" altLang="en-US" sz="2400"/>
              <a:t>如果没有，再搜索 </a:t>
            </a:r>
            <a:r>
              <a:rPr lang="zh-CN" altLang="en-US" sz="2400">
                <a:solidFill>
                  <a:srgbClr val="FF0000"/>
                </a:solidFill>
              </a:rPr>
              <a:t>系统目录</a:t>
            </a:r>
            <a:endParaRPr lang="zh-CN" altLang="en-US" sz="2400">
              <a:solidFill>
                <a:srgbClr val="FF0000"/>
              </a:solidFill>
            </a:endParaRPr>
          </a:p>
          <a:p>
            <a:pPr lvl="1"/>
            <a:r>
              <a:rPr lang="zh-CN" altLang="en-US" sz="2400" i="1"/>
              <a:t>在开发时，给文件起名，不要和 </a:t>
            </a:r>
            <a:r>
              <a:rPr lang="zh-CN" altLang="en-US" sz="2400" i="1">
                <a:solidFill>
                  <a:srgbClr val="FF0000"/>
                </a:solidFill>
              </a:rPr>
              <a:t>系统的模块文件 重名</a:t>
            </a:r>
            <a:endParaRPr lang="zh-CN" altLang="en-US" sz="2400" i="1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示例</a:t>
            </a:r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r>
              <a:rPr lang="zh-CN" altLang="en-US" sz="2000" i="1"/>
              <a:t>注意：如果当前目录下，存在一个 random.py 的文件，程序就无法正常执行了！</a:t>
            </a:r>
            <a:endParaRPr lang="zh-CN" altLang="en-US" sz="2000" i="1"/>
          </a:p>
          <a:p>
            <a:r>
              <a:rPr lang="zh-CN" altLang="en-US" sz="2000"/>
              <a:t>这个时候，Python 的解释器会 </a:t>
            </a:r>
            <a:r>
              <a:rPr lang="zh-CN" altLang="en-US" sz="2000">
                <a:solidFill>
                  <a:srgbClr val="FF0000"/>
                </a:solidFill>
              </a:rPr>
              <a:t>加载当前目录</a:t>
            </a:r>
            <a:r>
              <a:rPr lang="zh-CN" altLang="en-US" sz="2000"/>
              <a:t> 下的 random.py 而不会加载 </a:t>
            </a:r>
            <a:r>
              <a:rPr lang="zh-CN" altLang="en-US" sz="2000">
                <a:solidFill>
                  <a:srgbClr val="FF0000"/>
                </a:solidFill>
              </a:rPr>
              <a:t>系统的</a:t>
            </a:r>
            <a:r>
              <a:rPr lang="zh-CN" altLang="en-US" sz="2000"/>
              <a:t> random 模块</a:t>
            </a:r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5230" y="2158365"/>
            <a:ext cx="5047615" cy="25419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/>
              <a:t>1.4 原则 — 每一个文件都应该是可以被导入的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一个 </a:t>
            </a:r>
            <a:r>
              <a:rPr lang="zh-CN" altLang="en-US" sz="2400">
                <a:solidFill>
                  <a:srgbClr val="FF0000"/>
                </a:solidFill>
              </a:rPr>
              <a:t>独立的 Python 文件</a:t>
            </a:r>
            <a:r>
              <a:rPr lang="zh-CN" altLang="en-US" sz="2400"/>
              <a:t> 就是一个 模块</a:t>
            </a:r>
            <a:endParaRPr lang="zh-CN" altLang="en-US" sz="2400"/>
          </a:p>
          <a:p>
            <a:r>
              <a:rPr lang="zh-CN" altLang="en-US" sz="2400"/>
              <a:t>在导入文件时，文件中 </a:t>
            </a:r>
            <a:r>
              <a:rPr lang="zh-CN" altLang="en-US" sz="2400">
                <a:solidFill>
                  <a:srgbClr val="FF0000"/>
                </a:solidFill>
              </a:rPr>
              <a:t>所有没有任何缩进的代码</a:t>
            </a:r>
            <a:r>
              <a:rPr lang="zh-CN" altLang="en-US" sz="2400"/>
              <a:t> 都会被执行一遍！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实际开发场景</a:t>
            </a:r>
            <a:endParaRPr lang="zh-CN" altLang="en-US" sz="2400"/>
          </a:p>
          <a:p>
            <a:pPr lvl="1"/>
            <a:r>
              <a:rPr lang="zh-CN" altLang="en-US" sz="2100"/>
              <a:t>在实际开发中，每一个模块都是独立开发的，大多都有专人负责</a:t>
            </a:r>
            <a:endParaRPr lang="zh-CN" altLang="en-US" sz="2100"/>
          </a:p>
          <a:p>
            <a:pPr lvl="1"/>
            <a:r>
              <a:rPr lang="zh-CN" altLang="en-US" sz="2100">
                <a:solidFill>
                  <a:srgbClr val="FF0000"/>
                </a:solidFill>
              </a:rPr>
              <a:t>开发人员</a:t>
            </a:r>
            <a:r>
              <a:rPr lang="zh-CN" altLang="en-US" sz="2100"/>
              <a:t> 通常会在</a:t>
            </a:r>
            <a:r>
              <a:rPr lang="zh-CN" altLang="en-US" sz="2100">
                <a:solidFill>
                  <a:srgbClr val="FF0000"/>
                </a:solidFill>
              </a:rPr>
              <a:t> 模块下方 增加一些测试代码</a:t>
            </a:r>
            <a:endParaRPr lang="zh-CN" altLang="en-US" sz="2100">
              <a:solidFill>
                <a:srgbClr val="FF0000"/>
              </a:solidFill>
            </a:endParaRPr>
          </a:p>
          <a:p>
            <a:pPr lvl="2"/>
            <a:r>
              <a:rPr lang="zh-CN" altLang="en-US" sz="1800"/>
              <a:t>仅在模块内使用，而被导入到其他文件中不需要执行</a:t>
            </a:r>
            <a:endParaRPr lang="zh-CN" altLang="en-US" sz="1800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__name__ 属性</a:t>
            </a:r>
            <a:endParaRPr lang="zh-CN" altLang="en-US" sz="2800"/>
          </a:p>
          <a:p>
            <a:pPr lvl="1"/>
            <a:r>
              <a:rPr lang="zh-CN" altLang="en-US" sz="2450"/>
              <a:t>__name__ 属性可以做到，测试模块的代码 </a:t>
            </a:r>
            <a:r>
              <a:rPr lang="zh-CN" altLang="en-US" sz="2450">
                <a:solidFill>
                  <a:srgbClr val="FF0000"/>
                </a:solidFill>
              </a:rPr>
              <a:t>只在测试情况下被运行</a:t>
            </a:r>
            <a:r>
              <a:rPr lang="zh-CN" altLang="en-US" sz="2450"/>
              <a:t>，而在 </a:t>
            </a:r>
            <a:r>
              <a:rPr lang="zh-CN" altLang="en-US" sz="2450">
                <a:solidFill>
                  <a:srgbClr val="FF0000"/>
                </a:solidFill>
              </a:rPr>
              <a:t>被导入时不会被执行</a:t>
            </a:r>
            <a:r>
              <a:rPr lang="zh-CN" altLang="en-US" sz="2450"/>
              <a:t>！</a:t>
            </a:r>
            <a:endParaRPr lang="zh-CN" altLang="en-US" sz="2450"/>
          </a:p>
          <a:p>
            <a:pPr lvl="1"/>
            <a:r>
              <a:rPr lang="zh-CN" altLang="en-US" sz="2450"/>
              <a:t>__name__ 是 Python 的一个内置属性，记录着一个 </a:t>
            </a:r>
            <a:r>
              <a:rPr lang="zh-CN" altLang="en-US" sz="2450">
                <a:solidFill>
                  <a:srgbClr val="FF0000"/>
                </a:solidFill>
              </a:rPr>
              <a:t>字符串</a:t>
            </a:r>
            <a:endParaRPr lang="zh-CN" altLang="en-US" sz="2450"/>
          </a:p>
          <a:p>
            <a:pPr lvl="1"/>
            <a:r>
              <a:rPr lang="zh-CN" altLang="en-US" sz="2450"/>
              <a:t>如果 是</a:t>
            </a:r>
            <a:r>
              <a:rPr lang="zh-CN" altLang="en-US" sz="2450">
                <a:solidFill>
                  <a:srgbClr val="FF0000"/>
                </a:solidFill>
              </a:rPr>
              <a:t>被其他文件导入的</a:t>
            </a:r>
            <a:r>
              <a:rPr lang="zh-CN" altLang="en-US" sz="2450"/>
              <a:t>，__name__ 就是 </a:t>
            </a:r>
            <a:r>
              <a:rPr lang="zh-CN" altLang="en-US" sz="2450">
                <a:solidFill>
                  <a:srgbClr val="FF0000"/>
                </a:solidFill>
              </a:rPr>
              <a:t>模块名</a:t>
            </a:r>
            <a:endParaRPr lang="zh-CN" altLang="en-US" sz="2450">
              <a:solidFill>
                <a:srgbClr val="FF0000"/>
              </a:solidFill>
            </a:endParaRPr>
          </a:p>
          <a:p>
            <a:pPr lvl="1"/>
            <a:r>
              <a:rPr lang="zh-CN" altLang="en-US" sz="2450"/>
              <a:t>如果 是</a:t>
            </a:r>
            <a:r>
              <a:rPr lang="zh-CN" altLang="en-US" sz="2450">
                <a:solidFill>
                  <a:srgbClr val="FF0000"/>
                </a:solidFill>
              </a:rPr>
              <a:t>当前执行的程序</a:t>
            </a:r>
            <a:r>
              <a:rPr lang="zh-CN" altLang="en-US" sz="2450"/>
              <a:t> __name__ 是 __main__</a:t>
            </a:r>
            <a:endParaRPr lang="zh-CN" altLang="en-US" sz="245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Python</a:t>
            </a:r>
            <a:r>
              <a:rPr lang="zh-CN" altLang="en-US"/>
              <a:t>的</a:t>
            </a:r>
            <a:r>
              <a:rPr lang="zh-CN" altLang="en-US"/>
              <a:t>模块和包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目标</a:t>
            </a:r>
            <a:endParaRPr lang="zh-CN" altLang="en-US"/>
          </a:p>
          <a:p>
            <a:pPr lvl="1"/>
            <a:r>
              <a:rPr lang="en-US" altLang="zh-CN"/>
              <a:t>01 </a:t>
            </a:r>
            <a:r>
              <a:rPr lang="zh-CN" altLang="en-US"/>
              <a:t>模块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1.1 模块的概念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1.2 模块的两种导入方式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1.3 模块的搜索顺序[扩展]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1.4 原则 — 每一个文件都应该是可以被导入的</a:t>
            </a:r>
            <a:endParaRPr lang="zh-CN" altLang="en-US"/>
          </a:p>
          <a:p>
            <a:pPr lvl="1"/>
            <a:r>
              <a:rPr lang="en-US" altLang="zh-CN"/>
              <a:t>02 </a:t>
            </a:r>
            <a:r>
              <a:rPr lang="zh-CN" altLang="en-US"/>
              <a:t>包</a:t>
            </a:r>
            <a:endParaRPr lang="zh-CN" altLang="en-US"/>
          </a:p>
          <a:p>
            <a:pPr lvl="2"/>
            <a:endParaRPr lang="zh-CN" altLang="en-US"/>
          </a:p>
          <a:p>
            <a:pPr lvl="2"/>
            <a:endParaRPr lang="zh-CN" altLang="en-US"/>
          </a:p>
          <a:p>
            <a:pPr lvl="2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在很多 Python 文件中都会看到以下格式的代码：</a:t>
            </a:r>
            <a:endParaRPr lang="zh-CN" altLang="en-US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5070" y="2188845"/>
            <a:ext cx="9278620" cy="41935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572260"/>
            <a:ext cx="7489190" cy="6718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02. 包（Package）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概念</a:t>
            </a:r>
            <a:endParaRPr lang="zh-CN" altLang="en-US"/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包</a:t>
            </a:r>
            <a:r>
              <a:rPr lang="zh-CN" altLang="en-US"/>
              <a:t> 是一个 </a:t>
            </a:r>
            <a:r>
              <a:rPr lang="zh-CN" altLang="en-US">
                <a:solidFill>
                  <a:srgbClr val="FF0000"/>
                </a:solidFill>
              </a:rPr>
              <a:t>包含多个模块</a:t>
            </a:r>
            <a:r>
              <a:rPr lang="zh-CN" altLang="en-US"/>
              <a:t> 的 </a:t>
            </a:r>
            <a:r>
              <a:rPr lang="zh-CN" altLang="en-US">
                <a:solidFill>
                  <a:srgbClr val="FF0000"/>
                </a:solidFill>
              </a:rPr>
              <a:t>特殊目录</a:t>
            </a:r>
            <a:endParaRPr lang="zh-CN" altLang="en-US"/>
          </a:p>
          <a:p>
            <a:pPr lvl="1"/>
            <a:r>
              <a:rPr lang="zh-CN" altLang="en-US"/>
              <a:t>目录下有一个 </a:t>
            </a:r>
            <a:r>
              <a:rPr lang="zh-CN" altLang="en-US">
                <a:solidFill>
                  <a:srgbClr val="FF0000"/>
                </a:solidFill>
              </a:rPr>
              <a:t>特殊的文件</a:t>
            </a:r>
            <a:r>
              <a:rPr lang="zh-CN" altLang="en-US"/>
              <a:t> __init__.py</a:t>
            </a:r>
            <a:endParaRPr lang="zh-CN" altLang="en-US"/>
          </a:p>
          <a:p>
            <a:pPr lvl="1"/>
            <a:r>
              <a:rPr lang="zh-CN" altLang="en-US"/>
              <a:t>包名的</a:t>
            </a:r>
            <a:r>
              <a:rPr lang="zh-CN" altLang="en-US">
                <a:solidFill>
                  <a:srgbClr val="FF0000"/>
                </a:solidFill>
              </a:rPr>
              <a:t> 命名方式</a:t>
            </a:r>
            <a:r>
              <a:rPr lang="zh-CN" altLang="en-US"/>
              <a:t> 和变量名一致，小写字母 + _</a:t>
            </a:r>
            <a:endParaRPr lang="zh-CN" altLang="en-US"/>
          </a:p>
          <a:p>
            <a:pPr lvl="0"/>
            <a:r>
              <a:rPr lang="zh-CN" altLang="en-US"/>
              <a:t>好处</a:t>
            </a:r>
            <a:endParaRPr lang="zh-CN" altLang="en-US"/>
          </a:p>
          <a:p>
            <a:pPr lvl="1"/>
            <a:r>
              <a:rPr lang="zh-CN" altLang="en-US"/>
              <a:t>使用 import 包名 可以一次性导入</a:t>
            </a:r>
            <a:r>
              <a:rPr lang="zh-CN" altLang="en-US">
                <a:solidFill>
                  <a:srgbClr val="FF0000"/>
                </a:solidFill>
              </a:rPr>
              <a:t> 包</a:t>
            </a:r>
            <a:r>
              <a:rPr lang="zh-CN" altLang="en-US"/>
              <a:t> 中 </a:t>
            </a:r>
            <a:r>
              <a:rPr lang="zh-CN" altLang="en-US">
                <a:solidFill>
                  <a:srgbClr val="FF0000"/>
                </a:solidFill>
              </a:rPr>
              <a:t>所有的模块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案例演练</a:t>
            </a:r>
            <a:endParaRPr lang="zh-CN" altLang="en-US" sz="2800"/>
          </a:p>
          <a:p>
            <a:pPr lvl="1"/>
            <a:r>
              <a:rPr lang="en-US" altLang="zh-CN" sz="2400"/>
              <a:t>1. </a:t>
            </a:r>
            <a:r>
              <a:rPr lang="zh-CN" altLang="en-US" sz="2400"/>
              <a:t>新建一个 </a:t>
            </a:r>
            <a:r>
              <a:rPr lang="en-US" altLang="zh-CN" sz="2400"/>
              <a:t>ss</a:t>
            </a:r>
            <a:r>
              <a:rPr lang="zh-CN" altLang="en-US" sz="2400"/>
              <a:t>_message 的 包</a:t>
            </a:r>
            <a:endParaRPr lang="zh-CN" altLang="en-US" sz="2400"/>
          </a:p>
          <a:p>
            <a:pPr lvl="1"/>
            <a:r>
              <a:rPr lang="en-US" altLang="zh-CN" sz="2400"/>
              <a:t>2. </a:t>
            </a:r>
            <a:r>
              <a:rPr lang="zh-CN" altLang="en-US" sz="2400"/>
              <a:t>在目录下，新建两个文件 send_message 和 receive_message</a:t>
            </a:r>
            <a:endParaRPr lang="zh-CN" altLang="en-US" sz="2400"/>
          </a:p>
          <a:p>
            <a:pPr lvl="1"/>
            <a:r>
              <a:rPr lang="en-US" altLang="zh-CN" sz="2400"/>
              <a:t>3. </a:t>
            </a:r>
            <a:r>
              <a:rPr lang="zh-CN" altLang="en-US" sz="2400"/>
              <a:t>在 send_message 文件中定义一个 send 函数</a:t>
            </a:r>
            <a:endParaRPr lang="zh-CN" altLang="en-US" sz="2400"/>
          </a:p>
          <a:p>
            <a:pPr lvl="1"/>
            <a:r>
              <a:rPr lang="en-US" altLang="zh-CN" sz="2400"/>
              <a:t>4. </a:t>
            </a:r>
            <a:r>
              <a:rPr lang="zh-CN" altLang="en-US" sz="2400"/>
              <a:t>在 receive_message 文件中定义一个 receive 函数</a:t>
            </a:r>
            <a:endParaRPr lang="zh-CN" altLang="en-US" sz="2400"/>
          </a:p>
          <a:p>
            <a:pPr lvl="1"/>
            <a:r>
              <a:rPr lang="en-US" altLang="zh-CN" sz="2400"/>
              <a:t>5. </a:t>
            </a:r>
            <a:r>
              <a:rPr lang="zh-CN" altLang="en-US" sz="2400"/>
              <a:t>在外部直接导入 </a:t>
            </a:r>
            <a:r>
              <a:rPr lang="en-US" altLang="zh-CN" sz="2400"/>
              <a:t>ss</a:t>
            </a:r>
            <a:r>
              <a:rPr lang="zh-CN" altLang="en-US" sz="2400"/>
              <a:t>_message 的包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__init__.py</a:t>
            </a:r>
            <a:endParaRPr lang="zh-CN" altLang="en-US" sz="2800"/>
          </a:p>
          <a:p>
            <a:pPr lvl="1"/>
            <a:r>
              <a:rPr lang="zh-CN" altLang="en-US" sz="2400"/>
              <a:t>要在外界使用 包 中的模块，需要在 __init__.py 中指定 对外界提供的模块列表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1320" y="3131820"/>
            <a:ext cx="5584825" cy="11271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03. 发布模块（知道）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如果希望自己开发的模块，分享 给其他人，可以按照以下步骤操作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3.1 制作发布压缩包步骤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1) 创建 setup.py</a:t>
            </a:r>
            <a:endParaRPr lang="zh-CN" altLang="en-US" sz="2800"/>
          </a:p>
          <a:p>
            <a:pPr lvl="1"/>
            <a:r>
              <a:rPr lang="zh-CN" altLang="en-US" sz="2450"/>
              <a:t>setup.py 的文件</a:t>
            </a:r>
            <a:endParaRPr lang="zh-CN" altLang="en-US" sz="245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0175" y="2915920"/>
            <a:ext cx="9083675" cy="30829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2) 构建模块</a:t>
            </a:r>
            <a:endParaRPr lang="zh-CN" altLang="en-US"/>
          </a:p>
          <a:p>
            <a:pPr lvl="1"/>
            <a:r>
              <a:rPr lang="zh-CN" altLang="en-US"/>
              <a:t>$ python setup.py build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3) 生成发布压缩包</a:t>
            </a:r>
            <a:endParaRPr lang="zh-CN" altLang="en-US"/>
          </a:p>
          <a:p>
            <a:pPr lvl="1"/>
            <a:r>
              <a:rPr lang="zh-CN" altLang="en-US"/>
              <a:t>$ python setup.py sdist</a:t>
            </a:r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zh-CN" altLang="en-US" sz="2400" i="1"/>
              <a:t>注意：要制作哪个版本的模块，就使用哪个版本的解释器执行！</a:t>
            </a:r>
            <a:endParaRPr lang="zh-CN" altLang="en-US" sz="2400" i="1"/>
          </a:p>
        </p:txBody>
      </p:sp>
    </p:spTree>
    <p:custDataLst>
      <p:tags r:id="rId1"/>
    </p:custData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3.2 安装模块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$ tar -zxvf </a:t>
            </a:r>
            <a:r>
              <a:rPr lang="en-US" altLang="zh-CN"/>
              <a:t>ss</a:t>
            </a:r>
            <a:r>
              <a:rPr lang="zh-CN" altLang="en-US"/>
              <a:t>_message-1.0.tar.gz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$ sudo python setup.py install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1"/>
            <a:r>
              <a:rPr lang="en-US" altLang="zh-CN" sz="2400">
                <a:sym typeface="+mn-ea"/>
              </a:rPr>
              <a:t>03 </a:t>
            </a:r>
            <a:r>
              <a:rPr lang="zh-CN" altLang="en-US" sz="2400">
                <a:sym typeface="+mn-ea"/>
              </a:rPr>
              <a:t>发布模块</a:t>
            </a:r>
            <a:endParaRPr lang="zh-CN" altLang="en-US" sz="2400"/>
          </a:p>
          <a:p>
            <a:pPr lvl="2"/>
            <a:r>
              <a:rPr lang="zh-CN" altLang="en-US" sz="2000">
                <a:sym typeface="+mn-ea"/>
              </a:rPr>
              <a:t>3.1 制作发布压缩包步骤</a:t>
            </a:r>
            <a:endParaRPr lang="zh-CN" altLang="en-US" sz="2000">
              <a:sym typeface="+mn-ea"/>
            </a:endParaRPr>
          </a:p>
          <a:p>
            <a:pPr lvl="2"/>
            <a:r>
              <a:rPr lang="zh-CN" altLang="en-US" sz="2000">
                <a:sym typeface="+mn-ea"/>
              </a:rPr>
              <a:t>3.2 安装模块</a:t>
            </a:r>
            <a:endParaRPr lang="zh-CN" altLang="en-US" sz="2000">
              <a:sym typeface="+mn-ea"/>
            </a:endParaRPr>
          </a:p>
          <a:p>
            <a:pPr lvl="2"/>
            <a:r>
              <a:rPr lang="zh-CN" altLang="en-US" sz="2000">
                <a:sym typeface="+mn-ea"/>
              </a:rPr>
              <a:t>3.3 pip 安装第三方模块</a:t>
            </a:r>
            <a:endParaRPr lang="zh-CN" altLang="en-US" sz="2000"/>
          </a:p>
          <a:p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卸载模块</a:t>
            </a:r>
            <a:endParaRPr lang="zh-CN" altLang="en-US"/>
          </a:p>
          <a:p>
            <a:pPr lvl="1"/>
            <a:r>
              <a:rPr lang="zh-CN" altLang="en-US"/>
              <a:t>直接从安装目录下，把安装模块的 </a:t>
            </a:r>
            <a:r>
              <a:rPr lang="zh-CN" altLang="en-US">
                <a:solidFill>
                  <a:srgbClr val="FF0000"/>
                </a:solidFill>
              </a:rPr>
              <a:t>目录</a:t>
            </a:r>
            <a:r>
              <a:rPr lang="zh-CN" altLang="en-US"/>
              <a:t> 删除就可以</a:t>
            </a:r>
            <a:endParaRPr lang="zh-CN" altLang="en-US"/>
          </a:p>
          <a:p>
            <a:pPr lvl="1"/>
            <a:r>
              <a:rPr lang="zh-CN" altLang="en-US"/>
              <a:t>$ cd /usr/local/lib/python3.5/dist-packages/</a:t>
            </a:r>
            <a:endParaRPr lang="zh-CN" altLang="en-US"/>
          </a:p>
          <a:p>
            <a:pPr lvl="1"/>
            <a:r>
              <a:rPr lang="zh-CN" altLang="en-US"/>
              <a:t>$ sudo rm -r </a:t>
            </a:r>
            <a:r>
              <a:rPr lang="en-US" altLang="zh-CN"/>
              <a:t>ss</a:t>
            </a:r>
            <a:r>
              <a:rPr lang="zh-CN" altLang="en-US"/>
              <a:t>_message*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3.3 pip 安装第三方模块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>
                <a:solidFill>
                  <a:srgbClr val="FF0000"/>
                </a:solidFill>
              </a:rPr>
              <a:t>第三方模块</a:t>
            </a:r>
            <a:r>
              <a:rPr lang="zh-CN" altLang="en-US" sz="2800"/>
              <a:t> 通常是指由 </a:t>
            </a:r>
            <a:r>
              <a:rPr lang="zh-CN" altLang="en-US" sz="2800">
                <a:solidFill>
                  <a:srgbClr val="FF0000"/>
                </a:solidFill>
              </a:rPr>
              <a:t>知名的第三方团队</a:t>
            </a:r>
            <a:r>
              <a:rPr lang="zh-CN" altLang="en-US" sz="2800"/>
              <a:t> 开发的 并且被 </a:t>
            </a:r>
            <a:r>
              <a:rPr lang="zh-CN" altLang="en-US" sz="2800">
                <a:solidFill>
                  <a:srgbClr val="FF0000"/>
                </a:solidFill>
              </a:rPr>
              <a:t>程序员广泛使用</a:t>
            </a:r>
            <a:r>
              <a:rPr lang="zh-CN" altLang="en-US" sz="2800"/>
              <a:t> 的 Python 包 / 模块</a:t>
            </a:r>
            <a:endParaRPr lang="zh-CN" altLang="en-US" sz="2800"/>
          </a:p>
          <a:p>
            <a:pPr lvl="1"/>
            <a:r>
              <a:rPr lang="zh-CN" altLang="en-US" sz="2450"/>
              <a:t>例如 </a:t>
            </a:r>
            <a:r>
              <a:rPr lang="zh-CN" altLang="en-US" sz="2450">
                <a:solidFill>
                  <a:srgbClr val="FF0000"/>
                </a:solidFill>
              </a:rPr>
              <a:t>pygame</a:t>
            </a:r>
            <a:r>
              <a:rPr lang="zh-CN" altLang="en-US" sz="2450"/>
              <a:t> 就是一套非常成熟的 </a:t>
            </a:r>
            <a:r>
              <a:rPr lang="zh-CN" altLang="en-US" sz="2450">
                <a:solidFill>
                  <a:srgbClr val="FF0000"/>
                </a:solidFill>
              </a:rPr>
              <a:t>游戏开发模块</a:t>
            </a:r>
            <a:endParaRPr lang="zh-CN" altLang="en-US" sz="2450"/>
          </a:p>
          <a:p>
            <a:r>
              <a:rPr lang="zh-CN" altLang="en-US" sz="2800"/>
              <a:t>pip 是一个现代的，通用的 Python 包管理工具</a:t>
            </a:r>
            <a:endParaRPr lang="zh-CN" altLang="en-US" sz="2800"/>
          </a:p>
          <a:p>
            <a:r>
              <a:rPr lang="zh-CN" altLang="en-US" sz="2800"/>
              <a:t>提供了对 Python 包的查找、下载、安装、卸载等功能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安装和卸载命令如下：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0950" y="2305050"/>
            <a:ext cx="5538470" cy="25527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pPr algn="ctr"/>
            <a:r>
              <a:rPr lang="zh-CN" altLang="en-US">
                <a:sym typeface="+mn-ea"/>
              </a:rPr>
              <a:t>01. 模块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1.1 模块的概念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模块是 Python 程序架构的一个核心概念</a:t>
            </a:r>
            <a:endParaRPr lang="zh-CN" altLang="en-US" sz="2800"/>
          </a:p>
          <a:p>
            <a:pPr lvl="1"/>
            <a:r>
              <a:rPr lang="zh-CN" altLang="en-US" sz="2450"/>
              <a:t>每一个以扩展名 </a:t>
            </a:r>
            <a:r>
              <a:rPr lang="zh-CN" altLang="en-US" sz="2450">
                <a:solidFill>
                  <a:srgbClr val="FF0000"/>
                </a:solidFill>
              </a:rPr>
              <a:t>py 结尾</a:t>
            </a:r>
            <a:r>
              <a:rPr lang="zh-CN" altLang="en-US" sz="2450"/>
              <a:t>的 Python 源代码文件都是一个 </a:t>
            </a:r>
            <a:r>
              <a:rPr lang="zh-CN" altLang="en-US" sz="2450">
                <a:solidFill>
                  <a:srgbClr val="FF0000"/>
                </a:solidFill>
              </a:rPr>
              <a:t>模块</a:t>
            </a:r>
            <a:endParaRPr lang="zh-CN" altLang="en-US" sz="2450"/>
          </a:p>
          <a:p>
            <a:pPr lvl="1"/>
            <a:r>
              <a:rPr lang="zh-CN" altLang="en-US" sz="2450">
                <a:solidFill>
                  <a:srgbClr val="FF0000"/>
                </a:solidFill>
              </a:rPr>
              <a:t>模块名</a:t>
            </a:r>
            <a:r>
              <a:rPr lang="zh-CN" altLang="en-US" sz="2450"/>
              <a:t> 同样也是一个 </a:t>
            </a:r>
            <a:r>
              <a:rPr lang="zh-CN" altLang="en-US" sz="2450">
                <a:solidFill>
                  <a:srgbClr val="FF0000"/>
                </a:solidFill>
              </a:rPr>
              <a:t>标识符</a:t>
            </a:r>
            <a:r>
              <a:rPr lang="zh-CN" altLang="en-US" sz="2450"/>
              <a:t>，需要符合标识符的命名规则</a:t>
            </a:r>
            <a:endParaRPr lang="zh-CN" altLang="en-US" sz="2450"/>
          </a:p>
          <a:p>
            <a:pPr lvl="1"/>
            <a:r>
              <a:rPr lang="zh-CN" altLang="en-US" sz="2450"/>
              <a:t>在模块中定义的 </a:t>
            </a:r>
            <a:r>
              <a:rPr lang="zh-CN" altLang="en-US" sz="2450">
                <a:solidFill>
                  <a:srgbClr val="FF0000"/>
                </a:solidFill>
              </a:rPr>
              <a:t>全局变量 、函数、类</a:t>
            </a:r>
            <a:r>
              <a:rPr lang="zh-CN" altLang="en-US" sz="2450"/>
              <a:t> 都是提供给外界直接使用的 </a:t>
            </a:r>
            <a:r>
              <a:rPr lang="zh-CN" altLang="en-US" sz="2450">
                <a:solidFill>
                  <a:srgbClr val="FF0000"/>
                </a:solidFill>
              </a:rPr>
              <a:t>工具</a:t>
            </a:r>
            <a:endParaRPr lang="zh-CN" altLang="en-US" sz="2450">
              <a:solidFill>
                <a:srgbClr val="FF0000"/>
              </a:solidFill>
            </a:endParaRPr>
          </a:p>
          <a:p>
            <a:pPr lvl="1"/>
            <a:r>
              <a:rPr lang="zh-CN" altLang="en-US" sz="2450">
                <a:solidFill>
                  <a:srgbClr val="FF0000"/>
                </a:solidFill>
              </a:rPr>
              <a:t>模块</a:t>
            </a:r>
            <a:r>
              <a:rPr lang="zh-CN" altLang="en-US" sz="2450"/>
              <a:t> 就好比是 </a:t>
            </a:r>
            <a:r>
              <a:rPr lang="zh-CN" altLang="en-US" sz="2450">
                <a:solidFill>
                  <a:srgbClr val="FF0000"/>
                </a:solidFill>
              </a:rPr>
              <a:t>工具包</a:t>
            </a:r>
            <a:r>
              <a:rPr lang="zh-CN" altLang="en-US" sz="2450"/>
              <a:t>，要想使用这个工具包中的工具，就需要先 </a:t>
            </a:r>
            <a:r>
              <a:rPr lang="zh-CN" altLang="en-US" sz="2450">
                <a:solidFill>
                  <a:srgbClr val="FF0000"/>
                </a:solidFill>
              </a:rPr>
              <a:t>导入</a:t>
            </a:r>
            <a:r>
              <a:rPr lang="zh-CN" altLang="en-US" sz="2450"/>
              <a:t> 这个模块</a:t>
            </a:r>
            <a:endParaRPr lang="zh-CN" altLang="en-US" sz="245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1.2 模块的两种导入方式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1）import 导入</a:t>
            </a:r>
            <a:endParaRPr lang="zh-CN" altLang="en-US" sz="2800"/>
          </a:p>
          <a:p>
            <a:endParaRPr lang="zh-CN" altLang="en-US" sz="2800"/>
          </a:p>
          <a:p>
            <a:pPr lvl="1"/>
            <a:r>
              <a:rPr lang="zh-CN" altLang="en-US" sz="2450"/>
              <a:t>提示：在导入模块时，每个导入应该独占一行</a:t>
            </a:r>
            <a:endParaRPr lang="zh-CN" altLang="en-US" sz="2450"/>
          </a:p>
          <a:p>
            <a:pPr lvl="1"/>
            <a:endParaRPr lang="zh-CN" altLang="en-US" sz="2450"/>
          </a:p>
          <a:p>
            <a:pPr lvl="1"/>
            <a:endParaRPr lang="zh-CN" altLang="en-US" sz="2450"/>
          </a:p>
          <a:p>
            <a:pPr marL="914400" lvl="2" indent="0">
              <a:buNone/>
            </a:pPr>
            <a:endParaRPr lang="zh-CN" altLang="en-US" sz="2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8465" y="2284095"/>
            <a:ext cx="5288915" cy="4546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465" y="3340100"/>
            <a:ext cx="2868930" cy="7543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 sz="2400">
                <a:sym typeface="+mn-ea"/>
              </a:rPr>
              <a:t>导入之后</a:t>
            </a:r>
            <a:endParaRPr lang="zh-CN" altLang="en-US" sz="2400"/>
          </a:p>
          <a:p>
            <a:pPr lvl="1"/>
            <a:r>
              <a:rPr lang="zh-CN" altLang="en-US" sz="2400">
                <a:sym typeface="+mn-ea"/>
              </a:rPr>
              <a:t>通过 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模块名. </a:t>
            </a:r>
            <a:r>
              <a:rPr lang="zh-CN" altLang="en-US" sz="2400">
                <a:sym typeface="+mn-ea"/>
              </a:rPr>
              <a:t>使用 模块提供的工具 —— 全局变量、函数、类</a:t>
            </a:r>
            <a:endParaRPr lang="zh-CN" altLang="en-US" sz="2400"/>
          </a:p>
          <a:p>
            <a:pPr lvl="1"/>
            <a:r>
              <a:rPr lang="zh-CN" altLang="en-US" sz="2400">
                <a:solidFill>
                  <a:srgbClr val="FF0000"/>
                </a:solidFill>
                <a:sym typeface="+mn-ea"/>
              </a:rPr>
              <a:t>使用 as 指定模块的别名</a:t>
            </a:r>
            <a:endParaRPr lang="zh-CN" altLang="en-US" sz="240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zh-CN" altLang="en-US" sz="2400">
                <a:solidFill>
                  <a:srgbClr val="FF0000"/>
                </a:solidFill>
                <a:sym typeface="+mn-ea"/>
              </a:rPr>
              <a:t>   </a:t>
            </a:r>
            <a:r>
              <a:rPr lang="zh-CN" altLang="en-US" sz="2400">
                <a:sym typeface="+mn-ea"/>
              </a:rPr>
              <a:t>如果模块的名字太长，可以使用 as 指定模块的名称，以方便在代码中的使用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2" indent="0">
              <a:buNone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2" indent="0">
              <a:buNone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注意：</a:t>
            </a:r>
            <a:r>
              <a:rPr lang="zh-CN" altLang="en-US">
                <a:solidFill>
                  <a:srgbClr val="FF0000"/>
                </a:solidFill>
              </a:rPr>
              <a:t>模块别名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 应该符合 </a:t>
            </a:r>
            <a:r>
              <a:rPr lang="zh-CN" altLang="en-US">
                <a:solidFill>
                  <a:srgbClr val="FF0000"/>
                </a:solidFill>
              </a:rPr>
              <a:t>大驼峰命名法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3860" y="4001135"/>
            <a:ext cx="5163820" cy="4730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测试模块</a:t>
            </a:r>
            <a:r>
              <a:rPr lang="en-US" altLang="zh-CN"/>
              <a:t>1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524635"/>
            <a:ext cx="6217285" cy="4318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测试模块</a:t>
            </a:r>
            <a:r>
              <a:rPr lang="en-US" altLang="zh-CN"/>
              <a:t>2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525905"/>
            <a:ext cx="5648325" cy="39128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PA" val="v3.0.0"/>
</p:tagLst>
</file>

<file path=ppt/tags/tag10.xml><?xml version="1.0" encoding="utf-8"?>
<p:tagLst xmlns:p="http://schemas.openxmlformats.org/presentationml/2006/main">
  <p:tag name="KSO_WM_SPECIAL_SOURCE" val="bdnull"/>
</p:tagLst>
</file>

<file path=ppt/tags/tag11.xml><?xml version="1.0" encoding="utf-8"?>
<p:tagLst xmlns:p="http://schemas.openxmlformats.org/presentationml/2006/main">
  <p:tag name="KSO_WM_SPECIAL_SOURCE" val="bdnull"/>
</p:tagLst>
</file>

<file path=ppt/tags/tag12.xml><?xml version="1.0" encoding="utf-8"?>
<p:tagLst xmlns:p="http://schemas.openxmlformats.org/presentationml/2006/main">
  <p:tag name="KSO_WM_SPECIAL_SOURCE" val="bdnull"/>
</p:tagLst>
</file>

<file path=ppt/tags/tag13.xml><?xml version="1.0" encoding="utf-8"?>
<p:tagLst xmlns:p="http://schemas.openxmlformats.org/presentationml/2006/main">
  <p:tag name="KSO_WM_SPECIAL_SOURCE" val="bdnull"/>
</p:tagLst>
</file>

<file path=ppt/tags/tag14.xml><?xml version="1.0" encoding="utf-8"?>
<p:tagLst xmlns:p="http://schemas.openxmlformats.org/presentationml/2006/main">
  <p:tag name="KSO_WM_SPECIAL_SOURCE" val="bdnull"/>
</p:tagLst>
</file>

<file path=ppt/tags/tag15.xml><?xml version="1.0" encoding="utf-8"?>
<p:tagLst xmlns:p="http://schemas.openxmlformats.org/presentationml/2006/main">
  <p:tag name="KSO_WM_SPECIAL_SOURCE" val="bdnull"/>
</p:tagLst>
</file>

<file path=ppt/tags/tag16.xml><?xml version="1.0" encoding="utf-8"?>
<p:tagLst xmlns:p="http://schemas.openxmlformats.org/presentationml/2006/main">
  <p:tag name="KSO_WM_SPECIAL_SOURCE" val="bdnull"/>
</p:tagLst>
</file>

<file path=ppt/tags/tag17.xml><?xml version="1.0" encoding="utf-8"?>
<p:tagLst xmlns:p="http://schemas.openxmlformats.org/presentationml/2006/main">
  <p:tag name="KSO_WM_SPECIAL_SOURCE" val="bdnull"/>
</p:tagLst>
</file>

<file path=ppt/tags/tag18.xml><?xml version="1.0" encoding="utf-8"?>
<p:tagLst xmlns:p="http://schemas.openxmlformats.org/presentationml/2006/main">
  <p:tag name="KSO_WM_SPECIAL_SOURCE" val="bdnull"/>
</p:tagLst>
</file>

<file path=ppt/tags/tag19.xml><?xml version="1.0" encoding="utf-8"?>
<p:tagLst xmlns:p="http://schemas.openxmlformats.org/presentationml/2006/main">
  <p:tag name="KSO_WM_SPECIAL_SOURCE" val="bdnull"/>
</p:tagLst>
</file>

<file path=ppt/tags/tag2.xml><?xml version="1.0" encoding="utf-8"?>
<p:tagLst xmlns:p="http://schemas.openxmlformats.org/presentationml/2006/main">
  <p:tag name="PA" val="v3.0.0"/>
</p:tagLst>
</file>

<file path=ppt/tags/tag20.xml><?xml version="1.0" encoding="utf-8"?>
<p:tagLst xmlns:p="http://schemas.openxmlformats.org/presentationml/2006/main">
  <p:tag name="KSO_WM_SPECIAL_SOURCE" val="bdnull"/>
</p:tagLst>
</file>

<file path=ppt/tags/tag21.xml><?xml version="1.0" encoding="utf-8"?>
<p:tagLst xmlns:p="http://schemas.openxmlformats.org/presentationml/2006/main">
  <p:tag name="KSO_WM_SPECIAL_SOURCE" val="bdnull"/>
</p:tagLst>
</file>

<file path=ppt/tags/tag22.xml><?xml version="1.0" encoding="utf-8"?>
<p:tagLst xmlns:p="http://schemas.openxmlformats.org/presentationml/2006/main">
  <p:tag name="KSO_WM_SPECIAL_SOURCE" val="bdnull"/>
</p:tagLst>
</file>

<file path=ppt/tags/tag23.xml><?xml version="1.0" encoding="utf-8"?>
<p:tagLst xmlns:p="http://schemas.openxmlformats.org/presentationml/2006/main">
  <p:tag name="KSO_WM_SPECIAL_SOURCE" val="bdnull"/>
</p:tagLst>
</file>

<file path=ppt/tags/tag24.xml><?xml version="1.0" encoding="utf-8"?>
<p:tagLst xmlns:p="http://schemas.openxmlformats.org/presentationml/2006/main">
  <p:tag name="KSO_WM_SPECIAL_SOURCE" val="bdnull"/>
</p:tagLst>
</file>

<file path=ppt/tags/tag25.xml><?xml version="1.0" encoding="utf-8"?>
<p:tagLst xmlns:p="http://schemas.openxmlformats.org/presentationml/2006/main">
  <p:tag name="KSO_WM_SPECIAL_SOURCE" val="bdnull"/>
</p:tagLst>
</file>

<file path=ppt/tags/tag26.xml><?xml version="1.0" encoding="utf-8"?>
<p:tagLst xmlns:p="http://schemas.openxmlformats.org/presentationml/2006/main">
  <p:tag name="KSO_WM_SPECIAL_SOURCE" val="bdnull"/>
</p:tagLst>
</file>

<file path=ppt/tags/tag27.xml><?xml version="1.0" encoding="utf-8"?>
<p:tagLst xmlns:p="http://schemas.openxmlformats.org/presentationml/2006/main">
  <p:tag name="KSO_WM_SPECIAL_SOURCE" val="bdnull"/>
</p:tagLst>
</file>

<file path=ppt/tags/tag28.xml><?xml version="1.0" encoding="utf-8"?>
<p:tagLst xmlns:p="http://schemas.openxmlformats.org/presentationml/2006/main">
  <p:tag name="KSO_WM_SPECIAL_SOURCE" val="bdnull"/>
</p:tagLst>
</file>

<file path=ppt/tags/tag29.xml><?xml version="1.0" encoding="utf-8"?>
<p:tagLst xmlns:p="http://schemas.openxmlformats.org/presentationml/2006/main">
  <p:tag name="KSO_WM_SPECIAL_SOURCE" val="bdnull"/>
</p:tagLst>
</file>

<file path=ppt/tags/tag3.xml><?xml version="1.0" encoding="utf-8"?>
<p:tagLst xmlns:p="http://schemas.openxmlformats.org/presentationml/2006/main">
  <p:tag name="PA" val="v3.0.0"/>
</p:tagLst>
</file>

<file path=ppt/tags/tag30.xml><?xml version="1.0" encoding="utf-8"?>
<p:tagLst xmlns:p="http://schemas.openxmlformats.org/presentationml/2006/main">
  <p:tag name="KSO_WM_SPECIAL_SOURCE" val="bdnull"/>
</p:tagLst>
</file>

<file path=ppt/tags/tag31.xml><?xml version="1.0" encoding="utf-8"?>
<p:tagLst xmlns:p="http://schemas.openxmlformats.org/presentationml/2006/main">
  <p:tag name="KSO_WM_SPECIAL_SOURCE" val="bdnull"/>
</p:tagLst>
</file>

<file path=ppt/tags/tag32.xml><?xml version="1.0" encoding="utf-8"?>
<p:tagLst xmlns:p="http://schemas.openxmlformats.org/presentationml/2006/main">
  <p:tag name="KSO_WM_SPECIAL_SOURCE" val="bdnull"/>
</p:tagLst>
</file>

<file path=ppt/tags/tag33.xml><?xml version="1.0" encoding="utf-8"?>
<p:tagLst xmlns:p="http://schemas.openxmlformats.org/presentationml/2006/main">
  <p:tag name="KSO_WM_SPECIAL_SOURCE" val="bdnull"/>
</p:tagLst>
</file>

<file path=ppt/tags/tag34.xml><?xml version="1.0" encoding="utf-8"?>
<p:tagLst xmlns:p="http://schemas.openxmlformats.org/presentationml/2006/main">
  <p:tag name="KSO_WM_SPECIAL_SOURCE" val="bdnull"/>
</p:tagLst>
</file>

<file path=ppt/tags/tag35.xml><?xml version="1.0" encoding="utf-8"?>
<p:tagLst xmlns:p="http://schemas.openxmlformats.org/presentationml/2006/main">
  <p:tag name="KSO_WM_SPECIAL_SOURCE" val="bdnull"/>
</p:tagLst>
</file>

<file path=ppt/tags/tag36.xml><?xml version="1.0" encoding="utf-8"?>
<p:tagLst xmlns:p="http://schemas.openxmlformats.org/presentationml/2006/main">
  <p:tag name="KSO_WM_SPECIAL_SOURCE" val="bdnull"/>
</p:tagLst>
</file>

<file path=ppt/tags/tag37.xml><?xml version="1.0" encoding="utf-8"?>
<p:tagLst xmlns:p="http://schemas.openxmlformats.org/presentationml/2006/main">
  <p:tag name="KSO_WM_SPECIAL_SOURCE" val="bdnull"/>
</p:tagLst>
</file>

<file path=ppt/tags/tag38.xml><?xml version="1.0" encoding="utf-8"?>
<p:tagLst xmlns:p="http://schemas.openxmlformats.org/presentationml/2006/main">
  <p:tag name="KSO_WM_SPECIAL_SOURCE" val="bdnull"/>
</p:tagLst>
</file>

<file path=ppt/tags/tag39.xml><?xml version="1.0" encoding="utf-8"?>
<p:tagLst xmlns:p="http://schemas.openxmlformats.org/presentationml/2006/main">
  <p:tag name="KSO_WM_SPECIAL_SOURCE" val="bdnull"/>
</p:tagLst>
</file>

<file path=ppt/tags/tag4.xml><?xml version="1.0" encoding="utf-8"?>
<p:tagLst xmlns:p="http://schemas.openxmlformats.org/presentationml/2006/main">
  <p:tag name="PA" val="v3.0.0"/>
</p:tagLst>
</file>

<file path=ppt/tags/tag5.xml><?xml version="1.0" encoding="utf-8"?>
<p:tagLst xmlns:p="http://schemas.openxmlformats.org/presentationml/2006/main">
  <p:tag name="PA" val="v3.0.0"/>
</p:tagLst>
</file>

<file path=ppt/tags/tag6.xml><?xml version="1.0" encoding="utf-8"?>
<p:tagLst xmlns:p="http://schemas.openxmlformats.org/presentationml/2006/main">
  <p:tag name="PA" val="v3.0.0"/>
</p:tagLst>
</file>

<file path=ppt/tags/tag7.xml><?xml version="1.0" encoding="utf-8"?>
<p:tagLst xmlns:p="http://schemas.openxmlformats.org/presentationml/2006/main">
  <p:tag name="PA" val="v3.0.0"/>
</p:tagLst>
</file>

<file path=ppt/tags/tag8.xml><?xml version="1.0" encoding="utf-8"?>
<p:tagLst xmlns:p="http://schemas.openxmlformats.org/presentationml/2006/main">
  <p:tag name="KSO_WM_SPECIAL_SOURCE" val="bdnull"/>
</p:tagLst>
</file>

<file path=ppt/tags/tag9.xml><?xml version="1.0" encoding="utf-8"?>
<p:tagLst xmlns:p="http://schemas.openxmlformats.org/presentationml/2006/main">
  <p:tag name="KSO_WM_SPECIAL_SOURCE" val="bdnull"/>
</p:tagLst>
</file>

<file path=ppt/theme/theme1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 sz="280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2165</Words>
  <Application>WPS 演示</Application>
  <PresentationFormat>宽屏</PresentationFormat>
  <Paragraphs>165</Paragraphs>
  <Slides>32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1" baseType="lpstr">
      <vt:lpstr>Arial</vt:lpstr>
      <vt:lpstr>宋体</vt:lpstr>
      <vt:lpstr>Wingdings</vt:lpstr>
      <vt:lpstr>微软雅黑</vt:lpstr>
      <vt:lpstr>楷体</vt:lpstr>
      <vt:lpstr>Calibri</vt:lpstr>
      <vt:lpstr>Calibri Light</vt:lpstr>
      <vt:lpstr>Arial Unicode MS</vt:lpstr>
      <vt:lpstr>2_自定义设计方案</vt:lpstr>
      <vt:lpstr>PowerPoint 演示文稿</vt:lpstr>
      <vt:lpstr>Python的模块和包</vt:lpstr>
      <vt:lpstr>PowerPoint 演示文稿</vt:lpstr>
      <vt:lpstr>PowerPoint 演示文稿</vt:lpstr>
      <vt:lpstr>1.1 模块的概念</vt:lpstr>
      <vt:lpstr>1.2 模块的两种导入方式</vt:lpstr>
      <vt:lpstr>PowerPoint 演示文稿</vt:lpstr>
      <vt:lpstr>测试模块1</vt:lpstr>
      <vt:lpstr>测试模块2</vt:lpstr>
      <vt:lpstr>import导入模块</vt:lpstr>
      <vt:lpstr>PowerPoint 演示文稿</vt:lpstr>
      <vt:lpstr>from import导入</vt:lpstr>
      <vt:lpstr>PowerPoint 演示文稿</vt:lpstr>
      <vt:lpstr>from import 导入注意事项</vt:lpstr>
      <vt:lpstr>from import 导入全部</vt:lpstr>
      <vt:lpstr>1.3 模块的搜索顺序[扩展]</vt:lpstr>
      <vt:lpstr>PowerPoint 演示文稿</vt:lpstr>
      <vt:lpstr>1.4 原则 — 每一个文件都应该是可以被导入的</vt:lpstr>
      <vt:lpstr>PowerPoint 演示文稿</vt:lpstr>
      <vt:lpstr>PowerPoint 演示文稿</vt:lpstr>
      <vt:lpstr>PowerPoint 演示文稿</vt:lpstr>
      <vt:lpstr>02. 包（Package）</vt:lpstr>
      <vt:lpstr>PowerPoint 演示文稿</vt:lpstr>
      <vt:lpstr>PowerPoint 演示文稿</vt:lpstr>
      <vt:lpstr>03. 发布模块（知道）</vt:lpstr>
      <vt:lpstr>3.1 制作发布压缩包步骤</vt:lpstr>
      <vt:lpstr>PowerPoint 演示文稿</vt:lpstr>
      <vt:lpstr>PowerPoint 演示文稿</vt:lpstr>
      <vt:lpstr>3.2 安装模块</vt:lpstr>
      <vt:lpstr>PowerPoint 演示文稿</vt:lpstr>
      <vt:lpstr>3.3 pip 安装第三方模块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hanj</cp:lastModifiedBy>
  <cp:revision>188</cp:revision>
  <dcterms:created xsi:type="dcterms:W3CDTF">2019-06-19T02:08:00Z</dcterms:created>
  <dcterms:modified xsi:type="dcterms:W3CDTF">2021-12-13T07:55:55Z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2052-11.1.0.10524</vt:lpwstr>
  </property>
  <property fmtid="{D5CDD505-2E9C-101B-9397-08002B2CF9AE}" pid="3" name="ICV">
    <vt:lpwstr>0C83DF46503C488C912C719994247F7A</vt:lpwstr>
  </property>
</Properties>
</file>