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78" r:id="rId3"/>
    <p:sldId id="601" r:id="rId5"/>
    <p:sldId id="602" r:id="rId6"/>
    <p:sldId id="603" r:id="rId7"/>
    <p:sldId id="604" r:id="rId8"/>
    <p:sldId id="605" r:id="rId9"/>
    <p:sldId id="606" r:id="rId10"/>
    <p:sldId id="607" r:id="rId11"/>
    <p:sldId id="608" r:id="rId12"/>
    <p:sldId id="609" r:id="rId13"/>
    <p:sldId id="610" r:id="rId14"/>
    <p:sldId id="611" r:id="rId15"/>
    <p:sldId id="61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23146" y="3086839"/>
            <a:ext cx="5812190" cy="171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sz="4800" dirty="0"/>
              <a:t>设计模式</a:t>
            </a:r>
            <a:endParaRPr lang="zh-CN" sz="4800" dirty="0"/>
          </a:p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商丘师范 韩杰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只执行一次初始化工作</a:t>
            </a:r>
            <a:endParaRPr lang="zh-CN" altLang="en-US" sz="2800"/>
          </a:p>
          <a:p>
            <a:pPr lvl="1"/>
            <a:r>
              <a:rPr lang="zh-CN" altLang="en-US" sz="2400"/>
              <a:t>在每次使用 类名() 创建对象时，Python 的解释器都会自动调用两个方法：</a:t>
            </a:r>
            <a:endParaRPr lang="zh-CN" altLang="en-US" sz="2400"/>
          </a:p>
          <a:p>
            <a:pPr lvl="2"/>
            <a:r>
              <a:rPr lang="zh-CN" altLang="en-US" sz="2000"/>
              <a:t>__new__ 分配空间</a:t>
            </a:r>
            <a:endParaRPr lang="zh-CN" altLang="en-US" sz="2000"/>
          </a:p>
          <a:p>
            <a:pPr lvl="2"/>
            <a:r>
              <a:rPr lang="zh-CN" altLang="en-US" sz="2000"/>
              <a:t>__init__ 对象初始化</a:t>
            </a:r>
            <a:endParaRPr lang="zh-CN" altLang="en-US" sz="2000"/>
          </a:p>
          <a:p>
            <a:pPr lvl="1"/>
            <a:r>
              <a:rPr lang="zh-CN" altLang="en-US" sz="2400"/>
              <a:t>在上一小节对 __new__ 方法改造之后，每次都会得到</a:t>
            </a:r>
            <a:r>
              <a:rPr lang="zh-CN" altLang="en-US" sz="2400">
                <a:solidFill>
                  <a:srgbClr val="FF0000"/>
                </a:solidFill>
              </a:rPr>
              <a:t> 第一次被创建对象的引用</a:t>
            </a:r>
            <a:endParaRPr lang="zh-CN" altLang="en-US" sz="2400">
              <a:solidFill>
                <a:srgbClr val="FF0000"/>
              </a:solidFill>
            </a:endParaRPr>
          </a:p>
          <a:p>
            <a:pPr lvl="1"/>
            <a:r>
              <a:rPr lang="zh-CN" altLang="en-US" sz="2400"/>
              <a:t>但是：</a:t>
            </a:r>
            <a:r>
              <a:rPr lang="zh-CN" altLang="en-US" sz="2400">
                <a:solidFill>
                  <a:srgbClr val="FF0000"/>
                </a:solidFill>
              </a:rPr>
              <a:t>初始化方法还会被再次调用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需求</a:t>
            </a:r>
            <a:endParaRPr lang="zh-CN" altLang="en-US" sz="2800"/>
          </a:p>
          <a:p>
            <a:pPr lvl="1"/>
            <a:r>
              <a:rPr lang="zh-CN" altLang="en-US" sz="2400"/>
              <a:t>让 初始化动作 只被 执行一次</a:t>
            </a:r>
            <a:endParaRPr lang="zh-CN" altLang="en-US" sz="2400"/>
          </a:p>
          <a:p>
            <a:pPr lvl="0"/>
            <a:r>
              <a:rPr lang="zh-CN" altLang="en-US" sz="2800"/>
              <a:t>解决办法</a:t>
            </a:r>
            <a:endParaRPr lang="zh-CN" altLang="en-US" sz="2800"/>
          </a:p>
          <a:p>
            <a:pPr lvl="1"/>
            <a:r>
              <a:rPr lang="en-US" altLang="zh-CN" sz="2000"/>
              <a:t>1. </a:t>
            </a:r>
            <a:r>
              <a:rPr lang="zh-CN" altLang="en-US" sz="2000"/>
              <a:t>定义一个</a:t>
            </a:r>
            <a:r>
              <a:rPr lang="zh-CN" altLang="en-US" sz="2000">
                <a:solidFill>
                  <a:srgbClr val="FF0000"/>
                </a:solidFill>
              </a:rPr>
              <a:t>类属性</a:t>
            </a:r>
            <a:r>
              <a:rPr lang="zh-CN" altLang="en-US" sz="2000"/>
              <a:t> init_flag 标记是否 </a:t>
            </a:r>
            <a:r>
              <a:rPr lang="zh-CN" altLang="en-US" sz="2000">
                <a:solidFill>
                  <a:srgbClr val="FF0000"/>
                </a:solidFill>
              </a:rPr>
              <a:t>执行过初始化动作</a:t>
            </a:r>
            <a:r>
              <a:rPr lang="zh-CN" altLang="en-US" sz="2000"/>
              <a:t>，初始值为 False</a:t>
            </a:r>
            <a:endParaRPr lang="zh-CN" altLang="en-US" sz="2000"/>
          </a:p>
          <a:p>
            <a:pPr lvl="1"/>
            <a:r>
              <a:rPr lang="en-US" altLang="zh-CN" sz="2000"/>
              <a:t>2. </a:t>
            </a:r>
            <a:r>
              <a:rPr lang="zh-CN" altLang="en-US" sz="2000"/>
              <a:t>在 __init__ 方法中，判断 init_flag，如果为 False 就执行初始化动作</a:t>
            </a:r>
            <a:endParaRPr lang="zh-CN" altLang="en-US" sz="2000"/>
          </a:p>
          <a:p>
            <a:pPr lvl="1"/>
            <a:r>
              <a:rPr lang="en-US" altLang="zh-CN" sz="2000"/>
              <a:t>3. </a:t>
            </a:r>
            <a:r>
              <a:rPr lang="zh-CN" altLang="en-US" sz="2000"/>
              <a:t>然后将 init_flag 设置为 True</a:t>
            </a:r>
            <a:endParaRPr lang="zh-CN" altLang="en-US" sz="2000"/>
          </a:p>
          <a:p>
            <a:pPr lvl="1"/>
            <a:r>
              <a:rPr lang="en-US" altLang="zh-CN" sz="2000"/>
              <a:t>4. </a:t>
            </a:r>
            <a:r>
              <a:rPr lang="zh-CN" altLang="en-US" sz="2000"/>
              <a:t>这样，再次 </a:t>
            </a:r>
            <a:r>
              <a:rPr lang="zh-CN" altLang="en-US" sz="2000">
                <a:solidFill>
                  <a:srgbClr val="FF0000"/>
                </a:solidFill>
              </a:rPr>
              <a:t>自动</a:t>
            </a:r>
            <a:r>
              <a:rPr lang="zh-CN" altLang="en-US" sz="2000"/>
              <a:t> 调用 __init__ 方法时，</a:t>
            </a:r>
            <a:r>
              <a:rPr lang="zh-CN" altLang="en-US" sz="2000">
                <a:solidFill>
                  <a:srgbClr val="FF0000"/>
                </a:solidFill>
              </a:rPr>
              <a:t>初始化动作就不会被再次执行</a:t>
            </a:r>
            <a:r>
              <a:rPr lang="zh-CN" altLang="en-US" sz="2000"/>
              <a:t> 了</a:t>
            </a:r>
            <a:endParaRPr lang="zh-CN" altLang="en-US" sz="2000"/>
          </a:p>
          <a:p>
            <a:pPr lvl="1"/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68120"/>
            <a:ext cx="6336665" cy="49923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07490"/>
            <a:ext cx="5890260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单例设计模式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目标</a:t>
            </a:r>
            <a:endParaRPr lang="zh-CN" altLang="en-US" sz="2800"/>
          </a:p>
          <a:p>
            <a:pPr lvl="1"/>
            <a:r>
              <a:rPr lang="en-US" altLang="zh-CN" sz="2400"/>
              <a:t>01 </a:t>
            </a:r>
            <a:r>
              <a:rPr lang="zh-CN" altLang="en-US" sz="2400"/>
              <a:t>单例设计模式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02 </a:t>
            </a:r>
            <a:r>
              <a:rPr lang="zh-CN" altLang="en-US" sz="2400"/>
              <a:t>__new__ 方法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03 </a:t>
            </a:r>
            <a:r>
              <a:rPr lang="zh-CN" altLang="en-US" sz="2400"/>
              <a:t>Python 中的单例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01. 单例设计模式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设计模式</a:t>
            </a:r>
            <a:endParaRPr lang="zh-CN" altLang="en-US" sz="2800"/>
          </a:p>
          <a:p>
            <a:pPr lvl="1"/>
            <a:r>
              <a:rPr lang="zh-CN" altLang="en-US" sz="2400"/>
              <a:t>设计模式 是 </a:t>
            </a:r>
            <a:r>
              <a:rPr lang="zh-CN" altLang="en-US" sz="2400">
                <a:solidFill>
                  <a:srgbClr val="FF0000"/>
                </a:solidFill>
              </a:rPr>
              <a:t>前人工作的总结和提炼</a:t>
            </a:r>
            <a:r>
              <a:rPr lang="zh-CN" altLang="en-US" sz="2400"/>
              <a:t>，通常，被人们广泛流传的设计模式都是针对 </a:t>
            </a:r>
            <a:r>
              <a:rPr lang="zh-CN" altLang="en-US" sz="2400">
                <a:solidFill>
                  <a:srgbClr val="FF0000"/>
                </a:solidFill>
              </a:rPr>
              <a:t>某一特定问题</a:t>
            </a:r>
            <a:r>
              <a:rPr lang="zh-CN" altLang="en-US" sz="2400"/>
              <a:t> 的成熟的解决方案</a:t>
            </a:r>
            <a:endParaRPr lang="zh-CN" altLang="en-US" sz="2400"/>
          </a:p>
          <a:p>
            <a:pPr lvl="1"/>
            <a:r>
              <a:rPr lang="zh-CN" altLang="en-US" sz="2400"/>
              <a:t>使用 </a:t>
            </a:r>
            <a:r>
              <a:rPr lang="zh-CN" altLang="en-US" sz="2400">
                <a:solidFill>
                  <a:srgbClr val="FF0000"/>
                </a:solidFill>
              </a:rPr>
              <a:t>设计模式</a:t>
            </a:r>
            <a:r>
              <a:rPr lang="zh-CN" altLang="en-US" sz="2400"/>
              <a:t> 是为了可重用代码、让代码更容易被他人理解、保证代码可靠性</a:t>
            </a:r>
            <a:endParaRPr lang="zh-CN" altLang="en-US" sz="2400"/>
          </a:p>
          <a:p>
            <a:pPr lvl="0"/>
            <a:r>
              <a:rPr lang="zh-CN" altLang="en-US" sz="2740"/>
              <a:t>单例设计模式</a:t>
            </a:r>
            <a:endParaRPr lang="zh-CN" altLang="en-US" sz="2740"/>
          </a:p>
          <a:p>
            <a:pPr lvl="1"/>
            <a:r>
              <a:rPr lang="zh-CN" altLang="en-US" sz="2395"/>
              <a:t>目的 —— 让 </a:t>
            </a:r>
            <a:r>
              <a:rPr lang="zh-CN" altLang="en-US" sz="2395">
                <a:solidFill>
                  <a:srgbClr val="FF0000"/>
                </a:solidFill>
              </a:rPr>
              <a:t>类</a:t>
            </a:r>
            <a:r>
              <a:rPr lang="zh-CN" altLang="en-US" sz="2395"/>
              <a:t> 创建的对象，在系统中 </a:t>
            </a:r>
            <a:r>
              <a:rPr lang="zh-CN" altLang="en-US" sz="2395">
                <a:solidFill>
                  <a:srgbClr val="FF0000"/>
                </a:solidFill>
              </a:rPr>
              <a:t>只有 唯一的一个实例</a:t>
            </a:r>
            <a:endParaRPr lang="zh-CN" altLang="en-US" sz="2395"/>
          </a:p>
          <a:p>
            <a:pPr lvl="1"/>
            <a:r>
              <a:rPr lang="zh-CN" altLang="en-US" sz="2395"/>
              <a:t>每一次执行 </a:t>
            </a:r>
            <a:r>
              <a:rPr lang="zh-CN" altLang="en-US" sz="2395">
                <a:solidFill>
                  <a:srgbClr val="FF0000"/>
                </a:solidFill>
              </a:rPr>
              <a:t>类名()</a:t>
            </a:r>
            <a:r>
              <a:rPr lang="zh-CN" altLang="en-US" sz="2395"/>
              <a:t> 返回的对象，</a:t>
            </a:r>
            <a:r>
              <a:rPr lang="zh-CN" altLang="en-US" sz="2395">
                <a:solidFill>
                  <a:srgbClr val="FF0000"/>
                </a:solidFill>
              </a:rPr>
              <a:t>内存地址是相同的</a:t>
            </a:r>
            <a:endParaRPr lang="zh-CN" altLang="en-US" sz="2395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02. __new__ 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使用</a:t>
            </a:r>
            <a:r>
              <a:rPr lang="zh-CN" altLang="en-US" sz="2400">
                <a:solidFill>
                  <a:srgbClr val="FF0000"/>
                </a:solidFill>
              </a:rPr>
              <a:t> 类名()</a:t>
            </a:r>
            <a:r>
              <a:rPr lang="zh-CN" altLang="en-US" sz="2400"/>
              <a:t> 创建对象时，Python 的解释器 首先 会 调用 __new__ 方法为对象 </a:t>
            </a:r>
            <a:r>
              <a:rPr lang="zh-CN" altLang="en-US" sz="2400">
                <a:solidFill>
                  <a:srgbClr val="FF0000"/>
                </a:solidFill>
              </a:rPr>
              <a:t>分配空间</a:t>
            </a:r>
            <a:endParaRPr lang="zh-CN" altLang="en-US" sz="2400"/>
          </a:p>
          <a:p>
            <a:r>
              <a:rPr lang="zh-CN" altLang="en-US" sz="2400"/>
              <a:t>__new__ 是一个 由 object 基类提供的 </a:t>
            </a:r>
            <a:r>
              <a:rPr lang="zh-CN" altLang="en-US" sz="2400">
                <a:solidFill>
                  <a:srgbClr val="FF0000"/>
                </a:solidFill>
              </a:rPr>
              <a:t>内置的静态方法</a:t>
            </a:r>
            <a:r>
              <a:rPr lang="zh-CN" altLang="en-US" sz="2400"/>
              <a:t>，主要作用有两个：</a:t>
            </a:r>
            <a:endParaRPr lang="zh-CN" altLang="en-US" sz="2400"/>
          </a:p>
          <a:p>
            <a:pPr lvl="1"/>
            <a:r>
              <a:rPr lang="zh-CN" altLang="en-US" sz="2400"/>
              <a:t>1) 在内存中为对象 </a:t>
            </a:r>
            <a:r>
              <a:rPr lang="zh-CN" altLang="en-US" sz="2400">
                <a:solidFill>
                  <a:srgbClr val="FF0000"/>
                </a:solidFill>
              </a:rPr>
              <a:t>分配空间</a:t>
            </a:r>
            <a:endParaRPr lang="zh-CN" altLang="en-US" sz="2400"/>
          </a:p>
          <a:p>
            <a:pPr lvl="1"/>
            <a:r>
              <a:rPr lang="zh-CN" altLang="en-US" sz="2400"/>
              <a:t>2) </a:t>
            </a:r>
            <a:r>
              <a:rPr lang="zh-CN" altLang="en-US" sz="2400">
                <a:solidFill>
                  <a:srgbClr val="FF0000"/>
                </a:solidFill>
              </a:rPr>
              <a:t>返回</a:t>
            </a:r>
            <a:r>
              <a:rPr lang="zh-CN" altLang="en-US" sz="2400"/>
              <a:t> 对象的引用</a:t>
            </a:r>
            <a:endParaRPr lang="zh-CN" altLang="en-US" sz="2400"/>
          </a:p>
          <a:p>
            <a:pPr lvl="0"/>
            <a:r>
              <a:rPr lang="zh-CN" altLang="en-US" sz="2400"/>
              <a:t>Python 的解释器获得对象的 </a:t>
            </a:r>
            <a:r>
              <a:rPr lang="zh-CN" altLang="en-US" sz="2400">
                <a:solidFill>
                  <a:srgbClr val="FF0000"/>
                </a:solidFill>
              </a:rPr>
              <a:t>引用</a:t>
            </a:r>
            <a:r>
              <a:rPr lang="zh-CN" altLang="en-US" sz="2400"/>
              <a:t> 后，将引用作为 </a:t>
            </a:r>
            <a:r>
              <a:rPr lang="zh-CN" altLang="en-US" sz="2400">
                <a:solidFill>
                  <a:srgbClr val="FF0000"/>
                </a:solidFill>
              </a:rPr>
              <a:t>第一个参数</a:t>
            </a:r>
            <a:r>
              <a:rPr lang="zh-CN" altLang="en-US" sz="2400"/>
              <a:t>，传递给 __init__ 方法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重写 __new__ 方法 的代码非常固定！</a:t>
            </a:r>
            <a:endParaRPr lang="zh-CN" altLang="en-US" sz="2800"/>
          </a:p>
          <a:p>
            <a:pPr lvl="1"/>
            <a:r>
              <a:rPr lang="zh-CN" altLang="en-US" sz="2450"/>
              <a:t>重写 __new__ 方法 </a:t>
            </a:r>
            <a:r>
              <a:rPr lang="zh-CN" altLang="en-US" sz="2450">
                <a:solidFill>
                  <a:srgbClr val="FF0000"/>
                </a:solidFill>
              </a:rPr>
              <a:t>一定要 return super().__new__(cls)</a:t>
            </a:r>
            <a:endParaRPr lang="zh-CN" altLang="en-US" sz="2450"/>
          </a:p>
          <a:p>
            <a:pPr lvl="1"/>
            <a:r>
              <a:rPr lang="zh-CN" altLang="en-US" sz="2450"/>
              <a:t>否则 Python 的解释器 得不到 分配了空间的 </a:t>
            </a:r>
            <a:r>
              <a:rPr lang="zh-CN" altLang="en-US" sz="2450">
                <a:solidFill>
                  <a:srgbClr val="FF0000"/>
                </a:solidFill>
              </a:rPr>
              <a:t>对象引用</a:t>
            </a:r>
            <a:r>
              <a:rPr lang="zh-CN" altLang="en-US" sz="2450"/>
              <a:t>，就不会调用对象的初始化方法</a:t>
            </a:r>
            <a:endParaRPr lang="zh-CN" altLang="en-US" sz="2450"/>
          </a:p>
          <a:p>
            <a:pPr lvl="1"/>
            <a:r>
              <a:rPr lang="zh-CN" altLang="en-US" sz="2450"/>
              <a:t>注意：__new__ 是一个静态方法，在调用时需要 </a:t>
            </a:r>
            <a:r>
              <a:rPr lang="zh-CN" altLang="en-US" sz="2450">
                <a:solidFill>
                  <a:srgbClr val="FF0000"/>
                </a:solidFill>
              </a:rPr>
              <a:t>主动传递</a:t>
            </a:r>
            <a:r>
              <a:rPr lang="zh-CN" altLang="en-US" sz="2450"/>
              <a:t> cls 参数</a:t>
            </a:r>
            <a:endParaRPr lang="zh-CN" altLang="en-US" sz="245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7710" y="4293870"/>
            <a:ext cx="7096125" cy="2381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68120"/>
            <a:ext cx="5348605" cy="5122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03. Python 中的单例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单例 —— 让 </a:t>
            </a:r>
            <a:r>
              <a:rPr lang="zh-CN" altLang="en-US" sz="2800">
                <a:solidFill>
                  <a:srgbClr val="FF0000"/>
                </a:solidFill>
              </a:rPr>
              <a:t>类</a:t>
            </a:r>
            <a:r>
              <a:rPr lang="zh-CN" altLang="en-US" sz="2800"/>
              <a:t> 创建的对象，在系统中 </a:t>
            </a:r>
            <a:r>
              <a:rPr lang="zh-CN" altLang="en-US" sz="2800">
                <a:solidFill>
                  <a:srgbClr val="FF0000"/>
                </a:solidFill>
              </a:rPr>
              <a:t>只有 唯一的一个实例</a:t>
            </a:r>
            <a:endParaRPr lang="zh-CN" altLang="en-US" sz="2800"/>
          </a:p>
          <a:p>
            <a:pPr lvl="1"/>
            <a:r>
              <a:rPr lang="zh-CN" altLang="en-US" sz="2450"/>
              <a:t>定义一个 </a:t>
            </a:r>
            <a:r>
              <a:rPr lang="zh-CN" altLang="en-US" sz="2450">
                <a:solidFill>
                  <a:srgbClr val="FF0000"/>
                </a:solidFill>
              </a:rPr>
              <a:t>类属性</a:t>
            </a:r>
            <a:r>
              <a:rPr lang="zh-CN" altLang="en-US" sz="2450"/>
              <a:t>，初始值是 None，用于记录 </a:t>
            </a:r>
            <a:r>
              <a:rPr lang="zh-CN" altLang="en-US" sz="2450">
                <a:solidFill>
                  <a:srgbClr val="FF0000"/>
                </a:solidFill>
              </a:rPr>
              <a:t>单例对象的引用</a:t>
            </a:r>
            <a:endParaRPr lang="zh-CN" altLang="en-US" sz="2450"/>
          </a:p>
          <a:p>
            <a:pPr lvl="1"/>
            <a:r>
              <a:rPr lang="zh-CN" altLang="en-US" sz="2450"/>
              <a:t>重写 __new__ 方法</a:t>
            </a:r>
            <a:endParaRPr lang="zh-CN" altLang="en-US" sz="2450"/>
          </a:p>
          <a:p>
            <a:pPr lvl="1"/>
            <a:r>
              <a:rPr lang="zh-CN" altLang="en-US" sz="2450"/>
              <a:t>如果</a:t>
            </a:r>
            <a:r>
              <a:rPr lang="zh-CN" altLang="en-US" sz="2450">
                <a:solidFill>
                  <a:srgbClr val="FF0000"/>
                </a:solidFill>
              </a:rPr>
              <a:t> 类属性</a:t>
            </a:r>
            <a:r>
              <a:rPr lang="zh-CN" altLang="en-US" sz="2450"/>
              <a:t> is None，调用父类方法分配空间，并在类属性中记录结果</a:t>
            </a:r>
            <a:endParaRPr lang="zh-CN" altLang="en-US" sz="2450"/>
          </a:p>
          <a:p>
            <a:pPr lvl="1"/>
            <a:r>
              <a:rPr lang="zh-CN" altLang="en-US" sz="2450"/>
              <a:t>返回 </a:t>
            </a:r>
            <a:r>
              <a:rPr lang="zh-CN" altLang="en-US" sz="2450">
                <a:solidFill>
                  <a:srgbClr val="FF0000"/>
                </a:solidFill>
              </a:rPr>
              <a:t>类属性</a:t>
            </a:r>
            <a:r>
              <a:rPr lang="zh-CN" altLang="en-US" sz="2450"/>
              <a:t> 中记录的 </a:t>
            </a:r>
            <a:r>
              <a:rPr lang="zh-CN" altLang="en-US" sz="2450">
                <a:solidFill>
                  <a:srgbClr val="FF0000"/>
                </a:solidFill>
              </a:rPr>
              <a:t>对象引用</a:t>
            </a:r>
            <a:endParaRPr lang="zh-CN" altLang="en-US" sz="245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81455"/>
            <a:ext cx="9448800" cy="40278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81455"/>
            <a:ext cx="6162675" cy="5072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SPECIAL_SOURCE" val="bdnull"/>
</p:tagLst>
</file>

<file path=ppt/tags/tag11.xml><?xml version="1.0" encoding="utf-8"?>
<p:tagLst xmlns:p="http://schemas.openxmlformats.org/presentationml/2006/main">
  <p:tag name="KSO_WM_SPECIAL_SOURCE" val="bdnull"/>
</p:tagLst>
</file>

<file path=ppt/tags/tag12.xml><?xml version="1.0" encoding="utf-8"?>
<p:tagLst xmlns:p="http://schemas.openxmlformats.org/presentationml/2006/main">
  <p:tag name="KSO_WM_SPECIAL_SOURCE" val="bdnull"/>
</p:tagLst>
</file>

<file path=ppt/tags/tag13.xml><?xml version="1.0" encoding="utf-8"?>
<p:tagLst xmlns:p="http://schemas.openxmlformats.org/presentationml/2006/main">
  <p:tag name="KSO_WM_SPECIAL_SOURCE" val="bdnull"/>
</p:tagLst>
</file>

<file path=ppt/tags/tag14.xml><?xml version="1.0" encoding="utf-8"?>
<p:tagLst xmlns:p="http://schemas.openxmlformats.org/presentationml/2006/main">
  <p:tag name="KSO_WM_SPECIAL_SOURCE" val="bdnull"/>
</p:tagLst>
</file>

<file path=ppt/tags/tag15.xml><?xml version="1.0" encoding="utf-8"?>
<p:tagLst xmlns:p="http://schemas.openxmlformats.org/presentationml/2006/main">
  <p:tag name="KSO_WM_SPECIAL_SOURCE" val="bdnull"/>
</p:tagLst>
</file>

<file path=ppt/tags/tag16.xml><?xml version="1.0" encoding="utf-8"?>
<p:tagLst xmlns:p="http://schemas.openxmlformats.org/presentationml/2006/main">
  <p:tag name="KSO_WM_SPECIAL_SOURCE" val="bdnull"/>
</p:tagLst>
</file>

<file path=ppt/tags/tag17.xml><?xml version="1.0" encoding="utf-8"?>
<p:tagLst xmlns:p="http://schemas.openxmlformats.org/presentationml/2006/main">
  <p:tag name="KSO_WM_SPECIAL_SOURCE" val="bdnull"/>
</p:tagLst>
</file>

<file path=ppt/tags/tag18.xml><?xml version="1.0" encoding="utf-8"?>
<p:tagLst xmlns:p="http://schemas.openxmlformats.org/presentationml/2006/main">
  <p:tag name="KSO_WM_SPECIAL_SOURCE" val="bdnull"/>
</p:tagLst>
</file>

<file path=ppt/tags/tag19.xml><?xml version="1.0" encoding="utf-8"?>
<p:tagLst xmlns:p="http://schemas.openxmlformats.org/presentationml/2006/main"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SPECIAL_SOURCE" val="bdnull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</Words>
  <Application>WPS 演示</Application>
  <PresentationFormat>宽屏</PresentationFormat>
  <Paragraphs>56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Calibri Light</vt:lpstr>
      <vt:lpstr>2_自定义设计方案</vt:lpstr>
      <vt:lpstr>PowerPoint 演示文稿</vt:lpstr>
      <vt:lpstr>单例设计模式</vt:lpstr>
      <vt:lpstr>01. 单例设计模式</vt:lpstr>
      <vt:lpstr>02. __new__ 方法</vt:lpstr>
      <vt:lpstr>PowerPoint 演示文稿</vt:lpstr>
      <vt:lpstr>PowerPoint 演示文稿</vt:lpstr>
      <vt:lpstr>03. Python 中的单例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杰</cp:lastModifiedBy>
  <cp:revision>186</cp:revision>
  <dcterms:created xsi:type="dcterms:W3CDTF">2019-06-19T02:08:00Z</dcterms:created>
  <dcterms:modified xsi:type="dcterms:W3CDTF">2021-04-12T02:54:10Z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0C83DF46503C488C912C719994247F7A</vt:lpwstr>
  </property>
</Properties>
</file>