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577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454" r:id="rId49"/>
    <p:sldId id="455" r:id="rId50"/>
    <p:sldId id="456" r:id="rId51"/>
    <p:sldId id="457" r:id="rId52"/>
    <p:sldId id="458" r:id="rId53"/>
    <p:sldId id="459" r:id="rId54"/>
    <p:sldId id="460" r:id="rId55"/>
    <p:sldId id="461" r:id="rId56"/>
    <p:sldId id="462" r:id="rId57"/>
    <p:sldId id="463" r:id="rId58"/>
    <p:sldId id="464" r:id="rId59"/>
    <p:sldId id="465" r:id="rId60"/>
    <p:sldId id="466" r:id="rId61"/>
    <p:sldId id="467" r:id="rId62"/>
    <p:sldId id="468" r:id="rId63"/>
    <p:sldId id="469" r:id="rId64"/>
    <p:sldId id="470" r:id="rId65"/>
    <p:sldId id="471" r:id="rId66"/>
    <p:sldId id="472" r:id="rId67"/>
    <p:sldId id="473" r:id="rId68"/>
    <p:sldId id="474" r:id="rId69"/>
    <p:sldId id="475" r:id="rId70"/>
    <p:sldId id="476" r:id="rId71"/>
    <p:sldId id="477" r:id="rId72"/>
    <p:sldId id="478" r:id="rId73"/>
    <p:sldId id="479" r:id="rId74"/>
    <p:sldId id="480" r:id="rId75"/>
    <p:sldId id="481" r:id="rId76"/>
    <p:sldId id="482" r:id="rId77"/>
    <p:sldId id="483" r:id="rId78"/>
    <p:sldId id="484" r:id="rId79"/>
    <p:sldId id="485" r:id="rId80"/>
    <p:sldId id="486" r:id="rId81"/>
    <p:sldId id="487" r:id="rId82"/>
    <p:sldId id="488" r:id="rId83"/>
    <p:sldId id="489" r:id="rId84"/>
    <p:sldId id="490" r:id="rId85"/>
    <p:sldId id="491" r:id="rId86"/>
    <p:sldId id="492" r:id="rId87"/>
    <p:sldId id="493" r:id="rId88"/>
    <p:sldId id="494" r:id="rId89"/>
    <p:sldId id="495" r:id="rId90"/>
    <p:sldId id="496" r:id="rId91"/>
    <p:sldId id="497" r:id="rId92"/>
    <p:sldId id="498" r:id="rId93"/>
    <p:sldId id="499" r:id="rId94"/>
    <p:sldId id="500" r:id="rId95"/>
    <p:sldId id="501" r:id="rId96"/>
    <p:sldId id="502" r:id="rId97"/>
    <p:sldId id="503" r:id="rId98"/>
    <p:sldId id="504" r:id="rId99"/>
    <p:sldId id="505" r:id="rId100"/>
    <p:sldId id="506" r:id="rId101"/>
    <p:sldId id="507" r:id="rId102"/>
    <p:sldId id="508" r:id="rId103"/>
    <p:sldId id="509" r:id="rId104"/>
    <p:sldId id="510" r:id="rId105"/>
    <p:sldId id="511" r:id="rId106"/>
    <p:sldId id="512" r:id="rId107"/>
    <p:sldId id="513" r:id="rId108"/>
    <p:sldId id="514" r:id="rId109"/>
    <p:sldId id="515" r:id="rId110"/>
    <p:sldId id="516" r:id="rId111"/>
    <p:sldId id="517" r:id="rId112"/>
    <p:sldId id="518" r:id="rId113"/>
    <p:sldId id="519" r:id="rId114"/>
    <p:sldId id="520" r:id="rId115"/>
    <p:sldId id="521" r:id="rId116"/>
    <p:sldId id="522" r:id="rId117"/>
    <p:sldId id="523" r:id="rId118"/>
    <p:sldId id="524" r:id="rId119"/>
    <p:sldId id="525" r:id="rId120"/>
    <p:sldId id="526" r:id="rId121"/>
    <p:sldId id="527" r:id="rId122"/>
    <p:sldId id="528" r:id="rId123"/>
    <p:sldId id="529" r:id="rId124"/>
    <p:sldId id="530" r:id="rId125"/>
    <p:sldId id="531" r:id="rId126"/>
    <p:sldId id="532" r:id="rId127"/>
    <p:sldId id="533" r:id="rId128"/>
    <p:sldId id="534" r:id="rId129"/>
    <p:sldId id="535" r:id="rId130"/>
    <p:sldId id="536" r:id="rId131"/>
    <p:sldId id="537" r:id="rId132"/>
    <p:sldId id="538" r:id="rId133"/>
    <p:sldId id="539" r:id="rId134"/>
    <p:sldId id="540" r:id="rId135"/>
    <p:sldId id="541" r:id="rId136"/>
    <p:sldId id="542" r:id="rId137"/>
    <p:sldId id="543" r:id="rId138"/>
    <p:sldId id="544" r:id="rId139"/>
    <p:sldId id="545" r:id="rId140"/>
    <p:sldId id="546" r:id="rId141"/>
    <p:sldId id="547" r:id="rId142"/>
    <p:sldId id="548" r:id="rId143"/>
    <p:sldId id="549" r:id="rId144"/>
    <p:sldId id="550" r:id="rId145"/>
    <p:sldId id="551" r:id="rId146"/>
    <p:sldId id="552" r:id="rId147"/>
    <p:sldId id="553" r:id="rId148"/>
    <p:sldId id="554" r:id="rId149"/>
    <p:sldId id="555" r:id="rId150"/>
    <p:sldId id="556" r:id="rId151"/>
    <p:sldId id="557" r:id="rId152"/>
    <p:sldId id="558" r:id="rId153"/>
    <p:sldId id="559" r:id="rId154"/>
    <p:sldId id="560" r:id="rId155"/>
    <p:sldId id="561" r:id="rId156"/>
    <p:sldId id="562" r:id="rId157"/>
    <p:sldId id="563" r:id="rId158"/>
    <p:sldId id="564" r:id="rId159"/>
    <p:sldId id="565" r:id="rId160"/>
    <p:sldId id="566" r:id="rId161"/>
    <p:sldId id="567" r:id="rId162"/>
    <p:sldId id="568" r:id="rId163"/>
    <p:sldId id="569" r:id="rId164"/>
    <p:sldId id="570" r:id="rId165"/>
    <p:sldId id="571" r:id="rId166"/>
    <p:sldId id="572" r:id="rId167"/>
    <p:sldId id="573" r:id="rId168"/>
    <p:sldId id="574" r:id="rId169"/>
    <p:sldId id="575" r:id="rId170"/>
    <p:sldId id="576" r:id="rId1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4" Type="http://schemas.openxmlformats.org/officeDocument/2006/relationships/tableStyles" Target="tableStyles.xml"/><Relationship Id="rId173" Type="http://schemas.openxmlformats.org/officeDocument/2006/relationships/viewProps" Target="viewProps.xml"/><Relationship Id="rId172" Type="http://schemas.openxmlformats.org/officeDocument/2006/relationships/presProps" Target="presProps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5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4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3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2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image" Target="../media/image5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image" Target="../media/image56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8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image" Target="../media/image59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image" Target="../media/image60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image" Target="../media/image61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image" Target="../media/image62.png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7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image" Target="../media/image65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image" Target="../media/image66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image" Target="../media/image67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image" Target="../media/image68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image" Target="../media/image69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image" Target="../media/image70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image" Target="../media/image7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image" Target="../media/image72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image" Target="../media/image7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image" Target="../media/image74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image" Target="../media/image75.pn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8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" Type="http://schemas.openxmlformats.org/officeDocument/2006/relationships/image" Target="../media/image78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image" Target="../media/image79.png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image" Target="../media/image80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image" Target="../media/image8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image" Target="../media/image82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image" Target="../media/image84.png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1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1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2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image" Target="../media/image89.png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7.png"/><Relationship Id="rId1" Type="http://schemas.openxmlformats.org/officeDocument/2006/relationships/tags" Target="../tags/tag23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image" Target="../media/image90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image" Target="../media/image9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image" Target="../media/image92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image" Target="../media/image93.png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image" Target="../media/image94.png"/></Relationships>
</file>

<file path=ppt/slides/_rels/slide168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7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3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3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4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41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4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4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48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49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image" Target="../media/image5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image" Target="../media/image51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image" Target="../media/image5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31656" y="3165579"/>
            <a:ext cx="5812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第十章 游戏项目</a:t>
            </a:r>
            <a:endParaRPr lang="zh-CN" altLang="en-US" sz="4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1.2 </a:t>
            </a:r>
            <a:r>
              <a:rPr lang="zh-CN" altLang="en-US">
                <a:sym typeface="+mn-ea"/>
              </a:rPr>
              <a:t>pygame模块安装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确认模块 —— pygame</a:t>
            </a:r>
            <a:endParaRPr lang="zh-CN" altLang="en-US"/>
          </a:p>
          <a:p>
            <a:pPr lvl="1"/>
            <a:r>
              <a:rPr lang="zh-CN" altLang="en-US"/>
              <a:t>pygame 就是一个 Python 模块，专为电子游戏设计</a:t>
            </a:r>
            <a:endParaRPr lang="zh-CN" altLang="en-US"/>
          </a:p>
          <a:p>
            <a:pPr lvl="1"/>
            <a:r>
              <a:rPr lang="zh-CN" altLang="en-US"/>
              <a:t>官方网站：</a:t>
            </a:r>
            <a:r>
              <a:rPr lang="zh-CN" altLang="en-US">
                <a:solidFill>
                  <a:srgbClr val="FF0000"/>
                </a:solidFill>
              </a:rPr>
              <a:t>https://www.pygame.org/</a:t>
            </a:r>
            <a:endParaRPr lang="zh-CN" altLang="en-US"/>
          </a:p>
          <a:p>
            <a:pPr lvl="2"/>
            <a:r>
              <a:rPr lang="zh-CN" altLang="en-US"/>
              <a:t>提示：要学习第三方模块，通常最好的参考资料就在官方网站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140" y="4001135"/>
            <a:ext cx="7740015" cy="1548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2</a:t>
            </a:r>
            <a:r>
              <a:rPr lang="zh-CN" altLang="en-US"/>
              <a:t>.3 利用初始化方法，简化背景精灵创建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思考 —— 上一小结完成的代码存在什么样的问题？能否简化？</a:t>
            </a:r>
            <a:endParaRPr lang="zh-CN" altLang="en-US" sz="2800"/>
          </a:p>
          <a:p>
            <a:pPr lvl="1"/>
            <a:r>
              <a:rPr lang="zh-CN" altLang="en-US" sz="2100"/>
              <a:t>在主程序中，创建的</a:t>
            </a:r>
            <a:r>
              <a:rPr lang="zh-CN" altLang="en-US" sz="2100">
                <a:solidFill>
                  <a:srgbClr val="FF0000"/>
                </a:solidFill>
              </a:rPr>
              <a:t>两个背景精灵</a:t>
            </a:r>
            <a:r>
              <a:rPr lang="zh-CN" altLang="en-US" sz="2100"/>
              <a:t>，</a:t>
            </a:r>
            <a:r>
              <a:rPr lang="zh-CN" altLang="en-US" sz="2100">
                <a:solidFill>
                  <a:srgbClr val="FF0000"/>
                </a:solidFill>
              </a:rPr>
              <a:t>传入了相同的图像文件路径</a:t>
            </a:r>
            <a:endParaRPr lang="zh-CN" altLang="en-US" sz="2100"/>
          </a:p>
          <a:p>
            <a:pPr lvl="1"/>
            <a:r>
              <a:rPr lang="zh-CN" altLang="en-US" sz="2100"/>
              <a:t>创建 </a:t>
            </a:r>
            <a:r>
              <a:rPr lang="zh-CN" altLang="en-US" sz="2100">
                <a:solidFill>
                  <a:srgbClr val="FF0000"/>
                </a:solidFill>
              </a:rPr>
              <a:t>第二个 背景精灵</a:t>
            </a:r>
            <a:r>
              <a:rPr lang="zh-CN" altLang="en-US" sz="2100"/>
              <a:t> 时，</a:t>
            </a:r>
            <a:r>
              <a:rPr lang="zh-CN" altLang="en-US" sz="2100">
                <a:solidFill>
                  <a:srgbClr val="FF0000"/>
                </a:solidFill>
              </a:rPr>
              <a:t>在主程序中</a:t>
            </a:r>
            <a:r>
              <a:rPr lang="zh-CN" altLang="en-US" sz="2100"/>
              <a:t>，设置背景精灵的图像位置</a:t>
            </a:r>
            <a:endParaRPr lang="zh-CN" altLang="en-US" sz="2100"/>
          </a:p>
          <a:p>
            <a:pPr lvl="0"/>
            <a:r>
              <a:rPr lang="zh-CN" altLang="en-US" sz="2400"/>
              <a:t>思考 —— 精灵 </a:t>
            </a:r>
            <a:r>
              <a:rPr lang="zh-CN" altLang="en-US" sz="2400">
                <a:solidFill>
                  <a:srgbClr val="FF0000"/>
                </a:solidFill>
              </a:rPr>
              <a:t>初始位置</a:t>
            </a:r>
            <a:r>
              <a:rPr lang="zh-CN" altLang="en-US" sz="2400"/>
              <a:t> 的设置，应该 由</a:t>
            </a:r>
            <a:r>
              <a:rPr lang="zh-CN" altLang="en-US" sz="2400">
                <a:solidFill>
                  <a:srgbClr val="FF0000"/>
                </a:solidFill>
              </a:rPr>
              <a:t>主程序负责</a:t>
            </a:r>
            <a:r>
              <a:rPr lang="zh-CN" altLang="en-US" sz="2400"/>
              <a:t>？还是 由</a:t>
            </a:r>
            <a:r>
              <a:rPr lang="zh-CN" altLang="en-US" sz="2400">
                <a:solidFill>
                  <a:srgbClr val="FF0000"/>
                </a:solidFill>
              </a:rPr>
              <a:t>精灵自己负责</a:t>
            </a:r>
            <a:r>
              <a:rPr lang="zh-CN" altLang="en-US" sz="2400"/>
              <a:t>？</a:t>
            </a:r>
            <a:endParaRPr lang="zh-CN" altLang="en-US" sz="2400"/>
          </a:p>
          <a:p>
            <a:pPr lvl="1"/>
            <a:r>
              <a:rPr lang="zh-CN" altLang="en-US" sz="2100"/>
              <a:t>答案 —— 由精灵自己负责</a:t>
            </a:r>
            <a:endParaRPr lang="zh-CN" altLang="en-US" sz="2100"/>
          </a:p>
          <a:p>
            <a:pPr lvl="1"/>
            <a:endParaRPr lang="zh-CN" altLang="en-US" sz="2100"/>
          </a:p>
          <a:p>
            <a:pPr lvl="0"/>
            <a:r>
              <a:rPr lang="zh-CN" altLang="en-US" sz="2400"/>
              <a:t>根据面向对象设计原则，应该将对象的职责，封装到类的代码内部</a:t>
            </a:r>
            <a:endParaRPr lang="zh-CN" altLang="en-US" sz="2400"/>
          </a:p>
          <a:p>
            <a:pPr lvl="0"/>
            <a:r>
              <a:rPr lang="zh-CN" altLang="en-US" sz="2400"/>
              <a:t>尽量简化程序调用一方的代码调用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4950" y="1546225"/>
            <a:ext cx="683450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初始化方法</a:t>
            </a:r>
            <a:endParaRPr lang="zh-CN" altLang="en-US" sz="2800"/>
          </a:p>
          <a:p>
            <a:pPr lvl="1"/>
            <a:r>
              <a:rPr lang="zh-CN" altLang="en-US" sz="2450"/>
              <a:t>直接指定 </a:t>
            </a:r>
            <a:r>
              <a:rPr lang="zh-CN" altLang="en-US" sz="2450">
                <a:solidFill>
                  <a:srgbClr val="FF0000"/>
                </a:solidFill>
              </a:rPr>
              <a:t>背景图片</a:t>
            </a:r>
            <a:endParaRPr lang="zh-CN" altLang="en-US" sz="2450"/>
          </a:p>
          <a:p>
            <a:pPr lvl="1"/>
            <a:r>
              <a:rPr lang="zh-CN" altLang="en-US" sz="2450"/>
              <a:t>is_alt 判断是否是另一张图像</a:t>
            </a:r>
            <a:endParaRPr lang="zh-CN" altLang="en-US" sz="2450"/>
          </a:p>
          <a:p>
            <a:pPr lvl="2"/>
            <a:r>
              <a:rPr lang="zh-CN" altLang="en-US" sz="2100"/>
              <a:t>False 表示 </a:t>
            </a:r>
            <a:r>
              <a:rPr lang="zh-CN" altLang="en-US" sz="2100">
                <a:solidFill>
                  <a:srgbClr val="FF0000"/>
                </a:solidFill>
              </a:rPr>
              <a:t>第一张图像</a:t>
            </a:r>
            <a:r>
              <a:rPr lang="zh-CN" altLang="en-US" sz="2100"/>
              <a:t>，需要与屏幕重合</a:t>
            </a:r>
            <a:endParaRPr lang="zh-CN" altLang="en-US" sz="2100"/>
          </a:p>
          <a:p>
            <a:pPr lvl="2"/>
            <a:r>
              <a:rPr lang="zh-CN" altLang="en-US" sz="2100"/>
              <a:t>True 表示 </a:t>
            </a:r>
            <a:r>
              <a:rPr lang="zh-CN" altLang="en-US" sz="2100">
                <a:solidFill>
                  <a:srgbClr val="FF0000"/>
                </a:solidFill>
              </a:rPr>
              <a:t>另一张图像</a:t>
            </a:r>
            <a:r>
              <a:rPr lang="zh-CN" altLang="en-US" sz="2100"/>
              <a:t>，在屏幕的正上方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plane_sprites.py 中实现 Background 的 </a:t>
            </a:r>
            <a:r>
              <a:rPr lang="zh-CN" altLang="en-US" sz="2800">
                <a:solidFill>
                  <a:srgbClr val="FF0000"/>
                </a:solidFill>
              </a:rPr>
              <a:t>初始化方法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281555"/>
            <a:ext cx="7496175" cy="2295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 plane_main 的 __create_sprites 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374900"/>
            <a:ext cx="7713980" cy="1692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04 </a:t>
            </a:r>
            <a:r>
              <a:rPr lang="zh-CN" altLang="en-US"/>
              <a:t>敌机出场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  <a:p>
            <a:pPr lvl="1"/>
            <a:r>
              <a:rPr lang="zh-CN" altLang="en-US"/>
              <a:t>使用 定时器 添加敌机</a:t>
            </a:r>
            <a:endParaRPr lang="zh-CN" altLang="en-US"/>
          </a:p>
          <a:p>
            <a:pPr lvl="1"/>
            <a:r>
              <a:rPr lang="zh-CN" altLang="en-US"/>
              <a:t>设计 Enemy 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1 使用定时器添加敌机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运行 代码，观察 敌机的 出现规律：</a:t>
            </a:r>
            <a:endParaRPr lang="zh-CN" altLang="en-US" sz="2800"/>
          </a:p>
          <a:p>
            <a:pPr lvl="1"/>
            <a:r>
              <a:rPr lang="zh-CN" altLang="en-US" sz="2450"/>
              <a:t>1. 游戏启动后，</a:t>
            </a:r>
            <a:r>
              <a:rPr lang="zh-CN" altLang="en-US" sz="2450">
                <a:solidFill>
                  <a:srgbClr val="FF0000"/>
                </a:solidFill>
              </a:rPr>
              <a:t>每隔 1 秒</a:t>
            </a:r>
            <a:r>
              <a:rPr lang="zh-CN" altLang="en-US" sz="2450"/>
              <a:t> 会 </a:t>
            </a:r>
            <a:r>
              <a:rPr lang="zh-CN" altLang="en-US" sz="2450">
                <a:solidFill>
                  <a:srgbClr val="FF0000"/>
                </a:solidFill>
              </a:rPr>
              <a:t>出现一架敌机</a:t>
            </a:r>
            <a:endParaRPr lang="zh-CN" altLang="en-US" sz="2450"/>
          </a:p>
          <a:p>
            <a:pPr lvl="1"/>
            <a:r>
              <a:rPr lang="zh-CN" altLang="en-US" sz="2450"/>
              <a:t>2. 每架敌机 </a:t>
            </a:r>
            <a:r>
              <a:rPr lang="zh-CN" altLang="en-US" sz="2450">
                <a:solidFill>
                  <a:srgbClr val="FF0000"/>
                </a:solidFill>
              </a:rPr>
              <a:t>向屏幕下方飞行</a:t>
            </a:r>
            <a:r>
              <a:rPr lang="zh-CN" altLang="en-US" sz="2450"/>
              <a:t>，飞行 </a:t>
            </a:r>
            <a:r>
              <a:rPr lang="zh-CN" altLang="en-US" sz="2450">
                <a:solidFill>
                  <a:srgbClr val="FF0000"/>
                </a:solidFill>
              </a:rPr>
              <a:t>速度各不相同</a:t>
            </a:r>
            <a:endParaRPr lang="zh-CN" altLang="en-US" sz="2450"/>
          </a:p>
          <a:p>
            <a:pPr lvl="1"/>
            <a:r>
              <a:rPr lang="zh-CN" altLang="en-US" sz="2450"/>
              <a:t>3. 每架敌机出现的 </a:t>
            </a:r>
            <a:r>
              <a:rPr lang="zh-CN" altLang="en-US" sz="2450">
                <a:solidFill>
                  <a:srgbClr val="FF0000"/>
                </a:solidFill>
              </a:rPr>
              <a:t>水平位置</a:t>
            </a:r>
            <a:r>
              <a:rPr lang="zh-CN" altLang="en-US" sz="2450"/>
              <a:t> 也不尽相同</a:t>
            </a:r>
            <a:endParaRPr lang="zh-CN" altLang="en-US" sz="2450"/>
          </a:p>
          <a:p>
            <a:pPr lvl="1"/>
            <a:r>
              <a:rPr lang="zh-CN" altLang="en-US" sz="2450"/>
              <a:t>4. 当敌机 </a:t>
            </a:r>
            <a:r>
              <a:rPr lang="zh-CN" altLang="en-US" sz="2450">
                <a:solidFill>
                  <a:srgbClr val="FF0000"/>
                </a:solidFill>
              </a:rPr>
              <a:t>从屏幕下方飞出</a:t>
            </a:r>
            <a:r>
              <a:rPr lang="zh-CN" altLang="en-US" sz="2450"/>
              <a:t>，不会再飞回到屏幕中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1</a:t>
            </a:r>
            <a:r>
              <a:rPr lang="zh-CN" altLang="en-US"/>
              <a:t>.1 定时器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 pygame 中可以使用 pygame.time.set_timer() 来添加 定时器</a:t>
            </a:r>
            <a:endParaRPr lang="zh-CN" altLang="en-US" sz="2400"/>
          </a:p>
          <a:p>
            <a:r>
              <a:rPr lang="zh-CN" altLang="en-US" sz="2400"/>
              <a:t>所谓</a:t>
            </a:r>
            <a:r>
              <a:rPr lang="zh-CN" altLang="en-US" sz="2400">
                <a:solidFill>
                  <a:srgbClr val="FF0000"/>
                </a:solidFill>
              </a:rPr>
              <a:t> 定时器</a:t>
            </a:r>
            <a:r>
              <a:rPr lang="zh-CN" altLang="en-US" sz="2400"/>
              <a:t>，就是 </a:t>
            </a:r>
            <a:r>
              <a:rPr lang="zh-CN" altLang="en-US" sz="2400">
                <a:solidFill>
                  <a:srgbClr val="FF0000"/>
                </a:solidFill>
              </a:rPr>
              <a:t>每隔一段时间</a:t>
            </a:r>
            <a:r>
              <a:rPr lang="zh-CN" altLang="en-US" sz="2400"/>
              <a:t>，去 </a:t>
            </a:r>
            <a:r>
              <a:rPr lang="zh-CN" altLang="en-US" sz="2400">
                <a:solidFill>
                  <a:srgbClr val="FF0000"/>
                </a:solidFill>
              </a:rPr>
              <a:t>执行一些动作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set_timer(eventid, milliseconds) -&gt; None</a:t>
            </a:r>
            <a:endParaRPr lang="zh-CN" altLang="en-US" sz="2400"/>
          </a:p>
          <a:p>
            <a:r>
              <a:rPr lang="zh-CN" altLang="en-US" sz="2400"/>
              <a:t>set_timer 可以创建一个 事件</a:t>
            </a:r>
            <a:endParaRPr lang="zh-CN" altLang="en-US" sz="2400"/>
          </a:p>
          <a:p>
            <a:pPr lvl="1"/>
            <a:r>
              <a:rPr lang="zh-CN" altLang="en-US" sz="2100"/>
              <a:t>可以在</a:t>
            </a:r>
            <a:r>
              <a:rPr lang="zh-CN" altLang="en-US" sz="2100">
                <a:solidFill>
                  <a:srgbClr val="FF0000"/>
                </a:solidFill>
              </a:rPr>
              <a:t> 游戏循环</a:t>
            </a:r>
            <a:r>
              <a:rPr lang="zh-CN" altLang="en-US" sz="2100"/>
              <a:t> 的 </a:t>
            </a:r>
            <a:r>
              <a:rPr lang="zh-CN" altLang="en-US" sz="2100">
                <a:solidFill>
                  <a:srgbClr val="FF0000"/>
                </a:solidFill>
              </a:rPr>
              <a:t>事件监听</a:t>
            </a:r>
            <a:r>
              <a:rPr lang="zh-CN" altLang="en-US" sz="2100"/>
              <a:t> 方法中捕获到该事件</a:t>
            </a:r>
            <a:endParaRPr lang="zh-CN" altLang="en-US" sz="2100"/>
          </a:p>
          <a:p>
            <a:pPr lvl="1"/>
            <a:r>
              <a:rPr lang="zh-CN" altLang="en-US" sz="2100"/>
              <a:t>第 1 个参数</a:t>
            </a:r>
            <a:r>
              <a:rPr lang="zh-CN" altLang="en-US" sz="2100">
                <a:solidFill>
                  <a:srgbClr val="FF0000"/>
                </a:solidFill>
              </a:rPr>
              <a:t> 事件代号</a:t>
            </a:r>
            <a:r>
              <a:rPr lang="zh-CN" altLang="en-US" sz="2100"/>
              <a:t> 需要基于常量 pygame.USEREVENT 来指定</a:t>
            </a:r>
            <a:endParaRPr lang="zh-CN" altLang="en-US" sz="2100"/>
          </a:p>
          <a:p>
            <a:pPr lvl="2"/>
            <a:r>
              <a:rPr lang="zh-CN" altLang="en-US" sz="1800"/>
              <a:t>  USEREVENT 是一个整数，再增加的事件可以使用 USEREVENT + 1 指定，依次类推...</a:t>
            </a:r>
            <a:endParaRPr lang="zh-CN" altLang="en-US" sz="1800"/>
          </a:p>
          <a:p>
            <a:pPr lvl="1"/>
            <a:r>
              <a:rPr lang="zh-CN" altLang="en-US" sz="2100"/>
              <a:t>第 2 个参数是 </a:t>
            </a:r>
            <a:r>
              <a:rPr lang="zh-CN" altLang="en-US" sz="2100">
                <a:solidFill>
                  <a:srgbClr val="FF0000"/>
                </a:solidFill>
              </a:rPr>
              <a:t>事件触发</a:t>
            </a:r>
            <a:r>
              <a:rPr lang="zh-CN" altLang="en-US" sz="2100"/>
              <a:t> 间隔的 </a:t>
            </a:r>
            <a:r>
              <a:rPr lang="zh-CN" altLang="en-US" sz="2100">
                <a:solidFill>
                  <a:srgbClr val="FF0000"/>
                </a:solidFill>
              </a:rPr>
              <a:t>毫秒值</a:t>
            </a:r>
            <a:endParaRPr lang="zh-CN" altLang="en-US" sz="21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定时器事件的监听</a:t>
            </a:r>
            <a:endParaRPr lang="zh-CN" altLang="en-US" sz="2800"/>
          </a:p>
          <a:p>
            <a:pPr lvl="1"/>
            <a:r>
              <a:rPr lang="zh-CN" altLang="en-US" sz="2400"/>
              <a:t>通过 pygame.event.get() 可以获取当前时刻所有的 </a:t>
            </a:r>
            <a:r>
              <a:rPr lang="zh-CN" altLang="en-US" sz="2400">
                <a:solidFill>
                  <a:srgbClr val="FF0000"/>
                </a:solidFill>
              </a:rPr>
              <a:t>事件列表</a:t>
            </a:r>
            <a:endParaRPr lang="zh-CN" altLang="en-US" sz="2400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遍历列表</a:t>
            </a:r>
            <a:r>
              <a:rPr lang="zh-CN" altLang="en-US" sz="2400"/>
              <a:t> 并且判断 event.type 是否等于 eventid，如果相等，表示 </a:t>
            </a:r>
            <a:r>
              <a:rPr lang="zh-CN" altLang="en-US" sz="2400">
                <a:solidFill>
                  <a:srgbClr val="FF0000"/>
                </a:solidFill>
              </a:rPr>
              <a:t>定时器事件</a:t>
            </a:r>
            <a:r>
              <a:rPr lang="zh-CN" altLang="en-US" sz="2400"/>
              <a:t> 发生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1</a:t>
            </a:r>
            <a:r>
              <a:rPr lang="zh-CN" altLang="en-US"/>
              <a:t>.2 定义并监听创建敌机的定时器事件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pygame 的 定时器 使用套路非常固定：</a:t>
            </a:r>
            <a:endParaRPr lang="zh-CN" altLang="en-US" sz="2800"/>
          </a:p>
          <a:p>
            <a:pPr lvl="1"/>
            <a:r>
              <a:rPr lang="zh-CN" altLang="en-US" sz="2450"/>
              <a:t>1. 定义 </a:t>
            </a:r>
            <a:r>
              <a:rPr lang="zh-CN" altLang="en-US" sz="2450">
                <a:solidFill>
                  <a:srgbClr val="FF0000"/>
                </a:solidFill>
              </a:rPr>
              <a:t>定时器常量</a:t>
            </a:r>
            <a:r>
              <a:rPr lang="zh-CN" altLang="en-US" sz="2450"/>
              <a:t> —— eventid</a:t>
            </a:r>
            <a:endParaRPr lang="zh-CN" altLang="en-US" sz="2450"/>
          </a:p>
          <a:p>
            <a:pPr lvl="1"/>
            <a:r>
              <a:rPr lang="zh-CN" altLang="en-US" sz="2450"/>
              <a:t>2. 在 </a:t>
            </a:r>
            <a:r>
              <a:rPr lang="zh-CN" altLang="en-US" sz="2450">
                <a:solidFill>
                  <a:srgbClr val="FF0000"/>
                </a:solidFill>
              </a:rPr>
              <a:t>初始化方法</a:t>
            </a:r>
            <a:r>
              <a:rPr lang="zh-CN" altLang="en-US" sz="2450"/>
              <a:t> 中，调用 set_timer 方法 </a:t>
            </a:r>
            <a:r>
              <a:rPr lang="zh-CN" altLang="en-US" sz="2450">
                <a:solidFill>
                  <a:srgbClr val="FF0000"/>
                </a:solidFill>
              </a:rPr>
              <a:t>设置定时器事件</a:t>
            </a:r>
            <a:endParaRPr lang="zh-CN" altLang="en-US" sz="2450"/>
          </a:p>
          <a:p>
            <a:pPr lvl="1"/>
            <a:r>
              <a:rPr lang="zh-CN" altLang="en-US" sz="2450"/>
              <a:t>3. 在 </a:t>
            </a:r>
            <a:r>
              <a:rPr lang="zh-CN" altLang="en-US" sz="2450">
                <a:solidFill>
                  <a:srgbClr val="FF0000"/>
                </a:solidFill>
              </a:rPr>
              <a:t>游戏循环</a:t>
            </a:r>
            <a:r>
              <a:rPr lang="zh-CN" altLang="en-US" sz="2450"/>
              <a:t> 中，</a:t>
            </a:r>
            <a:r>
              <a:rPr lang="zh-CN" altLang="en-US" sz="2450">
                <a:solidFill>
                  <a:srgbClr val="FF0000"/>
                </a:solidFill>
              </a:rPr>
              <a:t>监听定时器事件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1650" y="567151"/>
            <a:ext cx="10515600" cy="741785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 pygame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en-US" altLang="zh-CN"/>
              <a:t>pip install pygame -i http://pypi.douban.com/simple --trusted-host pypi.douban.com</a:t>
            </a:r>
            <a:endParaRPr lang="en-US" altLang="zh-CN"/>
          </a:p>
          <a:p>
            <a:pPr lvl="0"/>
            <a:r>
              <a:rPr lang="en-US" altLang="zh-CN"/>
              <a:t>验证安装	</a:t>
            </a:r>
            <a:endParaRPr lang="en-US" altLang="zh-CN"/>
          </a:p>
          <a:p>
            <a:pPr lvl="1"/>
            <a:r>
              <a:rPr lang="en-US" altLang="zh-CN"/>
              <a:t>python -m pygame.examples.aliens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1) 定义事件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plane_sprites.py 的顶部定义 事件常量</a:t>
            </a:r>
            <a:endParaRPr lang="zh-CN" altLang="en-US" sz="2800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800">
                <a:sym typeface="+mn-ea"/>
              </a:rPr>
              <a:t>在 PlaneGame 的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初始化方法</a:t>
            </a:r>
            <a:r>
              <a:rPr lang="zh-CN" altLang="en-US" sz="2800">
                <a:sym typeface="+mn-ea"/>
              </a:rPr>
              <a:t> 中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创建用户事件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2342515"/>
            <a:ext cx="6566535" cy="751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4415155"/>
            <a:ext cx="8985250" cy="792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2) 监听定时器事件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 __event_handler 方法中增加以下代码：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503170"/>
            <a:ext cx="6572250" cy="2609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2 设计 Enemy 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1. 游戏启动后，</a:t>
            </a:r>
            <a:r>
              <a:rPr lang="zh-CN" altLang="en-US" sz="2800">
                <a:solidFill>
                  <a:srgbClr val="FF0000"/>
                </a:solidFill>
              </a:rPr>
              <a:t>每隔 1 秒</a:t>
            </a:r>
            <a:r>
              <a:rPr lang="zh-CN" altLang="en-US" sz="2800"/>
              <a:t> 会 </a:t>
            </a:r>
            <a:r>
              <a:rPr lang="zh-CN" altLang="en-US" sz="2800">
                <a:solidFill>
                  <a:srgbClr val="FF0000"/>
                </a:solidFill>
              </a:rPr>
              <a:t>出现一架敌机</a:t>
            </a:r>
            <a:endParaRPr lang="zh-CN" altLang="en-US" sz="2800"/>
          </a:p>
          <a:p>
            <a:r>
              <a:rPr lang="zh-CN" altLang="en-US" sz="2800"/>
              <a:t>2. 每架敌机 </a:t>
            </a:r>
            <a:r>
              <a:rPr lang="zh-CN" altLang="en-US" sz="2800">
                <a:solidFill>
                  <a:srgbClr val="FF0000"/>
                </a:solidFill>
              </a:rPr>
              <a:t>向屏幕下方飞行</a:t>
            </a:r>
            <a:r>
              <a:rPr lang="zh-CN" altLang="en-US" sz="2800"/>
              <a:t>，飞行 </a:t>
            </a:r>
            <a:r>
              <a:rPr lang="zh-CN" altLang="en-US" sz="2800">
                <a:solidFill>
                  <a:srgbClr val="FF0000"/>
                </a:solidFill>
              </a:rPr>
              <a:t>速度各不相同</a:t>
            </a:r>
            <a:endParaRPr lang="zh-CN" altLang="en-US" sz="2800"/>
          </a:p>
          <a:p>
            <a:r>
              <a:rPr lang="zh-CN" altLang="en-US" sz="2800"/>
              <a:t>3. 每架敌机出现的 </a:t>
            </a:r>
            <a:r>
              <a:rPr lang="zh-CN" altLang="en-US" sz="2800">
                <a:solidFill>
                  <a:srgbClr val="FF0000"/>
                </a:solidFill>
              </a:rPr>
              <a:t>水平位置</a:t>
            </a:r>
            <a:r>
              <a:rPr lang="zh-CN" altLang="en-US" sz="2800"/>
              <a:t> 也不尽相同</a:t>
            </a:r>
            <a:endParaRPr lang="zh-CN" altLang="en-US" sz="2800"/>
          </a:p>
          <a:p>
            <a:r>
              <a:rPr lang="zh-CN" altLang="en-US" sz="2800"/>
              <a:t>4. 当敌机 </a:t>
            </a:r>
            <a:r>
              <a:rPr lang="zh-CN" altLang="en-US" sz="2800">
                <a:solidFill>
                  <a:srgbClr val="FF0000"/>
                </a:solidFill>
              </a:rPr>
              <a:t>从屏幕下方飞出</a:t>
            </a:r>
            <a:r>
              <a:rPr lang="zh-CN" altLang="en-US" sz="2800"/>
              <a:t>，不会再飞回到屏幕中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0665"/>
            <a:ext cx="8830310" cy="3768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初始化方法</a:t>
            </a:r>
            <a:endParaRPr lang="zh-CN" altLang="en-US" sz="2800"/>
          </a:p>
          <a:p>
            <a:pPr lvl="1"/>
            <a:r>
              <a:rPr lang="zh-CN" altLang="en-US" sz="2400"/>
              <a:t> 指定 </a:t>
            </a:r>
            <a:r>
              <a:rPr lang="zh-CN" altLang="en-US" sz="2400">
                <a:solidFill>
                  <a:srgbClr val="FF0000"/>
                </a:solidFill>
              </a:rPr>
              <a:t>敌机图片</a:t>
            </a:r>
            <a:endParaRPr lang="zh-CN" altLang="en-US" sz="2400"/>
          </a:p>
          <a:p>
            <a:pPr lvl="1"/>
            <a:r>
              <a:rPr lang="zh-CN" altLang="en-US" sz="2400"/>
              <a:t> 随机 敌机的</a:t>
            </a:r>
            <a:r>
              <a:rPr lang="zh-CN" altLang="en-US" sz="2400">
                <a:solidFill>
                  <a:srgbClr val="FF0000"/>
                </a:solidFill>
              </a:rPr>
              <a:t> 初始位置 和 初始速度</a:t>
            </a:r>
            <a:endParaRPr lang="zh-CN" altLang="en-US" sz="2400"/>
          </a:p>
          <a:p>
            <a:r>
              <a:rPr lang="zh-CN" altLang="en-US" sz="2800"/>
              <a:t>重写</a:t>
            </a:r>
            <a:r>
              <a:rPr lang="zh-CN" altLang="en-US" sz="2800">
                <a:solidFill>
                  <a:srgbClr val="FF0000"/>
                </a:solidFill>
              </a:rPr>
              <a:t> update() </a:t>
            </a:r>
            <a:r>
              <a:rPr lang="zh-CN" altLang="en-US" sz="2800"/>
              <a:t>方法</a:t>
            </a:r>
            <a:endParaRPr lang="zh-CN" altLang="en-US" sz="2800"/>
          </a:p>
          <a:p>
            <a:pPr lvl="1"/>
            <a:r>
              <a:rPr lang="zh-CN" altLang="en-US" sz="2400"/>
              <a:t> 判断 </a:t>
            </a:r>
            <a:r>
              <a:rPr lang="zh-CN" altLang="en-US" sz="2400">
                <a:solidFill>
                  <a:srgbClr val="FF0000"/>
                </a:solidFill>
              </a:rPr>
              <a:t>是否飞出屏幕</a:t>
            </a:r>
            <a:r>
              <a:rPr lang="zh-CN" altLang="en-US" sz="2400"/>
              <a:t>，如果是，从 </a:t>
            </a:r>
            <a:r>
              <a:rPr lang="zh-CN" altLang="en-US" sz="2400">
                <a:solidFill>
                  <a:srgbClr val="FF0000"/>
                </a:solidFill>
              </a:rPr>
              <a:t>精灵组</a:t>
            </a:r>
            <a:r>
              <a:rPr lang="zh-CN" altLang="en-US" sz="2400"/>
              <a:t> 删除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2</a:t>
            </a:r>
            <a:r>
              <a:rPr lang="zh-CN" altLang="en-US"/>
              <a:t>.1 敌机类的准备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plane_sprites 新建 Enemy 继承自 GameSprite</a:t>
            </a:r>
            <a:endParaRPr lang="zh-CN" altLang="en-US" sz="2800"/>
          </a:p>
          <a:p>
            <a:r>
              <a:rPr lang="zh-CN" altLang="en-US" sz="2800"/>
              <a:t>重写 </a:t>
            </a:r>
            <a:r>
              <a:rPr lang="zh-CN" altLang="en-US" sz="2800">
                <a:solidFill>
                  <a:srgbClr val="FF0000"/>
                </a:solidFill>
              </a:rPr>
              <a:t>初始化方法</a:t>
            </a:r>
            <a:r>
              <a:rPr lang="zh-CN" altLang="en-US" sz="2800"/>
              <a:t>，直接指定 </a:t>
            </a:r>
            <a:r>
              <a:rPr lang="zh-CN" altLang="en-US" sz="2800">
                <a:solidFill>
                  <a:srgbClr val="FF0000"/>
                </a:solidFill>
              </a:rPr>
              <a:t>图片名称</a:t>
            </a:r>
            <a:endParaRPr lang="zh-CN" altLang="en-US" sz="2800"/>
          </a:p>
          <a:p>
            <a:r>
              <a:rPr lang="zh-CN" altLang="en-US" sz="2800"/>
              <a:t>暂时 </a:t>
            </a:r>
            <a:r>
              <a:rPr lang="zh-CN" altLang="en-US" sz="2800">
                <a:solidFill>
                  <a:srgbClr val="FF0000"/>
                </a:solidFill>
              </a:rPr>
              <a:t>不实现 随机速度 和 随机位置</a:t>
            </a:r>
            <a:r>
              <a:rPr lang="zh-CN" altLang="en-US" sz="2800"/>
              <a:t> 的指定</a:t>
            </a:r>
            <a:endParaRPr lang="zh-CN" altLang="en-US" sz="2800"/>
          </a:p>
          <a:p>
            <a:r>
              <a:rPr lang="zh-CN" altLang="en-US" sz="2800"/>
              <a:t>重写 update 方法，判断是否飞出屏幕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8600"/>
            <a:ext cx="7585710" cy="4956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2</a:t>
            </a:r>
            <a:r>
              <a:rPr lang="zh-CN" altLang="en-US"/>
              <a:t>.2 创建敌机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演练步骤</a:t>
            </a:r>
            <a:endParaRPr lang="zh-CN" altLang="en-US" sz="2800"/>
          </a:p>
          <a:p>
            <a:pPr lvl="1"/>
            <a:r>
              <a:rPr lang="zh-CN" altLang="en-US" sz="2400"/>
              <a:t>1. 在 __create_sprites，添加 </a:t>
            </a:r>
            <a:r>
              <a:rPr lang="zh-CN" altLang="en-US" sz="2400">
                <a:solidFill>
                  <a:srgbClr val="FF0000"/>
                </a:solidFill>
              </a:rPr>
              <a:t>敌机精灵组</a:t>
            </a:r>
            <a:endParaRPr lang="zh-CN" altLang="en-US" sz="2400"/>
          </a:p>
          <a:p>
            <a:pPr lvl="2"/>
            <a:r>
              <a:rPr lang="zh-CN" altLang="en-US" sz="2000"/>
              <a:t>   - 敌机是</a:t>
            </a:r>
            <a:r>
              <a:rPr lang="zh-CN" altLang="en-US" sz="2000">
                <a:solidFill>
                  <a:srgbClr val="FF0000"/>
                </a:solidFill>
              </a:rPr>
              <a:t> 定时被创建的</a:t>
            </a:r>
            <a:r>
              <a:rPr lang="zh-CN" altLang="en-US" sz="2000"/>
              <a:t>，因此在初始化方法中，不需要创建敌机</a:t>
            </a:r>
            <a:endParaRPr lang="zh-CN" altLang="en-US" sz="2000"/>
          </a:p>
          <a:p>
            <a:pPr lvl="1"/>
            <a:r>
              <a:rPr lang="zh-CN" altLang="en-US" sz="2400"/>
              <a:t>2. 在 __event_handler，创建敌机，并且 </a:t>
            </a:r>
            <a:r>
              <a:rPr lang="zh-CN" altLang="en-US" sz="2400">
                <a:solidFill>
                  <a:srgbClr val="FF0000"/>
                </a:solidFill>
              </a:rPr>
              <a:t>添加到精灵组</a:t>
            </a:r>
            <a:endParaRPr lang="zh-CN" altLang="en-US" sz="2400"/>
          </a:p>
          <a:p>
            <a:pPr lvl="2"/>
            <a:r>
              <a:rPr lang="zh-CN" altLang="en-US" sz="2000"/>
              <a:t>   - 调用 </a:t>
            </a:r>
            <a:r>
              <a:rPr lang="zh-CN" altLang="en-US" sz="2000">
                <a:solidFill>
                  <a:srgbClr val="FF0000"/>
                </a:solidFill>
              </a:rPr>
              <a:t>精灵组</a:t>
            </a:r>
            <a:r>
              <a:rPr lang="zh-CN" altLang="en-US" sz="2000"/>
              <a:t> 的 add 方法可以 </a:t>
            </a:r>
            <a:r>
              <a:rPr lang="zh-CN" altLang="en-US" sz="2000">
                <a:solidFill>
                  <a:srgbClr val="FF0000"/>
                </a:solidFill>
              </a:rPr>
              <a:t>向精灵组添加精灵</a:t>
            </a:r>
            <a:endParaRPr lang="zh-CN" altLang="en-US" sz="2000"/>
          </a:p>
          <a:p>
            <a:pPr lvl="1"/>
            <a:r>
              <a:rPr lang="zh-CN" altLang="en-US" sz="2400"/>
              <a:t>3. 在 __update_sprites，让 </a:t>
            </a:r>
            <a:r>
              <a:rPr lang="zh-CN" altLang="en-US" sz="2400">
                <a:solidFill>
                  <a:srgbClr val="FF0000"/>
                </a:solidFill>
              </a:rPr>
              <a:t>敌机精灵组</a:t>
            </a:r>
            <a:r>
              <a:rPr lang="zh-CN" altLang="en-US" sz="2400"/>
              <a:t> 调用 update 和 draw 方法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02105"/>
            <a:ext cx="9317355" cy="15703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演练代码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修改 plane_main 的 __create_sprites 方法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修改 plane_main 的 __update_sprites 方法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204085"/>
            <a:ext cx="7675880" cy="802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4184650"/>
            <a:ext cx="6534150" cy="7416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02 </a:t>
            </a:r>
            <a:r>
              <a:rPr lang="zh-CN" altLang="en-US">
                <a:sym typeface="+mn-ea"/>
              </a:rPr>
              <a:t>pygame 快速入门学习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定时出现敌机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407920"/>
            <a:ext cx="6458585" cy="737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2</a:t>
            </a:r>
            <a:r>
              <a:rPr lang="zh-CN" altLang="en-US"/>
              <a:t>.3 随机敌机位置和速度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1) 导入模块</a:t>
            </a:r>
            <a:endParaRPr lang="zh-CN" altLang="en-US" sz="2800"/>
          </a:p>
          <a:p>
            <a:pPr lvl="1"/>
            <a:r>
              <a:rPr lang="zh-CN" altLang="en-US" sz="2400"/>
              <a:t>在导入模块时，建议 按照以下顺序导入</a:t>
            </a:r>
            <a:endParaRPr lang="zh-CN" altLang="en-US" sz="2400"/>
          </a:p>
          <a:p>
            <a:pPr lvl="2"/>
            <a:r>
              <a:rPr lang="zh-CN" altLang="en-US" sz="2000"/>
              <a:t>1. 官方标准模块导入</a:t>
            </a:r>
            <a:endParaRPr lang="zh-CN" altLang="en-US" sz="2000"/>
          </a:p>
          <a:p>
            <a:pPr lvl="2"/>
            <a:r>
              <a:rPr lang="zh-CN" altLang="en-US" sz="2000"/>
              <a:t>2. 第三方模块导入</a:t>
            </a:r>
            <a:endParaRPr lang="zh-CN" altLang="en-US" sz="2000"/>
          </a:p>
          <a:p>
            <a:pPr lvl="2"/>
            <a:r>
              <a:rPr lang="zh-CN" altLang="en-US" sz="2000"/>
              <a:t>3. 应用程序模块导入</a:t>
            </a:r>
            <a:endParaRPr lang="zh-CN" altLang="en-US" sz="2000"/>
          </a:p>
          <a:p>
            <a:pPr lvl="2"/>
            <a:endParaRPr lang="zh-CN" altLang="en-US" sz="2000"/>
          </a:p>
          <a:p>
            <a:pPr lvl="1"/>
            <a:r>
              <a:rPr lang="zh-CN" altLang="en-US" sz="2330"/>
              <a:t>修改 plane_sprites.py 增加 random 的导入</a:t>
            </a:r>
            <a:endParaRPr lang="zh-CN" altLang="en-US" sz="2330"/>
          </a:p>
          <a:p>
            <a:pPr lvl="2"/>
            <a:r>
              <a:rPr lang="zh-CN" altLang="en-US" sz="1995"/>
              <a:t>import random</a:t>
            </a:r>
            <a:endParaRPr lang="zh-CN" altLang="en-US" sz="1995"/>
          </a:p>
        </p:txBody>
      </p:sp>
    </p:spTree>
    <p:custDataLst>
      <p:tags r:id="rId1"/>
    </p:custData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2) 随机位置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69720"/>
            <a:ext cx="523367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使用 pygame.Rect 提供的 bottom 属性，在指定敌机初始位置时，会比较方便</a:t>
            </a:r>
            <a:endParaRPr lang="zh-CN" altLang="en-US" sz="2800"/>
          </a:p>
          <a:p>
            <a:pPr lvl="1"/>
            <a:r>
              <a:rPr lang="zh-CN" altLang="en-US" sz="2450"/>
              <a:t>bottom = y + height</a:t>
            </a:r>
            <a:endParaRPr lang="zh-CN" altLang="en-US" sz="2450"/>
          </a:p>
          <a:p>
            <a:pPr lvl="1"/>
            <a:r>
              <a:rPr lang="zh-CN" altLang="en-US" sz="2450"/>
              <a:t>y = bottom - height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3) 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 初始化方法，随机敌机出现 速度 和 位置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342515"/>
            <a:ext cx="7915275" cy="3762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2</a:t>
            </a:r>
            <a:r>
              <a:rPr lang="zh-CN" altLang="en-US"/>
              <a:t>.4 移出屏幕销毁敌机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敌机移出屏幕之后，如果 </a:t>
            </a:r>
            <a:r>
              <a:rPr lang="zh-CN" altLang="en-US" sz="2800">
                <a:solidFill>
                  <a:srgbClr val="FF0000"/>
                </a:solidFill>
              </a:rPr>
              <a:t>没有撞到英雄</a:t>
            </a:r>
            <a:r>
              <a:rPr lang="zh-CN" altLang="en-US" sz="2800"/>
              <a:t>，敌机的历史使命已经终结</a:t>
            </a:r>
            <a:endParaRPr lang="zh-CN" altLang="en-US" sz="2800"/>
          </a:p>
          <a:p>
            <a:r>
              <a:rPr lang="zh-CN" altLang="en-US" sz="2800"/>
              <a:t>需要从</a:t>
            </a:r>
            <a:r>
              <a:rPr lang="zh-CN" altLang="en-US" sz="2800">
                <a:solidFill>
                  <a:srgbClr val="FF0000"/>
                </a:solidFill>
              </a:rPr>
              <a:t> 敌机组</a:t>
            </a:r>
            <a:r>
              <a:rPr lang="zh-CN" altLang="en-US" sz="2800"/>
              <a:t> 删除，否则会造成 </a:t>
            </a:r>
            <a:r>
              <a:rPr lang="zh-CN" altLang="en-US" sz="2800">
                <a:solidFill>
                  <a:srgbClr val="FF0000"/>
                </a:solidFill>
              </a:rPr>
              <a:t>内存浪费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检测敌机被销毁</a:t>
            </a:r>
            <a:endParaRPr lang="zh-CN" altLang="en-US" sz="2800"/>
          </a:p>
          <a:p>
            <a:pPr lvl="1"/>
            <a:r>
              <a:rPr lang="zh-CN" altLang="en-US" sz="2400"/>
              <a:t>__del__ 内置方法会在对象被销毁前调用，在开发中，可以用于 </a:t>
            </a:r>
            <a:r>
              <a:rPr lang="zh-CN" altLang="en-US" sz="2400">
                <a:solidFill>
                  <a:srgbClr val="FF0000"/>
                </a:solidFill>
              </a:rPr>
              <a:t>判断对象是否被销毁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4470" y="3375660"/>
            <a:ext cx="5162550" cy="628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49730"/>
            <a:ext cx="9472295" cy="1606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判断敌机是否飞出屏幕，如果是，调用 kill() 方法从所有组中删除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965" y="2331085"/>
            <a:ext cx="5876925" cy="2028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05 </a:t>
            </a:r>
            <a:r>
              <a:rPr lang="zh-CN" altLang="en-US"/>
              <a:t>英雄登场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  <a:p>
            <a:pPr lvl="1"/>
            <a:r>
              <a:rPr lang="zh-CN" altLang="en-US"/>
              <a:t>设计 英雄 和 子弹 类</a:t>
            </a:r>
            <a:endParaRPr lang="zh-CN" altLang="en-US"/>
          </a:p>
          <a:p>
            <a:pPr lvl="1"/>
            <a:r>
              <a:rPr lang="zh-CN" altLang="en-US"/>
              <a:t>使用 pygame.key.get_pressed() 移动英雄</a:t>
            </a:r>
            <a:endParaRPr lang="zh-CN" altLang="en-US"/>
          </a:p>
          <a:p>
            <a:pPr lvl="1"/>
            <a:r>
              <a:rPr lang="zh-CN" altLang="en-US"/>
              <a:t>发射子弹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项目准备</a:t>
            </a:r>
            <a:endParaRPr lang="zh-CN" altLang="en-US"/>
          </a:p>
          <a:p>
            <a:pPr lvl="1"/>
            <a:r>
              <a:rPr lang="zh-CN" altLang="en-US"/>
              <a:t>1. 新建 飞机大战 项目</a:t>
            </a:r>
            <a:endParaRPr lang="zh-CN" altLang="en-US"/>
          </a:p>
          <a:p>
            <a:pPr lvl="1"/>
            <a:r>
              <a:rPr lang="zh-CN" altLang="en-US"/>
              <a:t>2. 新建一个 </a:t>
            </a:r>
            <a:r>
              <a:rPr lang="en-US" altLang="zh-CN"/>
              <a:t>ss</a:t>
            </a:r>
            <a:r>
              <a:rPr lang="zh-CN" altLang="en-US"/>
              <a:t>_01_pygame入门.py</a:t>
            </a:r>
            <a:endParaRPr lang="zh-CN" altLang="en-US"/>
          </a:p>
          <a:p>
            <a:pPr lvl="1"/>
            <a:r>
              <a:rPr lang="zh-CN" altLang="en-US"/>
              <a:t>3. 导入 游戏素材图片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1 设计 英雄 和 子弹 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英雄需求</a:t>
            </a:r>
            <a:endParaRPr lang="zh-CN" altLang="en-US" sz="2800"/>
          </a:p>
          <a:p>
            <a:pPr lvl="1"/>
            <a:r>
              <a:rPr lang="zh-CN" altLang="en-US" sz="2450"/>
              <a:t>1. 游戏启动后，</a:t>
            </a:r>
            <a:r>
              <a:rPr lang="zh-CN" altLang="en-US" sz="2450">
                <a:solidFill>
                  <a:srgbClr val="FF0000"/>
                </a:solidFill>
              </a:rPr>
              <a:t>英雄</a:t>
            </a:r>
            <a:r>
              <a:rPr lang="zh-CN" altLang="en-US" sz="2450"/>
              <a:t> 出现在屏幕的 </a:t>
            </a:r>
            <a:r>
              <a:rPr lang="zh-CN" altLang="en-US" sz="2450">
                <a:solidFill>
                  <a:srgbClr val="FF0000"/>
                </a:solidFill>
              </a:rPr>
              <a:t>水平中间</a:t>
            </a:r>
            <a:r>
              <a:rPr lang="zh-CN" altLang="en-US" sz="2450"/>
              <a:t> 位置，距离 屏幕底部 120 像素</a:t>
            </a:r>
            <a:endParaRPr lang="zh-CN" altLang="en-US" sz="2450"/>
          </a:p>
          <a:p>
            <a:pPr lvl="1"/>
            <a:r>
              <a:rPr lang="zh-CN" altLang="en-US" sz="2450"/>
              <a:t>2. 英雄</a:t>
            </a:r>
            <a:r>
              <a:rPr lang="zh-CN" altLang="en-US" sz="2450">
                <a:solidFill>
                  <a:srgbClr val="FF0000"/>
                </a:solidFill>
              </a:rPr>
              <a:t> 每隔 0.5 秒</a:t>
            </a:r>
            <a:r>
              <a:rPr lang="zh-CN" altLang="en-US" sz="2450"/>
              <a:t>发射一次子弹，每次 </a:t>
            </a:r>
            <a:r>
              <a:rPr lang="zh-CN" altLang="en-US" sz="2450">
                <a:solidFill>
                  <a:srgbClr val="FF0000"/>
                </a:solidFill>
              </a:rPr>
              <a:t>连发三枚子弹</a:t>
            </a:r>
            <a:endParaRPr lang="zh-CN" altLang="en-US" sz="2450"/>
          </a:p>
          <a:p>
            <a:pPr lvl="1"/>
            <a:r>
              <a:rPr lang="zh-CN" altLang="en-US" sz="2450"/>
              <a:t>3. 英雄 默认不会移动，需要通过 </a:t>
            </a:r>
            <a:r>
              <a:rPr lang="zh-CN" altLang="en-US" sz="2450">
                <a:solidFill>
                  <a:srgbClr val="FF0000"/>
                </a:solidFill>
              </a:rPr>
              <a:t>左/右</a:t>
            </a:r>
            <a:r>
              <a:rPr lang="zh-CN" altLang="en-US" sz="2450"/>
              <a:t> 方向键，控制 英雄 在</a:t>
            </a:r>
            <a:r>
              <a:rPr lang="zh-CN" altLang="en-US" sz="2450">
                <a:solidFill>
                  <a:srgbClr val="FF0000"/>
                </a:solidFill>
              </a:rPr>
              <a:t>水平方向移动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2730"/>
            <a:ext cx="580263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子弹需求</a:t>
            </a:r>
            <a:r>
              <a:rPr lang="en-US" altLang="zh-CN" sz="2800"/>
              <a:t>	</a:t>
            </a:r>
            <a:endParaRPr lang="en-US" altLang="zh-CN" sz="2800"/>
          </a:p>
          <a:p>
            <a:pPr lvl="1"/>
            <a:r>
              <a:rPr lang="en-US" altLang="zh-CN" sz="2400"/>
              <a:t>1. </a:t>
            </a:r>
            <a:r>
              <a:rPr lang="en-US" altLang="zh-CN" sz="2400">
                <a:solidFill>
                  <a:srgbClr val="FF0000"/>
                </a:solidFill>
              </a:rPr>
              <a:t>子弹</a:t>
            </a:r>
            <a:r>
              <a:rPr lang="en-US" altLang="zh-CN" sz="2400"/>
              <a:t> 从 </a:t>
            </a:r>
            <a:r>
              <a:rPr lang="en-US" altLang="zh-CN" sz="2400">
                <a:solidFill>
                  <a:srgbClr val="FF0000"/>
                </a:solidFill>
              </a:rPr>
              <a:t>英雄</a:t>
            </a:r>
            <a:r>
              <a:rPr lang="en-US" altLang="zh-CN" sz="2400"/>
              <a:t> 的正上方发射 </a:t>
            </a:r>
            <a:r>
              <a:rPr lang="en-US" altLang="zh-CN" sz="2400">
                <a:solidFill>
                  <a:srgbClr val="FF0000"/>
                </a:solidFill>
              </a:rPr>
              <a:t>沿直线</a:t>
            </a:r>
            <a:r>
              <a:rPr lang="en-US" altLang="zh-CN" sz="2400"/>
              <a:t> 向 </a:t>
            </a:r>
            <a:r>
              <a:rPr lang="en-US" altLang="zh-CN" sz="2400">
                <a:solidFill>
                  <a:srgbClr val="FF0000"/>
                </a:solidFill>
              </a:rPr>
              <a:t>上方</a:t>
            </a:r>
            <a:r>
              <a:rPr lang="en-US" altLang="zh-CN" sz="2400"/>
              <a:t> 飞行</a:t>
            </a:r>
            <a:endParaRPr lang="en-US" altLang="zh-CN" sz="2400"/>
          </a:p>
          <a:p>
            <a:pPr lvl="1"/>
            <a:r>
              <a:rPr lang="en-US" altLang="zh-CN" sz="2400"/>
              <a:t>2. </a:t>
            </a:r>
            <a:r>
              <a:rPr lang="en-US" altLang="zh-CN" sz="2400">
                <a:solidFill>
                  <a:srgbClr val="FF0000"/>
                </a:solidFill>
              </a:rPr>
              <a:t>飞出屏幕后</a:t>
            </a:r>
            <a:r>
              <a:rPr lang="en-US" altLang="zh-CN" sz="2400"/>
              <a:t>，需要从 </a:t>
            </a:r>
            <a:r>
              <a:rPr lang="en-US" altLang="zh-CN" sz="2400">
                <a:solidFill>
                  <a:srgbClr val="FF0000"/>
                </a:solidFill>
              </a:rPr>
              <a:t>精灵组</a:t>
            </a:r>
            <a:r>
              <a:rPr lang="en-US" altLang="zh-CN" sz="2400"/>
              <a:t> 中删除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6370" y="3343275"/>
            <a:ext cx="9319260" cy="2838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Hero —— 英雄</a:t>
            </a:r>
            <a:endParaRPr lang="zh-CN" altLang="en-US" sz="2400"/>
          </a:p>
          <a:p>
            <a:pPr lvl="1"/>
            <a:r>
              <a:rPr lang="zh-CN" altLang="en-US" sz="2100"/>
              <a:t>初始化方法</a:t>
            </a:r>
            <a:endParaRPr lang="zh-CN" altLang="en-US" sz="2100"/>
          </a:p>
          <a:p>
            <a:pPr lvl="2"/>
            <a:r>
              <a:rPr lang="zh-CN" altLang="en-US" sz="1800"/>
              <a:t> 指定 </a:t>
            </a:r>
            <a:r>
              <a:rPr lang="zh-CN" altLang="en-US" sz="1800">
                <a:solidFill>
                  <a:srgbClr val="FF0000"/>
                </a:solidFill>
              </a:rPr>
              <a:t>英雄图片</a:t>
            </a:r>
            <a:endParaRPr lang="zh-CN" altLang="en-US" sz="1800"/>
          </a:p>
          <a:p>
            <a:pPr lvl="2"/>
            <a:r>
              <a:rPr lang="zh-CN" altLang="en-US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初始速度 = 0</a:t>
            </a:r>
            <a:r>
              <a:rPr lang="zh-CN" altLang="en-US" sz="1800"/>
              <a:t> —— 英雄默认静止不动</a:t>
            </a:r>
            <a:endParaRPr lang="zh-CN" altLang="en-US" sz="1800"/>
          </a:p>
          <a:p>
            <a:pPr lvl="2"/>
            <a:r>
              <a:rPr lang="zh-CN" altLang="en-US" sz="1800"/>
              <a:t> 定义 bullets </a:t>
            </a:r>
            <a:r>
              <a:rPr lang="zh-CN" altLang="en-US" sz="1800">
                <a:solidFill>
                  <a:srgbClr val="FF0000"/>
                </a:solidFill>
              </a:rPr>
              <a:t>子弹精灵组</a:t>
            </a:r>
            <a:r>
              <a:rPr lang="zh-CN" altLang="en-US" sz="1800"/>
              <a:t> 保存子弹精灵</a:t>
            </a:r>
            <a:endParaRPr lang="zh-CN" altLang="en-US" sz="1800"/>
          </a:p>
          <a:p>
            <a:pPr lvl="1"/>
            <a:r>
              <a:rPr lang="zh-CN" altLang="en-US" sz="2100"/>
              <a:t>重写 </a:t>
            </a:r>
            <a:r>
              <a:rPr lang="zh-CN" altLang="en-US" sz="2100">
                <a:solidFill>
                  <a:srgbClr val="FF0000"/>
                </a:solidFill>
              </a:rPr>
              <a:t>update()</a:t>
            </a:r>
            <a:r>
              <a:rPr lang="zh-CN" altLang="en-US" sz="2100"/>
              <a:t> 方法</a:t>
            </a:r>
            <a:endParaRPr lang="zh-CN" altLang="en-US" sz="2100"/>
          </a:p>
          <a:p>
            <a:pPr lvl="2"/>
            <a:r>
              <a:rPr lang="zh-CN" altLang="en-US" sz="1800"/>
              <a:t>英雄需要 </a:t>
            </a:r>
            <a:r>
              <a:rPr lang="zh-CN" altLang="en-US" sz="1800">
                <a:solidFill>
                  <a:srgbClr val="FF0000"/>
                </a:solidFill>
              </a:rPr>
              <a:t>水平移动</a:t>
            </a:r>
            <a:endParaRPr lang="zh-CN" altLang="en-US" sz="1800"/>
          </a:p>
          <a:p>
            <a:pPr lvl="2"/>
            <a:r>
              <a:rPr lang="zh-CN" altLang="en-US" sz="1800"/>
              <a:t>并且需要保证不能 </a:t>
            </a:r>
            <a:r>
              <a:rPr lang="zh-CN" altLang="en-US" sz="1800">
                <a:solidFill>
                  <a:srgbClr val="FF0000"/>
                </a:solidFill>
              </a:rPr>
              <a:t>移出屏幕</a:t>
            </a:r>
            <a:endParaRPr lang="zh-CN" altLang="en-US" sz="1800"/>
          </a:p>
          <a:p>
            <a:pPr lvl="1"/>
            <a:r>
              <a:rPr lang="zh-CN" altLang="en-US" sz="2100"/>
              <a:t>增加 bullets 属性，记录所有 </a:t>
            </a:r>
            <a:r>
              <a:rPr lang="zh-CN" altLang="en-US" sz="2100">
                <a:solidFill>
                  <a:srgbClr val="FF0000"/>
                </a:solidFill>
              </a:rPr>
              <a:t>子弹精灵</a:t>
            </a:r>
            <a:endParaRPr lang="zh-CN" altLang="en-US" sz="2100"/>
          </a:p>
          <a:p>
            <a:pPr lvl="1"/>
            <a:r>
              <a:rPr lang="zh-CN" altLang="en-US" sz="2100"/>
              <a:t>增加 fire 方法，用于发射子弹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Bullet —— 子弹</a:t>
            </a:r>
            <a:endParaRPr lang="zh-CN" altLang="en-US"/>
          </a:p>
          <a:p>
            <a:pPr lvl="1"/>
            <a:r>
              <a:rPr lang="zh-CN" altLang="en-US"/>
              <a:t>初始化方法</a:t>
            </a:r>
            <a:endParaRPr lang="zh-CN" altLang="en-US"/>
          </a:p>
          <a:p>
            <a:pPr lvl="2"/>
            <a:r>
              <a:rPr lang="zh-CN" altLang="en-US"/>
              <a:t>指定 </a:t>
            </a:r>
            <a:r>
              <a:rPr lang="zh-CN" altLang="en-US">
                <a:solidFill>
                  <a:srgbClr val="FF0000"/>
                </a:solidFill>
              </a:rPr>
              <a:t>子弹图片</a:t>
            </a:r>
            <a:endParaRPr lang="zh-CN" altLang="en-US"/>
          </a:p>
          <a:p>
            <a:pPr lvl="2"/>
            <a:r>
              <a:rPr lang="zh-CN" altLang="en-US"/>
              <a:t>初始速度 = -2 —— 子弹需要向上方飞行</a:t>
            </a:r>
            <a:endParaRPr lang="zh-CN" altLang="en-US"/>
          </a:p>
          <a:p>
            <a:pPr lvl="1"/>
            <a:r>
              <a:rPr lang="zh-CN" altLang="en-US"/>
              <a:t>重写 </a:t>
            </a:r>
            <a:r>
              <a:rPr lang="zh-CN" altLang="en-US">
                <a:solidFill>
                  <a:srgbClr val="FF0000"/>
                </a:solidFill>
              </a:rPr>
              <a:t>update()</a:t>
            </a:r>
            <a:r>
              <a:rPr lang="zh-CN" altLang="en-US"/>
              <a:t> 方法</a:t>
            </a:r>
            <a:endParaRPr lang="zh-CN" altLang="en-US"/>
          </a:p>
          <a:p>
            <a:pPr lvl="2"/>
            <a:r>
              <a:rPr lang="zh-CN" altLang="en-US"/>
              <a:t>判断 </a:t>
            </a:r>
            <a:r>
              <a:rPr lang="zh-CN" altLang="en-US">
                <a:solidFill>
                  <a:srgbClr val="FF0000"/>
                </a:solidFill>
              </a:rPr>
              <a:t>是否飞出屏幕</a:t>
            </a:r>
            <a:r>
              <a:rPr lang="zh-CN" altLang="en-US"/>
              <a:t>，如果是，从 </a:t>
            </a:r>
            <a:r>
              <a:rPr lang="zh-CN" altLang="en-US">
                <a:solidFill>
                  <a:srgbClr val="FF0000"/>
                </a:solidFill>
              </a:rPr>
              <a:t>精灵组 删除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2 创建英雄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 plane_sprites 新建 Hero 类</a:t>
            </a:r>
            <a:endParaRPr lang="zh-CN" altLang="en-US" sz="2400"/>
          </a:p>
          <a:p>
            <a:r>
              <a:rPr lang="zh-CN" altLang="en-US" sz="2400"/>
              <a:t>重写 </a:t>
            </a:r>
            <a:r>
              <a:rPr lang="zh-CN" altLang="en-US" sz="2400">
                <a:solidFill>
                  <a:srgbClr val="FF0000"/>
                </a:solidFill>
              </a:rPr>
              <a:t>初始化方法</a:t>
            </a:r>
            <a:r>
              <a:rPr lang="zh-CN" altLang="en-US" sz="2400"/>
              <a:t>，直接指定 </a:t>
            </a:r>
            <a:r>
              <a:rPr lang="zh-CN" altLang="en-US" sz="2400">
                <a:solidFill>
                  <a:srgbClr val="FF0000"/>
                </a:solidFill>
              </a:rPr>
              <a:t>图片名称</a:t>
            </a:r>
            <a:r>
              <a:rPr lang="zh-CN" altLang="en-US" sz="2400"/>
              <a:t>，并且将初始速度设置为 0</a:t>
            </a:r>
            <a:endParaRPr lang="zh-CN" altLang="en-US" sz="2400"/>
          </a:p>
          <a:p>
            <a:r>
              <a:rPr lang="zh-CN" altLang="en-US" sz="2400"/>
              <a:t>设置 </a:t>
            </a:r>
            <a:r>
              <a:rPr lang="zh-CN" altLang="en-US" sz="2400">
                <a:solidFill>
                  <a:srgbClr val="FF0000"/>
                </a:solidFill>
              </a:rPr>
              <a:t>英雄的初始位置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centerx = x + 0.5 * width</a:t>
            </a:r>
            <a:endParaRPr lang="zh-CN" altLang="en-US"/>
          </a:p>
          <a:p>
            <a:r>
              <a:rPr lang="zh-CN" altLang="en-US"/>
              <a:t>centery = y + 0.5 * height</a:t>
            </a:r>
            <a:endParaRPr lang="zh-CN" altLang="en-US"/>
          </a:p>
          <a:p>
            <a:r>
              <a:rPr lang="zh-CN" altLang="en-US"/>
              <a:t>bottom = y + height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1546225"/>
            <a:ext cx="7210425" cy="1981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28115"/>
            <a:ext cx="572770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4790"/>
            <a:ext cx="7896860" cy="3089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5.3</a:t>
            </a:r>
            <a:r>
              <a:rPr lang="zh-CN" altLang="en-US"/>
              <a:t> 绘制英雄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1. 在 __create_sprites，添加 </a:t>
            </a:r>
            <a:r>
              <a:rPr lang="zh-CN" altLang="en-US" sz="2800">
                <a:solidFill>
                  <a:srgbClr val="FF0000"/>
                </a:solidFill>
              </a:rPr>
              <a:t>英雄精灵 和 英雄精灵组</a:t>
            </a:r>
            <a:endParaRPr lang="zh-CN" altLang="en-US" sz="2800"/>
          </a:p>
          <a:p>
            <a:pPr lvl="1"/>
            <a:r>
              <a:rPr lang="zh-CN" altLang="en-US" sz="2450"/>
              <a:t> 后续要针对 </a:t>
            </a:r>
            <a:r>
              <a:rPr lang="zh-CN" altLang="en-US" sz="2450">
                <a:solidFill>
                  <a:srgbClr val="FF0000"/>
                </a:solidFill>
              </a:rPr>
              <a:t>英雄</a:t>
            </a:r>
            <a:r>
              <a:rPr lang="zh-CN" altLang="en-US" sz="2450"/>
              <a:t> 做 </a:t>
            </a:r>
            <a:r>
              <a:rPr lang="zh-CN" altLang="en-US" sz="2450">
                <a:solidFill>
                  <a:srgbClr val="FF0000"/>
                </a:solidFill>
              </a:rPr>
              <a:t>碰撞检测</a:t>
            </a:r>
            <a:r>
              <a:rPr lang="zh-CN" altLang="en-US" sz="2450"/>
              <a:t> 以及 </a:t>
            </a:r>
            <a:r>
              <a:rPr lang="zh-CN" altLang="en-US" sz="2450">
                <a:solidFill>
                  <a:srgbClr val="FF0000"/>
                </a:solidFill>
              </a:rPr>
              <a:t>发射子弹</a:t>
            </a:r>
            <a:endParaRPr lang="zh-CN" altLang="en-US" sz="2450"/>
          </a:p>
          <a:p>
            <a:pPr lvl="1"/>
            <a:r>
              <a:rPr lang="zh-CN" altLang="en-US" sz="2450"/>
              <a:t> 所以 </a:t>
            </a:r>
            <a:r>
              <a:rPr lang="zh-CN" altLang="en-US" sz="2450">
                <a:solidFill>
                  <a:srgbClr val="FF0000"/>
                </a:solidFill>
              </a:rPr>
              <a:t>英雄</a:t>
            </a:r>
            <a:r>
              <a:rPr lang="zh-CN" altLang="en-US" sz="2450"/>
              <a:t> 需要 </a:t>
            </a:r>
            <a:r>
              <a:rPr lang="zh-CN" altLang="en-US" sz="2450">
                <a:solidFill>
                  <a:srgbClr val="FF0000"/>
                </a:solidFill>
              </a:rPr>
              <a:t>单独定义成属性</a:t>
            </a:r>
            <a:endParaRPr lang="zh-CN" altLang="en-US" sz="2450"/>
          </a:p>
          <a:p>
            <a:r>
              <a:rPr lang="zh-CN" altLang="en-US" sz="2400"/>
              <a:t>2. 在 __update_sprites，让</a:t>
            </a:r>
            <a:r>
              <a:rPr lang="zh-CN" altLang="en-US" sz="2400">
                <a:solidFill>
                  <a:srgbClr val="FF0000"/>
                </a:solidFill>
              </a:rPr>
              <a:t> 英雄精灵组</a:t>
            </a:r>
            <a:r>
              <a:rPr lang="zh-CN" altLang="en-US" sz="2400"/>
              <a:t> 调用 update 和 draw 方法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游戏的第一印象</a:t>
            </a:r>
            <a:endParaRPr lang="zh-CN" altLang="en-US"/>
          </a:p>
          <a:p>
            <a:pPr lvl="1"/>
            <a:r>
              <a:rPr lang="zh-CN" altLang="en-US" sz="2400"/>
              <a:t>把一些 </a:t>
            </a:r>
            <a:r>
              <a:rPr lang="zh-CN" altLang="en-US" sz="2400">
                <a:solidFill>
                  <a:srgbClr val="FF0000"/>
                </a:solidFill>
              </a:rPr>
              <a:t>静止的图像</a:t>
            </a:r>
            <a:r>
              <a:rPr lang="zh-CN" altLang="en-US" sz="2400"/>
              <a:t> 绘制到 </a:t>
            </a:r>
            <a:r>
              <a:rPr lang="zh-CN" altLang="en-US" sz="2400">
                <a:solidFill>
                  <a:srgbClr val="FF0000"/>
                </a:solidFill>
              </a:rPr>
              <a:t>游戏窗口</a:t>
            </a:r>
            <a:r>
              <a:rPr lang="zh-CN" altLang="en-US" sz="2400"/>
              <a:t> 中</a:t>
            </a:r>
            <a:endParaRPr lang="zh-CN" altLang="en-US" sz="2400"/>
          </a:p>
          <a:p>
            <a:pPr lvl="1"/>
            <a:r>
              <a:rPr lang="zh-CN" altLang="en-US" sz="2400"/>
              <a:t>根据 </a:t>
            </a:r>
            <a:r>
              <a:rPr lang="zh-CN" altLang="en-US" sz="2400">
                <a:solidFill>
                  <a:srgbClr val="FF0000"/>
                </a:solidFill>
              </a:rPr>
              <a:t>用户的交互</a:t>
            </a:r>
            <a:r>
              <a:rPr lang="zh-CN" altLang="en-US" sz="2400"/>
              <a:t> 或其他情况，</a:t>
            </a:r>
            <a:r>
              <a:rPr lang="zh-CN" altLang="en-US" sz="2400">
                <a:solidFill>
                  <a:srgbClr val="FF0000"/>
                </a:solidFill>
              </a:rPr>
              <a:t>移动</a:t>
            </a:r>
            <a:r>
              <a:rPr lang="zh-CN" altLang="en-US" sz="2400"/>
              <a:t> 这些图像，产生动画效果</a:t>
            </a:r>
            <a:endParaRPr lang="zh-CN" altLang="en-US" sz="2400"/>
          </a:p>
          <a:p>
            <a:pPr lvl="1"/>
            <a:r>
              <a:rPr lang="zh-CN" altLang="en-US" sz="2400"/>
              <a:t>根据 </a:t>
            </a:r>
            <a:r>
              <a:rPr lang="zh-CN" altLang="en-US" sz="2400">
                <a:solidFill>
                  <a:srgbClr val="FF0000"/>
                </a:solidFill>
              </a:rPr>
              <a:t>图像之间</a:t>
            </a:r>
            <a:r>
              <a:rPr lang="zh-CN" altLang="en-US" sz="2400"/>
              <a:t> 是否发生重叠，判断</a:t>
            </a:r>
            <a:r>
              <a:rPr lang="zh-CN" altLang="en-US" sz="2400">
                <a:solidFill>
                  <a:srgbClr val="FF0000"/>
                </a:solidFill>
              </a:rPr>
              <a:t> 敌机是否被摧毁</a:t>
            </a:r>
            <a:r>
              <a:rPr lang="zh-CN" altLang="en-US" sz="2400"/>
              <a:t> 等其他情况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修改 __create_sprites 方法如下：</a:t>
            </a:r>
            <a:endParaRPr lang="zh-CN" altLang="en-US" sz="2800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修改 __update_sprites 方法如下：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2261870"/>
            <a:ext cx="6858000" cy="904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4386580"/>
            <a:ext cx="4705350" cy="552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5.3</a:t>
            </a:r>
            <a:r>
              <a:rPr lang="zh-CN" altLang="en-US"/>
              <a:t>.</a:t>
            </a:r>
            <a:r>
              <a:rPr lang="en-US" altLang="zh-CN"/>
              <a:t>1</a:t>
            </a:r>
            <a:r>
              <a:rPr lang="zh-CN" altLang="en-US"/>
              <a:t> 移动英雄位置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pygame 中针对 键盘按键的捕获，有 两种 方式</a:t>
            </a:r>
            <a:endParaRPr lang="zh-CN" altLang="en-US" sz="2800"/>
          </a:p>
          <a:p>
            <a:pPr lvl="1"/>
            <a:r>
              <a:rPr lang="zh-CN" altLang="en-US" sz="2450"/>
              <a:t>第一种方式 判断 event.type == pygame.KEYDOWN</a:t>
            </a:r>
            <a:endParaRPr lang="zh-CN" altLang="en-US" sz="2450"/>
          </a:p>
          <a:p>
            <a:pPr lvl="1"/>
            <a:r>
              <a:rPr lang="zh-CN" altLang="en-US" sz="2450"/>
              <a:t>第二种方式 </a:t>
            </a:r>
            <a:endParaRPr lang="zh-CN" altLang="en-US" sz="2450"/>
          </a:p>
          <a:p>
            <a:pPr lvl="2"/>
            <a:r>
              <a:rPr lang="zh-CN" altLang="en-US" sz="2100"/>
              <a:t>  1. 首先使用 pygame.key.get_pressed() 返回 </a:t>
            </a:r>
            <a:r>
              <a:rPr lang="zh-CN" altLang="en-US" sz="2100">
                <a:solidFill>
                  <a:srgbClr val="FF0000"/>
                </a:solidFill>
              </a:rPr>
              <a:t>所有按键元组</a:t>
            </a:r>
            <a:endParaRPr lang="zh-CN" altLang="en-US" sz="2100"/>
          </a:p>
          <a:p>
            <a:pPr lvl="2"/>
            <a:r>
              <a:rPr lang="zh-CN" altLang="en-US" sz="2100"/>
              <a:t>  2. 通过 </a:t>
            </a:r>
            <a:r>
              <a:rPr lang="zh-CN" altLang="en-US" sz="2100">
                <a:solidFill>
                  <a:srgbClr val="FF0000"/>
                </a:solidFill>
              </a:rPr>
              <a:t>键盘常量</a:t>
            </a:r>
            <a:r>
              <a:rPr lang="zh-CN" altLang="en-US" sz="2100"/>
              <a:t>，判断元组中</a:t>
            </a:r>
            <a:r>
              <a:rPr lang="zh-CN" altLang="en-US" sz="2100">
                <a:solidFill>
                  <a:srgbClr val="FF0000"/>
                </a:solidFill>
              </a:rPr>
              <a:t> 某一个键是否被按下</a:t>
            </a:r>
            <a:r>
              <a:rPr lang="zh-CN" altLang="en-US" sz="2100"/>
              <a:t> —— 如果被按下，对应数值为 1</a:t>
            </a:r>
            <a:endParaRPr lang="zh-CN" altLang="en-US" sz="2100"/>
          </a:p>
          <a:p>
            <a:pPr lvl="0"/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提问 这两种方式之间有什么区别呢？</a:t>
            </a:r>
            <a:endParaRPr lang="zh-CN" altLang="en-US" sz="2800"/>
          </a:p>
          <a:p>
            <a:r>
              <a:rPr lang="zh-CN" altLang="en-US" sz="2800"/>
              <a:t>第一种方式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2889250"/>
            <a:ext cx="9505950" cy="581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第二种方式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2379345"/>
            <a:ext cx="7629525" cy="145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结论</a:t>
            </a:r>
            <a:endParaRPr lang="zh-CN" altLang="en-US" sz="2800"/>
          </a:p>
          <a:p>
            <a:pPr lvl="1"/>
            <a:r>
              <a:rPr lang="zh-CN" altLang="en-US" sz="2400"/>
              <a:t>第一种方式 event.type 用户 </a:t>
            </a:r>
            <a:r>
              <a:rPr lang="zh-CN" altLang="en-US" sz="2400">
                <a:solidFill>
                  <a:srgbClr val="FF0000"/>
                </a:solidFill>
              </a:rPr>
              <a:t>必须要抬起按键</a:t>
            </a:r>
            <a:r>
              <a:rPr lang="zh-CN" altLang="en-US" sz="2400"/>
              <a:t> 才算一次 </a:t>
            </a:r>
            <a:r>
              <a:rPr lang="zh-CN" altLang="en-US" sz="2400">
                <a:solidFill>
                  <a:srgbClr val="FF0000"/>
                </a:solidFill>
              </a:rPr>
              <a:t>按键事件，操作灵活性会大打折扣</a:t>
            </a:r>
            <a:endParaRPr lang="zh-CN" altLang="en-US" sz="2400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第二种方式 用户可以按住方向键不放，就能够实现持续向某一个方向移动了，</a:t>
            </a:r>
            <a:r>
              <a:rPr lang="zh-CN" altLang="en-US" sz="2400">
                <a:solidFill>
                  <a:srgbClr val="FF0000"/>
                </a:solidFill>
              </a:rPr>
              <a:t>操作灵活性更好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演练步骤</a:t>
            </a:r>
            <a:endParaRPr lang="zh-CN" altLang="en-US" sz="2800"/>
          </a:p>
          <a:p>
            <a:pPr lvl="1"/>
            <a:r>
              <a:rPr lang="zh-CN" altLang="en-US" sz="2400"/>
              <a:t>1. 在 Hero 类中重写 update 方法</a:t>
            </a:r>
            <a:endParaRPr lang="zh-CN" altLang="en-US" sz="2400"/>
          </a:p>
          <a:p>
            <a:pPr lvl="2"/>
            <a:r>
              <a:rPr lang="zh-CN" altLang="en-US" sz="2055"/>
              <a:t>用 </a:t>
            </a:r>
            <a:r>
              <a:rPr lang="zh-CN" altLang="en-US" sz="2055">
                <a:solidFill>
                  <a:srgbClr val="FF0000"/>
                </a:solidFill>
              </a:rPr>
              <a:t>速度</a:t>
            </a:r>
            <a:r>
              <a:rPr lang="zh-CN" altLang="en-US" sz="2055"/>
              <a:t> speed 和 </a:t>
            </a:r>
            <a:r>
              <a:rPr lang="zh-CN" altLang="en-US" sz="2055">
                <a:solidFill>
                  <a:srgbClr val="FF0000"/>
                </a:solidFill>
              </a:rPr>
              <a:t>英雄</a:t>
            </a:r>
            <a:r>
              <a:rPr lang="zh-CN" altLang="en-US" sz="2055"/>
              <a:t> rect.x 进行叠加</a:t>
            </a:r>
            <a:endParaRPr lang="zh-CN" altLang="en-US" sz="2055"/>
          </a:p>
          <a:p>
            <a:pPr lvl="2"/>
            <a:r>
              <a:rPr lang="zh-CN" altLang="en-US" sz="2055">
                <a:solidFill>
                  <a:srgbClr val="FF0000"/>
                </a:solidFill>
              </a:rPr>
              <a:t>不需要调用父类方法</a:t>
            </a:r>
            <a:r>
              <a:rPr lang="zh-CN" altLang="en-US" sz="2055"/>
              <a:t> —— 父类方法只是实现了单纯的垂直运动</a:t>
            </a:r>
            <a:endParaRPr lang="zh-CN" altLang="en-US" sz="2055"/>
          </a:p>
          <a:p>
            <a:pPr lvl="1"/>
            <a:r>
              <a:rPr lang="zh-CN" altLang="en-US" sz="2400"/>
              <a:t>2. 在 __event_handler 方法中根据 </a:t>
            </a:r>
            <a:r>
              <a:rPr lang="zh-CN" altLang="en-US" sz="2400">
                <a:solidFill>
                  <a:srgbClr val="FF0000"/>
                </a:solidFill>
              </a:rPr>
              <a:t>左右方向键</a:t>
            </a:r>
            <a:r>
              <a:rPr lang="zh-CN" altLang="en-US" sz="2400"/>
              <a:t> 设置英雄的 </a:t>
            </a:r>
            <a:r>
              <a:rPr lang="zh-CN" altLang="en-US" sz="2400">
                <a:solidFill>
                  <a:srgbClr val="FF0000"/>
                </a:solidFill>
              </a:rPr>
              <a:t>速度</a:t>
            </a:r>
            <a:endParaRPr lang="zh-CN" altLang="en-US" sz="2400"/>
          </a:p>
          <a:p>
            <a:pPr lvl="2"/>
            <a:r>
              <a:rPr lang="zh-CN" altLang="en-US" sz="2055"/>
              <a:t>向右 =&gt; speed = 2</a:t>
            </a:r>
            <a:endParaRPr lang="zh-CN" altLang="en-US" sz="2055"/>
          </a:p>
          <a:p>
            <a:pPr lvl="2"/>
            <a:r>
              <a:rPr lang="zh-CN" altLang="en-US" sz="2055"/>
              <a:t>向左 =&gt; speed = -2</a:t>
            </a:r>
            <a:endParaRPr lang="zh-CN" altLang="en-US" sz="2055"/>
          </a:p>
          <a:p>
            <a:pPr lvl="2"/>
            <a:r>
              <a:rPr lang="zh-CN" altLang="en-US" sz="2055"/>
              <a:t>其他 =&gt; speed = 0</a:t>
            </a:r>
            <a:endParaRPr lang="zh-CN" altLang="en-US" sz="2055"/>
          </a:p>
        </p:txBody>
      </p:sp>
    </p:spTree>
    <p:custDataLst>
      <p:tags r:id="rId1"/>
    </p:custData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代码演练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 Hero 类，重写 update() 方法，</a:t>
            </a:r>
            <a:r>
              <a:rPr lang="zh-CN" altLang="en-US" sz="2400">
                <a:solidFill>
                  <a:srgbClr val="FF0000"/>
                </a:solidFill>
              </a:rPr>
              <a:t>根据速度水平移动</a:t>
            </a:r>
            <a:r>
              <a:rPr lang="zh-CN" altLang="en-US" sz="2400"/>
              <a:t> 英雄的飞机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2252980"/>
            <a:ext cx="4636135" cy="1273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调整键盘按键代码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415540"/>
            <a:ext cx="5891530" cy="2820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5.3</a:t>
            </a:r>
            <a:r>
              <a:rPr lang="zh-CN" altLang="en-US"/>
              <a:t>.2 控制英雄运动边界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 Hero 类的 update() 方法判断 英雄 是否超出 屏幕边界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right = x + width 利用 right 属性可以非常容易的针对右侧设置精灵位置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315" y="2056130"/>
            <a:ext cx="7248525" cy="2009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0665"/>
            <a:ext cx="573468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</a:t>
            </a:r>
            <a:r>
              <a:rPr lang="en-US" altLang="zh-CN"/>
              <a:t>1</a:t>
            </a:r>
            <a:r>
              <a:rPr lang="zh-CN" altLang="en-US"/>
              <a:t> 使用 pygame 创建图形窗口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小节目标</a:t>
            </a:r>
            <a:endParaRPr lang="zh-CN" altLang="en-US"/>
          </a:p>
          <a:p>
            <a:pPr lvl="1"/>
            <a:r>
              <a:rPr lang="zh-CN" altLang="en-US"/>
              <a:t>1. 游戏的初始化和退出</a:t>
            </a:r>
            <a:endParaRPr lang="zh-CN" altLang="en-US"/>
          </a:p>
          <a:p>
            <a:pPr lvl="1"/>
            <a:r>
              <a:rPr lang="zh-CN" altLang="en-US"/>
              <a:t>2. 理解游戏中的坐标系</a:t>
            </a:r>
            <a:endParaRPr lang="zh-CN" altLang="en-US"/>
          </a:p>
          <a:p>
            <a:pPr lvl="1"/>
            <a:r>
              <a:rPr lang="zh-CN" altLang="en-US"/>
              <a:t>3. 创建游戏主窗口</a:t>
            </a:r>
            <a:endParaRPr lang="zh-CN" altLang="en-US"/>
          </a:p>
          <a:p>
            <a:pPr lvl="1"/>
            <a:r>
              <a:rPr lang="zh-CN" altLang="en-US"/>
              <a:t>4. 简单的游戏循环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可以将图片素材 </a:t>
            </a:r>
            <a:r>
              <a:rPr lang="zh-CN" altLang="en-US">
                <a:solidFill>
                  <a:srgbClr val="FF0000"/>
                </a:solidFill>
              </a:rPr>
              <a:t>绘制</a:t>
            </a:r>
            <a:r>
              <a:rPr lang="zh-CN" altLang="en-US"/>
              <a:t> 到 </a:t>
            </a:r>
            <a:r>
              <a:rPr lang="zh-CN" altLang="en-US">
                <a:solidFill>
                  <a:srgbClr val="FF0000"/>
                </a:solidFill>
              </a:rPr>
              <a:t>游戏的窗口</a:t>
            </a:r>
            <a:r>
              <a:rPr lang="zh-CN" altLang="en-US"/>
              <a:t> 上，开发游戏之前需要先知道 如何建立游戏窗口！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0825"/>
            <a:ext cx="6238875" cy="2943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4 发射子弹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需求回顾 —— 英雄需求</a:t>
            </a:r>
            <a:endParaRPr lang="zh-CN" altLang="en-US" sz="2800"/>
          </a:p>
          <a:p>
            <a:pPr lvl="1"/>
            <a:r>
              <a:rPr lang="zh-CN" altLang="en-US" sz="2400"/>
              <a:t>1. 游戏启动后，</a:t>
            </a:r>
            <a:r>
              <a:rPr lang="zh-CN" altLang="en-US" sz="2400">
                <a:solidFill>
                  <a:srgbClr val="FF0000"/>
                </a:solidFill>
              </a:rPr>
              <a:t>英雄</a:t>
            </a:r>
            <a:r>
              <a:rPr lang="zh-CN" altLang="en-US" sz="2400"/>
              <a:t> 出现在屏幕的 </a:t>
            </a:r>
            <a:r>
              <a:rPr lang="zh-CN" altLang="en-US" sz="2400">
                <a:solidFill>
                  <a:srgbClr val="FF0000"/>
                </a:solidFill>
              </a:rPr>
              <a:t>水平中间</a:t>
            </a:r>
            <a:r>
              <a:rPr lang="zh-CN" altLang="en-US" sz="2400"/>
              <a:t> 位置，距离 </a:t>
            </a:r>
            <a:r>
              <a:rPr lang="zh-CN" altLang="en-US" sz="2400">
                <a:solidFill>
                  <a:srgbClr val="FF0000"/>
                </a:solidFill>
              </a:rPr>
              <a:t>屏幕底部 120 像素</a:t>
            </a:r>
            <a:endParaRPr lang="zh-CN" altLang="en-US" sz="2400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2. 英雄 每隔 0.5 秒发射一次子弹，每次</a:t>
            </a:r>
            <a:r>
              <a:rPr lang="zh-CN" altLang="en-US" sz="2400">
                <a:solidFill>
                  <a:srgbClr val="FF0000"/>
                </a:solidFill>
              </a:rPr>
              <a:t> 连发三枚子弹</a:t>
            </a:r>
            <a:endParaRPr lang="zh-CN" altLang="en-US" sz="2400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3. 英雄 默认不会移动，需要通过 左/右 方向键，控制 英雄 在水平方向移动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4</a:t>
            </a:r>
            <a:r>
              <a:rPr lang="zh-CN" altLang="en-US"/>
              <a:t>.1 添加发射子弹事件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pygame 的 定时器 使用套路非常固定：</a:t>
            </a:r>
            <a:endParaRPr lang="zh-CN" altLang="en-US" sz="2800"/>
          </a:p>
          <a:p>
            <a:pPr lvl="1"/>
            <a:r>
              <a:rPr lang="zh-CN" altLang="en-US" sz="2450"/>
              <a:t>1. 定义 </a:t>
            </a:r>
            <a:r>
              <a:rPr lang="zh-CN" altLang="en-US" sz="2450">
                <a:solidFill>
                  <a:srgbClr val="FF0000"/>
                </a:solidFill>
              </a:rPr>
              <a:t>定时器常量</a:t>
            </a:r>
            <a:r>
              <a:rPr lang="zh-CN" altLang="en-US" sz="2450"/>
              <a:t> —— eventid</a:t>
            </a:r>
            <a:endParaRPr lang="zh-CN" altLang="en-US" sz="2450"/>
          </a:p>
          <a:p>
            <a:pPr lvl="1"/>
            <a:r>
              <a:rPr lang="zh-CN" altLang="en-US" sz="2450"/>
              <a:t>2. 在</a:t>
            </a:r>
            <a:r>
              <a:rPr lang="zh-CN" altLang="en-US" sz="2450">
                <a:solidFill>
                  <a:srgbClr val="FF0000"/>
                </a:solidFill>
              </a:rPr>
              <a:t> 初始化方法</a:t>
            </a:r>
            <a:r>
              <a:rPr lang="zh-CN" altLang="en-US" sz="2450"/>
              <a:t> 中，调用 set_timer 方法 </a:t>
            </a:r>
            <a:r>
              <a:rPr lang="zh-CN" altLang="en-US" sz="2450">
                <a:solidFill>
                  <a:srgbClr val="FF0000"/>
                </a:solidFill>
              </a:rPr>
              <a:t>设置定时器事件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3. 在 </a:t>
            </a:r>
            <a:r>
              <a:rPr lang="zh-CN" altLang="en-US" sz="2450">
                <a:solidFill>
                  <a:srgbClr val="FF0000"/>
                </a:solidFill>
              </a:rPr>
              <a:t>游戏循环</a:t>
            </a:r>
            <a:r>
              <a:rPr lang="zh-CN" altLang="en-US" sz="2450"/>
              <a:t> 中，</a:t>
            </a:r>
            <a:r>
              <a:rPr lang="zh-CN" altLang="en-US" sz="2450">
                <a:solidFill>
                  <a:srgbClr val="FF0000"/>
                </a:solidFill>
              </a:rPr>
              <a:t>监听定时器事件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Hero 中定义 fire 方法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在 plane_main.py 的顶部定义 发射子弹 事件常量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313305"/>
            <a:ext cx="3457575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" y="3755390"/>
            <a:ext cx="7608570" cy="805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在 __init__ 方法末尾中添加 发射子弹 事件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在 __event_handler 方法中让英雄发射子弹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494915"/>
            <a:ext cx="7371715" cy="7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4635500"/>
            <a:ext cx="6243320" cy="683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4</a:t>
            </a:r>
            <a:r>
              <a:rPr lang="zh-CN" altLang="en-US"/>
              <a:t>.2 定义子弹类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需求回顾 —— 子弹需求</a:t>
            </a:r>
            <a:endParaRPr lang="zh-CN" altLang="en-US" sz="2800"/>
          </a:p>
          <a:p>
            <a:pPr lvl="1"/>
            <a:r>
              <a:rPr lang="zh-CN" altLang="en-US" sz="2450"/>
              <a:t>1. 子弹 从 英雄 的正上方发射 沿直线 向 上方 飞行</a:t>
            </a:r>
            <a:endParaRPr lang="zh-CN" altLang="en-US" sz="2450"/>
          </a:p>
          <a:p>
            <a:pPr lvl="1"/>
            <a:r>
              <a:rPr lang="zh-CN" altLang="en-US" sz="2450"/>
              <a:t>2. 飞出屏幕后，需要从 精灵组 中删除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Bullet —— 子弹</a:t>
            </a:r>
            <a:endParaRPr lang="zh-CN" altLang="en-US"/>
          </a:p>
          <a:p>
            <a:pPr lvl="1"/>
            <a:r>
              <a:rPr lang="zh-CN" altLang="en-US"/>
              <a:t>初始化方法</a:t>
            </a:r>
            <a:endParaRPr lang="zh-CN" altLang="en-US"/>
          </a:p>
          <a:p>
            <a:pPr lvl="2"/>
            <a:r>
              <a:rPr lang="zh-CN" altLang="en-US"/>
              <a:t>  指定 子弹图片</a:t>
            </a:r>
            <a:endParaRPr lang="zh-CN" altLang="en-US"/>
          </a:p>
          <a:p>
            <a:pPr lvl="2"/>
            <a:r>
              <a:rPr lang="zh-CN" altLang="en-US"/>
              <a:t>  初始速度 = -2 —— 子弹需要向上方飞行</a:t>
            </a:r>
            <a:endParaRPr lang="zh-CN" altLang="en-US"/>
          </a:p>
          <a:p>
            <a:pPr lvl="1"/>
            <a:r>
              <a:rPr lang="zh-CN" altLang="en-US"/>
              <a:t>重写</a:t>
            </a:r>
            <a:r>
              <a:rPr lang="zh-CN" altLang="en-US">
                <a:solidFill>
                  <a:srgbClr val="FF0000"/>
                </a:solidFill>
              </a:rPr>
              <a:t> update() 方法</a:t>
            </a:r>
            <a:endParaRPr lang="zh-CN" altLang="en-US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  判断 是否飞出屏幕，如果是，从 精灵组 删除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定义子弹类</a:t>
            </a:r>
            <a:endParaRPr lang="zh-CN" altLang="en-US"/>
          </a:p>
          <a:p>
            <a:pPr lvl="1"/>
            <a:r>
              <a:rPr lang="zh-CN" altLang="en-US"/>
              <a:t>在 plane_sprites 新建 Bullet 继承自 GameSprite</a:t>
            </a:r>
            <a:endParaRPr lang="zh-CN" altLang="en-US"/>
          </a:p>
          <a:p>
            <a:pPr lvl="1"/>
            <a:r>
              <a:rPr lang="zh-CN" altLang="en-US"/>
              <a:t>重写 </a:t>
            </a:r>
            <a:r>
              <a:rPr lang="zh-CN" altLang="en-US">
                <a:solidFill>
                  <a:srgbClr val="FF0000"/>
                </a:solidFill>
              </a:rPr>
              <a:t>初始化方法</a:t>
            </a:r>
            <a:r>
              <a:rPr lang="zh-CN" altLang="en-US"/>
              <a:t>，直接指定</a:t>
            </a:r>
            <a:r>
              <a:rPr lang="zh-CN" altLang="en-US">
                <a:solidFill>
                  <a:srgbClr val="FF0000"/>
                </a:solidFill>
              </a:rPr>
              <a:t> 图片名称</a:t>
            </a:r>
            <a:r>
              <a:rPr lang="zh-CN" altLang="en-US"/>
              <a:t>，并且设置 </a:t>
            </a:r>
            <a:r>
              <a:rPr lang="zh-CN" altLang="en-US">
                <a:solidFill>
                  <a:srgbClr val="FF0000"/>
                </a:solidFill>
              </a:rPr>
              <a:t>初始速度</a:t>
            </a:r>
            <a:endParaRPr lang="zh-CN" altLang="en-US"/>
          </a:p>
          <a:p>
            <a:pPr lvl="1"/>
            <a:r>
              <a:rPr lang="zh-CN" altLang="en-US"/>
              <a:t>重写 update() 方法，判断子弹 </a:t>
            </a:r>
            <a:r>
              <a:rPr lang="zh-CN" altLang="en-US">
                <a:solidFill>
                  <a:srgbClr val="FF0000"/>
                </a:solidFill>
              </a:rPr>
              <a:t>飞出屏幕从精灵组删除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75740"/>
            <a:ext cx="7458075" cy="4076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4</a:t>
            </a:r>
            <a:r>
              <a:rPr lang="zh-CN" altLang="en-US"/>
              <a:t>.3 发射子弹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演练步骤</a:t>
            </a:r>
            <a:endParaRPr lang="zh-CN" altLang="en-US" sz="2800"/>
          </a:p>
          <a:p>
            <a:pPr lvl="1"/>
            <a:r>
              <a:rPr lang="zh-CN" altLang="en-US" sz="2450"/>
              <a:t>1. 在 Hero 的 </a:t>
            </a:r>
            <a:r>
              <a:rPr lang="zh-CN" altLang="en-US" sz="2450">
                <a:solidFill>
                  <a:srgbClr val="FF0000"/>
                </a:solidFill>
              </a:rPr>
              <a:t>初始化方法</a:t>
            </a:r>
            <a:r>
              <a:rPr lang="zh-CN" altLang="en-US" sz="2450"/>
              <a:t> 中创建 </a:t>
            </a:r>
            <a:r>
              <a:rPr lang="zh-CN" altLang="en-US" sz="2450">
                <a:solidFill>
                  <a:srgbClr val="FF0000"/>
                </a:solidFill>
              </a:rPr>
              <a:t>子弹精灵组</a:t>
            </a:r>
            <a:r>
              <a:rPr lang="zh-CN" altLang="en-US" sz="2450"/>
              <a:t> 属性</a:t>
            </a:r>
            <a:endParaRPr lang="zh-CN" altLang="en-US" sz="2450"/>
          </a:p>
          <a:p>
            <a:pPr lvl="1"/>
            <a:r>
              <a:rPr lang="zh-CN" altLang="en-US" sz="2450"/>
              <a:t>2. 修改 plane_main.py 的 __update_sprites 方法，让 子弹精灵组 调用 update 和 draw 方法</a:t>
            </a:r>
            <a:endParaRPr lang="zh-CN" altLang="en-US" sz="2450"/>
          </a:p>
          <a:p>
            <a:pPr lvl="1"/>
            <a:r>
              <a:rPr lang="zh-CN" altLang="en-US" sz="2450"/>
              <a:t>3. 实现 fire() 方法</a:t>
            </a:r>
            <a:endParaRPr lang="zh-CN" altLang="en-US" sz="2450"/>
          </a:p>
          <a:p>
            <a:pPr lvl="2"/>
            <a:r>
              <a:rPr lang="zh-CN" altLang="en-US" sz="2100"/>
              <a:t> 创建子弹精灵</a:t>
            </a:r>
            <a:endParaRPr lang="zh-CN" altLang="en-US" sz="2100"/>
          </a:p>
          <a:p>
            <a:pPr lvl="2"/>
            <a:r>
              <a:rPr lang="zh-CN" altLang="en-US" sz="2100"/>
              <a:t> 设置初始位置 —— 在 </a:t>
            </a:r>
            <a:r>
              <a:rPr lang="zh-CN" altLang="en-US" sz="2100">
                <a:solidFill>
                  <a:srgbClr val="FF0000"/>
                </a:solidFill>
              </a:rPr>
              <a:t>英雄的正上方</a:t>
            </a:r>
            <a:endParaRPr lang="zh-CN" altLang="en-US" sz="2100"/>
          </a:p>
          <a:p>
            <a:pPr lvl="2"/>
            <a:r>
              <a:rPr lang="zh-CN" altLang="en-US" sz="2100"/>
              <a:t> 将 </a:t>
            </a:r>
            <a:r>
              <a:rPr lang="zh-CN" altLang="en-US" sz="2100">
                <a:solidFill>
                  <a:srgbClr val="FF0000"/>
                </a:solidFill>
              </a:rPr>
              <a:t>子弹</a:t>
            </a:r>
            <a:r>
              <a:rPr lang="zh-CN" altLang="en-US" sz="2100"/>
              <a:t> 添加到精灵组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1.1</a:t>
            </a:r>
            <a:r>
              <a:rPr lang="en-US" altLang="zh-CN"/>
              <a:t>.1</a:t>
            </a:r>
            <a:r>
              <a:rPr lang="zh-CN" altLang="en-US"/>
              <a:t> 游戏的初始化和退出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要使用 pygame 提供的所有功能之前，需要调用 </a:t>
            </a:r>
            <a:r>
              <a:rPr lang="zh-CN" altLang="en-US" sz="2800">
                <a:solidFill>
                  <a:srgbClr val="FF0000"/>
                </a:solidFill>
              </a:rPr>
              <a:t>init 方法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在游戏结束前需要调用一下 </a:t>
            </a:r>
            <a:r>
              <a:rPr lang="zh-CN" altLang="en-US" sz="2800">
                <a:solidFill>
                  <a:srgbClr val="FF0000"/>
                </a:solidFill>
              </a:rPr>
              <a:t>quit 方法 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1755" y="2861945"/>
            <a:ext cx="9561195" cy="14420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初始化方法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2412365"/>
            <a:ext cx="5114925" cy="561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 fire() 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473960"/>
            <a:ext cx="6181725" cy="3190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64640"/>
            <a:ext cx="7854950" cy="3387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 fire() 方法，一次发射三枚子弹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361565"/>
            <a:ext cx="7048500" cy="3438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06 </a:t>
            </a:r>
            <a:r>
              <a:rPr lang="zh-CN" altLang="en-US"/>
              <a:t>碰撞检测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  <a:p>
            <a:pPr lvl="1"/>
            <a:r>
              <a:rPr lang="zh-CN" altLang="en-US"/>
              <a:t>了解碰撞检测方法</a:t>
            </a:r>
            <a:endParaRPr lang="zh-CN" altLang="en-US"/>
          </a:p>
          <a:p>
            <a:pPr lvl="1"/>
            <a:r>
              <a:rPr lang="zh-CN" altLang="en-US"/>
              <a:t>碰撞实现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1 了解碰撞检测方法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pygame 提供了 两个非常方便 的方法可以实现碰撞检测：</a:t>
            </a:r>
            <a:endParaRPr lang="zh-CN" altLang="en-US" sz="2800"/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pygame.sprite.groupcollide()</a:t>
            </a:r>
            <a:endParaRPr lang="zh-CN" altLang="en-US" sz="2450">
              <a:solidFill>
                <a:srgbClr val="FF0000"/>
              </a:solidFill>
            </a:endParaRPr>
          </a:p>
          <a:p>
            <a:pPr lvl="2"/>
            <a:r>
              <a:rPr lang="zh-CN" altLang="en-US" sz="2100"/>
              <a:t>两个精灵组 中 所有的精灵 的碰撞检测</a:t>
            </a:r>
            <a:endParaRPr lang="zh-CN" altLang="en-US" sz="2100"/>
          </a:p>
          <a:p>
            <a:pPr lvl="2"/>
            <a:r>
              <a:rPr lang="zh-CN" altLang="en-US" sz="2055"/>
              <a:t>groupcollide(group1, group2, dokill1, dokill2, collided = None) -&gt; Sprite_dict</a:t>
            </a:r>
            <a:endParaRPr lang="zh-CN" altLang="en-US" sz="2055"/>
          </a:p>
          <a:p>
            <a:pPr lvl="2"/>
            <a:r>
              <a:rPr lang="zh-CN" altLang="en-US" sz="2055"/>
              <a:t>如果将 dokill 设置为 True，则 发生碰撞的精灵将被自动移除</a:t>
            </a:r>
            <a:endParaRPr lang="zh-CN" altLang="en-US" sz="2055"/>
          </a:p>
          <a:p>
            <a:pPr lvl="2"/>
            <a:r>
              <a:rPr lang="zh-CN" altLang="en-US" sz="2055"/>
              <a:t>collided 参数是用于 计算碰撞的回调函数</a:t>
            </a:r>
            <a:endParaRPr lang="zh-CN" altLang="en-US" sz="2055"/>
          </a:p>
          <a:p>
            <a:pPr lvl="3"/>
            <a:r>
              <a:rPr lang="zh-CN" altLang="en-US" sz="1710"/>
              <a:t>  - 如果没有指定，则每个精灵必须有一个 rect 属性</a:t>
            </a:r>
            <a:endParaRPr lang="zh-CN" altLang="en-US" sz="1710"/>
          </a:p>
        </p:txBody>
      </p:sp>
    </p:spTree>
    <p:custDataLst>
      <p:tags r:id="rId1"/>
    </p:custData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pygame.sprite.spritecollide()</a:t>
            </a:r>
            <a:endParaRPr lang="zh-CN" altLang="en-US" sz="2800"/>
          </a:p>
          <a:p>
            <a:pPr lvl="1"/>
            <a:r>
              <a:rPr lang="zh-CN" altLang="en-US" sz="2450"/>
              <a:t>判断 某个精灵 和 指定精灵组 中的精灵的碰撞</a:t>
            </a:r>
            <a:endParaRPr lang="zh-CN" altLang="en-US" sz="2450"/>
          </a:p>
          <a:p>
            <a:pPr lvl="1"/>
            <a:r>
              <a:rPr lang="zh-CN" altLang="en-US" sz="2450"/>
              <a:t>spritecollide(sprite, group, dokill, collided = None) -&gt; Sprite_list</a:t>
            </a:r>
            <a:endParaRPr lang="zh-CN" altLang="en-US" sz="2450"/>
          </a:p>
          <a:p>
            <a:pPr lvl="1"/>
            <a:r>
              <a:rPr lang="zh-CN" altLang="en-US" sz="2450"/>
              <a:t>如果将 dokill 设置为 True，则 </a:t>
            </a:r>
            <a:r>
              <a:rPr lang="zh-CN" altLang="en-US" sz="2450">
                <a:solidFill>
                  <a:srgbClr val="FF0000"/>
                </a:solidFill>
              </a:rPr>
              <a:t>指定精灵组</a:t>
            </a:r>
            <a:r>
              <a:rPr lang="zh-CN" altLang="en-US" sz="2450"/>
              <a:t> 中 </a:t>
            </a:r>
            <a:r>
              <a:rPr lang="zh-CN" altLang="en-US" sz="2450">
                <a:solidFill>
                  <a:srgbClr val="FF0000"/>
                </a:solidFill>
              </a:rPr>
              <a:t>发生碰撞的精灵将被自动移除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collided 参数是用于 </a:t>
            </a:r>
            <a:r>
              <a:rPr lang="zh-CN" altLang="en-US" sz="2450">
                <a:solidFill>
                  <a:srgbClr val="FF0000"/>
                </a:solidFill>
              </a:rPr>
              <a:t>计算碰撞的回调函数</a:t>
            </a:r>
            <a:endParaRPr lang="zh-CN" altLang="en-US" sz="2450"/>
          </a:p>
          <a:p>
            <a:pPr lvl="2"/>
            <a:r>
              <a:rPr lang="zh-CN" altLang="en-US" sz="2100"/>
              <a:t>如果没有指定，则每个精灵必须有一个 rect 属性</a:t>
            </a:r>
            <a:endParaRPr lang="zh-CN" altLang="en-US" sz="2100"/>
          </a:p>
          <a:p>
            <a:pPr lvl="1"/>
            <a:r>
              <a:rPr lang="zh-CN" altLang="en-US" sz="2450"/>
              <a:t>返回 </a:t>
            </a:r>
            <a:r>
              <a:rPr lang="zh-CN" altLang="en-US" sz="2450">
                <a:solidFill>
                  <a:srgbClr val="FF0000"/>
                </a:solidFill>
              </a:rPr>
              <a:t>精灵组</a:t>
            </a:r>
            <a:r>
              <a:rPr lang="zh-CN" altLang="en-US" sz="2450"/>
              <a:t> 中跟 </a:t>
            </a:r>
            <a:r>
              <a:rPr lang="zh-CN" altLang="en-US" sz="2450">
                <a:solidFill>
                  <a:srgbClr val="FF0000"/>
                </a:solidFill>
              </a:rPr>
              <a:t>精灵</a:t>
            </a:r>
            <a:r>
              <a:rPr lang="zh-CN" altLang="en-US" sz="2450"/>
              <a:t> 发生碰撞的 </a:t>
            </a:r>
            <a:r>
              <a:rPr lang="zh-CN" altLang="en-US" sz="2450">
                <a:solidFill>
                  <a:srgbClr val="FF0000"/>
                </a:solidFill>
              </a:rPr>
              <a:t>精灵列表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6.2</a:t>
            </a:r>
            <a:r>
              <a:rPr lang="zh-CN" altLang="en-US"/>
              <a:t> 碰撞实现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9395"/>
            <a:ext cx="10515600" cy="431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任意多边形 24"/>
          <p:cNvSpPr/>
          <p:nvPr>
            <p:custDataLst>
              <p:tags r:id="rId2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3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5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6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6419215" y="3323310"/>
            <a:ext cx="357568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FOR WATCHING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8600"/>
            <a:ext cx="3164205" cy="471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35" y="1498600"/>
            <a:ext cx="4561840" cy="33839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1.1</a:t>
            </a:r>
            <a:r>
              <a:rPr lang="zh-CN" altLang="en-US"/>
              <a:t>.2 理解游戏中的坐标系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坐标系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原点</a:t>
            </a:r>
            <a:r>
              <a:rPr lang="zh-CN" altLang="en-US"/>
              <a:t> 在 </a:t>
            </a:r>
            <a:r>
              <a:rPr lang="zh-CN" altLang="en-US">
                <a:solidFill>
                  <a:srgbClr val="FF0000"/>
                </a:solidFill>
              </a:rPr>
              <a:t>左上角 (0, 0)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x 轴</a:t>
            </a:r>
            <a:r>
              <a:rPr lang="zh-CN" altLang="en-US"/>
              <a:t> 水平方向向 </a:t>
            </a:r>
            <a:r>
              <a:rPr lang="zh-CN" altLang="en-US">
                <a:solidFill>
                  <a:srgbClr val="FF0000"/>
                </a:solidFill>
              </a:rPr>
              <a:t>右</a:t>
            </a:r>
            <a:r>
              <a:rPr lang="zh-CN" altLang="en-US"/>
              <a:t>，逐渐增加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y 轴</a:t>
            </a:r>
            <a:r>
              <a:rPr lang="zh-CN" altLang="en-US"/>
              <a:t> 垂直方向向 </a:t>
            </a:r>
            <a:r>
              <a:rPr lang="zh-CN" altLang="en-US">
                <a:solidFill>
                  <a:srgbClr val="FF0000"/>
                </a:solidFill>
              </a:rPr>
              <a:t>下</a:t>
            </a:r>
            <a:r>
              <a:rPr lang="zh-CN" altLang="en-US"/>
              <a:t>，逐渐增加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50975"/>
            <a:ext cx="375920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实战项目</a:t>
            </a:r>
            <a:r>
              <a:rPr lang="en-US" altLang="zh-CN"/>
              <a:t>--</a:t>
            </a:r>
            <a:r>
              <a:rPr lang="zh-CN" altLang="en-US"/>
              <a:t>飞机大战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目标</a:t>
            </a:r>
            <a:endParaRPr lang="zh-CN" altLang="en-US" sz="2800"/>
          </a:p>
          <a:p>
            <a:pPr lvl="1"/>
            <a:r>
              <a:rPr lang="en-US" altLang="zh-CN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飞机大战</a:t>
            </a:r>
            <a:r>
              <a:rPr lang="zh-CN" altLang="en-US" sz="2400">
                <a:sym typeface="+mn-ea"/>
              </a:rPr>
              <a:t>体验和环境安装</a:t>
            </a:r>
            <a:endParaRPr lang="zh-CN" altLang="en-US" sz="24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1.1 </a:t>
            </a:r>
            <a:r>
              <a:rPr lang="zh-CN" altLang="en-US" sz="2000">
                <a:sym typeface="+mn-ea"/>
              </a:rPr>
              <a:t>飞机大战体验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1.2 </a:t>
            </a:r>
            <a:r>
              <a:rPr lang="zh-CN" altLang="en-US" sz="2000">
                <a:sym typeface="+mn-ea"/>
              </a:rPr>
              <a:t>pygame模块安装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>
                <a:sym typeface="+mn-ea"/>
              </a:rPr>
              <a:t>pygame 快速入门学习</a:t>
            </a:r>
            <a:endParaRPr lang="zh-CN" altLang="en-US" sz="2400"/>
          </a:p>
          <a:p>
            <a:pPr lvl="2"/>
            <a:r>
              <a:rPr lang="zh-CN" altLang="en-US" sz="2000">
                <a:sym typeface="+mn-ea"/>
              </a:rPr>
              <a:t>1.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 使用 pygame 创建图形窗口</a:t>
            </a:r>
            <a:endParaRPr lang="zh-CN" altLang="en-US" sz="2000"/>
          </a:p>
          <a:p>
            <a:pPr lvl="3"/>
            <a:r>
              <a:rPr lang="zh-CN" altLang="en-US" sz="1800">
                <a:sym typeface="+mn-ea"/>
              </a:rPr>
              <a:t>1.</a:t>
            </a:r>
            <a:r>
              <a:rPr lang="en-US" altLang="zh-CN" sz="1800">
                <a:sym typeface="+mn-ea"/>
              </a:rPr>
              <a:t>1.1 </a:t>
            </a:r>
            <a:r>
              <a:rPr lang="zh-CN" altLang="en-US" sz="1800">
                <a:sym typeface="+mn-ea"/>
              </a:rPr>
              <a:t>游戏的初始化和退出</a:t>
            </a:r>
            <a:endParaRPr lang="zh-CN" altLang="en-US" sz="1800"/>
          </a:p>
          <a:p>
            <a:pPr lvl="3"/>
            <a:r>
              <a:rPr lang="zh-CN" altLang="en-US" sz="1800">
                <a:sym typeface="+mn-ea"/>
              </a:rPr>
              <a:t>1.</a:t>
            </a:r>
            <a:r>
              <a:rPr lang="en-US" altLang="zh-CN" sz="1800">
                <a:sym typeface="+mn-ea"/>
              </a:rPr>
              <a:t>1.2 </a:t>
            </a:r>
            <a:r>
              <a:rPr lang="zh-CN" altLang="en-US" sz="1800">
                <a:sym typeface="+mn-ea"/>
              </a:rPr>
              <a:t>理解游戏中的坐标系</a:t>
            </a:r>
            <a:endParaRPr lang="zh-CN" altLang="en-US" sz="1800"/>
          </a:p>
          <a:p>
            <a:pPr lvl="3"/>
            <a:r>
              <a:rPr lang="zh-CN" altLang="en-US" sz="1800">
                <a:sym typeface="+mn-ea"/>
              </a:rPr>
              <a:t>1.</a:t>
            </a:r>
            <a:r>
              <a:rPr lang="en-US" altLang="zh-CN" sz="1800">
                <a:sym typeface="+mn-ea"/>
              </a:rPr>
              <a:t>1.3 </a:t>
            </a:r>
            <a:r>
              <a:rPr lang="zh-CN" altLang="en-US" sz="1800">
                <a:sym typeface="+mn-ea"/>
              </a:rPr>
              <a:t>创建游戏主窗口</a:t>
            </a:r>
            <a:endParaRPr lang="zh-CN" altLang="en-US" sz="1800"/>
          </a:p>
          <a:p>
            <a:pPr lvl="3"/>
            <a:r>
              <a:rPr lang="zh-CN" altLang="en-US" sz="1800">
                <a:sym typeface="+mn-ea"/>
              </a:rPr>
              <a:t>1.</a:t>
            </a:r>
            <a:r>
              <a:rPr lang="en-US" altLang="zh-CN" sz="1800">
                <a:sym typeface="+mn-ea"/>
              </a:rPr>
              <a:t>1.4 </a:t>
            </a:r>
            <a:r>
              <a:rPr lang="zh-CN" altLang="en-US" sz="1800">
                <a:sym typeface="+mn-ea"/>
              </a:rPr>
              <a:t>简单的游戏循环</a:t>
            </a:r>
            <a:endParaRPr lang="zh-CN" altLang="en-US" sz="18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在游戏中，</a:t>
            </a:r>
            <a:r>
              <a:rPr lang="zh-CN" altLang="en-US" sz="2800">
                <a:solidFill>
                  <a:srgbClr val="FF0000"/>
                </a:solidFill>
              </a:rPr>
              <a:t>所有可见的元素</a:t>
            </a:r>
            <a:r>
              <a:rPr lang="zh-CN" altLang="en-US" sz="2800"/>
              <a:t> 都是以 </a:t>
            </a:r>
            <a:r>
              <a:rPr lang="zh-CN" altLang="en-US" sz="2800">
                <a:solidFill>
                  <a:srgbClr val="FF0000"/>
                </a:solidFill>
              </a:rPr>
              <a:t>矩形区域</a:t>
            </a:r>
            <a:r>
              <a:rPr lang="zh-CN" altLang="en-US" sz="2800"/>
              <a:t> 来描述位置的</a:t>
            </a:r>
            <a:endParaRPr lang="zh-CN" altLang="en-US" sz="2800"/>
          </a:p>
          <a:p>
            <a:pPr lvl="1"/>
            <a:r>
              <a:rPr lang="zh-CN" altLang="en-US"/>
              <a:t>要描述一个矩形区域有四个要素：(x, y) (width, height)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 sz="2800"/>
              <a:t>pygame 专门提供了一个类 pygame.Rect 用于描述 </a:t>
            </a:r>
            <a:r>
              <a:rPr lang="zh-CN" altLang="en-US" sz="2800">
                <a:solidFill>
                  <a:srgbClr val="FF0000"/>
                </a:solidFill>
              </a:rPr>
              <a:t>矩形区域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en-US" altLang="zh-CN" sz="2450"/>
              <a:t>Rect(x, y, width, height) -&gt; Rect	</a:t>
            </a:r>
            <a:endParaRPr lang="en-US" altLang="zh-CN" sz="245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提示</a:t>
            </a:r>
            <a:endParaRPr lang="zh-CN" altLang="en-US"/>
          </a:p>
          <a:p>
            <a:pPr lvl="1"/>
            <a:r>
              <a:rPr lang="zh-CN" altLang="en-US"/>
              <a:t>pygame.Rect 是一个比较特殊的类，内部只是封装了一些数字计算</a:t>
            </a:r>
            <a:endParaRPr lang="zh-CN" altLang="en-US"/>
          </a:p>
          <a:p>
            <a:pPr lvl="1"/>
            <a:r>
              <a:rPr lang="zh-CN" altLang="en-US"/>
              <a:t>不执行 pygame.init() 方法同样能够直接使用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470660"/>
            <a:ext cx="7172325" cy="1971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案例演练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lvl="1"/>
            <a:r>
              <a:rPr lang="zh-CN" altLang="en-US"/>
              <a:t>1. 定义 hero_rect 矩形描述 英雄的位置和大小</a:t>
            </a:r>
            <a:endParaRPr lang="zh-CN" altLang="en-US"/>
          </a:p>
          <a:p>
            <a:pPr lvl="1"/>
            <a:r>
              <a:rPr lang="zh-CN" altLang="en-US"/>
              <a:t>2. 输出英雄的 坐标原点（x 和 y）</a:t>
            </a:r>
            <a:endParaRPr lang="zh-CN" altLang="en-US"/>
          </a:p>
          <a:p>
            <a:pPr lvl="1"/>
            <a:r>
              <a:rPr lang="zh-CN" altLang="en-US"/>
              <a:t>3. 输出英雄的 尺寸（宽度 和 高度）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7175"/>
            <a:ext cx="9839325" cy="1981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1.1</a:t>
            </a:r>
            <a:r>
              <a:rPr lang="zh-CN" altLang="en-US"/>
              <a:t>.3 创建游戏主窗口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pygame 专门提供了一个 模块 </a:t>
            </a:r>
            <a:r>
              <a:rPr lang="zh-CN" altLang="en-US" sz="2800">
                <a:solidFill>
                  <a:srgbClr val="FF0000"/>
                </a:solidFill>
              </a:rPr>
              <a:t>pygame.display</a:t>
            </a:r>
            <a:r>
              <a:rPr lang="zh-CN" altLang="en-US" sz="2800"/>
              <a:t> 用于创建、管理 游戏窗口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090" y="2663190"/>
            <a:ext cx="9312910" cy="1412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set_mode 方法</a:t>
            </a:r>
            <a:endParaRPr lang="zh-CN" altLang="en-US" sz="2800"/>
          </a:p>
          <a:p>
            <a:pPr lvl="1"/>
            <a:r>
              <a:rPr lang="zh-CN" altLang="en-US" sz="2400"/>
              <a:t>set_mode(resolution=(0,0), flags=0, depth=0) -&gt; Surface</a:t>
            </a:r>
            <a:endParaRPr lang="zh-CN" altLang="en-US" sz="2400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作用</a:t>
            </a:r>
            <a:r>
              <a:rPr lang="zh-CN" altLang="en-US" sz="2400"/>
              <a:t> —— 创建游戏显示窗口</a:t>
            </a:r>
            <a:endParaRPr lang="zh-CN" altLang="en-US" sz="2400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参数</a:t>
            </a:r>
            <a:endParaRPr lang="zh-CN" altLang="en-US" sz="2400">
              <a:solidFill>
                <a:srgbClr val="FF0000"/>
              </a:solidFill>
            </a:endParaRPr>
          </a:p>
          <a:p>
            <a:pPr lvl="2"/>
            <a:r>
              <a:rPr lang="zh-CN" altLang="en-US" sz="2055"/>
              <a:t> resolution 指定屏幕的 宽 和 高，默认创建的窗口大小和屏幕大小一致</a:t>
            </a:r>
            <a:endParaRPr lang="zh-CN" altLang="en-US" sz="2055"/>
          </a:p>
          <a:p>
            <a:pPr lvl="2"/>
            <a:r>
              <a:rPr lang="zh-CN" altLang="en-US" sz="2055"/>
              <a:t> flags 参数指定屏幕的附加选项，例如是否全屏等等，默认不需要传递</a:t>
            </a:r>
            <a:endParaRPr lang="zh-CN" altLang="en-US" sz="2055"/>
          </a:p>
          <a:p>
            <a:pPr lvl="2"/>
            <a:r>
              <a:rPr lang="zh-CN" altLang="en-US" sz="2055"/>
              <a:t> depth 参数表示颜色的位数，默认自动匹配</a:t>
            </a:r>
            <a:endParaRPr lang="zh-CN" altLang="en-US" sz="2055"/>
          </a:p>
          <a:p>
            <a:pPr lvl="1"/>
            <a:endParaRPr lang="zh-CN" altLang="en-US" sz="2400" i="1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2400">
                <a:solidFill>
                  <a:srgbClr val="FF0000"/>
                </a:solidFill>
                <a:sym typeface="+mn-ea"/>
              </a:rPr>
              <a:t>返回值</a:t>
            </a:r>
            <a:endParaRPr lang="zh-CN" altLang="en-US" sz="2400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ym typeface="+mn-ea"/>
              </a:rPr>
              <a:t>  暂时 可以理解为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游戏的屏幕，游戏的元素</a:t>
            </a:r>
            <a:r>
              <a:rPr lang="zh-CN" altLang="en-US">
                <a:sym typeface="+mn-ea"/>
              </a:rPr>
              <a:t> 都需要被绘制到 游戏的屏幕 上</a:t>
            </a:r>
            <a:endParaRPr lang="zh-CN" altLang="en-US"/>
          </a:p>
          <a:p>
            <a:pPr lvl="1"/>
            <a:r>
              <a:rPr lang="zh-CN" altLang="en-US" sz="2400" i="1">
                <a:sym typeface="+mn-ea"/>
              </a:rPr>
              <a:t>注意：必须使用变量记录 set_mode 方法的返回结果！因为：后续所有的图像绘制都基于这个返回结果</a:t>
            </a:r>
            <a:endParaRPr lang="zh-CN" altLang="en-US" sz="2400" i="1"/>
          </a:p>
          <a:p>
            <a:endParaRPr lang="zh-CN" altLang="en-US" sz="2400" i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515" y="4188460"/>
            <a:ext cx="7374255" cy="636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1.1</a:t>
            </a:r>
            <a:r>
              <a:rPr lang="zh-CN" altLang="en-US"/>
              <a:t>.4 简单的游戏循环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为了做到游戏程序启动后，</a:t>
            </a:r>
            <a:r>
              <a:rPr lang="zh-CN" altLang="en-US" sz="2800">
                <a:solidFill>
                  <a:srgbClr val="FF0000"/>
                </a:solidFill>
              </a:rPr>
              <a:t>不会立即退出</a:t>
            </a:r>
            <a:r>
              <a:rPr lang="zh-CN" altLang="en-US" sz="2800"/>
              <a:t>，通常会在游戏程序中增加一个 游戏循环</a:t>
            </a:r>
            <a:endParaRPr lang="zh-CN" altLang="en-US" sz="2800"/>
          </a:p>
          <a:p>
            <a:r>
              <a:rPr lang="zh-CN" altLang="en-US" sz="2800"/>
              <a:t>所谓</a:t>
            </a:r>
            <a:r>
              <a:rPr lang="zh-CN" altLang="en-US" sz="2800">
                <a:solidFill>
                  <a:srgbClr val="FF0000"/>
                </a:solidFill>
              </a:rPr>
              <a:t> 游戏循环</a:t>
            </a:r>
            <a:r>
              <a:rPr lang="zh-CN" altLang="en-US" sz="2800"/>
              <a:t> 就是一个 </a:t>
            </a:r>
            <a:r>
              <a:rPr lang="zh-CN" altLang="en-US" sz="2800">
                <a:solidFill>
                  <a:srgbClr val="FF0000"/>
                </a:solidFill>
              </a:rPr>
              <a:t>无限循环</a:t>
            </a:r>
            <a:endParaRPr lang="zh-CN" altLang="en-US" sz="2800"/>
          </a:p>
          <a:p>
            <a:r>
              <a:rPr lang="zh-CN" altLang="en-US" sz="2800"/>
              <a:t>在 </a:t>
            </a:r>
            <a:r>
              <a:rPr lang="zh-CN" altLang="en-US" sz="2800">
                <a:solidFill>
                  <a:srgbClr val="FF0000"/>
                </a:solidFill>
              </a:rPr>
              <a:t>创建游戏窗口</a:t>
            </a:r>
            <a:r>
              <a:rPr lang="zh-CN" altLang="en-US" sz="2800"/>
              <a:t> 代码下方，增加一个无限循环</a:t>
            </a:r>
            <a:endParaRPr lang="zh-CN" altLang="en-US" sz="2800"/>
          </a:p>
          <a:p>
            <a:pPr lvl="1"/>
            <a:r>
              <a:rPr lang="zh-CN" altLang="en-US" sz="2450"/>
              <a:t>注意：</a:t>
            </a:r>
            <a:r>
              <a:rPr lang="zh-CN" altLang="en-US" sz="2450">
                <a:solidFill>
                  <a:srgbClr val="FF0000"/>
                </a:solidFill>
              </a:rPr>
              <a:t>游戏窗口不需要重复创建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75105"/>
            <a:ext cx="6815455" cy="3413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2 理解 图像 并实现图像绘制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在游戏中，能够看到的 </a:t>
            </a:r>
            <a:r>
              <a:rPr lang="zh-CN" altLang="en-US" sz="2800">
                <a:solidFill>
                  <a:srgbClr val="FF0000"/>
                </a:solidFill>
              </a:rPr>
              <a:t>游戏元素</a:t>
            </a:r>
            <a:r>
              <a:rPr lang="zh-CN" altLang="en-US" sz="2800"/>
              <a:t> 大多都是</a:t>
            </a:r>
            <a:r>
              <a:rPr lang="zh-CN" altLang="en-US" sz="2800">
                <a:solidFill>
                  <a:srgbClr val="FF0000"/>
                </a:solidFill>
              </a:rPr>
              <a:t> 图像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图像文件</a:t>
            </a:r>
            <a:r>
              <a:rPr lang="zh-CN" altLang="en-US" sz="2400"/>
              <a:t> 初始是保存在磁盘上的，如果需要使用，第一步 就需要 </a:t>
            </a:r>
            <a:r>
              <a:rPr lang="zh-CN" altLang="en-US" sz="2400">
                <a:solidFill>
                  <a:srgbClr val="FF0000"/>
                </a:solidFill>
              </a:rPr>
              <a:t>被加载到内存</a:t>
            </a:r>
            <a:endParaRPr lang="zh-CN" altLang="en-US" sz="2400">
              <a:solidFill>
                <a:srgbClr val="FF0000"/>
              </a:solidFill>
            </a:endParaRPr>
          </a:p>
          <a:p>
            <a:pPr lvl="0"/>
            <a:r>
              <a:rPr lang="zh-CN" altLang="en-US" sz="2800"/>
              <a:t>要在屏幕上 看到某一个图像的内容，需要按照三个步骤：</a:t>
            </a:r>
            <a:endParaRPr lang="zh-CN" altLang="en-US" sz="2800"/>
          </a:p>
          <a:p>
            <a:pPr lvl="1"/>
            <a:r>
              <a:rPr lang="zh-CN" altLang="en-US" sz="2450"/>
              <a:t>1. 使用 pygame.image.load() </a:t>
            </a:r>
            <a:r>
              <a:rPr lang="zh-CN" altLang="en-US" sz="2450">
                <a:solidFill>
                  <a:srgbClr val="FF0000"/>
                </a:solidFill>
              </a:rPr>
              <a:t>加载图像的数据</a:t>
            </a:r>
            <a:endParaRPr lang="zh-CN" altLang="en-US" sz="2450"/>
          </a:p>
          <a:p>
            <a:pPr lvl="1"/>
            <a:r>
              <a:rPr lang="zh-CN" altLang="en-US" sz="2450"/>
              <a:t>2. 使用 </a:t>
            </a:r>
            <a:r>
              <a:rPr lang="zh-CN" altLang="en-US" sz="2450">
                <a:solidFill>
                  <a:srgbClr val="FF0000"/>
                </a:solidFill>
              </a:rPr>
              <a:t>游戏屏幕</a:t>
            </a:r>
            <a:r>
              <a:rPr lang="zh-CN" altLang="en-US" sz="2450"/>
              <a:t> 对象，调用 blit 方法 将图像绘制到指定位置</a:t>
            </a:r>
            <a:endParaRPr lang="zh-CN" altLang="en-US" sz="2450"/>
          </a:p>
          <a:p>
            <a:pPr lvl="1"/>
            <a:r>
              <a:rPr lang="zh-CN" altLang="en-US" sz="2450"/>
              <a:t>3. 调用 pygame.display.update() 方法更新整个屏幕的显示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 algn="l">
              <a:buClrTx/>
              <a:buSzTx/>
            </a:pPr>
            <a:r>
              <a:rPr lang="zh-CN" altLang="en-US" sz="2000">
                <a:sym typeface="+mn-ea"/>
              </a:rPr>
              <a:t>1.2 理解 图像 并实现图像绘制</a:t>
            </a:r>
            <a:endParaRPr lang="zh-CN" altLang="en-US" sz="2000">
              <a:sym typeface="+mn-ea"/>
            </a:endParaRPr>
          </a:p>
          <a:p>
            <a:pPr lvl="3" algn="l">
              <a:buClrTx/>
              <a:buSzTx/>
            </a:pPr>
            <a:r>
              <a:rPr lang="zh-CN" altLang="en-US" sz="1800">
                <a:sym typeface="+mn-ea"/>
              </a:rPr>
              <a:t>1.</a:t>
            </a:r>
            <a:r>
              <a:rPr lang="en-US" altLang="zh-CN" sz="1800">
                <a:sym typeface="+mn-ea"/>
              </a:rPr>
              <a:t>2.1 </a:t>
            </a:r>
            <a:r>
              <a:rPr lang="zh-CN" altLang="en-US" sz="1800">
                <a:sym typeface="+mn-ea"/>
              </a:rPr>
              <a:t>代码演练 I —— 绘制背景图像</a:t>
            </a:r>
            <a:endParaRPr lang="zh-CN" altLang="en-US" sz="1800"/>
          </a:p>
          <a:p>
            <a:pPr lvl="3" algn="l">
              <a:buClrTx/>
              <a:buSzTx/>
            </a:pPr>
            <a:r>
              <a:rPr lang="zh-CN" altLang="en-US" sz="1800">
                <a:sym typeface="+mn-ea"/>
              </a:rPr>
              <a:t>1.</a:t>
            </a:r>
            <a:r>
              <a:rPr lang="en-US" altLang="zh-CN" sz="1800">
                <a:sym typeface="+mn-ea"/>
              </a:rPr>
              <a:t>2.2 </a:t>
            </a:r>
            <a:r>
              <a:rPr lang="zh-CN" altLang="en-US" sz="1800">
                <a:sym typeface="+mn-ea"/>
              </a:rPr>
              <a:t>理解 update() 方法的作用</a:t>
            </a:r>
            <a:endParaRPr lang="zh-CN" altLang="en-US" sz="1800"/>
          </a:p>
          <a:p>
            <a:pPr lvl="2" algn="l">
              <a:buClrTx/>
              <a:buSzTx/>
            </a:pPr>
            <a:r>
              <a:rPr lang="en-US" altLang="zh-CN" sz="2000">
                <a:sym typeface="+mn-ea"/>
              </a:rPr>
              <a:t>1.3</a:t>
            </a:r>
            <a:r>
              <a:rPr lang="zh-CN" altLang="en-US" sz="2000">
                <a:sym typeface="+mn-ea"/>
              </a:rPr>
              <a:t> 理解 游戏循环 和 游戏时钟</a:t>
            </a:r>
            <a:endParaRPr lang="zh-CN" altLang="en-US" sz="2000"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sz="1800">
                <a:sym typeface="+mn-ea"/>
              </a:rPr>
              <a:t>1.3.1 </a:t>
            </a:r>
            <a:r>
              <a:rPr lang="zh-CN" altLang="en-US" sz="1800">
                <a:sym typeface="+mn-ea"/>
              </a:rPr>
              <a:t>游戏中的动画实现原理</a:t>
            </a:r>
            <a:endParaRPr lang="zh-CN" altLang="en-US" sz="1800"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sz="1800">
                <a:sym typeface="+mn-ea"/>
              </a:rPr>
              <a:t>1.3.2 </a:t>
            </a:r>
            <a:r>
              <a:rPr lang="zh-CN" altLang="en-US" sz="1800">
                <a:sym typeface="+mn-ea"/>
              </a:rPr>
              <a:t>游戏循环</a:t>
            </a:r>
            <a:endParaRPr lang="zh-CN" altLang="en-US" sz="1800"/>
          </a:p>
          <a:p>
            <a:pPr lvl="3" algn="l">
              <a:buClrTx/>
              <a:buSzTx/>
            </a:pPr>
            <a:r>
              <a:rPr lang="en-US" altLang="zh-CN" sz="1800">
                <a:sym typeface="+mn-ea"/>
              </a:rPr>
              <a:t>1.3.3 </a:t>
            </a:r>
            <a:r>
              <a:rPr lang="zh-CN" altLang="en-US" sz="1800">
                <a:sym typeface="+mn-ea"/>
              </a:rPr>
              <a:t>游戏时钟</a:t>
            </a:r>
            <a:endParaRPr lang="zh-CN" altLang="en-US" sz="1800"/>
          </a:p>
          <a:p>
            <a:pPr lvl="3" algn="l">
              <a:buClrTx/>
              <a:buSzTx/>
            </a:pPr>
            <a:r>
              <a:rPr lang="en-US" altLang="zh-CN" sz="1800">
                <a:sym typeface="+mn-ea"/>
              </a:rPr>
              <a:t>1.3.4 </a:t>
            </a:r>
            <a:r>
              <a:rPr lang="zh-CN" altLang="en-US" sz="1800">
                <a:sym typeface="+mn-ea"/>
              </a:rPr>
              <a:t>英雄的简单动画实现</a:t>
            </a:r>
            <a:endParaRPr lang="zh-CN" altLang="en-US" sz="1800"/>
          </a:p>
          <a:p>
            <a:pPr lvl="3" algn="l">
              <a:buClrTx/>
              <a:buSzTx/>
            </a:pPr>
            <a:r>
              <a:rPr lang="en-US" altLang="zh-CN" sz="1800">
                <a:sym typeface="+mn-ea"/>
              </a:rPr>
              <a:t>1.3.5 </a:t>
            </a:r>
            <a:r>
              <a:rPr lang="zh-CN" altLang="en-US" sz="1800">
                <a:sym typeface="+mn-ea"/>
              </a:rPr>
              <a:t>在游戏循环中 监听 事件</a:t>
            </a:r>
            <a:endParaRPr lang="zh-CN" altLang="en-US" sz="1800"/>
          </a:p>
          <a:p>
            <a:pPr lvl="2" algn="l">
              <a:buClrTx/>
              <a:buSzTx/>
            </a:pPr>
            <a:r>
              <a:rPr lang="en-US" altLang="zh-CN" sz="2000">
                <a:sym typeface="+mn-ea"/>
              </a:rPr>
              <a:t>1.4 </a:t>
            </a:r>
            <a:r>
              <a:rPr lang="zh-CN" altLang="en-US" sz="2000">
                <a:sym typeface="+mn-ea"/>
              </a:rPr>
              <a:t>理解 精灵 和 精灵组</a:t>
            </a:r>
            <a:endParaRPr lang="en-US" altLang="zh-CN" sz="2000"/>
          </a:p>
          <a:p>
            <a:pPr lvl="3"/>
            <a:r>
              <a:rPr lang="en-US" altLang="zh-CN" sz="1800">
                <a:sym typeface="+mn-ea"/>
              </a:rPr>
              <a:t>1.4</a:t>
            </a:r>
            <a:r>
              <a:rPr lang="zh-CN" altLang="en-US" sz="1800">
                <a:sym typeface="+mn-ea"/>
              </a:rPr>
              <a:t>.1 </a:t>
            </a:r>
            <a:r>
              <a:rPr lang="zh-CN" altLang="en-US" sz="1800">
                <a:sym typeface="+mn-ea"/>
              </a:rPr>
              <a:t>精灵 和 精灵组</a:t>
            </a:r>
            <a:endParaRPr lang="zh-CN" altLang="en-US" sz="18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1.4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2</a:t>
            </a:r>
            <a:r>
              <a:rPr lang="zh-CN" altLang="en-US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派生精灵子类</a:t>
            </a:r>
            <a:endParaRPr lang="zh-CN" altLang="en-US" sz="1800"/>
          </a:p>
          <a:p>
            <a:pPr lvl="3"/>
            <a:r>
              <a:rPr lang="en-US" altLang="zh-CN" sz="1800">
                <a:sym typeface="+mn-ea"/>
              </a:rPr>
              <a:t>1.4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3</a:t>
            </a:r>
            <a:r>
              <a:rPr lang="zh-CN" altLang="en-US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使用 游戏精灵 和 精灵组 创建敌机</a:t>
            </a:r>
            <a:endParaRPr lang="zh-CN" altLang="en-US" sz="1800"/>
          </a:p>
          <a:p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i="1"/>
          </a:p>
          <a:p>
            <a:endParaRPr lang="zh-CN" altLang="en-US" i="1"/>
          </a:p>
          <a:p>
            <a:endParaRPr lang="zh-CN" altLang="en-US" i="1"/>
          </a:p>
          <a:p>
            <a:r>
              <a:rPr lang="zh-CN" altLang="en-US" sz="2800" i="1"/>
              <a:t>提示：要想在屏幕上看到绘制的结果，就一定要调用 pygame.display.update() 方法</a:t>
            </a:r>
            <a:endParaRPr lang="zh-CN" altLang="en-US" sz="2800" i="1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25" y="1899285"/>
            <a:ext cx="9528175" cy="713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.1 </a:t>
            </a:r>
            <a:r>
              <a:rPr lang="zh-CN" altLang="en-US"/>
              <a:t>代码演练 I —— 绘制背景图像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lvl="1"/>
            <a:r>
              <a:rPr lang="zh-CN" altLang="en-US"/>
              <a:t>1. 加载 background.png 创建背景</a:t>
            </a:r>
            <a:endParaRPr lang="zh-CN" altLang="en-US"/>
          </a:p>
          <a:p>
            <a:pPr lvl="1"/>
            <a:r>
              <a:rPr lang="zh-CN" altLang="en-US"/>
              <a:t>2. 将 </a:t>
            </a:r>
            <a:r>
              <a:rPr lang="zh-CN" altLang="en-US">
                <a:solidFill>
                  <a:srgbClr val="FF0000"/>
                </a:solidFill>
              </a:rPr>
              <a:t>背景</a:t>
            </a:r>
            <a:r>
              <a:rPr lang="zh-CN" altLang="en-US"/>
              <a:t> 绘制在屏幕的 (0, 0) 位置</a:t>
            </a:r>
            <a:endParaRPr lang="zh-CN" altLang="en-US"/>
          </a:p>
          <a:p>
            <a:pPr lvl="1"/>
            <a:r>
              <a:rPr lang="zh-CN" altLang="en-US"/>
              <a:t>3. 调用屏幕更新显示背景图像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75105"/>
            <a:ext cx="614172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.2 </a:t>
            </a:r>
            <a:r>
              <a:rPr lang="zh-CN" altLang="en-US"/>
              <a:t>理解 update() 方法的作用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可以在 screen 对象完成 所有 blit 方法之后，</a:t>
            </a:r>
            <a:r>
              <a:rPr lang="zh-CN" altLang="en-US" sz="2400">
                <a:solidFill>
                  <a:srgbClr val="FF0000"/>
                </a:solidFill>
              </a:rPr>
              <a:t>统一调用一次</a:t>
            </a:r>
            <a:r>
              <a:rPr lang="zh-CN" altLang="en-US" sz="2400"/>
              <a:t> display.update 方法，同样可以在屏幕上</a:t>
            </a:r>
            <a:r>
              <a:rPr lang="zh-CN" altLang="en-US" sz="2400">
                <a:solidFill>
                  <a:srgbClr val="FF0000"/>
                </a:solidFill>
              </a:rPr>
              <a:t> 看到最终的绘制结果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使用 display.set_mode() 创建的 screen 对象 是一个 内存中的屏幕数据对象</a:t>
            </a:r>
            <a:endParaRPr lang="zh-CN" altLang="en-US" sz="2400"/>
          </a:p>
          <a:p>
            <a:pPr lvl="1"/>
            <a:r>
              <a:rPr lang="zh-CN" altLang="en-US" sz="2000"/>
              <a:t>可以理解成是</a:t>
            </a:r>
            <a:r>
              <a:rPr lang="zh-CN" altLang="en-US" sz="2000">
                <a:solidFill>
                  <a:srgbClr val="FF0000"/>
                </a:solidFill>
              </a:rPr>
              <a:t> 油画</a:t>
            </a:r>
            <a:r>
              <a:rPr lang="zh-CN" altLang="en-US" sz="2000"/>
              <a:t> 的 </a:t>
            </a:r>
            <a:r>
              <a:rPr lang="zh-CN" altLang="en-US" sz="2000">
                <a:solidFill>
                  <a:srgbClr val="FF0000"/>
                </a:solidFill>
              </a:rPr>
              <a:t>画布</a:t>
            </a:r>
            <a:endParaRPr lang="zh-CN" altLang="en-US" sz="2000"/>
          </a:p>
          <a:p>
            <a:pPr lvl="0"/>
            <a:r>
              <a:rPr lang="zh-CN" altLang="en-US" sz="2400"/>
              <a:t>screen.blit 方法可以在 </a:t>
            </a:r>
            <a:r>
              <a:rPr lang="zh-CN" altLang="en-US" sz="2400">
                <a:solidFill>
                  <a:srgbClr val="FF0000"/>
                </a:solidFill>
              </a:rPr>
              <a:t>画布</a:t>
            </a:r>
            <a:r>
              <a:rPr lang="zh-CN" altLang="en-US" sz="2400"/>
              <a:t> 上绘制很多 </a:t>
            </a:r>
            <a:r>
              <a:rPr lang="zh-CN" altLang="en-US" sz="2400">
                <a:solidFill>
                  <a:srgbClr val="FF0000"/>
                </a:solidFill>
              </a:rPr>
              <a:t>图像</a:t>
            </a:r>
            <a:endParaRPr lang="zh-CN" altLang="en-US" sz="2400"/>
          </a:p>
          <a:p>
            <a:pPr lvl="1"/>
            <a:r>
              <a:rPr lang="zh-CN" altLang="en-US" sz="2000"/>
              <a:t>例如：</a:t>
            </a:r>
            <a:r>
              <a:rPr lang="zh-CN" altLang="en-US" sz="2000">
                <a:solidFill>
                  <a:srgbClr val="FF0000"/>
                </a:solidFill>
              </a:rPr>
              <a:t>英雄、敌机、子弹...</a:t>
            </a:r>
            <a:endParaRPr lang="zh-CN" altLang="en-US" sz="2000"/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这些图像</a:t>
            </a:r>
            <a:r>
              <a:rPr lang="zh-CN" altLang="en-US" sz="2000"/>
              <a:t> 有可能 会彼此 </a:t>
            </a:r>
            <a:r>
              <a:rPr lang="zh-CN" altLang="en-US" sz="2000">
                <a:solidFill>
                  <a:srgbClr val="FF0000"/>
                </a:solidFill>
              </a:rPr>
              <a:t>重叠或者覆盖</a:t>
            </a:r>
            <a:endParaRPr lang="zh-CN" altLang="en-US" sz="2000"/>
          </a:p>
          <a:p>
            <a:pPr lvl="0"/>
            <a:r>
              <a:rPr lang="zh-CN" altLang="en-US" sz="2400"/>
              <a:t>display.update() 会将 画布 的 最终结果 绘制在屏幕上，这样可以 提高屏幕绘制效率，增加游戏的流畅度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案例调整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2730"/>
            <a:ext cx="5024755" cy="4908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3 理解 游戏循环 和 游戏时钟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现在 英雄飞机 已经被绘制到屏幕上了，怎么能够让飞机移动呢 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3.1 游戏中的动画实现原理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跟 </a:t>
            </a:r>
            <a:r>
              <a:rPr lang="zh-CN" altLang="en-US" sz="2800">
                <a:solidFill>
                  <a:srgbClr val="FF0000"/>
                </a:solidFill>
              </a:rPr>
              <a:t>电影</a:t>
            </a:r>
            <a:r>
              <a:rPr lang="zh-CN" altLang="en-US" sz="2800"/>
              <a:t> 的原理类似，游戏中的动画效果，本质上是 </a:t>
            </a:r>
            <a:r>
              <a:rPr lang="zh-CN" altLang="en-US" sz="2800">
                <a:solidFill>
                  <a:srgbClr val="FF0000"/>
                </a:solidFill>
              </a:rPr>
              <a:t>快速</a:t>
            </a:r>
            <a:r>
              <a:rPr lang="zh-CN" altLang="en-US" sz="2800"/>
              <a:t> 的在屏幕上绘制 </a:t>
            </a:r>
            <a:r>
              <a:rPr lang="zh-CN" altLang="en-US" sz="2800">
                <a:solidFill>
                  <a:srgbClr val="FF0000"/>
                </a:solidFill>
              </a:rPr>
              <a:t>图像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电影是将多张 </a:t>
            </a:r>
            <a:r>
              <a:rPr lang="zh-CN" altLang="en-US" sz="2400">
                <a:solidFill>
                  <a:srgbClr val="FF0000"/>
                </a:solidFill>
              </a:rPr>
              <a:t>静止的电影胶片 连续、快速</a:t>
            </a:r>
            <a:r>
              <a:rPr lang="zh-CN" altLang="en-US" sz="2400"/>
              <a:t>的播放，产生连贯的视觉效果！</a:t>
            </a:r>
            <a:endParaRPr lang="zh-CN" altLang="en-US" sz="2400"/>
          </a:p>
          <a:p>
            <a:pPr lvl="1"/>
            <a:endParaRPr lang="zh-CN" altLang="en-US" sz="2400"/>
          </a:p>
          <a:p>
            <a:pPr lvl="0"/>
            <a:r>
              <a:rPr lang="zh-CN" altLang="en-US" sz="2740"/>
              <a:t>一般在电脑上 每秒绘制 60 次，就能够达到非常 连续 高品质 的动画效果</a:t>
            </a:r>
            <a:endParaRPr lang="zh-CN" altLang="en-US" sz="2740"/>
          </a:p>
          <a:p>
            <a:pPr lvl="1"/>
            <a:r>
              <a:rPr lang="zh-CN" altLang="en-US" sz="2395"/>
              <a:t>每次绘制的结果被称为 帧 </a:t>
            </a:r>
            <a:r>
              <a:rPr lang="zh-CN" altLang="en-US" sz="2395">
                <a:solidFill>
                  <a:srgbClr val="FF0000"/>
                </a:solidFill>
              </a:rPr>
              <a:t>Frame</a:t>
            </a:r>
            <a:endParaRPr lang="zh-CN" altLang="en-US" sz="2395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3</a:t>
            </a:r>
            <a:r>
              <a:rPr lang="zh-CN" altLang="en-US"/>
              <a:t>.2 游戏循环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游戏的两个组成部分</a:t>
            </a:r>
            <a:endParaRPr lang="zh-CN" altLang="en-US" sz="2800"/>
          </a:p>
          <a:p>
            <a:pPr lvl="1"/>
            <a:r>
              <a:rPr lang="zh-CN" altLang="en-US" sz="2400"/>
              <a:t>游戏循环的开始 就意味着 游戏的正式开始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733675"/>
            <a:ext cx="7686675" cy="3762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游戏循环的作用</a:t>
            </a:r>
            <a:endParaRPr lang="zh-CN" altLang="en-US"/>
          </a:p>
          <a:p>
            <a:pPr lvl="1"/>
            <a:r>
              <a:rPr lang="zh-CN" altLang="en-US"/>
              <a:t>1. 保证游戏 </a:t>
            </a:r>
            <a:r>
              <a:rPr lang="zh-CN" altLang="en-US">
                <a:solidFill>
                  <a:srgbClr val="FF0000"/>
                </a:solidFill>
              </a:rPr>
              <a:t>不会直接退出</a:t>
            </a:r>
            <a:endParaRPr lang="zh-CN" altLang="en-US"/>
          </a:p>
          <a:p>
            <a:pPr lvl="1"/>
            <a:r>
              <a:rPr lang="zh-CN" altLang="en-US"/>
              <a:t>2. </a:t>
            </a:r>
            <a:r>
              <a:rPr lang="zh-CN" altLang="en-US">
                <a:solidFill>
                  <a:srgbClr val="FF0000"/>
                </a:solidFill>
              </a:rPr>
              <a:t>变化图像位置</a:t>
            </a:r>
            <a:r>
              <a:rPr lang="zh-CN" altLang="en-US"/>
              <a:t> —— 动画效果</a:t>
            </a:r>
            <a:endParaRPr lang="zh-CN" altLang="en-US"/>
          </a:p>
          <a:p>
            <a:pPr lvl="2"/>
            <a:r>
              <a:rPr lang="zh-CN" altLang="en-US"/>
              <a:t>每隔 1 / 60 秒 移动一下所有图像的位置</a:t>
            </a:r>
            <a:endParaRPr lang="zh-CN" altLang="en-US"/>
          </a:p>
          <a:p>
            <a:pPr lvl="2"/>
            <a:r>
              <a:rPr lang="zh-CN" altLang="en-US"/>
              <a:t>调用 pygame.display.update() 更新屏幕显示</a:t>
            </a:r>
            <a:endParaRPr lang="zh-CN" altLang="en-US"/>
          </a:p>
          <a:p>
            <a:pPr lvl="1"/>
            <a:r>
              <a:rPr lang="zh-CN" altLang="en-US"/>
              <a:t>3. </a:t>
            </a:r>
            <a:r>
              <a:rPr lang="zh-CN" altLang="en-US">
                <a:solidFill>
                  <a:srgbClr val="FF0000"/>
                </a:solidFill>
              </a:rPr>
              <a:t>检测用户交互</a:t>
            </a:r>
            <a:r>
              <a:rPr lang="zh-CN" altLang="en-US"/>
              <a:t> —— 按键、鼠标等...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3</a:t>
            </a:r>
            <a:r>
              <a:rPr lang="zh-CN" altLang="en-US"/>
              <a:t>.3 游戏时钟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pygame 专门提供了一个类 pygame.time.Clock 可以非常方便的设置屏幕绘制速度 —— </a:t>
            </a:r>
            <a:r>
              <a:rPr lang="zh-CN" altLang="en-US" sz="2800">
                <a:solidFill>
                  <a:srgbClr val="FF0000"/>
                </a:solidFill>
              </a:rPr>
              <a:t>刷新帧率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要使用 时钟对象 需要两步：</a:t>
            </a:r>
            <a:endParaRPr lang="zh-CN" altLang="en-US" sz="2800"/>
          </a:p>
          <a:p>
            <a:pPr lvl="1"/>
            <a:r>
              <a:rPr lang="zh-CN" altLang="en-US" sz="2450"/>
              <a:t>1）在 </a:t>
            </a:r>
            <a:r>
              <a:rPr lang="zh-CN" altLang="en-US" sz="2450">
                <a:solidFill>
                  <a:srgbClr val="FF0000"/>
                </a:solidFill>
              </a:rPr>
              <a:t>游戏初始化</a:t>
            </a:r>
            <a:r>
              <a:rPr lang="zh-CN" altLang="en-US" sz="2450"/>
              <a:t> 创建一个 </a:t>
            </a:r>
            <a:r>
              <a:rPr lang="zh-CN" altLang="en-US" sz="2450">
                <a:solidFill>
                  <a:srgbClr val="FF0000"/>
                </a:solidFill>
              </a:rPr>
              <a:t>时钟对象</a:t>
            </a:r>
            <a:endParaRPr lang="zh-CN" altLang="en-US" sz="2450"/>
          </a:p>
          <a:p>
            <a:pPr lvl="1"/>
            <a:r>
              <a:rPr lang="zh-CN" altLang="en-US" sz="2450"/>
              <a:t>2）在 </a:t>
            </a:r>
            <a:r>
              <a:rPr lang="zh-CN" altLang="en-US" sz="2450">
                <a:solidFill>
                  <a:srgbClr val="FF0000"/>
                </a:solidFill>
              </a:rPr>
              <a:t>游戏循环</a:t>
            </a:r>
            <a:r>
              <a:rPr lang="zh-CN" altLang="en-US" sz="2450"/>
              <a:t> 中让时钟对象调用 tick(帧率) 方法 </a:t>
            </a:r>
            <a:endParaRPr lang="zh-CN" altLang="en-US" sz="2450"/>
          </a:p>
          <a:p>
            <a:pPr lvl="0"/>
            <a:r>
              <a:rPr lang="zh-CN" altLang="en-US" sz="2800"/>
              <a:t>tick 方法会根据 </a:t>
            </a:r>
            <a:r>
              <a:rPr lang="zh-CN" altLang="en-US" sz="2800">
                <a:solidFill>
                  <a:srgbClr val="FF0000"/>
                </a:solidFill>
              </a:rPr>
              <a:t>上次被调用的时间</a:t>
            </a:r>
            <a:r>
              <a:rPr lang="zh-CN" altLang="en-US" sz="2800"/>
              <a:t>，自动设置 </a:t>
            </a:r>
            <a:r>
              <a:rPr lang="zh-CN" altLang="en-US" sz="2800">
                <a:solidFill>
                  <a:srgbClr val="FF0000"/>
                </a:solidFill>
              </a:rPr>
              <a:t>游戏循环</a:t>
            </a:r>
            <a:r>
              <a:rPr lang="zh-CN" altLang="en-US" sz="2800"/>
              <a:t> 中的延时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>
                <a:sym typeface="+mn-ea"/>
              </a:rPr>
              <a:t>游戏搭建</a:t>
            </a:r>
            <a:endParaRPr lang="zh-CN" altLang="en-US" sz="2400"/>
          </a:p>
          <a:p>
            <a:pPr lvl="2"/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.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明确主程序职责</a:t>
            </a:r>
            <a:endParaRPr lang="zh-CN" altLang="en-US" sz="20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2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1.1 </a:t>
            </a:r>
            <a:r>
              <a:rPr lang="zh-CN" altLang="en-US" sz="1800">
                <a:sym typeface="+mn-ea"/>
              </a:rPr>
              <a:t>游戏的初始化和退出</a:t>
            </a:r>
            <a:endParaRPr lang="zh-CN" altLang="en-US" sz="18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2.2 </a:t>
            </a:r>
            <a:r>
              <a:rPr lang="zh-CN" altLang="en-US" sz="2000">
                <a:sym typeface="+mn-ea"/>
              </a:rPr>
              <a:t>实现飞机大战主游戏类</a:t>
            </a:r>
            <a:endParaRPr lang="zh-CN" altLang="en-US" sz="20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2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2</a:t>
            </a:r>
            <a:r>
              <a:rPr lang="en-US" altLang="zh-CN" sz="1800">
                <a:sym typeface="+mn-ea"/>
              </a:rPr>
              <a:t>.1 </a:t>
            </a:r>
            <a:r>
              <a:rPr lang="zh-CN" altLang="en-US" sz="1800">
                <a:sym typeface="+mn-ea"/>
              </a:rPr>
              <a:t>明确文件职责</a:t>
            </a:r>
            <a:endParaRPr lang="zh-CN" altLang="en-US" sz="18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2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2</a:t>
            </a:r>
            <a:r>
              <a:rPr lang="en-US" altLang="zh-CN" sz="1800">
                <a:sym typeface="+mn-ea"/>
              </a:rPr>
              <a:t>.2 </a:t>
            </a:r>
            <a:r>
              <a:rPr lang="zh-CN" altLang="en-US" sz="1800">
                <a:sym typeface="+mn-ea"/>
              </a:rPr>
              <a:t>游戏初始化部分</a:t>
            </a:r>
            <a:endParaRPr lang="zh-CN" altLang="en-US" sz="18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2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2</a:t>
            </a:r>
            <a:r>
              <a:rPr lang="en-US" altLang="zh-CN" sz="1800">
                <a:sym typeface="+mn-ea"/>
              </a:rPr>
              <a:t>.3 </a:t>
            </a:r>
            <a:r>
              <a:rPr lang="zh-CN" altLang="en-US" sz="1800">
                <a:sym typeface="+mn-ea"/>
              </a:rPr>
              <a:t>游戏循环部分</a:t>
            </a:r>
            <a:endParaRPr lang="zh-CN" altLang="en-US" sz="1800"/>
          </a:p>
          <a:p>
            <a:pPr lvl="2"/>
            <a:r>
              <a:rPr lang="en-US" altLang="zh-CN" sz="2000">
                <a:sym typeface="+mn-ea"/>
              </a:rPr>
              <a:t>2.3 </a:t>
            </a:r>
            <a:r>
              <a:rPr lang="zh-CN" altLang="en-US" sz="2000">
                <a:sym typeface="+mn-ea"/>
              </a:rPr>
              <a:t>准备游戏精灵组</a:t>
            </a:r>
            <a:endParaRPr lang="zh-CN" altLang="en-US" sz="20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2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3</a:t>
            </a:r>
            <a:r>
              <a:rPr lang="en-US" altLang="zh-CN" sz="1800">
                <a:sym typeface="+mn-ea"/>
              </a:rPr>
              <a:t>.1 </a:t>
            </a:r>
            <a:r>
              <a:rPr lang="zh-CN" altLang="en-US" sz="1800">
                <a:sym typeface="+mn-ea"/>
              </a:rPr>
              <a:t>确定精灵组</a:t>
            </a:r>
            <a:endParaRPr lang="zh-CN" altLang="en-US" sz="18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2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3</a:t>
            </a:r>
            <a:r>
              <a:rPr lang="en-US" altLang="zh-CN" sz="1800">
                <a:sym typeface="+mn-ea"/>
              </a:rPr>
              <a:t>.2 </a:t>
            </a:r>
            <a:r>
              <a:rPr lang="zh-CN" altLang="en-US" sz="1800">
                <a:sym typeface="+mn-ea"/>
              </a:rPr>
              <a:t>代码实现</a:t>
            </a:r>
            <a:endParaRPr lang="zh-CN" altLang="en-US" sz="1800"/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>
                <a:sym typeface="+mn-ea"/>
              </a:rPr>
              <a:t>游戏背景</a:t>
            </a:r>
            <a:endParaRPr lang="zh-CN" altLang="en-US" sz="24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3.1 </a:t>
            </a:r>
            <a:r>
              <a:rPr lang="zh-CN" altLang="en-US" sz="2000">
                <a:sym typeface="+mn-ea"/>
              </a:rPr>
              <a:t>背景交替滚动的思路确定</a:t>
            </a:r>
            <a:endParaRPr lang="zh-CN" altLang="en-US" sz="20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3.1.1 </a:t>
            </a:r>
            <a:r>
              <a:rPr lang="zh-CN" altLang="en-US" sz="1800">
                <a:sym typeface="+mn-ea"/>
              </a:rPr>
              <a:t>实现思路分析</a:t>
            </a:r>
            <a:endParaRPr lang="zh-CN" altLang="en-US" sz="1800"/>
          </a:p>
          <a:p>
            <a:pPr lvl="1"/>
            <a:endParaRPr lang="zh-CN" altLang="en-US" sz="2520"/>
          </a:p>
          <a:p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9235"/>
            <a:ext cx="4624705" cy="471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25" y="1499235"/>
            <a:ext cx="5086350" cy="45605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3</a:t>
            </a:r>
            <a:r>
              <a:rPr lang="zh-CN" altLang="en-US"/>
              <a:t>.4 英雄的简单动画实现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</a:t>
            </a:r>
            <a:endParaRPr lang="zh-CN" altLang="en-US" sz="2800"/>
          </a:p>
          <a:p>
            <a:pPr lvl="1"/>
            <a:r>
              <a:rPr lang="zh-CN" altLang="en-US" sz="2400"/>
              <a:t>1. 在 </a:t>
            </a:r>
            <a:r>
              <a:rPr lang="zh-CN" altLang="en-US" sz="2400">
                <a:solidFill>
                  <a:srgbClr val="FF0000"/>
                </a:solidFill>
              </a:rPr>
              <a:t>游戏初始化</a:t>
            </a:r>
            <a:r>
              <a:rPr lang="zh-CN" altLang="en-US" sz="2400"/>
              <a:t> 定义一个 pygame.Rect 的变量记录英雄的初始位置</a:t>
            </a:r>
            <a:endParaRPr lang="zh-CN" altLang="en-US" sz="2400"/>
          </a:p>
          <a:p>
            <a:pPr lvl="1"/>
            <a:r>
              <a:rPr lang="zh-CN" altLang="en-US" sz="2400"/>
              <a:t>2. 在 </a:t>
            </a:r>
            <a:r>
              <a:rPr lang="zh-CN" altLang="en-US" sz="2400">
                <a:solidFill>
                  <a:srgbClr val="FF0000"/>
                </a:solidFill>
              </a:rPr>
              <a:t>游戏循环</a:t>
            </a:r>
            <a:r>
              <a:rPr lang="zh-CN" altLang="en-US" sz="2400"/>
              <a:t> 中每次让 </a:t>
            </a:r>
            <a:r>
              <a:rPr lang="zh-CN" altLang="en-US" sz="2400">
                <a:solidFill>
                  <a:srgbClr val="FF0000"/>
                </a:solidFill>
              </a:rPr>
              <a:t>英雄</a:t>
            </a:r>
            <a:r>
              <a:rPr lang="zh-CN" altLang="en-US" sz="2400"/>
              <a:t> 的 y - 1 —— 向上移动 </a:t>
            </a:r>
            <a:endParaRPr lang="zh-CN" altLang="en-US" sz="2400"/>
          </a:p>
          <a:p>
            <a:pPr lvl="1"/>
            <a:r>
              <a:rPr lang="zh-CN" altLang="en-US" sz="2400"/>
              <a:t>3. y &lt;= 0 将英雄移动到屏幕的底部</a:t>
            </a:r>
            <a:endParaRPr lang="zh-CN" altLang="en-US" sz="2400"/>
          </a:p>
          <a:p>
            <a:pPr lvl="1"/>
            <a:r>
              <a:rPr lang="zh-CN" altLang="en-US" sz="2400"/>
              <a:t>提示：</a:t>
            </a:r>
            <a:endParaRPr lang="zh-CN" altLang="en-US" sz="2400"/>
          </a:p>
          <a:p>
            <a:pPr lvl="2"/>
            <a:r>
              <a:rPr lang="zh-CN" altLang="en-US" sz="2000" i="1"/>
              <a:t>每一次调用 update() 方法之前，需要把 </a:t>
            </a:r>
            <a:r>
              <a:rPr lang="zh-CN" altLang="en-US" sz="2000" i="1">
                <a:solidFill>
                  <a:srgbClr val="FF0000"/>
                </a:solidFill>
              </a:rPr>
              <a:t>所有的游戏图像都重新绘制一遍</a:t>
            </a:r>
            <a:endParaRPr lang="zh-CN" altLang="en-US" sz="2000" i="1">
              <a:solidFill>
                <a:srgbClr val="FF0000"/>
              </a:solidFill>
            </a:endParaRPr>
          </a:p>
          <a:p>
            <a:pPr lvl="2"/>
            <a:r>
              <a:rPr lang="zh-CN" altLang="en-US" sz="2000" i="1"/>
              <a:t>而且应该 </a:t>
            </a:r>
            <a:r>
              <a:rPr lang="zh-CN" altLang="en-US" sz="2000" i="1">
                <a:solidFill>
                  <a:srgbClr val="FF0000"/>
                </a:solidFill>
              </a:rPr>
              <a:t>最先</a:t>
            </a:r>
            <a:r>
              <a:rPr lang="zh-CN" altLang="en-US" sz="2000" i="1"/>
              <a:t> 重新绘制 </a:t>
            </a:r>
            <a:r>
              <a:rPr lang="zh-CN" altLang="en-US" sz="2000" i="1">
                <a:solidFill>
                  <a:srgbClr val="FF0000"/>
                </a:solidFill>
              </a:rPr>
              <a:t>背景图像</a:t>
            </a:r>
            <a:endParaRPr lang="zh-CN" altLang="en-US" sz="2000" i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50975"/>
            <a:ext cx="528574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46225"/>
            <a:ext cx="439864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英雄的简单动画实现扩展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英雄向上飞行，当 英雄完全从上方飞出屏幕后</a:t>
            </a:r>
            <a:endParaRPr lang="zh-CN" altLang="en-US"/>
          </a:p>
          <a:p>
            <a:r>
              <a:rPr lang="zh-CN" altLang="en-US"/>
              <a:t>2. 将飞机移动到屏幕的底部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7170"/>
            <a:ext cx="530161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2730"/>
            <a:ext cx="3973830" cy="5003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3</a:t>
            </a:r>
            <a:r>
              <a:rPr lang="zh-CN" altLang="en-US"/>
              <a:t>.5 在游戏循环中 监听 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事件 event</a:t>
            </a:r>
            <a:endParaRPr lang="zh-CN" altLang="en-US"/>
          </a:p>
          <a:p>
            <a:pPr lvl="1"/>
            <a:r>
              <a:rPr lang="zh-CN" altLang="en-US"/>
              <a:t>就是游戏启动后，</a:t>
            </a:r>
            <a:r>
              <a:rPr lang="zh-CN" altLang="en-US">
                <a:solidFill>
                  <a:srgbClr val="FF0000"/>
                </a:solidFill>
              </a:rPr>
              <a:t>用户针对游戏所做的操作</a:t>
            </a:r>
            <a:endParaRPr lang="zh-CN" altLang="en-US"/>
          </a:p>
          <a:p>
            <a:pPr lvl="1"/>
            <a:r>
              <a:rPr lang="zh-CN" altLang="en-US"/>
              <a:t>例如：点击关闭按钮，点击鼠标，按下键盘.</a:t>
            </a:r>
            <a:endParaRPr lang="zh-CN" altLang="en-US"/>
          </a:p>
          <a:p>
            <a:pPr lvl="0"/>
            <a:r>
              <a:rPr lang="zh-CN" altLang="en-US"/>
              <a:t>监听</a:t>
            </a:r>
            <a:endParaRPr lang="zh-CN" altLang="en-US"/>
          </a:p>
          <a:p>
            <a:pPr lvl="1"/>
            <a:r>
              <a:rPr lang="zh-CN" altLang="en-US"/>
              <a:t>在 游戏循环 中，判断用户 具体的操作</a:t>
            </a:r>
            <a:endParaRPr lang="zh-CN" altLang="en-US"/>
          </a:p>
          <a:p>
            <a:pPr lvl="1"/>
            <a:r>
              <a:rPr lang="zh-CN" altLang="en-US" i="1"/>
              <a:t>只有 </a:t>
            </a:r>
            <a:r>
              <a:rPr lang="zh-CN" altLang="en-US" i="1">
                <a:solidFill>
                  <a:srgbClr val="FF0000"/>
                </a:solidFill>
              </a:rPr>
              <a:t>捕获</a:t>
            </a:r>
            <a:r>
              <a:rPr lang="zh-CN" altLang="en-US" i="1"/>
              <a:t> 到用户具体的操作，才能有针对性的做出响应</a:t>
            </a:r>
            <a:endParaRPr lang="zh-CN" altLang="en-US" i="1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代码实现</a:t>
            </a:r>
            <a:endParaRPr lang="zh-CN" altLang="en-US" sz="2800"/>
          </a:p>
          <a:p>
            <a:pPr lvl="1"/>
            <a:r>
              <a:rPr lang="zh-CN" altLang="en-US" sz="2400"/>
              <a:t>pygame 中通过 pygame.event.get() 可以获得 </a:t>
            </a:r>
            <a:r>
              <a:rPr lang="zh-CN" altLang="en-US" sz="2400">
                <a:solidFill>
                  <a:srgbClr val="FF0000"/>
                </a:solidFill>
              </a:rPr>
              <a:t>用户当前所做动作</a:t>
            </a:r>
            <a:r>
              <a:rPr lang="zh-CN" altLang="en-US" sz="2400"/>
              <a:t> 的 事件列表</a:t>
            </a:r>
            <a:endParaRPr lang="zh-CN" altLang="en-US" sz="2400"/>
          </a:p>
          <a:p>
            <a:pPr lvl="2"/>
            <a:r>
              <a:rPr lang="zh-CN" altLang="en-US" sz="2055"/>
              <a:t>用户可以同一时间做很多事情</a:t>
            </a:r>
            <a:endParaRPr lang="zh-CN" altLang="en-US" sz="2055"/>
          </a:p>
          <a:p>
            <a:pPr lvl="1"/>
            <a:r>
              <a:rPr lang="zh-CN" altLang="en-US" sz="2395" i="1"/>
              <a:t>提示：</a:t>
            </a:r>
            <a:r>
              <a:rPr lang="zh-CN" altLang="en-US" sz="2395" i="1">
                <a:solidFill>
                  <a:srgbClr val="FF0000"/>
                </a:solidFill>
              </a:rPr>
              <a:t>这段代码非常的固定</a:t>
            </a:r>
            <a:r>
              <a:rPr lang="zh-CN" altLang="en-US" sz="2395" i="1"/>
              <a:t>，几乎所有的 pygame 游戏都 </a:t>
            </a:r>
            <a:r>
              <a:rPr lang="zh-CN" altLang="en-US" sz="2395" i="1">
                <a:solidFill>
                  <a:srgbClr val="FF0000"/>
                </a:solidFill>
              </a:rPr>
              <a:t>大同小异</a:t>
            </a:r>
            <a:r>
              <a:rPr lang="zh-CN" altLang="en-US" sz="2395" i="1"/>
              <a:t>！</a:t>
            </a:r>
            <a:endParaRPr lang="zh-CN" altLang="en-US" sz="2395" i="1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51610"/>
            <a:ext cx="514159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3"/>
            <a:r>
              <a:rPr lang="en-US" altLang="zh-CN" sz="1800">
                <a:sym typeface="+mn-ea"/>
              </a:rPr>
              <a:t>3.1.2 </a:t>
            </a:r>
            <a:r>
              <a:rPr lang="zh-CN" altLang="en-US" sz="1800">
                <a:sym typeface="+mn-ea"/>
              </a:rPr>
              <a:t>设计背景类</a:t>
            </a:r>
            <a:endParaRPr lang="zh-CN" altLang="en-US" sz="18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3.2 </a:t>
            </a:r>
            <a:r>
              <a:rPr lang="zh-CN" altLang="en-US" sz="2160">
                <a:sym typeface="+mn-ea"/>
              </a:rPr>
              <a:t>显示游戏背景</a:t>
            </a:r>
            <a:endParaRPr lang="zh-CN" altLang="en-US" sz="216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3.2.1 </a:t>
            </a:r>
            <a:r>
              <a:rPr lang="zh-CN" altLang="en-US" sz="1800">
                <a:sym typeface="+mn-ea"/>
              </a:rPr>
              <a:t>背景精灵的基本实现</a:t>
            </a:r>
            <a:endParaRPr lang="zh-CN" altLang="en-US" sz="18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3.2.2 </a:t>
            </a:r>
            <a:r>
              <a:rPr lang="zh-CN" altLang="en-US" sz="1800">
                <a:sym typeface="+mn-ea"/>
              </a:rPr>
              <a:t>在 plane_main.py 中显示背景精灵</a:t>
            </a:r>
            <a:endParaRPr lang="zh-CN" altLang="en-US" sz="18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3.2.3 </a:t>
            </a:r>
            <a:r>
              <a:rPr lang="zh-CN" altLang="en-US" sz="1800">
                <a:sym typeface="+mn-ea"/>
              </a:rPr>
              <a:t>利用初始化方法，简化背景精灵创建</a:t>
            </a:r>
            <a:endParaRPr lang="zh-CN" altLang="en-US" sz="1800"/>
          </a:p>
          <a:p>
            <a:pPr lvl="1"/>
            <a:r>
              <a:rPr lang="en-US" altLang="zh-CN" sz="2400">
                <a:sym typeface="+mn-ea"/>
              </a:rPr>
              <a:t>04 敌机出场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4.1 </a:t>
            </a:r>
            <a:r>
              <a:rPr lang="zh-CN" altLang="en-US" sz="2000">
                <a:sym typeface="+mn-ea"/>
              </a:rPr>
              <a:t>使用定时器添加敌机</a:t>
            </a:r>
            <a:endParaRPr lang="zh-CN" altLang="en-US" sz="20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4.1.1 </a:t>
            </a:r>
            <a:r>
              <a:rPr lang="zh-CN" altLang="en-US" sz="1800">
                <a:sym typeface="+mn-ea"/>
              </a:rPr>
              <a:t>定时器</a:t>
            </a:r>
            <a:endParaRPr lang="zh-CN" altLang="en-US" sz="1800"/>
          </a:p>
          <a:p>
            <a:pPr lvl="3"/>
            <a:r>
              <a:rPr lang="en-US" altLang="zh-CN" sz="1800">
                <a:sym typeface="+mn-ea"/>
              </a:rPr>
              <a:t>4.1.2 </a:t>
            </a:r>
            <a:r>
              <a:rPr lang="zh-CN" altLang="en-US" sz="1800">
                <a:sym typeface="+mn-ea"/>
              </a:rPr>
              <a:t>定义并监听创建敌机的定时器事件</a:t>
            </a:r>
            <a:endParaRPr lang="zh-CN" altLang="en-US" sz="18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4.2 </a:t>
            </a:r>
            <a:r>
              <a:rPr lang="zh-CN" altLang="en-US" sz="2000">
                <a:sym typeface="+mn-ea"/>
              </a:rPr>
              <a:t>设计 Enemy 类</a:t>
            </a:r>
            <a:endParaRPr lang="zh-CN" altLang="en-US" sz="20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4.2.1 </a:t>
            </a:r>
            <a:r>
              <a:rPr lang="zh-CN" altLang="en-US" sz="1800">
                <a:sym typeface="+mn-ea"/>
              </a:rPr>
              <a:t>敌机类的准备</a:t>
            </a:r>
            <a:endParaRPr lang="zh-CN" altLang="en-US" sz="18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4.2.2 </a:t>
            </a:r>
            <a:r>
              <a:rPr lang="zh-CN" altLang="en-US" sz="1800">
                <a:sym typeface="+mn-ea"/>
              </a:rPr>
              <a:t>创建敌机</a:t>
            </a:r>
            <a:endParaRPr lang="zh-CN" altLang="en-US" sz="1800">
              <a:sym typeface="+mn-ea"/>
            </a:endParaRPr>
          </a:p>
          <a:p>
            <a:pPr lvl="1"/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4 理解 精灵 和 精灵组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4.1 精灵 和 精灵组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在刚刚完成的案例中，</a:t>
            </a:r>
            <a:r>
              <a:rPr lang="zh-CN" altLang="en-US" sz="2800">
                <a:solidFill>
                  <a:srgbClr val="FF0000"/>
                </a:solidFill>
              </a:rPr>
              <a:t>图像加载、位置变化、绘制图像</a:t>
            </a:r>
            <a:r>
              <a:rPr lang="zh-CN" altLang="en-US" sz="2800"/>
              <a:t> 都需要程序员编写代码分别处理</a:t>
            </a:r>
            <a:endParaRPr lang="zh-CN" altLang="en-US" sz="2800"/>
          </a:p>
          <a:p>
            <a:r>
              <a:rPr lang="zh-CN" altLang="en-US" sz="2800"/>
              <a:t>为了简化开发步骤，pygame 提供了两个类</a:t>
            </a:r>
            <a:endParaRPr lang="zh-CN" altLang="en-US" sz="2800"/>
          </a:p>
          <a:p>
            <a:pPr lvl="1"/>
            <a:r>
              <a:rPr lang="zh-CN" altLang="en-US" sz="2450"/>
              <a:t>pygame.sprite.Sprite —— 存储 </a:t>
            </a:r>
            <a:r>
              <a:rPr lang="zh-CN" altLang="en-US" sz="2450">
                <a:solidFill>
                  <a:srgbClr val="FF0000"/>
                </a:solidFill>
              </a:rPr>
              <a:t>图像数据 image</a:t>
            </a:r>
            <a:r>
              <a:rPr lang="zh-CN" altLang="en-US" sz="2450"/>
              <a:t> 和 </a:t>
            </a:r>
            <a:r>
              <a:rPr lang="zh-CN" altLang="en-US" sz="2450">
                <a:solidFill>
                  <a:srgbClr val="FF0000"/>
                </a:solidFill>
              </a:rPr>
              <a:t>位置 rect</a:t>
            </a:r>
            <a:r>
              <a:rPr lang="zh-CN" altLang="en-US" sz="2450"/>
              <a:t> 的 </a:t>
            </a:r>
            <a:r>
              <a:rPr lang="zh-CN" altLang="en-US" sz="2450">
                <a:solidFill>
                  <a:srgbClr val="FF0000"/>
                </a:solidFill>
              </a:rPr>
              <a:t>对象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pygame.sprite.Group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78280"/>
            <a:ext cx="8675370" cy="1469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3101975"/>
            <a:ext cx="8275955" cy="3487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0335" y="1546500"/>
            <a:ext cx="10515600" cy="4719546"/>
          </a:xfrm>
        </p:spPr>
        <p:txBody>
          <a:bodyPr/>
          <a:p>
            <a:r>
              <a:rPr lang="zh-CN" altLang="en-US" sz="2800"/>
              <a:t>精灵</a:t>
            </a:r>
            <a:endParaRPr lang="zh-CN" altLang="en-US" sz="2800"/>
          </a:p>
          <a:p>
            <a:pPr lvl="1"/>
            <a:r>
              <a:rPr lang="zh-CN" altLang="en-US" sz="2450"/>
              <a:t>在游戏开发中，通常把 </a:t>
            </a:r>
            <a:r>
              <a:rPr lang="zh-CN" altLang="en-US" sz="2450">
                <a:solidFill>
                  <a:srgbClr val="FF0000"/>
                </a:solidFill>
              </a:rPr>
              <a:t>显示图像的对象</a:t>
            </a:r>
            <a:r>
              <a:rPr lang="zh-CN" altLang="en-US" sz="2450"/>
              <a:t> 叫做精灵</a:t>
            </a:r>
            <a:r>
              <a:rPr lang="zh-CN" altLang="en-US" sz="2450">
                <a:solidFill>
                  <a:srgbClr val="FF0000"/>
                </a:solidFill>
              </a:rPr>
              <a:t> Sprite</a:t>
            </a:r>
            <a:endParaRPr lang="zh-CN" altLang="en-US" sz="2450"/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精灵</a:t>
            </a:r>
            <a:r>
              <a:rPr lang="zh-CN" altLang="en-US" sz="2450"/>
              <a:t> 需要 有 </a:t>
            </a:r>
            <a:r>
              <a:rPr lang="zh-CN" altLang="en-US" sz="2450">
                <a:solidFill>
                  <a:srgbClr val="FF0000"/>
                </a:solidFill>
              </a:rPr>
              <a:t>两个重要的属性</a:t>
            </a:r>
            <a:endParaRPr lang="zh-CN" altLang="en-US" sz="2450"/>
          </a:p>
          <a:p>
            <a:pPr lvl="2"/>
            <a:r>
              <a:rPr lang="zh-CN" altLang="en-US" sz="2100"/>
              <a:t>image 要显示的图像</a:t>
            </a:r>
            <a:endParaRPr lang="zh-CN" altLang="en-US" sz="2100"/>
          </a:p>
          <a:p>
            <a:pPr lvl="2"/>
            <a:r>
              <a:rPr lang="zh-CN" altLang="en-US" sz="2100"/>
              <a:t>rect 图像要显示在屏幕的位置</a:t>
            </a:r>
            <a:endParaRPr lang="zh-CN" altLang="en-US" sz="2100"/>
          </a:p>
          <a:p>
            <a:pPr lvl="1"/>
            <a:r>
              <a:rPr lang="zh-CN" altLang="en-US" sz="2450"/>
              <a:t>默认的 update() 方法什么事情也没做</a:t>
            </a:r>
            <a:endParaRPr lang="zh-CN" altLang="en-US" sz="2450"/>
          </a:p>
          <a:p>
            <a:pPr lvl="2"/>
            <a:r>
              <a:rPr lang="zh-CN" altLang="en-US" sz="2100"/>
              <a:t> 子类可以重写此方法，在每次刷新屏幕时，更新精灵位置</a:t>
            </a:r>
            <a:endParaRPr lang="zh-CN" altLang="en-US" sz="2100"/>
          </a:p>
          <a:p>
            <a:pPr lvl="1"/>
            <a:r>
              <a:rPr lang="zh-CN" altLang="en-US" sz="2450" i="1"/>
              <a:t>注意：pygame.sprite.Sprite 并没有提供 image 和 rect 两个属性</a:t>
            </a:r>
            <a:endParaRPr lang="zh-CN" altLang="en-US" sz="2450" i="1"/>
          </a:p>
          <a:p>
            <a:pPr lvl="2"/>
            <a:r>
              <a:rPr lang="zh-CN" altLang="en-US" sz="2100" i="1"/>
              <a:t> 需要程序员从 pygame.sprite.Sprite 派生子类</a:t>
            </a:r>
            <a:endParaRPr lang="zh-CN" altLang="en-US" sz="2100" i="1"/>
          </a:p>
          <a:p>
            <a:pPr lvl="2"/>
            <a:r>
              <a:rPr lang="zh-CN" altLang="en-US" sz="2100" i="1"/>
              <a:t> 并在 </a:t>
            </a:r>
            <a:r>
              <a:rPr lang="zh-CN" altLang="en-US" sz="2100" i="1">
                <a:solidFill>
                  <a:srgbClr val="FF0000"/>
                </a:solidFill>
              </a:rPr>
              <a:t>子类</a:t>
            </a:r>
            <a:r>
              <a:rPr lang="zh-CN" altLang="en-US" sz="2100" i="1"/>
              <a:t> 的 </a:t>
            </a:r>
            <a:r>
              <a:rPr lang="zh-CN" altLang="en-US" sz="2100" i="1">
                <a:solidFill>
                  <a:srgbClr val="FF0000"/>
                </a:solidFill>
              </a:rPr>
              <a:t>初始化方法</a:t>
            </a:r>
            <a:r>
              <a:rPr lang="zh-CN" altLang="en-US" sz="2100" i="1"/>
              <a:t> 中，设置 image 和 rect 属性</a:t>
            </a:r>
            <a:endParaRPr lang="zh-CN" altLang="en-US" sz="2100" i="1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精灵组</a:t>
            </a:r>
            <a:endParaRPr lang="zh-CN" altLang="en-US" sz="2800"/>
          </a:p>
          <a:p>
            <a:pPr lvl="1"/>
            <a:r>
              <a:rPr lang="zh-CN" altLang="en-US" sz="2400"/>
              <a:t>一个 </a:t>
            </a:r>
            <a:r>
              <a:rPr lang="zh-CN" altLang="en-US" sz="2400">
                <a:solidFill>
                  <a:srgbClr val="FF0000"/>
                </a:solidFill>
              </a:rPr>
              <a:t>精灵组 </a:t>
            </a:r>
            <a:r>
              <a:rPr lang="zh-CN" altLang="en-US" sz="2400"/>
              <a:t>可以包含多个 </a:t>
            </a:r>
            <a:r>
              <a:rPr lang="zh-CN" altLang="en-US" sz="2400">
                <a:solidFill>
                  <a:srgbClr val="FF0000"/>
                </a:solidFill>
              </a:rPr>
              <a:t>精灵</a:t>
            </a:r>
            <a:r>
              <a:rPr lang="zh-CN" altLang="en-US" sz="2400"/>
              <a:t> 对象</a:t>
            </a:r>
            <a:endParaRPr lang="zh-CN" altLang="en-US" sz="2400"/>
          </a:p>
          <a:p>
            <a:pPr lvl="1"/>
            <a:r>
              <a:rPr lang="zh-CN" altLang="en-US" sz="2400"/>
              <a:t>调用 </a:t>
            </a:r>
            <a:r>
              <a:rPr lang="zh-CN" altLang="en-US" sz="2400">
                <a:solidFill>
                  <a:srgbClr val="FF0000"/>
                </a:solidFill>
              </a:rPr>
              <a:t>精灵组</a:t>
            </a:r>
            <a:r>
              <a:rPr lang="zh-CN" altLang="en-US" sz="2400"/>
              <a:t> 对象的 update() 方法</a:t>
            </a:r>
            <a:endParaRPr lang="zh-CN" altLang="en-US" sz="2400"/>
          </a:p>
          <a:p>
            <a:pPr lvl="2"/>
            <a:r>
              <a:rPr lang="zh-CN" altLang="en-US" sz="2055"/>
              <a:t>可以 </a:t>
            </a:r>
            <a:r>
              <a:rPr lang="zh-CN" altLang="en-US" sz="2055">
                <a:solidFill>
                  <a:srgbClr val="FF0000"/>
                </a:solidFill>
              </a:rPr>
              <a:t>自动</a:t>
            </a:r>
            <a:r>
              <a:rPr lang="zh-CN" altLang="en-US" sz="2055"/>
              <a:t> 调用 </a:t>
            </a:r>
            <a:r>
              <a:rPr lang="zh-CN" altLang="en-US" sz="2055">
                <a:solidFill>
                  <a:srgbClr val="FF0000"/>
                </a:solidFill>
              </a:rPr>
              <a:t>组内每一个精灵</a:t>
            </a:r>
            <a:r>
              <a:rPr lang="zh-CN" altLang="en-US" sz="2055"/>
              <a:t> 的 update() 方法</a:t>
            </a:r>
            <a:endParaRPr lang="zh-CN" altLang="en-US" sz="2055"/>
          </a:p>
          <a:p>
            <a:pPr lvl="1"/>
            <a:r>
              <a:rPr lang="zh-CN" altLang="en-US" sz="2400"/>
              <a:t>调用 </a:t>
            </a:r>
            <a:r>
              <a:rPr lang="zh-CN" altLang="en-US" sz="2400">
                <a:solidFill>
                  <a:srgbClr val="FF0000"/>
                </a:solidFill>
              </a:rPr>
              <a:t>精灵组</a:t>
            </a:r>
            <a:r>
              <a:rPr lang="zh-CN" altLang="en-US" sz="2400"/>
              <a:t> 对象的 draw(屏幕对象) 方法</a:t>
            </a:r>
            <a:endParaRPr lang="zh-CN" altLang="en-US" sz="2400"/>
          </a:p>
          <a:p>
            <a:pPr lvl="2"/>
            <a:r>
              <a:rPr lang="zh-CN" altLang="en-US" sz="2055"/>
              <a:t>可以将 </a:t>
            </a:r>
            <a:r>
              <a:rPr lang="zh-CN" altLang="en-US" sz="2055">
                <a:solidFill>
                  <a:srgbClr val="FF0000"/>
                </a:solidFill>
              </a:rPr>
              <a:t>组内每一个精灵</a:t>
            </a:r>
            <a:r>
              <a:rPr lang="zh-CN" altLang="en-US" sz="2055"/>
              <a:t> 的 image 绘制在 rect 位置</a:t>
            </a:r>
            <a:endParaRPr lang="zh-CN" altLang="en-US" sz="2055"/>
          </a:p>
          <a:p>
            <a:pPr lvl="2"/>
            <a:r>
              <a:rPr lang="zh-CN" altLang="en-US" sz="2055"/>
              <a:t>Group(*sprites) -&gt; Group</a:t>
            </a:r>
            <a:endParaRPr lang="zh-CN" altLang="en-US" sz="2055"/>
          </a:p>
          <a:p>
            <a:pPr lvl="1"/>
            <a:r>
              <a:rPr lang="zh-CN" altLang="en-US" sz="2395" i="1"/>
              <a:t>注意：仍然需要调用 pygame.display.update() 才能在屏幕看到最终结果</a:t>
            </a:r>
            <a:endParaRPr lang="zh-CN" altLang="en-US" sz="2395" i="1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4</a:t>
            </a:r>
            <a:r>
              <a:rPr lang="zh-CN" altLang="en-US"/>
              <a:t>.2 派生精灵子类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1. 新建 plane_sprites.py 文件</a:t>
            </a:r>
            <a:endParaRPr lang="zh-CN" altLang="en-US" sz="2400"/>
          </a:p>
          <a:p>
            <a:r>
              <a:rPr lang="zh-CN" altLang="en-US" sz="2400"/>
              <a:t>2. 定义 GameSprite 继承自 pygame.sprite.Sprite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注意</a:t>
            </a:r>
            <a:endParaRPr lang="zh-CN" altLang="en-US" sz="2400"/>
          </a:p>
          <a:p>
            <a:pPr lvl="1"/>
            <a:r>
              <a:rPr lang="zh-CN" altLang="en-US" sz="2100"/>
              <a:t>如果一个类的 </a:t>
            </a:r>
            <a:r>
              <a:rPr lang="zh-CN" altLang="en-US" sz="2100">
                <a:solidFill>
                  <a:srgbClr val="FF0000"/>
                </a:solidFill>
              </a:rPr>
              <a:t>父类</a:t>
            </a:r>
            <a:r>
              <a:rPr lang="zh-CN" altLang="en-US" sz="2100"/>
              <a:t> 不是 object</a:t>
            </a:r>
            <a:endParaRPr lang="zh-CN" altLang="en-US" sz="2100"/>
          </a:p>
          <a:p>
            <a:pPr lvl="1"/>
            <a:r>
              <a:rPr lang="zh-CN" altLang="en-US" sz="2100"/>
              <a:t>在重写 </a:t>
            </a:r>
            <a:r>
              <a:rPr lang="zh-CN" altLang="en-US" sz="2100">
                <a:solidFill>
                  <a:srgbClr val="FF0000"/>
                </a:solidFill>
              </a:rPr>
              <a:t>初始化方法</a:t>
            </a:r>
            <a:r>
              <a:rPr lang="zh-CN" altLang="en-US" sz="2100"/>
              <a:t> 时，一定要 先 super() 一下父类的 __init__ 方法</a:t>
            </a:r>
            <a:endParaRPr lang="zh-CN" altLang="en-US" sz="2100"/>
          </a:p>
          <a:p>
            <a:pPr lvl="1"/>
            <a:r>
              <a:rPr lang="zh-CN" altLang="en-US" sz="2100">
                <a:solidFill>
                  <a:srgbClr val="FF0000"/>
                </a:solidFill>
              </a:rPr>
              <a:t>保证父类中实现的 __init__ 代码能够被正常执行</a:t>
            </a:r>
            <a:endParaRPr lang="zh-CN" altLang="en-US" sz="21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52880"/>
            <a:ext cx="7524750" cy="2390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属性</a:t>
            </a:r>
            <a:endParaRPr lang="zh-CN" altLang="en-US" sz="2400"/>
          </a:p>
          <a:p>
            <a:pPr lvl="1"/>
            <a:r>
              <a:rPr lang="zh-CN" altLang="en-US" sz="2100"/>
              <a:t>image 精灵图像，使用 image_name 加载</a:t>
            </a:r>
            <a:endParaRPr lang="zh-CN" altLang="en-US" sz="2100"/>
          </a:p>
          <a:p>
            <a:pPr lvl="1"/>
            <a:r>
              <a:rPr lang="zh-CN" altLang="en-US" sz="2100"/>
              <a:t>rect 精灵大小，默认使用图像大小</a:t>
            </a:r>
            <a:endParaRPr lang="zh-CN" altLang="en-US" sz="2100"/>
          </a:p>
          <a:p>
            <a:pPr lvl="1"/>
            <a:r>
              <a:rPr lang="zh-CN" altLang="en-US" sz="2100"/>
              <a:t>speed 精灵移动速度，默认为 1</a:t>
            </a:r>
            <a:endParaRPr lang="zh-CN" altLang="en-US" sz="2100"/>
          </a:p>
          <a:p>
            <a:pPr lvl="1"/>
            <a:endParaRPr lang="zh-CN" altLang="en-US" sz="2100"/>
          </a:p>
          <a:p>
            <a:pPr lvl="0"/>
            <a:r>
              <a:rPr lang="zh-CN" altLang="en-US" sz="2400"/>
              <a:t>方法</a:t>
            </a:r>
            <a:endParaRPr lang="zh-CN" altLang="en-US" sz="2400"/>
          </a:p>
          <a:p>
            <a:pPr lvl="1"/>
            <a:r>
              <a:rPr lang="zh-CN" altLang="en-US" sz="2100"/>
              <a:t>update 每次更新屏幕时在游戏循环内调用</a:t>
            </a:r>
            <a:endParaRPr lang="zh-CN" altLang="en-US" sz="2100"/>
          </a:p>
          <a:p>
            <a:pPr lvl="1"/>
            <a:r>
              <a:rPr lang="zh-CN" altLang="en-US" sz="2100"/>
              <a:t>让精灵的 self.rect.y += self.speed</a:t>
            </a:r>
            <a:endParaRPr lang="zh-CN" altLang="en-US" sz="2100"/>
          </a:p>
          <a:p>
            <a:pPr lvl="0"/>
            <a:r>
              <a:rPr lang="zh-CN" altLang="en-US" sz="2400"/>
              <a:t>提示</a:t>
            </a:r>
            <a:endParaRPr lang="zh-CN" altLang="en-US" sz="2400"/>
          </a:p>
          <a:p>
            <a:pPr lvl="1"/>
            <a:r>
              <a:rPr lang="zh-CN" altLang="en-US" sz="2100"/>
              <a:t>image 的 get_rect() 方法，可以返回 pygame.Rect(0, 0, 图像宽, 图像高) 的对象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63675"/>
            <a:ext cx="5570855" cy="4909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1.</a:t>
            </a:r>
            <a:r>
              <a:rPr lang="zh-CN" altLang="en-US" sz="4000">
                <a:sym typeface="+mn-ea"/>
              </a:rPr>
              <a:t>4</a:t>
            </a:r>
            <a:r>
              <a:rPr lang="zh-CN" altLang="en-US" sz="4000"/>
              <a:t>.3 使用 游戏精灵 和 精灵组 创建敌机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</a:t>
            </a:r>
            <a:endParaRPr lang="zh-CN" altLang="en-US" sz="2800"/>
          </a:p>
          <a:p>
            <a:pPr lvl="1"/>
            <a:r>
              <a:rPr lang="zh-CN" altLang="en-US" sz="2400"/>
              <a:t>使用刚刚派生的 </a:t>
            </a:r>
            <a:r>
              <a:rPr lang="zh-CN" altLang="en-US" sz="2400">
                <a:solidFill>
                  <a:srgbClr val="FF0000"/>
                </a:solidFill>
              </a:rPr>
              <a:t>游戏精灵</a:t>
            </a:r>
            <a:r>
              <a:rPr lang="zh-CN" altLang="en-US" sz="2400"/>
              <a:t> 和</a:t>
            </a:r>
            <a:r>
              <a:rPr lang="zh-CN" altLang="en-US" sz="2400">
                <a:solidFill>
                  <a:srgbClr val="FF0000"/>
                </a:solidFill>
              </a:rPr>
              <a:t> 精灵组</a:t>
            </a:r>
            <a:r>
              <a:rPr lang="zh-CN" altLang="en-US" sz="2400"/>
              <a:t> 创建 敌机 并且实现敌机动画</a:t>
            </a:r>
            <a:endParaRPr lang="zh-CN" altLang="en-US" sz="2400"/>
          </a:p>
          <a:p>
            <a:pPr lvl="0"/>
            <a:r>
              <a:rPr lang="zh-CN" altLang="en-US" sz="2800"/>
              <a:t>步骤</a:t>
            </a:r>
            <a:endParaRPr lang="zh-CN" altLang="en-US" sz="2800"/>
          </a:p>
          <a:p>
            <a:pPr lvl="1"/>
            <a:r>
              <a:rPr lang="zh-CN" altLang="en-US" sz="2400"/>
              <a:t>1. 使用 from 导入 plane_sprites 模块 </a:t>
            </a:r>
            <a:endParaRPr lang="zh-CN" altLang="en-US" sz="2400"/>
          </a:p>
          <a:p>
            <a:pPr lvl="2"/>
            <a:r>
              <a:rPr lang="zh-CN" altLang="en-US" sz="2055"/>
              <a:t> from 导入的模块可以 直接使用</a:t>
            </a:r>
            <a:endParaRPr lang="zh-CN" altLang="en-US" sz="2055"/>
          </a:p>
          <a:p>
            <a:pPr lvl="2"/>
            <a:r>
              <a:rPr lang="zh-CN" altLang="en-US" sz="2055"/>
              <a:t> import 导入的模块需要通过 模块名. 来使用</a:t>
            </a:r>
            <a:endParaRPr lang="zh-CN" altLang="en-US" sz="2055"/>
          </a:p>
          <a:p>
            <a:pPr lvl="1"/>
            <a:r>
              <a:rPr lang="zh-CN" altLang="en-US" sz="2400"/>
              <a:t>2. 在 </a:t>
            </a:r>
            <a:r>
              <a:rPr lang="zh-CN" altLang="en-US" sz="2400">
                <a:solidFill>
                  <a:srgbClr val="FF0000"/>
                </a:solidFill>
              </a:rPr>
              <a:t>游戏初始化</a:t>
            </a:r>
            <a:r>
              <a:rPr lang="zh-CN" altLang="en-US" sz="2400"/>
              <a:t> 创建</a:t>
            </a:r>
            <a:r>
              <a:rPr lang="zh-CN" altLang="en-US" sz="2400">
                <a:solidFill>
                  <a:srgbClr val="FF0000"/>
                </a:solidFill>
              </a:rPr>
              <a:t> 精灵对象</a:t>
            </a:r>
            <a:r>
              <a:rPr lang="zh-CN" altLang="en-US" sz="2400"/>
              <a:t> 和 </a:t>
            </a:r>
            <a:r>
              <a:rPr lang="zh-CN" altLang="en-US" sz="2400">
                <a:solidFill>
                  <a:srgbClr val="FF0000"/>
                </a:solidFill>
              </a:rPr>
              <a:t>精灵组对象</a:t>
            </a:r>
            <a:endParaRPr lang="zh-CN" altLang="en-US" sz="2400"/>
          </a:p>
          <a:p>
            <a:pPr lvl="1"/>
            <a:r>
              <a:rPr lang="zh-CN" altLang="en-US" sz="2400"/>
              <a:t>3. 在 </a:t>
            </a:r>
            <a:r>
              <a:rPr lang="zh-CN" altLang="en-US" sz="2400">
                <a:solidFill>
                  <a:srgbClr val="FF0000"/>
                </a:solidFill>
              </a:rPr>
              <a:t>游戏循环中</a:t>
            </a:r>
            <a:r>
              <a:rPr lang="zh-CN" altLang="en-US" sz="2400"/>
              <a:t> 让 </a:t>
            </a:r>
            <a:r>
              <a:rPr lang="zh-CN" altLang="en-US" sz="2400">
                <a:solidFill>
                  <a:srgbClr val="FF0000"/>
                </a:solidFill>
              </a:rPr>
              <a:t>精灵组</a:t>
            </a:r>
            <a:r>
              <a:rPr lang="zh-CN" altLang="en-US" sz="2400"/>
              <a:t> 分别调用 update() 和 draw(screen) 方法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3"/>
            <a:r>
              <a:rPr lang="zh-CN" altLang="en-US" sz="1800">
                <a:sym typeface="+mn-ea"/>
              </a:rPr>
              <a:t>4.2.3 随机敌机位置和速度</a:t>
            </a:r>
            <a:endParaRPr lang="zh-CN" altLang="en-US" sz="1800">
              <a:sym typeface="+mn-ea"/>
            </a:endParaRPr>
          </a:p>
          <a:p>
            <a:pPr lvl="3"/>
            <a:r>
              <a:rPr lang="zh-CN" altLang="en-US" sz="1800">
                <a:sym typeface="+mn-ea"/>
              </a:rPr>
              <a:t>4.2.4 移出屏幕销毁敌机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05 </a:t>
            </a:r>
            <a:r>
              <a:rPr lang="zh-CN" altLang="en-US" sz="2400">
                <a:sym typeface="+mn-ea"/>
              </a:rPr>
              <a:t>英雄登场</a:t>
            </a:r>
            <a:endParaRPr lang="zh-CN" altLang="en-US" sz="24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5.1 </a:t>
            </a:r>
            <a:r>
              <a:rPr lang="zh-CN" altLang="en-US" sz="2000">
                <a:sym typeface="+mn-ea"/>
              </a:rPr>
              <a:t>设计 英雄 和 子弹 类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5.2 </a:t>
            </a:r>
            <a:r>
              <a:rPr lang="zh-CN" altLang="en-US" sz="2000">
                <a:sym typeface="+mn-ea"/>
              </a:rPr>
              <a:t>创建英雄</a:t>
            </a:r>
            <a:endParaRPr lang="zh-CN" altLang="en-US" sz="2000"/>
          </a:p>
          <a:p>
            <a:pPr lvl="2"/>
            <a:r>
              <a:rPr lang="en-US" altLang="zh-CN" sz="2000">
                <a:sym typeface="+mn-ea"/>
              </a:rPr>
              <a:t>5.3 </a:t>
            </a:r>
            <a:r>
              <a:rPr lang="zh-CN" altLang="en-US" sz="2000">
                <a:sym typeface="+mn-ea"/>
              </a:rPr>
              <a:t>绘制英雄</a:t>
            </a:r>
            <a:endParaRPr lang="zh-CN" altLang="en-US" sz="2000"/>
          </a:p>
          <a:p>
            <a:pPr lvl="3"/>
            <a:r>
              <a:rPr lang="en-US" altLang="zh-CN" sz="1800">
                <a:sym typeface="+mn-ea"/>
              </a:rPr>
              <a:t>5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3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1 </a:t>
            </a:r>
            <a:r>
              <a:rPr lang="zh-CN" altLang="en-US" sz="1800">
                <a:sym typeface="+mn-ea"/>
              </a:rPr>
              <a:t>移动英雄位置</a:t>
            </a:r>
            <a:endParaRPr lang="zh-CN" altLang="en-US" sz="18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5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3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2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控制英雄运动边界</a:t>
            </a:r>
            <a:endParaRPr lang="zh-CN" altLang="en-US" sz="18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5.4 </a:t>
            </a:r>
            <a:r>
              <a:rPr lang="zh-CN" altLang="en-US" sz="2000">
                <a:sym typeface="+mn-ea"/>
              </a:rPr>
              <a:t>发射子弹</a:t>
            </a:r>
            <a:endParaRPr lang="zh-CN" altLang="en-US" sz="2000"/>
          </a:p>
          <a:p>
            <a:pPr lvl="3"/>
            <a:r>
              <a:rPr lang="en-US" altLang="zh-CN" sz="1800">
                <a:sym typeface="+mn-ea"/>
              </a:rPr>
              <a:t>5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4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1 </a:t>
            </a:r>
            <a:r>
              <a:rPr lang="zh-CN" altLang="en-US" sz="1800">
                <a:sym typeface="+mn-ea"/>
              </a:rPr>
              <a:t>添加发射子弹事件</a:t>
            </a:r>
            <a:endParaRPr lang="zh-CN" altLang="en-US" sz="18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5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4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2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定义子弹类</a:t>
            </a:r>
            <a:endParaRPr lang="zh-CN" altLang="en-US" sz="18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5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4</a:t>
            </a:r>
            <a:r>
              <a:rPr lang="zh-CN" altLang="en-US" sz="1800">
                <a:sym typeface="+mn-ea"/>
              </a:rPr>
              <a:t>.</a:t>
            </a:r>
            <a:r>
              <a:rPr lang="en-US" altLang="zh-CN" sz="1800">
                <a:sym typeface="+mn-ea"/>
              </a:rPr>
              <a:t>3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发射子弹</a:t>
            </a:r>
            <a:endParaRPr lang="zh-CN" altLang="en-US" sz="18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职责</a:t>
            </a:r>
            <a:endParaRPr lang="zh-CN" altLang="en-US"/>
          </a:p>
          <a:p>
            <a:pPr lvl="1"/>
            <a:r>
              <a:rPr lang="zh-CN" altLang="en-US"/>
              <a:t>精灵</a:t>
            </a:r>
            <a:endParaRPr lang="zh-CN" altLang="en-US"/>
          </a:p>
          <a:p>
            <a:pPr lvl="2"/>
            <a:r>
              <a:rPr lang="zh-CN" altLang="en-US"/>
              <a:t>- 封装 </a:t>
            </a:r>
            <a:r>
              <a:rPr lang="zh-CN" altLang="en-US">
                <a:solidFill>
                  <a:srgbClr val="FF0000"/>
                </a:solidFill>
              </a:rPr>
              <a:t>图像 image、位置 rect 和 速度 speed</a:t>
            </a:r>
            <a:endParaRPr lang="zh-CN" altLang="en-US"/>
          </a:p>
          <a:p>
            <a:pPr lvl="2"/>
            <a:r>
              <a:rPr lang="zh-CN" altLang="en-US"/>
              <a:t>- 提供 update() 方法，根据游戏需求，</a:t>
            </a:r>
            <a:r>
              <a:rPr lang="zh-CN" altLang="en-US">
                <a:solidFill>
                  <a:srgbClr val="FF0000"/>
                </a:solidFill>
              </a:rPr>
              <a:t>更新位置 rect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精灵组</a:t>
            </a:r>
            <a:endParaRPr lang="zh-CN" altLang="en-US"/>
          </a:p>
          <a:p>
            <a:pPr lvl="2"/>
            <a:r>
              <a:rPr lang="zh-CN" altLang="en-US"/>
              <a:t>- 包含 </a:t>
            </a:r>
            <a:r>
              <a:rPr lang="zh-CN" altLang="en-US">
                <a:solidFill>
                  <a:srgbClr val="FF0000"/>
                </a:solidFill>
              </a:rPr>
              <a:t>多个 精灵对象</a:t>
            </a:r>
            <a:endParaRPr lang="zh-CN" altLang="en-US"/>
          </a:p>
          <a:p>
            <a:pPr lvl="2"/>
            <a:r>
              <a:rPr lang="zh-CN" altLang="en-US"/>
              <a:t>- update 方法，让精灵组中的所有精灵调用 update 方法更新位置</a:t>
            </a:r>
            <a:endParaRPr lang="zh-CN" altLang="en-US"/>
          </a:p>
          <a:p>
            <a:pPr lvl="2"/>
            <a:r>
              <a:rPr lang="zh-CN" altLang="en-US"/>
              <a:t>- draw(screen) 方法，在 screen 上绘制精灵组中的所有精灵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演练精灵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8600"/>
            <a:ext cx="505904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63040"/>
            <a:ext cx="433451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74470"/>
            <a:ext cx="4364990" cy="5003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42415"/>
            <a:ext cx="5410200" cy="2352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02 </a:t>
            </a:r>
            <a:r>
              <a:rPr lang="zh-CN" altLang="en-US"/>
              <a:t>游戏框架搭建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 —— 使用 面相对象 设计 飞机大战游戏类</a:t>
            </a:r>
            <a:endParaRPr lang="zh-CN" altLang="en-US"/>
          </a:p>
          <a:p>
            <a:r>
              <a:rPr lang="zh-CN" altLang="en-US"/>
              <a:t>目标</a:t>
            </a:r>
            <a:endParaRPr lang="zh-CN" altLang="en-US"/>
          </a:p>
          <a:p>
            <a:pPr lvl="1"/>
            <a:r>
              <a:rPr lang="zh-CN" altLang="en-US"/>
              <a:t>明确主程序职责</a:t>
            </a:r>
            <a:endParaRPr lang="zh-CN" altLang="en-US"/>
          </a:p>
          <a:p>
            <a:pPr lvl="1"/>
            <a:r>
              <a:rPr lang="zh-CN" altLang="en-US"/>
              <a:t>实现主程序类</a:t>
            </a:r>
            <a:endParaRPr lang="zh-CN" altLang="en-US"/>
          </a:p>
          <a:p>
            <a:pPr lvl="1"/>
            <a:r>
              <a:rPr lang="zh-CN" altLang="en-US"/>
              <a:t>准备游戏精灵组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1 明确主程序职责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回顾 快速入门案例，一个游戏主程序的 职责 可以分为两个部分</a:t>
            </a:r>
            <a:endParaRPr lang="zh-CN" altLang="en-US" sz="2800"/>
          </a:p>
          <a:p>
            <a:pPr lvl="1"/>
            <a:r>
              <a:rPr lang="zh-CN" altLang="en-US" sz="2450"/>
              <a:t>游戏初始化</a:t>
            </a:r>
            <a:endParaRPr lang="zh-CN" altLang="en-US" sz="2450"/>
          </a:p>
          <a:p>
            <a:pPr lvl="1"/>
            <a:r>
              <a:rPr lang="zh-CN" altLang="en-US" sz="2450"/>
              <a:t>游戏循环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根据明确的职责，设计 PlaneGame 类如下：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015" y="2299335"/>
            <a:ext cx="3801110" cy="3350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46860"/>
            <a:ext cx="7677150" cy="4029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i="1"/>
              <a:t>提示 根据 职责 封装私有方法，可以避免某一个方法的代码写得太过冗长</a:t>
            </a:r>
            <a:endParaRPr lang="zh-CN" altLang="en-US" sz="2800" i="1"/>
          </a:p>
          <a:p>
            <a:r>
              <a:rPr lang="zh-CN" altLang="en-US" sz="2800" i="1"/>
              <a:t>如果某一个方法编写的太长，既不好阅读，也不好维护！</a:t>
            </a:r>
            <a:endParaRPr lang="zh-CN" altLang="en-US" sz="2800" i="1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2400">
                <a:sym typeface="+mn-ea"/>
              </a:rPr>
              <a:t>06 </a:t>
            </a:r>
            <a:r>
              <a:rPr lang="en-US" altLang="zh-CN" sz="2400">
                <a:sym typeface="+mn-ea"/>
              </a:rPr>
              <a:t>碰撞检测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6.1 </a:t>
            </a:r>
            <a:r>
              <a:rPr lang="zh-CN" altLang="en-US" sz="2000">
                <a:sym typeface="+mn-ea"/>
              </a:rPr>
              <a:t>了解碰撞检测方法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6.2 </a:t>
            </a:r>
            <a:r>
              <a:rPr lang="zh-CN" altLang="en-US" sz="2000">
                <a:sym typeface="+mn-ea"/>
              </a:rPr>
              <a:t>碰撞实现</a:t>
            </a:r>
            <a:endParaRPr lang="en-US" altLang="zh-CN" sz="2000"/>
          </a:p>
          <a:p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游戏初始化</a:t>
            </a:r>
            <a:r>
              <a:rPr lang="zh-CN" altLang="en-US"/>
              <a:t> ——  __init__() 会调用以下方法：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2355215"/>
            <a:ext cx="8936990" cy="1162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游戏循环</a:t>
            </a:r>
            <a:r>
              <a:rPr lang="zh-CN" altLang="en-US"/>
              <a:t> —— start_game() 会调用以下方法：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220" y="2390140"/>
            <a:ext cx="9049385" cy="2812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 实现飞机大战主游戏类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2.1 明确文件职责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0345"/>
            <a:ext cx="7648575" cy="1200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plane_main</a:t>
            </a:r>
            <a:endParaRPr lang="zh-CN" altLang="en-US"/>
          </a:p>
          <a:p>
            <a:pPr lvl="1"/>
            <a:r>
              <a:rPr lang="zh-CN" altLang="en-US"/>
              <a:t>1. 封装 主游戏类</a:t>
            </a:r>
            <a:endParaRPr lang="zh-CN" altLang="en-US"/>
          </a:p>
          <a:p>
            <a:pPr lvl="1"/>
            <a:r>
              <a:rPr lang="zh-CN" altLang="en-US"/>
              <a:t>2. 创建 游戏对象</a:t>
            </a:r>
            <a:endParaRPr lang="zh-CN" altLang="en-US"/>
          </a:p>
          <a:p>
            <a:pPr lvl="1"/>
            <a:r>
              <a:rPr lang="zh-CN" altLang="en-US"/>
              <a:t>3. 启动游戏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plane_sprites</a:t>
            </a:r>
            <a:endParaRPr lang="zh-CN" altLang="en-US"/>
          </a:p>
          <a:p>
            <a:pPr lvl="1"/>
            <a:r>
              <a:rPr lang="zh-CN" altLang="en-US"/>
              <a:t>封装游戏中 所有 需要使用的 精灵子类</a:t>
            </a:r>
            <a:endParaRPr lang="zh-CN" altLang="en-US"/>
          </a:p>
          <a:p>
            <a:pPr lvl="1"/>
            <a:r>
              <a:rPr lang="zh-CN" altLang="en-US"/>
              <a:t>提供游戏的 相关工具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  <a:p>
            <a:pPr lvl="1"/>
            <a:r>
              <a:rPr lang="zh-CN" altLang="en-US"/>
              <a:t>新建 plane_main.py 文件，并且设置为可执行</a:t>
            </a:r>
            <a:endParaRPr lang="zh-CN" altLang="en-US"/>
          </a:p>
          <a:p>
            <a:pPr lvl="1"/>
            <a:r>
              <a:rPr lang="zh-CN" altLang="en-US"/>
              <a:t>编写 基础代码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45590"/>
            <a:ext cx="342836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2</a:t>
            </a:r>
            <a:r>
              <a:rPr lang="zh-CN" altLang="en-US"/>
              <a:t>.</a:t>
            </a:r>
            <a:r>
              <a:rPr lang="en-US" altLang="zh-CN"/>
              <a:t>2</a:t>
            </a:r>
            <a:r>
              <a:rPr lang="zh-CN" altLang="en-US"/>
              <a:t> 游戏初始化部分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完成 __init__() 代码如下：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437765"/>
            <a:ext cx="7553325" cy="3429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使用 常量 代替固定的数值</a:t>
            </a:r>
            <a:endParaRPr lang="zh-CN" altLang="en-US" sz="2800"/>
          </a:p>
          <a:p>
            <a:pPr lvl="1"/>
            <a:r>
              <a:rPr lang="zh-CN" altLang="en-US" sz="2400"/>
              <a:t>- 常量 —— 不变化的量</a:t>
            </a:r>
            <a:endParaRPr lang="zh-CN" altLang="en-US" sz="2400"/>
          </a:p>
          <a:p>
            <a:pPr lvl="1"/>
            <a:r>
              <a:rPr lang="zh-CN" altLang="en-US" sz="2400"/>
              <a:t>- 变量 —— 可以变化的量</a:t>
            </a:r>
            <a:endParaRPr lang="zh-CN" altLang="en-US" sz="2400"/>
          </a:p>
          <a:p>
            <a:pPr lvl="0"/>
            <a:r>
              <a:rPr lang="zh-CN" altLang="en-US" sz="2800"/>
              <a:t>应用场景</a:t>
            </a:r>
            <a:endParaRPr lang="zh-CN" altLang="en-US" sz="2800"/>
          </a:p>
          <a:p>
            <a:pPr lvl="1"/>
            <a:r>
              <a:rPr lang="zh-CN" altLang="en-US" sz="2400"/>
              <a:t>- 在开发时，可能会需要使用 固定的数值，例如 屏幕的高度 是 700</a:t>
            </a:r>
            <a:endParaRPr lang="zh-CN" altLang="en-US" sz="2400"/>
          </a:p>
          <a:p>
            <a:pPr lvl="1"/>
            <a:r>
              <a:rPr lang="zh-CN" altLang="en-US" sz="2400"/>
              <a:t>- 这个时候，建议 不要 直接使用固定数值，而应该使用 常量</a:t>
            </a:r>
            <a:endParaRPr lang="zh-CN" altLang="en-US" sz="2400"/>
          </a:p>
          <a:p>
            <a:pPr lvl="1"/>
            <a:r>
              <a:rPr lang="zh-CN" altLang="en-US" sz="2400"/>
              <a:t>- 在开发时，为了保证代码的可维护性，尽量不要使用 魔法数字 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01 </a:t>
            </a:r>
            <a:r>
              <a:rPr lang="zh-CN" altLang="en-US">
                <a:sym typeface="+mn-ea"/>
              </a:rPr>
              <a:t>飞机大战体验和环境安装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学习目标</a:t>
            </a:r>
            <a:endParaRPr lang="zh-CN" altLang="en-US"/>
          </a:p>
          <a:p>
            <a:pPr lvl="1"/>
            <a:r>
              <a:rPr lang="zh-CN" altLang="en-US"/>
              <a:t>强化 </a:t>
            </a:r>
            <a:r>
              <a:rPr lang="zh-CN" altLang="en-US">
                <a:solidFill>
                  <a:srgbClr val="FF0000"/>
                </a:solidFill>
              </a:rPr>
              <a:t>面向对象</a:t>
            </a:r>
            <a:r>
              <a:rPr lang="zh-CN" altLang="en-US"/>
              <a:t> 程序设计</a:t>
            </a:r>
            <a:endParaRPr lang="zh-CN" altLang="en-US"/>
          </a:p>
          <a:p>
            <a:pPr lvl="1"/>
            <a:r>
              <a:rPr lang="zh-CN" altLang="en-US"/>
              <a:t>体验使用 pygame 模块进行 游戏开发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常量的定义</a:t>
            </a:r>
            <a:endParaRPr lang="zh-CN" altLang="en-US" sz="2800"/>
          </a:p>
          <a:p>
            <a:pPr lvl="1"/>
            <a:r>
              <a:rPr lang="zh-CN" altLang="en-US" sz="2400"/>
              <a:t>定义 </a:t>
            </a:r>
            <a:r>
              <a:rPr lang="zh-CN" altLang="en-US" sz="2400">
                <a:solidFill>
                  <a:srgbClr val="FF0000"/>
                </a:solidFill>
              </a:rPr>
              <a:t>常量</a:t>
            </a:r>
            <a:r>
              <a:rPr lang="zh-CN" altLang="en-US" sz="2400"/>
              <a:t> 和 定义 </a:t>
            </a:r>
            <a:r>
              <a:rPr lang="zh-CN" altLang="en-US" sz="2400">
                <a:solidFill>
                  <a:srgbClr val="FF0000"/>
                </a:solidFill>
              </a:rPr>
              <a:t>变量</a:t>
            </a:r>
            <a:r>
              <a:rPr lang="zh-CN" altLang="en-US" sz="2400"/>
              <a:t> 的语法完全一样，都是使用 赋值语句</a:t>
            </a:r>
            <a:endParaRPr lang="zh-CN" altLang="en-US" sz="2400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常量</a:t>
            </a:r>
            <a:r>
              <a:rPr lang="zh-CN" altLang="en-US" sz="2400"/>
              <a:t> 的 命名 应该 </a:t>
            </a:r>
            <a:r>
              <a:rPr lang="zh-CN" altLang="en-US" sz="2400">
                <a:solidFill>
                  <a:srgbClr val="FF0000"/>
                </a:solidFill>
              </a:rPr>
              <a:t>所有字母都使用大写</a:t>
            </a:r>
            <a:r>
              <a:rPr lang="zh-CN" altLang="en-US" sz="2400"/>
              <a:t>，单词与单词之间使用</a:t>
            </a:r>
            <a:r>
              <a:rPr lang="zh-CN" altLang="en-US" sz="2400">
                <a:solidFill>
                  <a:srgbClr val="FF0000"/>
                </a:solidFill>
              </a:rPr>
              <a:t>下划线连接</a:t>
            </a:r>
            <a:endParaRPr lang="zh-CN" altLang="en-US" sz="2400">
              <a:solidFill>
                <a:srgbClr val="FF0000"/>
              </a:solidFill>
            </a:endParaRPr>
          </a:p>
          <a:p>
            <a:pPr lvl="0"/>
            <a:r>
              <a:rPr lang="zh-CN" altLang="en-US" sz="2800"/>
              <a:t>常量的好处</a:t>
            </a:r>
            <a:endParaRPr lang="zh-CN" altLang="en-US" sz="2800"/>
          </a:p>
          <a:p>
            <a:pPr lvl="1"/>
            <a:r>
              <a:rPr lang="zh-CN" altLang="en-US" sz="2400"/>
              <a:t>阅读代码时，通过 </a:t>
            </a:r>
            <a:r>
              <a:rPr lang="zh-CN" altLang="en-US" sz="2400">
                <a:solidFill>
                  <a:srgbClr val="FF0000"/>
                </a:solidFill>
              </a:rPr>
              <a:t>常量名 见名之意</a:t>
            </a:r>
            <a:r>
              <a:rPr lang="zh-CN" altLang="en-US" sz="2400"/>
              <a:t>，不需要猜测数字的含义</a:t>
            </a:r>
            <a:endParaRPr lang="zh-CN" altLang="en-US" sz="2400"/>
          </a:p>
          <a:p>
            <a:pPr lvl="1"/>
            <a:r>
              <a:rPr lang="zh-CN" altLang="en-US" sz="2400"/>
              <a:t>如果需要 调整值，只需要 </a:t>
            </a:r>
            <a:r>
              <a:rPr lang="zh-CN" altLang="en-US" sz="2400">
                <a:solidFill>
                  <a:srgbClr val="FF0000"/>
                </a:solidFill>
              </a:rPr>
              <a:t>修改常量定义</a:t>
            </a:r>
            <a:r>
              <a:rPr lang="zh-CN" altLang="en-US" sz="2400"/>
              <a:t> 就可以实现 </a:t>
            </a:r>
            <a:r>
              <a:rPr lang="zh-CN" altLang="en-US" sz="2400">
                <a:solidFill>
                  <a:srgbClr val="FF0000"/>
                </a:solidFill>
              </a:rPr>
              <a:t>统一修改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代码调整</a:t>
            </a:r>
            <a:endParaRPr lang="zh-CN" altLang="en-US"/>
          </a:p>
          <a:p>
            <a:pPr lvl="1"/>
            <a:r>
              <a:rPr lang="zh-CN" altLang="en-US"/>
              <a:t>在 plane_sprites.py 中增加常量定义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修改 plane_main.py 中的窗口大小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135" y="3018155"/>
            <a:ext cx="5819775" cy="1152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35" y="5350510"/>
            <a:ext cx="9171940" cy="332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2</a:t>
            </a:r>
            <a:r>
              <a:rPr lang="zh-CN" altLang="en-US"/>
              <a:t>.</a:t>
            </a:r>
            <a:r>
              <a:rPr lang="en-US" altLang="zh-CN"/>
              <a:t>3</a:t>
            </a:r>
            <a:r>
              <a:rPr lang="zh-CN" altLang="en-US"/>
              <a:t> 游戏循环部分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完成 start_game() 基础代码如下：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2730"/>
            <a:ext cx="3046730" cy="471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1522730"/>
            <a:ext cx="4018280" cy="5010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3 准备游戏精灵组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3</a:t>
            </a:r>
            <a:r>
              <a:rPr lang="zh-CN" altLang="en-US"/>
              <a:t>.1 确定精灵组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8600"/>
            <a:ext cx="6854825" cy="5003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3</a:t>
            </a:r>
            <a:r>
              <a:rPr lang="zh-CN" altLang="en-US"/>
              <a:t>.2 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创建精灵组方法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2405380"/>
            <a:ext cx="6257925" cy="2590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更新精灵组方法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255" y="2433320"/>
            <a:ext cx="10020300" cy="1990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03 </a:t>
            </a:r>
            <a:r>
              <a:rPr lang="zh-CN" altLang="en-US"/>
              <a:t>游戏背景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  <a:p>
            <a:pPr lvl="1"/>
            <a:r>
              <a:rPr lang="zh-CN" altLang="en-US"/>
              <a:t>背景交替滚动的思路确定</a:t>
            </a:r>
            <a:endParaRPr lang="zh-CN" altLang="en-US"/>
          </a:p>
          <a:p>
            <a:pPr lvl="1"/>
            <a:r>
              <a:rPr lang="zh-CN" altLang="en-US"/>
              <a:t>显示游戏背景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1 背景交替滚动的思路确定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运行 </a:t>
            </a:r>
            <a:r>
              <a:rPr lang="zh-CN" altLang="en-US" sz="2800">
                <a:solidFill>
                  <a:srgbClr val="FF0000"/>
                </a:solidFill>
              </a:rPr>
              <a:t>备课代码，观察 </a:t>
            </a:r>
            <a:r>
              <a:rPr lang="zh-CN" altLang="en-US" sz="2800"/>
              <a:t>背景图像的显示效果：</a:t>
            </a:r>
            <a:endParaRPr lang="zh-CN" altLang="en-US" sz="2800"/>
          </a:p>
          <a:p>
            <a:pPr lvl="1"/>
            <a:r>
              <a:rPr lang="zh-CN" altLang="en-US" sz="2450"/>
              <a:t>游戏启动后，</a:t>
            </a:r>
            <a:r>
              <a:rPr lang="zh-CN" altLang="en-US" sz="2450">
                <a:solidFill>
                  <a:srgbClr val="FF0000"/>
                </a:solidFill>
              </a:rPr>
              <a:t>背景图像</a:t>
            </a:r>
            <a:r>
              <a:rPr lang="zh-CN" altLang="en-US" sz="2450"/>
              <a:t> 会 </a:t>
            </a:r>
            <a:r>
              <a:rPr lang="zh-CN" altLang="en-US" sz="2450">
                <a:solidFill>
                  <a:srgbClr val="FF0000"/>
                </a:solidFill>
              </a:rPr>
              <a:t>连续不断地 向下方</a:t>
            </a:r>
            <a:r>
              <a:rPr lang="zh-CN" altLang="en-US" sz="2450"/>
              <a:t> 移动</a:t>
            </a:r>
            <a:endParaRPr lang="zh-CN" altLang="en-US" sz="2450"/>
          </a:p>
          <a:p>
            <a:pPr lvl="1"/>
            <a:r>
              <a:rPr lang="zh-CN" altLang="en-US" sz="2450"/>
              <a:t>在 </a:t>
            </a:r>
            <a:r>
              <a:rPr lang="zh-CN" altLang="en-US" sz="2450">
                <a:solidFill>
                  <a:srgbClr val="FF0000"/>
                </a:solidFill>
              </a:rPr>
              <a:t>视觉上</a:t>
            </a:r>
            <a:r>
              <a:rPr lang="zh-CN" altLang="en-US" sz="2450"/>
              <a:t> 产生英雄的飞机不断向上方飞行的 </a:t>
            </a:r>
            <a:r>
              <a:rPr lang="zh-CN" altLang="en-US" sz="2450">
                <a:solidFill>
                  <a:srgbClr val="FF0000"/>
                </a:solidFill>
              </a:rPr>
              <a:t>错觉</a:t>
            </a:r>
            <a:r>
              <a:rPr lang="zh-CN" altLang="en-US" sz="2450"/>
              <a:t> —— 在很多跑酷类游戏中常用的套路</a:t>
            </a:r>
            <a:endParaRPr lang="zh-CN" altLang="en-US" sz="2450"/>
          </a:p>
          <a:p>
            <a:pPr lvl="2"/>
            <a:r>
              <a:rPr lang="zh-CN" altLang="en-US" sz="2100">
                <a:solidFill>
                  <a:srgbClr val="FF0000"/>
                </a:solidFill>
              </a:rPr>
              <a:t>游戏的背景</a:t>
            </a:r>
            <a:r>
              <a:rPr lang="zh-CN" altLang="en-US" sz="2100"/>
              <a:t> 不断变化</a:t>
            </a:r>
            <a:endParaRPr lang="zh-CN" altLang="en-US" sz="2100"/>
          </a:p>
          <a:p>
            <a:pPr lvl="2"/>
            <a:r>
              <a:rPr lang="zh-CN" altLang="en-US" sz="2100">
                <a:solidFill>
                  <a:srgbClr val="FF0000"/>
                </a:solidFill>
              </a:rPr>
              <a:t>游戏的主角</a:t>
            </a:r>
            <a:r>
              <a:rPr lang="zh-CN" altLang="en-US" sz="2100"/>
              <a:t> 位置保持不变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1.1 </a:t>
            </a:r>
            <a:r>
              <a:rPr lang="zh-CN" altLang="en-US">
                <a:sym typeface="+mn-ea"/>
              </a:rPr>
              <a:t>飞机大战体验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5900"/>
            <a:ext cx="3311525" cy="5036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1</a:t>
            </a:r>
            <a:r>
              <a:rPr lang="zh-CN" altLang="en-US"/>
              <a:t>.1 实现思路分析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05915"/>
            <a:ext cx="7506970" cy="5046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解决办法</a:t>
            </a:r>
            <a:endParaRPr lang="zh-CN" altLang="en-US" sz="2400"/>
          </a:p>
          <a:p>
            <a:pPr lvl="1"/>
            <a:r>
              <a:rPr lang="zh-CN" altLang="en-US" sz="2100"/>
              <a:t>1. 创建两张背景图像精灵</a:t>
            </a:r>
            <a:endParaRPr lang="zh-CN" altLang="en-US" sz="2100"/>
          </a:p>
          <a:p>
            <a:pPr lvl="2"/>
            <a:r>
              <a:rPr lang="zh-CN" altLang="en-US" sz="1800"/>
              <a:t>第 1 张 </a:t>
            </a:r>
            <a:r>
              <a:rPr lang="zh-CN" altLang="en-US" sz="1800">
                <a:solidFill>
                  <a:srgbClr val="FF0000"/>
                </a:solidFill>
              </a:rPr>
              <a:t>完全和屏幕重合</a:t>
            </a:r>
            <a:endParaRPr lang="zh-CN" altLang="en-US" sz="1800"/>
          </a:p>
          <a:p>
            <a:pPr lvl="2"/>
            <a:r>
              <a:rPr lang="zh-CN" altLang="en-US" sz="1800"/>
              <a:t>第 2 张在 </a:t>
            </a:r>
            <a:r>
              <a:rPr lang="zh-CN" altLang="en-US" sz="1800">
                <a:solidFill>
                  <a:srgbClr val="FF0000"/>
                </a:solidFill>
              </a:rPr>
              <a:t>屏幕的正上方</a:t>
            </a:r>
            <a:endParaRPr lang="zh-CN" altLang="en-US" sz="1800"/>
          </a:p>
          <a:p>
            <a:pPr lvl="1"/>
            <a:r>
              <a:rPr lang="zh-CN" altLang="en-US" sz="2100"/>
              <a:t>2. 两张图像</a:t>
            </a:r>
            <a:r>
              <a:rPr lang="zh-CN" altLang="en-US" sz="2100">
                <a:solidFill>
                  <a:srgbClr val="FF0000"/>
                </a:solidFill>
              </a:rPr>
              <a:t> 一起向下方运动</a:t>
            </a:r>
            <a:endParaRPr lang="zh-CN" altLang="en-US" sz="2100"/>
          </a:p>
          <a:p>
            <a:pPr lvl="2"/>
            <a:r>
              <a:rPr lang="zh-CN" altLang="en-US" sz="1800"/>
              <a:t>self.rect.y += self.speed</a:t>
            </a:r>
            <a:endParaRPr lang="zh-CN" altLang="en-US" sz="1800"/>
          </a:p>
          <a:p>
            <a:pPr lvl="1"/>
            <a:r>
              <a:rPr lang="zh-CN" altLang="en-US" sz="2100"/>
              <a:t>3. 当 任意背景精灵 的 rect.y &gt;= 屏幕的高度 说明已经 移动到屏幕下方</a:t>
            </a:r>
            <a:endParaRPr lang="zh-CN" altLang="en-US" sz="2100"/>
          </a:p>
          <a:p>
            <a:pPr lvl="1"/>
            <a:r>
              <a:rPr lang="zh-CN" altLang="en-US" sz="2100"/>
              <a:t>4. 将 移动到屏幕下方的这张图像 设置到 屏幕的正上方</a:t>
            </a:r>
            <a:endParaRPr lang="zh-CN" altLang="en-US" sz="2100"/>
          </a:p>
          <a:p>
            <a:pPr lvl="2"/>
            <a:r>
              <a:rPr lang="zh-CN" altLang="en-US" sz="1800"/>
              <a:t>rect.y = -rect.height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1</a:t>
            </a:r>
            <a:r>
              <a:rPr lang="zh-CN" altLang="en-US"/>
              <a:t>.2 设计背景类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7170"/>
            <a:ext cx="691261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初始化方法</a:t>
            </a:r>
            <a:endParaRPr lang="zh-CN" altLang="en-US" sz="2800"/>
          </a:p>
          <a:p>
            <a:pPr lvl="1"/>
            <a:r>
              <a:rPr lang="zh-CN" altLang="en-US" sz="2450"/>
              <a:t>直接指定 </a:t>
            </a:r>
            <a:r>
              <a:rPr lang="zh-CN" altLang="en-US" sz="2450">
                <a:solidFill>
                  <a:srgbClr val="FF0000"/>
                </a:solidFill>
              </a:rPr>
              <a:t>背景图片</a:t>
            </a:r>
            <a:endParaRPr lang="zh-CN" altLang="en-US" sz="2450"/>
          </a:p>
          <a:p>
            <a:pPr lvl="1"/>
            <a:r>
              <a:rPr lang="zh-CN" altLang="en-US" sz="2450"/>
              <a:t>is_alt 判断是否是另一张图像</a:t>
            </a:r>
            <a:endParaRPr lang="zh-CN" altLang="en-US" sz="2450"/>
          </a:p>
          <a:p>
            <a:pPr lvl="2"/>
            <a:r>
              <a:rPr lang="zh-CN" altLang="en-US" sz="2100"/>
              <a:t>False 表示 </a:t>
            </a:r>
            <a:r>
              <a:rPr lang="zh-CN" altLang="en-US" sz="2100">
                <a:solidFill>
                  <a:srgbClr val="FF0000"/>
                </a:solidFill>
              </a:rPr>
              <a:t>第一张图像</a:t>
            </a:r>
            <a:r>
              <a:rPr lang="zh-CN" altLang="en-US" sz="2100"/>
              <a:t>，需要与屏幕重合</a:t>
            </a:r>
            <a:endParaRPr lang="zh-CN" altLang="en-US" sz="2100"/>
          </a:p>
          <a:p>
            <a:pPr lvl="2"/>
            <a:r>
              <a:rPr lang="zh-CN" altLang="en-US" sz="2100"/>
              <a:t>True 表示 </a:t>
            </a:r>
            <a:r>
              <a:rPr lang="zh-CN" altLang="en-US" sz="2100">
                <a:solidFill>
                  <a:srgbClr val="FF0000"/>
                </a:solidFill>
              </a:rPr>
              <a:t>另一张图像</a:t>
            </a:r>
            <a:r>
              <a:rPr lang="zh-CN" altLang="en-US" sz="2100"/>
              <a:t>，在屏幕的正上方</a:t>
            </a:r>
            <a:endParaRPr lang="zh-CN" altLang="en-US" sz="2100"/>
          </a:p>
          <a:p>
            <a:pPr lvl="0"/>
            <a:r>
              <a:rPr lang="zh-CN" altLang="en-US" sz="2800"/>
              <a:t>update() 方法</a:t>
            </a:r>
            <a:endParaRPr lang="zh-CN" altLang="en-US" sz="2800"/>
          </a:p>
          <a:p>
            <a:pPr lvl="1"/>
            <a:r>
              <a:rPr lang="zh-CN" altLang="en-US" sz="2400"/>
              <a:t>判断 </a:t>
            </a:r>
            <a:r>
              <a:rPr lang="zh-CN" altLang="en-US" sz="2400">
                <a:solidFill>
                  <a:srgbClr val="FF0000"/>
                </a:solidFill>
              </a:rPr>
              <a:t>是否移动出屏幕</a:t>
            </a:r>
            <a:r>
              <a:rPr lang="zh-CN" altLang="en-US" sz="2400"/>
              <a:t>，如果是，将图像设置到 </a:t>
            </a:r>
            <a:r>
              <a:rPr lang="zh-CN" altLang="en-US" sz="2400">
                <a:solidFill>
                  <a:srgbClr val="FF0000"/>
                </a:solidFill>
              </a:rPr>
              <a:t>屏幕的正上方</a:t>
            </a:r>
            <a:r>
              <a:rPr lang="zh-CN" altLang="en-US" sz="2400"/>
              <a:t>，从而实现 </a:t>
            </a:r>
            <a:r>
              <a:rPr lang="zh-CN" altLang="en-US" sz="2400">
                <a:solidFill>
                  <a:srgbClr val="FF0000"/>
                </a:solidFill>
              </a:rPr>
              <a:t>交替滚动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rgbClr val="FF0000"/>
                </a:solidFill>
              </a:rPr>
              <a:t>继承</a:t>
            </a:r>
            <a:r>
              <a:rPr lang="zh-CN" altLang="en-US" sz="2800"/>
              <a:t> 如果父类提供的方法，不能满足子类的需求：</a:t>
            </a:r>
            <a:endParaRPr lang="zh-CN" altLang="en-US" sz="2800"/>
          </a:p>
          <a:p>
            <a:pPr lvl="1"/>
            <a:r>
              <a:rPr lang="zh-CN" altLang="en-US" sz="2450"/>
              <a:t>派生一个子类</a:t>
            </a:r>
            <a:endParaRPr lang="zh-CN" altLang="en-US" sz="2450"/>
          </a:p>
          <a:p>
            <a:pPr lvl="1"/>
            <a:r>
              <a:rPr lang="zh-CN" altLang="en-US" sz="2450"/>
              <a:t>在子类中针对特有的需求，重写父类方法，并且进行扩展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2 显示游戏背景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2</a:t>
            </a:r>
            <a:r>
              <a:rPr lang="zh-CN" altLang="en-US"/>
              <a:t>.1 背景精灵的基本实现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plane_sprites 新建 Background 继承自 GameSprite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135" y="2486025"/>
            <a:ext cx="9610725" cy="3143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2</a:t>
            </a:r>
            <a:r>
              <a:rPr lang="zh-CN" altLang="en-US"/>
              <a:t>.2 在 plane_main.py 中显示背景精灵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1. 在 __create_sprites 方法中创建 </a:t>
            </a:r>
            <a:r>
              <a:rPr lang="zh-CN" altLang="en-US" sz="2800">
                <a:solidFill>
                  <a:srgbClr val="FF0000"/>
                </a:solidFill>
              </a:rPr>
              <a:t>精灵</a:t>
            </a:r>
            <a:r>
              <a:rPr lang="zh-CN" altLang="en-US" sz="2800"/>
              <a:t> 和 </a:t>
            </a:r>
            <a:r>
              <a:rPr lang="zh-CN" altLang="en-US" sz="2800">
                <a:solidFill>
                  <a:srgbClr val="FF0000"/>
                </a:solidFill>
              </a:rPr>
              <a:t>精灵组</a:t>
            </a:r>
            <a:endParaRPr lang="zh-CN" altLang="en-US" sz="2800"/>
          </a:p>
          <a:p>
            <a:r>
              <a:rPr lang="zh-CN" altLang="en-US" sz="2800"/>
              <a:t>2. 在 __update_sprites 方法中，让 </a:t>
            </a:r>
            <a:r>
              <a:rPr lang="zh-CN" altLang="en-US" sz="2800">
                <a:solidFill>
                  <a:srgbClr val="FF0000"/>
                </a:solidFill>
              </a:rPr>
              <a:t>精灵组</a:t>
            </a:r>
            <a:r>
              <a:rPr lang="zh-CN" altLang="en-US" sz="2800"/>
              <a:t> 调用 update() 和 draw() 方法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__create_sprites 方法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598420"/>
            <a:ext cx="7334250" cy="2352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__update_sprites 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2430145"/>
            <a:ext cx="5939155" cy="1332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SPECIAL_SOURCE" val="bdnull"/>
</p:tagLst>
</file>

<file path=ppt/tags/tag100.xml><?xml version="1.0" encoding="utf-8"?>
<p:tagLst xmlns:p="http://schemas.openxmlformats.org/presentationml/2006/main">
  <p:tag name="KSO_WM_SPECIAL_SOURCE" val="bdnull"/>
</p:tagLst>
</file>

<file path=ppt/tags/tag101.xml><?xml version="1.0" encoding="utf-8"?>
<p:tagLst xmlns:p="http://schemas.openxmlformats.org/presentationml/2006/main">
  <p:tag name="KSO_WM_SPECIAL_SOURCE" val="bdnull"/>
</p:tagLst>
</file>

<file path=ppt/tags/tag102.xml><?xml version="1.0" encoding="utf-8"?>
<p:tagLst xmlns:p="http://schemas.openxmlformats.org/presentationml/2006/main">
  <p:tag name="KSO_WM_SPECIAL_SOURCE" val="bdnull"/>
</p:tagLst>
</file>

<file path=ppt/tags/tag103.xml><?xml version="1.0" encoding="utf-8"?>
<p:tagLst xmlns:p="http://schemas.openxmlformats.org/presentationml/2006/main">
  <p:tag name="KSO_WM_SPECIAL_SOURCE" val="bdnull"/>
</p:tagLst>
</file>

<file path=ppt/tags/tag104.xml><?xml version="1.0" encoding="utf-8"?>
<p:tagLst xmlns:p="http://schemas.openxmlformats.org/presentationml/2006/main">
  <p:tag name="KSO_WM_SPECIAL_SOURCE" val="bdnull"/>
</p:tagLst>
</file>

<file path=ppt/tags/tag105.xml><?xml version="1.0" encoding="utf-8"?>
<p:tagLst xmlns:p="http://schemas.openxmlformats.org/presentationml/2006/main">
  <p:tag name="KSO_WM_SPECIAL_SOURCE" val="bdnull"/>
</p:tagLst>
</file>

<file path=ppt/tags/tag106.xml><?xml version="1.0" encoding="utf-8"?>
<p:tagLst xmlns:p="http://schemas.openxmlformats.org/presentationml/2006/main">
  <p:tag name="KSO_WM_SPECIAL_SOURCE" val="bdnull"/>
</p:tagLst>
</file>

<file path=ppt/tags/tag107.xml><?xml version="1.0" encoding="utf-8"?>
<p:tagLst xmlns:p="http://schemas.openxmlformats.org/presentationml/2006/main">
  <p:tag name="KSO_WM_SPECIAL_SOURCE" val="bdnull"/>
</p:tagLst>
</file>

<file path=ppt/tags/tag108.xml><?xml version="1.0" encoding="utf-8"?>
<p:tagLst xmlns:p="http://schemas.openxmlformats.org/presentationml/2006/main">
  <p:tag name="KSO_WM_SPECIAL_SOURCE" val="bdnull"/>
</p:tagLst>
</file>

<file path=ppt/tags/tag109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10.xml><?xml version="1.0" encoding="utf-8"?>
<p:tagLst xmlns:p="http://schemas.openxmlformats.org/presentationml/2006/main">
  <p:tag name="KSO_WM_SPECIAL_SOURCE" val="bdnull"/>
</p:tagLst>
</file>

<file path=ppt/tags/tag111.xml><?xml version="1.0" encoding="utf-8"?>
<p:tagLst xmlns:p="http://schemas.openxmlformats.org/presentationml/2006/main">
  <p:tag name="KSO_WM_SPECIAL_SOURCE" val="bdnull"/>
</p:tagLst>
</file>

<file path=ppt/tags/tag112.xml><?xml version="1.0" encoding="utf-8"?>
<p:tagLst xmlns:p="http://schemas.openxmlformats.org/presentationml/2006/main">
  <p:tag name="KSO_WM_SPECIAL_SOURCE" val="bdnull"/>
</p:tagLst>
</file>

<file path=ppt/tags/tag113.xml><?xml version="1.0" encoding="utf-8"?>
<p:tagLst xmlns:p="http://schemas.openxmlformats.org/presentationml/2006/main">
  <p:tag name="KSO_WM_SPECIAL_SOURCE" val="bdnull"/>
</p:tagLst>
</file>

<file path=ppt/tags/tag114.xml><?xml version="1.0" encoding="utf-8"?>
<p:tagLst xmlns:p="http://schemas.openxmlformats.org/presentationml/2006/main">
  <p:tag name="KSO_WM_SPECIAL_SOURCE" val="bdnull"/>
</p:tagLst>
</file>

<file path=ppt/tags/tag115.xml><?xml version="1.0" encoding="utf-8"?>
<p:tagLst xmlns:p="http://schemas.openxmlformats.org/presentationml/2006/main">
  <p:tag name="KSO_WM_SPECIAL_SOURCE" val="bdnull"/>
</p:tagLst>
</file>

<file path=ppt/tags/tag116.xml><?xml version="1.0" encoding="utf-8"?>
<p:tagLst xmlns:p="http://schemas.openxmlformats.org/presentationml/2006/main">
  <p:tag name="KSO_WM_SPECIAL_SOURCE" val="bdnull"/>
</p:tagLst>
</file>

<file path=ppt/tags/tag117.xml><?xml version="1.0" encoding="utf-8"?>
<p:tagLst xmlns:p="http://schemas.openxmlformats.org/presentationml/2006/main">
  <p:tag name="KSO_WM_SPECIAL_SOURCE" val="bdnull"/>
</p:tagLst>
</file>

<file path=ppt/tags/tag118.xml><?xml version="1.0" encoding="utf-8"?>
<p:tagLst xmlns:p="http://schemas.openxmlformats.org/presentationml/2006/main">
  <p:tag name="KSO_WM_SPECIAL_SOURCE" val="bdnull"/>
</p:tagLst>
</file>

<file path=ppt/tags/tag119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20.xml><?xml version="1.0" encoding="utf-8"?>
<p:tagLst xmlns:p="http://schemas.openxmlformats.org/presentationml/2006/main">
  <p:tag name="KSO_WM_SPECIAL_SOURCE" val="bdnull"/>
</p:tagLst>
</file>

<file path=ppt/tags/tag121.xml><?xml version="1.0" encoding="utf-8"?>
<p:tagLst xmlns:p="http://schemas.openxmlformats.org/presentationml/2006/main">
  <p:tag name="KSO_WM_SPECIAL_SOURCE" val="bdnull"/>
</p:tagLst>
</file>

<file path=ppt/tags/tag122.xml><?xml version="1.0" encoding="utf-8"?>
<p:tagLst xmlns:p="http://schemas.openxmlformats.org/presentationml/2006/main">
  <p:tag name="KSO_WM_SPECIAL_SOURCE" val="bdnull"/>
</p:tagLst>
</file>

<file path=ppt/tags/tag123.xml><?xml version="1.0" encoding="utf-8"?>
<p:tagLst xmlns:p="http://schemas.openxmlformats.org/presentationml/2006/main">
  <p:tag name="KSO_WM_SPECIAL_SOURCE" val="bdnull"/>
</p:tagLst>
</file>

<file path=ppt/tags/tag124.xml><?xml version="1.0" encoding="utf-8"?>
<p:tagLst xmlns:p="http://schemas.openxmlformats.org/presentationml/2006/main">
  <p:tag name="KSO_WM_SPECIAL_SOURCE" val="bdnull"/>
</p:tagLst>
</file>

<file path=ppt/tags/tag125.xml><?xml version="1.0" encoding="utf-8"?>
<p:tagLst xmlns:p="http://schemas.openxmlformats.org/presentationml/2006/main">
  <p:tag name="KSO_WM_SPECIAL_SOURCE" val="bdnull"/>
</p:tagLst>
</file>

<file path=ppt/tags/tag126.xml><?xml version="1.0" encoding="utf-8"?>
<p:tagLst xmlns:p="http://schemas.openxmlformats.org/presentationml/2006/main">
  <p:tag name="KSO_WM_SPECIAL_SOURCE" val="bdnull"/>
</p:tagLst>
</file>

<file path=ppt/tags/tag127.xml><?xml version="1.0" encoding="utf-8"?>
<p:tagLst xmlns:p="http://schemas.openxmlformats.org/presentationml/2006/main">
  <p:tag name="KSO_WM_SPECIAL_SOURCE" val="bdnull"/>
</p:tagLst>
</file>

<file path=ppt/tags/tag128.xml><?xml version="1.0" encoding="utf-8"?>
<p:tagLst xmlns:p="http://schemas.openxmlformats.org/presentationml/2006/main">
  <p:tag name="KSO_WM_SPECIAL_SOURCE" val="bdnull"/>
</p:tagLst>
</file>

<file path=ppt/tags/tag129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30.xml><?xml version="1.0" encoding="utf-8"?>
<p:tagLst xmlns:p="http://schemas.openxmlformats.org/presentationml/2006/main">
  <p:tag name="KSO_WM_SPECIAL_SOURCE" val="bdnull"/>
</p:tagLst>
</file>

<file path=ppt/tags/tag131.xml><?xml version="1.0" encoding="utf-8"?>
<p:tagLst xmlns:p="http://schemas.openxmlformats.org/presentationml/2006/main">
  <p:tag name="KSO_WM_SPECIAL_SOURCE" val="bdnull"/>
</p:tagLst>
</file>

<file path=ppt/tags/tag132.xml><?xml version="1.0" encoding="utf-8"?>
<p:tagLst xmlns:p="http://schemas.openxmlformats.org/presentationml/2006/main">
  <p:tag name="KSO_WM_SPECIAL_SOURCE" val="bdnull"/>
</p:tagLst>
</file>

<file path=ppt/tags/tag133.xml><?xml version="1.0" encoding="utf-8"?>
<p:tagLst xmlns:p="http://schemas.openxmlformats.org/presentationml/2006/main">
  <p:tag name="KSO_WM_SPECIAL_SOURCE" val="bdnull"/>
</p:tagLst>
</file>

<file path=ppt/tags/tag134.xml><?xml version="1.0" encoding="utf-8"?>
<p:tagLst xmlns:p="http://schemas.openxmlformats.org/presentationml/2006/main">
  <p:tag name="KSO_WM_SPECIAL_SOURCE" val="bdnull"/>
</p:tagLst>
</file>

<file path=ppt/tags/tag135.xml><?xml version="1.0" encoding="utf-8"?>
<p:tagLst xmlns:p="http://schemas.openxmlformats.org/presentationml/2006/main">
  <p:tag name="KSO_WM_SPECIAL_SOURCE" val="bdnull"/>
</p:tagLst>
</file>

<file path=ppt/tags/tag136.xml><?xml version="1.0" encoding="utf-8"?>
<p:tagLst xmlns:p="http://schemas.openxmlformats.org/presentationml/2006/main">
  <p:tag name="KSO_WM_SPECIAL_SOURCE" val="bdnull"/>
</p:tagLst>
</file>

<file path=ppt/tags/tag137.xml><?xml version="1.0" encoding="utf-8"?>
<p:tagLst xmlns:p="http://schemas.openxmlformats.org/presentationml/2006/main">
  <p:tag name="KSO_WM_SPECIAL_SOURCE" val="bdnull"/>
</p:tagLst>
</file>

<file path=ppt/tags/tag138.xml><?xml version="1.0" encoding="utf-8"?>
<p:tagLst xmlns:p="http://schemas.openxmlformats.org/presentationml/2006/main">
  <p:tag name="KSO_WM_SPECIAL_SOURCE" val="bdnull"/>
</p:tagLst>
</file>

<file path=ppt/tags/tag139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40.xml><?xml version="1.0" encoding="utf-8"?>
<p:tagLst xmlns:p="http://schemas.openxmlformats.org/presentationml/2006/main">
  <p:tag name="KSO_WM_SPECIAL_SOURCE" val="bdnull"/>
</p:tagLst>
</file>

<file path=ppt/tags/tag141.xml><?xml version="1.0" encoding="utf-8"?>
<p:tagLst xmlns:p="http://schemas.openxmlformats.org/presentationml/2006/main">
  <p:tag name="KSO_WM_SPECIAL_SOURCE" val="bdnull"/>
</p:tagLst>
</file>

<file path=ppt/tags/tag142.xml><?xml version="1.0" encoding="utf-8"?>
<p:tagLst xmlns:p="http://schemas.openxmlformats.org/presentationml/2006/main">
  <p:tag name="KSO_WM_SPECIAL_SOURCE" val="bdnull"/>
</p:tagLst>
</file>

<file path=ppt/tags/tag143.xml><?xml version="1.0" encoding="utf-8"?>
<p:tagLst xmlns:p="http://schemas.openxmlformats.org/presentationml/2006/main">
  <p:tag name="KSO_WM_SPECIAL_SOURCE" val="bdnull"/>
</p:tagLst>
</file>

<file path=ppt/tags/tag144.xml><?xml version="1.0" encoding="utf-8"?>
<p:tagLst xmlns:p="http://schemas.openxmlformats.org/presentationml/2006/main">
  <p:tag name="KSO_WM_SPECIAL_SOURCE" val="bdnull"/>
</p:tagLst>
</file>

<file path=ppt/tags/tag145.xml><?xml version="1.0" encoding="utf-8"?>
<p:tagLst xmlns:p="http://schemas.openxmlformats.org/presentationml/2006/main">
  <p:tag name="KSO_WM_SPECIAL_SOURCE" val="bdnull"/>
</p:tagLst>
</file>

<file path=ppt/tags/tag146.xml><?xml version="1.0" encoding="utf-8"?>
<p:tagLst xmlns:p="http://schemas.openxmlformats.org/presentationml/2006/main">
  <p:tag name="KSO_WM_SPECIAL_SOURCE" val="bdnull"/>
</p:tagLst>
</file>

<file path=ppt/tags/tag147.xml><?xml version="1.0" encoding="utf-8"?>
<p:tagLst xmlns:p="http://schemas.openxmlformats.org/presentationml/2006/main">
  <p:tag name="KSO_WM_SPECIAL_SOURCE" val="bdnull"/>
</p:tagLst>
</file>

<file path=ppt/tags/tag148.xml><?xml version="1.0" encoding="utf-8"?>
<p:tagLst xmlns:p="http://schemas.openxmlformats.org/presentationml/2006/main">
  <p:tag name="KSO_WM_SPECIAL_SOURCE" val="bdnull"/>
</p:tagLst>
</file>

<file path=ppt/tags/tag149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50.xml><?xml version="1.0" encoding="utf-8"?>
<p:tagLst xmlns:p="http://schemas.openxmlformats.org/presentationml/2006/main">
  <p:tag name="KSO_WM_SPECIAL_SOURCE" val="bdnull"/>
</p:tagLst>
</file>

<file path=ppt/tags/tag151.xml><?xml version="1.0" encoding="utf-8"?>
<p:tagLst xmlns:p="http://schemas.openxmlformats.org/presentationml/2006/main">
  <p:tag name="KSO_WM_SPECIAL_SOURCE" val="bdnull"/>
</p:tagLst>
</file>

<file path=ppt/tags/tag152.xml><?xml version="1.0" encoding="utf-8"?>
<p:tagLst xmlns:p="http://schemas.openxmlformats.org/presentationml/2006/main">
  <p:tag name="KSO_WM_SPECIAL_SOURCE" val="bdnull"/>
</p:tagLst>
</file>

<file path=ppt/tags/tag153.xml><?xml version="1.0" encoding="utf-8"?>
<p:tagLst xmlns:p="http://schemas.openxmlformats.org/presentationml/2006/main">
  <p:tag name="KSO_WM_SPECIAL_SOURCE" val="bdnull"/>
</p:tagLst>
</file>

<file path=ppt/tags/tag154.xml><?xml version="1.0" encoding="utf-8"?>
<p:tagLst xmlns:p="http://schemas.openxmlformats.org/presentationml/2006/main">
  <p:tag name="KSO_WM_SPECIAL_SOURCE" val="bdnull"/>
</p:tagLst>
</file>

<file path=ppt/tags/tag155.xml><?xml version="1.0" encoding="utf-8"?>
<p:tagLst xmlns:p="http://schemas.openxmlformats.org/presentationml/2006/main">
  <p:tag name="KSO_WM_SPECIAL_SOURCE" val="bdnull"/>
</p:tagLst>
</file>

<file path=ppt/tags/tag156.xml><?xml version="1.0" encoding="utf-8"?>
<p:tagLst xmlns:p="http://schemas.openxmlformats.org/presentationml/2006/main">
  <p:tag name="KSO_WM_SPECIAL_SOURCE" val="bdnull"/>
</p:tagLst>
</file>

<file path=ppt/tags/tag157.xml><?xml version="1.0" encoding="utf-8"?>
<p:tagLst xmlns:p="http://schemas.openxmlformats.org/presentationml/2006/main">
  <p:tag name="KSO_WM_SPECIAL_SOURCE" val="bdnull"/>
</p:tagLst>
</file>

<file path=ppt/tags/tag158.xml><?xml version="1.0" encoding="utf-8"?>
<p:tagLst xmlns:p="http://schemas.openxmlformats.org/presentationml/2006/main">
  <p:tag name="KSO_WM_SPECIAL_SOURCE" val="bdnull"/>
</p:tagLst>
</file>

<file path=ppt/tags/tag159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60.xml><?xml version="1.0" encoding="utf-8"?>
<p:tagLst xmlns:p="http://schemas.openxmlformats.org/presentationml/2006/main">
  <p:tag name="KSO_WM_SPECIAL_SOURCE" val="bdnull"/>
</p:tagLst>
</file>

<file path=ppt/tags/tag161.xml><?xml version="1.0" encoding="utf-8"?>
<p:tagLst xmlns:p="http://schemas.openxmlformats.org/presentationml/2006/main">
  <p:tag name="KSO_WM_SPECIAL_SOURCE" val="bdnull"/>
</p:tagLst>
</file>

<file path=ppt/tags/tag162.xml><?xml version="1.0" encoding="utf-8"?>
<p:tagLst xmlns:p="http://schemas.openxmlformats.org/presentationml/2006/main">
  <p:tag name="KSO_WM_SPECIAL_SOURCE" val="bdnull"/>
</p:tagLst>
</file>

<file path=ppt/tags/tag163.xml><?xml version="1.0" encoding="utf-8"?>
<p:tagLst xmlns:p="http://schemas.openxmlformats.org/presentationml/2006/main">
  <p:tag name="KSO_WM_SPECIAL_SOURCE" val="bdnull"/>
</p:tagLst>
</file>

<file path=ppt/tags/tag164.xml><?xml version="1.0" encoding="utf-8"?>
<p:tagLst xmlns:p="http://schemas.openxmlformats.org/presentationml/2006/main">
  <p:tag name="KSO_WM_SPECIAL_SOURCE" val="bdnull"/>
</p:tagLst>
</file>

<file path=ppt/tags/tag165.xml><?xml version="1.0" encoding="utf-8"?>
<p:tagLst xmlns:p="http://schemas.openxmlformats.org/presentationml/2006/main">
  <p:tag name="KSO_WM_SPECIAL_SOURCE" val="bdnull"/>
</p:tagLst>
</file>

<file path=ppt/tags/tag166.xml><?xml version="1.0" encoding="utf-8"?>
<p:tagLst xmlns:p="http://schemas.openxmlformats.org/presentationml/2006/main">
  <p:tag name="KSO_WM_SPECIAL_SOURCE" val="bdnull"/>
</p:tagLst>
</file>

<file path=ppt/tags/tag167.xml><?xml version="1.0" encoding="utf-8"?>
<p:tagLst xmlns:p="http://schemas.openxmlformats.org/presentationml/2006/main">
  <p:tag name="KSO_WM_SPECIAL_SOURCE" val="bdnull"/>
</p:tagLst>
</file>

<file path=ppt/tags/tag168.xml><?xml version="1.0" encoding="utf-8"?>
<p:tagLst xmlns:p="http://schemas.openxmlformats.org/presentationml/2006/main">
  <p:tag name="KSO_WM_SPECIAL_SOURCE" val="bdnull"/>
</p:tagLst>
</file>

<file path=ppt/tags/tag169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70.xml><?xml version="1.0" encoding="utf-8"?>
<p:tagLst xmlns:p="http://schemas.openxmlformats.org/presentationml/2006/main">
  <p:tag name="KSO_WM_SPECIAL_SOURCE" val="bdnull"/>
</p:tagLst>
</file>

<file path=ppt/tags/tag171.xml><?xml version="1.0" encoding="utf-8"?>
<p:tagLst xmlns:p="http://schemas.openxmlformats.org/presentationml/2006/main">
  <p:tag name="KSO_WM_SPECIAL_SOURCE" val="bdnull"/>
</p:tagLst>
</file>

<file path=ppt/tags/tag172.xml><?xml version="1.0" encoding="utf-8"?>
<p:tagLst xmlns:p="http://schemas.openxmlformats.org/presentationml/2006/main">
  <p:tag name="KSO_WM_SPECIAL_SOURCE" val="bdnull"/>
</p:tagLst>
</file>

<file path=ppt/tags/tag173.xml><?xml version="1.0" encoding="utf-8"?>
<p:tagLst xmlns:p="http://schemas.openxmlformats.org/presentationml/2006/main">
  <p:tag name="KSO_WM_SPECIAL_SOURCE" val="bdnull"/>
</p:tagLst>
</file>

<file path=ppt/tags/tag174.xml><?xml version="1.0" encoding="utf-8"?>
<p:tagLst xmlns:p="http://schemas.openxmlformats.org/presentationml/2006/main">
  <p:tag name="KSO_WM_SPECIAL_SOURCE" val="bdnull"/>
</p:tagLst>
</file>

<file path=ppt/tags/tag175.xml><?xml version="1.0" encoding="utf-8"?>
<p:tagLst xmlns:p="http://schemas.openxmlformats.org/presentationml/2006/main">
  <p:tag name="KSO_WM_SPECIAL_SOURCE" val="bdnull"/>
</p:tagLst>
</file>

<file path=ppt/tags/tag176.xml><?xml version="1.0" encoding="utf-8"?>
<p:tagLst xmlns:p="http://schemas.openxmlformats.org/presentationml/2006/main">
  <p:tag name="PA" val="v3.0.0"/>
</p:tagLst>
</file>

<file path=ppt/tags/tag177.xml><?xml version="1.0" encoding="utf-8"?>
<p:tagLst xmlns:p="http://schemas.openxmlformats.org/presentationml/2006/main">
  <p:tag name="PA" val="v3.0.0"/>
</p:tagLst>
</file>

<file path=ppt/tags/tag178.xml><?xml version="1.0" encoding="utf-8"?>
<p:tagLst xmlns:p="http://schemas.openxmlformats.org/presentationml/2006/main">
  <p:tag name="PA" val="v3.0.0"/>
</p:tagLst>
</file>

<file path=ppt/tags/tag179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KSO_WM_SPECIAL_SOURCE" val="bdnull"/>
</p:tagLst>
</file>

<file path=ppt/tags/tag180.xml><?xml version="1.0" encoding="utf-8"?>
<p:tagLst xmlns:p="http://schemas.openxmlformats.org/presentationml/2006/main">
  <p:tag name="PA" val="v3.0.0"/>
</p:tagLst>
</file>

<file path=ppt/tags/tag181.xml><?xml version="1.0" encoding="utf-8"?>
<p:tagLst xmlns:p="http://schemas.openxmlformats.org/presentationml/2006/main">
  <p:tag name="PA" val="v3.0.0"/>
</p:tagLst>
</file>

<file path=ppt/tags/tag182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REFSHAPE" val="530665436"/>
  <p:tag name="KSO_WM_UNIT_PLACING_PICTURE_USER_VIEWPORT" val="{&quot;height&quot;:1785,&quot;width&quot;:11835}"/>
</p:tagLst>
</file>

<file path=ppt/tags/tag24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SPECIAL_SOURCE" val="bdnull"/>
</p:tagLst>
</file>

<file path=ppt/tags/tag26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SPECIAL_SOURCE" val="bdnull"/>
</p:tagLst>
</file>

<file path=ppt/tags/tag28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SPECIAL_SOURCE" val="bdnull"/>
</p:tagLst>
</file>

<file path=ppt/tags/tag31.xml><?xml version="1.0" encoding="utf-8"?>
<p:tagLst xmlns:p="http://schemas.openxmlformats.org/presentationml/2006/main">
  <p:tag name="KSO_WM_SPECIAL_SOURCE" val="bdnull"/>
</p:tagLst>
</file>

<file path=ppt/tags/tag32.xml><?xml version="1.0" encoding="utf-8"?>
<p:tagLst xmlns:p="http://schemas.openxmlformats.org/presentationml/2006/main">
  <p:tag name="KSO_WM_SPECIAL_SOURCE" val="bdnull"/>
</p:tagLst>
</file>

<file path=ppt/tags/tag33.xml><?xml version="1.0" encoding="utf-8"?>
<p:tagLst xmlns:p="http://schemas.openxmlformats.org/presentationml/2006/main">
  <p:tag name="KSO_WM_SPECIAL_SOURCE" val="bdnull"/>
</p:tagLst>
</file>

<file path=ppt/tags/tag34.xml><?xml version="1.0" encoding="utf-8"?>
<p:tagLst xmlns:p="http://schemas.openxmlformats.org/presentationml/2006/main">
  <p:tag name="KSO_WM_SPECIAL_SOURCE" val="bdnull"/>
</p:tagLst>
</file>

<file path=ppt/tags/tag35.xml><?xml version="1.0" encoding="utf-8"?>
<p:tagLst xmlns:p="http://schemas.openxmlformats.org/presentationml/2006/main">
  <p:tag name="KSO_WM_SPECIAL_SOURCE" val="bdnull"/>
</p:tagLst>
</file>

<file path=ppt/tags/tag36.xml><?xml version="1.0" encoding="utf-8"?>
<p:tagLst xmlns:p="http://schemas.openxmlformats.org/presentationml/2006/main">
  <p:tag name="KSO_WM_SPECIAL_SOURCE" val="bdnull"/>
</p:tagLst>
</file>

<file path=ppt/tags/tag37.xml><?xml version="1.0" encoding="utf-8"?>
<p:tagLst xmlns:p="http://schemas.openxmlformats.org/presentationml/2006/main">
  <p:tag name="KSO_WM_SPECIAL_SOURCE" val="bdnull"/>
</p:tagLst>
</file>

<file path=ppt/tags/tag38.xml><?xml version="1.0" encoding="utf-8"?>
<p:tagLst xmlns:p="http://schemas.openxmlformats.org/presentationml/2006/main">
  <p:tag name="KSO_WM_SPECIAL_SOURCE" val="bdnull"/>
</p:tagLst>
</file>

<file path=ppt/tags/tag39.xml><?xml version="1.0" encoding="utf-8"?>
<p:tagLst xmlns:p="http://schemas.openxmlformats.org/presentationml/2006/main"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SPECIAL_SOURCE" val="bdnull"/>
</p:tagLst>
</file>

<file path=ppt/tags/tag41.xml><?xml version="1.0" encoding="utf-8"?>
<p:tagLst xmlns:p="http://schemas.openxmlformats.org/presentationml/2006/main">
  <p:tag name="KSO_WM_SPECIAL_SOURCE" val="bdnull"/>
</p:tagLst>
</file>

<file path=ppt/tags/tag42.xml><?xml version="1.0" encoding="utf-8"?>
<p:tagLst xmlns:p="http://schemas.openxmlformats.org/presentationml/2006/main">
  <p:tag name="KSO_WM_SPECIAL_SOURCE" val="bdnull"/>
</p:tagLst>
</file>

<file path=ppt/tags/tag43.xml><?xml version="1.0" encoding="utf-8"?>
<p:tagLst xmlns:p="http://schemas.openxmlformats.org/presentationml/2006/main">
  <p:tag name="KSO_WM_SPECIAL_SOURCE" val="bdnull"/>
</p:tagLst>
</file>

<file path=ppt/tags/tag44.xml><?xml version="1.0" encoding="utf-8"?>
<p:tagLst xmlns:p="http://schemas.openxmlformats.org/presentationml/2006/main">
  <p:tag name="KSO_WM_SPECIAL_SOURCE" val="bdnull"/>
</p:tagLst>
</file>

<file path=ppt/tags/tag45.xml><?xml version="1.0" encoding="utf-8"?>
<p:tagLst xmlns:p="http://schemas.openxmlformats.org/presentationml/2006/main">
  <p:tag name="KSO_WM_SPECIAL_SOURCE" val="bdnull"/>
</p:tagLst>
</file>

<file path=ppt/tags/tag46.xml><?xml version="1.0" encoding="utf-8"?>
<p:tagLst xmlns:p="http://schemas.openxmlformats.org/presentationml/2006/main">
  <p:tag name="KSO_WM_SPECIAL_SOURCE" val="bdnull"/>
</p:tagLst>
</file>

<file path=ppt/tags/tag47.xml><?xml version="1.0" encoding="utf-8"?>
<p:tagLst xmlns:p="http://schemas.openxmlformats.org/presentationml/2006/main">
  <p:tag name="KSO_WM_SPECIAL_SOURCE" val="bdnull"/>
</p:tagLst>
</file>

<file path=ppt/tags/tag48.xml><?xml version="1.0" encoding="utf-8"?>
<p:tagLst xmlns:p="http://schemas.openxmlformats.org/presentationml/2006/main">
  <p:tag name="KSO_WM_SPECIAL_SOURCE" val="bdnull"/>
</p:tagLst>
</file>

<file path=ppt/tags/tag49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KSO_WM_SPECIAL_SOURCE" val="bdnull"/>
</p:tagLst>
</file>

<file path=ppt/tags/tag51.xml><?xml version="1.0" encoding="utf-8"?>
<p:tagLst xmlns:p="http://schemas.openxmlformats.org/presentationml/2006/main">
  <p:tag name="KSO_WM_SPECIAL_SOURCE" val="bdnull"/>
</p:tagLst>
</file>

<file path=ppt/tags/tag52.xml><?xml version="1.0" encoding="utf-8"?>
<p:tagLst xmlns:p="http://schemas.openxmlformats.org/presentationml/2006/main">
  <p:tag name="KSO_WM_SPECIAL_SOURCE" val="bdnull"/>
</p:tagLst>
</file>

<file path=ppt/tags/tag53.xml><?xml version="1.0" encoding="utf-8"?>
<p:tagLst xmlns:p="http://schemas.openxmlformats.org/presentationml/2006/main">
  <p:tag name="KSO_WM_SPECIAL_SOURCE" val="bdnull"/>
</p:tagLst>
</file>

<file path=ppt/tags/tag54.xml><?xml version="1.0" encoding="utf-8"?>
<p:tagLst xmlns:p="http://schemas.openxmlformats.org/presentationml/2006/main">
  <p:tag name="KSO_WM_SPECIAL_SOURCE" val="bdnull"/>
</p:tagLst>
</file>

<file path=ppt/tags/tag55.xml><?xml version="1.0" encoding="utf-8"?>
<p:tagLst xmlns:p="http://schemas.openxmlformats.org/presentationml/2006/main">
  <p:tag name="KSO_WM_SPECIAL_SOURCE" val="bdnull"/>
</p:tagLst>
</file>

<file path=ppt/tags/tag56.xml><?xml version="1.0" encoding="utf-8"?>
<p:tagLst xmlns:p="http://schemas.openxmlformats.org/presentationml/2006/main">
  <p:tag name="KSO_WM_SPECIAL_SOURCE" val="bdnull"/>
</p:tagLst>
</file>

<file path=ppt/tags/tag57.xml><?xml version="1.0" encoding="utf-8"?>
<p:tagLst xmlns:p="http://schemas.openxmlformats.org/presentationml/2006/main">
  <p:tag name="KSO_WM_SPECIAL_SOURCE" val="bdnull"/>
</p:tagLst>
</file>

<file path=ppt/tags/tag58.xml><?xml version="1.0" encoding="utf-8"?>
<p:tagLst xmlns:p="http://schemas.openxmlformats.org/presentationml/2006/main">
  <p:tag name="KSO_WM_SPECIAL_SOURCE" val="bdnull"/>
</p:tagLst>
</file>

<file path=ppt/tags/tag59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PA" val="v3.0.0"/>
</p:tagLst>
</file>

<file path=ppt/tags/tag60.xml><?xml version="1.0" encoding="utf-8"?>
<p:tagLst xmlns:p="http://schemas.openxmlformats.org/presentationml/2006/main">
  <p:tag name="KSO_WM_SPECIAL_SOURCE" val="bdnull"/>
</p:tagLst>
</file>

<file path=ppt/tags/tag61.xml><?xml version="1.0" encoding="utf-8"?>
<p:tagLst xmlns:p="http://schemas.openxmlformats.org/presentationml/2006/main">
  <p:tag name="KSO_WM_SPECIAL_SOURCE" val="bdnull"/>
</p:tagLst>
</file>

<file path=ppt/tags/tag62.xml><?xml version="1.0" encoding="utf-8"?>
<p:tagLst xmlns:p="http://schemas.openxmlformats.org/presentationml/2006/main">
  <p:tag name="KSO_WM_SPECIAL_SOURCE" val="bdnull"/>
</p:tagLst>
</file>

<file path=ppt/tags/tag63.xml><?xml version="1.0" encoding="utf-8"?>
<p:tagLst xmlns:p="http://schemas.openxmlformats.org/presentationml/2006/main">
  <p:tag name="KSO_WM_SPECIAL_SOURCE" val="bdnull"/>
</p:tagLst>
</file>

<file path=ppt/tags/tag64.xml><?xml version="1.0" encoding="utf-8"?>
<p:tagLst xmlns:p="http://schemas.openxmlformats.org/presentationml/2006/main">
  <p:tag name="KSO_WM_SPECIAL_SOURCE" val="bdnull"/>
</p:tagLst>
</file>

<file path=ppt/tags/tag65.xml><?xml version="1.0" encoding="utf-8"?>
<p:tagLst xmlns:p="http://schemas.openxmlformats.org/presentationml/2006/main">
  <p:tag name="KSO_WM_SPECIAL_SOURCE" val="bdnull"/>
</p:tagLst>
</file>

<file path=ppt/tags/tag66.xml><?xml version="1.0" encoding="utf-8"?>
<p:tagLst xmlns:p="http://schemas.openxmlformats.org/presentationml/2006/main">
  <p:tag name="KSO_WM_SPECIAL_SOURCE" val="bdnull"/>
</p:tagLst>
</file>

<file path=ppt/tags/tag67.xml><?xml version="1.0" encoding="utf-8"?>
<p:tagLst xmlns:p="http://schemas.openxmlformats.org/presentationml/2006/main">
  <p:tag name="KSO_WM_SPECIAL_SOURCE" val="bdnull"/>
</p:tagLst>
</file>

<file path=ppt/tags/tag68.xml><?xml version="1.0" encoding="utf-8"?>
<p:tagLst xmlns:p="http://schemas.openxmlformats.org/presentationml/2006/main">
  <p:tag name="KSO_WM_SPECIAL_SOURCE" val="bdnull"/>
</p:tagLst>
</file>

<file path=ppt/tags/tag69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PA" val="v3.0.0"/>
</p:tagLst>
</file>

<file path=ppt/tags/tag70.xml><?xml version="1.0" encoding="utf-8"?>
<p:tagLst xmlns:p="http://schemas.openxmlformats.org/presentationml/2006/main">
  <p:tag name="KSO_WM_SPECIAL_SOURCE" val="bdnull"/>
</p:tagLst>
</file>

<file path=ppt/tags/tag71.xml><?xml version="1.0" encoding="utf-8"?>
<p:tagLst xmlns:p="http://schemas.openxmlformats.org/presentationml/2006/main">
  <p:tag name="KSO_WM_SPECIAL_SOURCE" val="bdnull"/>
</p:tagLst>
</file>

<file path=ppt/tags/tag72.xml><?xml version="1.0" encoding="utf-8"?>
<p:tagLst xmlns:p="http://schemas.openxmlformats.org/presentationml/2006/main">
  <p:tag name="KSO_WM_SPECIAL_SOURCE" val="bdnull"/>
</p:tagLst>
</file>

<file path=ppt/tags/tag73.xml><?xml version="1.0" encoding="utf-8"?>
<p:tagLst xmlns:p="http://schemas.openxmlformats.org/presentationml/2006/main">
  <p:tag name="KSO_WM_SPECIAL_SOURCE" val="bdnull"/>
</p:tagLst>
</file>

<file path=ppt/tags/tag74.xml><?xml version="1.0" encoding="utf-8"?>
<p:tagLst xmlns:p="http://schemas.openxmlformats.org/presentationml/2006/main">
  <p:tag name="KSO_WM_SPECIAL_SOURCE" val="bdnull"/>
</p:tagLst>
</file>

<file path=ppt/tags/tag75.xml><?xml version="1.0" encoding="utf-8"?>
<p:tagLst xmlns:p="http://schemas.openxmlformats.org/presentationml/2006/main">
  <p:tag name="KSO_WM_SPECIAL_SOURCE" val="bdnull"/>
</p:tagLst>
</file>

<file path=ppt/tags/tag76.xml><?xml version="1.0" encoding="utf-8"?>
<p:tagLst xmlns:p="http://schemas.openxmlformats.org/presentationml/2006/main">
  <p:tag name="KSO_WM_SPECIAL_SOURCE" val="bdnull"/>
</p:tagLst>
</file>

<file path=ppt/tags/tag77.xml><?xml version="1.0" encoding="utf-8"?>
<p:tagLst xmlns:p="http://schemas.openxmlformats.org/presentationml/2006/main">
  <p:tag name="KSO_WM_SPECIAL_SOURCE" val="bdnull"/>
</p:tagLst>
</file>

<file path=ppt/tags/tag78.xml><?xml version="1.0" encoding="utf-8"?>
<p:tagLst xmlns:p="http://schemas.openxmlformats.org/presentationml/2006/main">
  <p:tag name="KSO_WM_SPECIAL_SOURCE" val="bdnull"/>
</p:tagLst>
</file>

<file path=ppt/tags/tag79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SPECIAL_SOURCE" val="bdnull"/>
</p:tagLst>
</file>

<file path=ppt/tags/tag80.xml><?xml version="1.0" encoding="utf-8"?>
<p:tagLst xmlns:p="http://schemas.openxmlformats.org/presentationml/2006/main">
  <p:tag name="KSO_WM_SPECIAL_SOURCE" val="bdnull"/>
</p:tagLst>
</file>

<file path=ppt/tags/tag81.xml><?xml version="1.0" encoding="utf-8"?>
<p:tagLst xmlns:p="http://schemas.openxmlformats.org/presentationml/2006/main">
  <p:tag name="KSO_WM_SPECIAL_SOURCE" val="bdnull"/>
</p:tagLst>
</file>

<file path=ppt/tags/tag82.xml><?xml version="1.0" encoding="utf-8"?>
<p:tagLst xmlns:p="http://schemas.openxmlformats.org/presentationml/2006/main">
  <p:tag name="KSO_WM_SPECIAL_SOURCE" val="bdnull"/>
</p:tagLst>
</file>

<file path=ppt/tags/tag83.xml><?xml version="1.0" encoding="utf-8"?>
<p:tagLst xmlns:p="http://schemas.openxmlformats.org/presentationml/2006/main">
  <p:tag name="KSO_WM_SPECIAL_SOURCE" val="bdnull"/>
</p:tagLst>
</file>

<file path=ppt/tags/tag84.xml><?xml version="1.0" encoding="utf-8"?>
<p:tagLst xmlns:p="http://schemas.openxmlformats.org/presentationml/2006/main">
  <p:tag name="KSO_WM_SPECIAL_SOURCE" val="bdnull"/>
</p:tagLst>
</file>

<file path=ppt/tags/tag85.xml><?xml version="1.0" encoding="utf-8"?>
<p:tagLst xmlns:p="http://schemas.openxmlformats.org/presentationml/2006/main">
  <p:tag name="KSO_WM_SPECIAL_SOURCE" val="bdnull"/>
</p:tagLst>
</file>

<file path=ppt/tags/tag86.xml><?xml version="1.0" encoding="utf-8"?>
<p:tagLst xmlns:p="http://schemas.openxmlformats.org/presentationml/2006/main">
  <p:tag name="KSO_WM_SPECIAL_SOURCE" val="bdnull"/>
</p:tagLst>
</file>

<file path=ppt/tags/tag87.xml><?xml version="1.0" encoding="utf-8"?>
<p:tagLst xmlns:p="http://schemas.openxmlformats.org/presentationml/2006/main">
  <p:tag name="KSO_WM_SPECIAL_SOURCE" val="bdnull"/>
</p:tagLst>
</file>

<file path=ppt/tags/tag88.xml><?xml version="1.0" encoding="utf-8"?>
<p:tagLst xmlns:p="http://schemas.openxmlformats.org/presentationml/2006/main">
  <p:tag name="KSO_WM_SPECIAL_SOURCE" val="bdnull"/>
</p:tagLst>
</file>

<file path=ppt/tags/tag89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ags/tag90.xml><?xml version="1.0" encoding="utf-8"?>
<p:tagLst xmlns:p="http://schemas.openxmlformats.org/presentationml/2006/main">
  <p:tag name="KSO_WM_SPECIAL_SOURCE" val="bdnull"/>
</p:tagLst>
</file>

<file path=ppt/tags/tag91.xml><?xml version="1.0" encoding="utf-8"?>
<p:tagLst xmlns:p="http://schemas.openxmlformats.org/presentationml/2006/main">
  <p:tag name="KSO_WM_SPECIAL_SOURCE" val="bdnull"/>
</p:tagLst>
</file>

<file path=ppt/tags/tag92.xml><?xml version="1.0" encoding="utf-8"?>
<p:tagLst xmlns:p="http://schemas.openxmlformats.org/presentationml/2006/main">
  <p:tag name="KSO_WM_SPECIAL_SOURCE" val="bdnull"/>
</p:tagLst>
</file>

<file path=ppt/tags/tag93.xml><?xml version="1.0" encoding="utf-8"?>
<p:tagLst xmlns:p="http://schemas.openxmlformats.org/presentationml/2006/main">
  <p:tag name="KSO_WM_SPECIAL_SOURCE" val="bdnull"/>
</p:tagLst>
</file>

<file path=ppt/tags/tag94.xml><?xml version="1.0" encoding="utf-8"?>
<p:tagLst xmlns:p="http://schemas.openxmlformats.org/presentationml/2006/main">
  <p:tag name="KSO_WM_SPECIAL_SOURCE" val="bdnull"/>
</p:tagLst>
</file>

<file path=ppt/tags/tag95.xml><?xml version="1.0" encoding="utf-8"?>
<p:tagLst xmlns:p="http://schemas.openxmlformats.org/presentationml/2006/main">
  <p:tag name="KSO_WM_SPECIAL_SOURCE" val="bdnull"/>
</p:tagLst>
</file>

<file path=ppt/tags/tag96.xml><?xml version="1.0" encoding="utf-8"?>
<p:tagLst xmlns:p="http://schemas.openxmlformats.org/presentationml/2006/main">
  <p:tag name="KSO_WM_SPECIAL_SOURCE" val="bdnull"/>
</p:tagLst>
</file>

<file path=ppt/tags/tag97.xml><?xml version="1.0" encoding="utf-8"?>
<p:tagLst xmlns:p="http://schemas.openxmlformats.org/presentationml/2006/main">
  <p:tag name="KSO_WM_SPECIAL_SOURCE" val="bdnull"/>
</p:tagLst>
</file>

<file path=ppt/tags/tag98.xml><?xml version="1.0" encoding="utf-8"?>
<p:tagLst xmlns:p="http://schemas.openxmlformats.org/presentationml/2006/main">
  <p:tag name="KSO_WM_SPECIAL_SOURCE" val="bdnull"/>
</p:tagLst>
</file>

<file path=ppt/tags/tag9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11580</Words>
  <Application>WPS 演示</Application>
  <PresentationFormat>宽屏</PresentationFormat>
  <Paragraphs>820</Paragraphs>
  <Slides>168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168</vt:i4>
      </vt:variant>
    </vt:vector>
  </HeadingPairs>
  <TitlesOfParts>
    <vt:vector size="177" baseType="lpstr">
      <vt:lpstr>Arial</vt:lpstr>
      <vt:lpstr>宋体</vt:lpstr>
      <vt:lpstr>Wingdings</vt:lpstr>
      <vt:lpstr>微软雅黑</vt:lpstr>
      <vt:lpstr>楷体</vt:lpstr>
      <vt:lpstr>Calibri</vt:lpstr>
      <vt:lpstr>Calibri Light</vt:lpstr>
      <vt:lpstr>Arial Unicode MS</vt:lpstr>
      <vt:lpstr>2_自定义设计方案</vt:lpstr>
      <vt:lpstr>PowerPoint 演示文稿</vt:lpstr>
      <vt:lpstr>实战项目--飞机大战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01 飞机大战体验和环境安装 </vt:lpstr>
      <vt:lpstr>1.1 飞机大战体验</vt:lpstr>
      <vt:lpstr>1.2 pygame模块安装 </vt:lpstr>
      <vt:lpstr>PowerPoint 演示文稿</vt:lpstr>
      <vt:lpstr>PowerPoint 演示文稿</vt:lpstr>
      <vt:lpstr>PowerPoint 演示文稿</vt:lpstr>
      <vt:lpstr>PowerPoint 演示文稿</vt:lpstr>
      <vt:lpstr>1.1 使用 pygame 创建图形窗口</vt:lpstr>
      <vt:lpstr>1.1.1 游戏的初始化和退出</vt:lpstr>
      <vt:lpstr>PowerPoint 演示文稿</vt:lpstr>
      <vt:lpstr>1.1.2 理解游戏中的坐标系</vt:lpstr>
      <vt:lpstr>PowerPoint 演示文稿</vt:lpstr>
      <vt:lpstr>PowerPoint 演示文稿</vt:lpstr>
      <vt:lpstr>PowerPoint 演示文稿</vt:lpstr>
      <vt:lpstr>案例演练</vt:lpstr>
      <vt:lpstr>PowerPoint 演示文稿</vt:lpstr>
      <vt:lpstr>1.1.3 创建游戏主窗口</vt:lpstr>
      <vt:lpstr>PowerPoint 演示文稿</vt:lpstr>
      <vt:lpstr>PowerPoint 演示文稿</vt:lpstr>
      <vt:lpstr>1.1.4 简单的游戏循环</vt:lpstr>
      <vt:lpstr>PowerPoint 演示文稿</vt:lpstr>
      <vt:lpstr>1.2 理解 图像 并实现图像绘制</vt:lpstr>
      <vt:lpstr>PowerPoint 演示文稿</vt:lpstr>
      <vt:lpstr>1.2.1 代码演练 I —— 绘制背景图像</vt:lpstr>
      <vt:lpstr>PowerPoint 演示文稿</vt:lpstr>
      <vt:lpstr>1.2.2 理解 update() 方法的作用</vt:lpstr>
      <vt:lpstr>案例调整</vt:lpstr>
      <vt:lpstr>1.3 理解 游戏循环 和 游戏时钟</vt:lpstr>
      <vt:lpstr>1.3.1 游戏中的动画实现原理</vt:lpstr>
      <vt:lpstr>1.3.2 游戏循环</vt:lpstr>
      <vt:lpstr>PowerPoint 演示文稿</vt:lpstr>
      <vt:lpstr>1.3.3 游戏时钟</vt:lpstr>
      <vt:lpstr>PowerPoint 演示文稿</vt:lpstr>
      <vt:lpstr>1.3.4 英雄的简单动画实现</vt:lpstr>
      <vt:lpstr>PowerPoint 演示文稿</vt:lpstr>
      <vt:lpstr>PowerPoint 演示文稿</vt:lpstr>
      <vt:lpstr>英雄的简单动画实现扩展</vt:lpstr>
      <vt:lpstr>PowerPoint 演示文稿</vt:lpstr>
      <vt:lpstr>PowerPoint 演示文稿</vt:lpstr>
      <vt:lpstr>1.3.5 在游戏循环中 监听 事件</vt:lpstr>
      <vt:lpstr>PowerPoint 演示文稿</vt:lpstr>
      <vt:lpstr>PowerPoint 演示文稿</vt:lpstr>
      <vt:lpstr>PowerPoint 演示文稿</vt:lpstr>
      <vt:lpstr>1.4.1 精灵 和 精灵组</vt:lpstr>
      <vt:lpstr>PowerPoint 演示文稿</vt:lpstr>
      <vt:lpstr>PowerPoint 演示文稿</vt:lpstr>
      <vt:lpstr>PowerPoint 演示文稿</vt:lpstr>
      <vt:lpstr>1.4.2 派生精灵子类</vt:lpstr>
      <vt:lpstr>PowerPoint 演示文稿</vt:lpstr>
      <vt:lpstr>PowerPoint 演示文稿</vt:lpstr>
      <vt:lpstr>PowerPoint 演示文稿</vt:lpstr>
      <vt:lpstr>1.4.3 使用 游戏精灵 和 精灵组 创建敌机</vt:lpstr>
      <vt:lpstr>PowerPoint 演示文稿</vt:lpstr>
      <vt:lpstr>演练精灵</vt:lpstr>
      <vt:lpstr>PowerPoint 演示文稿</vt:lpstr>
      <vt:lpstr>PowerPoint 演示文稿</vt:lpstr>
      <vt:lpstr>PowerPoint 演示文稿</vt:lpstr>
      <vt:lpstr>02 游戏框架搭建</vt:lpstr>
      <vt:lpstr>2.1 明确主程序职责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 实现飞机大战主游戏类</vt:lpstr>
      <vt:lpstr>2.2.1 明确文件职责</vt:lpstr>
      <vt:lpstr>PowerPoint 演示文稿</vt:lpstr>
      <vt:lpstr>PowerPoint 演示文稿</vt:lpstr>
      <vt:lpstr>PowerPoint 演示文稿</vt:lpstr>
      <vt:lpstr>PowerPoint 演示文稿</vt:lpstr>
      <vt:lpstr>2.2.2 游戏初始化部分</vt:lpstr>
      <vt:lpstr>PowerPoint 演示文稿</vt:lpstr>
      <vt:lpstr>PowerPoint 演示文稿</vt:lpstr>
      <vt:lpstr>PowerPoint 演示文稿</vt:lpstr>
      <vt:lpstr>2.2.3 游戏循环部分</vt:lpstr>
      <vt:lpstr>PowerPoint 演示文稿</vt:lpstr>
      <vt:lpstr>2.3 准备游戏精灵组</vt:lpstr>
      <vt:lpstr>2.3.1 确定精灵组</vt:lpstr>
      <vt:lpstr>2.3.2 代码实现</vt:lpstr>
      <vt:lpstr>PowerPoint 演示文稿</vt:lpstr>
      <vt:lpstr>03 游戏背景</vt:lpstr>
      <vt:lpstr>3.1 背景交替滚动的思路确定</vt:lpstr>
      <vt:lpstr>3.1.1 实现思路分析</vt:lpstr>
      <vt:lpstr>PowerPoint 演示文稿</vt:lpstr>
      <vt:lpstr>3.1.2 设计背景类</vt:lpstr>
      <vt:lpstr>PowerPoint 演示文稿</vt:lpstr>
      <vt:lpstr>PowerPoint 演示文稿</vt:lpstr>
      <vt:lpstr>3.2 显示游戏背景</vt:lpstr>
      <vt:lpstr>3.2.1 背景精灵的基本实现</vt:lpstr>
      <vt:lpstr>3.2.2 在 plane_main.py 中显示背景精灵</vt:lpstr>
      <vt:lpstr>PowerPoint 演示文稿</vt:lpstr>
      <vt:lpstr>PowerPoint 演示文稿</vt:lpstr>
      <vt:lpstr>3.2.3 利用初始化方法，简化背景精灵创建</vt:lpstr>
      <vt:lpstr>PowerPoint 演示文稿</vt:lpstr>
      <vt:lpstr>PowerPoint 演示文稿</vt:lpstr>
      <vt:lpstr>PowerPoint 演示文稿</vt:lpstr>
      <vt:lpstr>PowerPoint 演示文稿</vt:lpstr>
      <vt:lpstr>04 敌机出场</vt:lpstr>
      <vt:lpstr>4.1 使用定时器添加敌机</vt:lpstr>
      <vt:lpstr>4.1.1 定时器</vt:lpstr>
      <vt:lpstr>PowerPoint 演示文稿</vt:lpstr>
      <vt:lpstr>4.1.2 定义并监听创建敌机的定时器事件</vt:lpstr>
      <vt:lpstr>1) 定义事件</vt:lpstr>
      <vt:lpstr>2) 监听定时器事件</vt:lpstr>
      <vt:lpstr>4.2 设计 Enemy 类</vt:lpstr>
      <vt:lpstr>PowerPoint 演示文稿</vt:lpstr>
      <vt:lpstr>PowerPoint 演示文稿</vt:lpstr>
      <vt:lpstr>4.2.1 敌机类的准备</vt:lpstr>
      <vt:lpstr>PowerPoint 演示文稿</vt:lpstr>
      <vt:lpstr>4.2.2 创建敌机</vt:lpstr>
      <vt:lpstr>PowerPoint 演示文稿</vt:lpstr>
      <vt:lpstr>演练代码</vt:lpstr>
      <vt:lpstr>PowerPoint 演示文稿</vt:lpstr>
      <vt:lpstr>4.2.3 随机敌机位置和速度</vt:lpstr>
      <vt:lpstr>2) 随机位置</vt:lpstr>
      <vt:lpstr>PowerPoint 演示文稿</vt:lpstr>
      <vt:lpstr>3) 代码实现</vt:lpstr>
      <vt:lpstr>4.2.4 移出屏幕销毁敌机</vt:lpstr>
      <vt:lpstr>PowerPoint 演示文稿</vt:lpstr>
      <vt:lpstr>代码实现</vt:lpstr>
      <vt:lpstr>PowerPoint 演示文稿</vt:lpstr>
      <vt:lpstr>05 英雄登场</vt:lpstr>
      <vt:lpstr>5.1 设计 英雄 和 子弹 类</vt:lpstr>
      <vt:lpstr>PowerPoint 演示文稿</vt:lpstr>
      <vt:lpstr>PowerPoint 演示文稿</vt:lpstr>
      <vt:lpstr>PowerPoint 演示文稿</vt:lpstr>
      <vt:lpstr>PowerPoint 演示文稿</vt:lpstr>
      <vt:lpstr>5.2 创建英雄</vt:lpstr>
      <vt:lpstr>PowerPoint 演示文稿</vt:lpstr>
      <vt:lpstr>PowerPoint 演示文稿</vt:lpstr>
      <vt:lpstr>PowerPoint 演示文稿</vt:lpstr>
      <vt:lpstr>5.3 绘制英雄</vt:lpstr>
      <vt:lpstr>代码实现</vt:lpstr>
      <vt:lpstr>5.3.1 移动英雄位置</vt:lpstr>
      <vt:lpstr>PowerPoint 演示文稿</vt:lpstr>
      <vt:lpstr>PowerPoint 演示文稿</vt:lpstr>
      <vt:lpstr>PowerPoint 演示文稿</vt:lpstr>
      <vt:lpstr>PowerPoint 演示文稿</vt:lpstr>
      <vt:lpstr>代码演练</vt:lpstr>
      <vt:lpstr>PowerPoint 演示文稿</vt:lpstr>
      <vt:lpstr>5.3.2 控制英雄运动边界</vt:lpstr>
      <vt:lpstr>PowerPoint 演示文稿</vt:lpstr>
      <vt:lpstr>PowerPoint 演示文稿</vt:lpstr>
      <vt:lpstr>5.4 发射子弹</vt:lpstr>
      <vt:lpstr>5.4.1 添加发射子弹事件</vt:lpstr>
      <vt:lpstr>代码实现</vt:lpstr>
      <vt:lpstr>PowerPoint 演示文稿</vt:lpstr>
      <vt:lpstr>5.4.2 定义子弹类</vt:lpstr>
      <vt:lpstr>PowerPoint 演示文稿</vt:lpstr>
      <vt:lpstr>PowerPoint 演示文稿</vt:lpstr>
      <vt:lpstr>PowerPoint 演示文稿</vt:lpstr>
      <vt:lpstr>5.4.3 发射子弹</vt:lpstr>
      <vt:lpstr>代码实现</vt:lpstr>
      <vt:lpstr>PowerPoint 演示文稿</vt:lpstr>
      <vt:lpstr>PowerPoint 演示文稿</vt:lpstr>
      <vt:lpstr>PowerPoint 演示文稿</vt:lpstr>
      <vt:lpstr>06 碰撞检测</vt:lpstr>
      <vt:lpstr>6.1 了解碰撞检测方法</vt:lpstr>
      <vt:lpstr>PowerPoint 演示文稿</vt:lpstr>
      <vt:lpstr>6.2 碰撞实现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173</cp:revision>
  <dcterms:created xsi:type="dcterms:W3CDTF">2019-06-19T02:08:00Z</dcterms:created>
  <dcterms:modified xsi:type="dcterms:W3CDTF">2021-02-01T10:59:13Z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