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1542" r:id="rId2"/>
    <p:sldId id="1543" r:id="rId3"/>
    <p:sldId id="1492" r:id="rId4"/>
    <p:sldId id="1397" r:id="rId5"/>
    <p:sldId id="1399" r:id="rId6"/>
    <p:sldId id="1400" r:id="rId7"/>
    <p:sldId id="1349" r:id="rId8"/>
    <p:sldId id="1352" r:id="rId9"/>
    <p:sldId id="1357" r:id="rId10"/>
    <p:sldId id="1358" r:id="rId11"/>
    <p:sldId id="1394" r:id="rId12"/>
    <p:sldId id="603" r:id="rId13"/>
    <p:sldId id="941" r:id="rId14"/>
    <p:sldId id="942" r:id="rId15"/>
    <p:sldId id="1441" r:id="rId16"/>
    <p:sldId id="1442" r:id="rId17"/>
    <p:sldId id="1443" r:id="rId18"/>
    <p:sldId id="930" r:id="rId19"/>
    <p:sldId id="956" r:id="rId20"/>
    <p:sldId id="944" r:id="rId21"/>
    <p:sldId id="1444" r:id="rId22"/>
    <p:sldId id="1459" r:id="rId23"/>
    <p:sldId id="1446" r:id="rId24"/>
    <p:sldId id="1447" r:id="rId25"/>
    <p:sldId id="1448" r:id="rId26"/>
    <p:sldId id="1449" r:id="rId27"/>
    <p:sldId id="1450" r:id="rId28"/>
    <p:sldId id="1451" r:id="rId29"/>
    <p:sldId id="971" r:id="rId30"/>
    <p:sldId id="1452" r:id="rId31"/>
    <p:sldId id="1453" r:id="rId32"/>
    <p:sldId id="995" r:id="rId33"/>
    <p:sldId id="1454" r:id="rId34"/>
    <p:sldId id="1455" r:id="rId35"/>
    <p:sldId id="1456" r:id="rId36"/>
    <p:sldId id="1457" r:id="rId37"/>
    <p:sldId id="945" r:id="rId38"/>
    <p:sldId id="1072" r:id="rId39"/>
    <p:sldId id="1073" r:id="rId40"/>
    <p:sldId id="1081" r:id="rId41"/>
    <p:sldId id="1082" r:id="rId42"/>
    <p:sldId id="1149" r:id="rId43"/>
    <p:sldId id="1074" r:id="rId44"/>
    <p:sldId id="1077" r:id="rId45"/>
    <p:sldId id="1080" r:id="rId46"/>
    <p:sldId id="1076" r:id="rId47"/>
    <p:sldId id="1075" r:id="rId48"/>
    <p:sldId id="946" r:id="rId49"/>
    <p:sldId id="1006" r:id="rId50"/>
    <p:sldId id="1007" r:id="rId51"/>
    <p:sldId id="1015" r:id="rId52"/>
    <p:sldId id="1014"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C50C"/>
    <a:srgbClr val="0945A5"/>
    <a:srgbClr val="5B9BD5"/>
    <a:srgbClr val="DC3400"/>
    <a:srgbClr val="B01F3C"/>
    <a:srgbClr val="B52E49"/>
    <a:srgbClr val="A50021"/>
    <a:srgbClr val="B22642"/>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80404" autoAdjust="0"/>
  </p:normalViewPr>
  <p:slideViewPr>
    <p:cSldViewPr snapToGrid="0">
      <p:cViewPr varScale="1">
        <p:scale>
          <a:sx n="54" d="100"/>
          <a:sy n="54" d="100"/>
        </p:scale>
        <p:origin x="12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istrator\Desktop\&#35828;&#35838;&#35797;&#35762;\&#35745;&#21010;&#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460297884451199E-3"/>
          <c:y val="5.7273768613974804E-3"/>
          <c:w val="0.98358974624029905"/>
          <c:h val="0.92592592592592504"/>
        </c:manualLayout>
      </c:layout>
      <c:ofPieChart>
        <c:ofPieType val="bar"/>
        <c:varyColors val="1"/>
        <c:ser>
          <c:idx val="0"/>
          <c:order val="0"/>
          <c:spPr>
            <a:noFill/>
            <a:ln w="25400">
              <a:solidFill>
                <a:schemeClr val="accent1">
                  <a:lumMod val="75000"/>
                </a:schemeClr>
              </a:solidFill>
            </a:ln>
          </c:spPr>
          <c:dPt>
            <c:idx val="0"/>
            <c:bubble3D val="0"/>
            <c:extLst>
              <c:ext xmlns:c16="http://schemas.microsoft.com/office/drawing/2014/chart" uri="{C3380CC4-5D6E-409C-BE32-E72D297353CC}">
                <c16:uniqueId val="{00000001-06C3-424F-9A8E-9DED43194583}"/>
              </c:ext>
            </c:extLst>
          </c:dPt>
          <c:dPt>
            <c:idx val="1"/>
            <c:bubble3D val="0"/>
            <c:extLst>
              <c:ext xmlns:c16="http://schemas.microsoft.com/office/drawing/2014/chart" uri="{C3380CC4-5D6E-409C-BE32-E72D297353CC}">
                <c16:uniqueId val="{00000003-06C3-424F-9A8E-9DED43194583}"/>
              </c:ext>
            </c:extLst>
          </c:dPt>
          <c:dPt>
            <c:idx val="2"/>
            <c:bubble3D val="0"/>
            <c:extLst>
              <c:ext xmlns:c16="http://schemas.microsoft.com/office/drawing/2014/chart" uri="{C3380CC4-5D6E-409C-BE32-E72D297353CC}">
                <c16:uniqueId val="{00000005-06C3-424F-9A8E-9DED43194583}"/>
              </c:ext>
            </c:extLst>
          </c:dPt>
          <c:dPt>
            <c:idx val="3"/>
            <c:bubble3D val="0"/>
            <c:extLst>
              <c:ext xmlns:c16="http://schemas.microsoft.com/office/drawing/2014/chart" uri="{C3380CC4-5D6E-409C-BE32-E72D297353CC}">
                <c16:uniqueId val="{00000007-06C3-424F-9A8E-9DED43194583}"/>
              </c:ext>
            </c:extLst>
          </c:dPt>
          <c:dPt>
            <c:idx val="4"/>
            <c:bubble3D val="0"/>
            <c:extLst>
              <c:ext xmlns:c16="http://schemas.microsoft.com/office/drawing/2014/chart" uri="{C3380CC4-5D6E-409C-BE32-E72D297353CC}">
                <c16:uniqueId val="{00000009-06C3-424F-9A8E-9DED43194583}"/>
              </c:ext>
            </c:extLst>
          </c:dPt>
          <c:dPt>
            <c:idx val="5"/>
            <c:bubble3D val="0"/>
            <c:extLst>
              <c:ext xmlns:c16="http://schemas.microsoft.com/office/drawing/2014/chart" uri="{C3380CC4-5D6E-409C-BE32-E72D297353CC}">
                <c16:uniqueId val="{0000000B-06C3-424F-9A8E-9DED43194583}"/>
              </c:ext>
            </c:extLst>
          </c:dPt>
          <c:dLbls>
            <c:dLbl>
              <c:idx val="0"/>
              <c:tx>
                <c:rich>
                  <a:bodyPr/>
                  <a:lstStyle/>
                  <a:p>
                    <a:r>
                      <a:rPr lang="zh-CN" altLang="en-US" sz="1800"/>
                      <a:t>期末成绩 </a:t>
                    </a:r>
                  </a:p>
                  <a:p>
                    <a:r>
                      <a:rPr lang="en-US" altLang="zh-CN" sz="1800"/>
                      <a:t>60%</a:t>
                    </a:r>
                  </a:p>
                </c:rich>
              </c:tx>
              <c:dLblPos val="ctr"/>
              <c:showLegendKey val="0"/>
              <c:showVal val="1"/>
              <c:showCatName val="1"/>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06C3-424F-9A8E-9DED43194583}"/>
                </c:ext>
              </c:extLst>
            </c:dLbl>
            <c:dLbl>
              <c:idx val="1"/>
              <c:layout>
                <c:manualLayout>
                  <c:x val="-0.197474691127483"/>
                  <c:y val="1.6949152542372899E-2"/>
                </c:manualLayout>
              </c:layout>
              <c:tx>
                <c:rich>
                  <a:bodyPr rot="0" spcFirstLastPara="0" vertOverflow="ellipsis" vert="horz" wrap="square" lIns="38100" tIns="19050" rIns="38100" bIns="19050" anchor="ctr" anchorCtr="1"/>
                  <a:lstStyle/>
                  <a:p>
                    <a:pPr defTabSz="914400">
                      <a:defRPr lang="zh-CN" sz="1800" b="0" i="0" u="none" strike="noStrike" kern="1200" baseline="0">
                        <a:solidFill>
                          <a:schemeClr val="tx1"/>
                        </a:solidFill>
                        <a:latin typeface="微软雅黑" panose="020B0503020204020204" charset="-122"/>
                        <a:ea typeface="微软雅黑" panose="020B0503020204020204" charset="-122"/>
                        <a:cs typeface="+mn-cs"/>
                      </a:defRPr>
                    </a:pPr>
                    <a:r>
                      <a:rPr lang="zh-CN" altLang="en-US"/>
                      <a:t>平时考勤</a:t>
                    </a:r>
                    <a:r>
                      <a:rPr lang="en-US" altLang="zh-CN"/>
                      <a:t>, 5%</a:t>
                    </a:r>
                  </a:p>
                </c:rich>
              </c:tx>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6C3-424F-9A8E-9DED43194583}"/>
                </c:ext>
              </c:extLst>
            </c:dLbl>
            <c:dLbl>
              <c:idx val="2"/>
              <c:layout>
                <c:manualLayout>
                  <c:x val="-0.195561621032595"/>
                  <c:y val="6.7008277493102097E-3"/>
                </c:manualLayout>
              </c:layout>
              <c:tx>
                <c:rich>
                  <a:bodyPr rot="0" spcFirstLastPara="0" vertOverflow="ellipsis" vert="horz" wrap="square" lIns="38100" tIns="19050" rIns="38100" bIns="19050" anchor="ctr" anchorCtr="1"/>
                  <a:lstStyle/>
                  <a:p>
                    <a:pPr defTabSz="914400">
                      <a:defRPr lang="zh-CN" sz="1800" b="0" i="0" u="none" strike="noStrike" kern="1200" baseline="0">
                        <a:solidFill>
                          <a:schemeClr val="tx1"/>
                        </a:solidFill>
                        <a:latin typeface="微软雅黑" panose="020B0503020204020204" charset="-122"/>
                        <a:ea typeface="微软雅黑" panose="020B0503020204020204" charset="-122"/>
                        <a:cs typeface="+mn-cs"/>
                      </a:defRPr>
                    </a:pPr>
                    <a:r>
                      <a:rPr lang="zh-CN" altLang="en-US"/>
                      <a:t>作业情况</a:t>
                    </a:r>
                    <a:r>
                      <a:rPr lang="en-US" altLang="zh-CN"/>
                      <a:t>, 5%</a:t>
                    </a:r>
                  </a:p>
                </c:rich>
              </c:tx>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6C3-424F-9A8E-9DED43194583}"/>
                </c:ext>
              </c:extLst>
            </c:dLbl>
            <c:dLbl>
              <c:idx val="3"/>
              <c:layout>
                <c:manualLayout>
                  <c:x val="-0.193648550937707"/>
                  <c:y val="1.0116936013664399E-2"/>
                </c:manualLayout>
              </c:layout>
              <c:tx>
                <c:rich>
                  <a:bodyPr rot="0" spcFirstLastPara="0" vertOverflow="ellipsis" vert="horz" wrap="square" lIns="38100" tIns="19050" rIns="38100" bIns="19050" anchor="ctr" anchorCtr="1"/>
                  <a:lstStyle/>
                  <a:p>
                    <a:pPr defTabSz="914400">
                      <a:defRPr lang="zh-CN" sz="1800" b="0" i="0" u="none" strike="noStrike" kern="1200" baseline="0">
                        <a:solidFill>
                          <a:schemeClr val="tx1"/>
                        </a:solidFill>
                        <a:latin typeface="微软雅黑" panose="020B0503020204020204" charset="-122"/>
                        <a:ea typeface="微软雅黑" panose="020B0503020204020204" charset="-122"/>
                        <a:cs typeface="+mn-cs"/>
                      </a:defRPr>
                    </a:pPr>
                    <a:r>
                      <a:rPr lang="zh-CN" altLang="en-US"/>
                      <a:t>课堂情况</a:t>
                    </a:r>
                    <a:r>
                      <a:rPr lang="en-US" altLang="zh-CN"/>
                      <a:t>, 5%</a:t>
                    </a:r>
                  </a:p>
                </c:rich>
              </c:tx>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06C3-424F-9A8E-9DED43194583}"/>
                </c:ext>
              </c:extLst>
            </c:dLbl>
            <c:dLbl>
              <c:idx val="4"/>
              <c:layout>
                <c:manualLayout>
                  <c:x val="-0.197551213931279"/>
                  <c:y val="-3.4161082643542201E-3"/>
                </c:manualLayout>
              </c:layout>
              <c:tx>
                <c:rich>
                  <a:bodyPr rot="0" spcFirstLastPara="0" vertOverflow="ellipsis" vert="horz" wrap="square" lIns="38100" tIns="19050" rIns="38100" bIns="19050" anchor="ctr" anchorCtr="1"/>
                  <a:lstStyle/>
                  <a:p>
                    <a:pPr defTabSz="914400">
                      <a:defRPr lang="zh-CN" sz="1800" b="0" i="0" u="none" strike="noStrike" kern="1200" baseline="0">
                        <a:solidFill>
                          <a:schemeClr val="tx1"/>
                        </a:solidFill>
                        <a:latin typeface="微软雅黑" panose="020B0503020204020204" charset="-122"/>
                        <a:ea typeface="微软雅黑" panose="020B0503020204020204" charset="-122"/>
                        <a:cs typeface="+mn-cs"/>
                      </a:defRPr>
                    </a:pPr>
                    <a:r>
                      <a:rPr lang="zh-CN" altLang="en-US"/>
                      <a:t>实验情况</a:t>
                    </a:r>
                    <a:r>
                      <a:rPr lang="en-US" altLang="zh-CN"/>
                      <a:t>, 25%</a:t>
                    </a:r>
                  </a:p>
                </c:rich>
              </c:tx>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06C3-424F-9A8E-9DED43194583}"/>
                </c:ext>
              </c:extLst>
            </c:dLbl>
            <c:dLbl>
              <c:idx val="5"/>
              <c:layout>
                <c:manualLayout>
                  <c:x val="-0.228842910447041"/>
                  <c:y val="-1.0116936013664399E-2"/>
                </c:manualLayout>
              </c:layout>
              <c:tx>
                <c:rich>
                  <a:bodyPr/>
                  <a:lstStyle/>
                  <a:p>
                    <a:r>
                      <a:rPr lang="zh-CN" altLang="en-US" sz="1800">
                        <a:latin typeface="微软雅黑" panose="020B0503020204020204" charset="-122"/>
                        <a:ea typeface="微软雅黑" panose="020B0503020204020204" charset="-122"/>
                      </a:rPr>
                      <a:t>平</a:t>
                    </a:r>
                    <a:r>
                      <a:rPr lang="zh-CN" altLang="en-US" sz="1800"/>
                      <a:t>时成绩
</a:t>
                    </a:r>
                    <a:r>
                      <a:rPr lang="en-US" altLang="zh-CN" sz="1800"/>
                      <a:t>40%</a:t>
                    </a:r>
                  </a:p>
                </c:rich>
              </c:tx>
              <c:dLblPos val="bestFit"/>
              <c:showLegendKey val="0"/>
              <c:showVal val="1"/>
              <c:showCatName val="1"/>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B-06C3-424F-9A8E-9DED43194583}"/>
                </c:ext>
              </c:extLst>
            </c:dLbl>
            <c:spPr>
              <a:noFill/>
              <a:ln>
                <a:noFill/>
              </a:ln>
              <a:effectLst/>
            </c:spPr>
            <c:txPr>
              <a:bodyPr rot="0" spcFirstLastPara="0" vertOverflow="ellipsis" vert="horz" wrap="square" lIns="38100" tIns="19050" rIns="38100" bIns="19050" anchor="ctr" anchorCtr="1"/>
              <a:lstStyle/>
              <a:p>
                <a:pPr>
                  <a:defRPr lang="zh-CN" sz="1800" b="0" i="0" u="none" strike="noStrike" kern="1200" baseline="0">
                    <a:solidFill>
                      <a:schemeClr val="tx1"/>
                    </a:solidFill>
                    <a:latin typeface="微软雅黑" panose="020B0503020204020204" charset="-122"/>
                    <a:ea typeface="微软雅黑" panose="020B0503020204020204" charset="-122"/>
                    <a:cs typeface="+mn-cs"/>
                  </a:defRPr>
                </a:pPr>
                <a:endParaRPr lang="zh-CN"/>
              </a:p>
            </c:txPr>
            <c:dLblPos val="ct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Sheet1!$D$44:$D$48</c:f>
              <c:strCache>
                <c:ptCount val="5"/>
                <c:pt idx="0">
                  <c:v>期末成绩</c:v>
                </c:pt>
                <c:pt idx="1">
                  <c:v>平时考勤</c:v>
                </c:pt>
                <c:pt idx="2">
                  <c:v>作业情况</c:v>
                </c:pt>
                <c:pt idx="3">
                  <c:v>课堂情况</c:v>
                </c:pt>
                <c:pt idx="4">
                  <c:v>实验情况</c:v>
                </c:pt>
              </c:strCache>
            </c:strRef>
          </c:cat>
          <c:val>
            <c:numRef>
              <c:f>Sheet1!$E$44:$E$48</c:f>
              <c:numCache>
                <c:formatCode>0%</c:formatCode>
                <c:ptCount val="5"/>
                <c:pt idx="0">
                  <c:v>0.6</c:v>
                </c:pt>
                <c:pt idx="1">
                  <c:v>0.1</c:v>
                </c:pt>
                <c:pt idx="2">
                  <c:v>0.1</c:v>
                </c:pt>
                <c:pt idx="3">
                  <c:v>0.1</c:v>
                </c:pt>
                <c:pt idx="4">
                  <c:v>0.1</c:v>
                </c:pt>
              </c:numCache>
            </c:numRef>
          </c:val>
          <c:extLst>
            <c:ext xmlns:c16="http://schemas.microsoft.com/office/drawing/2014/chart" uri="{C3380CC4-5D6E-409C-BE32-E72D297353CC}">
              <c16:uniqueId val="{0000000C-06C3-424F-9A8E-9DED43194583}"/>
            </c:ext>
          </c:extLst>
        </c:ser>
        <c:dLbls>
          <c:showLegendKey val="0"/>
          <c:showVal val="1"/>
          <c:showCatName val="1"/>
          <c:showSerName val="0"/>
          <c:showPercent val="0"/>
          <c:showBubbleSize val="0"/>
          <c:showLeaderLines val="1"/>
        </c:dLbls>
        <c:gapWidth val="100"/>
        <c:splitType val="pos"/>
        <c:splitPos val="4"/>
        <c:secondPieSize val="73"/>
        <c:serLines>
          <c:spPr>
            <a:ln w="25400" cap="flat" cmpd="sng" algn="ctr">
              <a:solidFill>
                <a:schemeClr val="accent1">
                  <a:lumMod val="75000"/>
                </a:schemeClr>
              </a:solidFill>
              <a:prstDash val="solid"/>
              <a:round/>
            </a:ln>
          </c:spPr>
        </c:serLines>
      </c:ofPieChart>
    </c:plotArea>
    <c:plotVisOnly val="1"/>
    <c:dispBlanksAs val="gap"/>
    <c:showDLblsOverMax val="0"/>
  </c:chart>
  <c:spPr>
    <a:ln>
      <a:noFill/>
    </a:ln>
  </c:spPr>
  <c:txPr>
    <a:bodyPr/>
    <a:lstStyle/>
    <a:p>
      <a:pPr>
        <a:defRPr lang="zh-CN"/>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7D819-5FC4-4CF5-8195-40001D20147A}" type="datetimeFigureOut">
              <a:rPr lang="zh-CN" altLang="en-US" smtClean="0"/>
              <a:t>2021/3/1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F91A9-D84C-44C2-96C3-29782D35832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从技术角度回答</a:t>
            </a:r>
          </a:p>
        </p:txBody>
      </p:sp>
      <p:sp>
        <p:nvSpPr>
          <p:cNvPr id="4" name="灯片编号占位符 3"/>
          <p:cNvSpPr>
            <a:spLocks noGrp="1"/>
          </p:cNvSpPr>
          <p:nvPr>
            <p:ph type="sldNum" sz="quarter" idx="10"/>
          </p:nvPr>
        </p:nvSpPr>
        <p:spPr/>
        <p:txBody>
          <a:bodyPr/>
          <a:lstStyle/>
          <a:p>
            <a:fld id="{276F91A9-D84C-44C2-96C3-29782D358322}"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传统方法中，企业用一台性能较好的计算机或服务器来存储及处理“大”数据。数据存储在关系型数据库中，比如Oracle数据库，微软的SQL Server或DB2；然后针对选用的数据库，编写软件或接口与数据库进行交互，通过软件或接口处理所需数据并将处理结果呈现给用户进行分析。</a:t>
            </a:r>
          </a:p>
          <a:p>
            <a:r>
              <a:rPr lang="zh-CN" altLang="en-US"/>
              <a:t>另外，DW一直以来是企业信息与决策支持系统的核心组件，随着各类日志、社交、传感等非结构化数据的加入，企业内部数据按指数级增长，传统DW已经达到一个关键临界点——需要大量的资源投入到硬件、优化、支持和维护中，但传统数据仓库不允许最终用户查询非结构化数据，此外，传统数据仓库并没有针对低延迟大容量数据负载和高吞吐量复杂分析工作负载进行优化——而这是大数据的需求之一</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IOE分别是IBM、Oracle、EMC</a:t>
            </a:r>
          </a:p>
          <a:p>
            <a:r>
              <a:rPr lang="zh-CN" altLang="en-US"/>
              <a:t>更确切地说是IBM服务器、Oracle数据库 与EMC存储</a:t>
            </a:r>
          </a:p>
          <a:p>
            <a:r>
              <a:rPr lang="zh-CN" altLang="en-US"/>
              <a:t>三个和尚，胜个一个诸葛亮</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论文中的图</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mn-ea"/>
              </a:rPr>
              <a:t>PageRank对网页排名的算法，曾是Google发家致富的法宝。</a:t>
            </a:r>
            <a:endParaRPr lang="en-US" dirty="0"/>
          </a:p>
          <a:p>
            <a:r>
              <a:rPr lang="en-US" dirty="0">
                <a:sym typeface="+mn-ea"/>
              </a:rPr>
              <a:t>PageRank的Page可是认为是网页，表示网页排名，也可以认为是Larry Page(google 产品经理)，因为他是这个算法的发明者之一，还是google CEO（^_^）。PageRank算法计算每一个网页的PageRank值，然后根据这个值的大小对网页的重要性进行排序。它的思想是模拟一个悠闲的上网者，上网者首先随机选择一个网页打开，然后在这个网页上呆了几分钟后，跳转到该网页所指向的链接，这样无所事事、漫无目的地在网页上跳来跳去，PageRank就是估计这个悠闲的上网者分布在各个网页上的概率。</a:t>
            </a:r>
            <a:endParaRPr lang="en-US" dirty="0"/>
          </a:p>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1">
                <a:sym typeface="+mn-ea"/>
              </a:rPr>
              <a:t>思想</a:t>
            </a:r>
            <a:r>
              <a:rPr lang="en-US" altLang="zh-CN" b="1">
                <a:sym typeface="+mn-ea"/>
              </a:rPr>
              <a:t>:</a:t>
            </a:r>
            <a:endParaRPr lang="en-US" altLang="zh-CN"/>
          </a:p>
          <a:p>
            <a:r>
              <a:rPr lang="zh-CN" altLang="en-US">
                <a:sym typeface="+mn-ea"/>
              </a:rPr>
              <a:t>把所有的数据存入一张表</a:t>
            </a:r>
            <a:endParaRPr lang="zh-CN" altLang="en-US"/>
          </a:p>
          <a:p>
            <a:r>
              <a:rPr lang="zh-CN" altLang="en-US">
                <a:sym typeface="+mn-ea"/>
              </a:rPr>
              <a:t>通过牺牲空间，来换取时间</a:t>
            </a:r>
            <a:endParaRPr lang="zh-CN" altLang="en-US"/>
          </a:p>
          <a:p>
            <a:r>
              <a:rPr lang="zh-CN" altLang="en-US">
                <a:sym typeface="+mn-ea"/>
              </a:rPr>
              <a:t>违背关系型数据库范式的要求</a:t>
            </a:r>
            <a:endParaRPr lang="zh-CN" altLang="en-US"/>
          </a:p>
          <a:p>
            <a:endParaRPr lang="zh-CN" altLang="en-US"/>
          </a:p>
          <a:p>
            <a:r>
              <a:rPr lang="zh-CN" altLang="en-US" b="1">
                <a:sym typeface="+mn-ea"/>
              </a:rPr>
              <a:t>问题：</a:t>
            </a:r>
            <a:endParaRPr lang="zh-CN" altLang="en-US"/>
          </a:p>
          <a:p>
            <a:r>
              <a:rPr lang="zh-CN" altLang="en-US">
                <a:sym typeface="+mn-ea"/>
              </a:rPr>
              <a:t>引起数据的冗余</a:t>
            </a:r>
            <a:endParaRPr lang="zh-CN" altLang="en-US"/>
          </a:p>
          <a:p>
            <a:endParaRPr lang="zh-CN" altLang="en-US"/>
          </a:p>
          <a:p>
            <a:r>
              <a:rPr lang="zh-CN" altLang="en-US" b="1">
                <a:sym typeface="+mn-ea"/>
              </a:rPr>
              <a:t>优点：</a:t>
            </a:r>
            <a:r>
              <a:rPr lang="zh-CN" altLang="en-US">
                <a:sym typeface="+mn-ea"/>
              </a:rPr>
              <a:t>提高性能</a:t>
            </a:r>
            <a:endParaRPr lang="zh-CN" altLang="en-US"/>
          </a:p>
          <a:p>
            <a:r>
              <a:rPr lang="zh-CN" altLang="en-US">
                <a:sym typeface="+mn-ea"/>
              </a:rPr>
              <a:t>面向列</a:t>
            </a:r>
            <a:endParaRPr lang="zh-CN" altLang="en-US"/>
          </a:p>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从就业角度回答</a:t>
            </a:r>
          </a:p>
        </p:txBody>
      </p:sp>
      <p:sp>
        <p:nvSpPr>
          <p:cNvPr id="4" name="灯片编号占位符 3"/>
          <p:cNvSpPr>
            <a:spLocks noGrp="1"/>
          </p:cNvSpPr>
          <p:nvPr>
            <p:ph type="sldNum" sz="quarter" idx="10"/>
          </p:nvPr>
        </p:nvSpPr>
        <p:spPr/>
        <p:txBody>
          <a:bodyPr/>
          <a:lstStyle/>
          <a:p>
            <a:fld id="{276F91A9-D84C-44C2-96C3-29782D358322}" type="slidenum">
              <a:rPr lang="zh-CN" altLang="en-US" smtClean="0"/>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36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34000"/>
              </a:lnSpc>
              <a:spcBef>
                <a:spcPts val="0"/>
              </a:spcBef>
              <a:spcAft>
                <a:spcPts val="600"/>
              </a:spcAft>
              <a:buClr>
                <a:srgbClr val="000565"/>
              </a:buClr>
              <a:buSzPct val="80000"/>
              <a:buBlip>
                <a:blip r:embed="rId3"/>
              </a:buBlip>
              <a:tabLst>
                <a:tab pos="2660650" algn="l"/>
              </a:tabLst>
            </a:pPr>
            <a:r>
              <a:rPr kumimoji="1" lang="zh-CN" altLang="en-US" dirty="0">
                <a:solidFill>
                  <a:schemeClr val="tx1">
                    <a:lumMod val="65000"/>
                    <a:lumOff val="35000"/>
                  </a:schemeClr>
                </a:solidFill>
                <a:latin typeface="微软雅黑" panose="020B0503020204020204" charset="-122"/>
                <a:ea typeface="微软雅黑" panose="020B0503020204020204" charset="-122"/>
                <a:sym typeface="+mn-ea"/>
              </a:rPr>
              <a:t>其实最大改变的是hdfs,hdfs 通过最近black块计算，根据最近计算原则，本地black块，加入到内存，先计算，通过IO，共享内存计算区域，最后快速形成计算结果。</a:t>
            </a:r>
          </a:p>
          <a:p>
            <a:pPr>
              <a:lnSpc>
                <a:spcPct val="134000"/>
              </a:lnSpc>
              <a:spcBef>
                <a:spcPts val="0"/>
              </a:spcBef>
              <a:spcAft>
                <a:spcPts val="600"/>
              </a:spcAft>
              <a:buClr>
                <a:srgbClr val="000565"/>
              </a:buClr>
              <a:buSzPct val="80000"/>
              <a:buBlip>
                <a:blip r:embed="rId3"/>
              </a:buBlip>
              <a:tabLst>
                <a:tab pos="2660650" algn="l"/>
              </a:tabLst>
            </a:pPr>
            <a:r>
              <a:rPr lang="zh-CN" altLang="en-US"/>
              <a:t>Hadoop 3.0中引入了一些重要的功能和优化，包括HDFS 可擦除编码、多Namenode支持、MR Native Task优化、YARN基于cgroup的内存和磁盘IO隔离、YARN container resizing等。</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42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扩容能力强：</a:t>
            </a:r>
            <a:r>
              <a:rPr kumimoji="1" lang="zh-CN" altLang="en-US" dirty="0">
                <a:latin typeface="楷体" panose="02010609060101010101" charset="-122"/>
                <a:ea typeface="楷体" panose="02010609060101010101" charset="-122"/>
                <a:cs typeface="楷体" panose="02010609060101010101" charset="-122"/>
              </a:rPr>
              <a:t>数以千计的计算机集簇</a:t>
            </a:r>
            <a:endParaRPr lang="zh-CN" altLang="en-US" dirty="0"/>
          </a:p>
          <a:p>
            <a:r>
              <a:rPr lang="zh-CN" altLang="en-US" dirty="0"/>
              <a:t>成本低：开源</a:t>
            </a:r>
          </a:p>
          <a:p>
            <a:r>
              <a:rPr lang="zh-CN" altLang="en-US" dirty="0"/>
              <a:t>高效率：</a:t>
            </a:r>
            <a:r>
              <a:rPr kumimoji="1" lang="zh-CN" altLang="en-US" dirty="0">
                <a:latin typeface="楷体" panose="02010609060101010101" charset="-122"/>
                <a:ea typeface="楷体" panose="02010609060101010101" charset="-122"/>
                <a:cs typeface="楷体" panose="02010609060101010101" charset="-122"/>
              </a:rPr>
              <a:t>在节点之间动态地移动数据，并保证各个节点的动态平衡，因此处理速度非常快。</a:t>
            </a:r>
            <a:endParaRPr lang="zh-CN" altLang="en-US"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可靠性：</a:t>
            </a:r>
            <a:r>
              <a:rPr kumimoji="1" lang="zh-CN" altLang="en-US" dirty="0">
                <a:latin typeface="楷体" panose="02010609060101010101" charset="-122"/>
                <a:ea typeface="楷体" panose="02010609060101010101" charset="-122"/>
                <a:cs typeface="楷体" panose="02010609060101010101" charset="-122"/>
              </a:rPr>
              <a:t>能够自动保存数据的多个副本，并且能够自动将失败的任务重新分配。</a:t>
            </a:r>
            <a:endParaRPr kumimoji="1" lang="en-US" altLang="zh-CN" dirty="0">
              <a:latin typeface="楷体" panose="02010609060101010101" charset="-122"/>
              <a:ea typeface="楷体" panose="02010609060101010101" charset="-122"/>
              <a:cs typeface="楷体" panose="02010609060101010101" charset="-122"/>
            </a:endParaRPr>
          </a:p>
          <a:p>
            <a:pPr marL="0" marR="0" indent="0" algn="l" defTabSz="914400" rtl="0" eaLnBrk="1" fontAlgn="auto" latinLnBrk="0" hangingPunct="1">
              <a:lnSpc>
                <a:spcPct val="100000"/>
              </a:lnSpc>
              <a:spcBef>
                <a:spcPts val="0"/>
              </a:spcBef>
              <a:spcAft>
                <a:spcPts val="0"/>
              </a:spcAft>
              <a:buClrTx/>
              <a:buSzTx/>
              <a:buFontTx/>
              <a:buNone/>
              <a:defRPr/>
            </a:pPr>
            <a:endParaRPr kumimoji="1" lang="en-US" altLang="zh-CN" dirty="0">
              <a:latin typeface="楷体" panose="02010609060101010101" charset="-122"/>
              <a:ea typeface="楷体" panose="02010609060101010101" charset="-122"/>
              <a:cs typeface="楷体" panose="02010609060101010101"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HDFS</a:t>
            </a:r>
            <a:r>
              <a:rPr lang="zh-CN" altLang="en-US" sz="1200" b="0" i="0" kern="1200" dirty="0">
                <a:solidFill>
                  <a:schemeClr val="tx1"/>
                </a:solidFill>
                <a:effectLst/>
                <a:latin typeface="+mn-lt"/>
                <a:ea typeface="+mn-ea"/>
                <a:cs typeface="+mn-cs"/>
              </a:rPr>
              <a:t>具有高容错性、适合批处理、适合大数据处理、可构建在廉价机器上等优点，缺点是低延迟数据访问、小文件存取、并发写入、文件随机修改。</a:t>
            </a:r>
            <a:endParaRPr kumimoji="1" lang="zh-CN" altLang="en-US" dirty="0">
              <a:latin typeface="楷体" panose="02010609060101010101" charset="-122"/>
              <a:ea typeface="楷体" panose="02010609060101010101" charset="-122"/>
              <a:cs typeface="楷体" panose="02010609060101010101" charset="-122"/>
            </a:endParaRPr>
          </a:p>
        </p:txBody>
      </p:sp>
      <p:sp>
        <p:nvSpPr>
          <p:cNvPr id="4" name="Slide Number Placeholder 3"/>
          <p:cNvSpPr>
            <a:spLocks noGrp="1"/>
          </p:cNvSpPr>
          <p:nvPr>
            <p:ph type="sldNum" sz="quarter" idx="10"/>
          </p:nvPr>
        </p:nvSpPr>
        <p:spPr/>
        <p:txBody>
          <a:bodyPr/>
          <a:lstStyle/>
          <a:p>
            <a:fld id="{AC2F3D7F-3C6E-486F-84F6-2E547EFB7C0C}" type="slidenum">
              <a:rPr lang="zh-CN" altLang="en-US" smtClean="0"/>
              <a:t>44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大数据本身是个很宽泛的概念，</a:t>
            </a:r>
            <a:r>
              <a:rPr lang="en-US" altLang="zh-CN" dirty="0"/>
              <a:t>Hadoop</a:t>
            </a:r>
            <a:r>
              <a:rPr lang="zh-CN" altLang="en-US" dirty="0"/>
              <a:t>生态圈（或者泛生态圈）基本上都是为了处理超过单机尺度的数据处理而诞生的。你可以把它比作一个厨房所以需要的各种工具。锅碗瓢盆，各有各的用处，互相之间又有重合。你可以用汤锅直接当碗吃饭喝汤，你可以用小刀或者刨子去皮。但是每个工具有自己的特性，虽然奇怪的组合也能工作，但是未必是最佳选择。</a:t>
            </a:r>
          </a:p>
          <a:p>
            <a:r>
              <a:rPr lang="zh-CN" altLang="en-US" dirty="0"/>
              <a:t>大数据，首先你要能存的下大数据。</a:t>
            </a:r>
            <a:br>
              <a:rPr lang="zh-CN" altLang="en-US" dirty="0"/>
            </a:br>
            <a:r>
              <a:rPr lang="zh-CN" altLang="en-US" dirty="0"/>
              <a:t>传统的文件系统是单机的，不能横跨不同的机器。</a:t>
            </a:r>
            <a:r>
              <a:rPr lang="en-US" altLang="zh-CN" dirty="0"/>
              <a:t>HDFS</a:t>
            </a:r>
            <a:r>
              <a:rPr lang="zh-CN" altLang="en-US" dirty="0"/>
              <a:t>（</a:t>
            </a:r>
            <a:r>
              <a:rPr lang="en-US" altLang="zh-CN" dirty="0"/>
              <a:t>Hadoop Distributed </a:t>
            </a:r>
            <a:r>
              <a:rPr lang="en-US" altLang="zh-CN" dirty="0" err="1"/>
              <a:t>FileSystem</a:t>
            </a:r>
            <a:r>
              <a:rPr lang="zh-CN" altLang="en-US" dirty="0"/>
              <a:t>）的设计本质上是为了大量的数据能横跨成百上千台机器，但是你看到的是一个文件系统而不是很多文件系统。比如你说我要获取</a:t>
            </a:r>
            <a:r>
              <a:rPr lang="en-US" altLang="zh-CN" dirty="0"/>
              <a:t>/</a:t>
            </a:r>
            <a:r>
              <a:rPr lang="en-US" altLang="zh-CN" dirty="0" err="1"/>
              <a:t>hdfs</a:t>
            </a:r>
            <a:r>
              <a:rPr lang="en-US" altLang="zh-CN" dirty="0"/>
              <a:t>/</a:t>
            </a:r>
            <a:r>
              <a:rPr lang="en-US" altLang="zh-CN" dirty="0" err="1"/>
              <a:t>tmp</a:t>
            </a:r>
            <a:r>
              <a:rPr lang="en-US" altLang="zh-CN" dirty="0"/>
              <a:t>/file1</a:t>
            </a:r>
            <a:r>
              <a:rPr lang="zh-CN" altLang="en-US" dirty="0"/>
              <a:t>的数据，你引用的是一个文件路径，但是实际的数据存放在很多不同的机器上。你作为用户，不需要知道这些，就好比在单机上你不关心文件分散在什么磁道什么扇区一样。</a:t>
            </a:r>
            <a:r>
              <a:rPr lang="en-US" altLang="zh-CN" dirty="0"/>
              <a:t>HDFS</a:t>
            </a:r>
            <a:r>
              <a:rPr lang="zh-CN" altLang="en-US" dirty="0"/>
              <a:t>为你管理这些数据。</a:t>
            </a:r>
          </a:p>
          <a:p>
            <a:r>
              <a:rPr lang="zh-CN" altLang="en-US" dirty="0"/>
              <a:t>存的下数据之后，你就开始考虑怎么处理数据。虽然</a:t>
            </a:r>
            <a:r>
              <a:rPr lang="en-US" altLang="zh-CN" dirty="0"/>
              <a:t>HDFS</a:t>
            </a:r>
            <a:r>
              <a:rPr lang="zh-CN" altLang="en-US" dirty="0"/>
              <a:t>可以为你整体管理不同机器上的数据，但是这些数据太大了。一台机器读取成</a:t>
            </a:r>
            <a:r>
              <a:rPr lang="en-US" altLang="zh-CN" dirty="0"/>
              <a:t>T</a:t>
            </a:r>
            <a:r>
              <a:rPr lang="zh-CN" altLang="en-US" dirty="0"/>
              <a:t>上</a:t>
            </a:r>
            <a:r>
              <a:rPr lang="en-US" altLang="zh-CN" dirty="0"/>
              <a:t>P</a:t>
            </a:r>
            <a:r>
              <a:rPr lang="zh-CN" altLang="en-US" dirty="0"/>
              <a:t>的数据（很大的数据哦，比如整个东京热有史以来所有高清电影的大小甚至更大），一台机器慢慢跑也许需要好几天甚至好几周。对于很多公司来说，单机处理是不可忍受的，比如微博要更新</a:t>
            </a:r>
            <a:r>
              <a:rPr lang="en-US" altLang="zh-CN" dirty="0"/>
              <a:t>24</a:t>
            </a:r>
            <a:r>
              <a:rPr lang="zh-CN" altLang="en-US" dirty="0"/>
              <a:t>小时热博，它必须在</a:t>
            </a:r>
            <a:r>
              <a:rPr lang="en-US" altLang="zh-CN" dirty="0"/>
              <a:t>24</a:t>
            </a:r>
            <a:r>
              <a:rPr lang="zh-CN" altLang="en-US" dirty="0"/>
              <a:t>小时之内跑完这些处理。那么我如果要用很多台机器处理，我就面临了如何分配工作，如果一台机器挂了如何重新启动相应的任务，机器之间如何互相通信交换数据以完成复杂的计算等等。这就是</a:t>
            </a:r>
            <a:r>
              <a:rPr lang="en-US" altLang="zh-CN" dirty="0" err="1"/>
              <a:t>MapReduce</a:t>
            </a:r>
            <a:r>
              <a:rPr lang="en-US" altLang="zh-CN" dirty="0"/>
              <a:t> / </a:t>
            </a:r>
            <a:r>
              <a:rPr lang="en-US" altLang="zh-CN" dirty="0" err="1"/>
              <a:t>Tez</a:t>
            </a:r>
            <a:r>
              <a:rPr lang="en-US" altLang="zh-CN" dirty="0"/>
              <a:t> / Spark</a:t>
            </a:r>
            <a:r>
              <a:rPr lang="zh-CN" altLang="en-US" dirty="0"/>
              <a:t>的功能。</a:t>
            </a:r>
            <a:r>
              <a:rPr lang="en-US" altLang="zh-CN" dirty="0" err="1"/>
              <a:t>MapReduce</a:t>
            </a:r>
            <a:r>
              <a:rPr lang="zh-CN" altLang="en-US" dirty="0"/>
              <a:t>是第一代计算引擎，</a:t>
            </a:r>
            <a:r>
              <a:rPr lang="en-US" altLang="zh-CN" dirty="0" err="1"/>
              <a:t>Tez</a:t>
            </a:r>
            <a:r>
              <a:rPr lang="zh-CN" altLang="en-US" dirty="0"/>
              <a:t>和</a:t>
            </a:r>
            <a:r>
              <a:rPr lang="en-US" altLang="zh-CN" dirty="0"/>
              <a:t>Spark</a:t>
            </a:r>
            <a:r>
              <a:rPr lang="zh-CN" altLang="en-US" dirty="0"/>
              <a:t>是第二代。</a:t>
            </a:r>
            <a:r>
              <a:rPr lang="en-US" altLang="zh-CN" dirty="0" err="1"/>
              <a:t>MapReduce</a:t>
            </a:r>
            <a:r>
              <a:rPr lang="zh-CN" altLang="en-US" dirty="0"/>
              <a:t>的设计，采用了很简化的计算模型，只有</a:t>
            </a:r>
            <a:r>
              <a:rPr lang="en-US" altLang="zh-CN" dirty="0"/>
              <a:t>Map</a:t>
            </a:r>
            <a:r>
              <a:rPr lang="zh-CN" altLang="en-US" dirty="0"/>
              <a:t>和</a:t>
            </a:r>
            <a:r>
              <a:rPr lang="en-US" altLang="zh-CN" dirty="0"/>
              <a:t>Reduce</a:t>
            </a:r>
            <a:r>
              <a:rPr lang="zh-CN" altLang="en-US" dirty="0"/>
              <a:t>两个计算过程（中间用</a:t>
            </a:r>
            <a:r>
              <a:rPr lang="en-US" altLang="zh-CN" dirty="0"/>
              <a:t>Shuffle</a:t>
            </a:r>
            <a:r>
              <a:rPr lang="zh-CN" altLang="en-US" dirty="0"/>
              <a:t>串联），用这个模型，已经可以处理大数据领域很大一部分问题了。</a:t>
            </a:r>
            <a:br>
              <a:rPr lang="zh-CN" altLang="en-US" dirty="0"/>
            </a:br>
            <a:r>
              <a:rPr lang="zh-CN" altLang="en-US" dirty="0"/>
              <a:t>那什么是</a:t>
            </a:r>
            <a:r>
              <a:rPr lang="en-US" altLang="zh-CN" dirty="0"/>
              <a:t>Map</a:t>
            </a:r>
            <a:r>
              <a:rPr lang="zh-CN" altLang="en-US" dirty="0"/>
              <a:t>什么是</a:t>
            </a:r>
            <a:r>
              <a:rPr lang="en-US" altLang="zh-CN" dirty="0"/>
              <a:t>Reduce</a:t>
            </a:r>
            <a:r>
              <a:rPr lang="zh-CN" altLang="en-US" dirty="0"/>
              <a:t>？</a:t>
            </a:r>
            <a:br>
              <a:rPr lang="zh-CN" altLang="en-US" dirty="0"/>
            </a:br>
            <a:r>
              <a:rPr lang="zh-CN" altLang="en-US" dirty="0"/>
              <a:t>考虑如果你要统计一个巨大的文本文件存储在类似</a:t>
            </a:r>
            <a:r>
              <a:rPr lang="en-US" altLang="zh-CN" dirty="0"/>
              <a:t>HDFS</a:t>
            </a:r>
            <a:r>
              <a:rPr lang="zh-CN" altLang="en-US" dirty="0"/>
              <a:t>上，你想要知道这个文本里各个词的出现频率。你启动了一个</a:t>
            </a:r>
            <a:r>
              <a:rPr lang="en-US" altLang="zh-CN" dirty="0" err="1"/>
              <a:t>MapReduce</a:t>
            </a:r>
            <a:r>
              <a:rPr lang="zh-CN" altLang="en-US" dirty="0"/>
              <a:t>程序。</a:t>
            </a:r>
            <a:r>
              <a:rPr lang="en-US" altLang="zh-CN" dirty="0"/>
              <a:t>Map</a:t>
            </a:r>
            <a:r>
              <a:rPr lang="zh-CN" altLang="en-US" dirty="0"/>
              <a:t>阶段，几百台机器同时读取这个文件的各个部分，分别把各自读到的部分分别统计出词频，产生类似</a:t>
            </a:r>
            <a:br>
              <a:rPr lang="zh-CN" altLang="en-US" dirty="0"/>
            </a:br>
            <a:r>
              <a:rPr lang="zh-CN" altLang="en-US" dirty="0"/>
              <a:t>（</a:t>
            </a:r>
            <a:r>
              <a:rPr lang="en-US" altLang="zh-CN" dirty="0"/>
              <a:t>hello, 12100</a:t>
            </a:r>
            <a:r>
              <a:rPr lang="zh-CN" altLang="en-US" dirty="0"/>
              <a:t>次），（</a:t>
            </a:r>
            <a:r>
              <a:rPr lang="en-US" altLang="zh-CN" dirty="0"/>
              <a:t>world</a:t>
            </a:r>
            <a:r>
              <a:rPr lang="zh-CN" altLang="en-US" dirty="0"/>
              <a:t>，</a:t>
            </a:r>
            <a:r>
              <a:rPr lang="en-US" altLang="zh-CN" dirty="0"/>
              <a:t>15214</a:t>
            </a:r>
            <a:r>
              <a:rPr lang="zh-CN" altLang="en-US" dirty="0"/>
              <a:t>次）等等这样的</a:t>
            </a:r>
            <a:r>
              <a:rPr lang="en-US" altLang="zh-CN" dirty="0"/>
              <a:t>Pair</a:t>
            </a:r>
            <a:r>
              <a:rPr lang="zh-CN" altLang="en-US" dirty="0"/>
              <a:t>（我这里把</a:t>
            </a:r>
            <a:r>
              <a:rPr lang="en-US" altLang="zh-CN" dirty="0"/>
              <a:t>Map</a:t>
            </a:r>
            <a:r>
              <a:rPr lang="zh-CN" altLang="en-US" dirty="0"/>
              <a:t>和</a:t>
            </a:r>
            <a:r>
              <a:rPr lang="en-US" altLang="zh-CN" dirty="0"/>
              <a:t>Combine</a:t>
            </a:r>
            <a:r>
              <a:rPr lang="zh-CN" altLang="en-US" dirty="0"/>
              <a:t>放在一起说以便简化）；这几百台机器各自都产生了如上的集合，然后又有几百台机器启动</a:t>
            </a:r>
            <a:r>
              <a:rPr lang="en-US" altLang="zh-CN" dirty="0"/>
              <a:t>Reduce</a:t>
            </a:r>
            <a:r>
              <a:rPr lang="zh-CN" altLang="en-US" dirty="0"/>
              <a:t>处理。</a:t>
            </a:r>
            <a:r>
              <a:rPr lang="en-US" altLang="zh-CN" dirty="0"/>
              <a:t>Reducer</a:t>
            </a:r>
            <a:r>
              <a:rPr lang="zh-CN" altLang="en-US" dirty="0"/>
              <a:t>机器</a:t>
            </a:r>
            <a:r>
              <a:rPr lang="en-US" altLang="zh-CN" dirty="0"/>
              <a:t>A</a:t>
            </a:r>
            <a:r>
              <a:rPr lang="zh-CN" altLang="en-US" dirty="0"/>
              <a:t>将从</a:t>
            </a:r>
            <a:r>
              <a:rPr lang="en-US" altLang="zh-CN" dirty="0"/>
              <a:t>Mapper</a:t>
            </a:r>
            <a:r>
              <a:rPr lang="zh-CN" altLang="en-US" dirty="0"/>
              <a:t>机器收到所有以</a:t>
            </a:r>
            <a:r>
              <a:rPr lang="en-US" altLang="zh-CN" dirty="0"/>
              <a:t>A</a:t>
            </a:r>
            <a:r>
              <a:rPr lang="zh-CN" altLang="en-US" dirty="0"/>
              <a:t>开头的统计结果，机器</a:t>
            </a:r>
            <a:r>
              <a:rPr lang="en-US" altLang="zh-CN" dirty="0"/>
              <a:t>B</a:t>
            </a:r>
            <a:r>
              <a:rPr lang="zh-CN" altLang="en-US" dirty="0"/>
              <a:t>将收到</a:t>
            </a:r>
            <a:r>
              <a:rPr lang="en-US" altLang="zh-CN" dirty="0"/>
              <a:t>B</a:t>
            </a:r>
            <a:r>
              <a:rPr lang="zh-CN" altLang="en-US" dirty="0"/>
              <a:t>开头的词汇统计结果（当然实际上不会真的以字母开头做依据，而是用函数产生</a:t>
            </a:r>
            <a:r>
              <a:rPr lang="en-US" altLang="zh-CN" dirty="0"/>
              <a:t>Hash</a:t>
            </a:r>
            <a:r>
              <a:rPr lang="zh-CN" altLang="en-US" dirty="0"/>
              <a:t>值以避免数据串化。因为类似</a:t>
            </a:r>
            <a:r>
              <a:rPr lang="en-US" altLang="zh-CN" dirty="0"/>
              <a:t>X</a:t>
            </a:r>
            <a:r>
              <a:rPr lang="zh-CN" altLang="en-US" dirty="0"/>
              <a:t>开头的词肯定比其他要少得多，而你不希望数据处理各个机器的工作量相差悬殊）。然后这些</a:t>
            </a:r>
            <a:r>
              <a:rPr lang="en-US" altLang="zh-CN" dirty="0"/>
              <a:t>Reducer</a:t>
            </a:r>
            <a:r>
              <a:rPr lang="zh-CN" altLang="en-US" dirty="0"/>
              <a:t>将再次汇总，（</a:t>
            </a:r>
            <a:r>
              <a:rPr lang="en-US" altLang="zh-CN" dirty="0"/>
              <a:t>hello</a:t>
            </a:r>
            <a:r>
              <a:rPr lang="zh-CN" altLang="en-US" dirty="0"/>
              <a:t>，</a:t>
            </a:r>
            <a:r>
              <a:rPr lang="en-US" altLang="zh-CN" dirty="0"/>
              <a:t>12100</a:t>
            </a:r>
            <a:r>
              <a:rPr lang="zh-CN" altLang="en-US" dirty="0"/>
              <a:t>）＋（</a:t>
            </a:r>
            <a:r>
              <a:rPr lang="en-US" altLang="zh-CN" dirty="0"/>
              <a:t>hello</a:t>
            </a:r>
            <a:r>
              <a:rPr lang="zh-CN" altLang="en-US" dirty="0"/>
              <a:t>，</a:t>
            </a:r>
            <a:r>
              <a:rPr lang="en-US" altLang="zh-CN" dirty="0"/>
              <a:t>12311</a:t>
            </a:r>
            <a:r>
              <a:rPr lang="zh-CN" altLang="en-US" dirty="0"/>
              <a:t>）＋（</a:t>
            </a:r>
            <a:r>
              <a:rPr lang="en-US" altLang="zh-CN" dirty="0"/>
              <a:t>hello</a:t>
            </a:r>
            <a:r>
              <a:rPr lang="zh-CN" altLang="en-US" dirty="0"/>
              <a:t>，</a:t>
            </a:r>
            <a:r>
              <a:rPr lang="en-US" altLang="zh-CN" dirty="0"/>
              <a:t>345881</a:t>
            </a:r>
            <a:r>
              <a:rPr lang="zh-CN" altLang="en-US" dirty="0"/>
              <a:t>）</a:t>
            </a:r>
            <a:r>
              <a:rPr lang="en-US" altLang="zh-CN" dirty="0"/>
              <a:t>= </a:t>
            </a:r>
            <a:r>
              <a:rPr lang="zh-CN" altLang="en-US" dirty="0"/>
              <a:t>（</a:t>
            </a:r>
            <a:r>
              <a:rPr lang="en-US" altLang="zh-CN" dirty="0"/>
              <a:t>hello</a:t>
            </a:r>
            <a:r>
              <a:rPr lang="zh-CN" altLang="en-US" dirty="0"/>
              <a:t>，</a:t>
            </a:r>
            <a:r>
              <a:rPr lang="en-US" altLang="zh-CN" dirty="0"/>
              <a:t>370292</a:t>
            </a:r>
            <a:r>
              <a:rPr lang="zh-CN" altLang="en-US" dirty="0"/>
              <a:t>）。每个</a:t>
            </a:r>
            <a:r>
              <a:rPr lang="en-US" altLang="zh-CN" dirty="0"/>
              <a:t>Reducer</a:t>
            </a:r>
            <a:r>
              <a:rPr lang="zh-CN" altLang="en-US" dirty="0"/>
              <a:t>都如上处理，你就得到了整个文件的词频结果。</a:t>
            </a:r>
            <a:br>
              <a:rPr lang="zh-CN" altLang="en-US" dirty="0"/>
            </a:br>
            <a:r>
              <a:rPr lang="zh-CN" altLang="en-US" dirty="0"/>
              <a:t>这看似是个很简单的模型，但很多算法都可以用这个模型描述了。</a:t>
            </a:r>
            <a:br>
              <a:rPr lang="zh-CN" altLang="en-US" dirty="0"/>
            </a:br>
            <a:r>
              <a:rPr lang="en-US" altLang="zh-CN" dirty="0"/>
              <a:t>Map</a:t>
            </a:r>
            <a:r>
              <a:rPr lang="zh-CN" altLang="en-US" dirty="0"/>
              <a:t>＋</a:t>
            </a:r>
            <a:r>
              <a:rPr lang="en-US" altLang="zh-CN" dirty="0"/>
              <a:t>Reduce</a:t>
            </a:r>
            <a:r>
              <a:rPr lang="zh-CN" altLang="en-US" dirty="0"/>
              <a:t>的简单模型很黄很暴力，虽然好用，但是很笨重。第二代的</a:t>
            </a:r>
            <a:r>
              <a:rPr lang="en-US" altLang="zh-CN" dirty="0" err="1"/>
              <a:t>Tez</a:t>
            </a:r>
            <a:r>
              <a:rPr lang="zh-CN" altLang="en-US" dirty="0"/>
              <a:t>和</a:t>
            </a:r>
            <a:r>
              <a:rPr lang="en-US" altLang="zh-CN" dirty="0"/>
              <a:t>Spark</a:t>
            </a:r>
            <a:r>
              <a:rPr lang="zh-CN" altLang="en-US" dirty="0"/>
              <a:t>除了内存</a:t>
            </a:r>
            <a:r>
              <a:rPr lang="en-US" altLang="zh-CN" dirty="0"/>
              <a:t>Cache</a:t>
            </a:r>
            <a:r>
              <a:rPr lang="zh-CN" altLang="en-US" dirty="0"/>
              <a:t>之类的新</a:t>
            </a:r>
            <a:r>
              <a:rPr lang="en-US" altLang="zh-CN" dirty="0"/>
              <a:t>feature</a:t>
            </a:r>
            <a:r>
              <a:rPr lang="zh-CN" altLang="en-US" dirty="0"/>
              <a:t>，本质上来说，是让</a:t>
            </a:r>
            <a:r>
              <a:rPr lang="en-US" altLang="zh-CN" dirty="0"/>
              <a:t>Map/Reduce</a:t>
            </a:r>
            <a:r>
              <a:rPr lang="zh-CN" altLang="en-US" dirty="0"/>
              <a:t>模型更通用，让</a:t>
            </a:r>
            <a:r>
              <a:rPr lang="en-US" altLang="zh-CN" dirty="0"/>
              <a:t>Map</a:t>
            </a:r>
            <a:r>
              <a:rPr lang="zh-CN" altLang="en-US" dirty="0"/>
              <a:t>和</a:t>
            </a:r>
            <a:r>
              <a:rPr lang="en-US" altLang="zh-CN" dirty="0"/>
              <a:t>Reduce</a:t>
            </a:r>
            <a:r>
              <a:rPr lang="zh-CN" altLang="en-US" dirty="0"/>
              <a:t>之间的界限更模糊，数据交换更灵活，更少的磁盘读写，以便更方便地描述复杂算法，取得更高的吞吐量。</a:t>
            </a:r>
          </a:p>
          <a:p>
            <a:r>
              <a:rPr lang="zh-CN" altLang="en-US" dirty="0"/>
              <a:t>有了</a:t>
            </a:r>
            <a:r>
              <a:rPr lang="en-US" altLang="zh-CN" dirty="0" err="1"/>
              <a:t>MapReduce</a:t>
            </a:r>
            <a:r>
              <a:rPr lang="zh-CN" altLang="en-US" dirty="0"/>
              <a:t>，</a:t>
            </a:r>
            <a:r>
              <a:rPr lang="en-US" altLang="zh-CN" dirty="0" err="1"/>
              <a:t>Tez</a:t>
            </a:r>
            <a:r>
              <a:rPr lang="zh-CN" altLang="en-US" dirty="0"/>
              <a:t>和</a:t>
            </a:r>
            <a:r>
              <a:rPr lang="en-US" altLang="zh-CN" dirty="0"/>
              <a:t>Spark</a:t>
            </a:r>
            <a:r>
              <a:rPr lang="zh-CN" altLang="en-US" dirty="0"/>
              <a:t>之后，程序员发现，</a:t>
            </a:r>
            <a:r>
              <a:rPr lang="en-US" altLang="zh-CN" dirty="0" err="1"/>
              <a:t>MapReduce</a:t>
            </a:r>
            <a:r>
              <a:rPr lang="zh-CN" altLang="en-US" dirty="0"/>
              <a:t>的程序写起来真麻烦。他们希望简化这个过程。这就好比你有了汇编语言，虽然你几乎什么都能干了，但是你还是觉得繁琐。你希望有个更高层更抽象的语言层来描述算法和数据处理流程。于是就有了</a:t>
            </a:r>
            <a:r>
              <a:rPr lang="en-US" altLang="zh-CN" dirty="0"/>
              <a:t>Pig</a:t>
            </a:r>
            <a:r>
              <a:rPr lang="zh-CN" altLang="en-US" dirty="0"/>
              <a:t>和</a:t>
            </a:r>
            <a:r>
              <a:rPr lang="en-US" altLang="zh-CN" dirty="0"/>
              <a:t>Hive</a:t>
            </a:r>
            <a:r>
              <a:rPr lang="zh-CN" altLang="en-US" dirty="0"/>
              <a:t>。</a:t>
            </a:r>
            <a:r>
              <a:rPr lang="en-US" altLang="zh-CN" dirty="0"/>
              <a:t>Pig</a:t>
            </a:r>
            <a:r>
              <a:rPr lang="zh-CN" altLang="en-US" dirty="0"/>
              <a:t>是接近脚本方式去描述</a:t>
            </a:r>
            <a:r>
              <a:rPr lang="en-US" altLang="zh-CN" dirty="0" err="1"/>
              <a:t>MapReduce</a:t>
            </a:r>
            <a:r>
              <a:rPr lang="zh-CN" altLang="en-US" dirty="0"/>
              <a:t>，</a:t>
            </a:r>
            <a:r>
              <a:rPr lang="en-US" altLang="zh-CN" dirty="0"/>
              <a:t>Hive</a:t>
            </a:r>
            <a:r>
              <a:rPr lang="zh-CN" altLang="en-US" dirty="0"/>
              <a:t>则用的是</a:t>
            </a:r>
            <a:r>
              <a:rPr lang="en-US" altLang="zh-CN" dirty="0"/>
              <a:t>SQL</a:t>
            </a:r>
            <a:r>
              <a:rPr lang="zh-CN" altLang="en-US" dirty="0"/>
              <a:t>。它们把脚本和</a:t>
            </a:r>
            <a:r>
              <a:rPr lang="en-US" altLang="zh-CN" dirty="0"/>
              <a:t>SQL</a:t>
            </a:r>
            <a:r>
              <a:rPr lang="zh-CN" altLang="en-US" dirty="0"/>
              <a:t>语言翻译成</a:t>
            </a:r>
            <a:r>
              <a:rPr lang="en-US" altLang="zh-CN" dirty="0" err="1"/>
              <a:t>MapReduce</a:t>
            </a:r>
            <a:r>
              <a:rPr lang="zh-CN" altLang="en-US" dirty="0"/>
              <a:t>程序，丢给计算引擎去计算，而你就从繁琐的</a:t>
            </a:r>
            <a:r>
              <a:rPr lang="en-US" altLang="zh-CN" dirty="0" err="1"/>
              <a:t>MapReduce</a:t>
            </a:r>
            <a:r>
              <a:rPr lang="zh-CN" altLang="en-US" dirty="0"/>
              <a:t>程序中解脱出来，用更简单更直观的语言去写程序了。</a:t>
            </a:r>
          </a:p>
          <a:p>
            <a:r>
              <a:rPr lang="zh-CN" altLang="en-US" dirty="0"/>
              <a:t>有了</a:t>
            </a:r>
            <a:r>
              <a:rPr lang="en-US" altLang="zh-CN" dirty="0"/>
              <a:t>Hive</a:t>
            </a:r>
            <a:r>
              <a:rPr lang="zh-CN" altLang="en-US" dirty="0"/>
              <a:t>之后，人们发现</a:t>
            </a:r>
            <a:r>
              <a:rPr lang="en-US" altLang="zh-CN" dirty="0"/>
              <a:t>SQL</a:t>
            </a:r>
            <a:r>
              <a:rPr lang="zh-CN" altLang="en-US" dirty="0"/>
              <a:t>对比</a:t>
            </a:r>
            <a:r>
              <a:rPr lang="en-US" altLang="zh-CN" dirty="0"/>
              <a:t>Java</a:t>
            </a:r>
            <a:r>
              <a:rPr lang="zh-CN" altLang="en-US" dirty="0"/>
              <a:t>有巨大的优势。一个是它太容易写了。刚才词频的东西，用</a:t>
            </a:r>
            <a:r>
              <a:rPr lang="en-US" altLang="zh-CN" dirty="0"/>
              <a:t>SQL</a:t>
            </a:r>
            <a:r>
              <a:rPr lang="zh-CN" altLang="en-US" dirty="0"/>
              <a:t>描述就只有一两行，</a:t>
            </a:r>
            <a:r>
              <a:rPr lang="en-US" altLang="zh-CN" dirty="0" err="1"/>
              <a:t>MapReduce</a:t>
            </a:r>
            <a:r>
              <a:rPr lang="zh-CN" altLang="en-US" dirty="0"/>
              <a:t>写起来大约要几十上百行。而更重要的是，非计算机背景的用户终于感受到了爱：我也会写</a:t>
            </a:r>
            <a:r>
              <a:rPr lang="en-US" altLang="zh-CN" dirty="0"/>
              <a:t>SQL</a:t>
            </a:r>
            <a:r>
              <a:rPr lang="zh-CN" altLang="en-US" dirty="0"/>
              <a:t>！于是数据分析人员终于从乞求工程师帮忙的窘境解脱出来，工程师也从写奇怪的一次性的处理程序中解脱出来。大家都开心了。</a:t>
            </a:r>
            <a:r>
              <a:rPr lang="en-US" altLang="zh-CN" dirty="0"/>
              <a:t>Hive</a:t>
            </a:r>
            <a:r>
              <a:rPr lang="zh-CN" altLang="en-US" dirty="0"/>
              <a:t>逐渐成长成了大数据仓库的核心组件。甚至很多公司的流水线作业集完全是用</a:t>
            </a:r>
            <a:r>
              <a:rPr lang="en-US" altLang="zh-CN" dirty="0"/>
              <a:t>SQL</a:t>
            </a:r>
            <a:r>
              <a:rPr lang="zh-CN" altLang="en-US" dirty="0"/>
              <a:t>描述，因为易写易改，一看就懂，容易维护。</a:t>
            </a:r>
          </a:p>
          <a:p>
            <a:r>
              <a:rPr lang="zh-CN" altLang="en-US" dirty="0"/>
              <a:t>自从数据分析人员开始用</a:t>
            </a:r>
            <a:r>
              <a:rPr lang="en-US" altLang="zh-CN" dirty="0"/>
              <a:t>Hive</a:t>
            </a:r>
            <a:r>
              <a:rPr lang="zh-CN" altLang="en-US" dirty="0"/>
              <a:t>分析数据之后，它们发现，</a:t>
            </a:r>
            <a:r>
              <a:rPr lang="en-US" altLang="zh-CN" dirty="0"/>
              <a:t>Hive</a:t>
            </a:r>
            <a:r>
              <a:rPr lang="zh-CN" altLang="en-US" dirty="0"/>
              <a:t>在</a:t>
            </a:r>
            <a:r>
              <a:rPr lang="en-US" altLang="zh-CN" dirty="0" err="1"/>
              <a:t>MapReduce</a:t>
            </a:r>
            <a:r>
              <a:rPr lang="zh-CN" altLang="en-US" dirty="0"/>
              <a:t>上跑，真鸡巴慢！流水线作业集也许没啥关系，比如</a:t>
            </a:r>
            <a:r>
              <a:rPr lang="en-US" altLang="zh-CN" dirty="0"/>
              <a:t>24</a:t>
            </a:r>
            <a:r>
              <a:rPr lang="zh-CN" altLang="en-US" dirty="0"/>
              <a:t>小时更新的推荐，反正</a:t>
            </a:r>
            <a:r>
              <a:rPr lang="en-US" altLang="zh-CN" dirty="0"/>
              <a:t>24</a:t>
            </a:r>
            <a:r>
              <a:rPr lang="zh-CN" altLang="en-US" dirty="0"/>
              <a:t>小时内跑完就算了。但是数据分析，人们总是希望能跑更快一些。比如我希望看过去一个小时内多少人在充气娃娃页面驻足，分别停留了多久，对于一个巨型网站海量数据下，这个处理过程也许要花几十分钟甚至很多小时。而这个分析也许只是你万里长征的第一步，你还要看多少人浏览了跳蛋多少人看了拉赫曼尼诺夫的</a:t>
            </a:r>
            <a:r>
              <a:rPr lang="en-US" altLang="zh-CN" dirty="0"/>
              <a:t>CD</a:t>
            </a:r>
            <a:r>
              <a:rPr lang="zh-CN" altLang="en-US" dirty="0"/>
              <a:t>，以便跟老板汇报，我们的用户是猥琐男闷骚女更多还是文艺青年／少女更多。你无法忍受等待的折磨，只能跟帅帅的工程师蝈蝈说，快，快，再快一点！</a:t>
            </a:r>
            <a:br>
              <a:rPr lang="zh-CN" altLang="en-US" dirty="0"/>
            </a:br>
            <a:r>
              <a:rPr lang="zh-CN" altLang="en-US" dirty="0"/>
              <a:t>于是</a:t>
            </a:r>
            <a:r>
              <a:rPr lang="en-US" altLang="zh-CN" dirty="0"/>
              <a:t>Impala</a:t>
            </a:r>
            <a:r>
              <a:rPr lang="zh-CN" altLang="en-US" dirty="0"/>
              <a:t>，</a:t>
            </a:r>
            <a:r>
              <a:rPr lang="en-US" altLang="zh-CN" dirty="0"/>
              <a:t>Presto</a:t>
            </a:r>
            <a:r>
              <a:rPr lang="zh-CN" altLang="en-US" dirty="0"/>
              <a:t>，</a:t>
            </a:r>
            <a:r>
              <a:rPr lang="en-US" altLang="zh-CN" dirty="0"/>
              <a:t>Drill</a:t>
            </a:r>
            <a:r>
              <a:rPr lang="zh-CN" altLang="en-US" dirty="0"/>
              <a:t>诞生了（当然还有无数非著名的交互</a:t>
            </a:r>
            <a:r>
              <a:rPr lang="en-US" altLang="zh-CN" dirty="0"/>
              <a:t>SQL</a:t>
            </a:r>
            <a:r>
              <a:rPr lang="zh-CN" altLang="en-US" dirty="0"/>
              <a:t>引擎，就不一一列举了）。三个系统的核心理念是，</a:t>
            </a:r>
            <a:r>
              <a:rPr lang="en-US" altLang="zh-CN" dirty="0" err="1"/>
              <a:t>MapReduce</a:t>
            </a:r>
            <a:r>
              <a:rPr lang="zh-CN" altLang="en-US" dirty="0"/>
              <a:t>引擎太慢，因为它太通用，太强壮，太保守，我们</a:t>
            </a:r>
            <a:r>
              <a:rPr lang="en-US" altLang="zh-CN" dirty="0"/>
              <a:t>SQL</a:t>
            </a:r>
            <a:r>
              <a:rPr lang="zh-CN" altLang="en-US" dirty="0"/>
              <a:t>需要更轻量，更激进地获取资源，更专门地对</a:t>
            </a:r>
            <a:r>
              <a:rPr lang="en-US" altLang="zh-CN" dirty="0"/>
              <a:t>SQL</a:t>
            </a:r>
            <a:r>
              <a:rPr lang="zh-CN" altLang="en-US" dirty="0"/>
              <a:t>做优化，而且不需要那么多容错性保证（因为系统出错了大不了重新启动任务，如果整个处理时间更短的话，比如几分钟之内）。这些系统让用户更快速地处理</a:t>
            </a:r>
            <a:r>
              <a:rPr lang="en-US" altLang="zh-CN" dirty="0"/>
              <a:t>SQL</a:t>
            </a:r>
            <a:r>
              <a:rPr lang="zh-CN" altLang="en-US" dirty="0"/>
              <a:t>任务，牺牲了通用性稳定性等特性。如果说</a:t>
            </a:r>
            <a:r>
              <a:rPr lang="en-US" altLang="zh-CN" dirty="0" err="1"/>
              <a:t>MapReduce</a:t>
            </a:r>
            <a:r>
              <a:rPr lang="zh-CN" altLang="en-US" dirty="0"/>
              <a:t>是大砍刀，砍啥都不怕，那上面三个就是剔骨刀，灵巧锋利，但是不能搞太大太硬的东西。</a:t>
            </a:r>
          </a:p>
          <a:p>
            <a:r>
              <a:rPr lang="zh-CN" altLang="en-US" dirty="0"/>
              <a:t>这些系统，说实话，一直没有达到人们期望的流行度。因为这时候又两个异类被造出来了。他们是</a:t>
            </a:r>
            <a:r>
              <a:rPr lang="en-US" altLang="zh-CN" dirty="0"/>
              <a:t>Hive on </a:t>
            </a:r>
            <a:r>
              <a:rPr lang="en-US" altLang="zh-CN" dirty="0" err="1"/>
              <a:t>Tez</a:t>
            </a:r>
            <a:r>
              <a:rPr lang="en-US" altLang="zh-CN" dirty="0"/>
              <a:t> / Spark</a:t>
            </a:r>
            <a:r>
              <a:rPr lang="zh-CN" altLang="en-US" dirty="0"/>
              <a:t>和</a:t>
            </a:r>
            <a:r>
              <a:rPr lang="en-US" altLang="zh-CN" dirty="0" err="1"/>
              <a:t>SparkSQL</a:t>
            </a:r>
            <a:r>
              <a:rPr lang="zh-CN" altLang="en-US" dirty="0"/>
              <a:t>。它们的设计理念是，</a:t>
            </a:r>
            <a:r>
              <a:rPr lang="en-US" altLang="zh-CN" dirty="0" err="1"/>
              <a:t>MapReduce</a:t>
            </a:r>
            <a:r>
              <a:rPr lang="zh-CN" altLang="en-US" dirty="0"/>
              <a:t>慢，但是如果我用新一代通用计算引擎</a:t>
            </a:r>
            <a:r>
              <a:rPr lang="en-US" altLang="zh-CN" dirty="0" err="1"/>
              <a:t>Tez</a:t>
            </a:r>
            <a:r>
              <a:rPr lang="zh-CN" altLang="en-US" dirty="0"/>
              <a:t>或者</a:t>
            </a:r>
            <a:r>
              <a:rPr lang="en-US" altLang="zh-CN" dirty="0"/>
              <a:t>Spark</a:t>
            </a:r>
            <a:r>
              <a:rPr lang="zh-CN" altLang="en-US" dirty="0"/>
              <a:t>来跑</a:t>
            </a:r>
            <a:r>
              <a:rPr lang="en-US" altLang="zh-CN" dirty="0"/>
              <a:t>SQL</a:t>
            </a:r>
            <a:r>
              <a:rPr lang="zh-CN" altLang="en-US" dirty="0"/>
              <a:t>，那我就能跑的更快。而且用户不需要维护两套系统。这就好比如果你厨房小，人又懒，对吃的精细程度要求有限，那你可以买个电饭煲，能蒸能煲能烧，省了好多厨具。</a:t>
            </a:r>
          </a:p>
          <a:p>
            <a:r>
              <a:rPr lang="zh-CN" altLang="en-US" dirty="0"/>
              <a:t>上面的介绍，基本就是一个数据仓库的构架了。底层</a:t>
            </a:r>
            <a:r>
              <a:rPr lang="en-US" altLang="zh-CN" dirty="0"/>
              <a:t>HDFS</a:t>
            </a:r>
            <a:r>
              <a:rPr lang="zh-CN" altLang="en-US" dirty="0"/>
              <a:t>，上面跑</a:t>
            </a:r>
            <a:r>
              <a:rPr lang="en-US" altLang="zh-CN" dirty="0" err="1"/>
              <a:t>MapReduce</a:t>
            </a:r>
            <a:r>
              <a:rPr lang="zh-CN" altLang="en-US" dirty="0"/>
              <a:t>／</a:t>
            </a:r>
            <a:r>
              <a:rPr lang="en-US" altLang="zh-CN" dirty="0" err="1"/>
              <a:t>Tez</a:t>
            </a:r>
            <a:r>
              <a:rPr lang="zh-CN" altLang="en-US" dirty="0"/>
              <a:t>／</a:t>
            </a:r>
            <a:r>
              <a:rPr lang="en-US" altLang="zh-CN" dirty="0"/>
              <a:t>Spark</a:t>
            </a:r>
            <a:r>
              <a:rPr lang="zh-CN" altLang="en-US" dirty="0"/>
              <a:t>，在上面跑</a:t>
            </a:r>
            <a:r>
              <a:rPr lang="en-US" altLang="zh-CN" dirty="0"/>
              <a:t>Hive</a:t>
            </a:r>
            <a:r>
              <a:rPr lang="zh-CN" altLang="en-US" dirty="0"/>
              <a:t>，</a:t>
            </a:r>
            <a:r>
              <a:rPr lang="en-US" altLang="zh-CN" dirty="0"/>
              <a:t>Pig</a:t>
            </a:r>
            <a:r>
              <a:rPr lang="zh-CN" altLang="en-US" dirty="0"/>
              <a:t>。或者</a:t>
            </a:r>
            <a:r>
              <a:rPr lang="en-US" altLang="zh-CN" dirty="0"/>
              <a:t>HDFS</a:t>
            </a:r>
            <a:r>
              <a:rPr lang="zh-CN" altLang="en-US" dirty="0"/>
              <a:t>上直接跑</a:t>
            </a:r>
            <a:r>
              <a:rPr lang="en-US" altLang="zh-CN" dirty="0"/>
              <a:t>Impala</a:t>
            </a:r>
            <a:r>
              <a:rPr lang="zh-CN" altLang="en-US" dirty="0"/>
              <a:t>，</a:t>
            </a:r>
            <a:r>
              <a:rPr lang="en-US" altLang="zh-CN" dirty="0"/>
              <a:t>Drill</a:t>
            </a:r>
            <a:r>
              <a:rPr lang="zh-CN" altLang="en-US" dirty="0"/>
              <a:t>，</a:t>
            </a:r>
            <a:r>
              <a:rPr lang="en-US" altLang="zh-CN" dirty="0"/>
              <a:t>Presto</a:t>
            </a:r>
            <a:r>
              <a:rPr lang="zh-CN" altLang="en-US" dirty="0"/>
              <a:t>。这解决了中低速数据处理的要求。</a:t>
            </a:r>
          </a:p>
          <a:p>
            <a:r>
              <a:rPr lang="zh-CN" altLang="en-US" dirty="0"/>
              <a:t>那如果我要更高速的处理呢？</a:t>
            </a:r>
            <a:br>
              <a:rPr lang="zh-CN" altLang="en-US" dirty="0"/>
            </a:br>
            <a:r>
              <a:rPr lang="zh-CN" altLang="en-US" dirty="0"/>
              <a:t>如果我是一个类似微博的公司，我希望显示不是</a:t>
            </a:r>
            <a:r>
              <a:rPr lang="en-US" altLang="zh-CN" dirty="0"/>
              <a:t>24</a:t>
            </a:r>
            <a:r>
              <a:rPr lang="zh-CN" altLang="en-US" dirty="0"/>
              <a:t>小时热博，我想看一个不断变化的热播榜，更新延迟在一分钟之内，上面的手段都将无法胜任。于是又一种计算模型被开发出来，这就是</a:t>
            </a:r>
            <a:r>
              <a:rPr lang="en-US" altLang="zh-CN" dirty="0"/>
              <a:t>Streaming</a:t>
            </a:r>
            <a:r>
              <a:rPr lang="zh-CN" altLang="en-US" dirty="0"/>
              <a:t>（流）计算。</a:t>
            </a:r>
            <a:r>
              <a:rPr lang="en-US" altLang="zh-CN" dirty="0"/>
              <a:t>Storm</a:t>
            </a:r>
            <a:r>
              <a:rPr lang="zh-CN" altLang="en-US" dirty="0"/>
              <a:t>是最流行的流计算平台。流计算的思路是，如果要达到更实时的更新，我何不在数据流进来的时候就处理了？比如还是词频统计的例子，我的数据流是一个一个的词，我就让他们一边流过我就一边开始统计了。流计算很牛逼，基本无延迟，但是它的短处是，不灵活，你想要统计的东西必须预先知道，毕竟数据流过就没了，你没算的东西就无法补算了。因此它是个很好的东西，但是无法替代上面数据仓库和批处理系统。</a:t>
            </a:r>
          </a:p>
          <a:p>
            <a:r>
              <a:rPr lang="zh-CN" altLang="en-US" dirty="0"/>
              <a:t>还有一个有些独立的模块是</a:t>
            </a:r>
            <a:r>
              <a:rPr lang="en-US" altLang="zh-CN" dirty="0"/>
              <a:t>KV Store</a:t>
            </a:r>
            <a:r>
              <a:rPr lang="zh-CN" altLang="en-US" dirty="0"/>
              <a:t>，比如</a:t>
            </a:r>
            <a:r>
              <a:rPr lang="en-US" altLang="zh-CN" dirty="0"/>
              <a:t>Cassandra</a:t>
            </a:r>
            <a:r>
              <a:rPr lang="zh-CN" altLang="en-US" dirty="0"/>
              <a:t>，</a:t>
            </a:r>
            <a:r>
              <a:rPr lang="en-US" altLang="zh-CN" dirty="0" err="1"/>
              <a:t>HBase</a:t>
            </a:r>
            <a:r>
              <a:rPr lang="zh-CN" altLang="en-US" dirty="0"/>
              <a:t>，</a:t>
            </a:r>
            <a:r>
              <a:rPr lang="en-US" altLang="zh-CN" dirty="0" err="1"/>
              <a:t>MongoDB</a:t>
            </a:r>
            <a:r>
              <a:rPr lang="zh-CN" altLang="en-US" dirty="0"/>
              <a:t>以及很多很多很多很多其他的（多到无法想象）。所以</a:t>
            </a:r>
            <a:r>
              <a:rPr lang="en-US" altLang="zh-CN" dirty="0"/>
              <a:t>KV Store</a:t>
            </a:r>
            <a:r>
              <a:rPr lang="zh-CN" altLang="en-US" dirty="0"/>
              <a:t>就是说，我有一堆键值，我能很快速滴获取与这个</a:t>
            </a:r>
            <a:r>
              <a:rPr lang="en-US" altLang="zh-CN" dirty="0"/>
              <a:t>Key</a:t>
            </a:r>
            <a:r>
              <a:rPr lang="zh-CN" altLang="en-US" dirty="0"/>
              <a:t>绑定的数据。比如我用身份证号，能取到你的身份数据。这个动作用</a:t>
            </a:r>
            <a:r>
              <a:rPr lang="en-US" altLang="zh-CN" dirty="0" err="1"/>
              <a:t>MapReduce</a:t>
            </a:r>
            <a:r>
              <a:rPr lang="zh-CN" altLang="en-US" dirty="0"/>
              <a:t>也能完成，但是很可能要扫描整个数据集。而</a:t>
            </a:r>
            <a:r>
              <a:rPr lang="en-US" altLang="zh-CN" dirty="0"/>
              <a:t>KV Store</a:t>
            </a:r>
            <a:r>
              <a:rPr lang="zh-CN" altLang="en-US" dirty="0"/>
              <a:t>专用来处理这个操作，所有存和取都专门为此优化了。从几个</a:t>
            </a:r>
            <a:r>
              <a:rPr lang="en-US" altLang="zh-CN" dirty="0"/>
              <a:t>P</a:t>
            </a:r>
            <a:r>
              <a:rPr lang="zh-CN" altLang="en-US" dirty="0"/>
              <a:t>的数据中查找一个身份证号，也许只要零点几秒。这让大数据公司的一些专门操作被大大优化了。比如我网页上有个根据订单号查找订单内容的页面，而整个网站的订单数量无法单机数据库存储，我就会考虑用</a:t>
            </a:r>
            <a:r>
              <a:rPr lang="en-US" altLang="zh-CN" dirty="0"/>
              <a:t>KV Store</a:t>
            </a:r>
            <a:r>
              <a:rPr lang="zh-CN" altLang="en-US" dirty="0"/>
              <a:t>来存。</a:t>
            </a:r>
            <a:r>
              <a:rPr lang="en-US" altLang="zh-CN" dirty="0"/>
              <a:t>KV Store</a:t>
            </a:r>
            <a:r>
              <a:rPr lang="zh-CN" altLang="en-US" dirty="0"/>
              <a:t>的理念是，基本无法处理复杂的计算，大多没法</a:t>
            </a:r>
            <a:r>
              <a:rPr lang="en-US" altLang="zh-CN" dirty="0"/>
              <a:t>JOIN</a:t>
            </a:r>
            <a:r>
              <a:rPr lang="zh-CN" altLang="en-US" dirty="0"/>
              <a:t>，也许没法聚合，没有强一致性保证（不同数据分布在不同机器上，你每次读取也许会读到不同的结果，也无法处理类似银行转账那样的强一致性要求的操作）。但是丫就是快。极快。</a:t>
            </a:r>
            <a:br>
              <a:rPr lang="zh-CN" altLang="en-US" dirty="0"/>
            </a:br>
            <a:r>
              <a:rPr lang="zh-CN" altLang="en-US" dirty="0"/>
              <a:t>每个不同的</a:t>
            </a:r>
            <a:r>
              <a:rPr lang="en-US" altLang="zh-CN" dirty="0"/>
              <a:t>KV Store</a:t>
            </a:r>
            <a:r>
              <a:rPr lang="zh-CN" altLang="en-US" dirty="0"/>
              <a:t>设计都有不同取舍，有些更快，有些容量更高，有些可以支持更复杂的操作。必有一款适合你。</a:t>
            </a:r>
          </a:p>
          <a:p>
            <a:r>
              <a:rPr lang="zh-CN" altLang="en-US" dirty="0"/>
              <a:t>除此之外，还有一些更特制的系统／组件，比如</a:t>
            </a:r>
            <a:r>
              <a:rPr lang="en-US" altLang="zh-CN" dirty="0"/>
              <a:t>Mahout</a:t>
            </a:r>
            <a:r>
              <a:rPr lang="zh-CN" altLang="en-US" dirty="0"/>
              <a:t>是分布式机器学习库，</a:t>
            </a:r>
            <a:r>
              <a:rPr lang="en-US" altLang="zh-CN" dirty="0" err="1"/>
              <a:t>Protobuf</a:t>
            </a:r>
            <a:r>
              <a:rPr lang="zh-CN" altLang="en-US" dirty="0"/>
              <a:t>是数据交换的编码和库，</a:t>
            </a:r>
            <a:r>
              <a:rPr lang="en-US" altLang="zh-CN" dirty="0" err="1"/>
              <a:t>ZooKeeper</a:t>
            </a:r>
            <a:r>
              <a:rPr lang="zh-CN" altLang="en-US" dirty="0"/>
              <a:t>是高一致性的分布存取协同系统，等等。</a:t>
            </a:r>
          </a:p>
          <a:p>
            <a:r>
              <a:rPr lang="zh-CN" altLang="en-US" dirty="0"/>
              <a:t>有了这么多乱七八糟的工具，都在同一个集群上运转，大家需要互相尊重有序工作。所以另外一个重要组件是，调度系统。现在最流行的是</a:t>
            </a:r>
            <a:r>
              <a:rPr lang="en-US" altLang="zh-CN" dirty="0"/>
              <a:t>Yarn</a:t>
            </a:r>
            <a:r>
              <a:rPr lang="zh-CN" altLang="en-US" dirty="0"/>
              <a:t>。你可以把他看作中央管理，好比你妈在厨房监工，哎，你妹妹切菜切完了，你可以把刀拿去杀鸡了。只要大家都服从你妈分配，那大家都能愉快滴烧菜。</a:t>
            </a:r>
          </a:p>
          <a:p>
            <a:r>
              <a:rPr lang="zh-CN" altLang="en-US" dirty="0"/>
              <a:t>你可以认为，大数据生态圈就是一个厨房工具生态圈。为了做不同的菜，中国菜，日本菜，法国菜，你需要各种不同的工具。而且客人的需求正在复杂化，你的厨具不断被发明，也没有一个万用的厨具可以处理所有情况，因此它会变的越来越复杂。</a:t>
            </a:r>
          </a:p>
          <a:p>
            <a:endParaRPr lang="zh-CN" altLang="en-US" dirty="0"/>
          </a:p>
        </p:txBody>
      </p:sp>
      <p:sp>
        <p:nvSpPr>
          <p:cNvPr id="4" name="Slide Number Placeholder 3"/>
          <p:cNvSpPr>
            <a:spLocks noGrp="1"/>
          </p:cNvSpPr>
          <p:nvPr>
            <p:ph type="sldNum" sz="quarter" idx="10"/>
          </p:nvPr>
        </p:nvSpPr>
        <p:spPr/>
        <p:txBody>
          <a:bodyPr/>
          <a:lstStyle/>
          <a:p>
            <a:fld id="{AC2F3D7F-3C6E-486F-84F6-2E547EFB7C0C}" type="slidenum">
              <a:rPr lang="zh-CN" altLang="en-US" smtClean="0"/>
              <a:t>46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C2F3D7F-3C6E-486F-84F6-2E547EFB7C0C}" type="slidenum">
              <a:rPr lang="zh-CN" altLang="en-US" smtClean="0"/>
              <a:t>47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49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50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76F91A9-D84C-44C2-96C3-29782D358322}" type="slidenum">
              <a:rPr lang="zh-CN" altLang="en-US" smtClean="0"/>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51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52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76F91A9-D84C-44C2-96C3-29782D358322}" type="slidenum">
              <a:rPr lang="zh-CN" altLang="en-US" smtClean="0"/>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2001年，高德纳分析员道格·莱尼在一份与其2001年的研究相关的演讲中指出，数据增长有三个方向的挑战和机遇：量（Volume），即数据多少；速（Velocity），即资料输入、输出的速度；类（Variety），即多样性。</a:t>
            </a:r>
          </a:p>
          <a:p>
            <a:r>
              <a:rPr lang="en-US" dirty="0"/>
              <a:t>在莱尼的理论基础上，IBM提出大数据的4V特征？得到了业界的广泛认可。第一，数量（Volume），即数据巨大，从TB级别跃升到PB级别；第二，多样性（Variety），即数据类型繁多，不仅包括传统的格式化数据，还包括来自互联网的网络日志、视频、图片、地理位置信息等；第三，速度（Velocity），即处理速度快；第四，真实性（Veracity），即追求高质量的数据</a:t>
            </a:r>
            <a:r>
              <a:rPr lang="zh-CN" altLang="en-US" dirty="0"/>
              <a:t>；</a:t>
            </a:r>
          </a:p>
          <a:p>
            <a:r>
              <a:rPr lang="zh-CN" altLang="en-US" dirty="0"/>
              <a:t>目前网络上大数给出了</a:t>
            </a:r>
            <a:r>
              <a:rPr lang="en-US" altLang="zh-CN" dirty="0"/>
              <a:t>5</a:t>
            </a:r>
            <a:r>
              <a:rPr lang="zh-CN" altLang="en-US" dirty="0"/>
              <a:t>个特征，但</a:t>
            </a:r>
            <a:r>
              <a:rPr lang="en-US" altLang="zh-CN" dirty="0"/>
              <a:t>value</a:t>
            </a:r>
            <a:r>
              <a:rPr lang="zh-CN" altLang="en-US" dirty="0"/>
              <a:t>特征没有找到其出处。</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2021/3/1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r>
              <a:rPr lang="zh-CN" altLang="en-US"/>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t>2021/3/1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eaLnBrk="0" hangingPunct="0">
              <a:defRPr/>
            </a:lvl1pPr>
          </a:lstStyle>
          <a:p>
            <a:fld id="{068C4245-2DB4-4457-AC6A-D8E11794E114}" type="datetimeFigureOut">
              <a:rPr lang="en-US" altLang="en-US"/>
              <a:t>3/1/2021</a:t>
            </a:fld>
            <a:endParaRPr lang="en-US" altLang="en-US"/>
          </a:p>
        </p:txBody>
      </p:sp>
      <p:sp>
        <p:nvSpPr>
          <p:cNvPr id="3" name="Footer Placeholder 4"/>
          <p:cNvSpPr>
            <a:spLocks noGrp="1"/>
          </p:cNvSpPr>
          <p:nvPr>
            <p:ph type="ftr" sz="quarter" idx="11"/>
          </p:nvPr>
        </p:nvSpPr>
        <p:spPr/>
        <p:txBody>
          <a:bodyPr/>
          <a:lstStyle>
            <a:lvl1pPr eaLnBrk="0" hangingPunct="0">
              <a:defRPr/>
            </a:lvl1pPr>
          </a:lstStyle>
          <a:p>
            <a:endParaRPr lang="en-US" altLang="en-US"/>
          </a:p>
        </p:txBody>
      </p:sp>
      <p:sp>
        <p:nvSpPr>
          <p:cNvPr id="4" name="Slide Number Placeholder 5"/>
          <p:cNvSpPr>
            <a:spLocks noGrp="1"/>
          </p:cNvSpPr>
          <p:nvPr>
            <p:ph type="sldNum" sz="quarter" idx="12"/>
          </p:nvPr>
        </p:nvSpPr>
        <p:spPr/>
        <p:txBody>
          <a:bodyPr/>
          <a:lstStyle>
            <a:lvl1pPr eaLnBrk="0" hangingPunct="0">
              <a:defRPr/>
            </a:lvl1pPr>
          </a:lstStyle>
          <a:p>
            <a:fld id="{EBCD4427-F983-4DBA-B951-CD70FAFEE3E0}"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6" name="矩形 15"/>
          <p:cNvSpPr/>
          <p:nvPr userDrawn="1"/>
        </p:nvSpPr>
        <p:spPr>
          <a:xfrm>
            <a:off x="-4445" y="-3175"/>
            <a:ext cx="6901180" cy="12827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4445" y="125095"/>
            <a:ext cx="6901815" cy="144145"/>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userDrawn="1"/>
        </p:nvSpPr>
        <p:spPr>
          <a:xfrm>
            <a:off x="-4445" y="269240"/>
            <a:ext cx="6901180" cy="144145"/>
          </a:xfrm>
          <a:prstGeom prst="rect">
            <a:avLst/>
          </a:prstGeom>
          <a:solidFill>
            <a:srgbClr val="A50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片 50" descr="瑞翼教育（红灰版）"/>
          <p:cNvPicPr>
            <a:picLocks noChangeAspect="1"/>
          </p:cNvPicPr>
          <p:nvPr userDrawn="1"/>
        </p:nvPicPr>
        <p:blipFill>
          <a:blip r:embed="rId10"/>
          <a:stretch>
            <a:fillRect/>
          </a:stretch>
        </p:blipFill>
        <p:spPr>
          <a:xfrm>
            <a:off x="9236710" y="41275"/>
            <a:ext cx="1787525" cy="403225"/>
          </a:xfrm>
          <a:prstGeom prst="rect">
            <a:avLst/>
          </a:prstGeom>
        </p:spPr>
      </p:pic>
      <p:grpSp>
        <p:nvGrpSpPr>
          <p:cNvPr id="37" name="组合 36"/>
          <p:cNvGrpSpPr/>
          <p:nvPr userDrawn="1"/>
        </p:nvGrpSpPr>
        <p:grpSpPr>
          <a:xfrm>
            <a:off x="11423015" y="-3175"/>
            <a:ext cx="797560" cy="422275"/>
            <a:chOff x="-7" y="-6"/>
            <a:chExt cx="1256" cy="665"/>
          </a:xfrm>
        </p:grpSpPr>
        <p:sp>
          <p:nvSpPr>
            <p:cNvPr id="10" name="矩形 9"/>
            <p:cNvSpPr/>
            <p:nvPr userDrawn="1"/>
          </p:nvSpPr>
          <p:spPr>
            <a:xfrm>
              <a:off x="-6" y="-6"/>
              <a:ext cx="1255" cy="2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 y="196"/>
              <a:ext cx="1247" cy="227"/>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6" y="423"/>
              <a:ext cx="1255" cy="236"/>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红色SUGON"/>
          <p:cNvPicPr>
            <a:picLocks noChangeAspect="1"/>
          </p:cNvPicPr>
          <p:nvPr userDrawn="1"/>
        </p:nvPicPr>
        <p:blipFill>
          <a:blip r:embed="rId11"/>
          <a:stretch>
            <a:fillRect/>
          </a:stretch>
        </p:blipFill>
        <p:spPr>
          <a:xfrm>
            <a:off x="7284085" y="-149225"/>
            <a:ext cx="1757680" cy="7715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5.png"/><Relationship Id="rId4" Type="http://schemas.openxmlformats.org/officeDocument/2006/relationships/tags" Target="../tags/tag14.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notesSlide" Target="../notesSlides/notesSlide1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2.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wmf"/><Relationship Id="rId5" Type="http://schemas.openxmlformats.org/officeDocument/2006/relationships/oleObject" Target="../embeddings/oleObject4.bin"/><Relationship Id="rId4" Type="http://schemas.openxmlformats.org/officeDocument/2006/relationships/image" Target="../media/image21.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2"/>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3"/>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4"/>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5"/>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6"/>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7"/>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8"/>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04265" y="3474720"/>
            <a:ext cx="10163175" cy="829945"/>
          </a:xfrm>
          <a:prstGeom prst="rect">
            <a:avLst/>
          </a:prstGeom>
          <a:noFill/>
        </p:spPr>
        <p:txBody>
          <a:bodyPr wrap="square" rtlCol="0">
            <a:spAutoFit/>
          </a:bodyPr>
          <a:lstStyle/>
          <a:p>
            <a:pPr algn="ctr"/>
            <a:r>
              <a:rPr lang="zh-CN" altLang="en-US" sz="4800" b="1" dirty="0">
                <a:sym typeface="+mn-ea"/>
              </a:rPr>
              <a:t>第一章 初识</a:t>
            </a:r>
            <a:r>
              <a:rPr lang="en-US" altLang="zh-CN" sz="4800" b="1" dirty="0">
                <a:sym typeface="+mn-ea"/>
              </a:rPr>
              <a:t>Hadoop</a:t>
            </a:r>
            <a:r>
              <a:rPr lang="zh-CN" altLang="en-US" sz="4800" b="1" dirty="0">
                <a:sym typeface="+mn-ea"/>
              </a:rPr>
              <a:t>大数据技术</a:t>
            </a:r>
          </a:p>
        </p:txBody>
      </p:sp>
      <p:pic>
        <p:nvPicPr>
          <p:cNvPr id="5" name="图片 4" descr="反白瑞翼教育LOGO"/>
          <p:cNvPicPr>
            <a:picLocks noChangeAspect="1"/>
          </p:cNvPicPr>
          <p:nvPr/>
        </p:nvPicPr>
        <p:blipFill>
          <a:blip r:embed="rId10" cstate="print"/>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11" cstate="print"/>
          <a:stretch>
            <a:fillRect/>
          </a:stretch>
        </p:blipFill>
        <p:spPr>
          <a:xfrm>
            <a:off x="1651635" y="257175"/>
            <a:ext cx="2324735" cy="102044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custDataLst>
              <p:tags r:id="rId1"/>
            </p:custDataLst>
          </p:nvPr>
        </p:nvGraphicFramePr>
        <p:xfrm>
          <a:off x="694055" y="1322070"/>
          <a:ext cx="11158220" cy="4946650"/>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20000"/>
                    </a:ext>
                  </a:extLst>
                </a:gridCol>
                <a:gridCol w="8745220">
                  <a:extLst>
                    <a:ext uri="{9D8B030D-6E8A-4147-A177-3AD203B41FA5}">
                      <a16:colId xmlns:a16="http://schemas.microsoft.com/office/drawing/2014/main" val="20001"/>
                    </a:ext>
                  </a:extLst>
                </a:gridCol>
              </a:tblGrid>
              <a:tr h="1010285">
                <a:tc>
                  <a:txBody>
                    <a:bodyPr/>
                    <a:lstStyle/>
                    <a:p>
                      <a:pPr algn="ctr" fontAlgn="ctr">
                        <a:buNone/>
                      </a:pPr>
                      <a:r>
                        <a:rPr lang="zh-CN" altLang="en-US"/>
                        <a:t>职位</a:t>
                      </a:r>
                    </a:p>
                  </a:txBody>
                  <a:tcPr anchor="ctr"/>
                </a:tc>
                <a:tc>
                  <a:txBody>
                    <a:bodyPr/>
                    <a:lstStyle/>
                    <a:p>
                      <a:pPr algn="ctr" fontAlgn="ctr">
                        <a:buNone/>
                      </a:pPr>
                      <a:r>
                        <a:rPr lang="zh-CN" altLang="en-US"/>
                        <a:t>技能</a:t>
                      </a:r>
                    </a:p>
                  </a:txBody>
                  <a:tcPr anchor="ctr"/>
                </a:tc>
                <a:extLst>
                  <a:ext uri="{0D108BD9-81ED-4DB2-BD59-A6C34878D82A}">
                    <a16:rowId xmlns:a16="http://schemas.microsoft.com/office/drawing/2014/main" val="10000"/>
                  </a:ext>
                </a:extLst>
              </a:tr>
              <a:tr h="1105535">
                <a:tc>
                  <a:txBody>
                    <a:bodyPr/>
                    <a:lstStyle/>
                    <a:p>
                      <a:pPr algn="ctr" fontAlgn="ctr">
                        <a:buNone/>
                      </a:pPr>
                      <a:r>
                        <a:rPr lang="zh-CN" altLang="en-US"/>
                        <a:t>开发工程师</a:t>
                      </a:r>
                    </a:p>
                  </a:txBody>
                  <a:tcPr anchor="ctr"/>
                </a:tc>
                <a:tc>
                  <a:txBody>
                    <a:bodyPr/>
                    <a:lstStyle/>
                    <a:p>
                      <a:pPr algn="l" fontAlgn="ctr">
                        <a:buNone/>
                      </a:pPr>
                      <a:r>
                        <a:rPr lang="zh-CN" altLang="en-US"/>
                        <a:t>程序设计语言：Python、Java、R；</a:t>
                      </a:r>
                    </a:p>
                    <a:p>
                      <a:pPr algn="l" fontAlgn="ctr">
                        <a:buNone/>
                      </a:pPr>
                      <a:r>
                        <a:rPr lang="zh-CN" altLang="en-US"/>
                        <a:t>大数据平台：Hadoop、Spark、Kafka、ZooKeeper；</a:t>
                      </a:r>
                    </a:p>
                    <a:p>
                      <a:pPr algn="l" fontAlgn="ctr">
                        <a:buNone/>
                      </a:pPr>
                      <a:r>
                        <a:rPr lang="zh-CN" altLang="en-US"/>
                        <a:t>操作系统：Linux；</a:t>
                      </a:r>
                    </a:p>
                    <a:p>
                      <a:pPr algn="l" fontAlgn="ctr">
                        <a:buNone/>
                      </a:pPr>
                      <a:r>
                        <a:rPr lang="zh-CN" altLang="en-US"/>
                        <a:t>数据库：MongoDB、Oracle；</a:t>
                      </a:r>
                    </a:p>
                    <a:p>
                      <a:pPr algn="l" fontAlgn="ctr">
                        <a:buNone/>
                      </a:pPr>
                      <a:r>
                        <a:rPr lang="zh-CN" altLang="en-US"/>
                        <a:t>科学计算与机器学习库：Numpy、Matplotlib、Pandas,SciPy和scikit-learn；</a:t>
                      </a:r>
                    </a:p>
                    <a:p>
                      <a:pPr algn="l" fontAlgn="ctr">
                        <a:buNone/>
                      </a:pPr>
                      <a:r>
                        <a:rPr lang="zh-CN" altLang="en-US"/>
                        <a:t>深度学习框架：TensorFlow、Torth、Caffe、Theano ；</a:t>
                      </a:r>
                    </a:p>
                  </a:txBody>
                  <a:tcPr anchor="ctr"/>
                </a:tc>
                <a:extLst>
                  <a:ext uri="{0D108BD9-81ED-4DB2-BD59-A6C34878D82A}">
                    <a16:rowId xmlns:a16="http://schemas.microsoft.com/office/drawing/2014/main" val="10001"/>
                  </a:ext>
                </a:extLst>
              </a:tr>
              <a:tr h="1188720">
                <a:tc>
                  <a:txBody>
                    <a:bodyPr/>
                    <a:lstStyle/>
                    <a:p>
                      <a:pPr algn="ctr" fontAlgn="ctr">
                        <a:buNone/>
                      </a:pPr>
                      <a:r>
                        <a:rPr lang="zh-CN" altLang="en-US"/>
                        <a:t>运维工程师</a:t>
                      </a:r>
                    </a:p>
                  </a:txBody>
                  <a:tcPr anchor="ctr"/>
                </a:tc>
                <a:tc>
                  <a:txBody>
                    <a:bodyPr/>
                    <a:lstStyle/>
                    <a:p>
                      <a:pPr algn="l" fontAlgn="ctr">
                        <a:buNone/>
                      </a:pPr>
                      <a:r>
                        <a:rPr lang="zh-CN" altLang="en-US"/>
                        <a:t>大数据平台：Hadoop、Storm、Spark、Kafka、ZooKeeper；</a:t>
                      </a:r>
                    </a:p>
                    <a:p>
                      <a:pPr algn="l" fontAlgn="ctr">
                        <a:buNone/>
                      </a:pPr>
                      <a:r>
                        <a:rPr lang="zh-CN" altLang="en-US"/>
                        <a:t>操作系统：Linux；</a:t>
                      </a:r>
                    </a:p>
                    <a:p>
                      <a:pPr algn="l" fontAlgn="ctr">
                        <a:buNone/>
                      </a:pPr>
                      <a:r>
                        <a:rPr lang="zh-CN" altLang="en-US"/>
                        <a:t>中间件：Tomcat、Nginx、Apache、ActiveMQ、RabbitMQ；</a:t>
                      </a:r>
                    </a:p>
                    <a:p>
                      <a:pPr algn="l" fontAlgn="ctr">
                        <a:buNone/>
                      </a:pPr>
                      <a:r>
                        <a:rPr lang="zh-CN" altLang="en-US"/>
                        <a:t>数据库：MongoDB、Hbase、MySQL、Oracle；</a:t>
                      </a:r>
                    </a:p>
                  </a:txBody>
                  <a:tcPr anchor="ctr"/>
                </a:tc>
                <a:extLst>
                  <a:ext uri="{0D108BD9-81ED-4DB2-BD59-A6C34878D82A}">
                    <a16:rowId xmlns:a16="http://schemas.microsoft.com/office/drawing/2014/main" val="10002"/>
                  </a:ext>
                </a:extLst>
              </a:tr>
              <a:tr h="1010285">
                <a:tc>
                  <a:txBody>
                    <a:bodyPr/>
                    <a:lstStyle/>
                    <a:p>
                      <a:pPr algn="ctr" fontAlgn="ctr">
                        <a:buNone/>
                      </a:pPr>
                      <a:r>
                        <a:rPr lang="zh-CN" altLang="en-US"/>
                        <a:t>架构工程师</a:t>
                      </a:r>
                    </a:p>
                  </a:txBody>
                  <a:tcPr anchor="ctr"/>
                </a:tc>
                <a:tc>
                  <a:txBody>
                    <a:bodyPr/>
                    <a:lstStyle/>
                    <a:p>
                      <a:pPr algn="l" fontAlgn="ctr">
                        <a:buNone/>
                      </a:pPr>
                      <a:r>
                        <a:rPr lang="zh-CN" altLang="en-US"/>
                        <a:t>程序设计语言：Python、Java、R；</a:t>
                      </a:r>
                    </a:p>
                    <a:p>
                      <a:pPr algn="l" fontAlgn="ctr">
                        <a:buNone/>
                      </a:pPr>
                      <a:r>
                        <a:rPr lang="zh-CN" altLang="en-US"/>
                        <a:t>大数据处理平台：Hadoop、Storm、Spark、Kafka、ZooKeeper；</a:t>
                      </a:r>
                    </a:p>
                    <a:p>
                      <a:pPr algn="l" fontAlgn="ctr">
                        <a:buNone/>
                      </a:pPr>
                      <a:r>
                        <a:rPr lang="zh-CN" altLang="en-US"/>
                        <a:t>数据库：MongoDB、HBase、MySQL、Oracle；</a:t>
                      </a:r>
                    </a:p>
                  </a:txBody>
                  <a:tcPr anchor="ctr"/>
                </a:tc>
                <a:extLst>
                  <a:ext uri="{0D108BD9-81ED-4DB2-BD59-A6C34878D82A}">
                    <a16:rowId xmlns:a16="http://schemas.microsoft.com/office/drawing/2014/main" val="10003"/>
                  </a:ext>
                </a:extLst>
              </a:tr>
            </a:tbl>
          </a:graphicData>
        </a:graphic>
      </p:graphicFrame>
      <p:sp>
        <p:nvSpPr>
          <p:cNvPr id="7" name="TextBox 6"/>
          <p:cNvSpPr txBox="1"/>
          <p:nvPr/>
        </p:nvSpPr>
        <p:spPr>
          <a:xfrm>
            <a:off x="1113155" y="800100"/>
            <a:ext cx="8849995" cy="521970"/>
          </a:xfrm>
          <a:prstGeom prst="rect">
            <a:avLst/>
          </a:prstGeom>
          <a:noFill/>
        </p:spPr>
        <p:txBody>
          <a:bodyPr wrap="square" rtlCol="0">
            <a:spAutoFit/>
          </a:bodyPr>
          <a:lstStyle/>
          <a:p>
            <a:r>
              <a:rPr lang="zh-CN" sz="2800" b="1" dirty="0">
                <a:sym typeface="+mn-ea"/>
              </a:rPr>
              <a:t>大数据与人工智能领域典型工作岗位</a:t>
            </a:r>
            <a:r>
              <a:rPr lang="en-US" altLang="zh-CN" sz="2800" b="1" dirty="0">
                <a:sym typeface="+mn-ea"/>
              </a:rPr>
              <a:t>--</a:t>
            </a:r>
            <a:r>
              <a:rPr lang="zh-CN" sz="2800" b="1" dirty="0"/>
              <a:t>研发类职位</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nvSpPr>
        <p:spPr>
          <a:xfrm>
            <a:off x="706755" y="746760"/>
            <a:ext cx="10515600" cy="549275"/>
          </a:xfrm>
        </p:spPr>
        <p:txBody>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indent="0">
              <a:buFont typeface="Wingdings" panose="05000000000000000000" pitchFamily="2" charset="2"/>
            </a:pPr>
            <a:r>
              <a:rPr lang="zh-CN" altLang="en-US" sz="3200" dirty="0">
                <a:sym typeface="+mn-ea"/>
              </a:rPr>
              <a:t>考核</a:t>
            </a:r>
            <a:endParaRPr lang="zh-CN" altLang="en-US" sz="3200" dirty="0">
              <a:latin typeface="微软雅黑" panose="020B0503020204020204" charset="-122"/>
              <a:ea typeface="微软雅黑" panose="020B0503020204020204" charset="-122"/>
            </a:endParaRPr>
          </a:p>
          <a:p>
            <a:pPr indent="0">
              <a:buFont typeface="Wingdings" panose="05000000000000000000" pitchFamily="2" charset="2"/>
            </a:pPr>
            <a:endParaRPr lang="zh-CN" altLang="en-US" sz="3200" dirty="0">
              <a:solidFill>
                <a:schemeClr val="tx1"/>
              </a:solidFill>
            </a:endParaRPr>
          </a:p>
        </p:txBody>
      </p:sp>
      <p:grpSp>
        <p:nvGrpSpPr>
          <p:cNvPr id="17" name="组合 16"/>
          <p:cNvGrpSpPr/>
          <p:nvPr/>
        </p:nvGrpSpPr>
        <p:grpSpPr>
          <a:xfrm>
            <a:off x="1048761" y="2769198"/>
            <a:ext cx="1878104" cy="1516641"/>
            <a:chOff x="1645026" y="3272118"/>
            <a:chExt cx="1878104" cy="1516641"/>
          </a:xfrm>
        </p:grpSpPr>
        <p:sp>
          <p:nvSpPr>
            <p:cNvPr id="15" name="TextBox 14"/>
            <p:cNvSpPr txBox="1"/>
            <p:nvPr/>
          </p:nvSpPr>
          <p:spPr>
            <a:xfrm>
              <a:off x="1645026" y="3272118"/>
              <a:ext cx="1878104" cy="583565"/>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sym typeface="Wingdings" panose="05000000000000000000"/>
                </a:rPr>
                <a:t></a:t>
              </a:r>
              <a:r>
                <a:rPr lang="zh-CN" altLang="en-US" sz="32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闭卷</a:t>
              </a:r>
            </a:p>
          </p:txBody>
        </p:sp>
        <p:sp>
          <p:nvSpPr>
            <p:cNvPr id="16" name="TextBox 15"/>
            <p:cNvSpPr txBox="1"/>
            <p:nvPr/>
          </p:nvSpPr>
          <p:spPr>
            <a:xfrm>
              <a:off x="1645026" y="4205194"/>
              <a:ext cx="1878104" cy="583565"/>
            </a:xfrm>
            <a:prstGeom prst="rect">
              <a:avLst/>
            </a:prstGeom>
            <a:noFill/>
          </p:spPr>
          <p:txBody>
            <a:bodyPr wrap="square" rtlCol="0">
              <a:spAutoFit/>
            </a:bodyPr>
            <a:lstStyle/>
            <a:p>
              <a:r>
                <a:rPr lang="zh-CN" altLang="en-US" sz="3200" dirty="0">
                  <a:latin typeface="微软雅黑" panose="020B0503020204020204" charset="-122"/>
                  <a:ea typeface="微软雅黑" panose="020B0503020204020204" charset="-122"/>
                  <a:sym typeface="Wingdings" panose="05000000000000000000"/>
                </a:rPr>
                <a:t></a:t>
              </a:r>
              <a:r>
                <a:rPr lang="zh-CN" altLang="en-US" sz="2800" dirty="0">
                  <a:latin typeface="微软雅黑" panose="020B0503020204020204" charset="-122"/>
                  <a:ea typeface="微软雅黑" panose="020B0503020204020204" charset="-122"/>
                  <a:sym typeface="Wingdings" panose="05000000000000000000"/>
                </a:rPr>
                <a:t>  </a:t>
              </a:r>
              <a:r>
                <a:rPr lang="zh-CN" altLang="en-US" sz="2800" dirty="0">
                  <a:latin typeface="微软雅黑" panose="020B0503020204020204" charset="-122"/>
                  <a:ea typeface="微软雅黑" panose="020B0503020204020204" charset="-122"/>
                </a:rPr>
                <a:t>开卷</a:t>
              </a:r>
            </a:p>
          </p:txBody>
        </p:sp>
      </p:grpSp>
      <p:graphicFrame>
        <p:nvGraphicFramePr>
          <p:cNvPr id="2" name="图表 1"/>
          <p:cNvGraphicFramePr/>
          <p:nvPr/>
        </p:nvGraphicFramePr>
        <p:xfrm>
          <a:off x="3329305" y="1526540"/>
          <a:ext cx="8298180" cy="4832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2"/>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3"/>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4"/>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5"/>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6"/>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7"/>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04265" y="3474720"/>
            <a:ext cx="10163175" cy="829945"/>
          </a:xfrm>
          <a:prstGeom prst="rect">
            <a:avLst/>
          </a:prstGeom>
          <a:noFill/>
        </p:spPr>
        <p:txBody>
          <a:bodyPr wrap="square" rtlCol="0">
            <a:spAutoFit/>
          </a:bodyPr>
          <a:lstStyle/>
          <a:p>
            <a:pPr algn="ctr"/>
            <a:r>
              <a:rPr lang="zh-CN" altLang="en-US" sz="4800" b="1" dirty="0">
                <a:sym typeface="+mn-ea"/>
              </a:rPr>
              <a:t>Hadoop大数据技术与应用-第一章</a:t>
            </a:r>
            <a:endParaRPr lang="zh-CN" altLang="en-US" sz="4800" b="1" dirty="0">
              <a:solidFill>
                <a:schemeClr val="tx1"/>
              </a:solidFill>
              <a:latin typeface="微软雅黑" panose="020B0503020204020204" charset="-122"/>
              <a:ea typeface="微软雅黑" panose="020B0503020204020204" charset="-122"/>
              <a:sym typeface="+mn-ea"/>
            </a:endParaRPr>
          </a:p>
        </p:txBody>
      </p:sp>
      <p:pic>
        <p:nvPicPr>
          <p:cNvPr id="5" name="图片 4" descr="反白瑞翼教育LOGO"/>
          <p:cNvPicPr>
            <a:picLocks noChangeAspect="1"/>
          </p:cNvPicPr>
          <p:nvPr/>
        </p:nvPicPr>
        <p:blipFill>
          <a:blip r:embed="rId9" cstate="print"/>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10" cstate="print"/>
          <a:stretch>
            <a:fillRect/>
          </a:stretch>
        </p:blipFill>
        <p:spPr>
          <a:xfrm>
            <a:off x="1651635" y="257175"/>
            <a:ext cx="2324735" cy="1020445"/>
          </a:xfrm>
          <a:prstGeom prst="rect">
            <a:avLst/>
          </a:prstGeom>
        </p:spPr>
      </p:pic>
      <p:sp>
        <p:nvSpPr>
          <p:cNvPr id="8" name="文本框 7"/>
          <p:cNvSpPr txBox="1"/>
          <p:nvPr/>
        </p:nvSpPr>
        <p:spPr>
          <a:xfrm>
            <a:off x="8090535" y="5043805"/>
            <a:ext cx="3297555" cy="787523"/>
          </a:xfrm>
          <a:prstGeom prst="rect">
            <a:avLst/>
          </a:prstGeom>
          <a:noFill/>
        </p:spPr>
        <p:txBody>
          <a:bodyPr wrap="square" rtlCol="0">
            <a:spAutoFit/>
          </a:bodyPr>
          <a:lstStyle/>
          <a:p>
            <a:pPr>
              <a:lnSpc>
                <a:spcPct val="150000"/>
              </a:lnSpc>
            </a:pPr>
            <a:r>
              <a:rPr lang="zh-CN" altLang="en-US" sz="1600" b="1" dirty="0">
                <a:solidFill>
                  <a:schemeClr val="tx1"/>
                </a:solidFill>
                <a:latin typeface="微软雅黑" panose="020B0503020204020204" charset="-122"/>
                <a:ea typeface="微软雅黑" panose="020B0503020204020204" charset="-122"/>
              </a:rPr>
              <a:t>报告人： 曙光瑞翼教育</a:t>
            </a:r>
          </a:p>
          <a:p>
            <a:pPr>
              <a:lnSpc>
                <a:spcPct val="150000"/>
              </a:lnSpc>
            </a:pPr>
            <a:r>
              <a:rPr lang="zh-CN" altLang="en-US" sz="1600" b="1" dirty="0">
                <a:solidFill>
                  <a:schemeClr val="tx1"/>
                </a:solidFill>
                <a:latin typeface="微软雅黑" panose="020B0503020204020204" charset="-122"/>
                <a:ea typeface="微软雅黑" panose="020B0503020204020204" charset="-122"/>
              </a:rPr>
              <a:t>时   间：   </a:t>
            </a:r>
            <a:r>
              <a:rPr lang="en-US" altLang="zh-CN" sz="1600" b="1" dirty="0">
                <a:solidFill>
                  <a:schemeClr val="tx1"/>
                </a:solidFill>
                <a:latin typeface="微软雅黑" panose="020B0503020204020204" charset="-122"/>
                <a:ea typeface="微软雅黑" panose="020B0503020204020204" charset="-122"/>
              </a:rPr>
              <a:t>2021</a:t>
            </a:r>
            <a:r>
              <a:rPr lang="zh-CN" altLang="en-US" sz="1600" b="1" dirty="0">
                <a:solidFill>
                  <a:schemeClr val="tx1"/>
                </a:solidFill>
                <a:latin typeface="微软雅黑" panose="020B0503020204020204" charset="-122"/>
                <a:ea typeface="微软雅黑" panose="020B0503020204020204" charset="-122"/>
              </a:rPr>
              <a:t>年</a:t>
            </a:r>
            <a:r>
              <a:rPr lang="en-US" altLang="zh-CN" sz="1600" b="1" dirty="0">
                <a:latin typeface="微软雅黑" panose="020B0503020204020204" charset="-122"/>
                <a:ea typeface="微软雅黑" panose="020B0503020204020204" charset="-122"/>
              </a:rPr>
              <a:t>2</a:t>
            </a:r>
            <a:r>
              <a:rPr lang="zh-CN" altLang="en-US" sz="1600" b="1">
                <a:solidFill>
                  <a:schemeClr val="tx1"/>
                </a:solidFill>
                <a:latin typeface="微软雅黑" panose="020B0503020204020204" charset="-122"/>
                <a:ea typeface="微软雅黑" panose="020B0503020204020204" charset="-122"/>
              </a:rPr>
              <a:t>月</a:t>
            </a:r>
            <a:endParaRPr lang="zh-CN" altLang="en-US" sz="1600" b="1"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78"/>
          <p:cNvSpPr/>
          <p:nvPr/>
        </p:nvSpPr>
        <p:spPr>
          <a:xfrm>
            <a:off x="1651000" y="2275205"/>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0" name="Flowchart: Decision 79"/>
          <p:cNvSpPr/>
          <p:nvPr/>
        </p:nvSpPr>
        <p:spPr>
          <a:xfrm>
            <a:off x="1651000" y="2491740"/>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3" name="TextBox 93"/>
          <p:cNvSpPr txBox="1"/>
          <p:nvPr/>
        </p:nvSpPr>
        <p:spPr>
          <a:xfrm>
            <a:off x="2326005" y="3447415"/>
            <a:ext cx="1449070" cy="521970"/>
          </a:xfrm>
          <a:prstGeom prst="rect">
            <a:avLst/>
          </a:prstGeom>
          <a:noFill/>
        </p:spPr>
        <p:txBody>
          <a:bodyPr wrap="square" lIns="65023" tIns="32511" rIns="65023" bIns="32511" rtlCol="0">
            <a:spAutoFit/>
          </a:bodyPr>
          <a:lstStyle/>
          <a:p>
            <a:r>
              <a:rPr lang="zh-CN" altLang="en-US" sz="2800" b="1" dirty="0">
                <a:solidFill>
                  <a:srgbClr val="B23033"/>
                </a:solidFill>
                <a:latin typeface="微软雅黑" panose="020B0503020204020204" charset="-122"/>
                <a:ea typeface="微软雅黑" panose="020B0503020204020204" charset="-122"/>
              </a:rPr>
              <a:t>目  录</a:t>
            </a:r>
          </a:p>
        </p:txBody>
      </p:sp>
      <p:sp>
        <p:nvSpPr>
          <p:cNvPr id="16" name="TextBox 5"/>
          <p:cNvSpPr txBox="1"/>
          <p:nvPr/>
        </p:nvSpPr>
        <p:spPr>
          <a:xfrm>
            <a:off x="7141210" y="1103630"/>
            <a:ext cx="374650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大数据概述</a:t>
            </a:r>
          </a:p>
        </p:txBody>
      </p:sp>
      <p:sp>
        <p:nvSpPr>
          <p:cNvPr id="22" name="TextBox 39"/>
          <p:cNvSpPr txBox="1"/>
          <p:nvPr/>
        </p:nvSpPr>
        <p:spPr>
          <a:xfrm>
            <a:off x="7141210" y="2299335"/>
            <a:ext cx="347599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大数据解决方案</a:t>
            </a:r>
          </a:p>
        </p:txBody>
      </p:sp>
      <p:sp>
        <p:nvSpPr>
          <p:cNvPr id="23" name="TextBox 43"/>
          <p:cNvSpPr txBox="1"/>
          <p:nvPr/>
        </p:nvSpPr>
        <p:spPr>
          <a:xfrm>
            <a:off x="7141210" y="3479165"/>
            <a:ext cx="3081020" cy="341630"/>
          </a:xfrm>
          <a:prstGeom prst="rect">
            <a:avLst/>
          </a:prstGeom>
          <a:noFill/>
        </p:spPr>
        <p:txBody>
          <a:bodyPr wrap="square" lIns="65023" tIns="32511" rIns="65023" bIns="32511" rtlCol="0">
            <a:spAutoFit/>
          </a:bodyPr>
          <a:lstStyle/>
          <a:p>
            <a:r>
              <a:rPr lang="en-US" altLang="zh-CN" b="1" dirty="0">
                <a:solidFill>
                  <a:schemeClr val="tx1">
                    <a:lumMod val="75000"/>
                    <a:lumOff val="25000"/>
                  </a:schemeClr>
                </a:solidFill>
                <a:latin typeface="微软雅黑" panose="020B0503020204020204" charset="-122"/>
                <a:ea typeface="微软雅黑" panose="020B0503020204020204" charset="-122"/>
              </a:rPr>
              <a:t>Hadoop</a:t>
            </a:r>
            <a:r>
              <a:rPr lang="zh-CN" altLang="en-US" b="1" dirty="0">
                <a:solidFill>
                  <a:schemeClr val="tx1">
                    <a:lumMod val="75000"/>
                    <a:lumOff val="25000"/>
                  </a:schemeClr>
                </a:solidFill>
                <a:latin typeface="微软雅黑" panose="020B0503020204020204" charset="-122"/>
                <a:ea typeface="微软雅黑" panose="020B0503020204020204" charset="-122"/>
              </a:rPr>
              <a:t>简介</a:t>
            </a:r>
          </a:p>
        </p:txBody>
      </p:sp>
      <p:sp>
        <p:nvSpPr>
          <p:cNvPr id="17" name="TextBox 47"/>
          <p:cNvSpPr txBox="1"/>
          <p:nvPr/>
        </p:nvSpPr>
        <p:spPr>
          <a:xfrm>
            <a:off x="7141210" y="4653280"/>
            <a:ext cx="3081020" cy="341630"/>
          </a:xfrm>
          <a:prstGeom prst="rect">
            <a:avLst/>
          </a:prstGeom>
          <a:noFill/>
        </p:spPr>
        <p:txBody>
          <a:bodyPr wrap="square" lIns="65023" tIns="32511" rIns="65023" bIns="32511" rtlCol="0">
            <a:spAutoFit/>
          </a:bodyPr>
          <a:lstStyle/>
          <a:p>
            <a:r>
              <a:rPr lang="en-US" altLang="zh-CN" b="1" dirty="0">
                <a:solidFill>
                  <a:schemeClr val="tx1">
                    <a:lumMod val="75000"/>
                    <a:lumOff val="25000"/>
                  </a:schemeClr>
                </a:solidFill>
                <a:latin typeface="微软雅黑" panose="020B0503020204020204" charset="-122"/>
                <a:ea typeface="微软雅黑" panose="020B0503020204020204" charset="-122"/>
              </a:rPr>
              <a:t>Hadoop</a:t>
            </a:r>
            <a:r>
              <a:rPr lang="zh-CN" altLang="en-US" b="1" dirty="0">
                <a:solidFill>
                  <a:schemeClr val="tx1">
                    <a:lumMod val="75000"/>
                    <a:lumOff val="25000"/>
                  </a:schemeClr>
                </a:solidFill>
                <a:latin typeface="微软雅黑" panose="020B0503020204020204" charset="-122"/>
                <a:ea typeface="微软雅黑" panose="020B0503020204020204" charset="-122"/>
              </a:rPr>
              <a:t>的应用案例分析</a:t>
            </a:r>
          </a:p>
        </p:txBody>
      </p:sp>
      <p:cxnSp>
        <p:nvCxnSpPr>
          <p:cNvPr id="18" name="直接连接符 17"/>
          <p:cNvCxnSpPr/>
          <p:nvPr/>
        </p:nvCxnSpPr>
        <p:spPr>
          <a:xfrm>
            <a:off x="7158990" y="162687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158990" y="281686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158990" y="4043045"/>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158990" y="516001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43"/>
          <p:cNvGrpSpPr/>
          <p:nvPr/>
        </p:nvGrpSpPr>
        <p:grpSpPr>
          <a:xfrm>
            <a:off x="5655310" y="647065"/>
            <a:ext cx="999490" cy="1127126"/>
            <a:chOff x="4231809" y="1059102"/>
            <a:chExt cx="570731" cy="643494"/>
          </a:xfrm>
        </p:grpSpPr>
        <p:grpSp>
          <p:nvGrpSpPr>
            <p:cNvPr id="29" name="组合 44"/>
            <p:cNvGrpSpPr/>
            <p:nvPr/>
          </p:nvGrpSpPr>
          <p:grpSpPr>
            <a:xfrm>
              <a:off x="4231809" y="1059102"/>
              <a:ext cx="570731" cy="643494"/>
              <a:chOff x="4067944" y="608070"/>
              <a:chExt cx="1375279" cy="1550616"/>
            </a:xfrm>
          </p:grpSpPr>
          <p:sp>
            <p:nvSpPr>
              <p:cNvPr id="47"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8"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6" name="TextBox 12"/>
            <p:cNvSpPr txBox="1"/>
            <p:nvPr/>
          </p:nvSpPr>
          <p:spPr>
            <a:xfrm>
              <a:off x="4400418" y="1304174"/>
              <a:ext cx="287904"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01</a:t>
              </a:r>
            </a:p>
          </p:txBody>
        </p:sp>
      </p:grpSp>
      <p:grpSp>
        <p:nvGrpSpPr>
          <p:cNvPr id="31" name="组合 48"/>
          <p:cNvGrpSpPr/>
          <p:nvPr/>
        </p:nvGrpSpPr>
        <p:grpSpPr>
          <a:xfrm>
            <a:off x="5655310" y="1846580"/>
            <a:ext cx="999490" cy="1123315"/>
            <a:chOff x="4231809" y="1724300"/>
            <a:chExt cx="570731" cy="641318"/>
          </a:xfrm>
        </p:grpSpPr>
        <p:grpSp>
          <p:nvGrpSpPr>
            <p:cNvPr id="32" name="组合 49"/>
            <p:cNvGrpSpPr/>
            <p:nvPr/>
          </p:nvGrpSpPr>
          <p:grpSpPr>
            <a:xfrm>
              <a:off x="4231809" y="1724300"/>
              <a:ext cx="570731" cy="641318"/>
              <a:chOff x="4067944" y="566138"/>
              <a:chExt cx="1375279" cy="1545374"/>
            </a:xfrm>
          </p:grpSpPr>
          <p:sp>
            <p:nvSpPr>
              <p:cNvPr id="33"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4"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5" name="TextBox 61"/>
            <p:cNvSpPr txBox="1"/>
            <p:nvPr/>
          </p:nvSpPr>
          <p:spPr>
            <a:xfrm>
              <a:off x="4381562" y="1944357"/>
              <a:ext cx="306759"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02</a:t>
              </a:r>
            </a:p>
          </p:txBody>
        </p:sp>
      </p:grpSp>
      <p:grpSp>
        <p:nvGrpSpPr>
          <p:cNvPr id="36" name="组合 53"/>
          <p:cNvGrpSpPr/>
          <p:nvPr/>
        </p:nvGrpSpPr>
        <p:grpSpPr>
          <a:xfrm>
            <a:off x="5655310" y="3027045"/>
            <a:ext cx="1000125" cy="1122680"/>
            <a:chOff x="4231809" y="2398195"/>
            <a:chExt cx="571094" cy="640956"/>
          </a:xfrm>
        </p:grpSpPr>
        <p:grpSp>
          <p:nvGrpSpPr>
            <p:cNvPr id="37" name="组合 54"/>
            <p:cNvGrpSpPr/>
            <p:nvPr/>
          </p:nvGrpSpPr>
          <p:grpSpPr>
            <a:xfrm>
              <a:off x="4231809" y="2398195"/>
              <a:ext cx="571094" cy="640956"/>
              <a:chOff x="4067944" y="566138"/>
              <a:chExt cx="1376153" cy="1544500"/>
            </a:xfrm>
          </p:grpSpPr>
          <p:sp>
            <p:nvSpPr>
              <p:cNvPr id="57"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58" name="Flowchart: Decision 79"/>
              <p:cNvSpPr/>
              <p:nvPr/>
            </p:nvSpPr>
            <p:spPr>
              <a:xfrm>
                <a:off x="4068818" y="735359"/>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8" name="TextBox 63"/>
            <p:cNvSpPr txBox="1"/>
            <p:nvPr/>
          </p:nvSpPr>
          <p:spPr>
            <a:xfrm>
              <a:off x="4378640" y="2634404"/>
              <a:ext cx="286453"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03</a:t>
              </a:r>
            </a:p>
          </p:txBody>
        </p:sp>
      </p:grpSp>
      <p:grpSp>
        <p:nvGrpSpPr>
          <p:cNvPr id="39" name="组合 58"/>
          <p:cNvGrpSpPr/>
          <p:nvPr/>
        </p:nvGrpSpPr>
        <p:grpSpPr>
          <a:xfrm>
            <a:off x="5655310" y="4200525"/>
            <a:ext cx="999490" cy="1123315"/>
            <a:chOff x="4231809" y="3056190"/>
            <a:chExt cx="570731" cy="641318"/>
          </a:xfrm>
        </p:grpSpPr>
        <p:grpSp>
          <p:nvGrpSpPr>
            <p:cNvPr id="40" name="组合 59"/>
            <p:cNvGrpSpPr/>
            <p:nvPr/>
          </p:nvGrpSpPr>
          <p:grpSpPr>
            <a:xfrm>
              <a:off x="4231809" y="3056190"/>
              <a:ext cx="570731" cy="641318"/>
              <a:chOff x="4067944" y="566138"/>
              <a:chExt cx="1375279" cy="1545374"/>
            </a:xfrm>
          </p:grpSpPr>
          <p:sp>
            <p:nvSpPr>
              <p:cNvPr id="62"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63"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61" name="TextBox 64"/>
            <p:cNvSpPr txBox="1"/>
            <p:nvPr/>
          </p:nvSpPr>
          <p:spPr>
            <a:xfrm>
              <a:off x="4365949" y="3292923"/>
              <a:ext cx="302045"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04</a:t>
              </a:r>
            </a:p>
          </p:txBody>
        </p:sp>
      </p:gr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TextBox 47"/>
          <p:cNvSpPr txBox="1"/>
          <p:nvPr/>
        </p:nvSpPr>
        <p:spPr>
          <a:xfrm>
            <a:off x="7131050" y="5877560"/>
            <a:ext cx="308102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小结与思考</a:t>
            </a:r>
          </a:p>
        </p:txBody>
      </p:sp>
      <p:cxnSp>
        <p:nvCxnSpPr>
          <p:cNvPr id="14" name="直接连接符 13"/>
          <p:cNvCxnSpPr/>
          <p:nvPr/>
        </p:nvCxnSpPr>
        <p:spPr>
          <a:xfrm>
            <a:off x="7148830" y="638429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58"/>
          <p:cNvGrpSpPr/>
          <p:nvPr/>
        </p:nvGrpSpPr>
        <p:grpSpPr>
          <a:xfrm>
            <a:off x="5645150" y="5424805"/>
            <a:ext cx="999490" cy="1123315"/>
            <a:chOff x="4231809" y="3056190"/>
            <a:chExt cx="570731" cy="641318"/>
          </a:xfrm>
        </p:grpSpPr>
        <p:grpSp>
          <p:nvGrpSpPr>
            <p:cNvPr id="20" name="组合 59"/>
            <p:cNvGrpSpPr/>
            <p:nvPr/>
          </p:nvGrpSpPr>
          <p:grpSpPr>
            <a:xfrm>
              <a:off x="4231809" y="3056190"/>
              <a:ext cx="570731" cy="641318"/>
              <a:chOff x="4067944" y="566138"/>
              <a:chExt cx="1375279" cy="1545374"/>
            </a:xfrm>
          </p:grpSpPr>
          <p:sp>
            <p:nvSpPr>
              <p:cNvPr id="24"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25"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26" name="TextBox 64"/>
            <p:cNvSpPr txBox="1"/>
            <p:nvPr/>
          </p:nvSpPr>
          <p:spPr>
            <a:xfrm>
              <a:off x="4365949" y="3292923"/>
              <a:ext cx="302045"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05</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大数据概述</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4292600" cy="521970"/>
          </a:xfrm>
          <a:prstGeom prst="rect">
            <a:avLst/>
          </a:prstGeom>
          <a:noFill/>
        </p:spPr>
        <p:txBody>
          <a:bodyPr wrap="square" rtlCol="0">
            <a:spAutoFit/>
          </a:bodyPr>
          <a:lstStyle/>
          <a:p>
            <a:r>
              <a:rPr lang="en-US" altLang="zh-CN" sz="2800" b="1" dirty="0"/>
              <a:t>1.1</a:t>
            </a:r>
            <a:r>
              <a:rPr lang="zh-CN" altLang="en-US" sz="2800" b="1" dirty="0"/>
              <a:t>  大数据概述</a:t>
            </a:r>
            <a:endParaRPr sz="2800" b="1" dirty="0"/>
          </a:p>
        </p:txBody>
      </p:sp>
      <p:sp>
        <p:nvSpPr>
          <p:cNvPr id="3" name="文本框 2"/>
          <p:cNvSpPr txBox="1"/>
          <p:nvPr/>
        </p:nvSpPr>
        <p:spPr>
          <a:xfrm>
            <a:off x="1130300" y="1447165"/>
            <a:ext cx="9805035" cy="1545590"/>
          </a:xfrm>
          <a:prstGeom prst="rect">
            <a:avLst/>
          </a:prstGeom>
          <a:noFill/>
        </p:spPr>
        <p:txBody>
          <a:bodyPr wrap="square" rtlCol="0">
            <a:spAutoFit/>
          </a:bodyPr>
          <a:lstStyle/>
          <a:p>
            <a:pPr>
              <a:lnSpc>
                <a:spcPct val="150000"/>
              </a:lnSpc>
            </a:pPr>
            <a:r>
              <a:rPr lang="zh-CN" altLang="en-US" sz="2100"/>
              <a:t>（</a:t>
            </a:r>
            <a:r>
              <a:rPr lang="en-US" altLang="zh-CN" sz="2100"/>
              <a:t>1</a:t>
            </a:r>
            <a:r>
              <a:rPr lang="zh-CN" altLang="en-US" sz="2100"/>
              <a:t>）</a:t>
            </a:r>
            <a:r>
              <a:rPr lang="en-US" sz="2100"/>
              <a:t>从AlphaGo说起</a:t>
            </a:r>
            <a:endParaRPr lang="zh-CN" altLang="en-US" sz="2100"/>
          </a:p>
          <a:p>
            <a:pPr>
              <a:lnSpc>
                <a:spcPct val="150000"/>
              </a:lnSpc>
            </a:pPr>
            <a:r>
              <a:rPr lang="en-US" sz="2100"/>
              <a:t>2016年3月 </a:t>
            </a:r>
            <a:r>
              <a:rPr lang="zh-CN" altLang="en-US" sz="2100"/>
              <a:t>，</a:t>
            </a:r>
            <a:r>
              <a:rPr lang="zh-CN" altLang="en-US" sz="2100">
                <a:sym typeface="+mn-ea"/>
              </a:rPr>
              <a:t>AlphaGo以4比1的总比分战胜世界冠军、职业九段棋手 李世石。</a:t>
            </a:r>
          </a:p>
          <a:p>
            <a:pPr>
              <a:lnSpc>
                <a:spcPct val="150000"/>
              </a:lnSpc>
            </a:pPr>
            <a:r>
              <a:rPr lang="en-US" sz="2100"/>
              <a:t>2017</a:t>
            </a:r>
            <a:r>
              <a:rPr lang="zh-CN" altLang="en-US" sz="2100"/>
              <a:t>年</a:t>
            </a:r>
            <a:r>
              <a:rPr lang="en-US" altLang="zh-CN" sz="2100"/>
              <a:t>5</a:t>
            </a:r>
            <a:r>
              <a:rPr lang="zh-CN" altLang="en-US" sz="2100"/>
              <a:t>月，AlphaGo以</a:t>
            </a:r>
            <a:r>
              <a:rPr lang="en-US" altLang="zh-CN" sz="2100"/>
              <a:t>3</a:t>
            </a:r>
            <a:r>
              <a:rPr lang="zh-CN" altLang="en-US" sz="2100"/>
              <a:t>：</a:t>
            </a:r>
            <a:r>
              <a:rPr lang="en-US" altLang="zh-CN" sz="2100"/>
              <a:t>0</a:t>
            </a:r>
            <a:r>
              <a:rPr lang="zh-CN" altLang="en-US" sz="2100"/>
              <a:t>成绩战胜围棋天才少年  柯洁。</a:t>
            </a:r>
          </a:p>
        </p:txBody>
      </p:sp>
      <p:pic>
        <p:nvPicPr>
          <p:cNvPr id="27" name="图片 26" descr="Nung-fyfquym1022414"/>
          <p:cNvPicPr>
            <a:picLocks noChangeAspect="1"/>
          </p:cNvPicPr>
          <p:nvPr/>
        </p:nvPicPr>
        <p:blipFill>
          <a:blip r:embed="rId3"/>
          <a:stretch>
            <a:fillRect/>
          </a:stretch>
        </p:blipFill>
        <p:spPr>
          <a:xfrm>
            <a:off x="7160260" y="3088005"/>
            <a:ext cx="4137660" cy="3350260"/>
          </a:xfrm>
          <a:prstGeom prst="rect">
            <a:avLst/>
          </a:prstGeom>
        </p:spPr>
      </p:pic>
      <p:pic>
        <p:nvPicPr>
          <p:cNvPr id="29" name="图片 28" descr="03080D5AF4F9C934241BC0E80DFCA0DA6C80333E_size30_w600_h337"/>
          <p:cNvPicPr>
            <a:picLocks noChangeAspect="1"/>
          </p:cNvPicPr>
          <p:nvPr/>
        </p:nvPicPr>
        <p:blipFill>
          <a:blip r:embed="rId4"/>
          <a:stretch>
            <a:fillRect/>
          </a:stretch>
        </p:blipFill>
        <p:spPr>
          <a:xfrm>
            <a:off x="900430" y="3088005"/>
            <a:ext cx="5839460" cy="3279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4292600" cy="521970"/>
          </a:xfrm>
          <a:prstGeom prst="rect">
            <a:avLst/>
          </a:prstGeom>
          <a:noFill/>
        </p:spPr>
        <p:txBody>
          <a:bodyPr wrap="square" rtlCol="0">
            <a:spAutoFit/>
          </a:bodyPr>
          <a:lstStyle/>
          <a:p>
            <a:r>
              <a:rPr lang="en-US" altLang="zh-CN" sz="2800" b="1" dirty="0"/>
              <a:t>1.1</a:t>
            </a:r>
            <a:r>
              <a:rPr lang="zh-CN" altLang="en-US" sz="2800" b="1" dirty="0"/>
              <a:t>  </a:t>
            </a:r>
            <a:r>
              <a:rPr sz="2800" b="1" dirty="0"/>
              <a:t>大数据概述</a:t>
            </a:r>
          </a:p>
        </p:txBody>
      </p:sp>
      <p:sp>
        <p:nvSpPr>
          <p:cNvPr id="3" name="文本框 2"/>
          <p:cNvSpPr txBox="1"/>
          <p:nvPr/>
        </p:nvSpPr>
        <p:spPr>
          <a:xfrm>
            <a:off x="1130300" y="1447165"/>
            <a:ext cx="9805035" cy="2861310"/>
          </a:xfrm>
          <a:prstGeom prst="rect">
            <a:avLst/>
          </a:prstGeom>
          <a:noFill/>
        </p:spPr>
        <p:txBody>
          <a:bodyPr wrap="square" rtlCol="0">
            <a:spAutoFit/>
          </a:bodyPr>
          <a:lstStyle/>
          <a:p>
            <a:pPr>
              <a:lnSpc>
                <a:spcPct val="150000"/>
              </a:lnSpc>
            </a:pPr>
            <a:r>
              <a:rPr lang="zh-CN" altLang="en-US" sz="2400">
                <a:sym typeface="+mn-ea"/>
              </a:rPr>
              <a:t>（</a:t>
            </a:r>
            <a:r>
              <a:rPr lang="en-US" altLang="zh-CN" sz="2400">
                <a:sym typeface="+mn-ea"/>
              </a:rPr>
              <a:t>1</a:t>
            </a:r>
            <a:r>
              <a:rPr lang="zh-CN" altLang="en-US" sz="2400">
                <a:sym typeface="+mn-ea"/>
              </a:rPr>
              <a:t>）</a:t>
            </a:r>
            <a:r>
              <a:rPr lang="en-US" sz="2400">
                <a:sym typeface="+mn-ea"/>
              </a:rPr>
              <a:t>从AlphaGo说起</a:t>
            </a:r>
          </a:p>
          <a:p>
            <a:pPr>
              <a:lnSpc>
                <a:spcPct val="150000"/>
              </a:lnSpc>
            </a:pPr>
            <a:endParaRPr lang="en-US" altLang="en-US" sz="2400">
              <a:sym typeface="+mn-ea"/>
            </a:endParaRPr>
          </a:p>
          <a:p>
            <a:pPr>
              <a:lnSpc>
                <a:spcPct val="150000"/>
              </a:lnSpc>
            </a:pPr>
            <a:r>
              <a:rPr lang="zh-CN" altLang="en-US" sz="2400"/>
              <a:t>在</a:t>
            </a:r>
            <a:r>
              <a:rPr lang="en-US" altLang="zh-CN" sz="2400"/>
              <a:t>AlphaGo</a:t>
            </a:r>
            <a:r>
              <a:rPr lang="zh-CN" altLang="en-US" sz="2400"/>
              <a:t>的背后是基于</a:t>
            </a:r>
            <a:r>
              <a:rPr lang="zh-CN" altLang="en-US" sz="2400" b="1"/>
              <a:t>大数据</a:t>
            </a:r>
            <a:r>
              <a:rPr lang="zh-CN" altLang="en-US" sz="2400"/>
              <a:t>的深度学习</a:t>
            </a:r>
            <a:r>
              <a:rPr lang="zh-CN" sz="2400">
                <a:sym typeface="+mn-ea"/>
              </a:rPr>
              <a:t>（一种</a:t>
            </a:r>
            <a:r>
              <a:rPr lang="en-US" altLang="zh-CN" sz="2400">
                <a:sym typeface="+mn-ea"/>
              </a:rPr>
              <a:t>“</a:t>
            </a:r>
            <a:r>
              <a:rPr lang="zh-CN" altLang="en-US" sz="2400">
                <a:sym typeface="+mn-ea"/>
              </a:rPr>
              <a:t>人工智能</a:t>
            </a:r>
            <a:r>
              <a:rPr lang="en-US" altLang="zh-CN" sz="2400">
                <a:sym typeface="+mn-ea"/>
              </a:rPr>
              <a:t>”</a:t>
            </a:r>
            <a:r>
              <a:rPr lang="zh-CN" sz="2400">
                <a:sym typeface="+mn-ea"/>
              </a:rPr>
              <a:t>算法）</a:t>
            </a:r>
            <a:r>
              <a:rPr lang="zh-CN" altLang="en-US" sz="2400"/>
              <a:t>。</a:t>
            </a:r>
          </a:p>
          <a:p>
            <a:pPr>
              <a:lnSpc>
                <a:spcPct val="150000"/>
              </a:lnSpc>
            </a:pPr>
            <a:r>
              <a:rPr lang="zh-CN" altLang="en-US" sz="2400"/>
              <a:t>AlphaGo的</a:t>
            </a:r>
            <a:r>
              <a:rPr lang="zh-CN" sz="2400"/>
              <a:t>胜利是 </a:t>
            </a:r>
            <a:r>
              <a:rPr lang="zh-CN" sz="2400" b="1"/>
              <a:t>大数据</a:t>
            </a:r>
            <a:r>
              <a:rPr lang="zh-CN" sz="2400"/>
              <a:t> + 深度学习的胜利。</a:t>
            </a:r>
          </a:p>
          <a:p>
            <a:pPr>
              <a:lnSpc>
                <a:spcPct val="150000"/>
              </a:lnSpc>
            </a:pPr>
            <a:endParaRPr lang="zh-CN" sz="2400"/>
          </a:p>
        </p:txBody>
      </p:sp>
      <p:sp>
        <p:nvSpPr>
          <p:cNvPr id="4" name="文本框 3"/>
          <p:cNvSpPr txBox="1"/>
          <p:nvPr/>
        </p:nvSpPr>
        <p:spPr>
          <a:xfrm>
            <a:off x="1130300" y="4593590"/>
            <a:ext cx="8358505" cy="521970"/>
          </a:xfrm>
          <a:prstGeom prst="rect">
            <a:avLst/>
          </a:prstGeom>
          <a:noFill/>
        </p:spPr>
        <p:txBody>
          <a:bodyPr wrap="square" rtlCol="0">
            <a:spAutoFit/>
          </a:bodyPr>
          <a:lstStyle/>
          <a:p>
            <a:r>
              <a:rPr lang="zh-CN" altLang="en-US" sz="2800"/>
              <a:t>可以这样说，</a:t>
            </a:r>
            <a:r>
              <a:rPr lang="zh-CN" altLang="en-US" sz="2800" b="1"/>
              <a:t>大数据</a:t>
            </a:r>
            <a:r>
              <a:rPr lang="zh-CN" altLang="en-US" sz="2800"/>
              <a:t>是人工智能的血液！</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4292600" cy="521970"/>
          </a:xfrm>
          <a:prstGeom prst="rect">
            <a:avLst/>
          </a:prstGeom>
          <a:noFill/>
        </p:spPr>
        <p:txBody>
          <a:bodyPr wrap="square" rtlCol="0">
            <a:spAutoFit/>
          </a:bodyPr>
          <a:lstStyle/>
          <a:p>
            <a:r>
              <a:rPr lang="en-US" altLang="zh-CN" sz="2800" b="1" dirty="0"/>
              <a:t>1.1</a:t>
            </a:r>
            <a:r>
              <a:rPr lang="zh-CN" altLang="en-US" sz="2800" b="1" dirty="0"/>
              <a:t>  </a:t>
            </a:r>
            <a:r>
              <a:rPr sz="2800" b="1" dirty="0"/>
              <a:t>大数据概述</a:t>
            </a:r>
          </a:p>
        </p:txBody>
      </p:sp>
      <p:sp>
        <p:nvSpPr>
          <p:cNvPr id="3" name="文本框 2"/>
          <p:cNvSpPr txBox="1"/>
          <p:nvPr/>
        </p:nvSpPr>
        <p:spPr>
          <a:xfrm>
            <a:off x="1130300" y="1447165"/>
            <a:ext cx="9805035" cy="645160"/>
          </a:xfrm>
          <a:prstGeom prst="rect">
            <a:avLst/>
          </a:prstGeom>
          <a:noFill/>
        </p:spPr>
        <p:txBody>
          <a:bodyPr wrap="square" rtlCol="0">
            <a:spAutoFit/>
          </a:bodyPr>
          <a:lstStyle/>
          <a:p>
            <a:pPr>
              <a:lnSpc>
                <a:spcPct val="150000"/>
              </a:lnSpc>
            </a:pPr>
            <a:r>
              <a:rPr lang="zh-CN" altLang="en-US" sz="2400">
                <a:sym typeface="+mn-ea"/>
              </a:rPr>
              <a:t>（</a:t>
            </a:r>
            <a:r>
              <a:rPr lang="en-US" altLang="zh-CN" sz="2400">
                <a:sym typeface="+mn-ea"/>
              </a:rPr>
              <a:t>2</a:t>
            </a:r>
            <a:r>
              <a:rPr lang="zh-CN" altLang="en-US" sz="2400">
                <a:sym typeface="+mn-ea"/>
              </a:rPr>
              <a:t>）</a:t>
            </a:r>
            <a:r>
              <a:rPr lang="zh-CN" sz="2400"/>
              <a:t>大数据近在咫尺！</a:t>
            </a:r>
          </a:p>
        </p:txBody>
      </p:sp>
      <p:pic>
        <p:nvPicPr>
          <p:cNvPr id="5" name="图片 4"/>
          <p:cNvPicPr>
            <a:picLocks noChangeAspect="1"/>
          </p:cNvPicPr>
          <p:nvPr/>
        </p:nvPicPr>
        <p:blipFill>
          <a:blip r:embed="rId3"/>
          <a:stretch>
            <a:fillRect/>
          </a:stretch>
        </p:blipFill>
        <p:spPr>
          <a:xfrm>
            <a:off x="3886200" y="2237105"/>
            <a:ext cx="7838440" cy="4171315"/>
          </a:xfrm>
          <a:prstGeom prst="rect">
            <a:avLst/>
          </a:prstGeom>
        </p:spPr>
      </p:pic>
      <p:sp>
        <p:nvSpPr>
          <p:cNvPr id="6" name="文本框 5"/>
          <p:cNvSpPr txBox="1"/>
          <p:nvPr/>
        </p:nvSpPr>
        <p:spPr>
          <a:xfrm>
            <a:off x="231140" y="3168015"/>
            <a:ext cx="3522345" cy="521970"/>
          </a:xfrm>
          <a:prstGeom prst="rect">
            <a:avLst/>
          </a:prstGeom>
          <a:noFill/>
        </p:spPr>
        <p:txBody>
          <a:bodyPr wrap="square" rtlCol="0">
            <a:spAutoFit/>
          </a:bodyPr>
          <a:lstStyle/>
          <a:p>
            <a:r>
              <a:rPr lang="zh-CN" altLang="en-US" sz="2800"/>
              <a:t>我们生活在大数据中！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13155" y="800100"/>
            <a:ext cx="6336030" cy="521970"/>
          </a:xfrm>
          <a:prstGeom prst="rect">
            <a:avLst/>
          </a:prstGeom>
          <a:noFill/>
        </p:spPr>
        <p:txBody>
          <a:bodyPr wrap="square" rtlCol="0">
            <a:spAutoFit/>
          </a:bodyPr>
          <a:lstStyle/>
          <a:p>
            <a:r>
              <a:rPr lang="en-US" altLang="zh-CN" sz="2800" b="1" dirty="0"/>
              <a:t>1.1.1</a:t>
            </a:r>
            <a:r>
              <a:rPr lang="zh-CN" altLang="en-US" sz="2800" b="1" dirty="0"/>
              <a:t>  什么是大数据</a:t>
            </a:r>
            <a:endParaRPr lang="en-US" altLang="zh-CN" sz="2800" b="1" dirty="0"/>
          </a:p>
        </p:txBody>
      </p:sp>
      <p:sp>
        <p:nvSpPr>
          <p:cNvPr id="3" name="文本框 2"/>
          <p:cNvSpPr txBox="1"/>
          <p:nvPr/>
        </p:nvSpPr>
        <p:spPr>
          <a:xfrm>
            <a:off x="1113155" y="1922780"/>
            <a:ext cx="9250680" cy="3784600"/>
          </a:xfrm>
          <a:prstGeom prst="rect">
            <a:avLst/>
          </a:prstGeom>
          <a:noFill/>
        </p:spPr>
        <p:txBody>
          <a:bodyPr wrap="square" rtlCol="0">
            <a:spAutoFit/>
          </a:bodyPr>
          <a:lstStyle/>
          <a:p>
            <a:r>
              <a:rPr lang="zh-CN" altLang="en-US" sz="2400"/>
              <a:t>大数据（Big Data），指无法在一定时间范围内用常规软件工具进行捕捉、管理和处理的数据集合，是需要新处理模式才能具有更强的决策力、洞察发现力和流程优化能力的海量、高增长率和多样化的信息资产。</a:t>
            </a:r>
          </a:p>
          <a:p>
            <a:r>
              <a:rPr lang="zh-CN" altLang="en-US" sz="2400">
                <a:sym typeface="+mn-ea"/>
              </a:rPr>
              <a:t>IBM提出</a:t>
            </a:r>
            <a:r>
              <a:rPr lang="zh-CN" altLang="en-US" sz="2400"/>
              <a:t>大数据的</a:t>
            </a:r>
            <a:r>
              <a:rPr lang="en-US" altLang="zh-CN" sz="2400"/>
              <a:t>4</a:t>
            </a:r>
            <a:r>
              <a:rPr lang="zh-CN" altLang="en-US" sz="2400"/>
              <a:t>个特征：</a:t>
            </a:r>
          </a:p>
          <a:p>
            <a:pPr marL="342900" indent="-342900">
              <a:buFont typeface="Wingdings" panose="05000000000000000000" charset="0"/>
              <a:buChar char="ü"/>
            </a:pPr>
            <a:r>
              <a:rPr lang="zh-CN" altLang="en-US" sz="2400"/>
              <a:t>Volume  （大量）</a:t>
            </a:r>
          </a:p>
          <a:p>
            <a:pPr marL="342900" indent="-342900">
              <a:buFont typeface="Wingdings" panose="05000000000000000000" charset="0"/>
              <a:buChar char="ü"/>
            </a:pPr>
            <a:r>
              <a:rPr lang="zh-CN" altLang="en-US" sz="2400"/>
              <a:t>Velocity（高速）</a:t>
            </a:r>
          </a:p>
          <a:p>
            <a:pPr marL="342900" indent="-342900">
              <a:buFont typeface="Wingdings" panose="05000000000000000000" charset="0"/>
              <a:buChar char="ü"/>
            </a:pPr>
            <a:r>
              <a:rPr lang="zh-CN" altLang="en-US" sz="2400"/>
              <a:t>Variety （多样）</a:t>
            </a:r>
          </a:p>
          <a:p>
            <a:pPr marL="342900" indent="-342900">
              <a:buFont typeface="Wingdings" panose="05000000000000000000" charset="0"/>
              <a:buChar char="ü"/>
            </a:pPr>
            <a:r>
              <a:rPr lang="zh-CN" altLang="en-US" sz="2400">
                <a:sym typeface="+mn-ea"/>
              </a:rPr>
              <a:t>Veracity（真实性）</a:t>
            </a:r>
          </a:p>
          <a:p>
            <a:pPr marL="342900" indent="-342900">
              <a:buFont typeface="Wingdings" panose="05000000000000000000" charset="0"/>
              <a:buChar char="ü"/>
            </a:pPr>
            <a:r>
              <a:rPr lang="en-US" altLang="zh-CN" sz="2400"/>
              <a:t>Value  (</a:t>
            </a:r>
            <a:r>
              <a:rPr lang="zh-CN" altLang="en-US" sz="2400"/>
              <a:t>价值</a:t>
            </a:r>
            <a:r>
              <a:rPr lang="en-US" altLang="zh-CN" sz="24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6318885" cy="521970"/>
          </a:xfrm>
          <a:prstGeom prst="rect">
            <a:avLst/>
          </a:prstGeom>
          <a:noFill/>
        </p:spPr>
        <p:txBody>
          <a:bodyPr wrap="square" rtlCol="0">
            <a:spAutoFit/>
          </a:bodyPr>
          <a:lstStyle/>
          <a:p>
            <a:r>
              <a:rPr lang="en-US" altLang="zh-CN" sz="2800" b="1" dirty="0"/>
              <a:t>1.1.1</a:t>
            </a:r>
            <a:r>
              <a:rPr lang="zh-CN" altLang="en-US" sz="2800" b="1" dirty="0"/>
              <a:t>  大数据的核心问题</a:t>
            </a:r>
            <a:endParaRPr lang="en-US" altLang="zh-CN" sz="2800" b="1" dirty="0"/>
          </a:p>
        </p:txBody>
      </p:sp>
      <p:sp>
        <p:nvSpPr>
          <p:cNvPr id="4" name="文本框 3"/>
          <p:cNvSpPr txBox="1"/>
          <p:nvPr/>
        </p:nvSpPr>
        <p:spPr>
          <a:xfrm>
            <a:off x="1213485" y="1714500"/>
            <a:ext cx="9765030" cy="1153160"/>
          </a:xfrm>
          <a:prstGeom prst="rect">
            <a:avLst/>
          </a:prstGeom>
          <a:noFill/>
        </p:spPr>
        <p:txBody>
          <a:bodyPr wrap="square" rtlCol="0">
            <a:spAutoFit/>
          </a:bodyPr>
          <a:lstStyle/>
          <a:p>
            <a:r>
              <a:rPr lang="zh-CN" altLang="en-US" sz="2300"/>
              <a:t>（1）</a:t>
            </a:r>
            <a:r>
              <a:rPr lang="zh-CN" altLang="en-US" sz="2300" b="1"/>
              <a:t>商品推荐</a:t>
            </a:r>
            <a:r>
              <a:rPr lang="zh-CN" altLang="en-US" sz="2300"/>
              <a:t>  （京东为例）</a:t>
            </a:r>
          </a:p>
          <a:p>
            <a:r>
              <a:rPr lang="en-US" altLang="zh-CN" sz="2300"/>
              <a:t>	</a:t>
            </a:r>
            <a:r>
              <a:rPr lang="zh-CN" altLang="en-US" sz="2300"/>
              <a:t>问题1：大量的订单如何存储？</a:t>
            </a:r>
          </a:p>
          <a:p>
            <a:r>
              <a:rPr lang="en-US" altLang="zh-CN" sz="2300"/>
              <a:t>	</a:t>
            </a:r>
            <a:r>
              <a:rPr lang="zh-CN" altLang="en-US" sz="2300"/>
              <a:t>问题2：大量的订单如何计算？</a:t>
            </a:r>
          </a:p>
        </p:txBody>
      </p:sp>
      <p:sp>
        <p:nvSpPr>
          <p:cNvPr id="5" name="文本框 4"/>
          <p:cNvSpPr txBox="1"/>
          <p:nvPr/>
        </p:nvSpPr>
        <p:spPr>
          <a:xfrm>
            <a:off x="1213485" y="3091815"/>
            <a:ext cx="9765030" cy="1153160"/>
          </a:xfrm>
          <a:prstGeom prst="rect">
            <a:avLst/>
          </a:prstGeom>
          <a:noFill/>
        </p:spPr>
        <p:txBody>
          <a:bodyPr wrap="square" rtlCol="0">
            <a:spAutoFit/>
          </a:bodyPr>
          <a:lstStyle/>
          <a:p>
            <a:r>
              <a:rPr lang="zh-CN" altLang="en-US" sz="2300">
                <a:sym typeface="+mn-ea"/>
              </a:rPr>
              <a:t>（</a:t>
            </a:r>
            <a:r>
              <a:rPr lang="en-US" altLang="zh-CN" sz="2300">
                <a:sym typeface="+mn-ea"/>
              </a:rPr>
              <a:t>2</a:t>
            </a:r>
            <a:r>
              <a:rPr lang="zh-CN" altLang="en-US" sz="2300">
                <a:sym typeface="+mn-ea"/>
              </a:rPr>
              <a:t>）</a:t>
            </a:r>
            <a:r>
              <a:rPr lang="zh-CN" altLang="en-US" sz="2300" b="1"/>
              <a:t>天气预报</a:t>
            </a:r>
            <a:r>
              <a:rPr lang="zh-CN" altLang="en-US" sz="2300"/>
              <a:t>   （以北京未来一周的天气状况）</a:t>
            </a:r>
          </a:p>
          <a:p>
            <a:r>
              <a:rPr lang="en-US" altLang="zh-CN" sz="2300"/>
              <a:t>	</a:t>
            </a:r>
            <a:r>
              <a:rPr lang="zh-CN" altLang="en-US" sz="2300"/>
              <a:t>问题1：大量的天气数据存储？</a:t>
            </a:r>
          </a:p>
          <a:p>
            <a:r>
              <a:rPr lang="en-US" altLang="zh-CN" sz="2300"/>
              <a:t>	</a:t>
            </a:r>
            <a:r>
              <a:rPr lang="zh-CN" altLang="en-US" sz="2300"/>
              <a:t>问题2：大量的天气数据计算？</a:t>
            </a:r>
          </a:p>
        </p:txBody>
      </p:sp>
      <p:sp>
        <p:nvSpPr>
          <p:cNvPr id="6" name="文本框 5"/>
          <p:cNvSpPr txBox="1"/>
          <p:nvPr/>
        </p:nvSpPr>
        <p:spPr>
          <a:xfrm>
            <a:off x="1213485" y="5053330"/>
            <a:ext cx="9765030" cy="1153160"/>
          </a:xfrm>
          <a:prstGeom prst="rect">
            <a:avLst/>
          </a:prstGeom>
          <a:noFill/>
        </p:spPr>
        <p:txBody>
          <a:bodyPr wrap="square" rtlCol="0">
            <a:spAutoFit/>
          </a:bodyPr>
          <a:lstStyle/>
          <a:p>
            <a:r>
              <a:rPr sz="2300" b="1"/>
              <a:t>核心问题：</a:t>
            </a:r>
            <a:endParaRPr sz="2300"/>
          </a:p>
          <a:p>
            <a:r>
              <a:rPr lang="en-US" sz="2300"/>
              <a:t>	</a:t>
            </a:r>
            <a:r>
              <a:rPr sz="2300" b="1"/>
              <a:t>数据存储</a:t>
            </a:r>
            <a:r>
              <a:rPr sz="2300"/>
              <a:t>：分布式存储（HDFS）</a:t>
            </a:r>
          </a:p>
          <a:p>
            <a:r>
              <a:rPr sz="2300"/>
              <a:t>	</a:t>
            </a:r>
            <a:r>
              <a:rPr sz="2300" b="1"/>
              <a:t>数据计算</a:t>
            </a:r>
            <a:r>
              <a:rPr sz="2300"/>
              <a:t>：分布式计算（MapReduce）</a:t>
            </a:r>
          </a:p>
        </p:txBody>
      </p:sp>
      <p:sp>
        <p:nvSpPr>
          <p:cNvPr id="8" name="下箭头 7"/>
          <p:cNvSpPr/>
          <p:nvPr/>
        </p:nvSpPr>
        <p:spPr>
          <a:xfrm>
            <a:off x="3631565" y="4398645"/>
            <a:ext cx="737235" cy="501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8153" y="2178421"/>
            <a:ext cx="9426389" cy="521970"/>
          </a:xfrm>
          <a:prstGeom prst="rect">
            <a:avLst/>
          </a:prstGeom>
          <a:noFill/>
        </p:spPr>
        <p:txBody>
          <a:bodyPr wrap="square" rtlCol="0">
            <a:spAutoFit/>
          </a:bodyPr>
          <a:lstStyle/>
          <a:p>
            <a:pPr algn="ctr">
              <a:buFont typeface="Wingdings" panose="05000000000000000000" pitchFamily="2" charset="2"/>
              <a:buChar char="Ø"/>
            </a:pPr>
            <a:r>
              <a:rPr lang="en-US" altLang="zh-CN" sz="2800" dirty="0">
                <a:latin typeface="微软雅黑" panose="020B0503020204020204" charset="-122"/>
                <a:ea typeface="微软雅黑" panose="020B0503020204020204" charset="-122"/>
              </a:rPr>
              <a:t>1. </a:t>
            </a:r>
            <a:r>
              <a:rPr lang="zh-CN" altLang="en-US" sz="2800" dirty="0">
                <a:latin typeface="微软雅黑" panose="020B0503020204020204" charset="-122"/>
                <a:ea typeface="微软雅黑" panose="020B0503020204020204" charset="-122"/>
              </a:rPr>
              <a:t>为什么要学习</a:t>
            </a:r>
            <a:r>
              <a:rPr lang="en-US" altLang="zh-CN" sz="2800" dirty="0" err="1">
                <a:latin typeface="微软雅黑" panose="020B0503020204020204" charset="-122"/>
                <a:ea typeface="微软雅黑" panose="020B0503020204020204" charset="-122"/>
              </a:rPr>
              <a:t>Hadoop</a:t>
            </a:r>
            <a:r>
              <a:rPr lang="zh-CN" altLang="en-US" sz="2800" dirty="0">
                <a:latin typeface="微软雅黑" panose="020B0503020204020204" charset="-122"/>
                <a:ea typeface="微软雅黑" panose="020B0503020204020204" charset="-122"/>
              </a:rPr>
              <a:t>大数据技术？</a:t>
            </a:r>
            <a:r>
              <a:rPr lang="en-US" altLang="zh-CN" sz="2800" dirty="0">
                <a:latin typeface="微软雅黑" panose="020B0503020204020204" charset="-122"/>
                <a:ea typeface="微软雅黑" panose="020B0503020204020204" charset="-122"/>
              </a:rPr>
              <a:t>( Why )</a:t>
            </a:r>
            <a:endParaRPr lang="zh-CN" altLang="en-US" sz="2800" dirty="0">
              <a:latin typeface="微软雅黑" panose="020B0503020204020204" charset="-122"/>
              <a:ea typeface="微软雅黑" panose="020B0503020204020204" charset="-122"/>
            </a:endParaRPr>
          </a:p>
        </p:txBody>
      </p:sp>
      <p:sp>
        <p:nvSpPr>
          <p:cNvPr id="7" name="TextBox 6"/>
          <p:cNvSpPr txBox="1"/>
          <p:nvPr/>
        </p:nvSpPr>
        <p:spPr>
          <a:xfrm>
            <a:off x="1358153" y="3072650"/>
            <a:ext cx="9426389" cy="521970"/>
          </a:xfrm>
          <a:prstGeom prst="rect">
            <a:avLst/>
          </a:prstGeom>
          <a:noFill/>
        </p:spPr>
        <p:txBody>
          <a:bodyPr wrap="square" rtlCol="0">
            <a:spAutoFit/>
          </a:bodyPr>
          <a:lstStyle/>
          <a:p>
            <a:pPr algn="ctr">
              <a:buFont typeface="Wingdings" panose="05000000000000000000" pitchFamily="2" charset="2"/>
              <a:buChar char="Ø"/>
            </a:pPr>
            <a:r>
              <a:rPr lang="en-US" altLang="zh-CN" sz="2800" dirty="0">
                <a:latin typeface="微软雅黑" panose="020B0503020204020204" charset="-122"/>
                <a:ea typeface="微软雅黑" panose="020B0503020204020204" charset="-122"/>
              </a:rPr>
              <a:t>2. </a:t>
            </a:r>
            <a:r>
              <a:rPr lang="en-US" altLang="zh-CN" sz="2800" dirty="0" err="1">
                <a:latin typeface="微软雅黑" panose="020B0503020204020204" charset="-122"/>
                <a:ea typeface="微软雅黑" panose="020B0503020204020204" charset="-122"/>
              </a:rPr>
              <a:t>Hadoop</a:t>
            </a:r>
            <a:r>
              <a:rPr lang="zh-CN" altLang="en-US" sz="2800" dirty="0">
                <a:latin typeface="微软雅黑" panose="020B0503020204020204" charset="-122"/>
                <a:ea typeface="微软雅黑" panose="020B0503020204020204" charset="-122"/>
              </a:rPr>
              <a:t>大数据技术到底学什么？（</a:t>
            </a:r>
            <a:r>
              <a:rPr lang="en-US" altLang="zh-CN" sz="2800" dirty="0">
                <a:latin typeface="微软雅黑" panose="020B0503020204020204" charset="-122"/>
                <a:ea typeface="微软雅黑" panose="020B0503020204020204" charset="-122"/>
              </a:rPr>
              <a:t>What</a:t>
            </a:r>
            <a:r>
              <a:rPr lang="zh-CN" altLang="en-US" sz="2800" dirty="0">
                <a:latin typeface="微软雅黑" panose="020B0503020204020204" charset="-122"/>
                <a:ea typeface="微软雅黑" panose="020B0503020204020204" charset="-122"/>
              </a:rPr>
              <a:t>）</a:t>
            </a:r>
          </a:p>
        </p:txBody>
      </p:sp>
      <p:sp>
        <p:nvSpPr>
          <p:cNvPr id="8" name="TextBox 7"/>
          <p:cNvSpPr txBox="1"/>
          <p:nvPr/>
        </p:nvSpPr>
        <p:spPr>
          <a:xfrm>
            <a:off x="1358153" y="3966878"/>
            <a:ext cx="9426389" cy="521970"/>
          </a:xfrm>
          <a:prstGeom prst="rect">
            <a:avLst/>
          </a:prstGeom>
          <a:noFill/>
        </p:spPr>
        <p:txBody>
          <a:bodyPr wrap="square" rtlCol="0">
            <a:spAutoFit/>
          </a:bodyPr>
          <a:lstStyle/>
          <a:p>
            <a:pPr algn="ctr">
              <a:buFont typeface="Wingdings" panose="05000000000000000000" pitchFamily="2" charset="2"/>
              <a:buChar char="Ø"/>
            </a:pPr>
            <a:r>
              <a:rPr lang="en-US" altLang="zh-CN" sz="2800" dirty="0">
                <a:latin typeface="微软雅黑" panose="020B0503020204020204" charset="-122"/>
                <a:ea typeface="微软雅黑" panose="020B0503020204020204" charset="-122"/>
              </a:rPr>
              <a:t>3. </a:t>
            </a:r>
            <a:r>
              <a:rPr lang="zh-CN" altLang="en-US" sz="2800" dirty="0">
                <a:latin typeface="微软雅黑" panose="020B0503020204020204" charset="-122"/>
                <a:ea typeface="微软雅黑" panose="020B0503020204020204" charset="-122"/>
              </a:rPr>
              <a:t>该怎么学习</a:t>
            </a:r>
            <a:r>
              <a:rPr lang="en-US" altLang="zh-CN" sz="2800" dirty="0" err="1">
                <a:latin typeface="微软雅黑" panose="020B0503020204020204" charset="-122"/>
                <a:ea typeface="微软雅黑" panose="020B0503020204020204" charset="-122"/>
              </a:rPr>
              <a:t>Hadoop</a:t>
            </a:r>
            <a:r>
              <a:rPr lang="zh-CN" altLang="en-US" sz="2800" dirty="0">
                <a:latin typeface="微软雅黑" panose="020B0503020204020204" charset="-122"/>
                <a:ea typeface="微软雅黑" panose="020B0503020204020204" charset="-122"/>
              </a:rPr>
              <a:t>大数据技术？（</a:t>
            </a:r>
            <a:r>
              <a:rPr lang="en-US" altLang="zh-CN" sz="2800" dirty="0">
                <a:latin typeface="微软雅黑" panose="020B0503020204020204" charset="-122"/>
                <a:ea typeface="微软雅黑" panose="020B0503020204020204" charset="-122"/>
              </a:rPr>
              <a:t>How</a:t>
            </a:r>
            <a:r>
              <a:rPr lang="zh-CN" altLang="en-US" sz="2800" dirty="0">
                <a:latin typeface="微软雅黑" panose="020B0503020204020204" charset="-122"/>
                <a:ea typeface="微软雅黑" panose="020B0503020204020204" charset="-122"/>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大数据解决方案</a:t>
              </a:r>
              <a:endParaRPr lang="en-US" altLang="zh-CN" sz="3600" b="1" dirty="0">
                <a:solidFill>
                  <a:srgbClr val="B22F33"/>
                </a:solidFill>
                <a:latin typeface="微软雅黑" panose="020B0503020204020204" charset="-122"/>
                <a:ea typeface="微软雅黑" panose="020B0503020204020204" charset="-122"/>
              </a:endParaRP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3915" y="523240"/>
            <a:ext cx="3383280" cy="288290"/>
          </a:xfrm>
        </p:spPr>
        <p:txBody>
          <a:bodyPr/>
          <a:lstStyle/>
          <a:p>
            <a:r>
              <a:rPr lang="zh-CN" altLang="en-US" sz="3200"/>
              <a:t>解决方案</a:t>
            </a:r>
          </a:p>
        </p:txBody>
      </p:sp>
      <p:sp>
        <p:nvSpPr>
          <p:cNvPr id="19" name="右箭头 18"/>
          <p:cNvSpPr/>
          <p:nvPr>
            <p:custDataLst>
              <p:tags r:id="rId1"/>
            </p:custDataLst>
          </p:nvPr>
        </p:nvSpPr>
        <p:spPr>
          <a:xfrm>
            <a:off x="1963783" y="2157983"/>
            <a:ext cx="8209061" cy="555130"/>
          </a:xfrm>
          <a:prstGeom prst="rightArrow">
            <a:avLst/>
          </a:prstGeom>
          <a:solidFill>
            <a:srgbClr val="0F6FC6">
              <a:lumMod val="20000"/>
              <a:lumOff val="80000"/>
            </a:srgbClr>
          </a:solidFill>
          <a:ln>
            <a:noFill/>
          </a:ln>
        </p:spPr>
        <p:style>
          <a:lnRef idx="2">
            <a:srgbClr val="0F6FC6">
              <a:shade val="50000"/>
            </a:srgbClr>
          </a:lnRef>
          <a:fillRef idx="1">
            <a:srgbClr val="0F6FC6"/>
          </a:fillRef>
          <a:effectRef idx="0">
            <a:srgbClr val="0F6FC6"/>
          </a:effectRef>
          <a:fontRef idx="minor">
            <a:sysClr val="window" lastClr="FFFFFF"/>
          </a:fontRef>
        </p:style>
        <p:txBody>
          <a:bodyPr rtlCol="0" anchor="ctr"/>
          <a:lstStyle/>
          <a:p>
            <a:pPr algn="ctr"/>
            <a:endParaRPr lang="zh-CN" altLang="en-US" sz="2000">
              <a:sym typeface="Arial" panose="020B0604020202020204" pitchFamily="34" charset="0"/>
            </a:endParaRPr>
          </a:p>
        </p:txBody>
      </p:sp>
      <p:grpSp>
        <p:nvGrpSpPr>
          <p:cNvPr id="27" name="组合 26"/>
          <p:cNvGrpSpPr/>
          <p:nvPr>
            <p:custDataLst>
              <p:tags r:id="rId2"/>
            </p:custDataLst>
          </p:nvPr>
        </p:nvGrpSpPr>
        <p:grpSpPr>
          <a:xfrm>
            <a:off x="2729897" y="1884874"/>
            <a:ext cx="1678524" cy="3862994"/>
            <a:chOff x="1401561" y="1538799"/>
            <a:chExt cx="1420818" cy="3269904"/>
          </a:xfrm>
        </p:grpSpPr>
        <p:sp>
          <p:nvSpPr>
            <p:cNvPr id="32" name="矩形 31"/>
            <p:cNvSpPr/>
            <p:nvPr>
              <p:custDataLst>
                <p:tags r:id="rId9"/>
              </p:custDataLst>
            </p:nvPr>
          </p:nvSpPr>
          <p:spPr>
            <a:xfrm>
              <a:off x="1401561" y="2856937"/>
              <a:ext cx="1420818" cy="1951766"/>
            </a:xfrm>
            <a:prstGeom prst="rect">
              <a:avLst/>
            </a:prstGeom>
          </p:spPr>
          <p:txBody>
            <a:bodyPr lIns="0" tIns="0" rIns="0" bIns="0" anchor="t" anchorCtr="0">
              <a:noAutofit/>
            </a:bodyPr>
            <a:lstStyle/>
            <a:p>
              <a:pPr algn="ctr">
                <a:lnSpc>
                  <a:spcPct val="130000"/>
                </a:lnSpc>
              </a:pPr>
              <a:r>
                <a:rPr lang="zh-CN" altLang="da-DK" sz="2000">
                  <a:solidFill>
                    <a:sysClr val="windowText" lastClr="000000">
                      <a:lumMod val="75000"/>
                      <a:lumOff val="25000"/>
                    </a:sysClr>
                  </a:solidFill>
                  <a:sym typeface="Arial" panose="020B0604020202020204" pitchFamily="34" charset="0"/>
                </a:rPr>
                <a:t>传统方案</a:t>
              </a:r>
            </a:p>
            <a:p>
              <a:pPr algn="ctr">
                <a:lnSpc>
                  <a:spcPct val="130000"/>
                </a:lnSpc>
              </a:pPr>
              <a:endParaRPr lang="zh-CN" altLang="da-DK" sz="2000">
                <a:solidFill>
                  <a:sysClr val="windowText" lastClr="000000">
                    <a:lumMod val="75000"/>
                    <a:lumOff val="25000"/>
                  </a:sysClr>
                </a:solidFill>
                <a:sym typeface="Arial" panose="020B0604020202020204" pitchFamily="34" charset="0"/>
              </a:endParaRPr>
            </a:p>
            <a:p>
              <a:pPr algn="ctr">
                <a:lnSpc>
                  <a:spcPct val="130000"/>
                </a:lnSpc>
              </a:pPr>
              <a:r>
                <a:rPr lang="zh-CN" altLang="en-US" sz="2000">
                  <a:solidFill>
                    <a:sysClr val="windowText" lastClr="000000">
                      <a:lumMod val="75000"/>
                      <a:lumOff val="25000"/>
                    </a:sysClr>
                  </a:solidFill>
                  <a:sym typeface="Arial" panose="020B0604020202020204" pitchFamily="34" charset="0"/>
                </a:rPr>
                <a:t>集中式</a:t>
              </a:r>
            </a:p>
            <a:p>
              <a:pPr algn="ctr">
                <a:lnSpc>
                  <a:spcPct val="130000"/>
                </a:lnSpc>
              </a:pPr>
              <a:endParaRPr lang="zh-CN" altLang="en-US" sz="2000">
                <a:solidFill>
                  <a:sysClr val="windowText" lastClr="000000">
                    <a:lumMod val="75000"/>
                    <a:lumOff val="25000"/>
                  </a:sysClr>
                </a:solidFill>
                <a:sym typeface="Arial" panose="020B0604020202020204" pitchFamily="34" charset="0"/>
              </a:endParaRPr>
            </a:p>
          </p:txBody>
        </p:sp>
        <p:sp>
          <p:nvSpPr>
            <p:cNvPr id="33" name="任意多边形 32"/>
            <p:cNvSpPr/>
            <p:nvPr>
              <p:custDataLst>
                <p:tags r:id="rId10"/>
              </p:custDataLst>
            </p:nvPr>
          </p:nvSpPr>
          <p:spPr>
            <a:xfrm>
              <a:off x="1645840" y="1538799"/>
              <a:ext cx="932260" cy="932257"/>
            </a:xfrm>
            <a:custGeom>
              <a:avLst/>
              <a:gdLst>
                <a:gd name="connsiteX0" fmla="*/ 588643 w 939563"/>
                <a:gd name="connsiteY0" fmla="*/ 0 h 939562"/>
                <a:gd name="connsiteX1" fmla="*/ 696512 w 939563"/>
                <a:gd name="connsiteY1" fmla="*/ 64072 h 939562"/>
                <a:gd name="connsiteX2" fmla="*/ 807609 w 939563"/>
                <a:gd name="connsiteY2" fmla="*/ 122369 h 939562"/>
                <a:gd name="connsiteX3" fmla="*/ 868990 w 939563"/>
                <a:gd name="connsiteY3" fmla="*/ 231791 h 939562"/>
                <a:gd name="connsiteX4" fmla="*/ 936054 w 939563"/>
                <a:gd name="connsiteY4" fmla="*/ 337826 h 939562"/>
                <a:gd name="connsiteX5" fmla="*/ 934501 w 939563"/>
                <a:gd name="connsiteY5" fmla="*/ 463280 h 939562"/>
                <a:gd name="connsiteX6" fmla="*/ 939563 w 939563"/>
                <a:gd name="connsiteY6" fmla="*/ 588642 h 939562"/>
                <a:gd name="connsiteX7" fmla="*/ 875491 w 939563"/>
                <a:gd name="connsiteY7" fmla="*/ 696511 h 939562"/>
                <a:gd name="connsiteX8" fmla="*/ 817194 w 939563"/>
                <a:gd name="connsiteY8" fmla="*/ 807608 h 939562"/>
                <a:gd name="connsiteX9" fmla="*/ 707771 w 939563"/>
                <a:gd name="connsiteY9" fmla="*/ 868989 h 939562"/>
                <a:gd name="connsiteX10" fmla="*/ 601736 w 939563"/>
                <a:gd name="connsiteY10" fmla="*/ 936053 h 939562"/>
                <a:gd name="connsiteX11" fmla="*/ 476282 w 939563"/>
                <a:gd name="connsiteY11" fmla="*/ 934500 h 939562"/>
                <a:gd name="connsiteX12" fmla="*/ 350921 w 939563"/>
                <a:gd name="connsiteY12" fmla="*/ 939562 h 939562"/>
                <a:gd name="connsiteX13" fmla="*/ 243051 w 939563"/>
                <a:gd name="connsiteY13" fmla="*/ 875490 h 939562"/>
                <a:gd name="connsiteX14" fmla="*/ 131954 w 939563"/>
                <a:gd name="connsiteY14" fmla="*/ 817193 h 939562"/>
                <a:gd name="connsiteX15" fmla="*/ 70573 w 939563"/>
                <a:gd name="connsiteY15" fmla="*/ 707770 h 939562"/>
                <a:gd name="connsiteX16" fmla="*/ 3509 w 939563"/>
                <a:gd name="connsiteY16" fmla="*/ 601735 h 939562"/>
                <a:gd name="connsiteX17" fmla="*/ 5062 w 939563"/>
                <a:gd name="connsiteY17" fmla="*/ 476281 h 939562"/>
                <a:gd name="connsiteX18" fmla="*/ 0 w 939563"/>
                <a:gd name="connsiteY18" fmla="*/ 350920 h 939562"/>
                <a:gd name="connsiteX19" fmla="*/ 64072 w 939563"/>
                <a:gd name="connsiteY19" fmla="*/ 243050 h 939562"/>
                <a:gd name="connsiteX20" fmla="*/ 122370 w 939563"/>
                <a:gd name="connsiteY20" fmla="*/ 131953 h 939562"/>
                <a:gd name="connsiteX21" fmla="*/ 231792 w 939563"/>
                <a:gd name="connsiteY21" fmla="*/ 70572 h 939562"/>
                <a:gd name="connsiteX22" fmla="*/ 337827 w 939563"/>
                <a:gd name="connsiteY22" fmla="*/ 3508 h 939562"/>
                <a:gd name="connsiteX23" fmla="*/ 463281 w 939563"/>
                <a:gd name="connsiteY23" fmla="*/ 5061 h 93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39563" h="939562">
                  <a:moveTo>
                    <a:pt x="588643" y="0"/>
                  </a:moveTo>
                  <a:lnTo>
                    <a:pt x="696512" y="64072"/>
                  </a:lnTo>
                  <a:lnTo>
                    <a:pt x="807609" y="122369"/>
                  </a:lnTo>
                  <a:lnTo>
                    <a:pt x="868990" y="231791"/>
                  </a:lnTo>
                  <a:lnTo>
                    <a:pt x="936054" y="337826"/>
                  </a:lnTo>
                  <a:lnTo>
                    <a:pt x="934501" y="463280"/>
                  </a:lnTo>
                  <a:lnTo>
                    <a:pt x="939563" y="588642"/>
                  </a:lnTo>
                  <a:lnTo>
                    <a:pt x="875491" y="696511"/>
                  </a:lnTo>
                  <a:lnTo>
                    <a:pt x="817194" y="807608"/>
                  </a:lnTo>
                  <a:lnTo>
                    <a:pt x="707771" y="868989"/>
                  </a:lnTo>
                  <a:lnTo>
                    <a:pt x="601736" y="936053"/>
                  </a:lnTo>
                  <a:lnTo>
                    <a:pt x="476282" y="934500"/>
                  </a:lnTo>
                  <a:lnTo>
                    <a:pt x="350921" y="939562"/>
                  </a:lnTo>
                  <a:lnTo>
                    <a:pt x="243051" y="875490"/>
                  </a:lnTo>
                  <a:lnTo>
                    <a:pt x="131954" y="817193"/>
                  </a:lnTo>
                  <a:lnTo>
                    <a:pt x="70573" y="707770"/>
                  </a:lnTo>
                  <a:lnTo>
                    <a:pt x="3509" y="601735"/>
                  </a:lnTo>
                  <a:lnTo>
                    <a:pt x="5062" y="476281"/>
                  </a:lnTo>
                  <a:lnTo>
                    <a:pt x="0" y="350920"/>
                  </a:lnTo>
                  <a:lnTo>
                    <a:pt x="64072" y="243050"/>
                  </a:lnTo>
                  <a:lnTo>
                    <a:pt x="122370" y="131953"/>
                  </a:lnTo>
                  <a:lnTo>
                    <a:pt x="231792" y="70572"/>
                  </a:lnTo>
                  <a:lnTo>
                    <a:pt x="337827" y="3508"/>
                  </a:lnTo>
                  <a:lnTo>
                    <a:pt x="463281" y="5061"/>
                  </a:lnTo>
                  <a:close/>
                </a:path>
              </a:pathLst>
            </a:custGeom>
            <a:solidFill>
              <a:srgbClr val="FFFFFF"/>
            </a:solidFill>
            <a:ln w="38100">
              <a:solidFill>
                <a:srgbClr val="0F6FC6"/>
              </a:solidFill>
            </a:ln>
            <a:effectLst/>
          </p:spPr>
          <p:style>
            <a:lnRef idx="2">
              <a:srgbClr val="0F6FC6">
                <a:shade val="50000"/>
              </a:srgbClr>
            </a:lnRef>
            <a:fillRef idx="1">
              <a:srgbClr val="0F6FC6"/>
            </a:fillRef>
            <a:effectRef idx="0">
              <a:srgbClr val="0F6FC6"/>
            </a:effectRef>
            <a:fontRef idx="minor">
              <a:sysClr val="window" lastClr="FFFFFF"/>
            </a:fontRef>
          </p:style>
          <p:txBody>
            <a:bodyPr lIns="0" tIns="0" rIns="0" bIns="0" rtlCol="0" anchor="ctr">
              <a:normAutofit/>
            </a:bodyPr>
            <a:lstStyle/>
            <a:p>
              <a:pPr algn="ctr"/>
              <a:r>
                <a:rPr lang="en-US" altLang="zh-CN" sz="2000">
                  <a:solidFill>
                    <a:srgbClr val="0F6FC6">
                      <a:lumMod val="75000"/>
                    </a:srgbClr>
                  </a:solidFill>
                  <a:latin typeface="Calibri Light" panose="020F0302020204030204" charset="0"/>
                  <a:ea typeface="+mn-ea"/>
                  <a:cs typeface="+mn-ea"/>
                  <a:sym typeface="Arial" panose="020B0604020202020204" pitchFamily="34" charset="0"/>
                </a:rPr>
                <a:t>1</a:t>
              </a:r>
            </a:p>
          </p:txBody>
        </p:sp>
      </p:grpSp>
      <p:grpSp>
        <p:nvGrpSpPr>
          <p:cNvPr id="38" name="组合 37"/>
          <p:cNvGrpSpPr/>
          <p:nvPr>
            <p:custDataLst>
              <p:tags r:id="rId3"/>
            </p:custDataLst>
          </p:nvPr>
        </p:nvGrpSpPr>
        <p:grpSpPr>
          <a:xfrm>
            <a:off x="5155802" y="1884874"/>
            <a:ext cx="1678524" cy="3862994"/>
            <a:chOff x="3032518" y="1538799"/>
            <a:chExt cx="1420818" cy="3269904"/>
          </a:xfrm>
        </p:grpSpPr>
        <p:sp>
          <p:nvSpPr>
            <p:cNvPr id="39" name="任意多边形 38"/>
            <p:cNvSpPr/>
            <p:nvPr>
              <p:custDataLst>
                <p:tags r:id="rId7"/>
              </p:custDataLst>
            </p:nvPr>
          </p:nvSpPr>
          <p:spPr>
            <a:xfrm>
              <a:off x="3276797" y="1538799"/>
              <a:ext cx="932260" cy="932257"/>
            </a:xfrm>
            <a:custGeom>
              <a:avLst/>
              <a:gdLst>
                <a:gd name="connsiteX0" fmla="*/ 588643 w 939563"/>
                <a:gd name="connsiteY0" fmla="*/ 0 h 939562"/>
                <a:gd name="connsiteX1" fmla="*/ 696512 w 939563"/>
                <a:gd name="connsiteY1" fmla="*/ 64072 h 939562"/>
                <a:gd name="connsiteX2" fmla="*/ 807609 w 939563"/>
                <a:gd name="connsiteY2" fmla="*/ 122369 h 939562"/>
                <a:gd name="connsiteX3" fmla="*/ 868990 w 939563"/>
                <a:gd name="connsiteY3" fmla="*/ 231791 h 939562"/>
                <a:gd name="connsiteX4" fmla="*/ 936054 w 939563"/>
                <a:gd name="connsiteY4" fmla="*/ 337826 h 939562"/>
                <a:gd name="connsiteX5" fmla="*/ 934501 w 939563"/>
                <a:gd name="connsiteY5" fmla="*/ 463280 h 939562"/>
                <a:gd name="connsiteX6" fmla="*/ 939563 w 939563"/>
                <a:gd name="connsiteY6" fmla="*/ 588642 h 939562"/>
                <a:gd name="connsiteX7" fmla="*/ 875491 w 939563"/>
                <a:gd name="connsiteY7" fmla="*/ 696511 h 939562"/>
                <a:gd name="connsiteX8" fmla="*/ 817194 w 939563"/>
                <a:gd name="connsiteY8" fmla="*/ 807608 h 939562"/>
                <a:gd name="connsiteX9" fmla="*/ 707771 w 939563"/>
                <a:gd name="connsiteY9" fmla="*/ 868989 h 939562"/>
                <a:gd name="connsiteX10" fmla="*/ 601736 w 939563"/>
                <a:gd name="connsiteY10" fmla="*/ 936053 h 939562"/>
                <a:gd name="connsiteX11" fmla="*/ 476282 w 939563"/>
                <a:gd name="connsiteY11" fmla="*/ 934500 h 939562"/>
                <a:gd name="connsiteX12" fmla="*/ 350921 w 939563"/>
                <a:gd name="connsiteY12" fmla="*/ 939562 h 939562"/>
                <a:gd name="connsiteX13" fmla="*/ 243051 w 939563"/>
                <a:gd name="connsiteY13" fmla="*/ 875490 h 939562"/>
                <a:gd name="connsiteX14" fmla="*/ 131954 w 939563"/>
                <a:gd name="connsiteY14" fmla="*/ 817193 h 939562"/>
                <a:gd name="connsiteX15" fmla="*/ 70573 w 939563"/>
                <a:gd name="connsiteY15" fmla="*/ 707770 h 939562"/>
                <a:gd name="connsiteX16" fmla="*/ 3509 w 939563"/>
                <a:gd name="connsiteY16" fmla="*/ 601735 h 939562"/>
                <a:gd name="connsiteX17" fmla="*/ 5062 w 939563"/>
                <a:gd name="connsiteY17" fmla="*/ 476281 h 939562"/>
                <a:gd name="connsiteX18" fmla="*/ 0 w 939563"/>
                <a:gd name="connsiteY18" fmla="*/ 350920 h 939562"/>
                <a:gd name="connsiteX19" fmla="*/ 64072 w 939563"/>
                <a:gd name="connsiteY19" fmla="*/ 243050 h 939562"/>
                <a:gd name="connsiteX20" fmla="*/ 122370 w 939563"/>
                <a:gd name="connsiteY20" fmla="*/ 131953 h 939562"/>
                <a:gd name="connsiteX21" fmla="*/ 231792 w 939563"/>
                <a:gd name="connsiteY21" fmla="*/ 70572 h 939562"/>
                <a:gd name="connsiteX22" fmla="*/ 337827 w 939563"/>
                <a:gd name="connsiteY22" fmla="*/ 3508 h 939562"/>
                <a:gd name="connsiteX23" fmla="*/ 463281 w 939563"/>
                <a:gd name="connsiteY23" fmla="*/ 5061 h 93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39563" h="939562">
                  <a:moveTo>
                    <a:pt x="588643" y="0"/>
                  </a:moveTo>
                  <a:lnTo>
                    <a:pt x="696512" y="64072"/>
                  </a:lnTo>
                  <a:lnTo>
                    <a:pt x="807609" y="122369"/>
                  </a:lnTo>
                  <a:lnTo>
                    <a:pt x="868990" y="231791"/>
                  </a:lnTo>
                  <a:lnTo>
                    <a:pt x="936054" y="337826"/>
                  </a:lnTo>
                  <a:lnTo>
                    <a:pt x="934501" y="463280"/>
                  </a:lnTo>
                  <a:lnTo>
                    <a:pt x="939563" y="588642"/>
                  </a:lnTo>
                  <a:lnTo>
                    <a:pt x="875491" y="696511"/>
                  </a:lnTo>
                  <a:lnTo>
                    <a:pt x="817194" y="807608"/>
                  </a:lnTo>
                  <a:lnTo>
                    <a:pt x="707771" y="868989"/>
                  </a:lnTo>
                  <a:lnTo>
                    <a:pt x="601736" y="936053"/>
                  </a:lnTo>
                  <a:lnTo>
                    <a:pt x="476282" y="934500"/>
                  </a:lnTo>
                  <a:lnTo>
                    <a:pt x="350921" y="939562"/>
                  </a:lnTo>
                  <a:lnTo>
                    <a:pt x="243051" y="875490"/>
                  </a:lnTo>
                  <a:lnTo>
                    <a:pt x="131954" y="817193"/>
                  </a:lnTo>
                  <a:lnTo>
                    <a:pt x="70573" y="707770"/>
                  </a:lnTo>
                  <a:lnTo>
                    <a:pt x="3509" y="601735"/>
                  </a:lnTo>
                  <a:lnTo>
                    <a:pt x="5062" y="476281"/>
                  </a:lnTo>
                  <a:lnTo>
                    <a:pt x="0" y="350920"/>
                  </a:lnTo>
                  <a:lnTo>
                    <a:pt x="64072" y="243050"/>
                  </a:lnTo>
                  <a:lnTo>
                    <a:pt x="122370" y="131953"/>
                  </a:lnTo>
                  <a:lnTo>
                    <a:pt x="231792" y="70572"/>
                  </a:lnTo>
                  <a:lnTo>
                    <a:pt x="337827" y="3508"/>
                  </a:lnTo>
                  <a:lnTo>
                    <a:pt x="463281" y="5061"/>
                  </a:lnTo>
                  <a:close/>
                </a:path>
              </a:pathLst>
            </a:custGeom>
            <a:solidFill>
              <a:srgbClr val="FFFFFF"/>
            </a:solidFill>
            <a:ln w="38100">
              <a:solidFill>
                <a:srgbClr val="0F6FC6"/>
              </a:solidFill>
            </a:ln>
            <a:effectLst/>
          </p:spPr>
          <p:style>
            <a:lnRef idx="2">
              <a:srgbClr val="0F6FC6">
                <a:shade val="50000"/>
              </a:srgbClr>
            </a:lnRef>
            <a:fillRef idx="1">
              <a:srgbClr val="0F6FC6"/>
            </a:fillRef>
            <a:effectRef idx="0">
              <a:srgbClr val="0F6FC6"/>
            </a:effectRef>
            <a:fontRef idx="minor">
              <a:sysClr val="window" lastClr="FFFFFF"/>
            </a:fontRef>
          </p:style>
          <p:txBody>
            <a:bodyPr lIns="0" tIns="0" rIns="0" bIns="0" rtlCol="0" anchor="ctr">
              <a:normAutofit/>
            </a:bodyPr>
            <a:lstStyle/>
            <a:p>
              <a:pPr algn="ctr"/>
              <a:r>
                <a:rPr lang="en-US" altLang="zh-CN" sz="2000">
                  <a:solidFill>
                    <a:srgbClr val="0F6FC6">
                      <a:lumMod val="75000"/>
                    </a:srgbClr>
                  </a:solidFill>
                  <a:latin typeface="Calibri Light" panose="020F0302020204030204" charset="0"/>
                  <a:ea typeface="+mn-ea"/>
                  <a:cs typeface="+mn-ea"/>
                  <a:sym typeface="Arial" panose="020B0604020202020204" pitchFamily="34" charset="0"/>
                </a:rPr>
                <a:t>2</a:t>
              </a:r>
            </a:p>
          </p:txBody>
        </p:sp>
        <p:sp>
          <p:nvSpPr>
            <p:cNvPr id="40" name="矩形 39"/>
            <p:cNvSpPr/>
            <p:nvPr>
              <p:custDataLst>
                <p:tags r:id="rId8"/>
              </p:custDataLst>
            </p:nvPr>
          </p:nvSpPr>
          <p:spPr>
            <a:xfrm>
              <a:off x="3032518" y="2856937"/>
              <a:ext cx="1420818" cy="1951766"/>
            </a:xfrm>
            <a:prstGeom prst="rect">
              <a:avLst/>
            </a:prstGeom>
          </p:spPr>
          <p:txBody>
            <a:bodyPr lIns="0" tIns="0" rIns="0" bIns="0" anchor="t" anchorCtr="0">
              <a:noAutofit/>
            </a:bodyPr>
            <a:lstStyle/>
            <a:p>
              <a:pPr algn="ctr">
                <a:lnSpc>
                  <a:spcPct val="130000"/>
                </a:lnSpc>
              </a:pPr>
              <a:r>
                <a:rPr lang="en-US" altLang="da-DK" sz="2000">
                  <a:solidFill>
                    <a:sysClr val="windowText" lastClr="000000">
                      <a:lumMod val="75000"/>
                      <a:lumOff val="25000"/>
                    </a:sysClr>
                  </a:solidFill>
                  <a:sym typeface="Arial" panose="020B0604020202020204" pitchFamily="34" charset="0"/>
                </a:rPr>
                <a:t>Google</a:t>
              </a:r>
              <a:r>
                <a:rPr lang="zh-CN" altLang="en-US" sz="2000">
                  <a:solidFill>
                    <a:sysClr val="windowText" lastClr="000000">
                      <a:lumMod val="75000"/>
                      <a:lumOff val="25000"/>
                    </a:sysClr>
                  </a:solidFill>
                  <a:sym typeface="Arial" panose="020B0604020202020204" pitchFamily="34" charset="0"/>
                </a:rPr>
                <a:t>方案</a:t>
              </a:r>
            </a:p>
            <a:p>
              <a:pPr algn="ctr">
                <a:lnSpc>
                  <a:spcPct val="130000"/>
                </a:lnSpc>
              </a:pPr>
              <a:endParaRPr lang="zh-CN" altLang="en-US" sz="2000">
                <a:solidFill>
                  <a:sysClr val="windowText" lastClr="000000">
                    <a:lumMod val="75000"/>
                    <a:lumOff val="25000"/>
                  </a:sysClr>
                </a:solidFill>
                <a:sym typeface="Arial" panose="020B0604020202020204" pitchFamily="34" charset="0"/>
              </a:endParaRPr>
            </a:p>
            <a:p>
              <a:pPr algn="ctr">
                <a:lnSpc>
                  <a:spcPct val="130000"/>
                </a:lnSpc>
              </a:pPr>
              <a:r>
                <a:rPr lang="en-US" altLang="zh-CN" sz="2000">
                  <a:solidFill>
                    <a:sysClr val="windowText" lastClr="000000">
                      <a:lumMod val="75000"/>
                      <a:lumOff val="25000"/>
                    </a:sysClr>
                  </a:solidFill>
                  <a:sym typeface="Arial" panose="020B0604020202020204" pitchFamily="34" charset="0"/>
                </a:rPr>
                <a:t>GFS</a:t>
              </a:r>
            </a:p>
            <a:p>
              <a:pPr algn="ctr">
                <a:lnSpc>
                  <a:spcPct val="130000"/>
                </a:lnSpc>
              </a:pPr>
              <a:r>
                <a:rPr lang="en-US" altLang="zh-CN" sz="2000">
                  <a:solidFill>
                    <a:sysClr val="windowText" lastClr="000000">
                      <a:lumMod val="75000"/>
                      <a:lumOff val="25000"/>
                    </a:sysClr>
                  </a:solidFill>
                  <a:sym typeface="Arial" panose="020B0604020202020204" pitchFamily="34" charset="0"/>
                </a:rPr>
                <a:t>MapReduce</a:t>
              </a:r>
            </a:p>
            <a:p>
              <a:pPr algn="ctr">
                <a:lnSpc>
                  <a:spcPct val="130000"/>
                </a:lnSpc>
              </a:pPr>
              <a:r>
                <a:rPr lang="en-US" altLang="zh-CN" sz="2000">
                  <a:solidFill>
                    <a:sysClr val="windowText" lastClr="000000">
                      <a:lumMod val="75000"/>
                      <a:lumOff val="25000"/>
                    </a:sysClr>
                  </a:solidFill>
                  <a:sym typeface="Arial" panose="020B0604020202020204" pitchFamily="34" charset="0"/>
                </a:rPr>
                <a:t>BigTable</a:t>
              </a:r>
            </a:p>
          </p:txBody>
        </p:sp>
      </p:grpSp>
      <p:grpSp>
        <p:nvGrpSpPr>
          <p:cNvPr id="41" name="组合 40"/>
          <p:cNvGrpSpPr/>
          <p:nvPr>
            <p:custDataLst>
              <p:tags r:id="rId4"/>
            </p:custDataLst>
          </p:nvPr>
        </p:nvGrpSpPr>
        <p:grpSpPr>
          <a:xfrm>
            <a:off x="7581706" y="1884874"/>
            <a:ext cx="1678524" cy="3862994"/>
            <a:chOff x="4663475" y="1538799"/>
            <a:chExt cx="1420818" cy="3269904"/>
          </a:xfrm>
        </p:grpSpPr>
        <p:sp>
          <p:nvSpPr>
            <p:cNvPr id="42" name="任意多边形 41"/>
            <p:cNvSpPr/>
            <p:nvPr>
              <p:custDataLst>
                <p:tags r:id="rId5"/>
              </p:custDataLst>
            </p:nvPr>
          </p:nvSpPr>
          <p:spPr>
            <a:xfrm>
              <a:off x="4907754" y="1538799"/>
              <a:ext cx="932260" cy="932257"/>
            </a:xfrm>
            <a:custGeom>
              <a:avLst/>
              <a:gdLst>
                <a:gd name="connsiteX0" fmla="*/ 588643 w 939563"/>
                <a:gd name="connsiteY0" fmla="*/ 0 h 939562"/>
                <a:gd name="connsiteX1" fmla="*/ 696512 w 939563"/>
                <a:gd name="connsiteY1" fmla="*/ 64072 h 939562"/>
                <a:gd name="connsiteX2" fmla="*/ 807609 w 939563"/>
                <a:gd name="connsiteY2" fmla="*/ 122369 h 939562"/>
                <a:gd name="connsiteX3" fmla="*/ 868990 w 939563"/>
                <a:gd name="connsiteY3" fmla="*/ 231791 h 939562"/>
                <a:gd name="connsiteX4" fmla="*/ 936054 w 939563"/>
                <a:gd name="connsiteY4" fmla="*/ 337826 h 939562"/>
                <a:gd name="connsiteX5" fmla="*/ 934501 w 939563"/>
                <a:gd name="connsiteY5" fmla="*/ 463280 h 939562"/>
                <a:gd name="connsiteX6" fmla="*/ 939563 w 939563"/>
                <a:gd name="connsiteY6" fmla="*/ 588642 h 939562"/>
                <a:gd name="connsiteX7" fmla="*/ 875491 w 939563"/>
                <a:gd name="connsiteY7" fmla="*/ 696511 h 939562"/>
                <a:gd name="connsiteX8" fmla="*/ 817194 w 939563"/>
                <a:gd name="connsiteY8" fmla="*/ 807608 h 939562"/>
                <a:gd name="connsiteX9" fmla="*/ 707771 w 939563"/>
                <a:gd name="connsiteY9" fmla="*/ 868989 h 939562"/>
                <a:gd name="connsiteX10" fmla="*/ 601736 w 939563"/>
                <a:gd name="connsiteY10" fmla="*/ 936053 h 939562"/>
                <a:gd name="connsiteX11" fmla="*/ 476282 w 939563"/>
                <a:gd name="connsiteY11" fmla="*/ 934500 h 939562"/>
                <a:gd name="connsiteX12" fmla="*/ 350921 w 939563"/>
                <a:gd name="connsiteY12" fmla="*/ 939562 h 939562"/>
                <a:gd name="connsiteX13" fmla="*/ 243051 w 939563"/>
                <a:gd name="connsiteY13" fmla="*/ 875490 h 939562"/>
                <a:gd name="connsiteX14" fmla="*/ 131954 w 939563"/>
                <a:gd name="connsiteY14" fmla="*/ 817193 h 939562"/>
                <a:gd name="connsiteX15" fmla="*/ 70573 w 939563"/>
                <a:gd name="connsiteY15" fmla="*/ 707770 h 939562"/>
                <a:gd name="connsiteX16" fmla="*/ 3509 w 939563"/>
                <a:gd name="connsiteY16" fmla="*/ 601735 h 939562"/>
                <a:gd name="connsiteX17" fmla="*/ 5062 w 939563"/>
                <a:gd name="connsiteY17" fmla="*/ 476281 h 939562"/>
                <a:gd name="connsiteX18" fmla="*/ 0 w 939563"/>
                <a:gd name="connsiteY18" fmla="*/ 350920 h 939562"/>
                <a:gd name="connsiteX19" fmla="*/ 64072 w 939563"/>
                <a:gd name="connsiteY19" fmla="*/ 243050 h 939562"/>
                <a:gd name="connsiteX20" fmla="*/ 122370 w 939563"/>
                <a:gd name="connsiteY20" fmla="*/ 131953 h 939562"/>
                <a:gd name="connsiteX21" fmla="*/ 231792 w 939563"/>
                <a:gd name="connsiteY21" fmla="*/ 70572 h 939562"/>
                <a:gd name="connsiteX22" fmla="*/ 337827 w 939563"/>
                <a:gd name="connsiteY22" fmla="*/ 3508 h 939562"/>
                <a:gd name="connsiteX23" fmla="*/ 463281 w 939563"/>
                <a:gd name="connsiteY23" fmla="*/ 5061 h 93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39563" h="939562">
                  <a:moveTo>
                    <a:pt x="588643" y="0"/>
                  </a:moveTo>
                  <a:lnTo>
                    <a:pt x="696512" y="64072"/>
                  </a:lnTo>
                  <a:lnTo>
                    <a:pt x="807609" y="122369"/>
                  </a:lnTo>
                  <a:lnTo>
                    <a:pt x="868990" y="231791"/>
                  </a:lnTo>
                  <a:lnTo>
                    <a:pt x="936054" y="337826"/>
                  </a:lnTo>
                  <a:lnTo>
                    <a:pt x="934501" y="463280"/>
                  </a:lnTo>
                  <a:lnTo>
                    <a:pt x="939563" y="588642"/>
                  </a:lnTo>
                  <a:lnTo>
                    <a:pt x="875491" y="696511"/>
                  </a:lnTo>
                  <a:lnTo>
                    <a:pt x="817194" y="807608"/>
                  </a:lnTo>
                  <a:lnTo>
                    <a:pt x="707771" y="868989"/>
                  </a:lnTo>
                  <a:lnTo>
                    <a:pt x="601736" y="936053"/>
                  </a:lnTo>
                  <a:lnTo>
                    <a:pt x="476282" y="934500"/>
                  </a:lnTo>
                  <a:lnTo>
                    <a:pt x="350921" y="939562"/>
                  </a:lnTo>
                  <a:lnTo>
                    <a:pt x="243051" y="875490"/>
                  </a:lnTo>
                  <a:lnTo>
                    <a:pt x="131954" y="817193"/>
                  </a:lnTo>
                  <a:lnTo>
                    <a:pt x="70573" y="707770"/>
                  </a:lnTo>
                  <a:lnTo>
                    <a:pt x="3509" y="601735"/>
                  </a:lnTo>
                  <a:lnTo>
                    <a:pt x="5062" y="476281"/>
                  </a:lnTo>
                  <a:lnTo>
                    <a:pt x="0" y="350920"/>
                  </a:lnTo>
                  <a:lnTo>
                    <a:pt x="64072" y="243050"/>
                  </a:lnTo>
                  <a:lnTo>
                    <a:pt x="122370" y="131953"/>
                  </a:lnTo>
                  <a:lnTo>
                    <a:pt x="231792" y="70572"/>
                  </a:lnTo>
                  <a:lnTo>
                    <a:pt x="337827" y="3508"/>
                  </a:lnTo>
                  <a:lnTo>
                    <a:pt x="463281" y="5061"/>
                  </a:lnTo>
                  <a:close/>
                </a:path>
              </a:pathLst>
            </a:custGeom>
            <a:solidFill>
              <a:srgbClr val="FFFFFF"/>
            </a:solidFill>
            <a:ln w="38100">
              <a:solidFill>
                <a:srgbClr val="0F6FC6"/>
              </a:solidFill>
            </a:ln>
            <a:effectLst/>
          </p:spPr>
          <p:style>
            <a:lnRef idx="2">
              <a:srgbClr val="0F6FC6">
                <a:shade val="50000"/>
              </a:srgbClr>
            </a:lnRef>
            <a:fillRef idx="1">
              <a:srgbClr val="0F6FC6"/>
            </a:fillRef>
            <a:effectRef idx="0">
              <a:srgbClr val="0F6FC6"/>
            </a:effectRef>
            <a:fontRef idx="minor">
              <a:sysClr val="window" lastClr="FFFFFF"/>
            </a:fontRef>
          </p:style>
          <p:txBody>
            <a:bodyPr lIns="0" tIns="0" rIns="0" bIns="0" rtlCol="0" anchor="ctr">
              <a:normAutofit/>
            </a:bodyPr>
            <a:lstStyle/>
            <a:p>
              <a:pPr algn="ctr"/>
              <a:r>
                <a:rPr lang="en-US" altLang="zh-CN" sz="2000">
                  <a:solidFill>
                    <a:srgbClr val="0F6FC6">
                      <a:lumMod val="75000"/>
                    </a:srgbClr>
                  </a:solidFill>
                  <a:latin typeface="Calibri Light" panose="020F0302020204030204" charset="0"/>
                  <a:ea typeface="+mn-ea"/>
                  <a:cs typeface="+mn-ea"/>
                  <a:sym typeface="Arial" panose="020B0604020202020204" pitchFamily="34" charset="0"/>
                </a:rPr>
                <a:t>3</a:t>
              </a:r>
            </a:p>
          </p:txBody>
        </p:sp>
        <p:sp>
          <p:nvSpPr>
            <p:cNvPr id="43" name="矩形 42"/>
            <p:cNvSpPr/>
            <p:nvPr>
              <p:custDataLst>
                <p:tags r:id="rId6"/>
              </p:custDataLst>
            </p:nvPr>
          </p:nvSpPr>
          <p:spPr>
            <a:xfrm>
              <a:off x="4663475" y="2856937"/>
              <a:ext cx="1420818" cy="1951766"/>
            </a:xfrm>
            <a:prstGeom prst="rect">
              <a:avLst/>
            </a:prstGeom>
          </p:spPr>
          <p:txBody>
            <a:bodyPr lIns="0" tIns="0" rIns="0" bIns="0" anchor="t" anchorCtr="0">
              <a:noAutofit/>
            </a:bodyPr>
            <a:lstStyle/>
            <a:p>
              <a:pPr algn="ctr">
                <a:lnSpc>
                  <a:spcPct val="130000"/>
                </a:lnSpc>
              </a:pPr>
              <a:r>
                <a:rPr lang="en-US" altLang="da-DK" sz="2000">
                  <a:solidFill>
                    <a:sysClr val="windowText" lastClr="000000">
                      <a:lumMod val="75000"/>
                      <a:lumOff val="25000"/>
                    </a:sysClr>
                  </a:solidFill>
                  <a:sym typeface="Arial" panose="020B0604020202020204" pitchFamily="34" charset="0"/>
                </a:rPr>
                <a:t>Hadoop</a:t>
              </a:r>
              <a:r>
                <a:rPr lang="zh-CN" altLang="en-US" sz="2000">
                  <a:solidFill>
                    <a:sysClr val="windowText" lastClr="000000">
                      <a:lumMod val="75000"/>
                      <a:lumOff val="25000"/>
                    </a:sysClr>
                  </a:solidFill>
                  <a:sym typeface="Arial" panose="020B0604020202020204" pitchFamily="34" charset="0"/>
                </a:rPr>
                <a:t>方案</a:t>
              </a:r>
            </a:p>
            <a:p>
              <a:pPr algn="ctr">
                <a:lnSpc>
                  <a:spcPct val="130000"/>
                </a:lnSpc>
              </a:pPr>
              <a:endParaRPr lang="zh-CN" altLang="en-US" sz="2000">
                <a:solidFill>
                  <a:sysClr val="windowText" lastClr="000000">
                    <a:lumMod val="75000"/>
                    <a:lumOff val="25000"/>
                  </a:sysClr>
                </a:solidFill>
                <a:sym typeface="Arial" panose="020B0604020202020204" pitchFamily="34" charset="0"/>
              </a:endParaRPr>
            </a:p>
            <a:p>
              <a:pPr algn="ctr">
                <a:lnSpc>
                  <a:spcPct val="130000"/>
                </a:lnSpc>
              </a:pPr>
              <a:r>
                <a:rPr lang="en-US" altLang="zh-CN" sz="2000">
                  <a:solidFill>
                    <a:sysClr val="windowText" lastClr="000000">
                      <a:lumMod val="75000"/>
                      <a:lumOff val="25000"/>
                    </a:sysClr>
                  </a:solidFill>
                  <a:sym typeface="Arial" panose="020B0604020202020204" pitchFamily="34" charset="0"/>
                </a:rPr>
                <a:t>HDFS</a:t>
              </a:r>
            </a:p>
            <a:p>
              <a:pPr algn="ctr">
                <a:lnSpc>
                  <a:spcPct val="130000"/>
                </a:lnSpc>
              </a:pPr>
              <a:r>
                <a:rPr lang="en-US" altLang="zh-CN" sz="2000">
                  <a:solidFill>
                    <a:sysClr val="windowText" lastClr="000000">
                      <a:lumMod val="75000"/>
                      <a:lumOff val="25000"/>
                    </a:sysClr>
                  </a:solidFill>
                  <a:sym typeface="Arial" panose="020B0604020202020204" pitchFamily="34" charset="0"/>
                </a:rPr>
                <a:t>MapReduce</a:t>
              </a:r>
            </a:p>
            <a:p>
              <a:pPr algn="ctr">
                <a:lnSpc>
                  <a:spcPct val="130000"/>
                </a:lnSpc>
              </a:pPr>
              <a:r>
                <a:rPr lang="en-US" altLang="zh-CN" sz="2000">
                  <a:solidFill>
                    <a:sysClr val="windowText" lastClr="000000">
                      <a:lumMod val="75000"/>
                      <a:lumOff val="25000"/>
                    </a:sysClr>
                  </a:solidFill>
                  <a:sym typeface="Arial" panose="020B0604020202020204" pitchFamily="34" charset="0"/>
                </a:rPr>
                <a:t>HBase</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t>1.2.1</a:t>
            </a:r>
            <a:r>
              <a:rPr lang="zh-CN" altLang="en-US" sz="2800" b="1" dirty="0"/>
              <a:t> </a:t>
            </a:r>
            <a:r>
              <a:rPr lang="zh-CN" sz="2800" b="1" dirty="0"/>
              <a:t>传统方案</a:t>
            </a:r>
            <a:endParaRPr lang="zh-CN" sz="2800" b="1" dirty="0">
              <a:solidFill>
                <a:srgbClr val="FF0000"/>
              </a:solidFill>
            </a:endParaRPr>
          </a:p>
        </p:txBody>
      </p:sp>
      <p:sp>
        <p:nvSpPr>
          <p:cNvPr id="2050" name=" 2050"/>
          <p:cNvSpPr/>
          <p:nvPr/>
        </p:nvSpPr>
        <p:spPr bwMode="auto">
          <a:xfrm>
            <a:off x="1656715" y="2016125"/>
            <a:ext cx="1409065" cy="152527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左右箭头 3"/>
          <p:cNvSpPr/>
          <p:nvPr/>
        </p:nvSpPr>
        <p:spPr>
          <a:xfrm>
            <a:off x="3282950" y="2319020"/>
            <a:ext cx="1216660" cy="485775"/>
          </a:xfrm>
          <a:prstGeom prst="leftRightArrow">
            <a:avLst/>
          </a:prstGeom>
          <a:solidFill>
            <a:schemeClr val="accent4">
              <a:lumMod val="40000"/>
              <a:lumOff val="60000"/>
            </a:schemeClr>
          </a:solidFill>
          <a:ln w="3175">
            <a:solidFill>
              <a:schemeClr val="accent4">
                <a:lumMod val="20000"/>
                <a:lumOff val="8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立方体 4"/>
          <p:cNvSpPr/>
          <p:nvPr/>
        </p:nvSpPr>
        <p:spPr>
          <a:xfrm>
            <a:off x="4985385" y="1953895"/>
            <a:ext cx="1588135" cy="1649730"/>
          </a:xfrm>
          <a:prstGeom prst="cube">
            <a:avLst/>
          </a:prstGeom>
          <a:solidFill>
            <a:schemeClr val="accent2">
              <a:lumMod val="40000"/>
              <a:lumOff val="60000"/>
            </a:schemeClr>
          </a:solidFill>
          <a:ln w="25400">
            <a:solidFill>
              <a:schemeClr val="accent2">
                <a:lumMod val="40000"/>
                <a:lumOff val="6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左右箭头 5"/>
          <p:cNvSpPr/>
          <p:nvPr/>
        </p:nvSpPr>
        <p:spPr>
          <a:xfrm rot="20400000">
            <a:off x="6988175" y="2212340"/>
            <a:ext cx="1841500" cy="485775"/>
          </a:xfrm>
          <a:prstGeom prst="leftRightArrow">
            <a:avLst/>
          </a:prstGeom>
          <a:solidFill>
            <a:schemeClr val="accent4">
              <a:lumMod val="40000"/>
              <a:lumOff val="60000"/>
            </a:schemeClr>
          </a:solidFill>
          <a:ln w="3175">
            <a:solidFill>
              <a:schemeClr val="accent4">
                <a:lumMod val="20000"/>
                <a:lumOff val="8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柱形 7"/>
          <p:cNvSpPr/>
          <p:nvPr/>
        </p:nvSpPr>
        <p:spPr>
          <a:xfrm>
            <a:off x="8965565" y="1296035"/>
            <a:ext cx="1301115" cy="1649730"/>
          </a:xfrm>
          <a:prstGeom prst="can">
            <a:avLst/>
          </a:prstGeom>
          <a:solidFill>
            <a:schemeClr val="accent6">
              <a:lumMod val="40000"/>
              <a:lumOff val="60000"/>
            </a:schemeClr>
          </a:solidFill>
          <a:ln w="3175">
            <a:solidFill>
              <a:schemeClr val="accent6">
                <a:lumMod val="40000"/>
                <a:lumOff val="6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0" name="文本框 99"/>
          <p:cNvSpPr txBox="1"/>
          <p:nvPr/>
        </p:nvSpPr>
        <p:spPr>
          <a:xfrm>
            <a:off x="2162175" y="4806315"/>
            <a:ext cx="7699375" cy="1198880"/>
          </a:xfrm>
          <a:prstGeom prst="rect">
            <a:avLst/>
          </a:prstGeom>
          <a:noFill/>
          <a:ln w="9525">
            <a:noFill/>
          </a:ln>
        </p:spPr>
        <p:txBody>
          <a:bodyPr wrap="square">
            <a:spAutoFit/>
          </a:bodyPr>
          <a:lstStyle/>
          <a:p>
            <a:pPr marL="342900" indent="-342900">
              <a:buFont typeface="Wingdings" panose="05000000000000000000" charset="0"/>
              <a:buChar char="ü"/>
            </a:pPr>
            <a:r>
              <a:rPr lang="zh-CN" altLang="en-US" sz="2400"/>
              <a:t>集中式的存储，集中式的计算</a:t>
            </a:r>
          </a:p>
          <a:p>
            <a:pPr marL="342900" indent="-342900">
              <a:buFont typeface="Wingdings" panose="05000000000000000000" charset="0"/>
              <a:buChar char="ü"/>
            </a:pPr>
            <a:r>
              <a:rPr lang="zh-CN" altLang="en-US" sz="2400"/>
              <a:t>希望采购更高配置的机器来搭建系统</a:t>
            </a:r>
          </a:p>
          <a:p>
            <a:pPr marL="342900" indent="-342900">
              <a:buFont typeface="Wingdings" panose="05000000000000000000" charset="0"/>
              <a:buChar char="ü"/>
            </a:pPr>
            <a:r>
              <a:rPr lang="zh-CN" altLang="en-US" sz="2400"/>
              <a:t>对于更大规模存储和计算遇到瓶颈，扩展比较难</a:t>
            </a:r>
          </a:p>
        </p:txBody>
      </p:sp>
      <p:sp>
        <p:nvSpPr>
          <p:cNvPr id="9" name="文本框 8"/>
          <p:cNvSpPr txBox="1"/>
          <p:nvPr/>
        </p:nvSpPr>
        <p:spPr>
          <a:xfrm>
            <a:off x="2041525" y="2945765"/>
            <a:ext cx="640080" cy="368300"/>
          </a:xfrm>
          <a:prstGeom prst="rect">
            <a:avLst/>
          </a:prstGeom>
          <a:noFill/>
        </p:spPr>
        <p:txBody>
          <a:bodyPr wrap="none" rtlCol="0">
            <a:spAutoFit/>
          </a:bodyPr>
          <a:lstStyle/>
          <a:p>
            <a:r>
              <a:rPr lang="zh-CN" altLang="en-US"/>
              <a:t>用户</a:t>
            </a:r>
          </a:p>
        </p:txBody>
      </p:sp>
      <p:sp>
        <p:nvSpPr>
          <p:cNvPr id="10" name="文本框 9"/>
          <p:cNvSpPr txBox="1"/>
          <p:nvPr/>
        </p:nvSpPr>
        <p:spPr>
          <a:xfrm>
            <a:off x="5078095" y="2650490"/>
            <a:ext cx="1019175" cy="645160"/>
          </a:xfrm>
          <a:prstGeom prst="rect">
            <a:avLst/>
          </a:prstGeom>
          <a:noFill/>
        </p:spPr>
        <p:txBody>
          <a:bodyPr wrap="square" rtlCol="0">
            <a:spAutoFit/>
          </a:bodyPr>
          <a:lstStyle/>
          <a:p>
            <a:r>
              <a:rPr lang="zh-CN" altLang="en-US"/>
              <a:t>集中式系统</a:t>
            </a:r>
          </a:p>
        </p:txBody>
      </p:sp>
      <p:sp>
        <p:nvSpPr>
          <p:cNvPr id="11" name="文本框 10"/>
          <p:cNvSpPr txBox="1"/>
          <p:nvPr/>
        </p:nvSpPr>
        <p:spPr>
          <a:xfrm>
            <a:off x="9260205" y="1762125"/>
            <a:ext cx="727075" cy="922020"/>
          </a:xfrm>
          <a:prstGeom prst="rect">
            <a:avLst/>
          </a:prstGeom>
          <a:noFill/>
        </p:spPr>
        <p:txBody>
          <a:bodyPr wrap="square" rtlCol="0">
            <a:spAutoFit/>
          </a:bodyPr>
          <a:lstStyle/>
          <a:p>
            <a:r>
              <a:rPr lang="zh-CN" altLang="en-US"/>
              <a:t>关系型数据库</a:t>
            </a:r>
          </a:p>
        </p:txBody>
      </p:sp>
      <p:sp>
        <p:nvSpPr>
          <p:cNvPr id="2" name="流程图: 多文档 1"/>
          <p:cNvSpPr/>
          <p:nvPr/>
        </p:nvSpPr>
        <p:spPr>
          <a:xfrm>
            <a:off x="8857615" y="3541395"/>
            <a:ext cx="1661160" cy="1106805"/>
          </a:xfrm>
          <a:prstGeom prst="flowChartMultidocument">
            <a:avLst/>
          </a:prstGeom>
          <a:solidFill>
            <a:srgbClr val="00B0F0"/>
          </a:solidFill>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solidFill>
                  <a:schemeClr val="bg1"/>
                </a:solidFill>
              </a:rPr>
              <a:t>磁盘阵列</a:t>
            </a:r>
          </a:p>
        </p:txBody>
      </p:sp>
      <p:sp>
        <p:nvSpPr>
          <p:cNvPr id="3" name="左右箭头 2"/>
          <p:cNvSpPr/>
          <p:nvPr/>
        </p:nvSpPr>
        <p:spPr>
          <a:xfrm rot="2040000">
            <a:off x="6939280" y="3185795"/>
            <a:ext cx="1841500" cy="485775"/>
          </a:xfrm>
          <a:prstGeom prst="leftRightArrow">
            <a:avLst/>
          </a:prstGeom>
          <a:solidFill>
            <a:schemeClr val="accent4">
              <a:lumMod val="40000"/>
              <a:lumOff val="60000"/>
            </a:schemeClr>
          </a:solidFill>
          <a:ln w="3175">
            <a:solidFill>
              <a:schemeClr val="accent4">
                <a:lumMod val="20000"/>
                <a:lumOff val="8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文本框 11"/>
          <p:cNvSpPr txBox="1"/>
          <p:nvPr/>
        </p:nvSpPr>
        <p:spPr>
          <a:xfrm>
            <a:off x="9861550" y="4648200"/>
            <a:ext cx="1848485" cy="645160"/>
          </a:xfrm>
          <a:prstGeom prst="rect">
            <a:avLst/>
          </a:prstGeom>
          <a:noFill/>
        </p:spPr>
        <p:txBody>
          <a:bodyPr wrap="square" rtlCol="0">
            <a:spAutoFit/>
          </a:bodyPr>
          <a:lstStyle/>
          <a:p>
            <a:r>
              <a:rPr lang="zh-CN" altLang="en-US"/>
              <a:t>图片、视频等</a:t>
            </a:r>
          </a:p>
          <a:p>
            <a:r>
              <a:rPr lang="zh-CN" altLang="en-US"/>
              <a:t>文件存储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1.2.2</a:t>
            </a:r>
            <a:r>
              <a:rPr lang="zh-CN" altLang="en-US" sz="2800" b="1" dirty="0">
                <a:sym typeface="+mn-ea"/>
              </a:rPr>
              <a:t>  </a:t>
            </a:r>
            <a:r>
              <a:rPr lang="en-US" altLang="zh-CN" sz="2800" b="1" dirty="0">
                <a:sym typeface="+mn-ea"/>
              </a:rPr>
              <a:t>Google</a:t>
            </a:r>
            <a:r>
              <a:rPr lang="zh-CN" altLang="en-US" sz="2800" b="1" dirty="0">
                <a:sym typeface="+mn-ea"/>
              </a:rPr>
              <a:t>的解决方案</a:t>
            </a:r>
            <a:endParaRPr lang="zh-CN" sz="2800" b="1" dirty="0">
              <a:solidFill>
                <a:srgbClr val="FF0000"/>
              </a:solidFill>
            </a:endParaRPr>
          </a:p>
        </p:txBody>
      </p:sp>
      <p:pic>
        <p:nvPicPr>
          <p:cNvPr id="14" name="图片 7"/>
          <p:cNvPicPr>
            <a:picLocks noChangeAspect="1"/>
          </p:cNvPicPr>
          <p:nvPr/>
        </p:nvPicPr>
        <p:blipFill>
          <a:blip r:embed="rId3"/>
          <a:stretch>
            <a:fillRect/>
          </a:stretch>
        </p:blipFill>
        <p:spPr>
          <a:xfrm>
            <a:off x="1130300" y="3214370"/>
            <a:ext cx="9519285" cy="3408045"/>
          </a:xfrm>
          <a:prstGeom prst="rect">
            <a:avLst/>
          </a:prstGeom>
          <a:noFill/>
          <a:ln w="9525">
            <a:noFill/>
          </a:ln>
        </p:spPr>
      </p:pic>
      <p:sp>
        <p:nvSpPr>
          <p:cNvPr id="2" name="文本框 1"/>
          <p:cNvSpPr txBox="1"/>
          <p:nvPr/>
        </p:nvSpPr>
        <p:spPr>
          <a:xfrm>
            <a:off x="1327150" y="1645920"/>
            <a:ext cx="9950450" cy="1568450"/>
          </a:xfrm>
          <a:prstGeom prst="rect">
            <a:avLst/>
          </a:prstGeom>
          <a:noFill/>
        </p:spPr>
        <p:txBody>
          <a:bodyPr wrap="square" rtlCol="0">
            <a:spAutoFit/>
          </a:bodyPr>
          <a:lstStyle/>
          <a:p>
            <a:r>
              <a:rPr lang="en-US" altLang="zh-CN" sz="2400"/>
              <a:t>Google</a:t>
            </a:r>
            <a:r>
              <a:rPr lang="zh-CN" altLang="en-US" sz="2400"/>
              <a:t>的低成本之道</a:t>
            </a:r>
            <a:r>
              <a:rPr lang="en-US" altLang="zh-CN" sz="2400"/>
              <a:t>:</a:t>
            </a:r>
          </a:p>
          <a:p>
            <a:r>
              <a:rPr lang="zh-CN" altLang="en-US" sz="2400"/>
              <a:t>不</a:t>
            </a:r>
            <a:r>
              <a:rPr lang="en-US" altLang="zh-CN" sz="2400"/>
              <a:t>使用超级计算机</a:t>
            </a:r>
          </a:p>
          <a:p>
            <a:r>
              <a:rPr lang="en-US" altLang="zh-CN" sz="2400"/>
              <a:t>大量使用普通的pc服务器（去掉机箱，外设，硬盘），提供有冗余的集群服务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784860" y="4242435"/>
            <a:ext cx="4761865" cy="1914525"/>
          </a:xfrm>
          <a:prstGeom prst="rect">
            <a:avLst/>
          </a:prstGeom>
        </p:spPr>
      </p:pic>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1.2.2</a:t>
            </a:r>
            <a:r>
              <a:rPr lang="zh-CN" altLang="en-US" sz="2800" b="1" dirty="0">
                <a:sym typeface="+mn-ea"/>
              </a:rPr>
              <a:t>  </a:t>
            </a:r>
            <a:r>
              <a:rPr lang="en-US" altLang="zh-CN" sz="2800" b="1" dirty="0">
                <a:sym typeface="+mn-ea"/>
              </a:rPr>
              <a:t>Google</a:t>
            </a:r>
            <a:r>
              <a:rPr lang="zh-CN" altLang="en-US" sz="2800" b="1" dirty="0">
                <a:sym typeface="+mn-ea"/>
              </a:rPr>
              <a:t>的解决方案</a:t>
            </a:r>
            <a:endParaRPr lang="zh-CN" sz="2800" b="1" dirty="0">
              <a:solidFill>
                <a:srgbClr val="FF0000"/>
              </a:solidFill>
            </a:endParaRPr>
          </a:p>
        </p:txBody>
      </p:sp>
      <p:pic>
        <p:nvPicPr>
          <p:cNvPr id="11" name="图片 10" descr="timg"/>
          <p:cNvPicPr>
            <a:picLocks noChangeAspect="1"/>
          </p:cNvPicPr>
          <p:nvPr/>
        </p:nvPicPr>
        <p:blipFill>
          <a:blip r:embed="rId4"/>
          <a:stretch>
            <a:fillRect/>
          </a:stretch>
        </p:blipFill>
        <p:spPr>
          <a:xfrm>
            <a:off x="5813425" y="3793490"/>
            <a:ext cx="4751705" cy="2781935"/>
          </a:xfrm>
          <a:prstGeom prst="rect">
            <a:avLst/>
          </a:prstGeom>
        </p:spPr>
      </p:pic>
      <p:sp>
        <p:nvSpPr>
          <p:cNvPr id="15" name="文本框 14"/>
          <p:cNvSpPr txBox="1"/>
          <p:nvPr/>
        </p:nvSpPr>
        <p:spPr>
          <a:xfrm>
            <a:off x="990600" y="1334770"/>
            <a:ext cx="7505700" cy="2306955"/>
          </a:xfrm>
          <a:prstGeom prst="rect">
            <a:avLst/>
          </a:prstGeom>
          <a:noFill/>
        </p:spPr>
        <p:txBody>
          <a:bodyPr wrap="square" rtlCol="0">
            <a:spAutoFit/>
          </a:bodyPr>
          <a:lstStyle/>
          <a:p>
            <a:pPr indent="0">
              <a:lnSpc>
                <a:spcPct val="150000"/>
              </a:lnSpc>
              <a:buFont typeface="Wingdings" panose="05000000000000000000" charset="0"/>
              <a:buNone/>
            </a:pPr>
            <a:r>
              <a:rPr lang="en-US" sz="2400" b="1">
                <a:latin typeface="Times New Roman" panose="02020603050405020304" charset="0"/>
                <a:cs typeface="Times New Roman" panose="02020603050405020304" charset="0"/>
                <a:sym typeface="+mn-ea"/>
              </a:rPr>
              <a:t>Google</a:t>
            </a:r>
            <a:r>
              <a:rPr lang="zh-CN" altLang="en-US" sz="2400" b="1">
                <a:latin typeface="Times New Roman" panose="02020603050405020304" charset="0"/>
                <a:cs typeface="Times New Roman" panose="02020603050405020304" charset="0"/>
                <a:sym typeface="+mn-ea"/>
              </a:rPr>
              <a:t>三驾马车（三篇论文）：</a:t>
            </a:r>
            <a:endParaRPr lang="zh-CN" sz="2400" b="0">
              <a:cs typeface="方正书宋简体" charset="0"/>
            </a:endParaRPr>
          </a:p>
          <a:p>
            <a:pPr marL="342900" indent="-342900">
              <a:lnSpc>
                <a:spcPct val="150000"/>
              </a:lnSpc>
              <a:buFont typeface="Wingdings" panose="05000000000000000000" charset="0"/>
              <a:buChar char="ü"/>
            </a:pPr>
            <a:r>
              <a:rPr lang="en-US" sz="2400" b="1">
                <a:latin typeface="Times New Roman" panose="02020603050405020304" charset="0"/>
                <a:cs typeface="Times New Roman" panose="02020603050405020304" charset="0"/>
                <a:sym typeface="+mn-ea"/>
              </a:rPr>
              <a:t>GFS</a:t>
            </a:r>
            <a:r>
              <a:rPr lang="zh-CN" sz="2400" b="1">
                <a:latin typeface="Times New Roman" panose="02020603050405020304" charset="0"/>
                <a:cs typeface="Times New Roman" panose="02020603050405020304" charset="0"/>
                <a:sym typeface="+mn-ea"/>
              </a:rPr>
              <a:t>（</a:t>
            </a:r>
            <a:r>
              <a:rPr lang="en-US" sz="2400" b="1">
                <a:latin typeface="Times New Roman" panose="02020603050405020304" charset="0"/>
                <a:cs typeface="Times New Roman" panose="02020603050405020304" charset="0"/>
                <a:sym typeface="+mn-ea"/>
              </a:rPr>
              <a:t>Google File System</a:t>
            </a:r>
            <a:r>
              <a:rPr lang="zh-CN" sz="2400" b="1">
                <a:latin typeface="Times New Roman" panose="02020603050405020304" charset="0"/>
                <a:cs typeface="Times New Roman" panose="02020603050405020304" charset="0"/>
                <a:sym typeface="+mn-ea"/>
              </a:rPr>
              <a:t>）</a:t>
            </a:r>
            <a:r>
              <a:rPr lang="zh-CN" sz="2400">
                <a:cs typeface="方正书宋简体" charset="0"/>
                <a:sym typeface="+mn-ea"/>
              </a:rPr>
              <a:t>是分布式文件系统</a:t>
            </a:r>
          </a:p>
          <a:p>
            <a:pPr marL="342900" indent="-342900">
              <a:lnSpc>
                <a:spcPct val="150000"/>
              </a:lnSpc>
              <a:buFont typeface="Wingdings" panose="05000000000000000000" charset="0"/>
              <a:buChar char="ü"/>
            </a:pPr>
            <a:r>
              <a:rPr lang="en-US" sz="2400" b="1">
                <a:latin typeface="Times New Roman" panose="02020603050405020304" charset="0"/>
                <a:cs typeface="Times New Roman" panose="02020603050405020304" charset="0"/>
                <a:sym typeface="+mn-ea"/>
              </a:rPr>
              <a:t>MapReduce</a:t>
            </a:r>
            <a:r>
              <a:rPr lang="zh-CN" sz="2400">
                <a:cs typeface="方正书宋简体" charset="0"/>
                <a:sym typeface="+mn-ea"/>
              </a:rPr>
              <a:t>是分布式计算框架</a:t>
            </a:r>
            <a:endParaRPr lang="zh-CN" sz="2400" b="0">
              <a:cs typeface="方正书宋简体" charset="0"/>
            </a:endParaRPr>
          </a:p>
          <a:p>
            <a:pPr marL="342900" indent="-342900">
              <a:lnSpc>
                <a:spcPct val="150000"/>
              </a:lnSpc>
              <a:buFont typeface="Wingdings" panose="05000000000000000000" charset="0"/>
              <a:buChar char="ü"/>
            </a:pPr>
            <a:r>
              <a:rPr lang="en-US" sz="2400" b="1">
                <a:latin typeface="Times New Roman" panose="02020603050405020304" charset="0"/>
                <a:cs typeface="方正书宋简体" charset="0"/>
                <a:sym typeface="+mn-ea"/>
              </a:rPr>
              <a:t>BigTable</a:t>
            </a:r>
            <a:r>
              <a:rPr lang="zh-CN" sz="2400">
                <a:cs typeface="方正书宋简体" charset="0"/>
                <a:sym typeface="+mn-ea"/>
              </a:rPr>
              <a:t>是基于</a:t>
            </a:r>
            <a:r>
              <a:rPr lang="en-US" sz="2400">
                <a:latin typeface="Times New Roman" panose="02020603050405020304" charset="0"/>
                <a:cs typeface="方正书宋简体" charset="0"/>
                <a:sym typeface="+mn-ea"/>
              </a:rPr>
              <a:t>Google File System</a:t>
            </a:r>
            <a:r>
              <a:rPr lang="zh-CN" sz="2400">
                <a:cs typeface="方正书宋简体" charset="0"/>
                <a:sym typeface="+mn-ea"/>
              </a:rPr>
              <a:t>的数据存储系统</a:t>
            </a:r>
            <a:endParaRPr lang="en-US" altLang="zh-CN" sz="2400"/>
          </a:p>
        </p:txBody>
      </p:sp>
      <p:sp>
        <p:nvSpPr>
          <p:cNvPr id="2" name="文本框 1"/>
          <p:cNvSpPr txBox="1"/>
          <p:nvPr/>
        </p:nvSpPr>
        <p:spPr>
          <a:xfrm>
            <a:off x="10347960" y="5069840"/>
            <a:ext cx="1203960" cy="460375"/>
          </a:xfrm>
          <a:prstGeom prst="rect">
            <a:avLst/>
          </a:prstGeom>
          <a:noFill/>
        </p:spPr>
        <p:txBody>
          <a:bodyPr wrap="square" rtlCol="0">
            <a:spAutoFit/>
          </a:bodyPr>
          <a:lstStyle/>
          <a:p>
            <a:r>
              <a:rPr lang="en-US" altLang="zh-CN" sz="2400"/>
              <a:t>* 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t>1.2.2</a:t>
            </a:r>
            <a:r>
              <a:rPr lang="zh-CN" altLang="en-US" sz="2800" b="1" dirty="0"/>
              <a:t>  </a:t>
            </a:r>
            <a:r>
              <a:rPr lang="en-US" altLang="zh-CN" sz="2800" b="1" dirty="0"/>
              <a:t>Google</a:t>
            </a:r>
            <a:r>
              <a:rPr lang="zh-CN" altLang="en-US" sz="2800" b="1" dirty="0"/>
              <a:t>的解决方案</a:t>
            </a:r>
            <a:endParaRPr lang="zh-CN" altLang="en-US" sz="2800" b="1" dirty="0">
              <a:solidFill>
                <a:srgbClr val="FF0000"/>
              </a:solidFill>
            </a:endParaRPr>
          </a:p>
        </p:txBody>
      </p:sp>
      <p:sp>
        <p:nvSpPr>
          <p:cNvPr id="3" name="文本框 2"/>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1</a:t>
            </a:r>
            <a:r>
              <a:rPr lang="zh-CN" altLang="en-US" sz="2400"/>
              <a:t>）</a:t>
            </a:r>
            <a:r>
              <a:rPr lang="en-US" altLang="zh-CN" sz="2400"/>
              <a:t>Google</a:t>
            </a:r>
            <a:r>
              <a:rPr lang="zh-CN" altLang="en-US" sz="2400"/>
              <a:t>思想一：</a:t>
            </a:r>
            <a:r>
              <a:rPr lang="en-US" altLang="zh-CN" sz="2400"/>
              <a:t>GFS </a:t>
            </a:r>
            <a:r>
              <a:rPr lang="zh-CN" altLang="en-US" sz="2400"/>
              <a:t>分布式文件系统</a:t>
            </a:r>
            <a:endParaRPr lang="en-US" altLang="zh-CN" sz="2400">
              <a:latin typeface="Arial" panose="020B0604020202020204" pitchFamily="34" charset="0"/>
              <a:cs typeface="Arial" panose="020B0604020202020204" pitchFamily="34" charset="0"/>
            </a:endParaRPr>
          </a:p>
        </p:txBody>
      </p:sp>
      <p:sp>
        <p:nvSpPr>
          <p:cNvPr id="5" name="矩形 4"/>
          <p:cNvSpPr/>
          <p:nvPr/>
        </p:nvSpPr>
        <p:spPr>
          <a:xfrm>
            <a:off x="4916170" y="2930525"/>
            <a:ext cx="3093720" cy="14744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文本框 8"/>
          <p:cNvSpPr txBox="1"/>
          <p:nvPr/>
        </p:nvSpPr>
        <p:spPr>
          <a:xfrm>
            <a:off x="5074285" y="2994660"/>
            <a:ext cx="1762125" cy="583565"/>
          </a:xfrm>
          <a:prstGeom prst="rect">
            <a:avLst/>
          </a:prstGeom>
          <a:noFill/>
        </p:spPr>
        <p:txBody>
          <a:bodyPr wrap="square" rtlCol="0">
            <a:spAutoFit/>
          </a:bodyPr>
          <a:lstStyle/>
          <a:p>
            <a:r>
              <a:rPr lang="en-US" altLang="zh-CN" sz="1600"/>
              <a:t>GFS Master</a:t>
            </a:r>
          </a:p>
          <a:p>
            <a:r>
              <a:rPr lang="zh-CN" altLang="en-US" sz="1600"/>
              <a:t>文件命名空间</a:t>
            </a:r>
          </a:p>
        </p:txBody>
      </p:sp>
      <p:sp>
        <p:nvSpPr>
          <p:cNvPr id="11" name="矩形 10"/>
          <p:cNvSpPr/>
          <p:nvPr/>
        </p:nvSpPr>
        <p:spPr>
          <a:xfrm>
            <a:off x="6764655" y="3228340"/>
            <a:ext cx="1139825" cy="290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00"/>
              <a:t>Chunk     </a:t>
            </a:r>
            <a:r>
              <a:rPr lang="zh-CN" altLang="en-US" sz="1300"/>
              <a:t>地址</a:t>
            </a:r>
            <a:r>
              <a:rPr lang="en-US" altLang="zh-CN" sz="1300"/>
              <a:t> </a:t>
            </a:r>
          </a:p>
        </p:txBody>
      </p:sp>
      <p:sp>
        <p:nvSpPr>
          <p:cNvPr id="12" name="矩形 11"/>
          <p:cNvSpPr/>
          <p:nvPr/>
        </p:nvSpPr>
        <p:spPr>
          <a:xfrm>
            <a:off x="6764655" y="3522345"/>
            <a:ext cx="1139825" cy="290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400"/>
          </a:p>
        </p:txBody>
      </p:sp>
      <p:sp>
        <p:nvSpPr>
          <p:cNvPr id="13" name="矩形 12"/>
          <p:cNvSpPr/>
          <p:nvPr/>
        </p:nvSpPr>
        <p:spPr>
          <a:xfrm>
            <a:off x="6764655" y="3813175"/>
            <a:ext cx="1139825" cy="290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400"/>
          </a:p>
        </p:txBody>
      </p:sp>
      <p:sp>
        <p:nvSpPr>
          <p:cNvPr id="14" name="矩形 13"/>
          <p:cNvSpPr/>
          <p:nvPr/>
        </p:nvSpPr>
        <p:spPr>
          <a:xfrm>
            <a:off x="1849120" y="2931160"/>
            <a:ext cx="987425" cy="375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a:t>应用</a:t>
            </a:r>
          </a:p>
        </p:txBody>
      </p:sp>
      <p:sp>
        <p:nvSpPr>
          <p:cNvPr id="15" name="矩形 14"/>
          <p:cNvSpPr/>
          <p:nvPr/>
        </p:nvSpPr>
        <p:spPr>
          <a:xfrm>
            <a:off x="1851660" y="3308985"/>
            <a:ext cx="987425" cy="375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t>GFS</a:t>
            </a:r>
            <a:r>
              <a:rPr lang="zh-CN" altLang="en-US" sz="1200"/>
              <a:t>客户端</a:t>
            </a:r>
          </a:p>
        </p:txBody>
      </p:sp>
      <p:sp>
        <p:nvSpPr>
          <p:cNvPr id="16" name="矩形 15"/>
          <p:cNvSpPr/>
          <p:nvPr/>
        </p:nvSpPr>
        <p:spPr>
          <a:xfrm>
            <a:off x="4916170" y="5049520"/>
            <a:ext cx="1684655" cy="31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a:t>GFS Chunk Server</a:t>
            </a:r>
            <a:endParaRPr lang="zh-CN" altLang="en-US" sz="1600"/>
          </a:p>
        </p:txBody>
      </p:sp>
      <p:sp>
        <p:nvSpPr>
          <p:cNvPr id="17" name="矩形 16"/>
          <p:cNvSpPr/>
          <p:nvPr/>
        </p:nvSpPr>
        <p:spPr>
          <a:xfrm>
            <a:off x="4916170" y="5367020"/>
            <a:ext cx="1684655" cy="31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a:t>Linux</a:t>
            </a:r>
            <a:endParaRPr lang="zh-CN" altLang="en-US" sz="1600"/>
          </a:p>
        </p:txBody>
      </p:sp>
      <p:sp>
        <p:nvSpPr>
          <p:cNvPr id="18" name="矩形 17"/>
          <p:cNvSpPr/>
          <p:nvPr/>
        </p:nvSpPr>
        <p:spPr>
          <a:xfrm>
            <a:off x="6917055" y="5049520"/>
            <a:ext cx="1684655" cy="31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a:t>GFS Chunk Server</a:t>
            </a:r>
          </a:p>
        </p:txBody>
      </p:sp>
      <p:sp>
        <p:nvSpPr>
          <p:cNvPr id="19" name="矩形 18"/>
          <p:cNvSpPr/>
          <p:nvPr/>
        </p:nvSpPr>
        <p:spPr>
          <a:xfrm>
            <a:off x="6917055" y="5367020"/>
            <a:ext cx="1684655" cy="316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a:t>Linux</a:t>
            </a:r>
            <a:endParaRPr lang="zh-CN" altLang="en-US" sz="1600"/>
          </a:p>
        </p:txBody>
      </p:sp>
      <p:cxnSp>
        <p:nvCxnSpPr>
          <p:cNvPr id="21" name="直接箭头连接符 20"/>
          <p:cNvCxnSpPr/>
          <p:nvPr/>
        </p:nvCxnSpPr>
        <p:spPr>
          <a:xfrm flipV="1">
            <a:off x="5087620" y="4364990"/>
            <a:ext cx="0" cy="6584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flipV="1">
            <a:off x="7633335" y="4427220"/>
            <a:ext cx="0" cy="6584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5" name="矩形 24"/>
          <p:cNvSpPr/>
          <p:nvPr/>
        </p:nvSpPr>
        <p:spPr>
          <a:xfrm>
            <a:off x="2112645" y="3707130"/>
            <a:ext cx="92075" cy="15665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6" name="矩形 25"/>
          <p:cNvSpPr/>
          <p:nvPr/>
        </p:nvSpPr>
        <p:spPr>
          <a:xfrm>
            <a:off x="2204720" y="5138420"/>
            <a:ext cx="2711450" cy="1358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7" name="流程图: 磁盘 26"/>
          <p:cNvSpPr/>
          <p:nvPr/>
        </p:nvSpPr>
        <p:spPr>
          <a:xfrm>
            <a:off x="5205095" y="5800090"/>
            <a:ext cx="210820" cy="31623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流程图: 磁盘 27"/>
          <p:cNvSpPr/>
          <p:nvPr/>
        </p:nvSpPr>
        <p:spPr>
          <a:xfrm>
            <a:off x="5650230" y="5800090"/>
            <a:ext cx="210820" cy="31623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1" name="直接箭头连接符 30"/>
          <p:cNvCxnSpPr>
            <a:endCxn id="15" idx="3"/>
          </p:cNvCxnSpPr>
          <p:nvPr/>
        </p:nvCxnSpPr>
        <p:spPr>
          <a:xfrm flipH="1" flipV="1">
            <a:off x="2839085" y="3496945"/>
            <a:ext cx="2090420" cy="260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862580" y="3325495"/>
            <a:ext cx="206692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直接连接符 32"/>
          <p:cNvCxnSpPr>
            <a:stCxn id="15" idx="2"/>
          </p:cNvCxnSpPr>
          <p:nvPr/>
        </p:nvCxnSpPr>
        <p:spPr>
          <a:xfrm>
            <a:off x="2345690" y="3684905"/>
            <a:ext cx="0" cy="1364615"/>
          </a:xfrm>
          <a:prstGeom prst="line">
            <a:avLst/>
          </a:prstGeom>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2349500" y="5049520"/>
            <a:ext cx="256667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38" name="组合 37"/>
          <p:cNvGrpSpPr/>
          <p:nvPr/>
        </p:nvGrpSpPr>
        <p:grpSpPr>
          <a:xfrm>
            <a:off x="4994275" y="5694680"/>
            <a:ext cx="210820" cy="275590"/>
            <a:chOff x="7782" y="8346"/>
            <a:chExt cx="332" cy="434"/>
          </a:xfrm>
        </p:grpSpPr>
        <p:cxnSp>
          <p:nvCxnSpPr>
            <p:cNvPr id="35" name="直接连接符 34"/>
            <p:cNvCxnSpPr/>
            <p:nvPr/>
          </p:nvCxnSpPr>
          <p:spPr>
            <a:xfrm>
              <a:off x="7784" y="8346"/>
              <a:ext cx="20" cy="435"/>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flipH="1">
              <a:off x="7782" y="8761"/>
              <a:ext cx="332" cy="0"/>
            </a:xfrm>
            <a:prstGeom prst="line">
              <a:avLst/>
            </a:prstGeom>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5451475" y="5694680"/>
            <a:ext cx="210820" cy="275590"/>
            <a:chOff x="7782" y="8346"/>
            <a:chExt cx="332" cy="434"/>
          </a:xfrm>
        </p:grpSpPr>
        <p:cxnSp>
          <p:nvCxnSpPr>
            <p:cNvPr id="40" name="直接连接符 39"/>
            <p:cNvCxnSpPr/>
            <p:nvPr/>
          </p:nvCxnSpPr>
          <p:spPr>
            <a:xfrm>
              <a:off x="7784" y="8346"/>
              <a:ext cx="20" cy="43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flipH="1">
              <a:off x="7782" y="8761"/>
              <a:ext cx="332" cy="0"/>
            </a:xfrm>
            <a:prstGeom prst="line">
              <a:avLst/>
            </a:prstGeom>
          </p:spPr>
          <p:style>
            <a:lnRef idx="1">
              <a:schemeClr val="dk1"/>
            </a:lnRef>
            <a:fillRef idx="0">
              <a:schemeClr val="dk1"/>
            </a:fillRef>
            <a:effectRef idx="0">
              <a:schemeClr val="dk1"/>
            </a:effectRef>
            <a:fontRef idx="minor">
              <a:schemeClr val="tx1"/>
            </a:fontRef>
          </p:style>
        </p:cxnSp>
      </p:grpSp>
      <p:sp>
        <p:nvSpPr>
          <p:cNvPr id="42" name="流程图: 磁盘 41"/>
          <p:cNvSpPr/>
          <p:nvPr/>
        </p:nvSpPr>
        <p:spPr>
          <a:xfrm>
            <a:off x="7238365" y="5778500"/>
            <a:ext cx="210820" cy="31623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流程图: 磁盘 42"/>
          <p:cNvSpPr/>
          <p:nvPr/>
        </p:nvSpPr>
        <p:spPr>
          <a:xfrm>
            <a:off x="7683500" y="5778500"/>
            <a:ext cx="210820" cy="31623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44" name="组合 43"/>
          <p:cNvGrpSpPr/>
          <p:nvPr/>
        </p:nvGrpSpPr>
        <p:grpSpPr>
          <a:xfrm>
            <a:off x="7027545" y="5673090"/>
            <a:ext cx="210820" cy="275590"/>
            <a:chOff x="7782" y="8346"/>
            <a:chExt cx="332" cy="434"/>
          </a:xfrm>
        </p:grpSpPr>
        <p:cxnSp>
          <p:nvCxnSpPr>
            <p:cNvPr id="45" name="直接连接符 44"/>
            <p:cNvCxnSpPr/>
            <p:nvPr/>
          </p:nvCxnSpPr>
          <p:spPr>
            <a:xfrm>
              <a:off x="7784" y="8346"/>
              <a:ext cx="20" cy="435"/>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flipH="1">
              <a:off x="7782" y="8761"/>
              <a:ext cx="332" cy="0"/>
            </a:xfrm>
            <a:prstGeom prst="line">
              <a:avLst/>
            </a:prstGeom>
          </p:spPr>
          <p:style>
            <a:lnRef idx="1">
              <a:schemeClr val="dk1"/>
            </a:lnRef>
            <a:fillRef idx="0">
              <a:schemeClr val="dk1"/>
            </a:fillRef>
            <a:effectRef idx="0">
              <a:schemeClr val="dk1"/>
            </a:effectRef>
            <a:fontRef idx="minor">
              <a:schemeClr val="tx1"/>
            </a:fontRef>
          </p:style>
        </p:cxnSp>
      </p:grpSp>
      <p:grpSp>
        <p:nvGrpSpPr>
          <p:cNvPr id="47" name="组合 46"/>
          <p:cNvGrpSpPr/>
          <p:nvPr/>
        </p:nvGrpSpPr>
        <p:grpSpPr>
          <a:xfrm>
            <a:off x="7484745" y="5673090"/>
            <a:ext cx="210820" cy="275590"/>
            <a:chOff x="7782" y="8346"/>
            <a:chExt cx="332" cy="434"/>
          </a:xfrm>
        </p:grpSpPr>
        <p:cxnSp>
          <p:nvCxnSpPr>
            <p:cNvPr id="48" name="直接连接符 47"/>
            <p:cNvCxnSpPr/>
            <p:nvPr/>
          </p:nvCxnSpPr>
          <p:spPr>
            <a:xfrm>
              <a:off x="7784" y="8346"/>
              <a:ext cx="20" cy="435"/>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flipH="1">
              <a:off x="7782" y="8761"/>
              <a:ext cx="332" cy="0"/>
            </a:xfrm>
            <a:prstGeom prst="line">
              <a:avLst/>
            </a:prstGeom>
          </p:spPr>
          <p:style>
            <a:lnRef idx="1">
              <a:schemeClr val="dk1"/>
            </a:lnRef>
            <a:fillRef idx="0">
              <a:schemeClr val="dk1"/>
            </a:fillRef>
            <a:effectRef idx="0">
              <a:schemeClr val="dk1"/>
            </a:effectRef>
            <a:fontRef idx="minor">
              <a:schemeClr val="tx1"/>
            </a:fontRef>
          </p:style>
        </p:cxnSp>
      </p:grpSp>
      <p:sp>
        <p:nvSpPr>
          <p:cNvPr id="50" name="文本框 49"/>
          <p:cNvSpPr txBox="1"/>
          <p:nvPr/>
        </p:nvSpPr>
        <p:spPr>
          <a:xfrm>
            <a:off x="6061075" y="5800090"/>
            <a:ext cx="539750" cy="368300"/>
          </a:xfrm>
          <a:prstGeom prst="rect">
            <a:avLst/>
          </a:prstGeom>
          <a:noFill/>
        </p:spPr>
        <p:txBody>
          <a:bodyPr wrap="square" rtlCol="0">
            <a:spAutoFit/>
          </a:bodyPr>
          <a:lstStyle/>
          <a:p>
            <a:r>
              <a:rPr lang="en-US" altLang="zh-CN"/>
              <a:t>...</a:t>
            </a:r>
          </a:p>
        </p:txBody>
      </p:sp>
      <p:sp>
        <p:nvSpPr>
          <p:cNvPr id="51" name="文本框 50"/>
          <p:cNvSpPr txBox="1"/>
          <p:nvPr/>
        </p:nvSpPr>
        <p:spPr>
          <a:xfrm>
            <a:off x="8061960" y="5800090"/>
            <a:ext cx="539750" cy="368300"/>
          </a:xfrm>
          <a:prstGeom prst="rect">
            <a:avLst/>
          </a:prstGeom>
          <a:noFill/>
        </p:spPr>
        <p:txBody>
          <a:bodyPr wrap="square" rtlCol="0">
            <a:spAutoFit/>
          </a:bodyPr>
          <a:lstStyle/>
          <a:p>
            <a:r>
              <a:rPr lang="en-US" altLang="zh-CN"/>
              <a:t>...</a:t>
            </a:r>
          </a:p>
        </p:txBody>
      </p:sp>
      <p:sp>
        <p:nvSpPr>
          <p:cNvPr id="52" name="文本框 51"/>
          <p:cNvSpPr txBox="1"/>
          <p:nvPr/>
        </p:nvSpPr>
        <p:spPr>
          <a:xfrm>
            <a:off x="2480945" y="5326380"/>
            <a:ext cx="1316355" cy="337185"/>
          </a:xfrm>
          <a:prstGeom prst="rect">
            <a:avLst/>
          </a:prstGeom>
          <a:noFill/>
        </p:spPr>
        <p:txBody>
          <a:bodyPr wrap="square" rtlCol="0">
            <a:spAutoFit/>
          </a:bodyPr>
          <a:lstStyle/>
          <a:p>
            <a:r>
              <a:rPr lang="zh-CN" altLang="en-US" sz="1600"/>
              <a:t>块数据</a:t>
            </a:r>
          </a:p>
        </p:txBody>
      </p:sp>
      <p:sp>
        <p:nvSpPr>
          <p:cNvPr id="53" name="文本框 52"/>
          <p:cNvSpPr txBox="1"/>
          <p:nvPr/>
        </p:nvSpPr>
        <p:spPr>
          <a:xfrm>
            <a:off x="3126105" y="2996565"/>
            <a:ext cx="1661160" cy="306705"/>
          </a:xfrm>
          <a:prstGeom prst="rect">
            <a:avLst/>
          </a:prstGeom>
          <a:noFill/>
        </p:spPr>
        <p:txBody>
          <a:bodyPr wrap="square" rtlCol="0">
            <a:spAutoFit/>
          </a:bodyPr>
          <a:lstStyle/>
          <a:p>
            <a:r>
              <a:rPr lang="zh-CN" altLang="en-US" sz="1400"/>
              <a:t>文件名，块索引</a:t>
            </a:r>
          </a:p>
        </p:txBody>
      </p:sp>
      <p:sp>
        <p:nvSpPr>
          <p:cNvPr id="54" name="文本框 53"/>
          <p:cNvSpPr txBox="1"/>
          <p:nvPr/>
        </p:nvSpPr>
        <p:spPr>
          <a:xfrm>
            <a:off x="3065780" y="3522980"/>
            <a:ext cx="1661160" cy="306705"/>
          </a:xfrm>
          <a:prstGeom prst="rect">
            <a:avLst/>
          </a:prstGeom>
          <a:noFill/>
        </p:spPr>
        <p:txBody>
          <a:bodyPr wrap="square" rtlCol="0">
            <a:spAutoFit/>
          </a:bodyPr>
          <a:lstStyle/>
          <a:p>
            <a:r>
              <a:rPr lang="zh-CN" altLang="en-US" sz="1400"/>
              <a:t>块标识，块位置</a:t>
            </a:r>
          </a:p>
        </p:txBody>
      </p:sp>
      <p:sp>
        <p:nvSpPr>
          <p:cNvPr id="56" name="文本框 55"/>
          <p:cNvSpPr txBox="1"/>
          <p:nvPr/>
        </p:nvSpPr>
        <p:spPr>
          <a:xfrm>
            <a:off x="5095875" y="3614420"/>
            <a:ext cx="857250" cy="737235"/>
          </a:xfrm>
          <a:prstGeom prst="rect">
            <a:avLst/>
          </a:prstGeom>
          <a:noFill/>
          <a:ln>
            <a:solidFill>
              <a:schemeClr val="tx1"/>
            </a:solidFill>
          </a:ln>
        </p:spPr>
        <p:txBody>
          <a:bodyPr wrap="square" rtlCol="0">
            <a:spAutoFit/>
          </a:bodyPr>
          <a:lstStyle/>
          <a:p>
            <a:r>
              <a:rPr lang="zh-CN" altLang="en-US" sz="1400"/>
              <a:t>├── a</a:t>
            </a:r>
          </a:p>
          <a:p>
            <a:r>
              <a:rPr lang="zh-CN" altLang="en-US" sz="1400"/>
              <a:t>│   └── d</a:t>
            </a:r>
          </a:p>
          <a:p>
            <a:r>
              <a:rPr lang="zh-CN" altLang="en-US" sz="1400"/>
              <a:t>└── c</a:t>
            </a:r>
          </a:p>
        </p:txBody>
      </p:sp>
      <p:cxnSp>
        <p:nvCxnSpPr>
          <p:cNvPr id="57" name="直接箭头连接符 56"/>
          <p:cNvCxnSpPr/>
          <p:nvPr/>
        </p:nvCxnSpPr>
        <p:spPr>
          <a:xfrm>
            <a:off x="5321300" y="4419600"/>
            <a:ext cx="0" cy="624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a:off x="7835900" y="4450080"/>
            <a:ext cx="0" cy="624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5321300" y="4450080"/>
            <a:ext cx="960120" cy="306705"/>
          </a:xfrm>
          <a:prstGeom prst="rect">
            <a:avLst/>
          </a:prstGeom>
          <a:noFill/>
        </p:spPr>
        <p:txBody>
          <a:bodyPr wrap="square" rtlCol="0">
            <a:spAutoFit/>
          </a:bodyPr>
          <a:lstStyle/>
          <a:p>
            <a:r>
              <a:rPr lang="zh-CN" altLang="en-US" sz="1400"/>
              <a:t>发送指令</a:t>
            </a:r>
          </a:p>
        </p:txBody>
      </p:sp>
      <p:sp>
        <p:nvSpPr>
          <p:cNvPr id="60" name="文本框 59"/>
          <p:cNvSpPr txBox="1"/>
          <p:nvPr/>
        </p:nvSpPr>
        <p:spPr>
          <a:xfrm>
            <a:off x="6402705" y="4716780"/>
            <a:ext cx="1292860" cy="306705"/>
          </a:xfrm>
          <a:prstGeom prst="rect">
            <a:avLst/>
          </a:prstGeom>
          <a:noFill/>
        </p:spPr>
        <p:txBody>
          <a:bodyPr wrap="square" rtlCol="0">
            <a:spAutoFit/>
          </a:bodyPr>
          <a:lstStyle/>
          <a:p>
            <a:r>
              <a:rPr lang="zh-CN" altLang="en-US" sz="1400"/>
              <a:t>块服务器状态</a:t>
            </a:r>
          </a:p>
        </p:txBody>
      </p:sp>
      <p:sp>
        <p:nvSpPr>
          <p:cNvPr id="61" name="文本框 60"/>
          <p:cNvSpPr txBox="1"/>
          <p:nvPr/>
        </p:nvSpPr>
        <p:spPr>
          <a:xfrm>
            <a:off x="2729865" y="4716780"/>
            <a:ext cx="1661160" cy="306705"/>
          </a:xfrm>
          <a:prstGeom prst="rect">
            <a:avLst/>
          </a:prstGeom>
          <a:noFill/>
        </p:spPr>
        <p:txBody>
          <a:bodyPr wrap="square" rtlCol="0">
            <a:spAutoFit/>
          </a:bodyPr>
          <a:lstStyle/>
          <a:p>
            <a:r>
              <a:rPr lang="zh-CN" altLang="en-US" sz="1400"/>
              <a:t>块标识，块范围</a:t>
            </a:r>
          </a:p>
        </p:txBody>
      </p:sp>
      <p:sp>
        <p:nvSpPr>
          <p:cNvPr id="62" name="文本框 61"/>
          <p:cNvSpPr txBox="1"/>
          <p:nvPr/>
        </p:nvSpPr>
        <p:spPr>
          <a:xfrm>
            <a:off x="6802755" y="2921635"/>
            <a:ext cx="1033145" cy="306705"/>
          </a:xfrm>
          <a:prstGeom prst="rect">
            <a:avLst/>
          </a:prstGeom>
          <a:noFill/>
        </p:spPr>
        <p:txBody>
          <a:bodyPr wrap="square" rtlCol="0">
            <a:spAutoFit/>
          </a:bodyPr>
          <a:lstStyle/>
          <a:p>
            <a:r>
              <a:rPr lang="en-US" altLang="zh-CN" sz="1400"/>
              <a:t>/a/d</a:t>
            </a:r>
          </a:p>
        </p:txBody>
      </p:sp>
      <p:cxnSp>
        <p:nvCxnSpPr>
          <p:cNvPr id="63" name="曲线连接符 62"/>
          <p:cNvCxnSpPr/>
          <p:nvPr/>
        </p:nvCxnSpPr>
        <p:spPr>
          <a:xfrm flipV="1">
            <a:off x="5824220" y="3066415"/>
            <a:ext cx="1092200" cy="911225"/>
          </a:xfrm>
          <a:prstGeom prst="curvedConnector3">
            <a:avLst>
              <a:gd name="adj1" fmla="val 50058"/>
            </a:avLst>
          </a:prstGeom>
          <a:ln>
            <a:prstDash val="dash"/>
            <a:tailEnd type="arrow" w="med" len="med"/>
          </a:ln>
        </p:spPr>
        <p:style>
          <a:lnRef idx="1">
            <a:schemeClr val="dk1"/>
          </a:lnRef>
          <a:fillRef idx="0">
            <a:schemeClr val="dk1"/>
          </a:fillRef>
          <a:effectRef idx="0">
            <a:schemeClr val="dk1"/>
          </a:effectRef>
          <a:fontRef idx="minor">
            <a:schemeClr val="tx1"/>
          </a:fontRef>
        </p:style>
      </p:cxnSp>
      <p:sp>
        <p:nvSpPr>
          <p:cNvPr id="66" name="文本框 65"/>
          <p:cNvSpPr txBox="1"/>
          <p:nvPr/>
        </p:nvSpPr>
        <p:spPr>
          <a:xfrm>
            <a:off x="9057640" y="5080635"/>
            <a:ext cx="3107690" cy="922020"/>
          </a:xfrm>
          <a:prstGeom prst="rect">
            <a:avLst/>
          </a:prstGeom>
          <a:noFill/>
        </p:spPr>
        <p:txBody>
          <a:bodyPr wrap="square" rtlCol="0">
            <a:spAutoFit/>
          </a:bodyPr>
          <a:lstStyle/>
          <a:p>
            <a:r>
              <a:rPr lang="en-US" altLang="zh-CN">
                <a:solidFill>
                  <a:srgbClr val="FF0000"/>
                </a:solidFill>
              </a:rPr>
              <a:t>Chunk Server -&gt; </a:t>
            </a:r>
            <a:r>
              <a:rPr lang="zh-CN" altLang="en-US">
                <a:solidFill>
                  <a:srgbClr val="FF0000"/>
                </a:solidFill>
              </a:rPr>
              <a:t>块服务器</a:t>
            </a:r>
          </a:p>
          <a:p>
            <a:r>
              <a:rPr lang="en-US" altLang="zh-CN">
                <a:solidFill>
                  <a:srgbClr val="FF0000"/>
                </a:solidFill>
              </a:rPr>
              <a:t>Chunk -&gt;</a:t>
            </a:r>
            <a:r>
              <a:rPr lang="zh-CN" altLang="en-US">
                <a:solidFill>
                  <a:srgbClr val="FF0000"/>
                </a:solidFill>
              </a:rPr>
              <a:t>块</a:t>
            </a:r>
          </a:p>
          <a:p>
            <a:r>
              <a:rPr lang="en-US" altLang="zh-CN">
                <a:solidFill>
                  <a:srgbClr val="FF0000"/>
                </a:solidFill>
              </a:rPr>
              <a:t>Master --&gt;</a:t>
            </a:r>
            <a:r>
              <a:rPr lang="zh-CN" altLang="en-US">
                <a:solidFill>
                  <a:srgbClr val="FF0000"/>
                </a:solidFill>
              </a:rPr>
              <a:t>主节点</a:t>
            </a:r>
          </a:p>
        </p:txBody>
      </p:sp>
      <p:graphicFrame>
        <p:nvGraphicFramePr>
          <p:cNvPr id="67" name="对象 66">
            <a:hlinkClick r:id="" action="ppaction://ole?verb=0"/>
          </p:cNvPr>
          <p:cNvGraphicFramePr>
            <a:graphicFrameLocks noChangeAspect="1"/>
          </p:cNvGraphicFramePr>
          <p:nvPr/>
        </p:nvGraphicFramePr>
        <p:xfrm>
          <a:off x="10363200" y="3486150"/>
          <a:ext cx="1260475" cy="865505"/>
        </p:xfrm>
        <a:graphic>
          <a:graphicData uri="http://schemas.openxmlformats.org/presentationml/2006/ole">
            <mc:AlternateContent xmlns:mc="http://schemas.openxmlformats.org/markup-compatibility/2006">
              <mc:Choice xmlns:v="urn:schemas-microsoft-com:vml" Requires="v">
                <p:oleObj showAsIcon="1" r:id="rId3" imgW="971550" imgH="666750" progId="AcroExch.Document.DC">
                  <p:embed/>
                </p:oleObj>
              </mc:Choice>
              <mc:Fallback>
                <p:oleObj showAsIcon="1" r:id="rId3" imgW="971550" imgH="666750" progId="AcroExch.Document.DC">
                  <p:embed/>
                  <p:pic>
                    <p:nvPicPr>
                      <p:cNvPr id="0" name="图片 1028"/>
                      <p:cNvPicPr/>
                      <p:nvPr/>
                    </p:nvPicPr>
                    <p:blipFill>
                      <a:blip r:embed="rId4"/>
                      <a:stretch>
                        <a:fillRect/>
                      </a:stretch>
                    </p:blipFill>
                    <p:spPr>
                      <a:xfrm>
                        <a:off x="10363200" y="3486150"/>
                        <a:ext cx="1260475" cy="865505"/>
                      </a:xfrm>
                      <a:prstGeom prst="rect">
                        <a:avLst/>
                      </a:prstGeom>
                    </p:spPr>
                  </p:pic>
                </p:oleObj>
              </mc:Fallback>
            </mc:AlternateContent>
          </a:graphicData>
        </a:graphic>
      </p:graphicFrame>
      <p:sp>
        <p:nvSpPr>
          <p:cNvPr id="69" name="文本框 68"/>
          <p:cNvSpPr txBox="1"/>
          <p:nvPr/>
        </p:nvSpPr>
        <p:spPr>
          <a:xfrm>
            <a:off x="1571625" y="2000250"/>
            <a:ext cx="4238625" cy="460375"/>
          </a:xfrm>
          <a:prstGeom prst="rect">
            <a:avLst/>
          </a:prstGeom>
          <a:noFill/>
        </p:spPr>
        <p:txBody>
          <a:bodyPr wrap="square" rtlCol="0">
            <a:spAutoFit/>
          </a:bodyPr>
          <a:lstStyle/>
          <a:p>
            <a:r>
              <a:rPr lang="en-US" altLang="zh-CN" sz="2400" b="1"/>
              <a:t>GFS</a:t>
            </a:r>
            <a:r>
              <a:rPr lang="zh-CN" altLang="en-US" sz="2400" b="1"/>
              <a:t>的架构</a:t>
            </a:r>
          </a:p>
        </p:txBody>
      </p:sp>
      <p:graphicFrame>
        <p:nvGraphicFramePr>
          <p:cNvPr id="70" name="对象 69">
            <a:hlinkClick r:id="" action="ppaction://ole?verb=0"/>
          </p:cNvPr>
          <p:cNvGraphicFramePr>
            <a:graphicFrameLocks noChangeAspect="1"/>
          </p:cNvGraphicFramePr>
          <p:nvPr/>
        </p:nvGraphicFramePr>
        <p:xfrm>
          <a:off x="10363200" y="2120900"/>
          <a:ext cx="1167130" cy="800735"/>
        </p:xfrm>
        <a:graphic>
          <a:graphicData uri="http://schemas.openxmlformats.org/presentationml/2006/ole">
            <mc:AlternateContent xmlns:mc="http://schemas.openxmlformats.org/markup-compatibility/2006">
              <mc:Choice xmlns:v="urn:schemas-microsoft-com:vml" Requires="v">
                <p:oleObj showAsIcon="1" r:id="rId5" imgW="971550" imgH="666750" progId="AcroExch.Document.DC">
                  <p:embed/>
                </p:oleObj>
              </mc:Choice>
              <mc:Fallback>
                <p:oleObj showAsIcon="1" r:id="rId5" imgW="971550" imgH="666750" progId="AcroExch.Document.DC">
                  <p:embed/>
                  <p:pic>
                    <p:nvPicPr>
                      <p:cNvPr id="0" name="图片 1027"/>
                      <p:cNvPicPr/>
                      <p:nvPr/>
                    </p:nvPicPr>
                    <p:blipFill>
                      <a:blip r:embed="rId6"/>
                      <a:stretch>
                        <a:fillRect/>
                      </a:stretch>
                    </p:blipFill>
                    <p:spPr>
                      <a:xfrm>
                        <a:off x="10363200" y="2120900"/>
                        <a:ext cx="1167130" cy="800735"/>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t>1.2.2</a:t>
            </a:r>
            <a:r>
              <a:rPr lang="zh-CN" altLang="en-US" sz="2800" b="1" dirty="0"/>
              <a:t>  </a:t>
            </a:r>
            <a:r>
              <a:rPr lang="en-US" altLang="zh-CN" sz="2800" b="1" dirty="0"/>
              <a:t>Google</a:t>
            </a:r>
            <a:r>
              <a:rPr lang="zh-CN" altLang="en-US" sz="2800" b="1" dirty="0"/>
              <a:t>的解决方案</a:t>
            </a:r>
            <a:endParaRPr lang="zh-CN" altLang="en-US" sz="2800" b="1" dirty="0">
              <a:solidFill>
                <a:srgbClr val="FF0000"/>
              </a:solidFill>
            </a:endParaRPr>
          </a:p>
        </p:txBody>
      </p:sp>
      <p:sp>
        <p:nvSpPr>
          <p:cNvPr id="5" name="文本框 4"/>
          <p:cNvSpPr txBox="1"/>
          <p:nvPr/>
        </p:nvSpPr>
        <p:spPr>
          <a:xfrm>
            <a:off x="548640" y="2439670"/>
            <a:ext cx="11094085" cy="4154170"/>
          </a:xfrm>
          <a:prstGeom prst="rect">
            <a:avLst/>
          </a:prstGeom>
          <a:noFill/>
        </p:spPr>
        <p:txBody>
          <a:bodyPr wrap="square" rtlCol="0">
            <a:spAutoFit/>
          </a:bodyPr>
          <a:lstStyle/>
          <a:p>
            <a:r>
              <a:rPr lang="en-US" altLang="zh-CN" sz="2400">
                <a:sym typeface="+mn-ea"/>
              </a:rPr>
              <a:t>a. </a:t>
            </a:r>
            <a:r>
              <a:rPr lang="zh-CN" altLang="en-US" sz="2400">
                <a:sym typeface="+mn-ea"/>
              </a:rPr>
              <a:t>Master节点管理所有的文件系统元数据</a:t>
            </a:r>
            <a:endParaRPr lang="zh-CN" altLang="en-US" sz="2400"/>
          </a:p>
          <a:p>
            <a:pPr marL="457200" indent="-457200">
              <a:buFont typeface="Wingdings" panose="05000000000000000000" charset="0"/>
              <a:buChar char="ü"/>
            </a:pPr>
            <a:r>
              <a:rPr lang="zh-CN" altLang="en-US" sz="2400">
                <a:sym typeface="+mn-ea"/>
              </a:rPr>
              <a:t>名字空间</a:t>
            </a:r>
            <a:endParaRPr lang="zh-CN" altLang="en-US" sz="2400"/>
          </a:p>
          <a:p>
            <a:pPr marL="457200" indent="-457200">
              <a:buFont typeface="Wingdings" panose="05000000000000000000" charset="0"/>
              <a:buChar char="ü"/>
            </a:pPr>
            <a:r>
              <a:rPr lang="zh-CN" altLang="en-US" sz="2400">
                <a:sym typeface="+mn-ea"/>
              </a:rPr>
              <a:t>访问控制信息</a:t>
            </a:r>
            <a:endParaRPr lang="zh-CN" altLang="en-US" sz="2400"/>
          </a:p>
          <a:p>
            <a:pPr marL="457200" indent="-457200">
              <a:buFont typeface="Wingdings" panose="05000000000000000000" charset="0"/>
              <a:buChar char="ü"/>
            </a:pPr>
            <a:r>
              <a:rPr lang="zh-CN" altLang="en-US" sz="2400">
                <a:sym typeface="+mn-ea"/>
              </a:rPr>
              <a:t>文件和块的映射信息</a:t>
            </a:r>
            <a:endParaRPr lang="zh-CN" altLang="en-US" sz="2400"/>
          </a:p>
          <a:p>
            <a:pPr marL="457200" indent="-457200">
              <a:buFont typeface="Wingdings" panose="05000000000000000000" charset="0"/>
              <a:buChar char="ü"/>
            </a:pPr>
            <a:r>
              <a:rPr lang="zh-CN" altLang="en-US" sz="2400">
                <a:sym typeface="+mn-ea"/>
              </a:rPr>
              <a:t>以及当前块的位置信息</a:t>
            </a:r>
          </a:p>
          <a:p>
            <a:pPr indent="0">
              <a:buFont typeface="Wingdings" panose="05000000000000000000" charset="0"/>
              <a:buNone/>
            </a:pPr>
            <a:endParaRPr lang="zh-CN" altLang="en-US" sz="2400"/>
          </a:p>
          <a:p>
            <a:r>
              <a:rPr lang="en-US" altLang="zh-CN" sz="2400"/>
              <a:t>b. </a:t>
            </a:r>
            <a:r>
              <a:rPr lang="zh-CN" altLang="en-US" sz="2400"/>
              <a:t>GFS 存储的文件都被分割成固定大小的块,每个块都会复制到多个块服务器上（可靠性）。默认使用3份。</a:t>
            </a:r>
          </a:p>
          <a:p>
            <a:endParaRPr lang="zh-CN" altLang="en-US" sz="2400"/>
          </a:p>
          <a:p>
            <a:r>
              <a:rPr lang="en-US" altLang="zh-CN" sz="2400"/>
              <a:t>c.  </a:t>
            </a:r>
            <a:r>
              <a:rPr lang="zh-CN" altLang="en-US" sz="2400"/>
              <a:t>Master还管理着系统范围内的活动，比如块服务器之间的数据迁移等。</a:t>
            </a:r>
          </a:p>
          <a:p>
            <a:r>
              <a:rPr lang="en-US" altLang="zh-CN" sz="2400"/>
              <a:t>d. </a:t>
            </a:r>
            <a:r>
              <a:rPr lang="zh-CN" altLang="en-US" sz="2400"/>
              <a:t>Master 与每个块服务器通讯（发送心跳包），发送指令，获取状态。</a:t>
            </a:r>
          </a:p>
        </p:txBody>
      </p:sp>
      <p:sp>
        <p:nvSpPr>
          <p:cNvPr id="69" name="文本框 68"/>
          <p:cNvSpPr txBox="1"/>
          <p:nvPr/>
        </p:nvSpPr>
        <p:spPr>
          <a:xfrm>
            <a:off x="704850" y="1933575"/>
            <a:ext cx="4238625" cy="460375"/>
          </a:xfrm>
          <a:prstGeom prst="rect">
            <a:avLst/>
          </a:prstGeom>
          <a:noFill/>
        </p:spPr>
        <p:txBody>
          <a:bodyPr wrap="square" rtlCol="0">
            <a:spAutoFit/>
          </a:bodyPr>
          <a:lstStyle/>
          <a:p>
            <a:r>
              <a:rPr lang="en-US" altLang="zh-CN" sz="2400" b="1"/>
              <a:t>GFS</a:t>
            </a:r>
            <a:r>
              <a:rPr lang="zh-CN" altLang="en-US" sz="2400" b="1"/>
              <a:t>的架构</a:t>
            </a:r>
          </a:p>
        </p:txBody>
      </p:sp>
      <p:sp>
        <p:nvSpPr>
          <p:cNvPr id="8" name="文本框 7"/>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1</a:t>
            </a:r>
            <a:r>
              <a:rPr lang="zh-CN" altLang="en-US" sz="2400"/>
              <a:t>）</a:t>
            </a:r>
            <a:r>
              <a:rPr lang="en-US" altLang="zh-CN" sz="2400"/>
              <a:t>Google</a:t>
            </a:r>
            <a:r>
              <a:rPr lang="zh-CN" altLang="en-US" sz="2400"/>
              <a:t>思想一：</a:t>
            </a:r>
            <a:r>
              <a:rPr lang="en-US" altLang="zh-CN" sz="2400"/>
              <a:t>GFS </a:t>
            </a:r>
            <a:r>
              <a:rPr lang="zh-CN" altLang="en-US" sz="2400"/>
              <a:t>分布式文件系统</a:t>
            </a:r>
            <a:endParaRPr lang="en-US" altLang="zh-CN" sz="240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t>1.2.2</a:t>
            </a:r>
            <a:r>
              <a:rPr lang="zh-CN" altLang="en-US" sz="2800" b="1" dirty="0"/>
              <a:t>  </a:t>
            </a:r>
            <a:r>
              <a:rPr lang="en-US" altLang="zh-CN" sz="2800" b="1" dirty="0"/>
              <a:t>Google</a:t>
            </a:r>
            <a:r>
              <a:rPr lang="zh-CN" altLang="en-US" sz="2800" b="1" dirty="0"/>
              <a:t>的解决方案</a:t>
            </a:r>
            <a:endParaRPr lang="zh-CN" altLang="en-US" sz="2800" b="1" dirty="0">
              <a:solidFill>
                <a:srgbClr val="FF0000"/>
              </a:solidFill>
            </a:endParaRPr>
          </a:p>
        </p:txBody>
      </p:sp>
      <p:sp>
        <p:nvSpPr>
          <p:cNvPr id="5" name="文本框 4"/>
          <p:cNvSpPr txBox="1"/>
          <p:nvPr/>
        </p:nvSpPr>
        <p:spPr>
          <a:xfrm>
            <a:off x="704850" y="2622550"/>
            <a:ext cx="11094085" cy="829945"/>
          </a:xfrm>
          <a:prstGeom prst="rect">
            <a:avLst/>
          </a:prstGeom>
          <a:noFill/>
        </p:spPr>
        <p:txBody>
          <a:bodyPr wrap="square" rtlCol="0">
            <a:spAutoFit/>
          </a:bodyPr>
          <a:lstStyle/>
          <a:p>
            <a:r>
              <a:rPr lang="zh-CN" altLang="en-US" sz="2400"/>
              <a:t>块</a:t>
            </a:r>
            <a:r>
              <a:rPr lang="en-US" altLang="zh-CN" sz="2400"/>
              <a:t>副本位置选择的策略服务两大目标：</a:t>
            </a:r>
          </a:p>
          <a:p>
            <a:r>
              <a:rPr lang="en-US" altLang="zh-CN" sz="2400"/>
              <a:t>    最大化数据可靠性和可用性</a:t>
            </a:r>
          </a:p>
        </p:txBody>
      </p:sp>
      <p:sp>
        <p:nvSpPr>
          <p:cNvPr id="69" name="文本框 68"/>
          <p:cNvSpPr txBox="1"/>
          <p:nvPr/>
        </p:nvSpPr>
        <p:spPr>
          <a:xfrm>
            <a:off x="704850" y="1964055"/>
            <a:ext cx="4238625" cy="460375"/>
          </a:xfrm>
          <a:prstGeom prst="rect">
            <a:avLst/>
          </a:prstGeom>
          <a:noFill/>
        </p:spPr>
        <p:txBody>
          <a:bodyPr wrap="square" rtlCol="0">
            <a:spAutoFit/>
          </a:bodyPr>
          <a:lstStyle/>
          <a:p>
            <a:r>
              <a:rPr sz="2400" b="1"/>
              <a:t>副本的位置</a:t>
            </a:r>
          </a:p>
        </p:txBody>
      </p:sp>
      <p:sp>
        <p:nvSpPr>
          <p:cNvPr id="8" name="文本框 7"/>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1</a:t>
            </a:r>
            <a:r>
              <a:rPr lang="zh-CN" altLang="en-US" sz="2400"/>
              <a:t>）</a:t>
            </a:r>
            <a:r>
              <a:rPr lang="en-US" altLang="zh-CN" sz="2400"/>
              <a:t>Google</a:t>
            </a:r>
            <a:r>
              <a:rPr lang="zh-CN" altLang="en-US" sz="2400"/>
              <a:t>思想一：</a:t>
            </a:r>
            <a:r>
              <a:rPr lang="en-US" altLang="zh-CN" sz="2400"/>
              <a:t>GFS </a:t>
            </a:r>
            <a:r>
              <a:rPr lang="zh-CN" altLang="en-US" sz="2400"/>
              <a:t>分布式文件系统</a:t>
            </a:r>
            <a:endParaRPr lang="en-US" altLang="zh-CN" sz="240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t>1.2.</a:t>
            </a:r>
            <a:r>
              <a:rPr lang="en-US" sz="2800" b="1" dirty="0"/>
              <a:t>2</a:t>
            </a:r>
            <a:r>
              <a:rPr lang="zh-CN" altLang="en-US" sz="2800" b="1" dirty="0"/>
              <a:t> </a:t>
            </a:r>
            <a:r>
              <a:rPr lang="en-US" altLang="zh-CN" sz="2800" b="1" dirty="0"/>
              <a:t>Google</a:t>
            </a:r>
            <a:r>
              <a:rPr lang="zh-CN" altLang="en-US" sz="2800" b="1" dirty="0">
                <a:sym typeface="+mn-ea"/>
              </a:rPr>
              <a:t>的解决方案</a:t>
            </a:r>
            <a:endParaRPr lang="zh-CN" altLang="en-US" sz="2800" b="1" dirty="0">
              <a:solidFill>
                <a:srgbClr val="FF0000"/>
              </a:solidFill>
            </a:endParaRPr>
          </a:p>
        </p:txBody>
      </p:sp>
      <p:graphicFrame>
        <p:nvGraphicFramePr>
          <p:cNvPr id="47" name="对象 46">
            <a:hlinkClick r:id="" action="ppaction://ole?verb=0"/>
          </p:cNvPr>
          <p:cNvGraphicFramePr>
            <a:graphicFrameLocks noChangeAspect="1"/>
          </p:cNvGraphicFramePr>
          <p:nvPr/>
        </p:nvGraphicFramePr>
        <p:xfrm>
          <a:off x="10068560" y="3006725"/>
          <a:ext cx="1476375" cy="1013460"/>
        </p:xfrm>
        <a:graphic>
          <a:graphicData uri="http://schemas.openxmlformats.org/presentationml/2006/ole">
            <mc:AlternateContent xmlns:mc="http://schemas.openxmlformats.org/markup-compatibility/2006">
              <mc:Choice xmlns:v="urn:schemas-microsoft-com:vml" Requires="v">
                <p:oleObj showAsIcon="1" r:id="rId3" imgW="971550" imgH="666750" progId="AcroExch.Document.DC">
                  <p:embed/>
                </p:oleObj>
              </mc:Choice>
              <mc:Fallback>
                <p:oleObj showAsIcon="1" r:id="rId3" imgW="971550" imgH="666750" progId="AcroExch.Document.DC">
                  <p:embed/>
                  <p:pic>
                    <p:nvPicPr>
                      <p:cNvPr id="0" name="图片 1024"/>
                      <p:cNvPicPr/>
                      <p:nvPr/>
                    </p:nvPicPr>
                    <p:blipFill>
                      <a:blip r:embed="rId4"/>
                      <a:stretch>
                        <a:fillRect/>
                      </a:stretch>
                    </p:blipFill>
                    <p:spPr>
                      <a:xfrm>
                        <a:off x="10068560" y="3006725"/>
                        <a:ext cx="1476375" cy="1013460"/>
                      </a:xfrm>
                      <a:prstGeom prst="rect">
                        <a:avLst/>
                      </a:prstGeom>
                    </p:spPr>
                  </p:pic>
                </p:oleObj>
              </mc:Fallback>
            </mc:AlternateContent>
          </a:graphicData>
        </a:graphic>
      </p:graphicFrame>
      <p:graphicFrame>
        <p:nvGraphicFramePr>
          <p:cNvPr id="54" name="对象 53">
            <a:hlinkClick r:id="" action="ppaction://ole?verb=0"/>
          </p:cNvPr>
          <p:cNvGraphicFramePr>
            <a:graphicFrameLocks noChangeAspect="1"/>
          </p:cNvGraphicFramePr>
          <p:nvPr/>
        </p:nvGraphicFramePr>
        <p:xfrm>
          <a:off x="10068560" y="4511040"/>
          <a:ext cx="1590675" cy="1092200"/>
        </p:xfrm>
        <a:graphic>
          <a:graphicData uri="http://schemas.openxmlformats.org/presentationml/2006/ole">
            <mc:AlternateContent xmlns:mc="http://schemas.openxmlformats.org/markup-compatibility/2006">
              <mc:Choice xmlns:v="urn:schemas-microsoft-com:vml" Requires="v">
                <p:oleObj showAsIcon="1" r:id="rId5" imgW="971550" imgH="666750" progId="AcroExch.Document.DC">
                  <p:embed/>
                </p:oleObj>
              </mc:Choice>
              <mc:Fallback>
                <p:oleObj showAsIcon="1" r:id="rId5" imgW="971550" imgH="666750" progId="AcroExch.Document.DC">
                  <p:embed/>
                  <p:pic>
                    <p:nvPicPr>
                      <p:cNvPr id="0" name="图片 1026"/>
                      <p:cNvPicPr/>
                      <p:nvPr/>
                    </p:nvPicPr>
                    <p:blipFill>
                      <a:blip r:embed="rId6"/>
                      <a:stretch>
                        <a:fillRect/>
                      </a:stretch>
                    </p:blipFill>
                    <p:spPr>
                      <a:xfrm>
                        <a:off x="10068560" y="4511040"/>
                        <a:ext cx="1590675" cy="1092200"/>
                      </a:xfrm>
                      <a:prstGeom prst="rect">
                        <a:avLst/>
                      </a:prstGeom>
                    </p:spPr>
                  </p:pic>
                </p:oleObj>
              </mc:Fallback>
            </mc:AlternateContent>
          </a:graphicData>
        </a:graphic>
      </p:graphicFrame>
      <p:sp>
        <p:nvSpPr>
          <p:cNvPr id="4" name="文本框 3"/>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2</a:t>
            </a:r>
            <a:r>
              <a:rPr lang="zh-CN" altLang="en-US" sz="2400"/>
              <a:t>）</a:t>
            </a:r>
            <a:r>
              <a:rPr lang="en-US" altLang="zh-CN" sz="2400">
                <a:sym typeface="+mn-ea"/>
              </a:rPr>
              <a:t>Google</a:t>
            </a:r>
            <a:r>
              <a:rPr lang="zh-CN" altLang="en-US" sz="2400">
                <a:sym typeface="+mn-ea"/>
              </a:rPr>
              <a:t>思想二：MapReduce</a:t>
            </a:r>
            <a:endParaRPr lang="en-US" altLang="zh-CN" sz="2400"/>
          </a:p>
        </p:txBody>
      </p:sp>
      <p:sp>
        <p:nvSpPr>
          <p:cNvPr id="5" name="文本框 4"/>
          <p:cNvSpPr txBox="1"/>
          <p:nvPr/>
        </p:nvSpPr>
        <p:spPr>
          <a:xfrm>
            <a:off x="1422400" y="2638425"/>
            <a:ext cx="5979795" cy="922020"/>
          </a:xfrm>
          <a:prstGeom prst="rect">
            <a:avLst/>
          </a:prstGeom>
          <a:noFill/>
        </p:spPr>
        <p:txBody>
          <a:bodyPr wrap="square" rtlCol="0" anchor="t">
            <a:spAutoFit/>
          </a:bodyPr>
          <a:lstStyle/>
          <a:p>
            <a:r>
              <a:rPr lang="zh-CN" altLang="en-US">
                <a:sym typeface="+mn-ea"/>
              </a:rPr>
              <a:t>论文描述了大数据的分布式计算方式，主要思想是将任务分解</a:t>
            </a:r>
            <a:r>
              <a:rPr lang="en-US" altLang="zh-CN">
                <a:sym typeface="+mn-ea"/>
              </a:rPr>
              <a:t>,</a:t>
            </a:r>
            <a:r>
              <a:rPr lang="zh-CN" altLang="en-US">
                <a:sym typeface="+mn-ea"/>
              </a:rPr>
              <a:t>在多台处理能力较弱的计算节点中同时处理，</a:t>
            </a:r>
          </a:p>
          <a:p>
            <a:r>
              <a:rPr lang="zh-CN" altLang="en-US">
                <a:sym typeface="+mn-ea"/>
              </a:rPr>
              <a:t>最后将结果合并从而完成大数据处理。</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6318885" cy="521970"/>
          </a:xfrm>
          <a:prstGeom prst="rect">
            <a:avLst/>
          </a:prstGeom>
          <a:noFill/>
        </p:spPr>
        <p:txBody>
          <a:bodyPr wrap="square" rtlCol="0">
            <a:spAutoFit/>
          </a:bodyPr>
          <a:lstStyle/>
          <a:p>
            <a:r>
              <a:rPr lang="en-US" altLang="zh-CN" sz="2800" b="1" dirty="0"/>
              <a:t>1.2.2</a:t>
            </a:r>
            <a:r>
              <a:rPr lang="zh-CN" altLang="en-US" sz="2800" b="1" dirty="0"/>
              <a:t>  </a:t>
            </a:r>
            <a:r>
              <a:rPr lang="en-US" altLang="zh-CN" sz="2800" b="1" dirty="0">
                <a:sym typeface="+mn-ea"/>
              </a:rPr>
              <a:t>Google</a:t>
            </a:r>
            <a:r>
              <a:rPr lang="zh-CN" altLang="en-US" sz="2800" b="1" dirty="0">
                <a:sym typeface="+mn-ea"/>
              </a:rPr>
              <a:t>的解决方案</a:t>
            </a:r>
            <a:endParaRPr lang="zh-CN" altLang="en-US" sz="2800" b="1" dirty="0"/>
          </a:p>
        </p:txBody>
      </p:sp>
      <p:sp>
        <p:nvSpPr>
          <p:cNvPr id="4" name="文本框 3"/>
          <p:cNvSpPr txBox="1"/>
          <p:nvPr/>
        </p:nvSpPr>
        <p:spPr>
          <a:xfrm>
            <a:off x="765810" y="1463675"/>
            <a:ext cx="9139555" cy="460375"/>
          </a:xfrm>
          <a:prstGeom prst="rect">
            <a:avLst/>
          </a:prstGeom>
          <a:noFill/>
        </p:spPr>
        <p:txBody>
          <a:bodyPr wrap="square" rtlCol="0">
            <a:spAutoFit/>
          </a:bodyPr>
          <a:lstStyle/>
          <a:p>
            <a:r>
              <a:rPr lang="en-US" altLang="zh-CN" sz="2400"/>
              <a:t>PageRank</a:t>
            </a:r>
            <a:r>
              <a:rPr lang="zh-CN" altLang="en-US" sz="2400"/>
              <a:t>与</a:t>
            </a:r>
            <a:r>
              <a:rPr lang="en-US" altLang="zh-CN" sz="2400"/>
              <a:t>MapReduce</a:t>
            </a:r>
          </a:p>
        </p:txBody>
      </p:sp>
      <p:sp>
        <p:nvSpPr>
          <p:cNvPr id="3" name="文本框 2"/>
          <p:cNvSpPr txBox="1"/>
          <p:nvPr/>
        </p:nvSpPr>
        <p:spPr>
          <a:xfrm>
            <a:off x="640080" y="2054860"/>
            <a:ext cx="9139555" cy="460375"/>
          </a:xfrm>
          <a:prstGeom prst="rect">
            <a:avLst/>
          </a:prstGeom>
          <a:noFill/>
        </p:spPr>
        <p:txBody>
          <a:bodyPr wrap="square" rtlCol="0">
            <a:spAutoFit/>
          </a:bodyPr>
          <a:lstStyle/>
          <a:p>
            <a:r>
              <a:rPr lang="zh-CN" altLang="en-US" sz="2400">
                <a:solidFill>
                  <a:srgbClr val="FF0000"/>
                </a:solidFill>
              </a:rPr>
              <a:t>本来是为了解决</a:t>
            </a:r>
            <a:r>
              <a:rPr lang="en-US" altLang="zh-CN" sz="2400">
                <a:solidFill>
                  <a:srgbClr val="FF0000"/>
                </a:solidFill>
              </a:rPr>
              <a:t>PageRank</a:t>
            </a:r>
            <a:r>
              <a:rPr lang="zh-CN" altLang="en-US" sz="2400">
                <a:solidFill>
                  <a:srgbClr val="FF0000"/>
                </a:solidFill>
              </a:rPr>
              <a:t>（网页排名）的问题。</a:t>
            </a:r>
          </a:p>
        </p:txBody>
      </p:sp>
      <p:grpSp>
        <p:nvGrpSpPr>
          <p:cNvPr id="18" name="组合 17"/>
          <p:cNvGrpSpPr/>
          <p:nvPr/>
        </p:nvGrpSpPr>
        <p:grpSpPr>
          <a:xfrm>
            <a:off x="765810" y="2836545"/>
            <a:ext cx="3289935" cy="2037080"/>
            <a:chOff x="1206" y="4467"/>
            <a:chExt cx="5181" cy="3208"/>
          </a:xfrm>
        </p:grpSpPr>
        <p:sp>
          <p:nvSpPr>
            <p:cNvPr id="5" name="剪去单角的矩形 4"/>
            <p:cNvSpPr/>
            <p:nvPr/>
          </p:nvSpPr>
          <p:spPr>
            <a:xfrm>
              <a:off x="1209" y="4467"/>
              <a:ext cx="1875" cy="1308"/>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网页</a:t>
              </a:r>
              <a:r>
                <a:rPr lang="en-US" altLang="zh-CN"/>
                <a:t>1</a:t>
              </a:r>
            </a:p>
          </p:txBody>
        </p:sp>
        <p:sp>
          <p:nvSpPr>
            <p:cNvPr id="6" name="剪去单角的矩形 5"/>
            <p:cNvSpPr/>
            <p:nvPr/>
          </p:nvSpPr>
          <p:spPr>
            <a:xfrm>
              <a:off x="1206" y="6367"/>
              <a:ext cx="1875" cy="1308"/>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网页</a:t>
              </a:r>
              <a:r>
                <a:rPr lang="en-US" altLang="zh-CN"/>
                <a:t>3</a:t>
              </a:r>
            </a:p>
          </p:txBody>
        </p:sp>
        <p:sp>
          <p:nvSpPr>
            <p:cNvPr id="8" name="剪去单角的矩形 7"/>
            <p:cNvSpPr/>
            <p:nvPr/>
          </p:nvSpPr>
          <p:spPr>
            <a:xfrm>
              <a:off x="4505" y="4467"/>
              <a:ext cx="1875" cy="1308"/>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网页</a:t>
              </a:r>
              <a:r>
                <a:rPr lang="en-US" altLang="zh-CN"/>
                <a:t>2</a:t>
              </a:r>
            </a:p>
          </p:txBody>
        </p:sp>
        <p:sp>
          <p:nvSpPr>
            <p:cNvPr id="9" name="剪去单角的矩形 8"/>
            <p:cNvSpPr/>
            <p:nvPr/>
          </p:nvSpPr>
          <p:spPr>
            <a:xfrm>
              <a:off x="4513" y="6367"/>
              <a:ext cx="1875" cy="1308"/>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网页</a:t>
              </a:r>
              <a:r>
                <a:rPr lang="en-US" altLang="zh-CN"/>
                <a:t>4</a:t>
              </a:r>
            </a:p>
          </p:txBody>
        </p:sp>
        <p:cxnSp>
          <p:nvCxnSpPr>
            <p:cNvPr id="10" name="直接箭头连接符 9"/>
            <p:cNvCxnSpPr>
              <a:stCxn id="5" idx="0"/>
              <a:endCxn id="8" idx="2"/>
            </p:cNvCxnSpPr>
            <p:nvPr/>
          </p:nvCxnSpPr>
          <p:spPr>
            <a:xfrm>
              <a:off x="3084" y="5121"/>
              <a:ext cx="1421"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5" idx="1"/>
              <a:endCxn id="6" idx="3"/>
            </p:cNvCxnSpPr>
            <p:nvPr/>
          </p:nvCxnSpPr>
          <p:spPr>
            <a:xfrm flipH="1">
              <a:off x="2144" y="5775"/>
              <a:ext cx="3" cy="59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直接箭头连接符 11"/>
            <p:cNvCxnSpPr>
              <a:endCxn id="9" idx="2"/>
            </p:cNvCxnSpPr>
            <p:nvPr/>
          </p:nvCxnSpPr>
          <p:spPr>
            <a:xfrm>
              <a:off x="3084" y="5701"/>
              <a:ext cx="1429" cy="13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8" idx="1"/>
              <a:endCxn id="9" idx="3"/>
            </p:cNvCxnSpPr>
            <p:nvPr/>
          </p:nvCxnSpPr>
          <p:spPr>
            <a:xfrm>
              <a:off x="5443" y="5775"/>
              <a:ext cx="8" cy="592"/>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p:nvPr/>
          </p:nvCxnSpPr>
          <p:spPr>
            <a:xfrm flipH="1">
              <a:off x="3002" y="5739"/>
              <a:ext cx="1468" cy="854"/>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p:nvPr/>
          </p:nvCxnSpPr>
          <p:spPr>
            <a:xfrm flipH="1">
              <a:off x="3134" y="7250"/>
              <a:ext cx="1380" cy="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grpSp>
      <p:graphicFrame>
        <p:nvGraphicFramePr>
          <p:cNvPr id="16" name="表格 15"/>
          <p:cNvGraphicFramePr/>
          <p:nvPr>
            <p:custDataLst>
              <p:tags r:id="rId1"/>
            </p:custDataLst>
          </p:nvPr>
        </p:nvGraphicFramePr>
        <p:xfrm>
          <a:off x="5189220" y="2645410"/>
          <a:ext cx="3868420" cy="2419350"/>
        </p:xfrm>
        <a:graphic>
          <a:graphicData uri="http://schemas.openxmlformats.org/drawingml/2006/table">
            <a:tbl>
              <a:tblPr firstRow="1" bandRow="1">
                <a:tableStyleId>{5C22544A-7EE6-4342-B048-85BDC9FD1C3A}</a:tableStyleId>
              </a:tblPr>
              <a:tblGrid>
                <a:gridCol w="773684">
                  <a:extLst>
                    <a:ext uri="{9D8B030D-6E8A-4147-A177-3AD203B41FA5}">
                      <a16:colId xmlns:a16="http://schemas.microsoft.com/office/drawing/2014/main" val="20000"/>
                    </a:ext>
                  </a:extLst>
                </a:gridCol>
                <a:gridCol w="773684">
                  <a:extLst>
                    <a:ext uri="{9D8B030D-6E8A-4147-A177-3AD203B41FA5}">
                      <a16:colId xmlns:a16="http://schemas.microsoft.com/office/drawing/2014/main" val="20001"/>
                    </a:ext>
                  </a:extLst>
                </a:gridCol>
                <a:gridCol w="773684">
                  <a:extLst>
                    <a:ext uri="{9D8B030D-6E8A-4147-A177-3AD203B41FA5}">
                      <a16:colId xmlns:a16="http://schemas.microsoft.com/office/drawing/2014/main" val="20002"/>
                    </a:ext>
                  </a:extLst>
                </a:gridCol>
                <a:gridCol w="773684">
                  <a:extLst>
                    <a:ext uri="{9D8B030D-6E8A-4147-A177-3AD203B41FA5}">
                      <a16:colId xmlns:a16="http://schemas.microsoft.com/office/drawing/2014/main" val="20003"/>
                    </a:ext>
                  </a:extLst>
                </a:gridCol>
                <a:gridCol w="773684">
                  <a:extLst>
                    <a:ext uri="{9D8B030D-6E8A-4147-A177-3AD203B41FA5}">
                      <a16:colId xmlns:a16="http://schemas.microsoft.com/office/drawing/2014/main" val="20004"/>
                    </a:ext>
                  </a:extLst>
                </a:gridCol>
              </a:tblGrid>
              <a:tr h="483870">
                <a:tc>
                  <a:txBody>
                    <a:bodyPr/>
                    <a:lstStyle/>
                    <a:p>
                      <a:pPr>
                        <a:buNone/>
                      </a:pPr>
                      <a:endParaRPr lang="en-US" altLang="zh-CN"/>
                    </a:p>
                  </a:txBody>
                  <a:tcPr/>
                </a:tc>
                <a:tc>
                  <a:txBody>
                    <a:bodyPr/>
                    <a:lstStyle/>
                    <a:p>
                      <a:pPr>
                        <a:buNone/>
                      </a:pPr>
                      <a:r>
                        <a:rPr lang="zh-CN" altLang="en-US"/>
                        <a:t>网页</a:t>
                      </a:r>
                      <a:r>
                        <a:rPr lang="en-US" altLang="zh-CN"/>
                        <a:t>1</a:t>
                      </a:r>
                    </a:p>
                  </a:txBody>
                  <a:tcPr/>
                </a:tc>
                <a:tc>
                  <a:txBody>
                    <a:bodyPr/>
                    <a:lstStyle/>
                    <a:p>
                      <a:pPr>
                        <a:buNone/>
                      </a:pPr>
                      <a:r>
                        <a:rPr lang="zh-CN" altLang="en-US" sz="1800">
                          <a:sym typeface="+mn-ea"/>
                        </a:rPr>
                        <a:t>网页</a:t>
                      </a:r>
                      <a:r>
                        <a:rPr lang="en-US" altLang="zh-CN" sz="1800">
                          <a:sym typeface="+mn-ea"/>
                        </a:rPr>
                        <a:t>2</a:t>
                      </a:r>
                    </a:p>
                  </a:txBody>
                  <a:tcPr/>
                </a:tc>
                <a:tc>
                  <a:txBody>
                    <a:bodyPr/>
                    <a:lstStyle/>
                    <a:p>
                      <a:pPr>
                        <a:buNone/>
                      </a:pPr>
                      <a:r>
                        <a:rPr lang="zh-CN" altLang="en-US" sz="1800">
                          <a:sym typeface="+mn-ea"/>
                        </a:rPr>
                        <a:t>网页</a:t>
                      </a:r>
                      <a:r>
                        <a:rPr lang="en-US" altLang="zh-CN" sz="1800">
                          <a:sym typeface="+mn-ea"/>
                        </a:rPr>
                        <a:t>3</a:t>
                      </a:r>
                    </a:p>
                  </a:txBody>
                  <a:tcPr/>
                </a:tc>
                <a:tc>
                  <a:txBody>
                    <a:bodyPr/>
                    <a:lstStyle/>
                    <a:p>
                      <a:pPr>
                        <a:buNone/>
                      </a:pPr>
                      <a:r>
                        <a:rPr lang="zh-CN" altLang="en-US" sz="1800">
                          <a:sym typeface="+mn-ea"/>
                        </a:rPr>
                        <a:t>网页</a:t>
                      </a:r>
                      <a:r>
                        <a:rPr lang="en-US" altLang="zh-CN" sz="1800">
                          <a:sym typeface="+mn-ea"/>
                        </a:rPr>
                        <a:t>4</a:t>
                      </a:r>
                    </a:p>
                  </a:txBody>
                  <a:tcPr/>
                </a:tc>
                <a:extLst>
                  <a:ext uri="{0D108BD9-81ED-4DB2-BD59-A6C34878D82A}">
                    <a16:rowId xmlns:a16="http://schemas.microsoft.com/office/drawing/2014/main" val="10000"/>
                  </a:ext>
                </a:extLst>
              </a:tr>
              <a:tr h="483870">
                <a:tc>
                  <a:txBody>
                    <a:bodyPr/>
                    <a:lstStyle/>
                    <a:p>
                      <a:pPr>
                        <a:buNone/>
                      </a:pPr>
                      <a:r>
                        <a:rPr lang="zh-CN" altLang="en-US" sz="1800">
                          <a:sym typeface="+mn-ea"/>
                        </a:rPr>
                        <a:t>网页</a:t>
                      </a:r>
                      <a:r>
                        <a:rPr lang="en-US" altLang="zh-CN" sz="1800">
                          <a:sym typeface="+mn-ea"/>
                        </a:rPr>
                        <a:t>1</a:t>
                      </a:r>
                      <a:endParaRPr lang="zh-CN" altLang="en-US"/>
                    </a:p>
                  </a:txBody>
                  <a:tcPr/>
                </a:tc>
                <a:tc>
                  <a:txBody>
                    <a:bodyPr/>
                    <a:lstStyle/>
                    <a:p>
                      <a:pPr>
                        <a:buNone/>
                      </a:pPr>
                      <a:r>
                        <a:rPr lang="en-US" altLang="zh-CN"/>
                        <a:t>0</a:t>
                      </a:r>
                    </a:p>
                  </a:txBody>
                  <a:tcPr/>
                </a:tc>
                <a:tc>
                  <a:txBody>
                    <a:bodyPr/>
                    <a:lstStyle/>
                    <a:p>
                      <a:pPr>
                        <a:buNone/>
                      </a:pPr>
                      <a:r>
                        <a:rPr lang="en-US" altLang="zh-CN"/>
                        <a:t>1</a:t>
                      </a:r>
                    </a:p>
                  </a:txBody>
                  <a:tcPr/>
                </a:tc>
                <a:tc>
                  <a:txBody>
                    <a:bodyPr/>
                    <a:lstStyle/>
                    <a:p>
                      <a:pPr>
                        <a:buNone/>
                      </a:pPr>
                      <a:r>
                        <a:rPr lang="en-US" altLang="zh-CN"/>
                        <a:t>1</a:t>
                      </a:r>
                    </a:p>
                  </a:txBody>
                  <a:tcPr/>
                </a:tc>
                <a:tc>
                  <a:txBody>
                    <a:bodyPr/>
                    <a:lstStyle/>
                    <a:p>
                      <a:pPr>
                        <a:buNone/>
                      </a:pPr>
                      <a:r>
                        <a:rPr lang="en-US" altLang="zh-CN"/>
                        <a:t>1</a:t>
                      </a:r>
                    </a:p>
                  </a:txBody>
                  <a:tcPr/>
                </a:tc>
                <a:extLst>
                  <a:ext uri="{0D108BD9-81ED-4DB2-BD59-A6C34878D82A}">
                    <a16:rowId xmlns:a16="http://schemas.microsoft.com/office/drawing/2014/main" val="10001"/>
                  </a:ext>
                </a:extLst>
              </a:tr>
              <a:tr h="483870">
                <a:tc>
                  <a:txBody>
                    <a:bodyPr/>
                    <a:lstStyle/>
                    <a:p>
                      <a:pPr>
                        <a:buNone/>
                      </a:pPr>
                      <a:r>
                        <a:rPr lang="zh-CN" altLang="en-US" sz="1800">
                          <a:sym typeface="+mn-ea"/>
                        </a:rPr>
                        <a:t>网页</a:t>
                      </a:r>
                      <a:r>
                        <a:rPr lang="en-US" altLang="zh-CN" sz="1800">
                          <a:sym typeface="+mn-ea"/>
                        </a:rPr>
                        <a:t>2</a:t>
                      </a:r>
                    </a:p>
                  </a:txBody>
                  <a:tcPr/>
                </a:tc>
                <a:tc>
                  <a:txBody>
                    <a:bodyPr/>
                    <a:lstStyle/>
                    <a:p>
                      <a:pPr>
                        <a:buNone/>
                      </a:pPr>
                      <a:r>
                        <a:rPr lang="en-US" altLang="zh-CN"/>
                        <a:t>0</a:t>
                      </a:r>
                    </a:p>
                  </a:txBody>
                  <a:tcPr/>
                </a:tc>
                <a:tc>
                  <a:txBody>
                    <a:bodyPr/>
                    <a:lstStyle/>
                    <a:p>
                      <a:pPr>
                        <a:buNone/>
                      </a:pPr>
                      <a:r>
                        <a:rPr lang="en-US" altLang="zh-CN"/>
                        <a:t>0</a:t>
                      </a:r>
                    </a:p>
                  </a:txBody>
                  <a:tcPr/>
                </a:tc>
                <a:tc>
                  <a:txBody>
                    <a:bodyPr/>
                    <a:lstStyle/>
                    <a:p>
                      <a:pPr>
                        <a:buNone/>
                      </a:pPr>
                      <a:r>
                        <a:rPr lang="en-US" altLang="zh-CN"/>
                        <a:t>1</a:t>
                      </a:r>
                    </a:p>
                  </a:txBody>
                  <a:tcPr/>
                </a:tc>
                <a:tc>
                  <a:txBody>
                    <a:bodyPr/>
                    <a:lstStyle/>
                    <a:p>
                      <a:pPr>
                        <a:buNone/>
                      </a:pPr>
                      <a:r>
                        <a:rPr lang="en-US" altLang="zh-CN"/>
                        <a:t>1</a:t>
                      </a:r>
                    </a:p>
                  </a:txBody>
                  <a:tcPr/>
                </a:tc>
                <a:extLst>
                  <a:ext uri="{0D108BD9-81ED-4DB2-BD59-A6C34878D82A}">
                    <a16:rowId xmlns:a16="http://schemas.microsoft.com/office/drawing/2014/main" val="10002"/>
                  </a:ext>
                </a:extLst>
              </a:tr>
              <a:tr h="483870">
                <a:tc>
                  <a:txBody>
                    <a:bodyPr/>
                    <a:lstStyle/>
                    <a:p>
                      <a:pPr>
                        <a:buNone/>
                      </a:pPr>
                      <a:r>
                        <a:rPr lang="zh-CN" altLang="en-US" sz="1800">
                          <a:sym typeface="+mn-ea"/>
                        </a:rPr>
                        <a:t>网页</a:t>
                      </a:r>
                      <a:r>
                        <a:rPr lang="en-US" altLang="zh-CN" sz="1800">
                          <a:sym typeface="+mn-ea"/>
                        </a:rPr>
                        <a:t>3</a:t>
                      </a:r>
                    </a:p>
                  </a:txBody>
                  <a:tcPr/>
                </a:tc>
                <a:tc>
                  <a:txBody>
                    <a:bodyPr/>
                    <a:lstStyle/>
                    <a:p>
                      <a:pPr>
                        <a:buNone/>
                      </a:pPr>
                      <a:r>
                        <a:rPr lang="en-US" altLang="zh-CN"/>
                        <a:t>0</a:t>
                      </a:r>
                    </a:p>
                  </a:txBody>
                  <a:tcPr/>
                </a:tc>
                <a:tc>
                  <a:txBody>
                    <a:bodyPr/>
                    <a:lstStyle/>
                    <a:p>
                      <a:pPr>
                        <a:buNone/>
                      </a:pPr>
                      <a:r>
                        <a:rPr lang="en-US" altLang="zh-CN"/>
                        <a:t>0</a:t>
                      </a:r>
                    </a:p>
                  </a:txBody>
                  <a:tcPr/>
                </a:tc>
                <a:tc>
                  <a:txBody>
                    <a:bodyPr/>
                    <a:lstStyle/>
                    <a:p>
                      <a:pPr>
                        <a:buNone/>
                      </a:pPr>
                      <a:r>
                        <a:rPr lang="en-US" altLang="zh-CN"/>
                        <a:t>0</a:t>
                      </a:r>
                    </a:p>
                  </a:txBody>
                  <a:tcPr/>
                </a:tc>
                <a:tc>
                  <a:txBody>
                    <a:bodyPr/>
                    <a:lstStyle/>
                    <a:p>
                      <a:pPr>
                        <a:buNone/>
                      </a:pPr>
                      <a:r>
                        <a:rPr lang="en-US" altLang="zh-CN"/>
                        <a:t>0</a:t>
                      </a:r>
                    </a:p>
                  </a:txBody>
                  <a:tcPr/>
                </a:tc>
                <a:extLst>
                  <a:ext uri="{0D108BD9-81ED-4DB2-BD59-A6C34878D82A}">
                    <a16:rowId xmlns:a16="http://schemas.microsoft.com/office/drawing/2014/main" val="10003"/>
                  </a:ext>
                </a:extLst>
              </a:tr>
              <a:tr h="483870">
                <a:tc>
                  <a:txBody>
                    <a:bodyPr/>
                    <a:lstStyle/>
                    <a:p>
                      <a:pPr>
                        <a:buNone/>
                      </a:pPr>
                      <a:r>
                        <a:rPr lang="zh-CN" altLang="en-US" sz="1800">
                          <a:sym typeface="+mn-ea"/>
                        </a:rPr>
                        <a:t>网页</a:t>
                      </a:r>
                      <a:r>
                        <a:rPr lang="en-US" altLang="zh-CN" sz="1800">
                          <a:sym typeface="+mn-ea"/>
                        </a:rPr>
                        <a:t>4</a:t>
                      </a:r>
                    </a:p>
                  </a:txBody>
                  <a:tcPr/>
                </a:tc>
                <a:tc>
                  <a:txBody>
                    <a:bodyPr/>
                    <a:lstStyle/>
                    <a:p>
                      <a:pPr>
                        <a:buNone/>
                      </a:pPr>
                      <a:r>
                        <a:rPr lang="en-US" altLang="zh-CN"/>
                        <a:t>0</a:t>
                      </a:r>
                    </a:p>
                  </a:txBody>
                  <a:tcPr/>
                </a:tc>
                <a:tc>
                  <a:txBody>
                    <a:bodyPr/>
                    <a:lstStyle/>
                    <a:p>
                      <a:pPr>
                        <a:buNone/>
                      </a:pPr>
                      <a:r>
                        <a:rPr lang="en-US" altLang="zh-CN"/>
                        <a:t>0</a:t>
                      </a:r>
                    </a:p>
                  </a:txBody>
                  <a:tcPr/>
                </a:tc>
                <a:tc>
                  <a:txBody>
                    <a:bodyPr/>
                    <a:lstStyle/>
                    <a:p>
                      <a:pPr>
                        <a:buNone/>
                      </a:pPr>
                      <a:r>
                        <a:rPr lang="en-US" altLang="zh-CN"/>
                        <a:t>1</a:t>
                      </a:r>
                    </a:p>
                  </a:txBody>
                  <a:tcPr/>
                </a:tc>
                <a:tc>
                  <a:txBody>
                    <a:bodyPr/>
                    <a:lstStyle/>
                    <a:p>
                      <a:pPr>
                        <a:buNone/>
                      </a:pPr>
                      <a:r>
                        <a:rPr lang="en-US" altLang="zh-CN"/>
                        <a:t>0</a:t>
                      </a:r>
                    </a:p>
                  </a:txBody>
                  <a:tcPr/>
                </a:tc>
                <a:extLst>
                  <a:ext uri="{0D108BD9-81ED-4DB2-BD59-A6C34878D82A}">
                    <a16:rowId xmlns:a16="http://schemas.microsoft.com/office/drawing/2014/main" val="10004"/>
                  </a:ext>
                </a:extLst>
              </a:tr>
            </a:tbl>
          </a:graphicData>
        </a:graphic>
      </p:graphicFrame>
      <p:sp>
        <p:nvSpPr>
          <p:cNvPr id="17" name="右箭头 16"/>
          <p:cNvSpPr/>
          <p:nvPr/>
        </p:nvSpPr>
        <p:spPr>
          <a:xfrm>
            <a:off x="4448810" y="3651250"/>
            <a:ext cx="595630" cy="501650"/>
          </a:xfrm>
          <a:prstGeom prst="rightArrow">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右箭头 18"/>
          <p:cNvSpPr/>
          <p:nvPr/>
        </p:nvSpPr>
        <p:spPr>
          <a:xfrm>
            <a:off x="9291320" y="3514090"/>
            <a:ext cx="783590" cy="579755"/>
          </a:xfrm>
          <a:prstGeom prst="rightArrow">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文本框 19"/>
          <p:cNvSpPr txBox="1"/>
          <p:nvPr/>
        </p:nvSpPr>
        <p:spPr>
          <a:xfrm>
            <a:off x="10213975" y="3620135"/>
            <a:ext cx="987425" cy="368300"/>
          </a:xfrm>
          <a:prstGeom prst="rect">
            <a:avLst/>
          </a:prstGeom>
          <a:noFill/>
        </p:spPr>
        <p:txBody>
          <a:bodyPr wrap="square" rtlCol="0">
            <a:spAutoFit/>
          </a:bodyPr>
          <a:lstStyle/>
          <a:p>
            <a:r>
              <a:rPr lang="en-US" altLang="zh-CN"/>
              <a:t>1</a:t>
            </a:r>
            <a:r>
              <a:rPr lang="zh-CN" altLang="en-US"/>
              <a:t>亿</a:t>
            </a:r>
            <a:r>
              <a:rPr lang="en-US" altLang="zh-CN"/>
              <a:t>*1</a:t>
            </a:r>
            <a:r>
              <a:rPr lang="zh-CN" altLang="en-US">
                <a:sym typeface="+mn-ea"/>
              </a:rPr>
              <a:t>亿？</a:t>
            </a:r>
            <a:endParaRPr lang="en-US" altLang="zh-CN"/>
          </a:p>
        </p:txBody>
      </p:sp>
      <p:sp>
        <p:nvSpPr>
          <p:cNvPr id="21" name="文本框 20"/>
          <p:cNvSpPr txBox="1"/>
          <p:nvPr/>
        </p:nvSpPr>
        <p:spPr>
          <a:xfrm>
            <a:off x="6092825" y="5095240"/>
            <a:ext cx="1598930" cy="368300"/>
          </a:xfrm>
          <a:prstGeom prst="rect">
            <a:avLst/>
          </a:prstGeom>
          <a:noFill/>
        </p:spPr>
        <p:txBody>
          <a:bodyPr wrap="square" rtlCol="0">
            <a:spAutoFit/>
          </a:bodyPr>
          <a:lstStyle/>
          <a:p>
            <a:r>
              <a:rPr lang="zh-CN" altLang="en-US">
                <a:solidFill>
                  <a:srgbClr val="FF0000"/>
                </a:solidFill>
              </a:rPr>
              <a:t>矩阵向量</a:t>
            </a:r>
          </a:p>
        </p:txBody>
      </p:sp>
      <p:sp>
        <p:nvSpPr>
          <p:cNvPr id="22" name="矩形 21"/>
          <p:cNvSpPr/>
          <p:nvPr/>
        </p:nvSpPr>
        <p:spPr>
          <a:xfrm>
            <a:off x="5876290" y="3181350"/>
            <a:ext cx="1594485" cy="1002665"/>
          </a:xfrm>
          <a:prstGeom prst="rect">
            <a:avLst/>
          </a:prstGeom>
          <a:noFill/>
          <a:ln w="254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22"/>
          <p:cNvSpPr/>
          <p:nvPr/>
        </p:nvSpPr>
        <p:spPr>
          <a:xfrm>
            <a:off x="7584440" y="3150235"/>
            <a:ext cx="1594485" cy="1002665"/>
          </a:xfrm>
          <a:prstGeom prst="rect">
            <a:avLst/>
          </a:prstGeom>
          <a:noFill/>
          <a:ln w="254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5854700" y="4262755"/>
            <a:ext cx="3202940" cy="832485"/>
          </a:xfrm>
          <a:prstGeom prst="rect">
            <a:avLst/>
          </a:prstGeom>
          <a:noFill/>
          <a:ln w="254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26" name="表格 25"/>
          <p:cNvGraphicFramePr/>
          <p:nvPr/>
        </p:nvGraphicFramePr>
        <p:xfrm>
          <a:off x="7270115" y="5994400"/>
          <a:ext cx="2222500" cy="762000"/>
        </p:xfrm>
        <a:graphic>
          <a:graphicData uri="http://schemas.openxmlformats.org/drawingml/2006/table">
            <a:tbl>
              <a:tblPr firstRow="1" bandRow="1">
                <a:tableStyleId>{5C22544A-7EE6-4342-B048-85BDC9FD1C3A}</a:tableStyleId>
              </a:tblPr>
              <a:tblGrid>
                <a:gridCol w="1111250">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tblGrid>
              <a:tr h="381000">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0"/>
                  </a:ext>
                </a:extLst>
              </a:tr>
              <a:tr h="381000">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1"/>
                  </a:ext>
                </a:extLst>
              </a:tr>
            </a:tbl>
          </a:graphicData>
        </a:graphic>
      </p:graphicFrame>
      <p:cxnSp>
        <p:nvCxnSpPr>
          <p:cNvPr id="27" name="直接箭头连接符 26"/>
          <p:cNvCxnSpPr/>
          <p:nvPr/>
        </p:nvCxnSpPr>
        <p:spPr>
          <a:xfrm>
            <a:off x="7913370" y="4904740"/>
            <a:ext cx="344805" cy="1050290"/>
          </a:xfrm>
          <a:prstGeom prst="straightConnector1">
            <a:avLst/>
          </a:prstGeom>
          <a:ln>
            <a:solidFill>
              <a:srgbClr val="FF0000"/>
            </a:solidFill>
            <a:prstDash val="dash"/>
            <a:tailEnd type="arrow" w="med" len="med"/>
          </a:ln>
        </p:spPr>
        <p:style>
          <a:lnRef idx="1">
            <a:schemeClr val="accent2"/>
          </a:lnRef>
          <a:fillRef idx="0">
            <a:schemeClr val="accent2"/>
          </a:fillRef>
          <a:effectRef idx="0">
            <a:schemeClr val="accent2"/>
          </a:effectRef>
          <a:fontRef idx="minor">
            <a:schemeClr val="tx1"/>
          </a:fontRef>
        </p:style>
      </p:cxnSp>
      <p:cxnSp>
        <p:nvCxnSpPr>
          <p:cNvPr id="28" name="直接箭头连接符 27"/>
          <p:cNvCxnSpPr>
            <a:endCxn id="26" idx="0"/>
          </p:cNvCxnSpPr>
          <p:nvPr/>
        </p:nvCxnSpPr>
        <p:spPr>
          <a:xfrm flipH="1">
            <a:off x="8381365" y="3792220"/>
            <a:ext cx="127635" cy="2202180"/>
          </a:xfrm>
          <a:prstGeom prst="straightConnector1">
            <a:avLst/>
          </a:prstGeom>
          <a:ln>
            <a:solidFill>
              <a:srgbClr val="FF0000"/>
            </a:solidFill>
            <a:prstDash val="dash"/>
            <a:tailEnd type="arrow" w="med" len="med"/>
          </a:ln>
        </p:spPr>
        <p:style>
          <a:lnRef idx="1">
            <a:schemeClr val="accent2"/>
          </a:lnRef>
          <a:fillRef idx="0">
            <a:schemeClr val="accent2"/>
          </a:fillRef>
          <a:effectRef idx="0">
            <a:schemeClr val="accent2"/>
          </a:effectRef>
          <a:fontRef idx="minor">
            <a:schemeClr val="tx1"/>
          </a:fontRef>
        </p:style>
      </p:cxnSp>
      <p:cxnSp>
        <p:nvCxnSpPr>
          <p:cNvPr id="29" name="直接箭头连接符 28"/>
          <p:cNvCxnSpPr/>
          <p:nvPr/>
        </p:nvCxnSpPr>
        <p:spPr>
          <a:xfrm>
            <a:off x="6550025" y="3792220"/>
            <a:ext cx="1708150" cy="2225675"/>
          </a:xfrm>
          <a:prstGeom prst="straightConnector1">
            <a:avLst/>
          </a:prstGeom>
          <a:ln>
            <a:solidFill>
              <a:srgbClr val="FF0000"/>
            </a:solidFill>
            <a:prstDash val="dash"/>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ppt_x"/>
                                          </p:val>
                                        </p:tav>
                                        <p:tav tm="100000">
                                          <p:val>
                                            <p:strVal val="#ppt_x"/>
                                          </p:val>
                                        </p:tav>
                                      </p:tavLst>
                                    </p:anim>
                                    <p:anim calcmode="lin" valueType="num">
                                      <p:cBhvr additive="base">
                                        <p:cTn id="60" dur="500" fill="hold"/>
                                        <p:tgtEl>
                                          <p:spTgt spid="2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bldLvl="0" animBg="1"/>
      <p:bldP spid="20" grpId="0"/>
      <p:bldP spid="21" grpId="0"/>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nvSpPr>
        <p:spPr>
          <a:xfrm>
            <a:off x="706755" y="746760"/>
            <a:ext cx="10515600" cy="549275"/>
          </a:xfrm>
        </p:spPr>
        <p:txBody>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indent="0">
              <a:buFont typeface="Wingdings" panose="05000000000000000000" pitchFamily="2" charset="2"/>
            </a:pPr>
            <a:r>
              <a:rPr lang="zh-CN" altLang="en-US" sz="3200" dirty="0">
                <a:sym typeface="+mn-ea"/>
              </a:rPr>
              <a:t>为什么要学习</a:t>
            </a:r>
            <a:r>
              <a:rPr lang="en-US" altLang="zh-CN" sz="3200" dirty="0" err="1">
                <a:sym typeface="+mn-ea"/>
              </a:rPr>
              <a:t>Hadoop</a:t>
            </a:r>
            <a:r>
              <a:rPr lang="zh-CN" altLang="en-US" sz="3200" dirty="0">
                <a:sym typeface="+mn-ea"/>
              </a:rPr>
              <a:t>大数据技术？</a:t>
            </a:r>
            <a:r>
              <a:rPr lang="en-US" altLang="zh-CN" sz="3200" dirty="0">
                <a:sym typeface="+mn-ea"/>
              </a:rPr>
              <a:t>( Why )</a:t>
            </a:r>
            <a:endParaRPr lang="zh-CN" altLang="en-US" sz="3200" dirty="0">
              <a:latin typeface="微软雅黑" panose="020B0503020204020204" charset="-122"/>
              <a:ea typeface="微软雅黑" panose="020B0503020204020204" charset="-122"/>
            </a:endParaRPr>
          </a:p>
          <a:p>
            <a:pPr indent="0">
              <a:buFont typeface="Wingdings" panose="05000000000000000000" pitchFamily="2" charset="2"/>
            </a:pPr>
            <a:endParaRPr lang="zh-CN" altLang="en-US" sz="3200" dirty="0">
              <a:solidFill>
                <a:schemeClr val="tx1"/>
              </a:solidFill>
            </a:endParaRPr>
          </a:p>
        </p:txBody>
      </p:sp>
      <p:grpSp>
        <p:nvGrpSpPr>
          <p:cNvPr id="19" name="组合 18"/>
          <p:cNvGrpSpPr/>
          <p:nvPr/>
        </p:nvGrpSpPr>
        <p:grpSpPr>
          <a:xfrm>
            <a:off x="455521" y="2558303"/>
            <a:ext cx="2746092" cy="2767604"/>
            <a:chOff x="455521" y="2558303"/>
            <a:chExt cx="2746092" cy="2767604"/>
          </a:xfrm>
        </p:grpSpPr>
        <p:pic>
          <p:nvPicPr>
            <p:cNvPr id="78851" name="Picture 3"/>
            <p:cNvPicPr>
              <a:picLocks noChangeAspect="1" noChangeArrowheads="1"/>
            </p:cNvPicPr>
            <p:nvPr/>
          </p:nvPicPr>
          <p:blipFill>
            <a:blip r:embed="rId3" cstate="print"/>
            <a:srcRect/>
            <a:stretch>
              <a:fillRect/>
            </a:stretch>
          </p:blipFill>
          <p:spPr bwMode="auto">
            <a:xfrm>
              <a:off x="455521" y="2558303"/>
              <a:ext cx="2746092" cy="1800000"/>
            </a:xfrm>
            <a:prstGeom prst="rect">
              <a:avLst/>
            </a:prstGeom>
            <a:noFill/>
            <a:ln w="9525">
              <a:noFill/>
              <a:miter lim="800000"/>
              <a:headEnd/>
              <a:tailEnd/>
            </a:ln>
          </p:spPr>
        </p:pic>
        <p:sp>
          <p:nvSpPr>
            <p:cNvPr id="10" name="TextBox 9"/>
            <p:cNvSpPr txBox="1"/>
            <p:nvPr/>
          </p:nvSpPr>
          <p:spPr>
            <a:xfrm>
              <a:off x="818039" y="4679576"/>
              <a:ext cx="2031325" cy="646331"/>
            </a:xfrm>
            <a:prstGeom prst="rect">
              <a:avLst/>
            </a:prstGeom>
            <a:noFill/>
          </p:spPr>
          <p:txBody>
            <a:bodyPr wrap="none" rtlCol="0">
              <a:spAutoFit/>
            </a:bodyPr>
            <a:lstStyle/>
            <a:p>
              <a:pPr algn="ctr"/>
              <a:r>
                <a:rPr lang="zh-CN" altLang="en-US" dirty="0">
                  <a:latin typeface="微软雅黑" panose="020B0503020204020204" charset="-122"/>
                  <a:ea typeface="微软雅黑" panose="020B0503020204020204" charset="-122"/>
                </a:rPr>
                <a:t>数据量在各行各业</a:t>
              </a:r>
              <a:endParaRPr lang="en-US" altLang="zh-CN" dirty="0">
                <a:latin typeface="微软雅黑" panose="020B0503020204020204" charset="-122"/>
                <a:ea typeface="微软雅黑" panose="020B0503020204020204" charset="-122"/>
              </a:endParaRPr>
            </a:p>
            <a:p>
              <a:pPr algn="ctr"/>
              <a:r>
                <a:rPr lang="zh-CN" altLang="en-US" dirty="0">
                  <a:latin typeface="微软雅黑" panose="020B0503020204020204" charset="-122"/>
                  <a:ea typeface="微软雅黑" panose="020B0503020204020204" charset="-122"/>
                </a:rPr>
                <a:t>呈现爆炸性增长</a:t>
              </a:r>
            </a:p>
          </p:txBody>
        </p:sp>
      </p:grpSp>
      <p:grpSp>
        <p:nvGrpSpPr>
          <p:cNvPr id="20" name="组合 19"/>
          <p:cNvGrpSpPr/>
          <p:nvPr/>
        </p:nvGrpSpPr>
        <p:grpSpPr>
          <a:xfrm>
            <a:off x="3388675" y="2558303"/>
            <a:ext cx="2765499" cy="2767604"/>
            <a:chOff x="3388675" y="2558303"/>
            <a:chExt cx="2765499" cy="2767604"/>
          </a:xfrm>
        </p:grpSpPr>
        <p:pic>
          <p:nvPicPr>
            <p:cNvPr id="78852" name="Picture 4"/>
            <p:cNvPicPr>
              <a:picLocks noChangeAspect="1" noChangeArrowheads="1"/>
            </p:cNvPicPr>
            <p:nvPr/>
          </p:nvPicPr>
          <p:blipFill>
            <a:blip r:embed="rId4" cstate="print"/>
            <a:srcRect/>
            <a:stretch>
              <a:fillRect/>
            </a:stretch>
          </p:blipFill>
          <p:spPr bwMode="auto">
            <a:xfrm>
              <a:off x="3388675" y="2558303"/>
              <a:ext cx="2765499" cy="1800000"/>
            </a:xfrm>
            <a:prstGeom prst="rect">
              <a:avLst/>
            </a:prstGeom>
            <a:noFill/>
            <a:ln w="9525">
              <a:noFill/>
              <a:miter lim="800000"/>
              <a:headEnd/>
              <a:tailEnd/>
            </a:ln>
          </p:spPr>
        </p:pic>
        <p:sp>
          <p:nvSpPr>
            <p:cNvPr id="11" name="TextBox 10"/>
            <p:cNvSpPr txBox="1"/>
            <p:nvPr/>
          </p:nvSpPr>
          <p:spPr>
            <a:xfrm>
              <a:off x="3692529" y="4679576"/>
              <a:ext cx="2031326" cy="646331"/>
            </a:xfrm>
            <a:prstGeom prst="rect">
              <a:avLst/>
            </a:prstGeom>
            <a:noFill/>
          </p:spPr>
          <p:txBody>
            <a:bodyPr wrap="none" rtlCol="0">
              <a:spAutoFit/>
            </a:bodyPr>
            <a:lstStyle/>
            <a:p>
              <a:pPr algn="ctr"/>
              <a:r>
                <a:rPr lang="zh-CN" altLang="en-US" dirty="0">
                  <a:latin typeface="微软雅黑" panose="020B0503020204020204" charset="-122"/>
                  <a:ea typeface="微软雅黑" panose="020B0503020204020204" charset="-122"/>
                </a:rPr>
                <a:t>数据作为资产</a:t>
              </a:r>
              <a:endParaRPr lang="en-US" altLang="zh-CN" dirty="0">
                <a:latin typeface="微软雅黑" panose="020B0503020204020204" charset="-122"/>
                <a:ea typeface="微软雅黑" panose="020B0503020204020204" charset="-122"/>
              </a:endParaRPr>
            </a:p>
            <a:p>
              <a:pPr algn="ctr"/>
              <a:r>
                <a:rPr lang="zh-CN" altLang="en-US" dirty="0">
                  <a:latin typeface="微软雅黑" panose="020B0503020204020204" charset="-122"/>
                  <a:ea typeface="微软雅黑" panose="020B0503020204020204" charset="-122"/>
                </a:rPr>
                <a:t>其价值得到了认可</a:t>
              </a:r>
            </a:p>
          </p:txBody>
        </p:sp>
      </p:grpSp>
      <p:grpSp>
        <p:nvGrpSpPr>
          <p:cNvPr id="22" name="组合 21"/>
          <p:cNvGrpSpPr/>
          <p:nvPr/>
        </p:nvGrpSpPr>
        <p:grpSpPr>
          <a:xfrm>
            <a:off x="9217118" y="2558303"/>
            <a:ext cx="2683529" cy="2767604"/>
            <a:chOff x="9217118" y="2558303"/>
            <a:chExt cx="2683529" cy="2767604"/>
          </a:xfrm>
        </p:grpSpPr>
        <p:pic>
          <p:nvPicPr>
            <p:cNvPr id="78855" name="Picture 7"/>
            <p:cNvPicPr>
              <a:picLocks noChangeAspect="1" noChangeArrowheads="1"/>
            </p:cNvPicPr>
            <p:nvPr/>
          </p:nvPicPr>
          <p:blipFill>
            <a:blip r:embed="rId5" cstate="print"/>
            <a:srcRect/>
            <a:stretch>
              <a:fillRect/>
            </a:stretch>
          </p:blipFill>
          <p:spPr bwMode="auto">
            <a:xfrm>
              <a:off x="9217118" y="2558303"/>
              <a:ext cx="2683529" cy="1798544"/>
            </a:xfrm>
            <a:prstGeom prst="rect">
              <a:avLst/>
            </a:prstGeom>
            <a:noFill/>
            <a:ln w="9525">
              <a:solidFill>
                <a:schemeClr val="tx1"/>
              </a:solidFill>
              <a:miter lim="800000"/>
              <a:headEnd/>
              <a:tailEnd/>
            </a:ln>
          </p:spPr>
        </p:pic>
        <p:sp>
          <p:nvSpPr>
            <p:cNvPr id="14" name="TextBox 13"/>
            <p:cNvSpPr txBox="1"/>
            <p:nvPr/>
          </p:nvSpPr>
          <p:spPr>
            <a:xfrm>
              <a:off x="9341417" y="4679576"/>
              <a:ext cx="2465740" cy="646331"/>
            </a:xfrm>
            <a:prstGeom prst="rect">
              <a:avLst/>
            </a:prstGeom>
            <a:noFill/>
          </p:spPr>
          <p:txBody>
            <a:bodyPr wrap="none" rtlCol="0">
              <a:spAutoFit/>
            </a:bodyPr>
            <a:lstStyle/>
            <a:p>
              <a:pPr algn="ctr"/>
              <a:r>
                <a:rPr lang="en-US" altLang="zh-CN" dirty="0" err="1">
                  <a:latin typeface="微软雅黑" panose="020B0503020204020204" charset="-122"/>
                  <a:ea typeface="微软雅黑" panose="020B0503020204020204" charset="-122"/>
                </a:rPr>
                <a:t>Hadoop</a:t>
              </a:r>
              <a:r>
                <a:rPr lang="zh-CN" altLang="en-US" dirty="0">
                  <a:latin typeface="微软雅黑" panose="020B0503020204020204" charset="-122"/>
                  <a:ea typeface="微软雅黑" panose="020B0503020204020204" charset="-122"/>
                </a:rPr>
                <a:t>作为最流行的</a:t>
              </a:r>
              <a:endParaRPr lang="en-US" altLang="zh-CN" dirty="0">
                <a:latin typeface="微软雅黑" panose="020B0503020204020204" charset="-122"/>
                <a:ea typeface="微软雅黑" panose="020B0503020204020204" charset="-122"/>
              </a:endParaRPr>
            </a:p>
            <a:p>
              <a:pPr algn="ctr"/>
              <a:r>
                <a:rPr lang="zh-CN" altLang="en-US" dirty="0">
                  <a:latin typeface="微软雅黑" panose="020B0503020204020204" charset="-122"/>
                  <a:ea typeface="微软雅黑" panose="020B0503020204020204" charset="-122"/>
                </a:rPr>
                <a:t>开源的大数据技术</a:t>
              </a:r>
              <a:endParaRPr lang="en-US" altLang="zh-CN" dirty="0">
                <a:latin typeface="微软雅黑" panose="020B0503020204020204" charset="-122"/>
                <a:ea typeface="微软雅黑" panose="020B0503020204020204" charset="-122"/>
              </a:endParaRPr>
            </a:p>
          </p:txBody>
        </p:sp>
      </p:grpSp>
      <p:grpSp>
        <p:nvGrpSpPr>
          <p:cNvPr id="21" name="组合 20"/>
          <p:cNvGrpSpPr/>
          <p:nvPr/>
        </p:nvGrpSpPr>
        <p:grpSpPr>
          <a:xfrm>
            <a:off x="6255329" y="2558303"/>
            <a:ext cx="2774727" cy="2767604"/>
            <a:chOff x="6255329" y="2558303"/>
            <a:chExt cx="2774727" cy="2767604"/>
          </a:xfrm>
        </p:grpSpPr>
        <p:pic>
          <p:nvPicPr>
            <p:cNvPr id="78856" name="Picture 8"/>
            <p:cNvPicPr>
              <a:picLocks noChangeAspect="1" noChangeArrowheads="1"/>
            </p:cNvPicPr>
            <p:nvPr/>
          </p:nvPicPr>
          <p:blipFill>
            <a:blip r:embed="rId6" cstate="print"/>
            <a:srcRect/>
            <a:stretch>
              <a:fillRect/>
            </a:stretch>
          </p:blipFill>
          <p:spPr bwMode="auto">
            <a:xfrm>
              <a:off x="6341236" y="2558303"/>
              <a:ext cx="2688820" cy="1800000"/>
            </a:xfrm>
            <a:prstGeom prst="rect">
              <a:avLst/>
            </a:prstGeom>
            <a:noFill/>
            <a:ln w="12700">
              <a:solidFill>
                <a:schemeClr val="tx1"/>
              </a:solidFill>
              <a:miter lim="800000"/>
              <a:headEnd/>
              <a:tailEnd/>
            </a:ln>
          </p:spPr>
        </p:pic>
        <p:sp>
          <p:nvSpPr>
            <p:cNvPr id="17" name="TextBox 16"/>
            <p:cNvSpPr txBox="1"/>
            <p:nvPr/>
          </p:nvSpPr>
          <p:spPr>
            <a:xfrm>
              <a:off x="6255329" y="4679576"/>
              <a:ext cx="2723823" cy="646331"/>
            </a:xfrm>
            <a:prstGeom prst="rect">
              <a:avLst/>
            </a:prstGeom>
            <a:noFill/>
          </p:spPr>
          <p:txBody>
            <a:bodyPr wrap="none" rtlCol="0">
              <a:spAutoFit/>
            </a:bodyPr>
            <a:lstStyle/>
            <a:p>
              <a:pPr algn="ctr"/>
              <a:r>
                <a:rPr lang="zh-CN" altLang="en-US" dirty="0">
                  <a:latin typeface="微软雅黑" panose="020B0503020204020204" charset="-122"/>
                  <a:ea typeface="微软雅黑" panose="020B0503020204020204" charset="-122"/>
                </a:rPr>
                <a:t>传统方法无法解决</a:t>
              </a:r>
              <a:endParaRPr lang="en-US" altLang="zh-CN" dirty="0">
                <a:latin typeface="微软雅黑" panose="020B0503020204020204" charset="-122"/>
                <a:ea typeface="微软雅黑" panose="020B0503020204020204" charset="-122"/>
              </a:endParaRPr>
            </a:p>
            <a:p>
              <a:pPr algn="ctr"/>
              <a:r>
                <a:rPr lang="zh-CN" altLang="en-US" dirty="0">
                  <a:latin typeface="微软雅黑" panose="020B0503020204020204" charset="-122"/>
                  <a:ea typeface="微软雅黑" panose="020B0503020204020204" charset="-122"/>
                </a:rPr>
                <a:t>海量数据存储及运算问题</a:t>
              </a:r>
              <a:endParaRPr lang="en-US" altLang="zh-CN"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0300" y="2496185"/>
            <a:ext cx="10515600" cy="2567305"/>
          </a:xfrm>
        </p:spPr>
        <p:txBody>
          <a:bodyPr/>
          <a:lstStyle/>
          <a:p>
            <a:pPr marL="0" indent="0">
              <a:lnSpc>
                <a:spcPct val="150000"/>
              </a:lnSpc>
              <a:buNone/>
            </a:pPr>
            <a:r>
              <a:rPr lang="en-US" altLang="zh-CN" sz="2400" dirty="0">
                <a:latin typeface="+mj-ea"/>
                <a:ea typeface="+mj-ea"/>
                <a:cs typeface="+mj-ea"/>
                <a:sym typeface="+mn-ea"/>
              </a:rPr>
              <a:t>MapReduce</a:t>
            </a:r>
            <a:r>
              <a:rPr lang="zh-CN" altLang="en-US" sz="2400" dirty="0">
                <a:latin typeface="+mj-ea"/>
                <a:ea typeface="+mj-ea"/>
                <a:cs typeface="+mj-ea"/>
                <a:sym typeface="+mn-ea"/>
              </a:rPr>
              <a:t>采用</a:t>
            </a:r>
            <a:r>
              <a:rPr lang="en-US" altLang="zh-CN" sz="2400" dirty="0">
                <a:latin typeface="+mj-ea"/>
                <a:ea typeface="+mj-ea"/>
                <a:cs typeface="+mj-ea"/>
                <a:sym typeface="+mn-ea"/>
              </a:rPr>
              <a:t>“</a:t>
            </a:r>
            <a:r>
              <a:rPr lang="zh-CN" altLang="en-US" sz="2400" b="1" dirty="0">
                <a:latin typeface="+mj-ea"/>
                <a:ea typeface="+mj-ea"/>
                <a:cs typeface="+mj-ea"/>
                <a:sym typeface="+mn-ea"/>
              </a:rPr>
              <a:t>分而治之</a:t>
            </a:r>
            <a:r>
              <a:rPr lang="en-US" altLang="zh-CN" sz="2400" dirty="0">
                <a:latin typeface="+mj-ea"/>
                <a:ea typeface="+mj-ea"/>
                <a:cs typeface="+mj-ea"/>
                <a:sym typeface="+mn-ea"/>
              </a:rPr>
              <a:t>”</a:t>
            </a:r>
            <a:r>
              <a:rPr lang="zh-CN" altLang="en-US" sz="2400" dirty="0">
                <a:latin typeface="+mj-ea"/>
                <a:ea typeface="+mj-ea"/>
                <a:cs typeface="+mj-ea"/>
                <a:sym typeface="+mn-ea"/>
              </a:rPr>
              <a:t>的思想，把对大规模数据集的操作，分发给一个主节点管理下的各个子节点共同完成，然后整合各个子节点的中间结果，得到最终的计算结果。</a:t>
            </a:r>
            <a:endParaRPr lang="zh-CN" altLang="en-US" sz="2400" dirty="0">
              <a:latin typeface="+mj-ea"/>
              <a:ea typeface="+mj-ea"/>
              <a:cs typeface="+mj-ea"/>
            </a:endParaRPr>
          </a:p>
          <a:p>
            <a:pPr marL="0" indent="0">
              <a:lnSpc>
                <a:spcPct val="150000"/>
              </a:lnSpc>
              <a:buNone/>
            </a:pPr>
            <a:r>
              <a:rPr lang="zh-CN" altLang="en-US" sz="2400" dirty="0">
                <a:latin typeface="+mj-ea"/>
                <a:ea typeface="+mj-ea"/>
                <a:cs typeface="+mj-ea"/>
                <a:sym typeface="+mn-ea"/>
              </a:rPr>
              <a:t>简而言之，</a:t>
            </a:r>
            <a:r>
              <a:rPr lang="en-US" altLang="zh-CN" sz="2400" dirty="0">
                <a:latin typeface="+mj-ea"/>
                <a:ea typeface="+mj-ea"/>
                <a:cs typeface="+mj-ea"/>
                <a:sym typeface="+mn-ea"/>
              </a:rPr>
              <a:t>MapReduce</a:t>
            </a:r>
            <a:r>
              <a:rPr lang="zh-CN" altLang="en-US" sz="2400" dirty="0">
                <a:latin typeface="+mj-ea"/>
                <a:ea typeface="+mj-ea"/>
                <a:cs typeface="+mj-ea"/>
                <a:sym typeface="+mn-ea"/>
              </a:rPr>
              <a:t>就是</a:t>
            </a:r>
            <a:r>
              <a:rPr lang="en-US" altLang="zh-CN" sz="2400" dirty="0">
                <a:latin typeface="+mj-ea"/>
                <a:ea typeface="+mj-ea"/>
                <a:cs typeface="+mj-ea"/>
                <a:sym typeface="+mn-ea"/>
              </a:rPr>
              <a:t>“</a:t>
            </a:r>
            <a:r>
              <a:rPr lang="zh-CN" altLang="en-US" sz="2400" b="1" dirty="0">
                <a:latin typeface="+mj-ea"/>
                <a:ea typeface="+mj-ea"/>
                <a:cs typeface="+mj-ea"/>
                <a:sym typeface="+mn-ea"/>
              </a:rPr>
              <a:t>分散任务，汇总结果</a:t>
            </a:r>
            <a:r>
              <a:rPr lang="en-US" altLang="zh-CN" sz="2400" dirty="0">
                <a:latin typeface="+mj-ea"/>
                <a:ea typeface="+mj-ea"/>
                <a:cs typeface="+mj-ea"/>
                <a:sym typeface="+mn-ea"/>
              </a:rPr>
              <a:t>”    </a:t>
            </a:r>
            <a:endParaRPr lang="zh-CN" altLang="en-US" sz="2400">
              <a:latin typeface="+mj-ea"/>
              <a:ea typeface="+mj-ea"/>
              <a:cs typeface="+mj-ea"/>
            </a:endParaRPr>
          </a:p>
        </p:txBody>
      </p:sp>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t>1.2.2</a:t>
            </a:r>
            <a:r>
              <a:rPr lang="zh-CN" altLang="en-US" sz="2800" b="1" dirty="0"/>
              <a:t>  </a:t>
            </a:r>
            <a:r>
              <a:rPr lang="en-US" altLang="zh-CN" sz="2800" b="1" dirty="0"/>
              <a:t>Google</a:t>
            </a:r>
            <a:r>
              <a:rPr lang="zh-CN" altLang="en-US" sz="2800" b="1" dirty="0">
                <a:sym typeface="+mn-ea"/>
              </a:rPr>
              <a:t>的解决方案</a:t>
            </a:r>
            <a:endParaRPr lang="zh-CN" altLang="en-US" sz="2800" b="1" dirty="0">
              <a:solidFill>
                <a:srgbClr val="FF0000"/>
              </a:solidFill>
            </a:endParaRPr>
          </a:p>
        </p:txBody>
      </p:sp>
      <p:sp>
        <p:nvSpPr>
          <p:cNvPr id="4" name="文本框 3"/>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2</a:t>
            </a:r>
            <a:r>
              <a:rPr lang="zh-CN" altLang="en-US" sz="2400"/>
              <a:t>）</a:t>
            </a:r>
            <a:r>
              <a:rPr lang="en-US" altLang="zh-CN" sz="2400">
                <a:sym typeface="+mn-ea"/>
              </a:rPr>
              <a:t>Google</a:t>
            </a:r>
            <a:r>
              <a:rPr lang="zh-CN" altLang="en-US" sz="2400">
                <a:sym typeface="+mn-ea"/>
              </a:rPr>
              <a:t>思想二：MapReduce</a:t>
            </a:r>
            <a:endParaRPr lang="en-US" altLang="zh-CN"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6318885" cy="521970"/>
          </a:xfrm>
          <a:prstGeom prst="rect">
            <a:avLst/>
          </a:prstGeom>
          <a:noFill/>
        </p:spPr>
        <p:txBody>
          <a:bodyPr wrap="square" rtlCol="0">
            <a:spAutoFit/>
          </a:bodyPr>
          <a:lstStyle/>
          <a:p>
            <a:r>
              <a:rPr lang="en-US" altLang="zh-CN" sz="2800" b="1" dirty="0"/>
              <a:t>1.2.2</a:t>
            </a:r>
            <a:r>
              <a:rPr lang="zh-CN" altLang="en-US" sz="2800" b="1" dirty="0"/>
              <a:t>  </a:t>
            </a:r>
            <a:r>
              <a:rPr lang="en-US" altLang="zh-CN" sz="2800" b="1" dirty="0">
                <a:sym typeface="+mn-ea"/>
              </a:rPr>
              <a:t>Google</a:t>
            </a:r>
            <a:r>
              <a:rPr lang="zh-CN" altLang="en-US" sz="2800" b="1" dirty="0">
                <a:sym typeface="+mn-ea"/>
              </a:rPr>
              <a:t>的解决方案</a:t>
            </a:r>
            <a:endParaRPr lang="zh-CN" altLang="en-US" sz="2800" b="1" dirty="0"/>
          </a:p>
        </p:txBody>
      </p:sp>
      <p:sp>
        <p:nvSpPr>
          <p:cNvPr id="4" name="文本框 3"/>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3</a:t>
            </a:r>
            <a:r>
              <a:rPr lang="zh-CN" altLang="en-US" sz="2400"/>
              <a:t>）</a:t>
            </a:r>
            <a:r>
              <a:rPr lang="zh-CN" altLang="en-US" sz="2400">
                <a:sym typeface="+mn-ea"/>
              </a:rPr>
              <a:t>BigTable：大表</a:t>
            </a:r>
            <a:endParaRPr lang="en-US" altLang="zh-CN" sz="2400"/>
          </a:p>
        </p:txBody>
      </p:sp>
      <p:sp>
        <p:nvSpPr>
          <p:cNvPr id="6" name="文本框 5"/>
          <p:cNvSpPr txBox="1"/>
          <p:nvPr/>
        </p:nvSpPr>
        <p:spPr>
          <a:xfrm>
            <a:off x="765810" y="2225040"/>
            <a:ext cx="7052310" cy="4092575"/>
          </a:xfrm>
          <a:prstGeom prst="rect">
            <a:avLst/>
          </a:prstGeom>
          <a:noFill/>
        </p:spPr>
        <p:txBody>
          <a:bodyPr wrap="square" rtlCol="0">
            <a:spAutoFit/>
          </a:bodyPr>
          <a:lstStyle/>
          <a:p>
            <a:r>
              <a:rPr lang="zh-CN" altLang="en-US" sz="2600" b="1"/>
              <a:t>思想</a:t>
            </a:r>
            <a:r>
              <a:rPr lang="en-US" altLang="zh-CN" sz="2600" b="1"/>
              <a:t>:</a:t>
            </a:r>
            <a:endParaRPr lang="en-US" altLang="zh-CN" sz="2600"/>
          </a:p>
          <a:p>
            <a:r>
              <a:rPr lang="zh-CN" altLang="en-US" sz="2600"/>
              <a:t>把所有的数据存入一张表</a:t>
            </a:r>
          </a:p>
          <a:p>
            <a:r>
              <a:rPr lang="zh-CN" altLang="en-US" sz="2600"/>
              <a:t>通过牺牲空间，来换取时间</a:t>
            </a:r>
          </a:p>
          <a:p>
            <a:r>
              <a:rPr lang="zh-CN" altLang="en-US" sz="2600"/>
              <a:t>违背关系型数据库范式的要求</a:t>
            </a:r>
          </a:p>
          <a:p>
            <a:endParaRPr lang="zh-CN" altLang="en-US" sz="2600"/>
          </a:p>
          <a:p>
            <a:r>
              <a:rPr lang="zh-CN" altLang="en-US" sz="2600" b="1"/>
              <a:t>问题：</a:t>
            </a:r>
            <a:endParaRPr lang="zh-CN" altLang="en-US" sz="2600"/>
          </a:p>
          <a:p>
            <a:r>
              <a:rPr lang="zh-CN" altLang="en-US" sz="2600"/>
              <a:t>引起数据的冗余</a:t>
            </a:r>
          </a:p>
          <a:p>
            <a:endParaRPr lang="zh-CN" altLang="en-US" sz="2600"/>
          </a:p>
          <a:p>
            <a:r>
              <a:rPr lang="zh-CN" altLang="en-US" sz="2600" b="1"/>
              <a:t>优点：</a:t>
            </a:r>
            <a:r>
              <a:rPr lang="zh-CN" altLang="en-US" sz="2600"/>
              <a:t>提高性能</a:t>
            </a:r>
          </a:p>
          <a:p>
            <a:r>
              <a:rPr lang="zh-CN" altLang="en-US" sz="2600"/>
              <a:t>面向列</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6318885" cy="521970"/>
          </a:xfrm>
          <a:prstGeom prst="rect">
            <a:avLst/>
          </a:prstGeom>
          <a:noFill/>
        </p:spPr>
        <p:txBody>
          <a:bodyPr wrap="square" rtlCol="0">
            <a:spAutoFit/>
          </a:bodyPr>
          <a:lstStyle/>
          <a:p>
            <a:r>
              <a:rPr lang="en-US" altLang="zh-CN" sz="2800" b="1" dirty="0"/>
              <a:t>1.2.2</a:t>
            </a:r>
            <a:r>
              <a:rPr lang="zh-CN" altLang="en-US" sz="2800" b="1" dirty="0"/>
              <a:t>  </a:t>
            </a:r>
            <a:r>
              <a:rPr lang="en-US" altLang="zh-CN" sz="2800" b="1" dirty="0">
                <a:sym typeface="+mn-ea"/>
              </a:rPr>
              <a:t>Google</a:t>
            </a:r>
            <a:r>
              <a:rPr lang="zh-CN" altLang="en-US" sz="2800" b="1" dirty="0">
                <a:sym typeface="+mn-ea"/>
              </a:rPr>
              <a:t>的解决方案</a:t>
            </a:r>
            <a:endParaRPr lang="zh-CN" altLang="en-US" sz="2800" b="1" dirty="0"/>
          </a:p>
        </p:txBody>
      </p:sp>
      <p:sp>
        <p:nvSpPr>
          <p:cNvPr id="4" name="文本框 3"/>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3</a:t>
            </a:r>
            <a:r>
              <a:rPr lang="zh-CN" altLang="en-US" sz="2400"/>
              <a:t>）</a:t>
            </a:r>
            <a:r>
              <a:rPr lang="zh-CN" altLang="en-US" sz="2400">
                <a:sym typeface="+mn-ea"/>
              </a:rPr>
              <a:t>BigTable：大表 </a:t>
            </a:r>
            <a:endParaRPr lang="en-US" altLang="zh-CN" sz="2400"/>
          </a:p>
        </p:txBody>
      </p:sp>
      <p:graphicFrame>
        <p:nvGraphicFramePr>
          <p:cNvPr id="3" name="表格 2"/>
          <p:cNvGraphicFramePr/>
          <p:nvPr>
            <p:custDataLst>
              <p:tags r:id="rId1"/>
            </p:custDataLst>
          </p:nvPr>
        </p:nvGraphicFramePr>
        <p:xfrm>
          <a:off x="536575" y="3016250"/>
          <a:ext cx="4331970" cy="1143000"/>
        </p:xfrm>
        <a:graphic>
          <a:graphicData uri="http://schemas.openxmlformats.org/drawingml/2006/table">
            <a:tbl>
              <a:tblPr firstRow="1" bandRow="1">
                <a:tableStyleId>{5C22544A-7EE6-4342-B048-85BDC9FD1C3A}</a:tableStyleId>
              </a:tblPr>
              <a:tblGrid>
                <a:gridCol w="866775">
                  <a:extLst>
                    <a:ext uri="{9D8B030D-6E8A-4147-A177-3AD203B41FA5}">
                      <a16:colId xmlns:a16="http://schemas.microsoft.com/office/drawing/2014/main" val="20000"/>
                    </a:ext>
                  </a:extLst>
                </a:gridCol>
                <a:gridCol w="866140">
                  <a:extLst>
                    <a:ext uri="{9D8B030D-6E8A-4147-A177-3AD203B41FA5}">
                      <a16:colId xmlns:a16="http://schemas.microsoft.com/office/drawing/2014/main" val="20001"/>
                    </a:ext>
                  </a:extLst>
                </a:gridCol>
                <a:gridCol w="866140">
                  <a:extLst>
                    <a:ext uri="{9D8B030D-6E8A-4147-A177-3AD203B41FA5}">
                      <a16:colId xmlns:a16="http://schemas.microsoft.com/office/drawing/2014/main" val="20002"/>
                    </a:ext>
                  </a:extLst>
                </a:gridCol>
                <a:gridCol w="579755">
                  <a:extLst>
                    <a:ext uri="{9D8B030D-6E8A-4147-A177-3AD203B41FA5}">
                      <a16:colId xmlns:a16="http://schemas.microsoft.com/office/drawing/2014/main" val="20003"/>
                    </a:ext>
                  </a:extLst>
                </a:gridCol>
                <a:gridCol w="1153160">
                  <a:extLst>
                    <a:ext uri="{9D8B030D-6E8A-4147-A177-3AD203B41FA5}">
                      <a16:colId xmlns:a16="http://schemas.microsoft.com/office/drawing/2014/main" val="20004"/>
                    </a:ext>
                  </a:extLst>
                </a:gridCol>
              </a:tblGrid>
              <a:tr h="381000">
                <a:tc>
                  <a:txBody>
                    <a:bodyPr/>
                    <a:lstStyle/>
                    <a:p>
                      <a:pPr>
                        <a:buNone/>
                      </a:pPr>
                      <a:r>
                        <a:rPr lang="en-US" altLang="zh-CN"/>
                        <a:t>stu_id</a:t>
                      </a:r>
                    </a:p>
                  </a:txBody>
                  <a:tcPr/>
                </a:tc>
                <a:tc>
                  <a:txBody>
                    <a:bodyPr/>
                    <a:lstStyle/>
                    <a:p>
                      <a:pPr>
                        <a:buNone/>
                      </a:pPr>
                      <a:r>
                        <a:rPr lang="en-US" altLang="zh-CN"/>
                        <a:t>name</a:t>
                      </a:r>
                    </a:p>
                  </a:txBody>
                  <a:tcPr/>
                </a:tc>
                <a:tc>
                  <a:txBody>
                    <a:bodyPr/>
                    <a:lstStyle/>
                    <a:p>
                      <a:pPr>
                        <a:buNone/>
                      </a:pPr>
                      <a:r>
                        <a:rPr lang="en-US" altLang="zh-CN"/>
                        <a:t>sex</a:t>
                      </a:r>
                    </a:p>
                  </a:txBody>
                  <a:tcPr/>
                </a:tc>
                <a:tc>
                  <a:txBody>
                    <a:bodyPr/>
                    <a:lstStyle/>
                    <a:p>
                      <a:pPr>
                        <a:buNone/>
                      </a:pPr>
                      <a:r>
                        <a:rPr lang="en-US" altLang="zh-CN" sz="1800">
                          <a:sym typeface="+mn-ea"/>
                        </a:rPr>
                        <a:t>age</a:t>
                      </a:r>
                      <a:endParaRPr lang="zh-CN" altLang="en-US"/>
                    </a:p>
                  </a:txBody>
                  <a:tcPr/>
                </a:tc>
                <a:tc>
                  <a:txBody>
                    <a:bodyPr/>
                    <a:lstStyle/>
                    <a:p>
                      <a:pPr>
                        <a:buNone/>
                      </a:pPr>
                      <a:r>
                        <a:rPr lang="en-US" altLang="zh-CN"/>
                        <a:t>address</a:t>
                      </a:r>
                    </a:p>
                  </a:txBody>
                  <a:tcPr/>
                </a:tc>
                <a:extLst>
                  <a:ext uri="{0D108BD9-81ED-4DB2-BD59-A6C34878D82A}">
                    <a16:rowId xmlns:a16="http://schemas.microsoft.com/office/drawing/2014/main" val="10000"/>
                  </a:ext>
                </a:extLst>
              </a:tr>
              <a:tr h="381000">
                <a:tc>
                  <a:txBody>
                    <a:bodyPr/>
                    <a:lstStyle/>
                    <a:p>
                      <a:pPr>
                        <a:buNone/>
                      </a:pPr>
                      <a:r>
                        <a:rPr lang="en-US" altLang="zh-CN"/>
                        <a:t>001</a:t>
                      </a:r>
                    </a:p>
                  </a:txBody>
                  <a:tcPr/>
                </a:tc>
                <a:tc>
                  <a:txBody>
                    <a:bodyPr/>
                    <a:lstStyle/>
                    <a:p>
                      <a:pPr>
                        <a:buNone/>
                      </a:pPr>
                      <a:r>
                        <a:rPr lang="en-US" altLang="zh-CN"/>
                        <a:t>Alice</a:t>
                      </a:r>
                    </a:p>
                  </a:txBody>
                  <a:tcPr/>
                </a:tc>
                <a:tc>
                  <a:txBody>
                    <a:bodyPr/>
                    <a:lstStyle/>
                    <a:p>
                      <a:pPr>
                        <a:buNone/>
                      </a:pPr>
                      <a:r>
                        <a:rPr lang="zh-CN" altLang="en-US"/>
                        <a:t>女</a:t>
                      </a:r>
                    </a:p>
                  </a:txBody>
                  <a:tcPr/>
                </a:tc>
                <a:tc>
                  <a:txBody>
                    <a:bodyPr/>
                    <a:lstStyle/>
                    <a:p>
                      <a:pPr>
                        <a:buNone/>
                      </a:pPr>
                      <a:r>
                        <a:rPr lang="en-US" altLang="zh-CN"/>
                        <a:t>24</a:t>
                      </a:r>
                    </a:p>
                  </a:txBody>
                  <a:tcPr/>
                </a:tc>
                <a:tc>
                  <a:txBody>
                    <a:bodyPr/>
                    <a:lstStyle/>
                    <a:p>
                      <a:pPr>
                        <a:buNone/>
                      </a:pPr>
                      <a:r>
                        <a:rPr lang="en-US" altLang="zh-CN"/>
                        <a:t>ShenZhen</a:t>
                      </a:r>
                    </a:p>
                  </a:txBody>
                  <a:tcPr/>
                </a:tc>
                <a:extLst>
                  <a:ext uri="{0D108BD9-81ED-4DB2-BD59-A6C34878D82A}">
                    <a16:rowId xmlns:a16="http://schemas.microsoft.com/office/drawing/2014/main" val="10001"/>
                  </a:ext>
                </a:extLst>
              </a:tr>
              <a:tr h="381000">
                <a:tc>
                  <a:txBody>
                    <a:bodyPr/>
                    <a:lstStyle/>
                    <a:p>
                      <a:pPr>
                        <a:buNone/>
                      </a:pPr>
                      <a:r>
                        <a:rPr lang="en-US" altLang="zh-CN"/>
                        <a:t>002</a:t>
                      </a:r>
                    </a:p>
                  </a:txBody>
                  <a:tcPr/>
                </a:tc>
                <a:tc>
                  <a:txBody>
                    <a:bodyPr/>
                    <a:lstStyle/>
                    <a:p>
                      <a:pPr>
                        <a:buNone/>
                      </a:pPr>
                      <a:r>
                        <a:rPr lang="en-US" altLang="zh-CN"/>
                        <a:t>Rain</a:t>
                      </a:r>
                    </a:p>
                  </a:txBody>
                  <a:tcPr/>
                </a:tc>
                <a:tc>
                  <a:txBody>
                    <a:bodyPr/>
                    <a:lstStyle/>
                    <a:p>
                      <a:pPr>
                        <a:buNone/>
                      </a:pPr>
                      <a:r>
                        <a:rPr lang="zh-CN" altLang="en-US"/>
                        <a:t>男</a:t>
                      </a:r>
                    </a:p>
                  </a:txBody>
                  <a:tcPr/>
                </a:tc>
                <a:tc>
                  <a:txBody>
                    <a:bodyPr/>
                    <a:lstStyle/>
                    <a:p>
                      <a:pPr>
                        <a:buNone/>
                      </a:pPr>
                      <a:r>
                        <a:rPr lang="en-US" altLang="zh-CN"/>
                        <a:t>30</a:t>
                      </a:r>
                    </a:p>
                  </a:txBody>
                  <a:tcPr/>
                </a:tc>
                <a:tc>
                  <a:txBody>
                    <a:bodyPr/>
                    <a:lstStyle/>
                    <a:p>
                      <a:pPr>
                        <a:buNone/>
                      </a:pPr>
                      <a:r>
                        <a:rPr lang="en-US" altLang="zh-CN"/>
                        <a:t>Maoming</a:t>
                      </a:r>
                    </a:p>
                  </a:txBody>
                  <a:tcPr/>
                </a:tc>
                <a:extLst>
                  <a:ext uri="{0D108BD9-81ED-4DB2-BD59-A6C34878D82A}">
                    <a16:rowId xmlns:a16="http://schemas.microsoft.com/office/drawing/2014/main" val="10002"/>
                  </a:ext>
                </a:extLst>
              </a:tr>
            </a:tbl>
          </a:graphicData>
        </a:graphic>
      </p:graphicFrame>
      <p:graphicFrame>
        <p:nvGraphicFramePr>
          <p:cNvPr id="5" name="表格 4"/>
          <p:cNvGraphicFramePr/>
          <p:nvPr/>
        </p:nvGraphicFramePr>
        <p:xfrm>
          <a:off x="536575" y="4786630"/>
          <a:ext cx="3913505" cy="1524000"/>
        </p:xfrm>
        <a:graphic>
          <a:graphicData uri="http://schemas.openxmlformats.org/drawingml/2006/table">
            <a:tbl>
              <a:tblPr firstRow="1" bandRow="1">
                <a:tableStyleId>{5C22544A-7EE6-4342-B048-85BDC9FD1C3A}</a:tableStyleId>
              </a:tblPr>
              <a:tblGrid>
                <a:gridCol w="1028120">
                  <a:extLst>
                    <a:ext uri="{9D8B030D-6E8A-4147-A177-3AD203B41FA5}">
                      <a16:colId xmlns:a16="http://schemas.microsoft.com/office/drawing/2014/main" val="20000"/>
                    </a:ext>
                  </a:extLst>
                </a:gridCol>
                <a:gridCol w="1028120">
                  <a:extLst>
                    <a:ext uri="{9D8B030D-6E8A-4147-A177-3AD203B41FA5}">
                      <a16:colId xmlns:a16="http://schemas.microsoft.com/office/drawing/2014/main" val="20001"/>
                    </a:ext>
                  </a:extLst>
                </a:gridCol>
                <a:gridCol w="949935">
                  <a:extLst>
                    <a:ext uri="{9D8B030D-6E8A-4147-A177-3AD203B41FA5}">
                      <a16:colId xmlns:a16="http://schemas.microsoft.com/office/drawing/2014/main" val="20002"/>
                    </a:ext>
                  </a:extLst>
                </a:gridCol>
                <a:gridCol w="907330">
                  <a:extLst>
                    <a:ext uri="{9D8B030D-6E8A-4147-A177-3AD203B41FA5}">
                      <a16:colId xmlns:a16="http://schemas.microsoft.com/office/drawing/2014/main" val="20003"/>
                    </a:ext>
                  </a:extLst>
                </a:gridCol>
              </a:tblGrid>
              <a:tr h="381000">
                <a:tc>
                  <a:txBody>
                    <a:bodyPr/>
                    <a:lstStyle/>
                    <a:p>
                      <a:pPr>
                        <a:buNone/>
                      </a:pPr>
                      <a:r>
                        <a:rPr lang="en-US" altLang="zh-CN"/>
                        <a:t>score_id</a:t>
                      </a:r>
                    </a:p>
                  </a:txBody>
                  <a:tcPr/>
                </a:tc>
                <a:tc>
                  <a:txBody>
                    <a:bodyPr/>
                    <a:lstStyle/>
                    <a:p>
                      <a:pPr>
                        <a:buNone/>
                      </a:pPr>
                      <a:r>
                        <a:rPr lang="en-US" altLang="zh-CN" sz="1800">
                          <a:sym typeface="+mn-ea"/>
                        </a:rPr>
                        <a:t>stu_id</a:t>
                      </a:r>
                      <a:endParaRPr lang="en-US" altLang="zh-CN"/>
                    </a:p>
                  </a:txBody>
                  <a:tcPr/>
                </a:tc>
                <a:tc>
                  <a:txBody>
                    <a:bodyPr/>
                    <a:lstStyle/>
                    <a:p>
                      <a:pPr>
                        <a:buNone/>
                      </a:pPr>
                      <a:r>
                        <a:rPr lang="en-US" altLang="zh-CN"/>
                        <a:t>course</a:t>
                      </a:r>
                    </a:p>
                  </a:txBody>
                  <a:tcPr/>
                </a:tc>
                <a:tc>
                  <a:txBody>
                    <a:bodyPr/>
                    <a:lstStyle/>
                    <a:p>
                      <a:pPr>
                        <a:buNone/>
                      </a:pPr>
                      <a:r>
                        <a:rPr lang="en-US" altLang="zh-CN"/>
                        <a:t>score</a:t>
                      </a:r>
                    </a:p>
                  </a:txBody>
                  <a:tcPr/>
                </a:tc>
                <a:extLst>
                  <a:ext uri="{0D108BD9-81ED-4DB2-BD59-A6C34878D82A}">
                    <a16:rowId xmlns:a16="http://schemas.microsoft.com/office/drawing/2014/main" val="10000"/>
                  </a:ext>
                </a:extLst>
              </a:tr>
              <a:tr h="381000">
                <a:tc>
                  <a:txBody>
                    <a:bodyPr/>
                    <a:lstStyle/>
                    <a:p>
                      <a:pPr>
                        <a:buNone/>
                      </a:pPr>
                      <a:r>
                        <a:rPr lang="en-US" altLang="zh-CN"/>
                        <a:t>1</a:t>
                      </a:r>
                    </a:p>
                  </a:txBody>
                  <a:tcPr/>
                </a:tc>
                <a:tc>
                  <a:txBody>
                    <a:bodyPr/>
                    <a:lstStyle/>
                    <a:p>
                      <a:pPr>
                        <a:buNone/>
                      </a:pPr>
                      <a:r>
                        <a:rPr lang="en-US" altLang="zh-CN"/>
                        <a:t>001</a:t>
                      </a:r>
                    </a:p>
                  </a:txBody>
                  <a:tcPr/>
                </a:tc>
                <a:tc>
                  <a:txBody>
                    <a:bodyPr/>
                    <a:lstStyle/>
                    <a:p>
                      <a:pPr>
                        <a:buNone/>
                      </a:pPr>
                      <a:r>
                        <a:rPr lang="en-US" altLang="zh-CN" sz="1800">
                          <a:sym typeface="+mn-ea"/>
                        </a:rPr>
                        <a:t>chinese</a:t>
                      </a:r>
                      <a:endParaRPr lang="en-US" altLang="zh-CN"/>
                    </a:p>
                  </a:txBody>
                  <a:tcPr/>
                </a:tc>
                <a:tc>
                  <a:txBody>
                    <a:bodyPr/>
                    <a:lstStyle/>
                    <a:p>
                      <a:pPr>
                        <a:buNone/>
                      </a:pPr>
                      <a:r>
                        <a:rPr lang="en-US" altLang="zh-CN"/>
                        <a:t>89</a:t>
                      </a:r>
                    </a:p>
                  </a:txBody>
                  <a:tcPr/>
                </a:tc>
                <a:extLst>
                  <a:ext uri="{0D108BD9-81ED-4DB2-BD59-A6C34878D82A}">
                    <a16:rowId xmlns:a16="http://schemas.microsoft.com/office/drawing/2014/main" val="10001"/>
                  </a:ext>
                </a:extLst>
              </a:tr>
              <a:tr h="381000">
                <a:tc>
                  <a:txBody>
                    <a:bodyPr/>
                    <a:lstStyle/>
                    <a:p>
                      <a:pPr>
                        <a:buNone/>
                      </a:pPr>
                      <a:r>
                        <a:rPr lang="en-US" altLang="zh-CN"/>
                        <a:t>2</a:t>
                      </a:r>
                    </a:p>
                  </a:txBody>
                  <a:tcPr/>
                </a:tc>
                <a:tc>
                  <a:txBody>
                    <a:bodyPr/>
                    <a:lstStyle/>
                    <a:p>
                      <a:pPr>
                        <a:buNone/>
                      </a:pPr>
                      <a:r>
                        <a:rPr lang="en-US" altLang="zh-CN"/>
                        <a:t>001</a:t>
                      </a:r>
                    </a:p>
                  </a:txBody>
                  <a:tcPr/>
                </a:tc>
                <a:tc>
                  <a:txBody>
                    <a:bodyPr/>
                    <a:lstStyle/>
                    <a:p>
                      <a:pPr>
                        <a:buNone/>
                      </a:pPr>
                      <a:r>
                        <a:rPr lang="en-US" altLang="zh-CN" sz="1800">
                          <a:sym typeface="+mn-ea"/>
                        </a:rPr>
                        <a:t>math</a:t>
                      </a:r>
                      <a:endParaRPr lang="en-US" altLang="zh-CN"/>
                    </a:p>
                  </a:txBody>
                  <a:tcPr/>
                </a:tc>
                <a:tc>
                  <a:txBody>
                    <a:bodyPr/>
                    <a:lstStyle/>
                    <a:p>
                      <a:pPr>
                        <a:buNone/>
                      </a:pPr>
                      <a:r>
                        <a:rPr lang="en-US" altLang="zh-CN"/>
                        <a:t>90</a:t>
                      </a:r>
                    </a:p>
                  </a:txBody>
                  <a:tcPr/>
                </a:tc>
                <a:extLst>
                  <a:ext uri="{0D108BD9-81ED-4DB2-BD59-A6C34878D82A}">
                    <a16:rowId xmlns:a16="http://schemas.microsoft.com/office/drawing/2014/main" val="10002"/>
                  </a:ext>
                </a:extLst>
              </a:tr>
              <a:tr h="381000">
                <a:tc>
                  <a:txBody>
                    <a:bodyPr/>
                    <a:lstStyle/>
                    <a:p>
                      <a:pPr>
                        <a:buNone/>
                      </a:pPr>
                      <a:r>
                        <a:rPr lang="en-US" altLang="zh-CN"/>
                        <a:t>3</a:t>
                      </a:r>
                    </a:p>
                  </a:txBody>
                  <a:tcPr/>
                </a:tc>
                <a:tc>
                  <a:txBody>
                    <a:bodyPr/>
                    <a:lstStyle/>
                    <a:p>
                      <a:pPr>
                        <a:buNone/>
                      </a:pPr>
                      <a:r>
                        <a:rPr lang="en-US" altLang="zh-CN"/>
                        <a:t>002</a:t>
                      </a:r>
                    </a:p>
                  </a:txBody>
                  <a:tcPr/>
                </a:tc>
                <a:tc>
                  <a:txBody>
                    <a:bodyPr/>
                    <a:lstStyle/>
                    <a:p>
                      <a:pPr>
                        <a:buNone/>
                      </a:pPr>
                      <a:r>
                        <a:rPr lang="en-US" altLang="zh-CN"/>
                        <a:t>chinese</a:t>
                      </a:r>
                    </a:p>
                  </a:txBody>
                  <a:tcPr/>
                </a:tc>
                <a:tc>
                  <a:txBody>
                    <a:bodyPr/>
                    <a:lstStyle/>
                    <a:p>
                      <a:pPr>
                        <a:buNone/>
                      </a:pPr>
                      <a:r>
                        <a:rPr lang="en-US" altLang="zh-CN"/>
                        <a:t>91</a:t>
                      </a:r>
                    </a:p>
                  </a:txBody>
                  <a:tcPr/>
                </a:tc>
                <a:extLst>
                  <a:ext uri="{0D108BD9-81ED-4DB2-BD59-A6C34878D82A}">
                    <a16:rowId xmlns:a16="http://schemas.microsoft.com/office/drawing/2014/main" val="10003"/>
                  </a:ext>
                </a:extLst>
              </a:tr>
            </a:tbl>
          </a:graphicData>
        </a:graphic>
      </p:graphicFrame>
      <p:sp>
        <p:nvSpPr>
          <p:cNvPr id="6" name="文本框 5"/>
          <p:cNvSpPr txBox="1"/>
          <p:nvPr/>
        </p:nvSpPr>
        <p:spPr>
          <a:xfrm>
            <a:off x="645795" y="2525395"/>
            <a:ext cx="1452245" cy="368300"/>
          </a:xfrm>
          <a:prstGeom prst="rect">
            <a:avLst/>
          </a:prstGeom>
          <a:noFill/>
        </p:spPr>
        <p:txBody>
          <a:bodyPr wrap="square" rtlCol="0">
            <a:spAutoFit/>
          </a:bodyPr>
          <a:lstStyle/>
          <a:p>
            <a:r>
              <a:rPr lang="zh-CN" altLang="en-US"/>
              <a:t>学生信息表</a:t>
            </a:r>
          </a:p>
        </p:txBody>
      </p:sp>
      <p:sp>
        <p:nvSpPr>
          <p:cNvPr id="8" name="文本框 7"/>
          <p:cNvSpPr txBox="1"/>
          <p:nvPr/>
        </p:nvSpPr>
        <p:spPr>
          <a:xfrm>
            <a:off x="536575" y="4418330"/>
            <a:ext cx="1452245" cy="368300"/>
          </a:xfrm>
          <a:prstGeom prst="rect">
            <a:avLst/>
          </a:prstGeom>
          <a:noFill/>
        </p:spPr>
        <p:txBody>
          <a:bodyPr wrap="square" rtlCol="0">
            <a:spAutoFit/>
          </a:bodyPr>
          <a:lstStyle/>
          <a:p>
            <a:r>
              <a:rPr lang="zh-CN" altLang="en-US"/>
              <a:t>学生成绩表</a:t>
            </a:r>
          </a:p>
        </p:txBody>
      </p:sp>
      <p:graphicFrame>
        <p:nvGraphicFramePr>
          <p:cNvPr id="9" name="表格 8"/>
          <p:cNvGraphicFramePr/>
          <p:nvPr/>
        </p:nvGraphicFramePr>
        <p:xfrm>
          <a:off x="6432550" y="2366645"/>
          <a:ext cx="5480050" cy="4159885"/>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000"/>
                    </a:ext>
                  </a:extLst>
                </a:gridCol>
                <a:gridCol w="713740">
                  <a:extLst>
                    <a:ext uri="{9D8B030D-6E8A-4147-A177-3AD203B41FA5}">
                      <a16:colId xmlns:a16="http://schemas.microsoft.com/office/drawing/2014/main" val="20001"/>
                    </a:ext>
                  </a:extLst>
                </a:gridCol>
                <a:gridCol w="116840">
                  <a:extLst>
                    <a:ext uri="{9D8B030D-6E8A-4147-A177-3AD203B41FA5}">
                      <a16:colId xmlns:a16="http://schemas.microsoft.com/office/drawing/2014/main" val="20002"/>
                    </a:ext>
                  </a:extLst>
                </a:gridCol>
                <a:gridCol w="61341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436880">
                  <a:extLst>
                    <a:ext uri="{9D8B030D-6E8A-4147-A177-3AD203B41FA5}">
                      <a16:colId xmlns:a16="http://schemas.microsoft.com/office/drawing/2014/main" val="20005"/>
                    </a:ext>
                  </a:extLst>
                </a:gridCol>
                <a:gridCol w="918210">
                  <a:extLst>
                    <a:ext uri="{9D8B030D-6E8A-4147-A177-3AD203B41FA5}">
                      <a16:colId xmlns:a16="http://schemas.microsoft.com/office/drawing/2014/main" val="20006"/>
                    </a:ext>
                  </a:extLst>
                </a:gridCol>
                <a:gridCol w="955040">
                  <a:extLst>
                    <a:ext uri="{9D8B030D-6E8A-4147-A177-3AD203B41FA5}">
                      <a16:colId xmlns:a16="http://schemas.microsoft.com/office/drawing/2014/main" val="20007"/>
                    </a:ext>
                  </a:extLst>
                </a:gridCol>
                <a:gridCol w="892810">
                  <a:extLst>
                    <a:ext uri="{9D8B030D-6E8A-4147-A177-3AD203B41FA5}">
                      <a16:colId xmlns:a16="http://schemas.microsoft.com/office/drawing/2014/main" val="20008"/>
                    </a:ext>
                  </a:extLst>
                </a:gridCol>
              </a:tblGrid>
              <a:tr h="640080">
                <a:tc rowSpan="2">
                  <a:txBody>
                    <a:bodyPr/>
                    <a:lstStyle/>
                    <a:p>
                      <a:pPr>
                        <a:buNone/>
                      </a:pPr>
                      <a:r>
                        <a:rPr lang="en-US" altLang="zh-CN"/>
                        <a:t>rowkey</a:t>
                      </a:r>
                    </a:p>
                  </a:txBody>
                  <a:tcPr/>
                </a:tc>
                <a:tc gridSpan="6">
                  <a:txBody>
                    <a:bodyPr/>
                    <a:lstStyle/>
                    <a:p>
                      <a:pPr algn="ctr">
                        <a:buNone/>
                      </a:pPr>
                      <a:r>
                        <a:rPr lang="en-US" altLang="zh-CN"/>
                        <a:t>info(</a:t>
                      </a:r>
                      <a:r>
                        <a:rPr lang="zh-CN" altLang="en-US"/>
                        <a:t>列族</a:t>
                      </a:r>
                      <a:r>
                        <a:rPr lang="en-US" altLang="zh-CN"/>
                        <a:t>)</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buNone/>
                      </a:pPr>
                      <a:r>
                        <a:rPr lang="en-US" altLang="zh-CN" sz="1800">
                          <a:sym typeface="+mn-ea"/>
                        </a:rPr>
                        <a:t>score(</a:t>
                      </a:r>
                      <a:r>
                        <a:rPr lang="zh-CN" altLang="en-US" sz="1800">
                          <a:sym typeface="+mn-ea"/>
                        </a:rPr>
                        <a:t>列族</a:t>
                      </a:r>
                      <a:r>
                        <a:rPr lang="en-US" altLang="zh-CN" sz="1800">
                          <a:sym typeface="+mn-ea"/>
                        </a:rPr>
                        <a:t>)</a:t>
                      </a:r>
                    </a:p>
                    <a:p>
                      <a:pPr>
                        <a:buNone/>
                      </a:pPr>
                      <a:endParaRPr lang="en-US" altLang="zh-CN"/>
                    </a:p>
                  </a:txBody>
                  <a:tcPr/>
                </a:tc>
                <a:tc hMerge="1">
                  <a:txBody>
                    <a:bodyPr/>
                    <a:lstStyle/>
                    <a:p>
                      <a:endParaRPr lang="zh-CN"/>
                    </a:p>
                  </a:txBody>
                  <a:tcPr/>
                </a:tc>
                <a:extLst>
                  <a:ext uri="{0D108BD9-81ED-4DB2-BD59-A6C34878D82A}">
                    <a16:rowId xmlns:a16="http://schemas.microsoft.com/office/drawing/2014/main" val="10000"/>
                  </a:ext>
                </a:extLst>
              </a:tr>
              <a:tr h="365760">
                <a:tc vMerge="1">
                  <a:txBody>
                    <a:bodyPr/>
                    <a:lstStyle/>
                    <a:p>
                      <a:endParaRPr lang="zh-CN"/>
                    </a:p>
                  </a:txBody>
                  <a:tcPr/>
                </a:tc>
                <a:tc gridSpan="2">
                  <a:txBody>
                    <a:bodyPr/>
                    <a:lstStyle/>
                    <a:p>
                      <a:pPr>
                        <a:buNone/>
                      </a:pPr>
                      <a:r>
                        <a:rPr lang="en-US" altLang="zh-CN"/>
                        <a:t>name</a:t>
                      </a:r>
                    </a:p>
                  </a:txBody>
                  <a:tcPr>
                    <a:solidFill>
                      <a:srgbClr val="5B9BD5"/>
                    </a:solidFill>
                  </a:tcPr>
                </a:tc>
                <a:tc hMerge="1">
                  <a:txBody>
                    <a:bodyPr/>
                    <a:lstStyle/>
                    <a:p>
                      <a:endParaRPr lang="zh-CN"/>
                    </a:p>
                  </a:txBody>
                  <a:tcPr/>
                </a:tc>
                <a:tc>
                  <a:txBody>
                    <a:bodyPr/>
                    <a:lstStyle/>
                    <a:p>
                      <a:pPr>
                        <a:buNone/>
                      </a:pPr>
                      <a:r>
                        <a:rPr lang="en-US" altLang="zh-CN"/>
                        <a:t>sex</a:t>
                      </a:r>
                    </a:p>
                  </a:txBody>
                  <a:tcPr>
                    <a:solidFill>
                      <a:srgbClr val="5B9BD5"/>
                    </a:solidFill>
                  </a:tcPr>
                </a:tc>
                <a:tc gridSpan="2">
                  <a:txBody>
                    <a:bodyPr/>
                    <a:lstStyle/>
                    <a:p>
                      <a:pPr>
                        <a:buNone/>
                      </a:pPr>
                      <a:r>
                        <a:rPr lang="en-US" altLang="zh-CN"/>
                        <a:t>age</a:t>
                      </a:r>
                    </a:p>
                  </a:txBody>
                  <a:tcPr>
                    <a:solidFill>
                      <a:srgbClr val="5B9BD5"/>
                    </a:solidFill>
                  </a:tcPr>
                </a:tc>
                <a:tc hMerge="1">
                  <a:txBody>
                    <a:bodyPr/>
                    <a:lstStyle/>
                    <a:p>
                      <a:endParaRPr lang="zh-CN"/>
                    </a:p>
                  </a:txBody>
                  <a:tcPr/>
                </a:tc>
                <a:tc>
                  <a:txBody>
                    <a:bodyPr/>
                    <a:lstStyle/>
                    <a:p>
                      <a:pPr>
                        <a:buNone/>
                      </a:pPr>
                      <a:r>
                        <a:rPr lang="en-US" altLang="zh-CN"/>
                        <a:t>address</a:t>
                      </a:r>
                    </a:p>
                  </a:txBody>
                  <a:tcPr>
                    <a:solidFill>
                      <a:srgbClr val="5B9BD5"/>
                    </a:solidFill>
                  </a:tcPr>
                </a:tc>
                <a:tc>
                  <a:txBody>
                    <a:bodyPr/>
                    <a:lstStyle/>
                    <a:p>
                      <a:pPr>
                        <a:buNone/>
                      </a:pPr>
                      <a:r>
                        <a:rPr lang="en-US" altLang="zh-CN" sz="1800">
                          <a:sym typeface="+mn-ea"/>
                        </a:rPr>
                        <a:t>chinese</a:t>
                      </a:r>
                      <a:endParaRPr lang="en-US" altLang="zh-CN"/>
                    </a:p>
                  </a:txBody>
                  <a:tcPr>
                    <a:solidFill>
                      <a:srgbClr val="5B9BD5"/>
                    </a:solidFill>
                  </a:tcPr>
                </a:tc>
                <a:tc>
                  <a:txBody>
                    <a:bodyPr/>
                    <a:lstStyle/>
                    <a:p>
                      <a:pPr>
                        <a:buNone/>
                      </a:pPr>
                      <a:r>
                        <a:rPr lang="en-US" altLang="zh-CN" sz="1800">
                          <a:sym typeface="+mn-ea"/>
                        </a:rPr>
                        <a:t>math</a:t>
                      </a:r>
                      <a:endParaRPr lang="en-US" altLang="zh-CN"/>
                    </a:p>
                  </a:txBody>
                  <a:tcPr>
                    <a:solidFill>
                      <a:srgbClr val="5B9BD5"/>
                    </a:solidFill>
                  </a:tcPr>
                </a:tc>
                <a:extLst>
                  <a:ext uri="{0D108BD9-81ED-4DB2-BD59-A6C34878D82A}">
                    <a16:rowId xmlns:a16="http://schemas.microsoft.com/office/drawing/2014/main" val="10001"/>
                  </a:ext>
                </a:extLst>
              </a:tr>
              <a:tr h="386080">
                <a:tc>
                  <a:txBody>
                    <a:bodyPr/>
                    <a:lstStyle/>
                    <a:p>
                      <a:pPr>
                        <a:buNone/>
                      </a:pPr>
                      <a:r>
                        <a:rPr lang="en-US" altLang="zh-CN"/>
                        <a:t>001</a:t>
                      </a:r>
                    </a:p>
                  </a:txBody>
                  <a:tcPr/>
                </a:tc>
                <a:tc gridSpan="4">
                  <a:txBody>
                    <a:bodyPr/>
                    <a:lstStyle/>
                    <a:p>
                      <a:pPr>
                        <a:buNone/>
                      </a:pPr>
                      <a:r>
                        <a:rPr lang="en-US" altLang="zh-CN"/>
                        <a:t>Alice</a:t>
                      </a:r>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6576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r>
                        <a:rPr lang="zh-CN" altLang="en-US" sz="1800">
                          <a:sym typeface="+mn-ea"/>
                        </a:rPr>
                        <a:t>女</a:t>
                      </a: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6576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r>
                        <a:rPr lang="en-US" altLang="zh-CN" sz="1800">
                          <a:sym typeface="+mn-ea"/>
                        </a:rPr>
                        <a:t>24</a:t>
                      </a:r>
                      <a:endParaRPr lang="zh-CN" altLang="en-US"/>
                    </a:p>
                  </a:txBody>
                  <a:tcPr/>
                </a:tc>
                <a:tc>
                  <a:txBody>
                    <a:bodyPr/>
                    <a:lstStyle/>
                    <a:p>
                      <a:pPr>
                        <a:buNone/>
                      </a:pPr>
                      <a:endParaRPr lang="en-US" altLang="zh-CN"/>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64008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r>
                        <a:rPr lang="en-US" altLang="zh-CN"/>
                        <a:t>ShenZhen</a:t>
                      </a:r>
                    </a:p>
                  </a:txBody>
                  <a:tcPr/>
                </a:tc>
                <a:tc>
                  <a:txBody>
                    <a:bodyPr/>
                    <a:lstStyle/>
                    <a:p>
                      <a:pPr>
                        <a:buNone/>
                      </a:pPr>
                      <a:endParaRPr lang="en-US" altLang="zh-CN"/>
                    </a:p>
                  </a:txBody>
                  <a:tcPr/>
                </a:tc>
                <a:tc>
                  <a:txBody>
                    <a:bodyPr/>
                    <a:lstStyle/>
                    <a:p>
                      <a:pPr>
                        <a:buNone/>
                      </a:pPr>
                      <a:endParaRPr lang="zh-CN" altLang="en-US"/>
                    </a:p>
                  </a:txBody>
                  <a:tcPr/>
                </a:tc>
                <a:extLst>
                  <a:ext uri="{0D108BD9-81ED-4DB2-BD59-A6C34878D82A}">
                    <a16:rowId xmlns:a16="http://schemas.microsoft.com/office/drawing/2014/main" val="10005"/>
                  </a:ext>
                </a:extLst>
              </a:tr>
              <a:tr h="386080">
                <a:tc>
                  <a:txBody>
                    <a:bodyPr/>
                    <a:lstStyle/>
                    <a:p>
                      <a:pPr>
                        <a:buNone/>
                      </a:pPr>
                      <a:r>
                        <a:rPr lang="en-US" altLang="zh-CN" sz="1800">
                          <a:sym typeface="+mn-ea"/>
                        </a:rPr>
                        <a:t>001</a:t>
                      </a:r>
                      <a:endParaRPr lang="zh-CN" altLang="en-US"/>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sz="1800">
                          <a:sym typeface="+mn-ea"/>
                        </a:rPr>
                        <a:t>89</a:t>
                      </a:r>
                      <a:endParaRPr lang="zh-CN" altLang="en-US"/>
                    </a:p>
                  </a:txBody>
                  <a:tcPr/>
                </a:tc>
                <a:tc>
                  <a:txBody>
                    <a:bodyPr/>
                    <a:lstStyle/>
                    <a:p>
                      <a:pPr>
                        <a:buNone/>
                      </a:pPr>
                      <a:endParaRPr lang="en-US" altLang="zh-CN"/>
                    </a:p>
                  </a:txBody>
                  <a:tcPr/>
                </a:tc>
                <a:extLst>
                  <a:ext uri="{0D108BD9-81ED-4DB2-BD59-A6C34878D82A}">
                    <a16:rowId xmlns:a16="http://schemas.microsoft.com/office/drawing/2014/main" val="10006"/>
                  </a:ext>
                </a:extLst>
              </a:tr>
              <a:tr h="505460">
                <a:tc>
                  <a:txBody>
                    <a:bodyPr/>
                    <a:lstStyle/>
                    <a:p>
                      <a:pPr>
                        <a:buNone/>
                      </a:pPr>
                      <a:r>
                        <a:rPr lang="en-US" altLang="zh-CN"/>
                        <a:t>001</a:t>
                      </a:r>
                    </a:p>
                  </a:txBody>
                  <a:tcPr/>
                </a:tc>
                <a:tc>
                  <a:txBody>
                    <a:bodyPr/>
                    <a:lstStyle/>
                    <a:p>
                      <a:pPr>
                        <a:buNone/>
                      </a:pPr>
                      <a:endParaRPr lang="zh-CN" altLang="en-US"/>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sz="1800">
                          <a:sym typeface="+mn-ea"/>
                        </a:rPr>
                        <a:t>90</a:t>
                      </a:r>
                      <a:endParaRPr lang="en-US" altLang="zh-CN"/>
                    </a:p>
                  </a:txBody>
                  <a:tcPr/>
                </a:tc>
                <a:extLst>
                  <a:ext uri="{0D108BD9-81ED-4DB2-BD59-A6C34878D82A}">
                    <a16:rowId xmlns:a16="http://schemas.microsoft.com/office/drawing/2014/main" val="10007"/>
                  </a:ext>
                </a:extLst>
              </a:tr>
              <a:tr h="504825">
                <a:tc>
                  <a:txBody>
                    <a:bodyPr/>
                    <a:lstStyle/>
                    <a:p>
                      <a:pPr>
                        <a:buNone/>
                      </a:pPr>
                      <a:r>
                        <a:rPr lang="en-US" altLang="zh-CN"/>
                        <a:t>002</a:t>
                      </a:r>
                    </a:p>
                  </a:txBody>
                  <a:tcPr/>
                </a:tc>
                <a:tc>
                  <a:txBody>
                    <a:bodyPr/>
                    <a:lstStyle/>
                    <a:p>
                      <a:pPr>
                        <a:buNone/>
                      </a:pPr>
                      <a:r>
                        <a:rPr lang="en-US" altLang="zh-CN"/>
                        <a:t>Rain</a:t>
                      </a:r>
                    </a:p>
                  </a:txBody>
                  <a:tcPr/>
                </a:tc>
                <a:tc gridSpan="3">
                  <a:txBody>
                    <a:bodyPr/>
                    <a:lstStyle/>
                    <a:p>
                      <a:pPr>
                        <a:buNone/>
                      </a:pPr>
                      <a:endParaRPr lang="zh-CN" altLang="en-US"/>
                    </a:p>
                  </a:txBody>
                  <a:tcPr/>
                </a:tc>
                <a:tc hMerge="1">
                  <a:txBody>
                    <a:bodyPr/>
                    <a:lstStyle/>
                    <a:p>
                      <a:endParaRPr lang="zh-CN"/>
                    </a:p>
                  </a:txBody>
                  <a:tcPr/>
                </a:tc>
                <a:tc h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en-US" altLang="zh-CN"/>
                    </a:p>
                  </a:txBody>
                  <a:tcPr/>
                </a:tc>
                <a:extLst>
                  <a:ext uri="{0D108BD9-81ED-4DB2-BD59-A6C34878D82A}">
                    <a16:rowId xmlns:a16="http://schemas.microsoft.com/office/drawing/2014/main" val="10008"/>
                  </a:ext>
                </a:extLst>
              </a:tr>
            </a:tbl>
          </a:graphicData>
        </a:graphic>
      </p:graphicFrame>
      <p:sp>
        <p:nvSpPr>
          <p:cNvPr id="12" name="右箭头 11"/>
          <p:cNvSpPr/>
          <p:nvPr/>
        </p:nvSpPr>
        <p:spPr>
          <a:xfrm>
            <a:off x="5156200" y="4258945"/>
            <a:ext cx="1139825" cy="687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曲线连接符 12"/>
          <p:cNvCxnSpPr/>
          <p:nvPr/>
        </p:nvCxnSpPr>
        <p:spPr>
          <a:xfrm rot="5400000" flipV="1">
            <a:off x="705485" y="3767455"/>
            <a:ext cx="1639570" cy="749300"/>
          </a:xfrm>
          <a:prstGeom prst="curvedConnector3">
            <a:avLst>
              <a:gd name="adj1" fmla="val 5003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847840" y="1574165"/>
            <a:ext cx="4512945" cy="553085"/>
          </a:xfrm>
          <a:prstGeom prst="rect">
            <a:avLst/>
          </a:prstGeom>
          <a:noFill/>
        </p:spPr>
        <p:txBody>
          <a:bodyPr wrap="square" rtlCol="0">
            <a:spAutoFit/>
          </a:bodyPr>
          <a:lstStyle/>
          <a:p>
            <a:r>
              <a:rPr lang="en-US" altLang="zh-CN" sz="1500">
                <a:solidFill>
                  <a:srgbClr val="FF0000"/>
                </a:solidFill>
              </a:rPr>
              <a:t>rowkey</a:t>
            </a:r>
            <a:r>
              <a:rPr lang="zh-CN" altLang="en-US" sz="1500">
                <a:solidFill>
                  <a:srgbClr val="FF0000"/>
                </a:solidFill>
              </a:rPr>
              <a:t>相当于</a:t>
            </a:r>
            <a:r>
              <a:rPr lang="en-US" altLang="zh-CN" sz="1500">
                <a:solidFill>
                  <a:srgbClr val="FF0000"/>
                </a:solidFill>
              </a:rPr>
              <a:t>MySQL</a:t>
            </a:r>
            <a:r>
              <a:rPr lang="zh-CN" altLang="en-US" sz="1500">
                <a:solidFill>
                  <a:srgbClr val="FF0000"/>
                </a:solidFill>
              </a:rPr>
              <a:t>的主键，不能为空，可以重复。</a:t>
            </a:r>
          </a:p>
          <a:p>
            <a:r>
              <a:rPr lang="zh-CN" altLang="en-US" sz="1500">
                <a:solidFill>
                  <a:srgbClr val="FF0000"/>
                </a:solidFill>
              </a:rPr>
              <a:t>相同的</a:t>
            </a:r>
            <a:r>
              <a:rPr lang="en-US" altLang="zh-CN" sz="1500">
                <a:solidFill>
                  <a:srgbClr val="FF0000"/>
                </a:solidFill>
              </a:rPr>
              <a:t>rowkey</a:t>
            </a:r>
            <a:r>
              <a:rPr lang="zh-CN" altLang="en-US" sz="1500">
                <a:solidFill>
                  <a:srgbClr val="FF0000"/>
                </a:solidFill>
              </a:rPr>
              <a:t>是一行记录</a:t>
            </a:r>
          </a:p>
        </p:txBody>
      </p:sp>
      <p:sp>
        <p:nvSpPr>
          <p:cNvPr id="15" name="圆角矩形 14"/>
          <p:cNvSpPr/>
          <p:nvPr/>
        </p:nvSpPr>
        <p:spPr>
          <a:xfrm>
            <a:off x="6296025" y="3321685"/>
            <a:ext cx="5616575" cy="2640330"/>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1.2.3</a:t>
            </a:r>
            <a:r>
              <a:rPr lang="zh-CN" altLang="en-US" sz="2800" b="1" dirty="0">
                <a:sym typeface="+mn-ea"/>
              </a:rPr>
              <a:t>  </a:t>
            </a:r>
            <a:r>
              <a:rPr lang="en-US" altLang="zh-CN" sz="2800" b="1" dirty="0">
                <a:sym typeface="+mn-ea"/>
              </a:rPr>
              <a:t>Hadoop</a:t>
            </a:r>
            <a:r>
              <a:rPr lang="zh-CN" sz="2800" b="1" dirty="0">
                <a:sym typeface="+mn-ea"/>
              </a:rPr>
              <a:t>解决方案</a:t>
            </a:r>
            <a:endParaRPr lang="zh-CN" sz="2800" b="1" dirty="0">
              <a:solidFill>
                <a:srgbClr val="FF0000"/>
              </a:solidFill>
            </a:endParaRPr>
          </a:p>
        </p:txBody>
      </p:sp>
      <p:sp>
        <p:nvSpPr>
          <p:cNvPr id="4" name="文本框 3"/>
          <p:cNvSpPr txBox="1"/>
          <p:nvPr/>
        </p:nvSpPr>
        <p:spPr>
          <a:xfrm>
            <a:off x="1130300" y="1938655"/>
            <a:ext cx="8336915" cy="1814830"/>
          </a:xfrm>
          <a:prstGeom prst="rect">
            <a:avLst/>
          </a:prstGeom>
          <a:noFill/>
        </p:spPr>
        <p:txBody>
          <a:bodyPr wrap="square" rtlCol="0">
            <a:spAutoFit/>
          </a:bodyPr>
          <a:lstStyle/>
          <a:p>
            <a:r>
              <a:rPr lang="en-US" altLang="zh-CN" sz="2800"/>
              <a:t>Hadoop</a:t>
            </a:r>
            <a:r>
              <a:rPr lang="zh-CN" altLang="en-US" sz="2800"/>
              <a:t>根据是</a:t>
            </a:r>
            <a:r>
              <a:rPr lang="en-US" altLang="zh-CN" sz="2800"/>
              <a:t>Google</a:t>
            </a:r>
            <a:r>
              <a:rPr lang="zh-CN" altLang="en-US" sz="2800"/>
              <a:t>三篇论文实现</a:t>
            </a:r>
          </a:p>
          <a:p>
            <a:pPr marL="457200" indent="-457200">
              <a:buFont typeface="Wingdings" panose="05000000000000000000" charset="0"/>
              <a:buChar char="ü"/>
            </a:pPr>
            <a:r>
              <a:rPr lang="en-US" altLang="zh-CN" sz="2800"/>
              <a:t>HDFS</a:t>
            </a:r>
          </a:p>
          <a:p>
            <a:pPr marL="457200" indent="-457200">
              <a:buFont typeface="Wingdings" panose="05000000000000000000" charset="0"/>
              <a:buChar char="ü"/>
            </a:pPr>
            <a:r>
              <a:rPr lang="en-US" altLang="zh-CN" sz="2800"/>
              <a:t>MapReduce   </a:t>
            </a:r>
          </a:p>
          <a:p>
            <a:pPr marL="457200" indent="-457200">
              <a:buFont typeface="Wingdings" panose="05000000000000000000" charset="0"/>
              <a:buChar char="ü"/>
            </a:pPr>
            <a:r>
              <a:rPr lang="en-US" altLang="zh-CN" sz="2800"/>
              <a:t>HBase </a:t>
            </a:r>
            <a:endParaRPr lang="zh-CN" altLang="en-US" sz="280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0" y="3753485"/>
            <a:ext cx="4853940"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486785" y="1935480"/>
            <a:ext cx="8580120" cy="4160520"/>
          </a:xfrm>
          <a:prstGeom prst="rect">
            <a:avLst/>
          </a:prstGeom>
          <a:ln w="25400">
            <a:solidFill>
              <a:srgbClr val="7030A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1</a:t>
            </a:r>
            <a:r>
              <a:rPr lang="zh-CN" altLang="en-US" sz="2400"/>
              <a:t>）</a:t>
            </a:r>
            <a:r>
              <a:rPr lang="en-US" altLang="zh-CN" sz="2400">
                <a:latin typeface="Arial" panose="020B0604020202020204" pitchFamily="34" charset="0"/>
                <a:cs typeface="Arial" panose="020B0604020202020204" pitchFamily="34" charset="0"/>
              </a:rPr>
              <a:t>HDFS</a:t>
            </a:r>
          </a:p>
        </p:txBody>
      </p:sp>
      <p:cxnSp>
        <p:nvCxnSpPr>
          <p:cNvPr id="5" name="直接连接符 4"/>
          <p:cNvCxnSpPr/>
          <p:nvPr/>
        </p:nvCxnSpPr>
        <p:spPr>
          <a:xfrm>
            <a:off x="2866390" y="1992630"/>
            <a:ext cx="0" cy="4792980"/>
          </a:xfrm>
          <a:prstGeom prst="line">
            <a:avLst/>
          </a:prstGeom>
          <a:ln w="63500">
            <a:solidFill>
              <a:srgbClr val="7030A0"/>
            </a:solidFill>
          </a:ln>
        </p:spPr>
        <p:style>
          <a:lnRef idx="1">
            <a:schemeClr val="dk1"/>
          </a:lnRef>
          <a:fillRef idx="0">
            <a:schemeClr val="dk1"/>
          </a:fillRef>
          <a:effectRef idx="0">
            <a:schemeClr val="dk1"/>
          </a:effectRef>
          <a:fontRef idx="minor">
            <a:schemeClr val="tx1"/>
          </a:fontRef>
        </p:style>
      </p:cxnSp>
      <p:grpSp>
        <p:nvGrpSpPr>
          <p:cNvPr id="42" name="组合 41"/>
          <p:cNvGrpSpPr/>
          <p:nvPr/>
        </p:nvGrpSpPr>
        <p:grpSpPr>
          <a:xfrm>
            <a:off x="3773805" y="4739005"/>
            <a:ext cx="2447290" cy="1228090"/>
            <a:chOff x="5943" y="7463"/>
            <a:chExt cx="3854" cy="1934"/>
          </a:xfrm>
        </p:grpSpPr>
        <p:sp>
          <p:nvSpPr>
            <p:cNvPr id="4" name="圆角矩形 3"/>
            <p:cNvSpPr/>
            <p:nvPr/>
          </p:nvSpPr>
          <p:spPr>
            <a:xfrm>
              <a:off x="5943" y="7463"/>
              <a:ext cx="3855" cy="19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文本框 8"/>
            <p:cNvSpPr txBox="1"/>
            <p:nvPr/>
          </p:nvSpPr>
          <p:spPr>
            <a:xfrm>
              <a:off x="6305" y="7463"/>
              <a:ext cx="1103" cy="580"/>
            </a:xfrm>
            <a:prstGeom prst="rect">
              <a:avLst/>
            </a:prstGeom>
            <a:noFill/>
          </p:spPr>
          <p:txBody>
            <a:bodyPr wrap="square" rtlCol="0">
              <a:spAutoFit/>
            </a:bodyPr>
            <a:lstStyle/>
            <a:p>
              <a:r>
                <a:rPr lang="zh-CN" altLang="en-US"/>
                <a:t>硬盘</a:t>
              </a:r>
            </a:p>
          </p:txBody>
        </p:sp>
      </p:grpSp>
      <p:grpSp>
        <p:nvGrpSpPr>
          <p:cNvPr id="45" name="组合 44"/>
          <p:cNvGrpSpPr/>
          <p:nvPr/>
        </p:nvGrpSpPr>
        <p:grpSpPr>
          <a:xfrm>
            <a:off x="6777355" y="4752340"/>
            <a:ext cx="2447290" cy="1228090"/>
            <a:chOff x="10769" y="7511"/>
            <a:chExt cx="3854" cy="1934"/>
          </a:xfrm>
        </p:grpSpPr>
        <p:sp>
          <p:nvSpPr>
            <p:cNvPr id="6" name="圆角矩形 5"/>
            <p:cNvSpPr/>
            <p:nvPr/>
          </p:nvSpPr>
          <p:spPr>
            <a:xfrm>
              <a:off x="10769" y="7511"/>
              <a:ext cx="3855" cy="19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文本框 9"/>
            <p:cNvSpPr txBox="1"/>
            <p:nvPr/>
          </p:nvSpPr>
          <p:spPr>
            <a:xfrm>
              <a:off x="10988" y="7586"/>
              <a:ext cx="1103" cy="580"/>
            </a:xfrm>
            <a:prstGeom prst="rect">
              <a:avLst/>
            </a:prstGeom>
            <a:noFill/>
          </p:spPr>
          <p:txBody>
            <a:bodyPr wrap="square" rtlCol="0">
              <a:spAutoFit/>
            </a:bodyPr>
            <a:lstStyle/>
            <a:p>
              <a:r>
                <a:rPr lang="zh-CN" altLang="en-US">
                  <a:solidFill>
                    <a:srgbClr val="0945A5"/>
                  </a:solidFill>
                </a:rPr>
                <a:t>硬盘</a:t>
              </a:r>
            </a:p>
          </p:txBody>
        </p:sp>
      </p:grpSp>
      <p:grpSp>
        <p:nvGrpSpPr>
          <p:cNvPr id="46" name="组合 45"/>
          <p:cNvGrpSpPr/>
          <p:nvPr/>
        </p:nvGrpSpPr>
        <p:grpSpPr>
          <a:xfrm>
            <a:off x="9581515" y="4739005"/>
            <a:ext cx="2447290" cy="1228090"/>
            <a:chOff x="15089" y="7463"/>
            <a:chExt cx="3854" cy="1934"/>
          </a:xfrm>
        </p:grpSpPr>
        <p:sp>
          <p:nvSpPr>
            <p:cNvPr id="8" name="圆角矩形 7"/>
            <p:cNvSpPr/>
            <p:nvPr/>
          </p:nvSpPr>
          <p:spPr>
            <a:xfrm>
              <a:off x="15089" y="7463"/>
              <a:ext cx="3855" cy="19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文本框 10"/>
            <p:cNvSpPr txBox="1"/>
            <p:nvPr/>
          </p:nvSpPr>
          <p:spPr>
            <a:xfrm>
              <a:off x="15385" y="7586"/>
              <a:ext cx="1103" cy="580"/>
            </a:xfrm>
            <a:prstGeom prst="rect">
              <a:avLst/>
            </a:prstGeom>
            <a:noFill/>
          </p:spPr>
          <p:txBody>
            <a:bodyPr wrap="square" rtlCol="0">
              <a:spAutoFit/>
            </a:bodyPr>
            <a:lstStyle/>
            <a:p>
              <a:r>
                <a:rPr lang="zh-CN" altLang="en-US">
                  <a:solidFill>
                    <a:srgbClr val="0945A5"/>
                  </a:solidFill>
                </a:rPr>
                <a:t>硬盘</a:t>
              </a:r>
            </a:p>
          </p:txBody>
        </p:sp>
      </p:grpSp>
      <p:sp>
        <p:nvSpPr>
          <p:cNvPr id="13" name="椭圆 12"/>
          <p:cNvSpPr/>
          <p:nvPr/>
        </p:nvSpPr>
        <p:spPr>
          <a:xfrm>
            <a:off x="7009130" y="5285740"/>
            <a:ext cx="852805" cy="5867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sp>
        <p:nvSpPr>
          <p:cNvPr id="14" name="椭圆 13"/>
          <p:cNvSpPr/>
          <p:nvPr/>
        </p:nvSpPr>
        <p:spPr>
          <a:xfrm>
            <a:off x="10109835" y="5231130"/>
            <a:ext cx="899795" cy="58674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sp>
        <p:nvSpPr>
          <p:cNvPr id="15" name="文本框 14"/>
          <p:cNvSpPr txBox="1"/>
          <p:nvPr/>
        </p:nvSpPr>
        <p:spPr>
          <a:xfrm>
            <a:off x="4915535" y="4799965"/>
            <a:ext cx="1205865" cy="368300"/>
          </a:xfrm>
          <a:prstGeom prst="rect">
            <a:avLst/>
          </a:prstGeom>
          <a:noFill/>
        </p:spPr>
        <p:txBody>
          <a:bodyPr wrap="square" rtlCol="0">
            <a:spAutoFit/>
          </a:bodyPr>
          <a:lstStyle/>
          <a:p>
            <a:r>
              <a:rPr lang="en-US" altLang="zh-CN" b="1">
                <a:solidFill>
                  <a:srgbClr val="7030A0"/>
                </a:solidFill>
              </a:rPr>
              <a:t>DataNode</a:t>
            </a:r>
          </a:p>
        </p:txBody>
      </p:sp>
      <p:sp>
        <p:nvSpPr>
          <p:cNvPr id="16" name="文本框 15"/>
          <p:cNvSpPr txBox="1"/>
          <p:nvPr/>
        </p:nvSpPr>
        <p:spPr>
          <a:xfrm>
            <a:off x="8080375" y="4862830"/>
            <a:ext cx="1205865" cy="368300"/>
          </a:xfrm>
          <a:prstGeom prst="rect">
            <a:avLst/>
          </a:prstGeom>
          <a:noFill/>
        </p:spPr>
        <p:txBody>
          <a:bodyPr wrap="square" rtlCol="0">
            <a:spAutoFit/>
          </a:bodyPr>
          <a:lstStyle/>
          <a:p>
            <a:r>
              <a:rPr lang="en-US" altLang="zh-CN" b="1">
                <a:solidFill>
                  <a:srgbClr val="7030A0"/>
                </a:solidFill>
              </a:rPr>
              <a:t>DataNode</a:t>
            </a:r>
          </a:p>
        </p:txBody>
      </p:sp>
      <p:grpSp>
        <p:nvGrpSpPr>
          <p:cNvPr id="41" name="组合 40"/>
          <p:cNvGrpSpPr/>
          <p:nvPr/>
        </p:nvGrpSpPr>
        <p:grpSpPr>
          <a:xfrm>
            <a:off x="537845" y="2409190"/>
            <a:ext cx="1598930" cy="933450"/>
            <a:chOff x="847" y="3794"/>
            <a:chExt cx="2518" cy="1470"/>
          </a:xfrm>
        </p:grpSpPr>
        <p:sp>
          <p:nvSpPr>
            <p:cNvPr id="17" name="圆角矩形 16"/>
            <p:cNvSpPr/>
            <p:nvPr/>
          </p:nvSpPr>
          <p:spPr>
            <a:xfrm>
              <a:off x="847" y="3794"/>
              <a:ext cx="2519" cy="14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文本框 17"/>
            <p:cNvSpPr txBox="1"/>
            <p:nvPr/>
          </p:nvSpPr>
          <p:spPr>
            <a:xfrm>
              <a:off x="847" y="3858"/>
              <a:ext cx="1103" cy="580"/>
            </a:xfrm>
            <a:prstGeom prst="rect">
              <a:avLst/>
            </a:prstGeom>
            <a:noFill/>
          </p:spPr>
          <p:txBody>
            <a:bodyPr wrap="square" rtlCol="0">
              <a:spAutoFit/>
            </a:bodyPr>
            <a:lstStyle/>
            <a:p>
              <a:r>
                <a:rPr lang="zh-CN" altLang="en-US"/>
                <a:t>数据</a:t>
              </a:r>
            </a:p>
          </p:txBody>
        </p:sp>
      </p:grpSp>
      <p:grpSp>
        <p:nvGrpSpPr>
          <p:cNvPr id="56" name="组合 55"/>
          <p:cNvGrpSpPr/>
          <p:nvPr/>
        </p:nvGrpSpPr>
        <p:grpSpPr>
          <a:xfrm>
            <a:off x="4003675" y="2303780"/>
            <a:ext cx="3215640" cy="957580"/>
            <a:chOff x="6305" y="3628"/>
            <a:chExt cx="5064" cy="1508"/>
          </a:xfrm>
        </p:grpSpPr>
        <p:sp>
          <p:nvSpPr>
            <p:cNvPr id="19" name="圆角矩形 18"/>
            <p:cNvSpPr/>
            <p:nvPr/>
          </p:nvSpPr>
          <p:spPr>
            <a:xfrm>
              <a:off x="6305" y="3628"/>
              <a:ext cx="5064" cy="15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文本框 19"/>
            <p:cNvSpPr txBox="1"/>
            <p:nvPr/>
          </p:nvSpPr>
          <p:spPr>
            <a:xfrm>
              <a:off x="6638" y="3794"/>
              <a:ext cx="2155" cy="580"/>
            </a:xfrm>
            <a:prstGeom prst="rect">
              <a:avLst/>
            </a:prstGeom>
            <a:noFill/>
          </p:spPr>
          <p:txBody>
            <a:bodyPr wrap="square" rtlCol="0">
              <a:spAutoFit/>
            </a:bodyPr>
            <a:lstStyle/>
            <a:p>
              <a:r>
                <a:rPr lang="zh-CN" altLang="en-US"/>
                <a:t>管理员</a:t>
              </a:r>
            </a:p>
          </p:txBody>
        </p:sp>
      </p:grpSp>
      <p:grpSp>
        <p:nvGrpSpPr>
          <p:cNvPr id="60" name="组合 59"/>
          <p:cNvGrpSpPr/>
          <p:nvPr/>
        </p:nvGrpSpPr>
        <p:grpSpPr>
          <a:xfrm>
            <a:off x="7693660" y="2256790"/>
            <a:ext cx="3884930" cy="957580"/>
            <a:chOff x="12117" y="3618"/>
            <a:chExt cx="6118" cy="1508"/>
          </a:xfrm>
        </p:grpSpPr>
        <p:sp>
          <p:nvSpPr>
            <p:cNvPr id="21" name="圆角矩形 20"/>
            <p:cNvSpPr/>
            <p:nvPr/>
          </p:nvSpPr>
          <p:spPr>
            <a:xfrm>
              <a:off x="12117" y="3618"/>
              <a:ext cx="5645" cy="15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59" name="组合 58"/>
            <p:cNvGrpSpPr/>
            <p:nvPr/>
          </p:nvGrpSpPr>
          <p:grpSpPr>
            <a:xfrm>
              <a:off x="12117" y="3794"/>
              <a:ext cx="6118" cy="1160"/>
              <a:chOff x="12117" y="3794"/>
              <a:chExt cx="6118" cy="1160"/>
            </a:xfrm>
          </p:grpSpPr>
          <p:sp>
            <p:nvSpPr>
              <p:cNvPr id="22" name="文本框 21"/>
              <p:cNvSpPr txBox="1"/>
              <p:nvPr/>
            </p:nvSpPr>
            <p:spPr>
              <a:xfrm>
                <a:off x="12472" y="3794"/>
                <a:ext cx="4017" cy="580"/>
              </a:xfrm>
              <a:prstGeom prst="rect">
                <a:avLst/>
              </a:prstGeom>
              <a:noFill/>
            </p:spPr>
            <p:txBody>
              <a:bodyPr wrap="square" rtlCol="0">
                <a:spAutoFit/>
              </a:bodyPr>
              <a:lstStyle/>
              <a:p>
                <a:r>
                  <a:rPr lang="en-US" altLang="zh-CN" b="1">
                    <a:solidFill>
                      <a:srgbClr val="7030A0"/>
                    </a:solidFill>
                  </a:rPr>
                  <a:t>SecondaryNameNode</a:t>
                </a:r>
              </a:p>
            </p:txBody>
          </p:sp>
          <p:sp>
            <p:nvSpPr>
              <p:cNvPr id="24" name="文本框 23"/>
              <p:cNvSpPr txBox="1"/>
              <p:nvPr/>
            </p:nvSpPr>
            <p:spPr>
              <a:xfrm>
                <a:off x="12117" y="4374"/>
                <a:ext cx="6118" cy="580"/>
              </a:xfrm>
              <a:prstGeom prst="rect">
                <a:avLst/>
              </a:prstGeom>
              <a:noFill/>
            </p:spPr>
            <p:txBody>
              <a:bodyPr wrap="square" rtlCol="0">
                <a:spAutoFit/>
              </a:bodyPr>
              <a:lstStyle/>
              <a:p>
                <a:r>
                  <a:rPr lang="zh-CN" altLang="en-US">
                    <a:solidFill>
                      <a:srgbClr val="7030A0"/>
                    </a:solidFill>
                  </a:rPr>
                  <a:t>第二名称节点</a:t>
                </a:r>
                <a:r>
                  <a:rPr lang="en-US" altLang="zh-CN">
                    <a:solidFill>
                      <a:srgbClr val="7030A0"/>
                    </a:solidFill>
                  </a:rPr>
                  <a:t>(</a:t>
                </a:r>
                <a:r>
                  <a:rPr lang="zh-CN" altLang="en-US">
                    <a:solidFill>
                      <a:srgbClr val="7030A0"/>
                    </a:solidFill>
                  </a:rPr>
                  <a:t>默认在</a:t>
                </a:r>
                <a:r>
                  <a:rPr lang="en-US" altLang="zh-CN">
                    <a:solidFill>
                      <a:srgbClr val="7030A0"/>
                    </a:solidFill>
                  </a:rPr>
                  <a:t>NameNode</a:t>
                </a:r>
                <a:r>
                  <a:rPr lang="zh-CN" altLang="en-US">
                    <a:solidFill>
                      <a:srgbClr val="7030A0"/>
                    </a:solidFill>
                  </a:rPr>
                  <a:t>上</a:t>
                </a:r>
                <a:r>
                  <a:rPr lang="en-US" altLang="zh-CN">
                    <a:solidFill>
                      <a:srgbClr val="7030A0"/>
                    </a:solidFill>
                  </a:rPr>
                  <a:t>)</a:t>
                </a:r>
              </a:p>
            </p:txBody>
          </p:sp>
        </p:grpSp>
      </p:grpSp>
      <p:sp>
        <p:nvSpPr>
          <p:cNvPr id="25" name="文本框 24"/>
          <p:cNvSpPr txBox="1"/>
          <p:nvPr/>
        </p:nvSpPr>
        <p:spPr>
          <a:xfrm>
            <a:off x="1755140" y="1935480"/>
            <a:ext cx="1019810" cy="368300"/>
          </a:xfrm>
          <a:prstGeom prst="rect">
            <a:avLst/>
          </a:prstGeom>
          <a:noFill/>
        </p:spPr>
        <p:txBody>
          <a:bodyPr wrap="square" rtlCol="0">
            <a:spAutoFit/>
          </a:bodyPr>
          <a:lstStyle/>
          <a:p>
            <a:r>
              <a:rPr lang="zh-CN" altLang="en-US">
                <a:solidFill>
                  <a:srgbClr val="22C50C"/>
                </a:solidFill>
              </a:rPr>
              <a:t>客户端</a:t>
            </a:r>
          </a:p>
        </p:txBody>
      </p:sp>
      <p:sp>
        <p:nvSpPr>
          <p:cNvPr id="26" name="文本框 25"/>
          <p:cNvSpPr txBox="1"/>
          <p:nvPr/>
        </p:nvSpPr>
        <p:spPr>
          <a:xfrm>
            <a:off x="11009630" y="1992630"/>
            <a:ext cx="1019810" cy="368300"/>
          </a:xfrm>
          <a:prstGeom prst="rect">
            <a:avLst/>
          </a:prstGeom>
          <a:noFill/>
        </p:spPr>
        <p:txBody>
          <a:bodyPr wrap="square" rtlCol="0">
            <a:spAutoFit/>
          </a:bodyPr>
          <a:lstStyle/>
          <a:p>
            <a:r>
              <a:rPr lang="zh-CN" altLang="en-US">
                <a:solidFill>
                  <a:srgbClr val="22C50C"/>
                </a:solidFill>
              </a:rPr>
              <a:t>服务端</a:t>
            </a:r>
          </a:p>
        </p:txBody>
      </p:sp>
      <p:grpSp>
        <p:nvGrpSpPr>
          <p:cNvPr id="58" name="组合 57"/>
          <p:cNvGrpSpPr/>
          <p:nvPr/>
        </p:nvGrpSpPr>
        <p:grpSpPr>
          <a:xfrm>
            <a:off x="5640705" y="2449830"/>
            <a:ext cx="1368425" cy="737235"/>
            <a:chOff x="8883" y="3858"/>
            <a:chExt cx="2155" cy="1161"/>
          </a:xfrm>
        </p:grpSpPr>
        <p:sp>
          <p:nvSpPr>
            <p:cNvPr id="23" name="文本框 22"/>
            <p:cNvSpPr txBox="1"/>
            <p:nvPr/>
          </p:nvSpPr>
          <p:spPr>
            <a:xfrm>
              <a:off x="8883" y="4439"/>
              <a:ext cx="2155" cy="580"/>
            </a:xfrm>
            <a:prstGeom prst="rect">
              <a:avLst/>
            </a:prstGeom>
            <a:noFill/>
          </p:spPr>
          <p:txBody>
            <a:bodyPr wrap="square" rtlCol="0">
              <a:spAutoFit/>
            </a:bodyPr>
            <a:lstStyle/>
            <a:p>
              <a:r>
                <a:rPr lang="zh-CN" altLang="en-US">
                  <a:solidFill>
                    <a:srgbClr val="7030A0"/>
                  </a:solidFill>
                </a:rPr>
                <a:t>名称节点</a:t>
              </a:r>
            </a:p>
          </p:txBody>
        </p:sp>
        <p:sp>
          <p:nvSpPr>
            <p:cNvPr id="27" name="文本框 26"/>
            <p:cNvSpPr txBox="1"/>
            <p:nvPr/>
          </p:nvSpPr>
          <p:spPr>
            <a:xfrm>
              <a:off x="8883" y="3858"/>
              <a:ext cx="2155" cy="580"/>
            </a:xfrm>
            <a:prstGeom prst="rect">
              <a:avLst/>
            </a:prstGeom>
            <a:noFill/>
          </p:spPr>
          <p:txBody>
            <a:bodyPr wrap="square" rtlCol="0">
              <a:spAutoFit/>
            </a:bodyPr>
            <a:lstStyle/>
            <a:p>
              <a:r>
                <a:rPr lang="en-US" altLang="zh-CN" b="1">
                  <a:solidFill>
                    <a:srgbClr val="7030A0"/>
                  </a:solidFill>
                </a:rPr>
                <a:t>NameNode</a:t>
              </a:r>
            </a:p>
          </p:txBody>
        </p:sp>
      </p:grpSp>
      <p:sp>
        <p:nvSpPr>
          <p:cNvPr id="28" name="文本框 27"/>
          <p:cNvSpPr txBox="1"/>
          <p:nvPr/>
        </p:nvSpPr>
        <p:spPr>
          <a:xfrm>
            <a:off x="10808335" y="4801870"/>
            <a:ext cx="1205865" cy="368300"/>
          </a:xfrm>
          <a:prstGeom prst="rect">
            <a:avLst/>
          </a:prstGeom>
          <a:noFill/>
        </p:spPr>
        <p:txBody>
          <a:bodyPr wrap="square" rtlCol="0">
            <a:spAutoFit/>
          </a:bodyPr>
          <a:lstStyle/>
          <a:p>
            <a:r>
              <a:rPr lang="en-US" altLang="zh-CN" b="1">
                <a:solidFill>
                  <a:srgbClr val="7030A0"/>
                </a:solidFill>
              </a:rPr>
              <a:t>DataNode</a:t>
            </a:r>
          </a:p>
        </p:txBody>
      </p:sp>
      <p:grpSp>
        <p:nvGrpSpPr>
          <p:cNvPr id="53" name="组合 52"/>
          <p:cNvGrpSpPr/>
          <p:nvPr/>
        </p:nvGrpSpPr>
        <p:grpSpPr>
          <a:xfrm>
            <a:off x="1968500" y="2998470"/>
            <a:ext cx="3263900" cy="2819400"/>
            <a:chOff x="3100" y="4722"/>
            <a:chExt cx="5140" cy="4440"/>
          </a:xfrm>
        </p:grpSpPr>
        <p:sp>
          <p:nvSpPr>
            <p:cNvPr id="12" name="椭圆 11"/>
            <p:cNvSpPr/>
            <p:nvPr/>
          </p:nvSpPr>
          <p:spPr>
            <a:xfrm>
              <a:off x="6946" y="8238"/>
              <a:ext cx="1295" cy="9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grpSp>
          <p:nvGrpSpPr>
            <p:cNvPr id="52" name="组合 51"/>
            <p:cNvGrpSpPr/>
            <p:nvPr/>
          </p:nvGrpSpPr>
          <p:grpSpPr>
            <a:xfrm>
              <a:off x="3100" y="4722"/>
              <a:ext cx="4566" cy="3972"/>
              <a:chOff x="3100" y="4722"/>
              <a:chExt cx="4566" cy="3972"/>
            </a:xfrm>
          </p:grpSpPr>
          <p:cxnSp>
            <p:nvCxnSpPr>
              <p:cNvPr id="29" name="直接箭头连接符 28"/>
              <p:cNvCxnSpPr/>
              <p:nvPr/>
            </p:nvCxnSpPr>
            <p:spPr>
              <a:xfrm>
                <a:off x="3100" y="4722"/>
                <a:ext cx="3892" cy="3972"/>
              </a:xfrm>
              <a:prstGeom prst="straightConnector1">
                <a:avLst/>
              </a:prstGeom>
              <a:ln w="25400">
                <a:tailEnd type="arrow" w="med" len="med"/>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4514" y="5472"/>
                <a:ext cx="3152" cy="580"/>
              </a:xfrm>
              <a:prstGeom prst="rect">
                <a:avLst/>
              </a:prstGeom>
              <a:noFill/>
            </p:spPr>
            <p:txBody>
              <a:bodyPr wrap="square" rtlCol="0">
                <a:spAutoFit/>
              </a:bodyPr>
              <a:lstStyle/>
              <a:p>
                <a:r>
                  <a:rPr lang="en-US" altLang="zh-CN">
                    <a:solidFill>
                      <a:srgbClr val="0945A5"/>
                    </a:solidFill>
                  </a:rPr>
                  <a:t>1.</a:t>
                </a:r>
                <a:r>
                  <a:rPr lang="zh-CN" altLang="en-US">
                    <a:solidFill>
                      <a:srgbClr val="0945A5"/>
                    </a:solidFill>
                  </a:rPr>
                  <a:t>上传一个数据块</a:t>
                </a:r>
              </a:p>
            </p:txBody>
          </p:sp>
        </p:grpSp>
      </p:grpSp>
      <p:grpSp>
        <p:nvGrpSpPr>
          <p:cNvPr id="55" name="组合 54"/>
          <p:cNvGrpSpPr/>
          <p:nvPr/>
        </p:nvGrpSpPr>
        <p:grpSpPr>
          <a:xfrm>
            <a:off x="4104005" y="3812540"/>
            <a:ext cx="7025640" cy="519430"/>
            <a:chOff x="6463" y="6004"/>
            <a:chExt cx="11064" cy="818"/>
          </a:xfrm>
        </p:grpSpPr>
        <p:cxnSp>
          <p:nvCxnSpPr>
            <p:cNvPr id="31" name="直接箭头连接符 30"/>
            <p:cNvCxnSpPr/>
            <p:nvPr/>
          </p:nvCxnSpPr>
          <p:spPr>
            <a:xfrm>
              <a:off x="6463" y="6822"/>
              <a:ext cx="11064" cy="0"/>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7802" y="6004"/>
              <a:ext cx="6980" cy="580"/>
            </a:xfrm>
            <a:prstGeom prst="rect">
              <a:avLst/>
            </a:prstGeom>
            <a:noFill/>
          </p:spPr>
          <p:txBody>
            <a:bodyPr wrap="square" rtlCol="0">
              <a:spAutoFit/>
            </a:bodyPr>
            <a:lstStyle/>
            <a:p>
              <a:r>
                <a:rPr lang="en-US" altLang="zh-CN">
                  <a:solidFill>
                    <a:srgbClr val="0945A5"/>
                  </a:solidFill>
                </a:rPr>
                <a:t>2.</a:t>
              </a:r>
              <a:r>
                <a:rPr lang="zh-CN" altLang="en-US">
                  <a:solidFill>
                    <a:srgbClr val="0945A5"/>
                  </a:solidFill>
                </a:rPr>
                <a:t>通过水平复制，达到数据冗余的要求</a:t>
              </a:r>
            </a:p>
          </p:txBody>
        </p:sp>
      </p:grpSp>
      <p:sp>
        <p:nvSpPr>
          <p:cNvPr id="34" name="文本框 33"/>
          <p:cNvSpPr txBox="1"/>
          <p:nvPr/>
        </p:nvSpPr>
        <p:spPr>
          <a:xfrm>
            <a:off x="5769610" y="4294505"/>
            <a:ext cx="4432300" cy="368300"/>
          </a:xfrm>
          <a:prstGeom prst="rect">
            <a:avLst/>
          </a:prstGeom>
          <a:noFill/>
        </p:spPr>
        <p:txBody>
          <a:bodyPr wrap="square" rtlCol="0">
            <a:spAutoFit/>
          </a:bodyPr>
          <a:lstStyle/>
          <a:p>
            <a:r>
              <a:rPr lang="zh-CN">
                <a:solidFill>
                  <a:srgbClr val="FF0000"/>
                </a:solidFill>
              </a:rPr>
              <a:t>机架感知，决定数据块保存的位置</a:t>
            </a:r>
          </a:p>
        </p:txBody>
      </p:sp>
      <p:sp>
        <p:nvSpPr>
          <p:cNvPr id="35" name="文本框 34"/>
          <p:cNvSpPr txBox="1"/>
          <p:nvPr/>
        </p:nvSpPr>
        <p:spPr>
          <a:xfrm>
            <a:off x="3486785" y="6188710"/>
            <a:ext cx="8260080" cy="645160"/>
          </a:xfrm>
          <a:prstGeom prst="rect">
            <a:avLst/>
          </a:prstGeom>
          <a:noFill/>
        </p:spPr>
        <p:txBody>
          <a:bodyPr wrap="square" rtlCol="0">
            <a:spAutoFit/>
          </a:bodyPr>
          <a:lstStyle/>
          <a:p>
            <a:endParaRPr lang="zh-CN" altLang="en-US">
              <a:solidFill>
                <a:srgbClr val="FF0000"/>
              </a:solidFill>
            </a:endParaRPr>
          </a:p>
          <a:p>
            <a:r>
              <a:rPr lang="zh-CN" altLang="en-US">
                <a:solidFill>
                  <a:srgbClr val="FF0000"/>
                </a:solidFill>
              </a:rPr>
              <a:t>当保存数据块的时候，</a:t>
            </a:r>
            <a:r>
              <a:rPr lang="en-US" altLang="zh-CN">
                <a:solidFill>
                  <a:srgbClr val="FF0000"/>
                </a:solidFill>
              </a:rPr>
              <a:t>NameNode</a:t>
            </a:r>
            <a:r>
              <a:rPr lang="zh-CN" altLang="en-US">
                <a:solidFill>
                  <a:srgbClr val="FF0000"/>
                </a:solidFill>
              </a:rPr>
              <a:t>会维护数据块的位置信息</a:t>
            </a:r>
          </a:p>
        </p:txBody>
      </p:sp>
      <p:sp>
        <p:nvSpPr>
          <p:cNvPr id="36" name="文本框 35"/>
          <p:cNvSpPr txBox="1"/>
          <p:nvPr/>
        </p:nvSpPr>
        <p:spPr>
          <a:xfrm>
            <a:off x="207645" y="3502660"/>
            <a:ext cx="2259330" cy="645160"/>
          </a:xfrm>
          <a:prstGeom prst="rect">
            <a:avLst/>
          </a:prstGeom>
          <a:noFill/>
        </p:spPr>
        <p:txBody>
          <a:bodyPr wrap="square" rtlCol="0">
            <a:spAutoFit/>
          </a:bodyPr>
          <a:lstStyle/>
          <a:p>
            <a:r>
              <a:rPr lang="zh-CN" altLang="en-US">
                <a:solidFill>
                  <a:srgbClr val="FF0000"/>
                </a:solidFill>
              </a:rPr>
              <a:t>存在问题：</a:t>
            </a:r>
          </a:p>
          <a:p>
            <a:r>
              <a:rPr lang="zh-CN" altLang="en-US">
                <a:solidFill>
                  <a:srgbClr val="FF0000"/>
                </a:solidFill>
              </a:rPr>
              <a:t>（</a:t>
            </a:r>
            <a:r>
              <a:rPr lang="en-US" altLang="zh-CN">
                <a:solidFill>
                  <a:srgbClr val="FF0000"/>
                </a:solidFill>
              </a:rPr>
              <a:t>1</a:t>
            </a:r>
            <a:r>
              <a:rPr lang="zh-CN" altLang="en-US">
                <a:solidFill>
                  <a:srgbClr val="FF0000"/>
                </a:solidFill>
              </a:rPr>
              <a:t>）硬盘不够大？</a:t>
            </a:r>
          </a:p>
        </p:txBody>
      </p:sp>
      <p:sp>
        <p:nvSpPr>
          <p:cNvPr id="37" name="文本框 36"/>
          <p:cNvSpPr txBox="1"/>
          <p:nvPr/>
        </p:nvSpPr>
        <p:spPr>
          <a:xfrm>
            <a:off x="146685" y="4516120"/>
            <a:ext cx="2839085" cy="368300"/>
          </a:xfrm>
          <a:prstGeom prst="rect">
            <a:avLst/>
          </a:prstGeom>
          <a:noFill/>
        </p:spPr>
        <p:txBody>
          <a:bodyPr wrap="square" rtlCol="0">
            <a:spAutoFit/>
          </a:bodyPr>
          <a:lstStyle/>
          <a:p>
            <a:r>
              <a:rPr lang="zh-CN" altLang="en-US">
                <a:solidFill>
                  <a:srgbClr val="FF0000"/>
                </a:solidFill>
                <a:sym typeface="+mn-ea"/>
              </a:rPr>
              <a:t>（</a:t>
            </a:r>
            <a:r>
              <a:rPr lang="en-US" altLang="zh-CN">
                <a:solidFill>
                  <a:srgbClr val="FF0000"/>
                </a:solidFill>
                <a:sym typeface="+mn-ea"/>
              </a:rPr>
              <a:t>2</a:t>
            </a:r>
            <a:r>
              <a:rPr lang="zh-CN" altLang="en-US">
                <a:solidFill>
                  <a:srgbClr val="FF0000"/>
                </a:solidFill>
                <a:sym typeface="+mn-ea"/>
              </a:rPr>
              <a:t>）数据不够安全？</a:t>
            </a:r>
          </a:p>
        </p:txBody>
      </p:sp>
      <p:sp>
        <p:nvSpPr>
          <p:cNvPr id="43" name="文本框 42"/>
          <p:cNvSpPr txBox="1"/>
          <p:nvPr/>
        </p:nvSpPr>
        <p:spPr>
          <a:xfrm>
            <a:off x="310515" y="4147820"/>
            <a:ext cx="2052955" cy="368300"/>
          </a:xfrm>
          <a:prstGeom prst="rect">
            <a:avLst/>
          </a:prstGeom>
          <a:noFill/>
        </p:spPr>
        <p:txBody>
          <a:bodyPr wrap="square" rtlCol="0">
            <a:spAutoFit/>
          </a:bodyPr>
          <a:lstStyle/>
          <a:p>
            <a:r>
              <a:rPr lang="zh-CN" altLang="en-US">
                <a:solidFill>
                  <a:srgbClr val="0945A5"/>
                </a:solidFill>
                <a:sym typeface="+mn-ea"/>
              </a:rPr>
              <a:t>  </a:t>
            </a:r>
            <a:r>
              <a:rPr lang="en-US" altLang="zh-CN">
                <a:solidFill>
                  <a:srgbClr val="0945A5"/>
                </a:solidFill>
                <a:sym typeface="+mn-ea"/>
              </a:rPr>
              <a:t>&gt;&gt;</a:t>
            </a:r>
            <a:r>
              <a:rPr lang="zh-CN" altLang="en-US">
                <a:solidFill>
                  <a:srgbClr val="0945A5"/>
                </a:solidFill>
                <a:sym typeface="+mn-ea"/>
              </a:rPr>
              <a:t>多几块硬盘</a:t>
            </a:r>
          </a:p>
        </p:txBody>
      </p:sp>
      <p:sp>
        <p:nvSpPr>
          <p:cNvPr id="44" name="文本框 43"/>
          <p:cNvSpPr txBox="1"/>
          <p:nvPr/>
        </p:nvSpPr>
        <p:spPr>
          <a:xfrm>
            <a:off x="139700" y="4899660"/>
            <a:ext cx="2769870" cy="368300"/>
          </a:xfrm>
          <a:prstGeom prst="rect">
            <a:avLst/>
          </a:prstGeom>
          <a:noFill/>
        </p:spPr>
        <p:txBody>
          <a:bodyPr wrap="square" rtlCol="0">
            <a:spAutoFit/>
          </a:bodyPr>
          <a:lstStyle/>
          <a:p>
            <a:r>
              <a:rPr lang="en-US" altLang="zh-CN">
                <a:solidFill>
                  <a:srgbClr val="0945A5"/>
                </a:solidFill>
                <a:sym typeface="+mn-ea"/>
              </a:rPr>
              <a:t>&gt;&gt;</a:t>
            </a:r>
            <a:r>
              <a:rPr lang="zh-CN" altLang="en-US">
                <a:solidFill>
                  <a:srgbClr val="0945A5"/>
                </a:solidFill>
                <a:sym typeface="+mn-ea"/>
              </a:rPr>
              <a:t>数据冗余</a:t>
            </a:r>
          </a:p>
        </p:txBody>
      </p:sp>
      <p:grpSp>
        <p:nvGrpSpPr>
          <p:cNvPr id="49" name="组合 48"/>
          <p:cNvGrpSpPr/>
          <p:nvPr/>
        </p:nvGrpSpPr>
        <p:grpSpPr>
          <a:xfrm>
            <a:off x="170815" y="5285740"/>
            <a:ext cx="2790825" cy="1536700"/>
            <a:chOff x="269" y="8324"/>
            <a:chExt cx="4395" cy="2420"/>
          </a:xfrm>
        </p:grpSpPr>
        <p:sp>
          <p:nvSpPr>
            <p:cNvPr id="39" name="文本框 38"/>
            <p:cNvSpPr txBox="1"/>
            <p:nvPr/>
          </p:nvSpPr>
          <p:spPr>
            <a:xfrm>
              <a:off x="414" y="9292"/>
              <a:ext cx="3383" cy="1452"/>
            </a:xfrm>
            <a:prstGeom prst="rect">
              <a:avLst/>
            </a:prstGeom>
            <a:noFill/>
          </p:spPr>
          <p:txBody>
            <a:bodyPr wrap="square" rtlCol="0">
              <a:spAutoFit/>
            </a:bodyPr>
            <a:lstStyle/>
            <a:p>
              <a:r>
                <a:rPr lang="en-US" altLang="zh-CN">
                  <a:solidFill>
                    <a:srgbClr val="7030A0"/>
                  </a:solidFill>
                </a:rPr>
                <a:t>HDFS</a:t>
              </a:r>
              <a:r>
                <a:rPr lang="zh-CN" altLang="en-US">
                  <a:solidFill>
                    <a:srgbClr val="7030A0"/>
                  </a:solidFill>
                </a:rPr>
                <a:t>数据块大小</a:t>
              </a:r>
            </a:p>
            <a:p>
              <a:r>
                <a:rPr lang="en-US" altLang="zh-CN">
                  <a:solidFill>
                    <a:srgbClr val="7030A0"/>
                  </a:solidFill>
                </a:rPr>
                <a:t>1.x</a:t>
              </a:r>
              <a:r>
                <a:rPr lang="zh-CN" altLang="en-US">
                  <a:solidFill>
                    <a:srgbClr val="7030A0"/>
                  </a:solidFill>
                </a:rPr>
                <a:t>： </a:t>
              </a:r>
              <a:r>
                <a:rPr lang="en-US" altLang="zh-CN">
                  <a:solidFill>
                    <a:srgbClr val="7030A0"/>
                  </a:solidFill>
                </a:rPr>
                <a:t>64MB</a:t>
              </a:r>
            </a:p>
            <a:p>
              <a:r>
                <a:rPr lang="en-US" altLang="zh-CN">
                  <a:solidFill>
                    <a:srgbClr val="7030A0"/>
                  </a:solidFill>
                </a:rPr>
                <a:t>2.x</a:t>
              </a:r>
              <a:r>
                <a:rPr lang="zh-CN" altLang="en-US">
                  <a:solidFill>
                    <a:srgbClr val="7030A0"/>
                  </a:solidFill>
                </a:rPr>
                <a:t>：</a:t>
              </a:r>
              <a:r>
                <a:rPr lang="en-US" altLang="zh-CN">
                  <a:solidFill>
                    <a:srgbClr val="7030A0"/>
                  </a:solidFill>
                </a:rPr>
                <a:t>128MB</a:t>
              </a:r>
            </a:p>
          </p:txBody>
        </p:sp>
        <p:sp>
          <p:nvSpPr>
            <p:cNvPr id="48" name="文本框 47"/>
            <p:cNvSpPr txBox="1"/>
            <p:nvPr/>
          </p:nvSpPr>
          <p:spPr>
            <a:xfrm>
              <a:off x="269" y="8324"/>
              <a:ext cx="4395" cy="1016"/>
            </a:xfrm>
            <a:prstGeom prst="rect">
              <a:avLst/>
            </a:prstGeom>
            <a:noFill/>
          </p:spPr>
          <p:txBody>
            <a:bodyPr wrap="square" rtlCol="0">
              <a:spAutoFit/>
            </a:bodyPr>
            <a:lstStyle/>
            <a:p>
              <a:r>
                <a:rPr lang="en-US" altLang="zh-CN">
                  <a:solidFill>
                    <a:srgbClr val="7030A0"/>
                  </a:solidFill>
                  <a:sym typeface="+mn-ea"/>
                </a:rPr>
                <a:t>&gt;&gt;HDFS</a:t>
              </a:r>
              <a:r>
                <a:rPr lang="zh-CN" altLang="en-US">
                  <a:solidFill>
                    <a:srgbClr val="7030A0"/>
                  </a:solidFill>
                  <a:sym typeface="+mn-ea"/>
                </a:rPr>
                <a:t>保存的是数据块</a:t>
              </a:r>
              <a:endParaRPr lang="zh-CN" altLang="en-US">
                <a:solidFill>
                  <a:srgbClr val="7030A0"/>
                </a:solidFill>
              </a:endParaRPr>
            </a:p>
            <a:p>
              <a:r>
                <a:rPr lang="en-US" altLang="zh-CN">
                  <a:solidFill>
                    <a:srgbClr val="7030A0"/>
                  </a:solidFill>
                  <a:sym typeface="+mn-ea"/>
                </a:rPr>
                <a:t>&gt;&gt;HDFS</a:t>
              </a:r>
              <a:r>
                <a:rPr lang="zh-CN" altLang="en-US">
                  <a:solidFill>
                    <a:srgbClr val="7030A0"/>
                  </a:solidFill>
                  <a:sym typeface="+mn-ea"/>
                </a:rPr>
                <a:t>的数据块冗余度</a:t>
              </a:r>
              <a:r>
                <a:rPr lang="en-US" altLang="zh-CN">
                  <a:solidFill>
                    <a:srgbClr val="7030A0"/>
                  </a:solidFill>
                  <a:sym typeface="+mn-ea"/>
                </a:rPr>
                <a:t>:3</a:t>
              </a:r>
            </a:p>
          </p:txBody>
        </p:sp>
      </p:grpSp>
      <p:grpSp>
        <p:nvGrpSpPr>
          <p:cNvPr id="51" name="组合 50"/>
          <p:cNvGrpSpPr/>
          <p:nvPr/>
        </p:nvGrpSpPr>
        <p:grpSpPr>
          <a:xfrm>
            <a:off x="568325" y="2668270"/>
            <a:ext cx="1400175" cy="586740"/>
            <a:chOff x="895" y="4202"/>
            <a:chExt cx="2205" cy="924"/>
          </a:xfrm>
        </p:grpSpPr>
        <p:sp>
          <p:nvSpPr>
            <p:cNvPr id="38" name="椭圆 37"/>
            <p:cNvSpPr/>
            <p:nvPr/>
          </p:nvSpPr>
          <p:spPr>
            <a:xfrm>
              <a:off x="1702" y="4202"/>
              <a:ext cx="1398" cy="9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sp>
          <p:nvSpPr>
            <p:cNvPr id="50" name="椭圆 49"/>
            <p:cNvSpPr/>
            <p:nvPr/>
          </p:nvSpPr>
          <p:spPr>
            <a:xfrm>
              <a:off x="895" y="4310"/>
              <a:ext cx="757" cy="70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tLang="zh-CN" sz="1400"/>
            </a:p>
          </p:txBody>
        </p:sp>
      </p:grpSp>
      <p:sp>
        <p:nvSpPr>
          <p:cNvPr id="57" name="文本框 56"/>
          <p:cNvSpPr txBox="1"/>
          <p:nvPr/>
        </p:nvSpPr>
        <p:spPr>
          <a:xfrm>
            <a:off x="11129645" y="3342640"/>
            <a:ext cx="1019810" cy="368300"/>
          </a:xfrm>
          <a:prstGeom prst="rect">
            <a:avLst/>
          </a:prstGeom>
          <a:noFill/>
        </p:spPr>
        <p:txBody>
          <a:bodyPr wrap="square" rtlCol="0">
            <a:spAutoFit/>
          </a:bodyPr>
          <a:lstStyle/>
          <a:p>
            <a:r>
              <a:rPr lang="en-US" altLang="zh-CN">
                <a:solidFill>
                  <a:srgbClr val="7030A0"/>
                </a:solidFill>
              </a:rPr>
              <a:t>HDFS</a:t>
            </a:r>
          </a:p>
        </p:txBody>
      </p:sp>
      <p:sp>
        <p:nvSpPr>
          <p:cNvPr id="32"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1.2.3</a:t>
            </a:r>
            <a:r>
              <a:rPr lang="zh-CN" altLang="en-US" sz="2800" b="1" dirty="0">
                <a:sym typeface="+mn-ea"/>
              </a:rPr>
              <a:t>  </a:t>
            </a:r>
            <a:r>
              <a:rPr lang="en-US" altLang="zh-CN" sz="2800" b="1" dirty="0">
                <a:sym typeface="+mn-ea"/>
              </a:rPr>
              <a:t>Hadoop</a:t>
            </a:r>
            <a:r>
              <a:rPr lang="zh-CN" sz="2800" b="1" dirty="0">
                <a:sym typeface="+mn-ea"/>
              </a:rPr>
              <a:t>解决方案</a:t>
            </a:r>
            <a:endParaRPr lang="zh-CN"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additive="base">
                                        <p:cTn id="45" dur="500" fill="hold"/>
                                        <p:tgtEl>
                                          <p:spTgt spid="44"/>
                                        </p:tgtEl>
                                        <p:attrNameLst>
                                          <p:attrName>ppt_x</p:attrName>
                                        </p:attrNameLst>
                                      </p:cBhvr>
                                      <p:tavLst>
                                        <p:tav tm="0">
                                          <p:val>
                                            <p:strVal val="#ppt_x"/>
                                          </p:val>
                                        </p:tav>
                                        <p:tav tm="100000">
                                          <p:val>
                                            <p:strVal val="#ppt_x"/>
                                          </p:val>
                                        </p:tav>
                                      </p:tavLst>
                                    </p:anim>
                                    <p:anim calcmode="lin" valueType="num">
                                      <p:cBhvr additive="base">
                                        <p:cTn id="4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500" fill="hold"/>
                                        <p:tgtEl>
                                          <p:spTgt spid="49"/>
                                        </p:tgtEl>
                                        <p:attrNameLst>
                                          <p:attrName>ppt_x</p:attrName>
                                        </p:attrNameLst>
                                      </p:cBhvr>
                                      <p:tavLst>
                                        <p:tav tm="0">
                                          <p:val>
                                            <p:strVal val="#ppt_x"/>
                                          </p:val>
                                        </p:tav>
                                        <p:tav tm="100000">
                                          <p:val>
                                            <p:strVal val="#ppt_x"/>
                                          </p:val>
                                        </p:tav>
                                      </p:tavLst>
                                    </p:anim>
                                    <p:anim calcmode="lin" valueType="num">
                                      <p:cBhvr additive="base">
                                        <p:cTn id="5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additive="base">
                                        <p:cTn id="63" dur="500" fill="hold"/>
                                        <p:tgtEl>
                                          <p:spTgt spid="53"/>
                                        </p:tgtEl>
                                        <p:attrNameLst>
                                          <p:attrName>ppt_x</p:attrName>
                                        </p:attrNameLst>
                                      </p:cBhvr>
                                      <p:tavLst>
                                        <p:tav tm="0">
                                          <p:val>
                                            <p:strVal val="#ppt_x"/>
                                          </p:val>
                                        </p:tav>
                                        <p:tav tm="100000">
                                          <p:val>
                                            <p:strVal val="#ppt_x"/>
                                          </p:val>
                                        </p:tav>
                                      </p:tavLst>
                                    </p:anim>
                                    <p:anim calcmode="lin" valueType="num">
                                      <p:cBhvr additive="base">
                                        <p:cTn id="6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blinds(horizontal)">
                                      <p:cBhvr>
                                        <p:cTn id="69" dur="500"/>
                                        <p:tgtEl>
                                          <p:spTgt spid="55"/>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12"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strips(downLeft)">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12"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strips(downLeft)">
                                      <p:cBhvr>
                                        <p:cTn id="79" dur="500"/>
                                        <p:tgtEl>
                                          <p:spTgt spid="1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4"/>
                                        </p:tgtEl>
                                        <p:attrNameLst>
                                          <p:attrName>style.visibility</p:attrName>
                                        </p:attrNameLst>
                                      </p:cBhvr>
                                      <p:to>
                                        <p:strVal val="visible"/>
                                      </p:to>
                                    </p:set>
                                    <p:anim calcmode="lin" valueType="num">
                                      <p:cBhvr additive="base">
                                        <p:cTn id="84" dur="500" fill="hold"/>
                                        <p:tgtEl>
                                          <p:spTgt spid="34"/>
                                        </p:tgtEl>
                                        <p:attrNameLst>
                                          <p:attrName>ppt_x</p:attrName>
                                        </p:attrNameLst>
                                      </p:cBhvr>
                                      <p:tavLst>
                                        <p:tav tm="0">
                                          <p:val>
                                            <p:strVal val="#ppt_x"/>
                                          </p:val>
                                        </p:tav>
                                        <p:tav tm="100000">
                                          <p:val>
                                            <p:strVal val="#ppt_x"/>
                                          </p:val>
                                        </p:tav>
                                      </p:tavLst>
                                    </p:anim>
                                    <p:anim calcmode="lin" valueType="num">
                                      <p:cBhvr additive="base">
                                        <p:cTn id="8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ppt_x"/>
                                          </p:val>
                                        </p:tav>
                                        <p:tav tm="100000">
                                          <p:val>
                                            <p:strVal val="#ppt_x"/>
                                          </p:val>
                                        </p:tav>
                                      </p:tavLst>
                                    </p:anim>
                                    <p:anim calcmode="lin" valueType="num">
                                      <p:cBhvr additive="base">
                                        <p:cTn id="97" dur="500" fill="hold"/>
                                        <p:tgtEl>
                                          <p:spTgt spid="15"/>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16"/>
                                        </p:tgtEl>
                                        <p:attrNameLst>
                                          <p:attrName>style.visibility</p:attrName>
                                        </p:attrNameLst>
                                      </p:cBhvr>
                                      <p:to>
                                        <p:strVal val="visible"/>
                                      </p:to>
                                    </p:set>
                                    <p:anim calcmode="lin" valueType="num">
                                      <p:cBhvr additive="base">
                                        <p:cTn id="100" dur="500" fill="hold"/>
                                        <p:tgtEl>
                                          <p:spTgt spid="16"/>
                                        </p:tgtEl>
                                        <p:attrNameLst>
                                          <p:attrName>ppt_x</p:attrName>
                                        </p:attrNameLst>
                                      </p:cBhvr>
                                      <p:tavLst>
                                        <p:tav tm="0">
                                          <p:val>
                                            <p:strVal val="#ppt_x"/>
                                          </p:val>
                                        </p:tav>
                                        <p:tav tm="100000">
                                          <p:val>
                                            <p:strVal val="#ppt_x"/>
                                          </p:val>
                                        </p:tav>
                                      </p:tavLst>
                                    </p:anim>
                                    <p:anim calcmode="lin" valueType="num">
                                      <p:cBhvr additive="base">
                                        <p:cTn id="101" dur="500" fill="hold"/>
                                        <p:tgtEl>
                                          <p:spTgt spid="16"/>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 calcmode="lin" valueType="num">
                                      <p:cBhvr additive="base">
                                        <p:cTn id="104" dur="500" fill="hold"/>
                                        <p:tgtEl>
                                          <p:spTgt spid="28"/>
                                        </p:tgtEl>
                                        <p:attrNameLst>
                                          <p:attrName>ppt_x</p:attrName>
                                        </p:attrNameLst>
                                      </p:cBhvr>
                                      <p:tavLst>
                                        <p:tav tm="0">
                                          <p:val>
                                            <p:strVal val="#ppt_x"/>
                                          </p:val>
                                        </p:tav>
                                        <p:tav tm="100000">
                                          <p:val>
                                            <p:strVal val="#ppt_x"/>
                                          </p:val>
                                        </p:tav>
                                      </p:tavLst>
                                    </p:anim>
                                    <p:anim calcmode="lin" valueType="num">
                                      <p:cBhvr additive="base">
                                        <p:cTn id="105" dur="500" fill="hold"/>
                                        <p:tgtEl>
                                          <p:spTgt spid="28"/>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57"/>
                                        </p:tgtEl>
                                        <p:attrNameLst>
                                          <p:attrName>style.visibility</p:attrName>
                                        </p:attrNameLst>
                                      </p:cBhvr>
                                      <p:to>
                                        <p:strVal val="visible"/>
                                      </p:to>
                                    </p:set>
                                    <p:anim calcmode="lin" valueType="num">
                                      <p:cBhvr additive="base">
                                        <p:cTn id="112" dur="500" fill="hold"/>
                                        <p:tgtEl>
                                          <p:spTgt spid="57"/>
                                        </p:tgtEl>
                                        <p:attrNameLst>
                                          <p:attrName>ppt_x</p:attrName>
                                        </p:attrNameLst>
                                      </p:cBhvr>
                                      <p:tavLst>
                                        <p:tav tm="0">
                                          <p:val>
                                            <p:strVal val="#ppt_x"/>
                                          </p:val>
                                        </p:tav>
                                        <p:tav tm="100000">
                                          <p:val>
                                            <p:strVal val="#ppt_x"/>
                                          </p:val>
                                        </p:tav>
                                      </p:tavLst>
                                    </p:anim>
                                    <p:anim calcmode="lin" valueType="num">
                                      <p:cBhvr additive="base">
                                        <p:cTn id="113" dur="500" fill="hold"/>
                                        <p:tgtEl>
                                          <p:spTgt spid="5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40"/>
                                        </p:tgtEl>
                                        <p:attrNameLst>
                                          <p:attrName>style.visibility</p:attrName>
                                        </p:attrNameLst>
                                      </p:cBhvr>
                                      <p:to>
                                        <p:strVal val="visible"/>
                                      </p:to>
                                    </p:set>
                                    <p:anim calcmode="lin" valueType="num">
                                      <p:cBhvr additive="base">
                                        <p:cTn id="116" dur="500" fill="hold"/>
                                        <p:tgtEl>
                                          <p:spTgt spid="40"/>
                                        </p:tgtEl>
                                        <p:attrNameLst>
                                          <p:attrName>ppt_x</p:attrName>
                                        </p:attrNameLst>
                                      </p:cBhvr>
                                      <p:tavLst>
                                        <p:tav tm="0">
                                          <p:val>
                                            <p:strVal val="#ppt_x"/>
                                          </p:val>
                                        </p:tav>
                                        <p:tav tm="100000">
                                          <p:val>
                                            <p:strVal val="#ppt_x"/>
                                          </p:val>
                                        </p:tav>
                                      </p:tavLst>
                                    </p:anim>
                                    <p:anim calcmode="lin" valueType="num">
                                      <p:cBhvr additive="base">
                                        <p:cTn id="11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60"/>
                                        </p:tgtEl>
                                        <p:attrNameLst>
                                          <p:attrName>style.visibility</p:attrName>
                                        </p:attrNameLst>
                                      </p:cBhvr>
                                      <p:to>
                                        <p:strVal val="visible"/>
                                      </p:to>
                                    </p:set>
                                    <p:anim calcmode="lin" valueType="num">
                                      <p:cBhvr additive="base">
                                        <p:cTn id="122" dur="500" fill="hold"/>
                                        <p:tgtEl>
                                          <p:spTgt spid="60"/>
                                        </p:tgtEl>
                                        <p:attrNameLst>
                                          <p:attrName>ppt_x</p:attrName>
                                        </p:attrNameLst>
                                      </p:cBhvr>
                                      <p:tavLst>
                                        <p:tav tm="0">
                                          <p:val>
                                            <p:strVal val="#ppt_x"/>
                                          </p:val>
                                        </p:tav>
                                        <p:tav tm="100000">
                                          <p:val>
                                            <p:strVal val="#ppt_x"/>
                                          </p:val>
                                        </p:tav>
                                      </p:tavLst>
                                    </p:anim>
                                    <p:anim calcmode="lin" valueType="num">
                                      <p:cBhvr additive="base">
                                        <p:cTn id="12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anim calcmode="lin" valueType="num">
                                      <p:cBhvr additive="base">
                                        <p:cTn id="128" dur="500" fill="hold"/>
                                        <p:tgtEl>
                                          <p:spTgt spid="35"/>
                                        </p:tgtEl>
                                        <p:attrNameLst>
                                          <p:attrName>ppt_x</p:attrName>
                                        </p:attrNameLst>
                                      </p:cBhvr>
                                      <p:tavLst>
                                        <p:tav tm="0">
                                          <p:val>
                                            <p:strVal val="#ppt_x"/>
                                          </p:val>
                                        </p:tav>
                                        <p:tav tm="100000">
                                          <p:val>
                                            <p:strVal val="#ppt_x"/>
                                          </p:val>
                                        </p:tav>
                                      </p:tavLst>
                                    </p:anim>
                                    <p:anim calcmode="lin" valueType="num">
                                      <p:cBhvr additive="base">
                                        <p:cTn id="12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13" grpId="0" bldLvl="0" animBg="1"/>
      <p:bldP spid="14" grpId="0" bldLvl="0" animBg="1"/>
      <p:bldP spid="15" grpId="0"/>
      <p:bldP spid="16" grpId="0"/>
      <p:bldP spid="28" grpId="0"/>
      <p:bldP spid="34" grpId="0"/>
      <p:bldP spid="35" grpId="0"/>
      <p:bldP spid="36" grpId="0"/>
      <p:bldP spid="37" grpId="0"/>
      <p:bldP spid="43" grpId="0"/>
      <p:bldP spid="44" grpId="0"/>
      <p:bldP spid="5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785870" y="1592580"/>
            <a:ext cx="1823085" cy="460375"/>
          </a:xfrm>
          <a:prstGeom prst="rect">
            <a:avLst/>
          </a:prstGeom>
          <a:noFill/>
        </p:spPr>
        <p:txBody>
          <a:bodyPr wrap="square" rtlCol="0">
            <a:spAutoFit/>
          </a:bodyPr>
          <a:lstStyle/>
          <a:p>
            <a:r>
              <a:rPr lang="zh-CN" altLang="en-US" sz="2400"/>
              <a:t>机架感知</a:t>
            </a:r>
          </a:p>
        </p:txBody>
      </p:sp>
      <p:grpSp>
        <p:nvGrpSpPr>
          <p:cNvPr id="32" name="组合 31"/>
          <p:cNvGrpSpPr/>
          <p:nvPr/>
        </p:nvGrpSpPr>
        <p:grpSpPr>
          <a:xfrm>
            <a:off x="1918335" y="2186305"/>
            <a:ext cx="2694940" cy="4254500"/>
            <a:chOff x="3040" y="3443"/>
            <a:chExt cx="4244" cy="6700"/>
          </a:xfrm>
        </p:grpSpPr>
        <p:sp>
          <p:nvSpPr>
            <p:cNvPr id="5" name="矩形 4"/>
            <p:cNvSpPr/>
            <p:nvPr/>
          </p:nvSpPr>
          <p:spPr>
            <a:xfrm>
              <a:off x="3040" y="4023"/>
              <a:ext cx="4245" cy="6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圆角矩形 5"/>
            <p:cNvSpPr/>
            <p:nvPr/>
          </p:nvSpPr>
          <p:spPr>
            <a:xfrm>
              <a:off x="3435" y="434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角矩形 7"/>
            <p:cNvSpPr/>
            <p:nvPr/>
          </p:nvSpPr>
          <p:spPr>
            <a:xfrm>
              <a:off x="3447" y="545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圆角矩形 8"/>
            <p:cNvSpPr/>
            <p:nvPr/>
          </p:nvSpPr>
          <p:spPr>
            <a:xfrm>
              <a:off x="3435" y="666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圆角矩形 9"/>
            <p:cNvSpPr/>
            <p:nvPr/>
          </p:nvSpPr>
          <p:spPr>
            <a:xfrm>
              <a:off x="3435" y="7749"/>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圆角矩形 10"/>
            <p:cNvSpPr/>
            <p:nvPr/>
          </p:nvSpPr>
          <p:spPr>
            <a:xfrm>
              <a:off x="3448" y="8835"/>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文本框 11"/>
            <p:cNvSpPr txBox="1"/>
            <p:nvPr/>
          </p:nvSpPr>
          <p:spPr>
            <a:xfrm>
              <a:off x="4521" y="3443"/>
              <a:ext cx="1604" cy="580"/>
            </a:xfrm>
            <a:prstGeom prst="rect">
              <a:avLst/>
            </a:prstGeom>
            <a:noFill/>
          </p:spPr>
          <p:txBody>
            <a:bodyPr wrap="square" rtlCol="0">
              <a:spAutoFit/>
            </a:bodyPr>
            <a:lstStyle/>
            <a:p>
              <a:r>
                <a:rPr lang="en-US" altLang="zh-CN"/>
                <a:t>Rack 1</a:t>
              </a:r>
            </a:p>
          </p:txBody>
        </p:sp>
      </p:grpSp>
      <p:grpSp>
        <p:nvGrpSpPr>
          <p:cNvPr id="33" name="组合 32"/>
          <p:cNvGrpSpPr/>
          <p:nvPr/>
        </p:nvGrpSpPr>
        <p:grpSpPr>
          <a:xfrm>
            <a:off x="5205730" y="2218055"/>
            <a:ext cx="2695575" cy="4254500"/>
            <a:chOff x="8198" y="3493"/>
            <a:chExt cx="4245" cy="6700"/>
          </a:xfrm>
        </p:grpSpPr>
        <p:sp>
          <p:nvSpPr>
            <p:cNvPr id="13" name="矩形 12"/>
            <p:cNvSpPr/>
            <p:nvPr/>
          </p:nvSpPr>
          <p:spPr>
            <a:xfrm>
              <a:off x="8198" y="4073"/>
              <a:ext cx="4245" cy="6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圆角矩形 13"/>
            <p:cNvSpPr/>
            <p:nvPr/>
          </p:nvSpPr>
          <p:spPr>
            <a:xfrm>
              <a:off x="8593" y="439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圆角矩形 14"/>
            <p:cNvSpPr/>
            <p:nvPr/>
          </p:nvSpPr>
          <p:spPr>
            <a:xfrm>
              <a:off x="8605" y="550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圆角矩形 15"/>
            <p:cNvSpPr/>
            <p:nvPr/>
          </p:nvSpPr>
          <p:spPr>
            <a:xfrm>
              <a:off x="8593" y="671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圆角矩形 16"/>
            <p:cNvSpPr/>
            <p:nvPr/>
          </p:nvSpPr>
          <p:spPr>
            <a:xfrm>
              <a:off x="8593" y="7799"/>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圆角矩形 17"/>
            <p:cNvSpPr/>
            <p:nvPr/>
          </p:nvSpPr>
          <p:spPr>
            <a:xfrm>
              <a:off x="8606" y="8885"/>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文本框 18"/>
            <p:cNvSpPr txBox="1"/>
            <p:nvPr/>
          </p:nvSpPr>
          <p:spPr>
            <a:xfrm>
              <a:off x="9679" y="3493"/>
              <a:ext cx="1604" cy="580"/>
            </a:xfrm>
            <a:prstGeom prst="rect">
              <a:avLst/>
            </a:prstGeom>
            <a:noFill/>
          </p:spPr>
          <p:txBody>
            <a:bodyPr wrap="square" rtlCol="0">
              <a:spAutoFit/>
            </a:bodyPr>
            <a:lstStyle/>
            <a:p>
              <a:r>
                <a:rPr lang="en-US" altLang="zh-CN"/>
                <a:t>Rack 2</a:t>
              </a:r>
            </a:p>
          </p:txBody>
        </p:sp>
      </p:grpSp>
      <p:grpSp>
        <p:nvGrpSpPr>
          <p:cNvPr id="34" name="组合 33"/>
          <p:cNvGrpSpPr/>
          <p:nvPr/>
        </p:nvGrpSpPr>
        <p:grpSpPr>
          <a:xfrm>
            <a:off x="8872855" y="2186305"/>
            <a:ext cx="2695575" cy="4254500"/>
            <a:chOff x="13973" y="3443"/>
            <a:chExt cx="4245" cy="6700"/>
          </a:xfrm>
        </p:grpSpPr>
        <p:sp>
          <p:nvSpPr>
            <p:cNvPr id="20" name="矩形 19"/>
            <p:cNvSpPr/>
            <p:nvPr/>
          </p:nvSpPr>
          <p:spPr>
            <a:xfrm>
              <a:off x="13973" y="4023"/>
              <a:ext cx="4245" cy="6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圆角矩形 20"/>
            <p:cNvSpPr/>
            <p:nvPr/>
          </p:nvSpPr>
          <p:spPr>
            <a:xfrm>
              <a:off x="14368" y="434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圆角矩形 21"/>
            <p:cNvSpPr/>
            <p:nvPr/>
          </p:nvSpPr>
          <p:spPr>
            <a:xfrm>
              <a:off x="14380" y="545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圆角矩形 22"/>
            <p:cNvSpPr/>
            <p:nvPr/>
          </p:nvSpPr>
          <p:spPr>
            <a:xfrm>
              <a:off x="14368" y="6663"/>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圆角矩形 23"/>
            <p:cNvSpPr/>
            <p:nvPr/>
          </p:nvSpPr>
          <p:spPr>
            <a:xfrm>
              <a:off x="14368" y="7749"/>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 name="圆角矩形 24"/>
            <p:cNvSpPr/>
            <p:nvPr/>
          </p:nvSpPr>
          <p:spPr>
            <a:xfrm>
              <a:off x="14381" y="8835"/>
              <a:ext cx="3430" cy="8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文本框 25"/>
            <p:cNvSpPr txBox="1"/>
            <p:nvPr/>
          </p:nvSpPr>
          <p:spPr>
            <a:xfrm>
              <a:off x="15454" y="3443"/>
              <a:ext cx="1604" cy="580"/>
            </a:xfrm>
            <a:prstGeom prst="rect">
              <a:avLst/>
            </a:prstGeom>
            <a:noFill/>
          </p:spPr>
          <p:txBody>
            <a:bodyPr wrap="square" rtlCol="0">
              <a:spAutoFit/>
            </a:bodyPr>
            <a:lstStyle/>
            <a:p>
              <a:r>
                <a:rPr lang="en-US" altLang="zh-CN"/>
                <a:t>Rack 3</a:t>
              </a:r>
            </a:p>
          </p:txBody>
        </p:sp>
      </p:grpSp>
      <p:grpSp>
        <p:nvGrpSpPr>
          <p:cNvPr id="35" name="组合 34"/>
          <p:cNvGrpSpPr/>
          <p:nvPr/>
        </p:nvGrpSpPr>
        <p:grpSpPr>
          <a:xfrm>
            <a:off x="281305" y="2052955"/>
            <a:ext cx="1065530" cy="876300"/>
            <a:chOff x="443" y="3233"/>
            <a:chExt cx="1678" cy="1380"/>
          </a:xfrm>
        </p:grpSpPr>
        <p:sp>
          <p:nvSpPr>
            <p:cNvPr id="27" name="椭圆 26"/>
            <p:cNvSpPr/>
            <p:nvPr/>
          </p:nvSpPr>
          <p:spPr>
            <a:xfrm>
              <a:off x="485" y="3813"/>
              <a:ext cx="1295" cy="8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sp>
          <p:nvSpPr>
            <p:cNvPr id="31" name="文本框 30"/>
            <p:cNvSpPr txBox="1"/>
            <p:nvPr/>
          </p:nvSpPr>
          <p:spPr>
            <a:xfrm>
              <a:off x="443" y="3233"/>
              <a:ext cx="1678" cy="580"/>
            </a:xfrm>
            <a:prstGeom prst="rect">
              <a:avLst/>
            </a:prstGeom>
            <a:noFill/>
          </p:spPr>
          <p:txBody>
            <a:bodyPr wrap="square" rtlCol="0">
              <a:spAutoFit/>
            </a:bodyPr>
            <a:lstStyle/>
            <a:p>
              <a:r>
                <a:rPr lang="en-US" altLang="zh-CN"/>
                <a:t>128MB</a:t>
              </a:r>
            </a:p>
          </p:txBody>
        </p:sp>
      </p:grpSp>
      <p:grpSp>
        <p:nvGrpSpPr>
          <p:cNvPr id="37" name="组合 36"/>
          <p:cNvGrpSpPr/>
          <p:nvPr/>
        </p:nvGrpSpPr>
        <p:grpSpPr>
          <a:xfrm>
            <a:off x="1009650" y="2855595"/>
            <a:ext cx="3606800" cy="1896745"/>
            <a:chOff x="1590" y="4497"/>
            <a:chExt cx="5680" cy="2987"/>
          </a:xfrm>
        </p:grpSpPr>
        <p:sp>
          <p:nvSpPr>
            <p:cNvPr id="29" name="椭圆 28"/>
            <p:cNvSpPr/>
            <p:nvPr/>
          </p:nvSpPr>
          <p:spPr>
            <a:xfrm>
              <a:off x="4502" y="6683"/>
              <a:ext cx="1295" cy="8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cxnSp>
          <p:nvCxnSpPr>
            <p:cNvPr id="30" name="直接箭头连接符 29"/>
            <p:cNvCxnSpPr>
              <a:stCxn id="27" idx="5"/>
              <a:endCxn id="29" idx="2"/>
            </p:cNvCxnSpPr>
            <p:nvPr/>
          </p:nvCxnSpPr>
          <p:spPr>
            <a:xfrm>
              <a:off x="1590" y="4497"/>
              <a:ext cx="2912" cy="2587"/>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5622" y="6894"/>
              <a:ext cx="1648" cy="580"/>
            </a:xfrm>
            <a:prstGeom prst="rect">
              <a:avLst/>
            </a:prstGeom>
            <a:noFill/>
          </p:spPr>
          <p:txBody>
            <a:bodyPr wrap="square" rtlCol="0">
              <a:spAutoFit/>
            </a:bodyPr>
            <a:lstStyle/>
            <a:p>
              <a:r>
                <a:rPr lang="zh-CN" altLang="en-US">
                  <a:solidFill>
                    <a:srgbClr val="FF0000"/>
                  </a:solidFill>
                </a:rPr>
                <a:t>副本一</a:t>
              </a:r>
            </a:p>
          </p:txBody>
        </p:sp>
      </p:grpSp>
      <p:grpSp>
        <p:nvGrpSpPr>
          <p:cNvPr id="42" name="组合 41"/>
          <p:cNvGrpSpPr/>
          <p:nvPr/>
        </p:nvGrpSpPr>
        <p:grpSpPr>
          <a:xfrm>
            <a:off x="3692525" y="2855595"/>
            <a:ext cx="4117340" cy="1599565"/>
            <a:chOff x="5815" y="4497"/>
            <a:chExt cx="6484" cy="2519"/>
          </a:xfrm>
        </p:grpSpPr>
        <p:sp>
          <p:nvSpPr>
            <p:cNvPr id="38" name="椭圆 37"/>
            <p:cNvSpPr/>
            <p:nvPr/>
          </p:nvSpPr>
          <p:spPr>
            <a:xfrm>
              <a:off x="9679" y="4497"/>
              <a:ext cx="1295" cy="8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cxnSp>
          <p:nvCxnSpPr>
            <p:cNvPr id="39" name="直接箭头连接符 38"/>
            <p:cNvCxnSpPr/>
            <p:nvPr/>
          </p:nvCxnSpPr>
          <p:spPr>
            <a:xfrm flipV="1">
              <a:off x="5815" y="4830"/>
              <a:ext cx="3864" cy="218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10831" y="4520"/>
              <a:ext cx="1468" cy="580"/>
            </a:xfrm>
            <a:prstGeom prst="rect">
              <a:avLst/>
            </a:prstGeom>
            <a:noFill/>
          </p:spPr>
          <p:txBody>
            <a:bodyPr wrap="square" rtlCol="0">
              <a:spAutoFit/>
            </a:bodyPr>
            <a:lstStyle/>
            <a:p>
              <a:r>
                <a:rPr lang="zh-CN" altLang="en-US">
                  <a:solidFill>
                    <a:srgbClr val="FF0000"/>
                  </a:solidFill>
                </a:rPr>
                <a:t>副本二</a:t>
              </a:r>
            </a:p>
          </p:txBody>
        </p:sp>
      </p:grpSp>
      <p:grpSp>
        <p:nvGrpSpPr>
          <p:cNvPr id="46" name="组合 45"/>
          <p:cNvGrpSpPr/>
          <p:nvPr/>
        </p:nvGrpSpPr>
        <p:grpSpPr>
          <a:xfrm>
            <a:off x="6146165" y="3394075"/>
            <a:ext cx="2023745" cy="1422400"/>
            <a:chOff x="4520" y="7484"/>
            <a:chExt cx="3187" cy="2240"/>
          </a:xfrm>
        </p:grpSpPr>
        <p:sp>
          <p:nvSpPr>
            <p:cNvPr id="43" name="椭圆 42"/>
            <p:cNvSpPr/>
            <p:nvPr/>
          </p:nvSpPr>
          <p:spPr>
            <a:xfrm>
              <a:off x="4520" y="8923"/>
              <a:ext cx="1295" cy="80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a:t>block</a:t>
              </a:r>
            </a:p>
          </p:txBody>
        </p:sp>
        <p:cxnSp>
          <p:nvCxnSpPr>
            <p:cNvPr id="44" name="直接箭头连接符 43"/>
            <p:cNvCxnSpPr>
              <a:stCxn id="29" idx="4"/>
              <a:endCxn id="43" idx="0"/>
            </p:cNvCxnSpPr>
            <p:nvPr/>
          </p:nvCxnSpPr>
          <p:spPr>
            <a:xfrm>
              <a:off x="5150" y="7484"/>
              <a:ext cx="18" cy="1439"/>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5659" y="8948"/>
              <a:ext cx="2048" cy="580"/>
            </a:xfrm>
            <a:prstGeom prst="rect">
              <a:avLst/>
            </a:prstGeom>
            <a:noFill/>
          </p:spPr>
          <p:txBody>
            <a:bodyPr wrap="square" rtlCol="0">
              <a:spAutoFit/>
            </a:bodyPr>
            <a:lstStyle/>
            <a:p>
              <a:r>
                <a:rPr lang="zh-CN" altLang="en-US">
                  <a:solidFill>
                    <a:srgbClr val="FF0000"/>
                  </a:solidFill>
                </a:rPr>
                <a:t>副本三</a:t>
              </a:r>
            </a:p>
          </p:txBody>
        </p:sp>
      </p:grpSp>
      <p:sp>
        <p:nvSpPr>
          <p:cNvPr id="47" name="文本框 46"/>
          <p:cNvSpPr txBox="1"/>
          <p:nvPr/>
        </p:nvSpPr>
        <p:spPr>
          <a:xfrm>
            <a:off x="4678045" y="3447415"/>
            <a:ext cx="778510" cy="368300"/>
          </a:xfrm>
          <a:prstGeom prst="rect">
            <a:avLst/>
          </a:prstGeom>
          <a:noFill/>
        </p:spPr>
        <p:txBody>
          <a:bodyPr wrap="square" rtlCol="0">
            <a:spAutoFit/>
          </a:bodyPr>
          <a:lstStyle/>
          <a:p>
            <a:r>
              <a:rPr lang="zh-CN" altLang="en-US">
                <a:solidFill>
                  <a:srgbClr val="FF0000"/>
                </a:solidFill>
              </a:rPr>
              <a:t>安全</a:t>
            </a:r>
          </a:p>
        </p:txBody>
      </p:sp>
      <p:sp>
        <p:nvSpPr>
          <p:cNvPr id="48" name="文本框 47"/>
          <p:cNvSpPr txBox="1"/>
          <p:nvPr/>
        </p:nvSpPr>
        <p:spPr>
          <a:xfrm>
            <a:off x="6600825" y="3667125"/>
            <a:ext cx="1300480" cy="368300"/>
          </a:xfrm>
          <a:prstGeom prst="rect">
            <a:avLst/>
          </a:prstGeom>
          <a:noFill/>
        </p:spPr>
        <p:txBody>
          <a:bodyPr wrap="square" rtlCol="0">
            <a:spAutoFit/>
          </a:bodyPr>
          <a:lstStyle/>
          <a:p>
            <a:r>
              <a:rPr lang="zh-CN" altLang="en-US">
                <a:solidFill>
                  <a:srgbClr val="FF0000"/>
                </a:solidFill>
              </a:rPr>
              <a:t>效率</a:t>
            </a:r>
          </a:p>
        </p:txBody>
      </p:sp>
      <p:sp>
        <p:nvSpPr>
          <p:cNvPr id="28" name="文本框 27"/>
          <p:cNvSpPr txBox="1"/>
          <p:nvPr/>
        </p:nvSpPr>
        <p:spPr>
          <a:xfrm>
            <a:off x="765810" y="1463675"/>
            <a:ext cx="9139555" cy="460375"/>
          </a:xfrm>
          <a:prstGeom prst="rect">
            <a:avLst/>
          </a:prstGeom>
          <a:noFill/>
        </p:spPr>
        <p:txBody>
          <a:bodyPr wrap="square" rtlCol="0">
            <a:spAutoFit/>
          </a:bodyPr>
          <a:lstStyle/>
          <a:p>
            <a:r>
              <a:rPr lang="zh-CN" altLang="en-US" sz="2400"/>
              <a:t>（</a:t>
            </a:r>
            <a:r>
              <a:rPr lang="en-US" altLang="zh-CN" sz="2400"/>
              <a:t>1</a:t>
            </a:r>
            <a:r>
              <a:rPr lang="zh-CN" altLang="en-US" sz="2400"/>
              <a:t>）</a:t>
            </a:r>
            <a:r>
              <a:rPr lang="en-US" altLang="zh-CN" sz="2400">
                <a:latin typeface="Arial" panose="020B0604020202020204" pitchFamily="34" charset="0"/>
                <a:cs typeface="Arial" panose="020B0604020202020204" pitchFamily="34" charset="0"/>
              </a:rPr>
              <a:t>HDFS</a:t>
            </a:r>
          </a:p>
        </p:txBody>
      </p:sp>
      <p:sp>
        <p:nvSpPr>
          <p:cNvPr id="40"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1.2.3</a:t>
            </a:r>
            <a:r>
              <a:rPr lang="zh-CN" altLang="en-US" sz="2800" b="1" dirty="0">
                <a:sym typeface="+mn-ea"/>
              </a:rPr>
              <a:t>  </a:t>
            </a:r>
            <a:r>
              <a:rPr lang="en-US" altLang="zh-CN" sz="2800" b="1" dirty="0">
                <a:sym typeface="+mn-ea"/>
              </a:rPr>
              <a:t>Hadoop</a:t>
            </a:r>
            <a:r>
              <a:rPr lang="zh-CN" sz="2800" b="1" dirty="0">
                <a:sym typeface="+mn-ea"/>
              </a:rPr>
              <a:t>解决方案</a:t>
            </a:r>
            <a:endParaRPr lang="zh-CN"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blinds(horizontal)">
                                      <p:cBhvr>
                                        <p:cTn id="13" dur="500"/>
                                        <p:tgtEl>
                                          <p:spTgt spid="33"/>
                                        </p:tgtEl>
                                      </p:cBhvr>
                                    </p:animEffect>
                                  </p:childTnLst>
                                </p:cTn>
                              </p:par>
                              <p:par>
                                <p:cTn id="14" presetID="3" presetClass="entr" presetSubtype="1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fill="hold"/>
                                        <p:tgtEl>
                                          <p:spTgt spid="47"/>
                                        </p:tgtEl>
                                        <p:attrNameLst>
                                          <p:attrName>ppt_x</p:attrName>
                                        </p:attrNameLst>
                                      </p:cBhvr>
                                      <p:tavLst>
                                        <p:tav tm="0">
                                          <p:val>
                                            <p:strVal val="#ppt_x"/>
                                          </p:val>
                                        </p:tav>
                                        <p:tav tm="100000">
                                          <p:val>
                                            <p:strVal val="#ppt_x"/>
                                          </p:val>
                                        </p:tav>
                                      </p:tavLst>
                                    </p:anim>
                                    <p:anim calcmode="lin" valueType="num">
                                      <p:cBhvr additive="base">
                                        <p:cTn id="4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8">
                                            <p:txEl>
                                              <p:pRg st="0" end="0"/>
                                            </p:txEl>
                                          </p:spTgt>
                                        </p:tgtEl>
                                        <p:attrNameLst>
                                          <p:attrName>style.visibility</p:attrName>
                                        </p:attrNameLst>
                                      </p:cBhvr>
                                      <p:to>
                                        <p:strVal val="visible"/>
                                      </p:to>
                                    </p:set>
                                    <p:anim calcmode="lin" valueType="num">
                                      <p:cBhvr additive="base">
                                        <p:cTn id="51"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331720" y="3079750"/>
            <a:ext cx="6537960" cy="521970"/>
          </a:xfrm>
          <a:prstGeom prst="rect">
            <a:avLst/>
          </a:prstGeom>
          <a:noFill/>
        </p:spPr>
        <p:txBody>
          <a:bodyPr wrap="square" rtlCol="0">
            <a:spAutoFit/>
          </a:bodyPr>
          <a:lstStyle/>
          <a:p>
            <a:r>
              <a:rPr lang="zh-CN" altLang="en-US" sz="2800"/>
              <a:t>与</a:t>
            </a:r>
            <a:r>
              <a:rPr lang="en-US" altLang="zh-CN" sz="2800"/>
              <a:t>Google </a:t>
            </a:r>
            <a:r>
              <a:rPr lang="zh-CN" altLang="en-US" sz="2800"/>
              <a:t>的论文</a:t>
            </a:r>
            <a:r>
              <a:rPr lang="en-US" altLang="zh-CN" sz="2800"/>
              <a:t>MapReduce </a:t>
            </a:r>
            <a:r>
              <a:rPr lang="zh-CN" altLang="en-US" sz="2800"/>
              <a:t>一样</a:t>
            </a:r>
          </a:p>
        </p:txBody>
      </p:sp>
      <p:sp>
        <p:nvSpPr>
          <p:cNvPr id="40" name="文本框 39"/>
          <p:cNvSpPr txBox="1"/>
          <p:nvPr/>
        </p:nvSpPr>
        <p:spPr>
          <a:xfrm>
            <a:off x="780415" y="1498600"/>
            <a:ext cx="9139555" cy="460375"/>
          </a:xfrm>
          <a:prstGeom prst="rect">
            <a:avLst/>
          </a:prstGeom>
          <a:noFill/>
        </p:spPr>
        <p:txBody>
          <a:bodyPr wrap="square" rtlCol="0">
            <a:spAutoFit/>
          </a:bodyPr>
          <a:lstStyle/>
          <a:p>
            <a:r>
              <a:rPr lang="zh-CN" altLang="en-US" sz="2400"/>
              <a:t>（</a:t>
            </a:r>
            <a:r>
              <a:rPr lang="en-US" altLang="zh-CN" sz="2400"/>
              <a:t>2</a:t>
            </a:r>
            <a:r>
              <a:rPr lang="zh-CN" altLang="en-US" sz="2400"/>
              <a:t>）</a:t>
            </a:r>
            <a:r>
              <a:rPr lang="en-US" altLang="zh-CN" sz="2400"/>
              <a:t>MapReduce</a:t>
            </a:r>
            <a:endParaRPr lang="en-US" altLang="zh-CN" sz="2400">
              <a:latin typeface="Arial" panose="020B0604020202020204" pitchFamily="34" charset="0"/>
              <a:cs typeface="Arial" panose="020B0604020202020204" pitchFamily="34" charset="0"/>
            </a:endParaRPr>
          </a:p>
        </p:txBody>
      </p:sp>
      <p:sp>
        <p:nvSpPr>
          <p:cNvPr id="49" name="TextBox 6"/>
          <p:cNvSpPr txBox="1"/>
          <p:nvPr/>
        </p:nvSpPr>
        <p:spPr>
          <a:xfrm>
            <a:off x="1130300" y="812800"/>
            <a:ext cx="7226935" cy="521970"/>
          </a:xfrm>
          <a:prstGeom prst="rect">
            <a:avLst/>
          </a:prstGeom>
          <a:noFill/>
        </p:spPr>
        <p:txBody>
          <a:bodyPr wrap="square" rtlCol="0">
            <a:spAutoFit/>
          </a:bodyPr>
          <a:lstStyle/>
          <a:p>
            <a:r>
              <a:rPr lang="en-US" altLang="zh-CN" sz="2800" b="1" dirty="0">
                <a:sym typeface="+mn-ea"/>
              </a:rPr>
              <a:t>1.2.3</a:t>
            </a:r>
            <a:r>
              <a:rPr lang="zh-CN" altLang="en-US" sz="2800" b="1" dirty="0">
                <a:sym typeface="+mn-ea"/>
              </a:rPr>
              <a:t>  </a:t>
            </a:r>
            <a:r>
              <a:rPr lang="en-US" altLang="zh-CN" sz="2800" b="1" dirty="0">
                <a:sym typeface="+mn-ea"/>
              </a:rPr>
              <a:t>Hadoop</a:t>
            </a:r>
            <a:r>
              <a:rPr lang="zh-CN" sz="2800" b="1" dirty="0">
                <a:sym typeface="+mn-ea"/>
              </a:rPr>
              <a:t>解决方案</a:t>
            </a:r>
            <a:endParaRPr lang="zh-CN" sz="2800" b="1"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a:solidFill>
                    <a:srgbClr val="B22F33"/>
                  </a:solidFill>
                  <a:latin typeface="微软雅黑" panose="020B0503020204020204" charset="-122"/>
                  <a:ea typeface="微软雅黑" panose="020B0503020204020204" charset="-122"/>
                </a:rPr>
                <a:t>Hadoop</a:t>
              </a:r>
              <a:r>
                <a:rPr lang="zh-CN" altLang="en-US" sz="3600" b="1" dirty="0">
                  <a:solidFill>
                    <a:srgbClr val="B22F33"/>
                  </a:solidFill>
                  <a:latin typeface="微软雅黑" panose="020B0503020204020204" charset="-122"/>
                  <a:ea typeface="微软雅黑" panose="020B0503020204020204" charset="-122"/>
                </a:rPr>
                <a:t>简介</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763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Hadoop</a:t>
            </a:r>
            <a:r>
              <a:rPr lang="zh-CN" altLang="en-US" sz="2400" b="1" dirty="0">
                <a:solidFill>
                  <a:schemeClr val="tx1">
                    <a:lumMod val="65000"/>
                    <a:lumOff val="35000"/>
                  </a:schemeClr>
                </a:solidFill>
                <a:latin typeface="微软雅黑" panose="020B0503020204020204" charset="-122"/>
                <a:ea typeface="微软雅黑" panose="020B0503020204020204" charset="-122"/>
              </a:rPr>
              <a:t>发展简史</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内容占位符 1"/>
          <p:cNvSpPr>
            <a:spLocks noGrp="1"/>
          </p:cNvSpPr>
          <p:nvPr>
            <p:ph sz="quarter" idx="4294967295"/>
          </p:nvPr>
        </p:nvSpPr>
        <p:spPr>
          <a:xfrm>
            <a:off x="1121410" y="2714112"/>
            <a:ext cx="9725266" cy="2076749"/>
          </a:xfrm>
          <a:prstGeom prst="rect">
            <a:avLst/>
          </a:prstGeom>
        </p:spPr>
        <p:txBody>
          <a:bodyPr>
            <a:noAutofit/>
          </a:bodyPr>
          <a:lstStyle/>
          <a:p>
            <a:pPr>
              <a:lnSpc>
                <a:spcPct val="134000"/>
              </a:lnSpc>
              <a:spcBef>
                <a:spcPts val="0"/>
              </a:spcBef>
              <a:spcAft>
                <a:spcPts val="600"/>
              </a:spcAft>
              <a:buClr>
                <a:srgbClr val="000565"/>
              </a:buClr>
              <a:buSzPct val="80000"/>
              <a:buBlip>
                <a:blip r:embed="rId2"/>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 </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 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最初是由</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Apache </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Lucene</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项目的创始人</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Doug Cutting</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开发的文本搜索库。</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源自始于</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2002</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年的</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Apache </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Nutch</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项目</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一个开源的网络搜索引擎并且也是</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Lucene</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项目的一部分</a:t>
            </a:r>
          </a:p>
          <a:p>
            <a:pPr>
              <a:lnSpc>
                <a:spcPct val="134000"/>
              </a:lnSpc>
              <a:spcBef>
                <a:spcPts val="0"/>
              </a:spcBef>
              <a:spcAft>
                <a:spcPts val="600"/>
              </a:spcAft>
              <a:buClr>
                <a:srgbClr val="000565"/>
              </a:buClr>
              <a:buSzPct val="80000"/>
              <a:buBlip>
                <a:blip r:embed="rId2"/>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 在</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2004</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年，</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Nutch</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项目也模仿</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GFS</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开发了自己的分布式文件系统</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NDFS</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Nutch</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 Distributed File System</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），也就是</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HDFS</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的前身</a:t>
            </a:r>
          </a:p>
          <a:p>
            <a:pPr>
              <a:lnSpc>
                <a:spcPct val="134000"/>
              </a:lnSpc>
              <a:spcBef>
                <a:spcPts val="0"/>
              </a:spcBef>
              <a:spcAft>
                <a:spcPts val="600"/>
              </a:spcAft>
              <a:buClr>
                <a:srgbClr val="000565"/>
              </a:buClr>
              <a:buSzPct val="80000"/>
              <a:buBlip>
                <a:blip r:embed="rId2"/>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 </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2004</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年，谷歌公司又发表了另一篇具有深远影响的论文，阐述了</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MapReduce</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分布式编程思想</a:t>
            </a:r>
          </a:p>
          <a:p>
            <a:pPr>
              <a:lnSpc>
                <a:spcPct val="134000"/>
              </a:lnSpc>
              <a:spcBef>
                <a:spcPts val="0"/>
              </a:spcBef>
              <a:spcAft>
                <a:spcPts val="600"/>
              </a:spcAft>
              <a:buClr>
                <a:srgbClr val="000565"/>
              </a:buClr>
              <a:buSzPct val="80000"/>
              <a:buBlip>
                <a:blip r:embed="rId2"/>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 </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2005</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年，</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Nutch</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开源实现了谷歌的</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MapReduce</a:t>
            </a:r>
            <a:endParaRPr kumimoji="1" lang="en-US" altLang="zh-CN" sz="2000" dirty="0">
              <a:solidFill>
                <a:schemeClr val="tx1">
                  <a:lumMod val="65000"/>
                  <a:lumOff val="35000"/>
                </a:schemeClr>
              </a:solidFill>
              <a:latin typeface="微软雅黑" panose="020B0503020204020204" charset="-122"/>
              <a:ea typeface="微软雅黑" panose="020B0503020204020204" charset="-122"/>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062" y="1411676"/>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5244662" y="2097476"/>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Hadoop</a:t>
            </a:r>
            <a:r>
              <a:rPr lang="zh-CN" altLang="en-US" sz="2000"/>
              <a:t>的标志</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763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Hadoop</a:t>
            </a:r>
            <a:r>
              <a:rPr lang="zh-CN" altLang="en-US" sz="2400" b="1" dirty="0">
                <a:solidFill>
                  <a:schemeClr val="tx1">
                    <a:lumMod val="65000"/>
                    <a:lumOff val="35000"/>
                  </a:schemeClr>
                </a:solidFill>
                <a:latin typeface="微软雅黑" panose="020B0503020204020204" charset="-122"/>
                <a:ea typeface="微软雅黑" panose="020B0503020204020204" charset="-122"/>
              </a:rPr>
              <a:t>发展简史</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内容占位符 1"/>
          <p:cNvSpPr>
            <a:spLocks noGrp="1"/>
          </p:cNvSpPr>
          <p:nvPr>
            <p:ph sz="quarter" idx="4294967295"/>
          </p:nvPr>
        </p:nvSpPr>
        <p:spPr>
          <a:xfrm>
            <a:off x="1121410" y="1539260"/>
            <a:ext cx="9725266" cy="2076749"/>
          </a:xfrm>
          <a:prstGeom prst="rect">
            <a:avLst/>
          </a:prstGeom>
        </p:spPr>
        <p:txBody>
          <a:bodyPr>
            <a:noAutofit/>
          </a:bodyPr>
          <a:lstStyle/>
          <a:p>
            <a:pPr>
              <a:lnSpc>
                <a:spcPct val="134000"/>
              </a:lnSpc>
              <a:spcBef>
                <a:spcPts val="0"/>
              </a:spcBef>
              <a:spcAft>
                <a:spcPts val="600"/>
              </a:spcAft>
              <a:buClr>
                <a:srgbClr val="000565"/>
              </a:buClr>
              <a:buSzPct val="80000"/>
              <a:buBlip>
                <a:blip r:embed="rId2"/>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 到了</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2006</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年</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月，</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Nutch</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中的</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NDFS</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和</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MapReduce</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开始独立出来，成为</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Lucene</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项目的一个子项目，称为</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，同时，</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Doug Cutting</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加盟雅虎</a:t>
            </a:r>
          </a:p>
          <a:p>
            <a:pPr>
              <a:lnSpc>
                <a:spcPct val="134000"/>
              </a:lnSpc>
              <a:spcBef>
                <a:spcPts val="0"/>
              </a:spcBef>
              <a:spcAft>
                <a:spcPts val="600"/>
              </a:spcAft>
              <a:buClr>
                <a:srgbClr val="000565"/>
              </a:buClr>
              <a:buSzPct val="80000"/>
              <a:buBlip>
                <a:blip r:embed="rId2"/>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 </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2008</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年</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1</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月，</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正式成为</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Apache</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顶级项目，</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也逐渐开始被雅虎之外的其他公司使用</a:t>
            </a:r>
          </a:p>
          <a:p>
            <a:pPr>
              <a:lnSpc>
                <a:spcPct val="134000"/>
              </a:lnSpc>
              <a:spcBef>
                <a:spcPts val="0"/>
              </a:spcBef>
              <a:spcAft>
                <a:spcPts val="600"/>
              </a:spcAft>
              <a:buClr>
                <a:srgbClr val="000565"/>
              </a:buClr>
              <a:buSzPct val="80000"/>
              <a:buBlip>
                <a:blip r:embed="rId2"/>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 </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2008</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年</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4</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月，</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打破世界纪录，成为最快排序</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1TB</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数据的系统，它采用一个由</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910</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个节点构成的集群进行运算，排序时间只用了</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209</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秒</a:t>
            </a:r>
          </a:p>
          <a:p>
            <a:pPr>
              <a:lnSpc>
                <a:spcPct val="134000"/>
              </a:lnSpc>
              <a:spcBef>
                <a:spcPts val="0"/>
              </a:spcBef>
              <a:spcAft>
                <a:spcPts val="600"/>
              </a:spcAft>
              <a:buClr>
                <a:srgbClr val="000565"/>
              </a:buClr>
              <a:buSzPct val="80000"/>
              <a:buBlip>
                <a:blip r:embed="rId2"/>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在</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2009</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年</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5</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月，</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更是把</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1TB</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数据排序时间缩短到</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62</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秒。</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从此名声大震，迅速发展成为大数据时代最具影响力的开源分布式开发平台，并成为事实上的大数据处理标准</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786" y="733425"/>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nvSpPr>
        <p:spPr>
          <a:xfrm>
            <a:off x="706755" y="746760"/>
            <a:ext cx="10515600" cy="549275"/>
          </a:xfrm>
        </p:spPr>
        <p:txBody>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indent="0">
              <a:buFont typeface="Wingdings" panose="05000000000000000000" pitchFamily="2" charset="2"/>
            </a:pPr>
            <a:r>
              <a:rPr lang="en-US" altLang="zh-CN" sz="3200" dirty="0">
                <a:sym typeface="+mn-ea"/>
              </a:rPr>
              <a:t> </a:t>
            </a:r>
            <a:r>
              <a:rPr lang="zh-CN" altLang="en-US" sz="3200" dirty="0">
                <a:sym typeface="+mn-ea"/>
              </a:rPr>
              <a:t>为什么要学习</a:t>
            </a:r>
            <a:r>
              <a:rPr lang="en-US" altLang="zh-CN" sz="3200" dirty="0" err="1">
                <a:sym typeface="+mn-ea"/>
              </a:rPr>
              <a:t>Hadoop</a:t>
            </a:r>
            <a:r>
              <a:rPr lang="zh-CN" altLang="en-US" sz="3200" dirty="0">
                <a:sym typeface="+mn-ea"/>
              </a:rPr>
              <a:t>大数据技术？</a:t>
            </a:r>
            <a:r>
              <a:rPr lang="en-US" altLang="zh-CN" sz="3200" dirty="0">
                <a:sym typeface="+mn-ea"/>
              </a:rPr>
              <a:t>( Why )</a:t>
            </a:r>
            <a:endParaRPr lang="zh-CN" altLang="en-US" sz="3200" dirty="0">
              <a:latin typeface="微软雅黑" panose="020B0503020204020204" charset="-122"/>
              <a:ea typeface="微软雅黑" panose="020B0503020204020204" charset="-122"/>
            </a:endParaRPr>
          </a:p>
          <a:p>
            <a:pPr indent="0">
              <a:buFont typeface="Wingdings" panose="05000000000000000000" pitchFamily="2" charset="2"/>
            </a:pPr>
            <a:endParaRPr lang="zh-CN" altLang="en-US" sz="3200" dirty="0">
              <a:solidFill>
                <a:schemeClr val="tx1"/>
              </a:solidFill>
            </a:endParaRPr>
          </a:p>
        </p:txBody>
      </p:sp>
      <p:sp>
        <p:nvSpPr>
          <p:cNvPr id="14" name="TextBox 13"/>
          <p:cNvSpPr txBox="1"/>
          <p:nvPr/>
        </p:nvSpPr>
        <p:spPr>
          <a:xfrm>
            <a:off x="6718300" y="2501900"/>
            <a:ext cx="184731" cy="369332"/>
          </a:xfrm>
          <a:prstGeom prst="rect">
            <a:avLst/>
          </a:prstGeom>
          <a:noFill/>
        </p:spPr>
        <p:txBody>
          <a:bodyPr wrap="none" rtlCol="0">
            <a:spAutoFit/>
          </a:bodyPr>
          <a:lstStyle/>
          <a:p>
            <a:endParaRPr lang="zh-CN" altLang="en-US" dirty="0"/>
          </a:p>
        </p:txBody>
      </p:sp>
      <p:pic>
        <p:nvPicPr>
          <p:cNvPr id="16" name="图片 15" descr="c8bf460548b2438dbff055c166ba6444"/>
          <p:cNvPicPr>
            <a:picLocks noChangeAspect="1"/>
          </p:cNvPicPr>
          <p:nvPr/>
        </p:nvPicPr>
        <p:blipFill>
          <a:blip r:embed="rId3" cstate="print"/>
          <a:srcRect l="4477" r="4875" b="8786"/>
          <a:stretch>
            <a:fillRect/>
          </a:stretch>
        </p:blipFill>
        <p:spPr>
          <a:xfrm>
            <a:off x="1130300" y="2108200"/>
            <a:ext cx="4140200" cy="3632200"/>
          </a:xfrm>
          <a:prstGeom prst="rect">
            <a:avLst/>
          </a:prstGeom>
        </p:spPr>
      </p:pic>
      <p:grpSp>
        <p:nvGrpSpPr>
          <p:cNvPr id="2" name="组合 23"/>
          <p:cNvGrpSpPr/>
          <p:nvPr/>
        </p:nvGrpSpPr>
        <p:grpSpPr>
          <a:xfrm>
            <a:off x="5537200" y="1971040"/>
            <a:ext cx="5092700" cy="3909060"/>
            <a:chOff x="6007100" y="1971040"/>
            <a:chExt cx="5092700" cy="3909060"/>
          </a:xfrm>
        </p:grpSpPr>
        <p:pic>
          <p:nvPicPr>
            <p:cNvPr id="17" name="图片 16"/>
            <p:cNvPicPr>
              <a:picLocks noChangeAspect="1"/>
            </p:cNvPicPr>
            <p:nvPr/>
          </p:nvPicPr>
          <p:blipFill>
            <a:blip r:embed="rId4" cstate="print"/>
            <a:srcRect b="83419"/>
            <a:stretch>
              <a:fillRect/>
            </a:stretch>
          </p:blipFill>
          <p:spPr>
            <a:xfrm>
              <a:off x="6021070" y="1971040"/>
              <a:ext cx="5049520" cy="822960"/>
            </a:xfrm>
            <a:prstGeom prst="rect">
              <a:avLst/>
            </a:prstGeom>
          </p:spPr>
        </p:pic>
        <p:pic>
          <p:nvPicPr>
            <p:cNvPr id="22" name="图片 21"/>
            <p:cNvPicPr>
              <a:picLocks noChangeAspect="1"/>
            </p:cNvPicPr>
            <p:nvPr/>
          </p:nvPicPr>
          <p:blipFill>
            <a:blip r:embed="rId4" cstate="print"/>
            <a:srcRect l="6766" t="27328" r="6715" b="8444"/>
            <a:stretch>
              <a:fillRect/>
            </a:stretch>
          </p:blipFill>
          <p:spPr>
            <a:xfrm>
              <a:off x="6007100" y="2692400"/>
              <a:ext cx="5092700" cy="3187700"/>
            </a:xfrm>
            <a:prstGeom prst="rect">
              <a:avLst/>
            </a:prstGeom>
          </p:spPr>
        </p:pic>
      </p:grpSp>
      <p:sp>
        <p:nvSpPr>
          <p:cNvPr id="23" name="TextBox 22"/>
          <p:cNvSpPr txBox="1"/>
          <p:nvPr/>
        </p:nvSpPr>
        <p:spPr>
          <a:xfrm>
            <a:off x="3727081" y="6076576"/>
            <a:ext cx="3455894" cy="369332"/>
          </a:xfrm>
          <a:prstGeom prst="rect">
            <a:avLst/>
          </a:prstGeom>
          <a:noFill/>
        </p:spPr>
        <p:txBody>
          <a:bodyPr wrap="square" rtlCol="0">
            <a:spAutoFit/>
          </a:bodyPr>
          <a:lstStyle/>
          <a:p>
            <a:pPr algn="ctr"/>
            <a:r>
              <a:rPr lang="zh-CN" altLang="en-US" dirty="0">
                <a:latin typeface="微软雅黑" panose="020B0503020204020204" charset="-122"/>
                <a:ea typeface="微软雅黑" panose="020B0503020204020204" charset="-122"/>
              </a:rPr>
              <a:t>大数据方向就业前景</a:t>
            </a:r>
          </a:p>
        </p:txBody>
      </p:sp>
      <p:sp>
        <p:nvSpPr>
          <p:cNvPr id="26" name="矩形 25"/>
          <p:cNvSpPr/>
          <p:nvPr/>
        </p:nvSpPr>
        <p:spPr>
          <a:xfrm>
            <a:off x="1344707" y="3378200"/>
            <a:ext cx="725394" cy="2209800"/>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ppt_x"/>
                                          </p:val>
                                        </p:tav>
                                        <p:tav tm="100000">
                                          <p:val>
                                            <p:strVal val="#ppt_x"/>
                                          </p:val>
                                        </p:tav>
                                      </p:tavLst>
                                    </p:anim>
                                    <p:anim calcmode="lin" valueType="num">
                                      <p:cBhvr additive="base">
                                        <p:cTn id="1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763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Apache Hadoop</a:t>
            </a:r>
            <a:r>
              <a:rPr lang="zh-CN" altLang="en-US" sz="2400" b="1" dirty="0">
                <a:solidFill>
                  <a:schemeClr val="tx1">
                    <a:lumMod val="65000"/>
                    <a:lumOff val="35000"/>
                  </a:schemeClr>
                </a:solidFill>
                <a:latin typeface="微软雅黑" panose="020B0503020204020204" charset="-122"/>
                <a:ea typeface="微软雅黑" panose="020B0503020204020204" charset="-122"/>
              </a:rPr>
              <a:t>版本演变</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内容占位符 1"/>
          <p:cNvSpPr>
            <a:spLocks noGrp="1"/>
          </p:cNvSpPr>
          <p:nvPr>
            <p:ph sz="quarter" idx="4294967295"/>
          </p:nvPr>
        </p:nvSpPr>
        <p:spPr>
          <a:xfrm>
            <a:off x="1121410" y="1539260"/>
            <a:ext cx="9725266" cy="2076749"/>
          </a:xfrm>
          <a:prstGeom prst="rect">
            <a:avLst/>
          </a:prstGeom>
        </p:spPr>
        <p:txBody>
          <a:bodyPr>
            <a:noAutofit/>
          </a:bodyPr>
          <a:lstStyle/>
          <a:p>
            <a:pPr>
              <a:lnSpc>
                <a:spcPct val="134000"/>
              </a:lnSpc>
              <a:spcBef>
                <a:spcPts val="0"/>
              </a:spcBef>
              <a:spcAft>
                <a:spcPts val="600"/>
              </a:spcAft>
              <a:buClr>
                <a:srgbClr val="000565"/>
              </a:buClr>
              <a:buSzPct val="80000"/>
              <a:buBlip>
                <a:blip r:embed="rId3"/>
              </a:buBlip>
              <a:tabLst>
                <a:tab pos="2660650" algn="l"/>
              </a:tabLst>
            </a:pPr>
            <a:r>
              <a:rPr kumimoji="1" lang="en-US" altLang="zh-CN" sz="2000" dirty="0">
                <a:solidFill>
                  <a:schemeClr val="tx1">
                    <a:lumMod val="65000"/>
                    <a:lumOff val="35000"/>
                  </a:schemeClr>
                </a:solidFill>
                <a:latin typeface="微软雅黑" panose="020B0503020204020204" charset="-122"/>
                <a:ea typeface="微软雅黑" panose="020B0503020204020204" charset="-122"/>
              </a:rPr>
              <a:t>Apache 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版本分为两代，我们将第一代</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称为</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 1.0</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，第二代</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称为</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 2.0</a:t>
            </a:r>
          </a:p>
          <a:p>
            <a:pPr>
              <a:lnSpc>
                <a:spcPct val="134000"/>
              </a:lnSpc>
              <a:spcBef>
                <a:spcPts val="0"/>
              </a:spcBef>
              <a:spcAft>
                <a:spcPts val="600"/>
              </a:spcAft>
              <a:buClr>
                <a:srgbClr val="000565"/>
              </a:buClr>
              <a:buSzPct val="80000"/>
              <a:buBlip>
                <a:blip r:embed="rId3"/>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第一代</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包含三个大版本，分别是</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0.20.x</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0.21.x</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和</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0.22.x</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，其中，</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0.20.x</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最后演化成</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1.0.x</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，变成了稳定版，而</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0.21.x</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和</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0.22.x</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则增加了</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NameNode</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 HA</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等新的重大特性</a:t>
            </a:r>
          </a:p>
          <a:p>
            <a:pPr>
              <a:lnSpc>
                <a:spcPct val="134000"/>
              </a:lnSpc>
              <a:spcBef>
                <a:spcPts val="0"/>
              </a:spcBef>
              <a:spcAft>
                <a:spcPts val="600"/>
              </a:spcAft>
              <a:buClr>
                <a:srgbClr val="000565"/>
              </a:buClr>
              <a:buSzPct val="80000"/>
              <a:buBlip>
                <a:blip r:embed="rId3"/>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第二代</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包含两个版本，分别是</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0.23.x</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和</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2.x</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，它们完全不同于</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Hadoop 1.0</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，是一套全新的架构，均包含</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HDFS Federation</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和</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YARN</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两个系统，相比于</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0.23.x</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2.x</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增加了</a:t>
            </a:r>
            <a:r>
              <a:rPr kumimoji="1" lang="en-US" altLang="zh-CN" sz="2000" dirty="0" err="1">
                <a:solidFill>
                  <a:schemeClr val="tx1">
                    <a:lumMod val="65000"/>
                    <a:lumOff val="35000"/>
                  </a:schemeClr>
                </a:solidFill>
                <a:latin typeface="微软雅黑" panose="020B0503020204020204" charset="-122"/>
                <a:ea typeface="微软雅黑" panose="020B0503020204020204" charset="-122"/>
              </a:rPr>
              <a:t>NameNode</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 HA</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和</a:t>
            </a:r>
            <a:r>
              <a:rPr kumimoji="1" lang="en-US" altLang="zh-CN" sz="2000" dirty="0">
                <a:solidFill>
                  <a:schemeClr val="tx1">
                    <a:lumMod val="65000"/>
                    <a:lumOff val="35000"/>
                  </a:schemeClr>
                </a:solidFill>
                <a:latin typeface="微软雅黑" panose="020B0503020204020204" charset="-122"/>
                <a:ea typeface="微软雅黑" panose="020B0503020204020204" charset="-122"/>
              </a:rPr>
              <a:t>Wire-compatibility</a:t>
            </a:r>
            <a:r>
              <a:rPr kumimoji="1" lang="zh-CN" altLang="en-US" sz="2000" dirty="0">
                <a:solidFill>
                  <a:schemeClr val="tx1">
                    <a:lumMod val="65000"/>
                    <a:lumOff val="35000"/>
                  </a:schemeClr>
                </a:solidFill>
                <a:latin typeface="微软雅黑" panose="020B0503020204020204" charset="-122"/>
                <a:ea typeface="微软雅黑" panose="020B0503020204020204" charset="-122"/>
              </a:rPr>
              <a:t>两个重大特性</a:t>
            </a:r>
          </a:p>
          <a:p>
            <a:pPr>
              <a:lnSpc>
                <a:spcPct val="134000"/>
              </a:lnSpc>
              <a:spcBef>
                <a:spcPts val="0"/>
              </a:spcBef>
              <a:spcAft>
                <a:spcPts val="600"/>
              </a:spcAft>
              <a:buClr>
                <a:srgbClr val="000565"/>
              </a:buClr>
              <a:buSzPct val="80000"/>
              <a:buBlip>
                <a:blip r:embed="rId3"/>
              </a:buBlip>
              <a:tabLst>
                <a:tab pos="2660650" algn="l"/>
              </a:tabLst>
            </a:pPr>
            <a:r>
              <a:rPr kumimoji="1" lang="zh-CN" altLang="en-US" sz="2000" dirty="0">
                <a:solidFill>
                  <a:schemeClr val="tx1">
                    <a:lumMod val="65000"/>
                    <a:lumOff val="35000"/>
                  </a:schemeClr>
                </a:solidFill>
                <a:latin typeface="微软雅黑" panose="020B0503020204020204" charset="-122"/>
                <a:ea typeface="微软雅黑" panose="020B0503020204020204" charset="-122"/>
              </a:rPr>
              <a:t>hadoop3.x将Mapreduce 基于内存+io+磁盘，共同处理数据。</a:t>
            </a:r>
          </a:p>
          <a:p>
            <a:pPr>
              <a:lnSpc>
                <a:spcPct val="134000"/>
              </a:lnSpc>
              <a:spcBef>
                <a:spcPts val="0"/>
              </a:spcBef>
              <a:spcAft>
                <a:spcPts val="600"/>
              </a:spcAft>
              <a:buClr>
                <a:srgbClr val="000565"/>
              </a:buClr>
              <a:buSzPct val="80000"/>
              <a:buBlip>
                <a:blip r:embed="rId3"/>
              </a:buBlip>
              <a:tabLst>
                <a:tab pos="2660650" algn="l"/>
              </a:tabLst>
            </a:pPr>
            <a:endParaRPr kumimoji="1" lang="zh-CN" altLang="en-US" sz="20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763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tx1">
                    <a:lumMod val="65000"/>
                    <a:lumOff val="35000"/>
                  </a:schemeClr>
                </a:solidFill>
                <a:latin typeface="微软雅黑" panose="020B0503020204020204" charset="-122"/>
                <a:ea typeface="微软雅黑" panose="020B0503020204020204" charset="-122"/>
              </a:rPr>
              <a:t>Apache Hadoop</a:t>
            </a:r>
            <a:r>
              <a:rPr lang="zh-CN" altLang="en-US" sz="2400" b="1">
                <a:solidFill>
                  <a:schemeClr val="tx1">
                    <a:lumMod val="65000"/>
                    <a:lumOff val="35000"/>
                  </a:schemeClr>
                </a:solidFill>
                <a:latin typeface="微软雅黑" panose="020B0503020204020204" charset="-122"/>
                <a:ea typeface="微软雅黑" panose="020B0503020204020204" charset="-122"/>
              </a:rPr>
              <a:t>版本演变</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8" name="Picture 2" descr="c:\users\lenovo\appdata\roaming\360se6\User Data\temp\001Yakwlzy6GGnsxiqT23&amp;69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311" y="1539766"/>
            <a:ext cx="7147060" cy="416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6318885" cy="521970"/>
          </a:xfrm>
          <a:prstGeom prst="rect">
            <a:avLst/>
          </a:prstGeom>
          <a:noFill/>
        </p:spPr>
        <p:txBody>
          <a:bodyPr wrap="square" rtlCol="0">
            <a:spAutoFit/>
          </a:bodyPr>
          <a:lstStyle/>
          <a:p>
            <a:r>
              <a:rPr lang="en-US" altLang="zh-CN" sz="2800" b="1">
                <a:solidFill>
                  <a:schemeClr val="tx1">
                    <a:lumMod val="65000"/>
                    <a:lumOff val="35000"/>
                  </a:schemeClr>
                </a:solidFill>
                <a:latin typeface="微软雅黑" panose="020B0503020204020204" charset="-122"/>
                <a:ea typeface="微软雅黑" panose="020B0503020204020204" charset="-122"/>
                <a:sym typeface="+mn-ea"/>
              </a:rPr>
              <a:t>Apache Hadoop</a:t>
            </a:r>
            <a:r>
              <a:rPr lang="zh-CN" altLang="en-US" sz="2800" b="1">
                <a:solidFill>
                  <a:schemeClr val="tx1">
                    <a:lumMod val="65000"/>
                    <a:lumOff val="35000"/>
                  </a:schemeClr>
                </a:solidFill>
                <a:latin typeface="微软雅黑" panose="020B0503020204020204" charset="-122"/>
                <a:ea typeface="微软雅黑" panose="020B0503020204020204" charset="-122"/>
                <a:sym typeface="+mn-ea"/>
              </a:rPr>
              <a:t>版本演变</a:t>
            </a:r>
            <a:endParaRPr sz="2800" b="1" dirty="0"/>
          </a:p>
        </p:txBody>
      </p:sp>
      <p:sp>
        <p:nvSpPr>
          <p:cNvPr id="4" name="文本框 3"/>
          <p:cNvSpPr txBox="1"/>
          <p:nvPr/>
        </p:nvSpPr>
        <p:spPr>
          <a:xfrm>
            <a:off x="739140" y="1475740"/>
            <a:ext cx="10015855" cy="4523105"/>
          </a:xfrm>
          <a:prstGeom prst="rect">
            <a:avLst/>
          </a:prstGeom>
          <a:noFill/>
        </p:spPr>
        <p:txBody>
          <a:bodyPr wrap="square" rtlCol="0">
            <a:spAutoFit/>
          </a:bodyPr>
          <a:lstStyle/>
          <a:p>
            <a:pPr indent="0">
              <a:buNone/>
            </a:pPr>
            <a:r>
              <a:rPr lang="zh-CN" altLang="en-US" sz="2400">
                <a:solidFill>
                  <a:schemeClr val="tx1"/>
                </a:solidFill>
              </a:rPr>
              <a:t>相比</a:t>
            </a:r>
            <a:r>
              <a:rPr lang="en-US" altLang="zh-CN" sz="2400">
                <a:solidFill>
                  <a:schemeClr val="tx1"/>
                </a:solidFill>
              </a:rPr>
              <a:t>Hadoop 2.x</a:t>
            </a:r>
            <a:r>
              <a:rPr lang="zh-CN" altLang="en-US" sz="2400">
                <a:solidFill>
                  <a:schemeClr val="tx1"/>
                </a:solidFill>
              </a:rPr>
              <a:t>，</a:t>
            </a:r>
            <a:r>
              <a:rPr lang="en-US" altLang="zh-CN" sz="2400">
                <a:solidFill>
                  <a:schemeClr val="tx1"/>
                </a:solidFill>
              </a:rPr>
              <a:t>Hadoop3.x</a:t>
            </a:r>
            <a:r>
              <a:rPr lang="zh-CN" altLang="en-US" sz="2400">
                <a:solidFill>
                  <a:schemeClr val="tx1"/>
                </a:solidFill>
              </a:rPr>
              <a:t>的性能更优秀，具体表现在以下几个方面：</a:t>
            </a:r>
          </a:p>
          <a:p>
            <a:pPr indent="0">
              <a:buNone/>
            </a:pPr>
            <a:r>
              <a:rPr lang="zh-CN" altLang="en-US" sz="2400">
                <a:solidFill>
                  <a:schemeClr val="tx1"/>
                </a:solidFill>
              </a:rPr>
              <a:t>①JDK版本的最低依赖从1.7变成了1.8；</a:t>
            </a:r>
          </a:p>
          <a:p>
            <a:pPr indent="0">
              <a:buNone/>
            </a:pPr>
            <a:r>
              <a:rPr lang="zh-CN" altLang="en-US" sz="2400">
                <a:solidFill>
                  <a:schemeClr val="tx1"/>
                </a:solidFill>
              </a:rPr>
              <a:t>②HDFS支持Erasure Encoding；</a:t>
            </a:r>
          </a:p>
          <a:p>
            <a:pPr indent="0">
              <a:buNone/>
            </a:pPr>
            <a:r>
              <a:rPr lang="zh-CN" altLang="en-US" sz="2400">
                <a:solidFill>
                  <a:schemeClr val="tx1"/>
                </a:solidFill>
              </a:rPr>
              <a:t>③Timeline Server v2版本；</a:t>
            </a:r>
          </a:p>
          <a:p>
            <a:pPr indent="0">
              <a:buNone/>
            </a:pPr>
            <a:r>
              <a:rPr lang="zh-CN" altLang="en-US" sz="2400">
                <a:solidFill>
                  <a:schemeClr val="tx1"/>
                </a:solidFill>
              </a:rPr>
              <a:t>④hadoop-client这个依赖分为hadoop-client-api和hadoop-client-runtime两个依赖；</a:t>
            </a:r>
          </a:p>
          <a:p>
            <a:pPr indent="0">
              <a:buNone/>
            </a:pPr>
            <a:r>
              <a:rPr lang="zh-CN" altLang="en-US" sz="2400">
                <a:solidFill>
                  <a:schemeClr val="tx1"/>
                </a:solidFill>
              </a:rPr>
              <a:t>⑤支持随机container和分布式调度；</a:t>
            </a:r>
          </a:p>
          <a:p>
            <a:pPr indent="0">
              <a:buNone/>
            </a:pPr>
            <a:r>
              <a:rPr lang="zh-CN" altLang="en-US" sz="2400">
                <a:solidFill>
                  <a:schemeClr val="tx1"/>
                </a:solidFill>
              </a:rPr>
              <a:t>⑥MR进行了task级别的本地优化，性能提升30%；</a:t>
            </a:r>
          </a:p>
          <a:p>
            <a:pPr indent="0">
              <a:buNone/>
            </a:pPr>
            <a:r>
              <a:rPr lang="zh-CN" altLang="en-US" sz="2400">
                <a:solidFill>
                  <a:schemeClr val="tx1"/>
                </a:solidFill>
              </a:rPr>
              <a:t>⑦支持多个Standby状态的NameNode；</a:t>
            </a:r>
          </a:p>
          <a:p>
            <a:pPr indent="0">
              <a:buNone/>
            </a:pPr>
            <a:r>
              <a:rPr lang="zh-CN" altLang="en-US" sz="2400">
                <a:solidFill>
                  <a:schemeClr val="tx1"/>
                </a:solidFill>
              </a:rPr>
              <a:t>⑧多个端口被改动；</a:t>
            </a:r>
          </a:p>
          <a:p>
            <a:pPr indent="0">
              <a:buNone/>
            </a:pPr>
            <a:r>
              <a:rPr lang="zh-CN" altLang="en-US" sz="2400">
                <a:solidFill>
                  <a:schemeClr val="tx1"/>
                </a:solidFill>
              </a:rPr>
              <a:t>⑨支持微软的Azure分布式文件系统和阿里的aliyun分布式文件系统；</a:t>
            </a:r>
          </a:p>
          <a:p>
            <a:pPr indent="0">
              <a:buNone/>
            </a:pPr>
            <a:r>
              <a:rPr lang="zh-CN" altLang="en-US" sz="2400">
                <a:solidFill>
                  <a:schemeClr val="tx1"/>
                </a:solidFill>
              </a:rPr>
              <a:t>⑩datanode内部添加了负载均衡；</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763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Hadoop</a:t>
            </a:r>
            <a:r>
              <a:rPr lang="zh-CN" altLang="en-US" sz="2400" b="1" dirty="0">
                <a:solidFill>
                  <a:schemeClr val="tx1">
                    <a:lumMod val="65000"/>
                    <a:lumOff val="35000"/>
                  </a:schemeClr>
                </a:solidFill>
                <a:latin typeface="微软雅黑" panose="020B0503020204020204" charset="-122"/>
                <a:ea typeface="微软雅黑" panose="020B0503020204020204" charset="-122"/>
              </a:rPr>
              <a:t>的特性</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内容占位符 1"/>
          <p:cNvSpPr>
            <a:spLocks noGrp="1"/>
          </p:cNvSpPr>
          <p:nvPr>
            <p:ph sz="quarter" idx="4294967295"/>
          </p:nvPr>
        </p:nvSpPr>
        <p:spPr>
          <a:xfrm>
            <a:off x="1121410" y="1433883"/>
            <a:ext cx="9725266" cy="2076749"/>
          </a:xfrm>
          <a:prstGeom prst="rect">
            <a:avLst/>
          </a:prstGeom>
        </p:spPr>
        <p:txBody>
          <a:bodyPr>
            <a:noAutofit/>
          </a:bodyPr>
          <a:lstStyle/>
          <a:p>
            <a:pPr marL="0" indent="0">
              <a:lnSpc>
                <a:spcPct val="134000"/>
              </a:lnSpc>
              <a:spcBef>
                <a:spcPts val="0"/>
              </a:spcBef>
              <a:spcAft>
                <a:spcPts val="600"/>
              </a:spcAft>
              <a:buClr>
                <a:srgbClr val="000565"/>
              </a:buClr>
              <a:buSzPct val="80000"/>
              <a:buNone/>
              <a:tabLst>
                <a:tab pos="2660650" algn="l"/>
              </a:tabLst>
            </a:pPr>
            <a:r>
              <a:rPr kumimoji="1" lang="en-US" altLang="zh-CN" sz="24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400" dirty="0">
                <a:solidFill>
                  <a:schemeClr val="tx1">
                    <a:lumMod val="65000"/>
                    <a:lumOff val="35000"/>
                  </a:schemeClr>
                </a:solidFill>
                <a:latin typeface="微软雅黑" panose="020B0503020204020204" charset="-122"/>
                <a:ea typeface="微软雅黑" panose="020B0503020204020204" charset="-122"/>
              </a:rPr>
              <a:t>是一个能够对大量数据进行分布式处理的软件框架，并且是以一种可靠、高效、可伸缩的方式进行处理的，它具有以下几个方面的特性：</a:t>
            </a:r>
          </a:p>
          <a:p>
            <a:pPr lvl="1">
              <a:lnSpc>
                <a:spcPct val="134000"/>
              </a:lnSpc>
              <a:spcBef>
                <a:spcPts val="0"/>
              </a:spcBef>
              <a:spcAft>
                <a:spcPts val="600"/>
              </a:spcAft>
              <a:buClr>
                <a:srgbClr val="000565"/>
              </a:buClr>
              <a:buSzPct val="80000"/>
              <a:buBlip>
                <a:blip r:embed="rId2"/>
              </a:buBlip>
              <a:tabLst>
                <a:tab pos="2660650" algn="l"/>
              </a:tabLst>
            </a:pPr>
            <a:r>
              <a:rPr kumimoji="1" lang="zh-CN" altLang="en-US" sz="1800" dirty="0">
                <a:solidFill>
                  <a:schemeClr val="tx1">
                    <a:lumMod val="65000"/>
                    <a:lumOff val="35000"/>
                  </a:schemeClr>
                </a:solidFill>
                <a:latin typeface="微软雅黑" panose="020B0503020204020204" charset="-122"/>
                <a:ea typeface="微软雅黑" panose="020B0503020204020204" charset="-122"/>
              </a:rPr>
              <a:t>   高可靠性</a:t>
            </a:r>
          </a:p>
          <a:p>
            <a:pPr lvl="1">
              <a:lnSpc>
                <a:spcPct val="134000"/>
              </a:lnSpc>
              <a:spcBef>
                <a:spcPts val="0"/>
              </a:spcBef>
              <a:spcAft>
                <a:spcPts val="600"/>
              </a:spcAft>
              <a:buClr>
                <a:srgbClr val="000565"/>
              </a:buClr>
              <a:buSzPct val="80000"/>
              <a:buBlip>
                <a:blip r:embed="rId2"/>
              </a:buBlip>
              <a:tabLst>
                <a:tab pos="2660650" algn="l"/>
              </a:tabLst>
            </a:pPr>
            <a:r>
              <a:rPr kumimoji="1" lang="zh-CN" altLang="en-US" sz="1800" dirty="0">
                <a:solidFill>
                  <a:schemeClr val="tx1">
                    <a:lumMod val="65000"/>
                    <a:lumOff val="35000"/>
                  </a:schemeClr>
                </a:solidFill>
                <a:latin typeface="微软雅黑" panose="020B0503020204020204" charset="-122"/>
                <a:ea typeface="微软雅黑" panose="020B0503020204020204" charset="-122"/>
              </a:rPr>
              <a:t>   高效性</a:t>
            </a:r>
          </a:p>
          <a:p>
            <a:pPr lvl="1">
              <a:lnSpc>
                <a:spcPct val="134000"/>
              </a:lnSpc>
              <a:spcBef>
                <a:spcPts val="0"/>
              </a:spcBef>
              <a:spcAft>
                <a:spcPts val="600"/>
              </a:spcAft>
              <a:buClr>
                <a:srgbClr val="000565"/>
              </a:buClr>
              <a:buSzPct val="80000"/>
              <a:buBlip>
                <a:blip r:embed="rId2"/>
              </a:buBlip>
              <a:tabLst>
                <a:tab pos="2660650" algn="l"/>
              </a:tabLst>
            </a:pPr>
            <a:r>
              <a:rPr kumimoji="1" lang="zh-CN" altLang="en-US" sz="1800" dirty="0">
                <a:solidFill>
                  <a:schemeClr val="tx1">
                    <a:lumMod val="65000"/>
                    <a:lumOff val="35000"/>
                  </a:schemeClr>
                </a:solidFill>
                <a:latin typeface="微软雅黑" panose="020B0503020204020204" charset="-122"/>
                <a:ea typeface="微软雅黑" panose="020B0503020204020204" charset="-122"/>
              </a:rPr>
              <a:t>   高可扩展性</a:t>
            </a:r>
          </a:p>
          <a:p>
            <a:pPr lvl="1">
              <a:lnSpc>
                <a:spcPct val="134000"/>
              </a:lnSpc>
              <a:spcBef>
                <a:spcPts val="0"/>
              </a:spcBef>
              <a:spcAft>
                <a:spcPts val="600"/>
              </a:spcAft>
              <a:buClr>
                <a:srgbClr val="000565"/>
              </a:buClr>
              <a:buSzPct val="80000"/>
              <a:buBlip>
                <a:blip r:embed="rId2"/>
              </a:buBlip>
              <a:tabLst>
                <a:tab pos="2660650" algn="l"/>
              </a:tabLst>
            </a:pPr>
            <a:r>
              <a:rPr kumimoji="1" lang="zh-CN" altLang="en-US" sz="1800" dirty="0">
                <a:solidFill>
                  <a:schemeClr val="tx1">
                    <a:lumMod val="65000"/>
                    <a:lumOff val="35000"/>
                  </a:schemeClr>
                </a:solidFill>
                <a:latin typeface="微软雅黑" panose="020B0503020204020204" charset="-122"/>
                <a:ea typeface="微软雅黑" panose="020B0503020204020204" charset="-122"/>
              </a:rPr>
              <a:t>   高容错性</a:t>
            </a:r>
          </a:p>
          <a:p>
            <a:pPr lvl="1">
              <a:lnSpc>
                <a:spcPct val="134000"/>
              </a:lnSpc>
              <a:spcBef>
                <a:spcPts val="0"/>
              </a:spcBef>
              <a:spcAft>
                <a:spcPts val="600"/>
              </a:spcAft>
              <a:buClr>
                <a:srgbClr val="000565"/>
              </a:buClr>
              <a:buSzPct val="80000"/>
              <a:buBlip>
                <a:blip r:embed="rId2"/>
              </a:buBlip>
              <a:tabLst>
                <a:tab pos="2660650" algn="l"/>
              </a:tabLst>
            </a:pPr>
            <a:r>
              <a:rPr kumimoji="1" lang="zh-CN" altLang="en-US" sz="1800" dirty="0">
                <a:solidFill>
                  <a:schemeClr val="tx1">
                    <a:lumMod val="65000"/>
                    <a:lumOff val="35000"/>
                  </a:schemeClr>
                </a:solidFill>
                <a:latin typeface="微软雅黑" panose="020B0503020204020204" charset="-122"/>
                <a:ea typeface="微软雅黑" panose="020B0503020204020204" charset="-122"/>
              </a:rPr>
              <a:t>   成本低</a:t>
            </a:r>
          </a:p>
          <a:p>
            <a:pPr lvl="1">
              <a:lnSpc>
                <a:spcPct val="134000"/>
              </a:lnSpc>
              <a:spcBef>
                <a:spcPts val="0"/>
              </a:spcBef>
              <a:spcAft>
                <a:spcPts val="600"/>
              </a:spcAft>
              <a:buClr>
                <a:srgbClr val="000565"/>
              </a:buClr>
              <a:buSzPct val="80000"/>
              <a:buBlip>
                <a:blip r:embed="rId2"/>
              </a:buBlip>
              <a:tabLst>
                <a:tab pos="2660650" algn="l"/>
              </a:tabLst>
            </a:pPr>
            <a:r>
              <a:rPr kumimoji="1" lang="zh-CN" altLang="en-US" sz="1800" dirty="0">
                <a:solidFill>
                  <a:schemeClr val="tx1">
                    <a:lumMod val="65000"/>
                    <a:lumOff val="35000"/>
                  </a:schemeClr>
                </a:solidFill>
                <a:latin typeface="微软雅黑" panose="020B0503020204020204" charset="-122"/>
                <a:ea typeface="微软雅黑" panose="020B0503020204020204" charset="-122"/>
              </a:rPr>
              <a:t>   运行在</a:t>
            </a:r>
            <a:r>
              <a:rPr kumimoji="1" lang="en-US" altLang="zh-CN" sz="1800" dirty="0">
                <a:solidFill>
                  <a:schemeClr val="tx1">
                    <a:lumMod val="65000"/>
                    <a:lumOff val="35000"/>
                  </a:schemeClr>
                </a:solidFill>
                <a:latin typeface="微软雅黑" panose="020B0503020204020204" charset="-122"/>
                <a:ea typeface="微软雅黑" panose="020B0503020204020204" charset="-122"/>
              </a:rPr>
              <a:t>Linux</a:t>
            </a:r>
            <a:r>
              <a:rPr kumimoji="1" lang="zh-CN" altLang="en-US" sz="1800" dirty="0">
                <a:solidFill>
                  <a:schemeClr val="tx1">
                    <a:lumMod val="65000"/>
                    <a:lumOff val="35000"/>
                  </a:schemeClr>
                </a:solidFill>
                <a:latin typeface="微软雅黑" panose="020B0503020204020204" charset="-122"/>
                <a:ea typeface="微软雅黑" panose="020B0503020204020204" charset="-122"/>
              </a:rPr>
              <a:t>平台上</a:t>
            </a:r>
          </a:p>
          <a:p>
            <a:pPr lvl="1">
              <a:lnSpc>
                <a:spcPct val="134000"/>
              </a:lnSpc>
              <a:spcBef>
                <a:spcPts val="0"/>
              </a:spcBef>
              <a:spcAft>
                <a:spcPts val="600"/>
              </a:spcAft>
              <a:buClr>
                <a:srgbClr val="000565"/>
              </a:buClr>
              <a:buSzPct val="80000"/>
              <a:buBlip>
                <a:blip r:embed="rId2"/>
              </a:buBlip>
              <a:tabLst>
                <a:tab pos="2660650" algn="l"/>
              </a:tabLst>
            </a:pPr>
            <a:r>
              <a:rPr kumimoji="1" lang="zh-CN" altLang="en-US" sz="1800" dirty="0">
                <a:solidFill>
                  <a:schemeClr val="tx1">
                    <a:lumMod val="65000"/>
                    <a:lumOff val="35000"/>
                  </a:schemeClr>
                </a:solidFill>
                <a:latin typeface="微软雅黑" panose="020B0503020204020204" charset="-122"/>
                <a:ea typeface="微软雅黑" panose="020B0503020204020204" charset="-122"/>
              </a:rPr>
              <a:t>   支持多种编程语言</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786" y="733425"/>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2016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Hadoop</a:t>
            </a:r>
            <a:r>
              <a:rPr lang="zh-CN" altLang="en-US" sz="2400" b="1" dirty="0">
                <a:solidFill>
                  <a:schemeClr val="tx1">
                    <a:lumMod val="65000"/>
                    <a:lumOff val="35000"/>
                  </a:schemeClr>
                </a:solidFill>
                <a:latin typeface="微软雅黑" panose="020B0503020204020204" charset="-122"/>
                <a:ea typeface="微软雅黑" panose="020B0503020204020204" charset="-122"/>
              </a:rPr>
              <a:t>特点</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979868" y="1664261"/>
            <a:ext cx="4971586" cy="4351338"/>
          </a:xfrm>
        </p:spPr>
        <p:txBody>
          <a:bodyPr/>
          <a:lstStyle/>
          <a:p>
            <a:pPr marL="0" indent="0">
              <a:lnSpc>
                <a:spcPct val="200000"/>
              </a:lnSpc>
              <a:buClr>
                <a:srgbClr val="B23033"/>
              </a:buClr>
              <a:buSzPct val="80000"/>
              <a:buNone/>
            </a:pPr>
            <a:r>
              <a:rPr lang="zh-CN" altLang="en-US" dirty="0"/>
              <a:t>特点：</a:t>
            </a:r>
            <a:endParaRPr lang="en-US" altLang="zh-CN" dirty="0"/>
          </a:p>
          <a:p>
            <a:pPr lvl="1">
              <a:lnSpc>
                <a:spcPct val="200000"/>
              </a:lnSpc>
              <a:buClr>
                <a:srgbClr val="B23033"/>
              </a:buClr>
              <a:buSzPct val="80000"/>
              <a:buBlip>
                <a:blip r:embed="rId3"/>
              </a:buBlip>
            </a:pPr>
            <a:r>
              <a:rPr lang="zh-CN" altLang="en-US" dirty="0"/>
              <a:t>扩容能力强</a:t>
            </a:r>
            <a:endParaRPr lang="en-US" altLang="zh-CN" dirty="0"/>
          </a:p>
          <a:p>
            <a:pPr lvl="1">
              <a:lnSpc>
                <a:spcPct val="200000"/>
              </a:lnSpc>
              <a:buClr>
                <a:srgbClr val="B23033"/>
              </a:buClr>
              <a:buSzPct val="80000"/>
              <a:buBlip>
                <a:blip r:embed="rId3"/>
              </a:buBlip>
            </a:pPr>
            <a:r>
              <a:rPr lang="zh-CN" altLang="en-US" dirty="0"/>
              <a:t>成本低</a:t>
            </a:r>
          </a:p>
          <a:p>
            <a:pPr lvl="1">
              <a:lnSpc>
                <a:spcPct val="200000"/>
              </a:lnSpc>
              <a:buClr>
                <a:srgbClr val="B23033"/>
              </a:buClr>
              <a:buSzPct val="80000"/>
              <a:buBlip>
                <a:blip r:embed="rId3"/>
              </a:buBlip>
            </a:pPr>
            <a:r>
              <a:rPr lang="zh-CN" altLang="en-US" dirty="0"/>
              <a:t>高效率</a:t>
            </a:r>
          </a:p>
          <a:p>
            <a:pPr lvl="1">
              <a:lnSpc>
                <a:spcPct val="200000"/>
              </a:lnSpc>
              <a:buClr>
                <a:srgbClr val="B23033"/>
              </a:buClr>
              <a:buSzPct val="80000"/>
              <a:buBlip>
                <a:blip r:embed="rId3"/>
              </a:buBlip>
            </a:pPr>
            <a:r>
              <a:rPr lang="zh-CN" altLang="en-US" dirty="0"/>
              <a:t>可靠性</a:t>
            </a:r>
          </a:p>
        </p:txBody>
      </p:sp>
      <p:sp>
        <p:nvSpPr>
          <p:cNvPr id="9" name="Content Placeholder 2"/>
          <p:cNvSpPr txBox="1"/>
          <p:nvPr/>
        </p:nvSpPr>
        <p:spPr>
          <a:xfrm>
            <a:off x="6376630" y="1671698"/>
            <a:ext cx="4971586" cy="4351338"/>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B23033"/>
              </a:buClr>
              <a:buSzPct val="80000"/>
              <a:buNone/>
            </a:pPr>
            <a:r>
              <a:rPr lang="zh-CN" altLang="en-US" dirty="0"/>
              <a:t>适合场景：</a:t>
            </a:r>
          </a:p>
          <a:p>
            <a:pPr lvl="1">
              <a:lnSpc>
                <a:spcPct val="150000"/>
              </a:lnSpc>
              <a:buClr>
                <a:srgbClr val="B23033"/>
              </a:buClr>
              <a:buSzPct val="80000"/>
              <a:buBlip>
                <a:blip r:embed="rId3"/>
              </a:buBlip>
            </a:pPr>
            <a:r>
              <a:rPr lang="zh-CN" altLang="en-US" dirty="0"/>
              <a:t>大数据分析</a:t>
            </a:r>
            <a:endParaRPr lang="en-US" altLang="zh-CN" dirty="0"/>
          </a:p>
          <a:p>
            <a:pPr lvl="1">
              <a:lnSpc>
                <a:spcPct val="150000"/>
              </a:lnSpc>
              <a:buClr>
                <a:srgbClr val="B23033"/>
              </a:buClr>
              <a:buSzPct val="80000"/>
              <a:buBlip>
                <a:blip r:embed="rId3"/>
              </a:buBlip>
            </a:pPr>
            <a:r>
              <a:rPr lang="zh-CN" altLang="en-US" dirty="0"/>
              <a:t>离线分析</a:t>
            </a:r>
            <a:endParaRPr lang="en-US" altLang="zh-CN" dirty="0"/>
          </a:p>
          <a:p>
            <a:pPr marL="0" indent="0">
              <a:lnSpc>
                <a:spcPct val="150000"/>
              </a:lnSpc>
              <a:buClr>
                <a:srgbClr val="B23033"/>
              </a:buClr>
              <a:buSzPct val="80000"/>
              <a:buNone/>
            </a:pPr>
            <a:r>
              <a:rPr lang="zh-CN" altLang="en-US" dirty="0"/>
              <a:t>不适合场景：</a:t>
            </a:r>
          </a:p>
          <a:p>
            <a:pPr lvl="1">
              <a:lnSpc>
                <a:spcPct val="150000"/>
              </a:lnSpc>
              <a:buClr>
                <a:srgbClr val="B23033"/>
              </a:buClr>
              <a:buSzPct val="80000"/>
              <a:buBlip>
                <a:blip r:embed="rId3"/>
              </a:buBlip>
            </a:pPr>
            <a:r>
              <a:rPr lang="zh-CN" altLang="en-US" dirty="0"/>
              <a:t>少量数据</a:t>
            </a:r>
            <a:endParaRPr lang="en-US" altLang="zh-CN" dirty="0"/>
          </a:p>
          <a:p>
            <a:pPr lvl="1">
              <a:lnSpc>
                <a:spcPct val="150000"/>
              </a:lnSpc>
              <a:buClr>
                <a:srgbClr val="B23033"/>
              </a:buClr>
              <a:buSzPct val="80000"/>
              <a:buBlip>
                <a:blip r:embed="rId3"/>
              </a:buBlip>
            </a:pPr>
            <a:r>
              <a:rPr lang="zh-CN" altLang="en-US" dirty="0"/>
              <a:t>复杂数据</a:t>
            </a:r>
            <a:endParaRPr lang="en-US" altLang="zh-CN" dirty="0"/>
          </a:p>
          <a:p>
            <a:pPr lvl="1">
              <a:lnSpc>
                <a:spcPct val="150000"/>
              </a:lnSpc>
              <a:buClr>
                <a:srgbClr val="B23033"/>
              </a:buClr>
              <a:buSzPct val="80000"/>
              <a:buBlip>
                <a:blip r:embed="rId3"/>
              </a:buBlip>
            </a:pPr>
            <a:r>
              <a:rPr lang="zh-CN" altLang="en-US" dirty="0"/>
              <a:t>在线分析</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763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Hadoop</a:t>
            </a:r>
            <a:r>
              <a:rPr lang="zh-CN" altLang="en-US" sz="2400" b="1" dirty="0">
                <a:solidFill>
                  <a:schemeClr val="tx1">
                    <a:lumMod val="65000"/>
                    <a:lumOff val="35000"/>
                  </a:schemeClr>
                </a:solidFill>
                <a:latin typeface="微软雅黑" panose="020B0503020204020204" charset="-122"/>
                <a:ea typeface="微软雅黑" panose="020B0503020204020204" charset="-122"/>
              </a:rPr>
              <a:t>的应用现状</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内容占位符 1"/>
          <p:cNvSpPr>
            <a:spLocks noGrp="1"/>
          </p:cNvSpPr>
          <p:nvPr>
            <p:ph sz="quarter" idx="4294967295"/>
          </p:nvPr>
        </p:nvSpPr>
        <p:spPr>
          <a:xfrm>
            <a:off x="1121410" y="1539260"/>
            <a:ext cx="9725266" cy="2076749"/>
          </a:xfrm>
          <a:prstGeom prst="rect">
            <a:avLst/>
          </a:prstGeom>
        </p:spPr>
        <p:txBody>
          <a:bodyPr>
            <a:noAutofit/>
          </a:bodyPr>
          <a:lstStyle/>
          <a:p>
            <a:pPr>
              <a:lnSpc>
                <a:spcPct val="134000"/>
              </a:lnSpc>
              <a:spcBef>
                <a:spcPts val="0"/>
              </a:spcBef>
              <a:spcAft>
                <a:spcPts val="600"/>
              </a:spcAft>
              <a:buClr>
                <a:srgbClr val="000565"/>
              </a:buClr>
              <a:buSzPct val="80000"/>
              <a:buBlip>
                <a:blip r:embed="rId2"/>
              </a:buBlip>
              <a:tabLst>
                <a:tab pos="2660650" algn="l"/>
              </a:tabLst>
            </a:pPr>
            <a:r>
              <a:rPr kumimoji="1" lang="en-US" altLang="zh-CN" sz="22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凭借其突出的优势，已经在各个领域得到了广泛的应用，而互联网领域是其应用的主阵地</a:t>
            </a:r>
          </a:p>
          <a:p>
            <a:pPr>
              <a:lnSpc>
                <a:spcPct val="134000"/>
              </a:lnSpc>
              <a:spcBef>
                <a:spcPts val="0"/>
              </a:spcBef>
              <a:spcAft>
                <a:spcPts val="600"/>
              </a:spcAft>
              <a:buClr>
                <a:srgbClr val="000565"/>
              </a:buClr>
              <a:buSzPct val="80000"/>
              <a:buBlip>
                <a:blip r:embed="rId2"/>
              </a:buBlip>
              <a:tabLst>
                <a:tab pos="2660650" algn="l"/>
              </a:tabLst>
            </a:pPr>
            <a:r>
              <a:rPr kumimoji="1" lang="zh-CN" altLang="en-US" sz="2200" dirty="0">
                <a:solidFill>
                  <a:schemeClr val="tx1">
                    <a:lumMod val="65000"/>
                    <a:lumOff val="35000"/>
                  </a:schemeClr>
                </a:solidFill>
                <a:latin typeface="微软雅黑" panose="020B0503020204020204" charset="-122"/>
                <a:ea typeface="微软雅黑" panose="020B0503020204020204" charset="-122"/>
              </a:rPr>
              <a:t> </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2007</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年，雅虎在</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Sunnyvale</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总部建立了</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M45——</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一个包含了</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4000</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个处理器和</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1.5PB</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容量的</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集群系统</a:t>
            </a:r>
          </a:p>
          <a:p>
            <a:pPr>
              <a:lnSpc>
                <a:spcPct val="134000"/>
              </a:lnSpc>
              <a:spcBef>
                <a:spcPts val="0"/>
              </a:spcBef>
              <a:spcAft>
                <a:spcPts val="600"/>
              </a:spcAft>
              <a:buClr>
                <a:srgbClr val="000565"/>
              </a:buClr>
              <a:buSzPct val="80000"/>
              <a:buBlip>
                <a:blip r:embed="rId2"/>
              </a:buBlip>
              <a:tabLst>
                <a:tab pos="2660650" algn="l"/>
              </a:tabLst>
            </a:pPr>
            <a:r>
              <a:rPr kumimoji="1" lang="zh-CN" altLang="en-US" sz="2200" dirty="0">
                <a:solidFill>
                  <a:schemeClr val="tx1">
                    <a:lumMod val="65000"/>
                    <a:lumOff val="35000"/>
                  </a:schemeClr>
                </a:solidFill>
                <a:latin typeface="微软雅黑" panose="020B0503020204020204" charset="-122"/>
                <a:ea typeface="微软雅黑" panose="020B0503020204020204" charset="-122"/>
              </a:rPr>
              <a:t> </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Facebook</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作为全球知名的社交网站，</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是非常理想的选择，</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Facebook</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主要将</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平台用于日志处理、推荐系统和数据仓库等方面</a:t>
            </a:r>
          </a:p>
          <a:p>
            <a:pPr>
              <a:lnSpc>
                <a:spcPct val="134000"/>
              </a:lnSpc>
              <a:spcBef>
                <a:spcPts val="0"/>
              </a:spcBef>
              <a:spcAft>
                <a:spcPts val="600"/>
              </a:spcAft>
              <a:buClr>
                <a:srgbClr val="000565"/>
              </a:buClr>
              <a:buSzPct val="80000"/>
              <a:buBlip>
                <a:blip r:embed="rId2"/>
              </a:buBlip>
              <a:tabLst>
                <a:tab pos="2660650" algn="l"/>
              </a:tabLst>
            </a:pPr>
            <a:r>
              <a:rPr kumimoji="1" lang="zh-CN" altLang="en-US" sz="2200" dirty="0">
                <a:solidFill>
                  <a:schemeClr val="tx1">
                    <a:lumMod val="65000"/>
                    <a:lumOff val="35000"/>
                  </a:schemeClr>
                </a:solidFill>
                <a:latin typeface="微软雅黑" panose="020B0503020204020204" charset="-122"/>
                <a:ea typeface="微软雅黑" panose="020B0503020204020204" charset="-122"/>
              </a:rPr>
              <a:t> 国内采用</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的公司主要有百度、淘宝、网易、华为、中国移动等，其中，淘宝的</a:t>
            </a:r>
            <a:r>
              <a:rPr kumimoji="1" lang="en-US" altLang="zh-CN" sz="2200" dirty="0">
                <a:solidFill>
                  <a:schemeClr val="tx1">
                    <a:lumMod val="65000"/>
                    <a:lumOff val="35000"/>
                  </a:schemeClr>
                </a:solidFill>
                <a:latin typeface="微软雅黑" panose="020B0503020204020204" charset="-122"/>
                <a:ea typeface="微软雅黑" panose="020B0503020204020204" charset="-122"/>
              </a:rPr>
              <a:t>Hadoop</a:t>
            </a:r>
            <a:r>
              <a:rPr kumimoji="1" lang="zh-CN" altLang="en-US" sz="2200" dirty="0">
                <a:solidFill>
                  <a:schemeClr val="tx1">
                    <a:lumMod val="65000"/>
                    <a:lumOff val="35000"/>
                  </a:schemeClr>
                </a:solidFill>
                <a:latin typeface="微软雅黑" panose="020B0503020204020204" charset="-122"/>
                <a:ea typeface="微软雅黑" panose="020B0503020204020204" charset="-122"/>
              </a:rPr>
              <a:t>集群比较大</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786" y="733425"/>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2016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solidFill>
                  <a:schemeClr val="tx1">
                    <a:lumMod val="65000"/>
                    <a:lumOff val="35000"/>
                  </a:schemeClr>
                </a:solidFill>
                <a:latin typeface="微软雅黑" panose="020B0503020204020204" charset="-122"/>
                <a:ea typeface="微软雅黑" panose="020B0503020204020204" charset="-122"/>
              </a:rPr>
              <a:t>Hadoop </a:t>
            </a:r>
            <a:r>
              <a:rPr lang="zh-CN" altLang="en-US" sz="2400" b="1" dirty="0">
                <a:solidFill>
                  <a:schemeClr val="tx1">
                    <a:lumMod val="65000"/>
                    <a:lumOff val="35000"/>
                  </a:schemeClr>
                </a:solidFill>
                <a:latin typeface="微软雅黑" panose="020B0503020204020204" charset="-122"/>
                <a:ea typeface="微软雅黑" panose="020B0503020204020204" charset="-122"/>
              </a:rPr>
              <a:t>平台生态圈</a:t>
            </a:r>
            <a:endParaRPr lang="en-US" altLang="zh-CN"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866005" y="6235065"/>
            <a:ext cx="2170430" cy="368300"/>
          </a:xfrm>
          <a:prstGeom prst="rect">
            <a:avLst/>
          </a:prstGeom>
          <a:noFill/>
        </p:spPr>
        <p:txBody>
          <a:bodyPr wrap="square" rtlCol="0">
            <a:spAutoFit/>
          </a:bodyPr>
          <a:lstStyle/>
          <a:p>
            <a:r>
              <a:rPr lang="en-US" altLang="zh-CN"/>
              <a:t>Hadoop</a:t>
            </a:r>
            <a:r>
              <a:rPr lang="zh-CN" altLang="en-US"/>
              <a:t>生态圈</a:t>
            </a:r>
          </a:p>
        </p:txBody>
      </p:sp>
      <p:sp>
        <p:nvSpPr>
          <p:cNvPr id="3" name="圆角矩形 2"/>
          <p:cNvSpPr/>
          <p:nvPr/>
        </p:nvSpPr>
        <p:spPr>
          <a:xfrm>
            <a:off x="2257425" y="1708150"/>
            <a:ext cx="7277100" cy="6718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a:solidFill>
                  <a:schemeClr val="tx1"/>
                </a:solidFill>
              </a:rPr>
              <a:t>Ambari</a:t>
            </a:r>
            <a:endParaRPr lang="en-US" altLang="zh-CN">
              <a:solidFill>
                <a:schemeClr val="tx1"/>
              </a:solidFill>
            </a:endParaRPr>
          </a:p>
          <a:p>
            <a:pPr algn="ctr"/>
            <a:r>
              <a:rPr lang="zh-CN" altLang="en-US" sz="1400">
                <a:solidFill>
                  <a:schemeClr val="tx1"/>
                </a:solidFill>
              </a:rPr>
              <a:t>（安装部署工具）</a:t>
            </a:r>
          </a:p>
        </p:txBody>
      </p:sp>
      <p:sp>
        <p:nvSpPr>
          <p:cNvPr id="4" name="圆角矩形 3"/>
          <p:cNvSpPr/>
          <p:nvPr/>
        </p:nvSpPr>
        <p:spPr>
          <a:xfrm>
            <a:off x="2258060" y="2463165"/>
            <a:ext cx="737235" cy="3300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rot="16200000">
            <a:off x="1389380" y="3792220"/>
            <a:ext cx="2446655" cy="583565"/>
          </a:xfrm>
          <a:prstGeom prst="rect">
            <a:avLst/>
          </a:prstGeom>
          <a:noFill/>
        </p:spPr>
        <p:txBody>
          <a:bodyPr wrap="square" rtlCol="0">
            <a:spAutoFit/>
          </a:bodyPr>
          <a:lstStyle/>
          <a:p>
            <a:pPr algn="ctr"/>
            <a:r>
              <a:rPr lang="en-US" altLang="zh-CN" b="1">
                <a:solidFill>
                  <a:schemeClr val="bg1"/>
                </a:solidFill>
              </a:rPr>
              <a:t>Zookeeper</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分布式协调服务</a:t>
            </a:r>
            <a:r>
              <a:rPr lang="en-US" altLang="zh-CN" sz="1400">
                <a:solidFill>
                  <a:schemeClr val="bg1"/>
                </a:solidFill>
              </a:rPr>
              <a:t>)</a:t>
            </a:r>
          </a:p>
        </p:txBody>
      </p:sp>
      <p:sp>
        <p:nvSpPr>
          <p:cNvPr id="7" name="圆角矩形 6"/>
          <p:cNvSpPr/>
          <p:nvPr/>
        </p:nvSpPr>
        <p:spPr>
          <a:xfrm>
            <a:off x="3178810" y="2462530"/>
            <a:ext cx="697230" cy="24796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文本框 8"/>
          <p:cNvSpPr txBox="1"/>
          <p:nvPr/>
        </p:nvSpPr>
        <p:spPr>
          <a:xfrm rot="16200000">
            <a:off x="2620645" y="3541395"/>
            <a:ext cx="1813560" cy="583565"/>
          </a:xfrm>
          <a:prstGeom prst="rect">
            <a:avLst/>
          </a:prstGeom>
          <a:noFill/>
        </p:spPr>
        <p:txBody>
          <a:bodyPr wrap="square" rtlCol="0">
            <a:spAutoFit/>
          </a:bodyPr>
          <a:lstStyle/>
          <a:p>
            <a:pPr algn="ctr"/>
            <a:r>
              <a:rPr lang="en-US" altLang="zh-CN" b="1">
                <a:solidFill>
                  <a:schemeClr val="bg1"/>
                </a:solidFill>
              </a:rPr>
              <a:t>HBase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分布式数据库</a:t>
            </a:r>
            <a:r>
              <a:rPr lang="en-US" altLang="zh-CN" sz="1400">
                <a:solidFill>
                  <a:schemeClr val="bg1"/>
                </a:solidFill>
              </a:rPr>
              <a:t>)</a:t>
            </a:r>
          </a:p>
        </p:txBody>
      </p:sp>
      <p:sp>
        <p:nvSpPr>
          <p:cNvPr id="10" name="圆角矩形 9"/>
          <p:cNvSpPr/>
          <p:nvPr/>
        </p:nvSpPr>
        <p:spPr>
          <a:xfrm>
            <a:off x="3163570" y="5052695"/>
            <a:ext cx="5449570"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HDFS</a:t>
            </a:r>
            <a:endParaRPr lang="en-US" altLang="zh-CN"/>
          </a:p>
          <a:p>
            <a:pPr algn="ctr"/>
            <a:r>
              <a:rPr lang="zh-CN" altLang="en-US" sz="1400"/>
              <a:t>（分布式存储系统）</a:t>
            </a:r>
          </a:p>
        </p:txBody>
      </p:sp>
      <p:sp>
        <p:nvSpPr>
          <p:cNvPr id="11" name="圆角矩形 10"/>
          <p:cNvSpPr/>
          <p:nvPr/>
        </p:nvSpPr>
        <p:spPr>
          <a:xfrm>
            <a:off x="3987165" y="4134485"/>
            <a:ext cx="4625975"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YARN</a:t>
            </a:r>
            <a:endParaRPr lang="en-US" altLang="zh-CN"/>
          </a:p>
          <a:p>
            <a:pPr algn="ctr"/>
            <a:r>
              <a:rPr lang="zh-CN" altLang="en-US" sz="1400"/>
              <a:t>（资源调度框架）</a:t>
            </a:r>
          </a:p>
        </p:txBody>
      </p:sp>
      <p:sp>
        <p:nvSpPr>
          <p:cNvPr id="13" name="圆角矩形 12"/>
          <p:cNvSpPr/>
          <p:nvPr/>
        </p:nvSpPr>
        <p:spPr>
          <a:xfrm>
            <a:off x="4002405" y="3383915"/>
            <a:ext cx="3323590" cy="553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MapReduce</a:t>
            </a:r>
            <a:endParaRPr lang="en-US" altLang="zh-CN"/>
          </a:p>
          <a:p>
            <a:pPr algn="ctr"/>
            <a:r>
              <a:rPr lang="zh-CN" altLang="en-US" sz="1400"/>
              <a:t>（离线计算）</a:t>
            </a:r>
          </a:p>
        </p:txBody>
      </p:sp>
      <p:sp>
        <p:nvSpPr>
          <p:cNvPr id="14" name="圆角矩形 13"/>
          <p:cNvSpPr/>
          <p:nvPr/>
        </p:nvSpPr>
        <p:spPr>
          <a:xfrm>
            <a:off x="7493000" y="3383915"/>
            <a:ext cx="945515" cy="5791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a:t>
            </a:r>
          </a:p>
        </p:txBody>
      </p:sp>
      <p:sp>
        <p:nvSpPr>
          <p:cNvPr id="15" name="圆角矩形 14"/>
          <p:cNvSpPr/>
          <p:nvPr/>
        </p:nvSpPr>
        <p:spPr>
          <a:xfrm>
            <a:off x="4032885" y="2510155"/>
            <a:ext cx="748030" cy="5486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Hive</a:t>
            </a:r>
          </a:p>
        </p:txBody>
      </p:sp>
      <p:sp>
        <p:nvSpPr>
          <p:cNvPr id="16" name="圆角矩形 15"/>
          <p:cNvSpPr/>
          <p:nvPr/>
        </p:nvSpPr>
        <p:spPr>
          <a:xfrm>
            <a:off x="4887595" y="2505075"/>
            <a:ext cx="709295"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Pig</a:t>
            </a:r>
          </a:p>
        </p:txBody>
      </p:sp>
      <p:sp>
        <p:nvSpPr>
          <p:cNvPr id="17" name="圆角矩形 16"/>
          <p:cNvSpPr/>
          <p:nvPr/>
        </p:nvSpPr>
        <p:spPr>
          <a:xfrm>
            <a:off x="5680075" y="2510155"/>
            <a:ext cx="147066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Mahout</a:t>
            </a:r>
            <a:endParaRPr lang="en-US" altLang="zh-CN"/>
          </a:p>
        </p:txBody>
      </p:sp>
      <p:sp>
        <p:nvSpPr>
          <p:cNvPr id="18" name="圆角矩形 17"/>
          <p:cNvSpPr/>
          <p:nvPr/>
        </p:nvSpPr>
        <p:spPr>
          <a:xfrm>
            <a:off x="7325995" y="2510155"/>
            <a:ext cx="111252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a:t>
            </a:r>
            <a:endParaRPr lang="en-US" altLang="zh-CN"/>
          </a:p>
        </p:txBody>
      </p:sp>
      <p:sp>
        <p:nvSpPr>
          <p:cNvPr id="19" name="圆角矩形 18"/>
          <p:cNvSpPr/>
          <p:nvPr/>
        </p:nvSpPr>
        <p:spPr>
          <a:xfrm>
            <a:off x="8907145" y="4118610"/>
            <a:ext cx="701040" cy="162941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0" name="圆角矩形 19"/>
          <p:cNvSpPr/>
          <p:nvPr/>
        </p:nvSpPr>
        <p:spPr>
          <a:xfrm>
            <a:off x="8891270" y="2489835"/>
            <a:ext cx="701040" cy="147066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1" name="文本框 20"/>
          <p:cNvSpPr txBox="1"/>
          <p:nvPr/>
        </p:nvSpPr>
        <p:spPr>
          <a:xfrm rot="16200000">
            <a:off x="8468995" y="4652010"/>
            <a:ext cx="1576705" cy="583565"/>
          </a:xfrm>
          <a:prstGeom prst="rect">
            <a:avLst/>
          </a:prstGeom>
          <a:noFill/>
        </p:spPr>
        <p:txBody>
          <a:bodyPr wrap="square" rtlCol="0">
            <a:spAutoFit/>
          </a:bodyPr>
          <a:lstStyle/>
          <a:p>
            <a:pPr algn="ctr"/>
            <a:r>
              <a:rPr lang="en-US" altLang="zh-CN" b="1">
                <a:solidFill>
                  <a:schemeClr val="bg1"/>
                </a:solidFill>
              </a:rPr>
              <a:t>Sqoop</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数据库</a:t>
            </a:r>
            <a:r>
              <a:rPr lang="en-US" altLang="zh-CN" sz="1400">
                <a:solidFill>
                  <a:schemeClr val="bg1"/>
                </a:solidFill>
              </a:rPr>
              <a:t>ETL</a:t>
            </a:r>
            <a:r>
              <a:rPr lang="zh-CN" altLang="en-US" sz="1400">
                <a:solidFill>
                  <a:schemeClr val="bg1"/>
                </a:solidFill>
              </a:rPr>
              <a:t>工具</a:t>
            </a:r>
            <a:r>
              <a:rPr lang="en-US" altLang="zh-CN" sz="1400">
                <a:solidFill>
                  <a:schemeClr val="bg1"/>
                </a:solidFill>
              </a:rPr>
              <a:t>)</a:t>
            </a:r>
          </a:p>
        </p:txBody>
      </p:sp>
      <p:sp>
        <p:nvSpPr>
          <p:cNvPr id="22" name="文本框 21"/>
          <p:cNvSpPr txBox="1"/>
          <p:nvPr/>
        </p:nvSpPr>
        <p:spPr>
          <a:xfrm rot="16200000">
            <a:off x="8621395" y="3031490"/>
            <a:ext cx="1273810" cy="583565"/>
          </a:xfrm>
          <a:prstGeom prst="rect">
            <a:avLst/>
          </a:prstGeom>
          <a:noFill/>
        </p:spPr>
        <p:txBody>
          <a:bodyPr wrap="square" rtlCol="0">
            <a:spAutoFit/>
          </a:bodyPr>
          <a:lstStyle/>
          <a:p>
            <a:pPr algn="ctr"/>
            <a:r>
              <a:rPr lang="en-US" altLang="zh-CN" b="1">
                <a:solidFill>
                  <a:schemeClr val="bg1"/>
                </a:solidFill>
              </a:rPr>
              <a:t>Flume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日志采集</a:t>
            </a:r>
            <a:r>
              <a:rPr lang="en-US" altLang="zh-CN" sz="1400">
                <a:solidFill>
                  <a:schemeClr val="bg1"/>
                </a:solidFill>
              </a:rPr>
              <a:t>)</a:t>
            </a:r>
          </a:p>
        </p:txBody>
      </p:sp>
      <p:sp>
        <p:nvSpPr>
          <p:cNvPr id="8" name="文本框 7"/>
          <p:cNvSpPr txBox="1"/>
          <p:nvPr/>
        </p:nvSpPr>
        <p:spPr>
          <a:xfrm>
            <a:off x="4191635" y="3037840"/>
            <a:ext cx="1461135" cy="306705"/>
          </a:xfrm>
          <a:prstGeom prst="rect">
            <a:avLst/>
          </a:prstGeom>
          <a:noFill/>
        </p:spPr>
        <p:txBody>
          <a:bodyPr wrap="square" rtlCol="0">
            <a:spAutoFit/>
          </a:bodyPr>
          <a:lstStyle/>
          <a:p>
            <a:r>
              <a:rPr lang="zh-CN" altLang="en-US" sz="1400"/>
              <a:t>数据分析引擎</a:t>
            </a:r>
          </a:p>
        </p:txBody>
      </p:sp>
      <p:sp>
        <p:nvSpPr>
          <p:cNvPr id="12" name="文本框 11"/>
          <p:cNvSpPr txBox="1"/>
          <p:nvPr/>
        </p:nvSpPr>
        <p:spPr>
          <a:xfrm>
            <a:off x="5683885" y="3031490"/>
            <a:ext cx="1466215" cy="306705"/>
          </a:xfrm>
          <a:prstGeom prst="rect">
            <a:avLst/>
          </a:prstGeom>
          <a:noFill/>
        </p:spPr>
        <p:txBody>
          <a:bodyPr wrap="square" rtlCol="0">
            <a:spAutoFit/>
          </a:bodyPr>
          <a:lstStyle/>
          <a:p>
            <a:r>
              <a:rPr lang="zh-CN" altLang="en-US" sz="1400"/>
              <a:t>机器学习算法库</a:t>
            </a:r>
          </a:p>
        </p:txBody>
      </p:sp>
      <p:sp>
        <p:nvSpPr>
          <p:cNvPr id="23" name="文本框 22"/>
          <p:cNvSpPr txBox="1"/>
          <p:nvPr/>
        </p:nvSpPr>
        <p:spPr>
          <a:xfrm rot="16200000">
            <a:off x="8021320" y="3806190"/>
            <a:ext cx="1576705" cy="306705"/>
          </a:xfrm>
          <a:prstGeom prst="rect">
            <a:avLst/>
          </a:prstGeom>
          <a:noFill/>
        </p:spPr>
        <p:txBody>
          <a:bodyPr wrap="square" rtlCol="0">
            <a:spAutoFit/>
          </a:bodyPr>
          <a:lstStyle/>
          <a:p>
            <a:pPr algn="ctr"/>
            <a:r>
              <a:rPr lang="zh-CN" altLang="en-US" sz="1400">
                <a:solidFill>
                  <a:schemeClr val="tx1"/>
                </a:solidFill>
              </a:rPr>
              <a:t>数据采集引擎</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2016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solidFill>
                  <a:schemeClr val="tx1">
                    <a:lumMod val="65000"/>
                    <a:lumOff val="35000"/>
                  </a:schemeClr>
                </a:solidFill>
                <a:latin typeface="微软雅黑" panose="020B0503020204020204" charset="-122"/>
                <a:ea typeface="微软雅黑" panose="020B0503020204020204" charset="-122"/>
              </a:rPr>
              <a:t>Hadoop </a:t>
            </a:r>
            <a:r>
              <a:rPr lang="zh-CN" altLang="en-US" sz="2400" b="1" dirty="0">
                <a:solidFill>
                  <a:schemeClr val="tx1">
                    <a:lumMod val="65000"/>
                    <a:lumOff val="35000"/>
                  </a:schemeClr>
                </a:solidFill>
                <a:latin typeface="微软雅黑" panose="020B0503020204020204" charset="-122"/>
                <a:ea typeface="微软雅黑" panose="020B0503020204020204" charset="-122"/>
              </a:rPr>
              <a:t>平台生态圈</a:t>
            </a:r>
            <a:endParaRPr lang="en-US" altLang="zh-CN"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8" name="表格 4"/>
          <p:cNvGraphicFramePr>
            <a:graphicFrameLocks noGrp="1"/>
          </p:cNvGraphicFramePr>
          <p:nvPr/>
        </p:nvGraphicFramePr>
        <p:xfrm>
          <a:off x="1324303" y="1195090"/>
          <a:ext cx="10011410" cy="5699760"/>
        </p:xfrm>
        <a:graphic>
          <a:graphicData uri="http://schemas.openxmlformats.org/drawingml/2006/table">
            <a:tbl>
              <a:tblPr/>
              <a:tblGrid>
                <a:gridCol w="1654175">
                  <a:extLst>
                    <a:ext uri="{9D8B030D-6E8A-4147-A177-3AD203B41FA5}">
                      <a16:colId xmlns:a16="http://schemas.microsoft.com/office/drawing/2014/main" val="20000"/>
                    </a:ext>
                  </a:extLst>
                </a:gridCol>
                <a:gridCol w="8356929">
                  <a:extLst>
                    <a:ext uri="{9D8B030D-6E8A-4147-A177-3AD203B41FA5}">
                      <a16:colId xmlns:a16="http://schemas.microsoft.com/office/drawing/2014/main" val="20001"/>
                    </a:ext>
                  </a:extLst>
                </a:gridCol>
              </a:tblGrid>
              <a:tr h="2936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组件</a:t>
                      </a:r>
                      <a:endParaRPr kumimoji="0" lang="en-US"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功能</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36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HDFS</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分布式文件系统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33528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YARN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资源管理和调度器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2"/>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MapReduce</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分布式并行编程模型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HBase</a:t>
                      </a:r>
                      <a:endPar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上的非关系型的分布式数据库</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4"/>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Hive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上的数据仓库</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5"/>
                  </a:ext>
                </a:extLst>
              </a:tr>
              <a:tr h="33528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Pig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一个基于</a:t>
                      </a: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的大规模数据分析平台，提供类似</a:t>
                      </a: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SQL</a:t>
                      </a: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的查询语言</a:t>
                      </a: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Pig Latin</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6"/>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Flume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一个高可用的，高可靠的，分布式的海量日志采集、聚合和传输的系统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7"/>
                  </a:ext>
                </a:extLst>
              </a:tr>
              <a:tr h="2936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Sqoop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用于在</a:t>
                      </a: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与传统数据库之间进行数据传递</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8"/>
                  </a:ext>
                </a:extLst>
              </a:tr>
              <a:tr h="29361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Zookeeper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提供分布式协调一致性服务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9"/>
                  </a:ext>
                </a:extLst>
              </a:tr>
              <a:tr h="29361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Ambari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快速部署工具，支持</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Apache Hadoop</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集群的供应、管理和监控</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10"/>
                  </a:ext>
                </a:extLst>
              </a:tr>
              <a:tr h="29361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Mahout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提供一些可扩展的机器学习领域经典算法的实现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11"/>
                  </a:ext>
                </a:extLst>
              </a:tr>
              <a:tr h="29361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Spark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类似于</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Hadoop </a:t>
                      </a:r>
                      <a:r>
                        <a:rPr kumimoji="0" lang="en-US" altLang="zh-CN" sz="16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MapReduce</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的通用并行框架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2"/>
                  </a:ext>
                </a:extLst>
              </a:tr>
              <a:tr h="2936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Oozie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Hadoop</a:t>
                      </a: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上的工作流管理系统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13"/>
                  </a:ext>
                </a:extLst>
              </a:tr>
              <a:tr h="33528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Storm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流计算框架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14"/>
                  </a:ext>
                </a:extLst>
              </a:tr>
              <a:tr h="2936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Kafka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一种高吞吐量的分布式发布订阅消息系统，可以处理消费者规模的网站中的所有动作流数据</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5"/>
                  </a:ext>
                </a:extLst>
              </a:tr>
              <a:tr h="3352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a:solidFill>
                    <a:srgbClr val="B22F33"/>
                  </a:solidFill>
                  <a:latin typeface="微软雅黑" panose="020B0503020204020204" charset="-122"/>
                  <a:ea typeface="微软雅黑" panose="020B0503020204020204" charset="-122"/>
                </a:rPr>
                <a:t>Hadoop</a:t>
              </a:r>
              <a:r>
                <a:rPr lang="zh-CN" altLang="en-US" sz="3600" b="1" dirty="0">
                  <a:solidFill>
                    <a:srgbClr val="B22F33"/>
                  </a:solidFill>
                  <a:latin typeface="微软雅黑" panose="020B0503020204020204" charset="-122"/>
                  <a:ea typeface="微软雅黑" panose="020B0503020204020204" charset="-122"/>
                </a:rPr>
                <a:t>典型应用场景</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6318885" cy="521970"/>
          </a:xfrm>
          <a:prstGeom prst="rect">
            <a:avLst/>
          </a:prstGeom>
          <a:noFill/>
        </p:spPr>
        <p:txBody>
          <a:bodyPr wrap="square" rtlCol="0">
            <a:spAutoFit/>
          </a:bodyPr>
          <a:lstStyle/>
          <a:p>
            <a:r>
              <a:rPr lang="en-US" altLang="zh-CN" sz="2800" b="1" dirty="0"/>
              <a:t>1.4.1</a:t>
            </a:r>
            <a:r>
              <a:rPr lang="zh-CN" altLang="en-US" sz="2800" b="1" dirty="0"/>
              <a:t>  </a:t>
            </a:r>
            <a:r>
              <a:rPr lang="en-US" altLang="zh-CN" sz="2800" b="1" dirty="0"/>
              <a:t>Hadoop</a:t>
            </a:r>
            <a:r>
              <a:rPr lang="zh-CN" altLang="en-US" sz="2800" b="1" dirty="0"/>
              <a:t>应用案例分析</a:t>
            </a:r>
          </a:p>
        </p:txBody>
      </p:sp>
      <p:sp>
        <p:nvSpPr>
          <p:cNvPr id="3" name="文本框 2"/>
          <p:cNvSpPr txBox="1"/>
          <p:nvPr/>
        </p:nvSpPr>
        <p:spPr>
          <a:xfrm>
            <a:off x="1017905" y="1661160"/>
            <a:ext cx="5892800" cy="368300"/>
          </a:xfrm>
          <a:prstGeom prst="rect">
            <a:avLst/>
          </a:prstGeom>
          <a:noFill/>
        </p:spPr>
        <p:txBody>
          <a:bodyPr wrap="square" rtlCol="0">
            <a:spAutoFit/>
          </a:bodyPr>
          <a:lstStyle/>
          <a:p>
            <a:r>
              <a:rPr lang="en-US" altLang="zh-CN"/>
              <a:t>(1)</a:t>
            </a:r>
            <a:r>
              <a:rPr lang="zh-CN" altLang="en-US"/>
              <a:t>互联网应用的架构</a:t>
            </a:r>
          </a:p>
        </p:txBody>
      </p:sp>
      <p:sp>
        <p:nvSpPr>
          <p:cNvPr id="4" name="文本框 3"/>
          <p:cNvSpPr txBox="1"/>
          <p:nvPr/>
        </p:nvSpPr>
        <p:spPr>
          <a:xfrm>
            <a:off x="1130300" y="5026660"/>
            <a:ext cx="1582420" cy="368300"/>
          </a:xfrm>
          <a:prstGeom prst="rect">
            <a:avLst/>
          </a:prstGeom>
          <a:noFill/>
        </p:spPr>
        <p:txBody>
          <a:bodyPr wrap="square" rtlCol="0">
            <a:spAutoFit/>
          </a:bodyPr>
          <a:lstStyle/>
          <a:p>
            <a:r>
              <a:rPr lang="zh-CN" altLang="en-US"/>
              <a:t>传统的架构</a:t>
            </a:r>
          </a:p>
        </p:txBody>
      </p:sp>
      <p:pic>
        <p:nvPicPr>
          <p:cNvPr id="20483" name="图片 3"/>
          <p:cNvPicPr>
            <a:picLocks noChangeAspect="1"/>
          </p:cNvPicPr>
          <p:nvPr/>
        </p:nvPicPr>
        <p:blipFill>
          <a:blip r:embed="rId3"/>
          <a:srcRect/>
          <a:stretch>
            <a:fillRect/>
          </a:stretch>
        </p:blipFill>
        <p:spPr>
          <a:xfrm>
            <a:off x="151765" y="2656205"/>
            <a:ext cx="4334510" cy="1876425"/>
          </a:xfrm>
          <a:prstGeom prst="rect">
            <a:avLst/>
          </a:prstGeom>
          <a:noFill/>
          <a:ln w="9525">
            <a:noFill/>
          </a:ln>
        </p:spPr>
      </p:pic>
      <p:sp>
        <p:nvSpPr>
          <p:cNvPr id="5" name="文本框 4"/>
          <p:cNvSpPr txBox="1"/>
          <p:nvPr/>
        </p:nvSpPr>
        <p:spPr>
          <a:xfrm>
            <a:off x="7666355" y="5863590"/>
            <a:ext cx="1582420" cy="368300"/>
          </a:xfrm>
          <a:prstGeom prst="rect">
            <a:avLst/>
          </a:prstGeom>
          <a:noFill/>
        </p:spPr>
        <p:txBody>
          <a:bodyPr wrap="square" rtlCol="0">
            <a:spAutoFit/>
          </a:bodyPr>
          <a:lstStyle/>
          <a:p>
            <a:r>
              <a:rPr lang="zh-CN" altLang="en-US"/>
              <a:t>改良后的架构</a:t>
            </a:r>
          </a:p>
        </p:txBody>
      </p:sp>
      <p:pic>
        <p:nvPicPr>
          <p:cNvPr id="21507" name="图片 3"/>
          <p:cNvPicPr>
            <a:picLocks noChangeAspect="1"/>
          </p:cNvPicPr>
          <p:nvPr/>
        </p:nvPicPr>
        <p:blipFill>
          <a:blip r:embed="rId4"/>
          <a:srcRect/>
          <a:stretch>
            <a:fillRect/>
          </a:stretch>
        </p:blipFill>
        <p:spPr>
          <a:xfrm>
            <a:off x="4643120" y="2468245"/>
            <a:ext cx="7463155" cy="3295650"/>
          </a:xfrm>
          <a:prstGeom prst="rect">
            <a:avLst/>
          </a:prstGeom>
          <a:noFill/>
          <a:ln w="9525">
            <a:noFill/>
          </a:ln>
        </p:spPr>
      </p:pic>
      <p:cxnSp>
        <p:nvCxnSpPr>
          <p:cNvPr id="6" name="直接连接符 5"/>
          <p:cNvCxnSpPr/>
          <p:nvPr/>
        </p:nvCxnSpPr>
        <p:spPr>
          <a:xfrm>
            <a:off x="4653915" y="2209800"/>
            <a:ext cx="0" cy="429387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nvSpPr>
        <p:spPr>
          <a:xfrm>
            <a:off x="706755" y="746760"/>
            <a:ext cx="10515600" cy="549275"/>
          </a:xfrm>
        </p:spPr>
        <p:txBody>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indent="0">
              <a:buFont typeface="Wingdings" panose="05000000000000000000" pitchFamily="2" charset="2"/>
            </a:pPr>
            <a:r>
              <a:rPr lang="en-US" altLang="zh-CN" sz="3200" dirty="0">
                <a:sym typeface="+mn-ea"/>
              </a:rPr>
              <a:t> </a:t>
            </a:r>
            <a:r>
              <a:rPr lang="en-US" altLang="zh-CN" sz="3200" dirty="0" err="1">
                <a:sym typeface="+mn-ea"/>
              </a:rPr>
              <a:t>Hadoop</a:t>
            </a:r>
            <a:r>
              <a:rPr lang="zh-CN" altLang="en-US" sz="3200" dirty="0">
                <a:sym typeface="+mn-ea"/>
              </a:rPr>
              <a:t>大数据技术到底学什么？（</a:t>
            </a:r>
            <a:r>
              <a:rPr lang="en-US" altLang="zh-CN" sz="3200" dirty="0">
                <a:sym typeface="+mn-ea"/>
              </a:rPr>
              <a:t>What</a:t>
            </a:r>
            <a:r>
              <a:rPr lang="zh-CN" altLang="en-US" sz="3200" dirty="0">
                <a:sym typeface="+mn-ea"/>
              </a:rPr>
              <a:t>）</a:t>
            </a:r>
            <a:endParaRPr lang="zh-CN" altLang="en-US" sz="3200" dirty="0">
              <a:latin typeface="微软雅黑" panose="020B0503020204020204" charset="-122"/>
              <a:ea typeface="微软雅黑" panose="020B0503020204020204" charset="-122"/>
            </a:endParaRPr>
          </a:p>
          <a:p>
            <a:pPr indent="0">
              <a:buFont typeface="Wingdings" panose="05000000000000000000" pitchFamily="2" charset="2"/>
            </a:pPr>
            <a:endParaRPr lang="zh-CN" altLang="en-US" sz="3200" dirty="0">
              <a:solidFill>
                <a:schemeClr val="tx1"/>
              </a:solidFill>
            </a:endParaRPr>
          </a:p>
        </p:txBody>
      </p:sp>
      <p:sp>
        <p:nvSpPr>
          <p:cNvPr id="41" name="矩形 40"/>
          <p:cNvSpPr/>
          <p:nvPr/>
        </p:nvSpPr>
        <p:spPr>
          <a:xfrm>
            <a:off x="3987165" y="3334385"/>
            <a:ext cx="3338195" cy="626110"/>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23" name="圆角矩形 22"/>
          <p:cNvSpPr/>
          <p:nvPr/>
        </p:nvSpPr>
        <p:spPr>
          <a:xfrm>
            <a:off x="2257425" y="1708150"/>
            <a:ext cx="7277100" cy="6718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a:solidFill>
                  <a:schemeClr val="tx1"/>
                </a:solidFill>
              </a:rPr>
              <a:t>Ambari</a:t>
            </a:r>
            <a:endParaRPr lang="en-US" altLang="zh-CN">
              <a:solidFill>
                <a:schemeClr val="tx1"/>
              </a:solidFill>
            </a:endParaRPr>
          </a:p>
          <a:p>
            <a:pPr algn="ctr"/>
            <a:r>
              <a:rPr lang="zh-CN" altLang="en-US" sz="1400">
                <a:solidFill>
                  <a:schemeClr val="tx1"/>
                </a:solidFill>
              </a:rPr>
              <a:t>（安装部署工具）</a:t>
            </a:r>
          </a:p>
        </p:txBody>
      </p:sp>
      <p:sp>
        <p:nvSpPr>
          <p:cNvPr id="44" name="圆角矩形 43"/>
          <p:cNvSpPr/>
          <p:nvPr/>
        </p:nvSpPr>
        <p:spPr>
          <a:xfrm>
            <a:off x="2258060" y="2463165"/>
            <a:ext cx="737235" cy="3300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rot="16200000">
            <a:off x="1389380" y="3792220"/>
            <a:ext cx="2446655" cy="583565"/>
          </a:xfrm>
          <a:prstGeom prst="rect">
            <a:avLst/>
          </a:prstGeom>
          <a:noFill/>
        </p:spPr>
        <p:txBody>
          <a:bodyPr wrap="square" rtlCol="0">
            <a:spAutoFit/>
          </a:bodyPr>
          <a:lstStyle/>
          <a:p>
            <a:pPr algn="ctr"/>
            <a:r>
              <a:rPr lang="en-US" altLang="zh-CN" b="1">
                <a:solidFill>
                  <a:schemeClr val="bg1"/>
                </a:solidFill>
              </a:rPr>
              <a:t>Zookeeper</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分布式协调服务</a:t>
            </a:r>
            <a:r>
              <a:rPr lang="en-US" altLang="zh-CN" sz="1400">
                <a:solidFill>
                  <a:schemeClr val="bg1"/>
                </a:solidFill>
              </a:rPr>
              <a:t>)</a:t>
            </a:r>
          </a:p>
        </p:txBody>
      </p:sp>
      <p:sp>
        <p:nvSpPr>
          <p:cNvPr id="46" name="圆角矩形 45"/>
          <p:cNvSpPr/>
          <p:nvPr/>
        </p:nvSpPr>
        <p:spPr>
          <a:xfrm>
            <a:off x="3178810" y="2462530"/>
            <a:ext cx="697230" cy="24796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文本框 46"/>
          <p:cNvSpPr txBox="1"/>
          <p:nvPr/>
        </p:nvSpPr>
        <p:spPr>
          <a:xfrm rot="16200000">
            <a:off x="2620645" y="3541395"/>
            <a:ext cx="1813560" cy="583565"/>
          </a:xfrm>
          <a:prstGeom prst="rect">
            <a:avLst/>
          </a:prstGeom>
          <a:noFill/>
        </p:spPr>
        <p:txBody>
          <a:bodyPr wrap="square" rtlCol="0">
            <a:spAutoFit/>
          </a:bodyPr>
          <a:lstStyle/>
          <a:p>
            <a:pPr algn="ctr"/>
            <a:r>
              <a:rPr lang="en-US" altLang="zh-CN" b="1">
                <a:solidFill>
                  <a:schemeClr val="bg1"/>
                </a:solidFill>
              </a:rPr>
              <a:t>HBase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分布式数据库</a:t>
            </a:r>
            <a:r>
              <a:rPr lang="en-US" altLang="zh-CN" sz="1400">
                <a:solidFill>
                  <a:schemeClr val="bg1"/>
                </a:solidFill>
              </a:rPr>
              <a:t>)</a:t>
            </a:r>
          </a:p>
        </p:txBody>
      </p:sp>
      <p:sp>
        <p:nvSpPr>
          <p:cNvPr id="48" name="圆角矩形 47"/>
          <p:cNvSpPr/>
          <p:nvPr/>
        </p:nvSpPr>
        <p:spPr>
          <a:xfrm>
            <a:off x="3163570" y="5052695"/>
            <a:ext cx="5449570"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HDFS</a:t>
            </a:r>
            <a:endParaRPr lang="en-US" altLang="zh-CN"/>
          </a:p>
          <a:p>
            <a:pPr algn="ctr"/>
            <a:r>
              <a:rPr lang="zh-CN" altLang="en-US" sz="1400"/>
              <a:t>（分布式存储系统）</a:t>
            </a:r>
          </a:p>
        </p:txBody>
      </p:sp>
      <p:sp>
        <p:nvSpPr>
          <p:cNvPr id="49" name="圆角矩形 48"/>
          <p:cNvSpPr/>
          <p:nvPr/>
        </p:nvSpPr>
        <p:spPr>
          <a:xfrm>
            <a:off x="3987165" y="4134485"/>
            <a:ext cx="4625975"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YARN</a:t>
            </a:r>
            <a:endParaRPr lang="en-US" altLang="zh-CN"/>
          </a:p>
          <a:p>
            <a:pPr algn="ctr"/>
            <a:r>
              <a:rPr lang="zh-CN" altLang="en-US" sz="1400"/>
              <a:t>（资源调度框架）</a:t>
            </a:r>
          </a:p>
        </p:txBody>
      </p:sp>
      <p:sp>
        <p:nvSpPr>
          <p:cNvPr id="50" name="圆角矩形 49"/>
          <p:cNvSpPr/>
          <p:nvPr/>
        </p:nvSpPr>
        <p:spPr>
          <a:xfrm>
            <a:off x="4002405" y="3383915"/>
            <a:ext cx="3323590" cy="553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MapReduce</a:t>
            </a:r>
            <a:endParaRPr lang="en-US" altLang="zh-CN"/>
          </a:p>
          <a:p>
            <a:pPr algn="ctr"/>
            <a:r>
              <a:rPr lang="zh-CN" altLang="en-US" sz="1400"/>
              <a:t>（离线计算）</a:t>
            </a:r>
          </a:p>
        </p:txBody>
      </p:sp>
      <p:sp>
        <p:nvSpPr>
          <p:cNvPr id="51" name="圆角矩形 50"/>
          <p:cNvSpPr/>
          <p:nvPr/>
        </p:nvSpPr>
        <p:spPr>
          <a:xfrm>
            <a:off x="7493000" y="3383915"/>
            <a:ext cx="945515" cy="5791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a:t>
            </a:r>
          </a:p>
        </p:txBody>
      </p:sp>
      <p:sp>
        <p:nvSpPr>
          <p:cNvPr id="52" name="圆角矩形 51"/>
          <p:cNvSpPr/>
          <p:nvPr/>
        </p:nvSpPr>
        <p:spPr>
          <a:xfrm>
            <a:off x="4032885" y="2510155"/>
            <a:ext cx="748030" cy="5486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Hive</a:t>
            </a:r>
          </a:p>
        </p:txBody>
      </p:sp>
      <p:sp>
        <p:nvSpPr>
          <p:cNvPr id="53" name="圆角矩形 52"/>
          <p:cNvSpPr/>
          <p:nvPr/>
        </p:nvSpPr>
        <p:spPr>
          <a:xfrm>
            <a:off x="4887595" y="2505075"/>
            <a:ext cx="709295"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Pig</a:t>
            </a:r>
          </a:p>
        </p:txBody>
      </p:sp>
      <p:sp>
        <p:nvSpPr>
          <p:cNvPr id="54" name="圆角矩形 53"/>
          <p:cNvSpPr/>
          <p:nvPr/>
        </p:nvSpPr>
        <p:spPr>
          <a:xfrm>
            <a:off x="5680075" y="2510155"/>
            <a:ext cx="147066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Mahout</a:t>
            </a:r>
            <a:endParaRPr lang="en-US" altLang="zh-CN"/>
          </a:p>
        </p:txBody>
      </p:sp>
      <p:sp>
        <p:nvSpPr>
          <p:cNvPr id="55" name="圆角矩形 54"/>
          <p:cNvSpPr/>
          <p:nvPr/>
        </p:nvSpPr>
        <p:spPr>
          <a:xfrm>
            <a:off x="7325995" y="2510155"/>
            <a:ext cx="111252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a:t>
            </a:r>
            <a:endParaRPr lang="en-US" altLang="zh-CN"/>
          </a:p>
        </p:txBody>
      </p:sp>
      <p:sp>
        <p:nvSpPr>
          <p:cNvPr id="56" name="圆角矩形 55"/>
          <p:cNvSpPr/>
          <p:nvPr/>
        </p:nvSpPr>
        <p:spPr>
          <a:xfrm>
            <a:off x="8907145" y="4118610"/>
            <a:ext cx="701040" cy="162941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57" name="圆角矩形 56"/>
          <p:cNvSpPr/>
          <p:nvPr/>
        </p:nvSpPr>
        <p:spPr>
          <a:xfrm>
            <a:off x="8891270" y="2489835"/>
            <a:ext cx="701040" cy="147066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58" name="文本框 57"/>
          <p:cNvSpPr txBox="1"/>
          <p:nvPr/>
        </p:nvSpPr>
        <p:spPr>
          <a:xfrm rot="16200000">
            <a:off x="8468995" y="4652010"/>
            <a:ext cx="1576705" cy="583565"/>
          </a:xfrm>
          <a:prstGeom prst="rect">
            <a:avLst/>
          </a:prstGeom>
          <a:noFill/>
        </p:spPr>
        <p:txBody>
          <a:bodyPr wrap="square" rtlCol="0">
            <a:spAutoFit/>
          </a:bodyPr>
          <a:lstStyle/>
          <a:p>
            <a:pPr algn="ctr"/>
            <a:r>
              <a:rPr lang="en-US" altLang="zh-CN" b="1">
                <a:solidFill>
                  <a:schemeClr val="bg1"/>
                </a:solidFill>
              </a:rPr>
              <a:t>Sqoop</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数据库</a:t>
            </a:r>
            <a:r>
              <a:rPr lang="en-US" altLang="zh-CN" sz="1400">
                <a:solidFill>
                  <a:schemeClr val="bg1"/>
                </a:solidFill>
              </a:rPr>
              <a:t>ETL</a:t>
            </a:r>
            <a:r>
              <a:rPr lang="zh-CN" altLang="en-US" sz="1400">
                <a:solidFill>
                  <a:schemeClr val="bg1"/>
                </a:solidFill>
              </a:rPr>
              <a:t>工具</a:t>
            </a:r>
            <a:r>
              <a:rPr lang="en-US" altLang="zh-CN" sz="1400">
                <a:solidFill>
                  <a:schemeClr val="bg1"/>
                </a:solidFill>
              </a:rPr>
              <a:t>)</a:t>
            </a:r>
          </a:p>
        </p:txBody>
      </p:sp>
      <p:sp>
        <p:nvSpPr>
          <p:cNvPr id="59" name="文本框 58"/>
          <p:cNvSpPr txBox="1"/>
          <p:nvPr/>
        </p:nvSpPr>
        <p:spPr>
          <a:xfrm rot="16200000">
            <a:off x="8621395" y="3031490"/>
            <a:ext cx="1273810" cy="583565"/>
          </a:xfrm>
          <a:prstGeom prst="rect">
            <a:avLst/>
          </a:prstGeom>
          <a:noFill/>
        </p:spPr>
        <p:txBody>
          <a:bodyPr wrap="square" rtlCol="0">
            <a:spAutoFit/>
          </a:bodyPr>
          <a:lstStyle/>
          <a:p>
            <a:pPr algn="ctr"/>
            <a:r>
              <a:rPr lang="en-US" altLang="zh-CN" b="1">
                <a:solidFill>
                  <a:schemeClr val="bg1"/>
                </a:solidFill>
              </a:rPr>
              <a:t>Flume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日志采集</a:t>
            </a:r>
            <a:r>
              <a:rPr lang="en-US" altLang="zh-CN" sz="1400">
                <a:solidFill>
                  <a:schemeClr val="bg1"/>
                </a:solidFill>
              </a:rPr>
              <a:t>)</a:t>
            </a:r>
          </a:p>
        </p:txBody>
      </p:sp>
      <p:sp>
        <p:nvSpPr>
          <p:cNvPr id="60" name="文本框 59"/>
          <p:cNvSpPr txBox="1"/>
          <p:nvPr/>
        </p:nvSpPr>
        <p:spPr>
          <a:xfrm>
            <a:off x="4191635" y="3037840"/>
            <a:ext cx="1461135" cy="306705"/>
          </a:xfrm>
          <a:prstGeom prst="rect">
            <a:avLst/>
          </a:prstGeom>
          <a:noFill/>
        </p:spPr>
        <p:txBody>
          <a:bodyPr wrap="square" rtlCol="0">
            <a:spAutoFit/>
          </a:bodyPr>
          <a:lstStyle/>
          <a:p>
            <a:r>
              <a:rPr lang="zh-CN" altLang="en-US" sz="1400"/>
              <a:t>数据分析引擎</a:t>
            </a:r>
          </a:p>
        </p:txBody>
      </p:sp>
      <p:sp>
        <p:nvSpPr>
          <p:cNvPr id="61" name="文本框 60"/>
          <p:cNvSpPr txBox="1"/>
          <p:nvPr/>
        </p:nvSpPr>
        <p:spPr>
          <a:xfrm>
            <a:off x="5683885" y="3031490"/>
            <a:ext cx="1466215" cy="306705"/>
          </a:xfrm>
          <a:prstGeom prst="rect">
            <a:avLst/>
          </a:prstGeom>
          <a:noFill/>
        </p:spPr>
        <p:txBody>
          <a:bodyPr wrap="square" rtlCol="0">
            <a:spAutoFit/>
          </a:bodyPr>
          <a:lstStyle/>
          <a:p>
            <a:r>
              <a:rPr lang="zh-CN" altLang="en-US" sz="1400"/>
              <a:t>机器学习算法库</a:t>
            </a:r>
          </a:p>
        </p:txBody>
      </p:sp>
      <p:sp>
        <p:nvSpPr>
          <p:cNvPr id="62" name="文本框 61"/>
          <p:cNvSpPr txBox="1"/>
          <p:nvPr/>
        </p:nvSpPr>
        <p:spPr>
          <a:xfrm rot="16200000">
            <a:off x="8021320" y="3806190"/>
            <a:ext cx="1576705" cy="306705"/>
          </a:xfrm>
          <a:prstGeom prst="rect">
            <a:avLst/>
          </a:prstGeom>
          <a:noFill/>
        </p:spPr>
        <p:txBody>
          <a:bodyPr wrap="square" rtlCol="0">
            <a:spAutoFit/>
          </a:bodyPr>
          <a:lstStyle/>
          <a:p>
            <a:pPr algn="ctr"/>
            <a:r>
              <a:rPr lang="zh-CN" altLang="en-US" sz="1400">
                <a:solidFill>
                  <a:schemeClr val="tx1"/>
                </a:solidFill>
              </a:rPr>
              <a:t>数据采集引擎</a:t>
            </a:r>
          </a:p>
        </p:txBody>
      </p:sp>
      <p:sp>
        <p:nvSpPr>
          <p:cNvPr id="42" name="矩形 41"/>
          <p:cNvSpPr/>
          <p:nvPr/>
        </p:nvSpPr>
        <p:spPr>
          <a:xfrm>
            <a:off x="2995295" y="4988560"/>
            <a:ext cx="5661660" cy="774700"/>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6318885" cy="521970"/>
          </a:xfrm>
          <a:prstGeom prst="rect">
            <a:avLst/>
          </a:prstGeom>
          <a:noFill/>
        </p:spPr>
        <p:txBody>
          <a:bodyPr wrap="square" rtlCol="0">
            <a:spAutoFit/>
          </a:bodyPr>
          <a:lstStyle/>
          <a:p>
            <a:r>
              <a:rPr lang="en-US" altLang="zh-CN" sz="2800" b="1" dirty="0"/>
              <a:t>1.4.1</a:t>
            </a:r>
            <a:r>
              <a:rPr lang="zh-CN" altLang="en-US" sz="2800" b="1" dirty="0"/>
              <a:t>  </a:t>
            </a:r>
            <a:r>
              <a:rPr lang="en-US" altLang="zh-CN" sz="2800" b="1" dirty="0"/>
              <a:t>Hadoop</a:t>
            </a:r>
            <a:r>
              <a:rPr lang="zh-CN" altLang="en-US" sz="2800" b="1" dirty="0"/>
              <a:t>应用案例分析</a:t>
            </a:r>
          </a:p>
        </p:txBody>
      </p:sp>
      <p:sp>
        <p:nvSpPr>
          <p:cNvPr id="5" name="文本框 4"/>
          <p:cNvSpPr txBox="1"/>
          <p:nvPr/>
        </p:nvSpPr>
        <p:spPr>
          <a:xfrm>
            <a:off x="5048885" y="6333490"/>
            <a:ext cx="1582420" cy="368300"/>
          </a:xfrm>
          <a:prstGeom prst="rect">
            <a:avLst/>
          </a:prstGeom>
          <a:noFill/>
        </p:spPr>
        <p:txBody>
          <a:bodyPr wrap="square" rtlCol="0">
            <a:spAutoFit/>
          </a:bodyPr>
          <a:lstStyle/>
          <a:p>
            <a:r>
              <a:rPr lang="zh-CN" altLang="en-US"/>
              <a:t>完整的架构图</a:t>
            </a:r>
          </a:p>
        </p:txBody>
      </p:sp>
      <p:pic>
        <p:nvPicPr>
          <p:cNvPr id="22531" name="图片 3"/>
          <p:cNvPicPr>
            <a:picLocks noChangeAspect="1"/>
          </p:cNvPicPr>
          <p:nvPr/>
        </p:nvPicPr>
        <p:blipFill>
          <a:blip r:embed="rId3"/>
          <a:srcRect/>
          <a:stretch>
            <a:fillRect/>
          </a:stretch>
        </p:blipFill>
        <p:spPr>
          <a:xfrm>
            <a:off x="2750185" y="1661160"/>
            <a:ext cx="8905875" cy="4667250"/>
          </a:xfrm>
          <a:prstGeom prst="rect">
            <a:avLst/>
          </a:prstGeom>
          <a:noFill/>
          <a:ln w="9525">
            <a:noFill/>
          </a:ln>
        </p:spPr>
      </p:pic>
      <p:sp>
        <p:nvSpPr>
          <p:cNvPr id="8" name="文本框 7"/>
          <p:cNvSpPr txBox="1"/>
          <p:nvPr/>
        </p:nvSpPr>
        <p:spPr>
          <a:xfrm>
            <a:off x="1017905" y="1661160"/>
            <a:ext cx="3072130" cy="368300"/>
          </a:xfrm>
          <a:prstGeom prst="rect">
            <a:avLst/>
          </a:prstGeom>
          <a:noFill/>
        </p:spPr>
        <p:txBody>
          <a:bodyPr wrap="square" rtlCol="0">
            <a:spAutoFit/>
          </a:bodyPr>
          <a:lstStyle/>
          <a:p>
            <a:r>
              <a:rPr lang="en-US" altLang="zh-CN"/>
              <a:t>(1)</a:t>
            </a:r>
            <a:r>
              <a:rPr lang="zh-CN" altLang="en-US"/>
              <a:t>互联网应用的架构</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6318885" cy="521970"/>
          </a:xfrm>
          <a:prstGeom prst="rect">
            <a:avLst/>
          </a:prstGeom>
          <a:noFill/>
        </p:spPr>
        <p:txBody>
          <a:bodyPr wrap="square" rtlCol="0">
            <a:spAutoFit/>
          </a:bodyPr>
          <a:lstStyle/>
          <a:p>
            <a:r>
              <a:rPr lang="en-US" altLang="zh-CN" sz="2800" b="1" dirty="0"/>
              <a:t>1.4.1</a:t>
            </a:r>
            <a:r>
              <a:rPr lang="zh-CN" altLang="en-US" sz="2800" b="1" dirty="0"/>
              <a:t>  </a:t>
            </a:r>
            <a:r>
              <a:rPr lang="en-US" altLang="zh-CN" sz="2800" b="1" dirty="0"/>
              <a:t>Hadoop</a:t>
            </a:r>
            <a:r>
              <a:rPr lang="zh-CN" altLang="en-US" sz="2800" b="1" dirty="0"/>
              <a:t>应用案例分析</a:t>
            </a:r>
          </a:p>
        </p:txBody>
      </p:sp>
      <p:sp>
        <p:nvSpPr>
          <p:cNvPr id="11" name="文本框 10"/>
          <p:cNvSpPr txBox="1"/>
          <p:nvPr/>
        </p:nvSpPr>
        <p:spPr>
          <a:xfrm>
            <a:off x="1130300" y="1648460"/>
            <a:ext cx="3072130" cy="368300"/>
          </a:xfrm>
          <a:prstGeom prst="rect">
            <a:avLst/>
          </a:prstGeom>
          <a:noFill/>
        </p:spPr>
        <p:txBody>
          <a:bodyPr wrap="square" rtlCol="0">
            <a:spAutoFit/>
          </a:bodyPr>
          <a:lstStyle/>
          <a:p>
            <a:r>
              <a:rPr lang="zh-CN"/>
              <a:t>（</a:t>
            </a:r>
            <a:r>
              <a:rPr lang="en-US" altLang="zh-CN"/>
              <a:t>2</a:t>
            </a:r>
            <a:r>
              <a:rPr lang="zh-CN" altLang="en-US"/>
              <a:t>）Hadoop在淘宝的应用</a:t>
            </a:r>
          </a:p>
        </p:txBody>
      </p:sp>
      <p:pic>
        <p:nvPicPr>
          <p:cNvPr id="30" name="图片 23"/>
          <p:cNvPicPr>
            <a:picLocks noChangeAspect="1"/>
          </p:cNvPicPr>
          <p:nvPr/>
        </p:nvPicPr>
        <p:blipFill>
          <a:blip r:embed="rId3"/>
          <a:srcRect/>
          <a:stretch>
            <a:fillRect/>
          </a:stretch>
        </p:blipFill>
        <p:spPr>
          <a:xfrm>
            <a:off x="1371283" y="2140585"/>
            <a:ext cx="9448800" cy="4524375"/>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0300" y="812800"/>
            <a:ext cx="6318885" cy="521970"/>
          </a:xfrm>
          <a:prstGeom prst="rect">
            <a:avLst/>
          </a:prstGeom>
          <a:noFill/>
        </p:spPr>
        <p:txBody>
          <a:bodyPr wrap="square" rtlCol="0">
            <a:spAutoFit/>
          </a:bodyPr>
          <a:lstStyle/>
          <a:p>
            <a:r>
              <a:rPr lang="en-US" altLang="zh-CN" sz="2800" b="1" dirty="0"/>
              <a:t>1.5</a:t>
            </a:r>
            <a:r>
              <a:rPr lang="zh-CN" altLang="en-US" sz="2800" b="1" dirty="0"/>
              <a:t>  小结与思考</a:t>
            </a:r>
          </a:p>
        </p:txBody>
      </p:sp>
      <p:sp>
        <p:nvSpPr>
          <p:cNvPr id="11" name="文本框 10"/>
          <p:cNvSpPr txBox="1"/>
          <p:nvPr/>
        </p:nvSpPr>
        <p:spPr>
          <a:xfrm>
            <a:off x="1255395" y="1648460"/>
            <a:ext cx="9951085" cy="4399915"/>
          </a:xfrm>
          <a:prstGeom prst="rect">
            <a:avLst/>
          </a:prstGeom>
          <a:noFill/>
        </p:spPr>
        <p:txBody>
          <a:bodyPr wrap="square" rtlCol="0">
            <a:spAutoFit/>
          </a:bodyPr>
          <a:lstStyle/>
          <a:p>
            <a:r>
              <a:rPr lang="zh-CN" sz="2800"/>
              <a:t>小结：</a:t>
            </a:r>
          </a:p>
          <a:p>
            <a:r>
              <a:rPr lang="en-US" altLang="zh-CN" sz="2800"/>
              <a:t>    </a:t>
            </a:r>
            <a:r>
              <a:rPr lang="zh-CN" altLang="en-US" sz="2800"/>
              <a:t>通过本节学习，对大数据的核心有所了解</a:t>
            </a:r>
          </a:p>
          <a:p>
            <a:r>
              <a:rPr lang="en-US" altLang="zh-CN" sz="2800"/>
              <a:t>   </a:t>
            </a:r>
            <a:r>
              <a:rPr lang="zh-CN" altLang="en-US" sz="2800"/>
              <a:t>了解了</a:t>
            </a:r>
            <a:r>
              <a:rPr lang="en-US" altLang="zh-CN" sz="2800"/>
              <a:t>Google</a:t>
            </a:r>
            <a:r>
              <a:rPr lang="zh-CN" altLang="en-US" sz="2800"/>
              <a:t>论文的思想</a:t>
            </a:r>
          </a:p>
          <a:p>
            <a:r>
              <a:rPr lang="zh-CN" altLang="en-US" sz="2800"/>
              <a:t>   了解了</a:t>
            </a:r>
            <a:r>
              <a:rPr lang="en-US" altLang="zh-CN" sz="2800"/>
              <a:t>Hadoop</a:t>
            </a:r>
            <a:r>
              <a:rPr lang="zh-CN" altLang="en-US" sz="2800"/>
              <a:t>的生态圈</a:t>
            </a:r>
          </a:p>
          <a:p>
            <a:r>
              <a:rPr lang="zh-CN" altLang="en-US" sz="2800"/>
              <a:t>   了解了</a:t>
            </a:r>
            <a:r>
              <a:rPr lang="en-US" altLang="zh-CN" sz="2800"/>
              <a:t>Hadoop</a:t>
            </a:r>
            <a:r>
              <a:rPr lang="zh-CN" altLang="en-US" sz="2800"/>
              <a:t>的应用场景</a:t>
            </a:r>
          </a:p>
          <a:p>
            <a:endParaRPr lang="zh-CN" altLang="en-US" sz="2800"/>
          </a:p>
          <a:p>
            <a:endParaRPr lang="zh-CN" altLang="en-US" sz="2800"/>
          </a:p>
          <a:p>
            <a:r>
              <a:rPr lang="zh-CN" altLang="en-US" sz="2800"/>
              <a:t>思考：</a:t>
            </a:r>
          </a:p>
          <a:p>
            <a:r>
              <a:rPr lang="zh-CN" altLang="en-US" sz="2800"/>
              <a:t>如何更好掌握</a:t>
            </a:r>
            <a:r>
              <a:rPr lang="en-US" altLang="zh-CN" sz="2800"/>
              <a:t>Hadoop</a:t>
            </a:r>
            <a:r>
              <a:rPr lang="zh-CN" altLang="en-US" sz="2800"/>
              <a:t>大数据这一热点技术？关键是什么？</a:t>
            </a:r>
          </a:p>
          <a:p>
            <a:endParaRPr lang="zh-C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nvSpPr>
        <p:spPr>
          <a:xfrm>
            <a:off x="753745" y="685800"/>
            <a:ext cx="9357360" cy="549275"/>
          </a:xfrm>
        </p:spPr>
        <p:txBody>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pPr indent="0" algn="l">
              <a:buFont typeface="Wingdings" panose="05000000000000000000" pitchFamily="2" charset="2"/>
            </a:pPr>
            <a:r>
              <a:rPr lang="en-US" altLang="zh-CN" sz="3200" dirty="0">
                <a:sym typeface="+mn-ea"/>
              </a:rPr>
              <a:t> </a:t>
            </a:r>
            <a:r>
              <a:rPr lang="zh-CN" altLang="en-US" sz="3200" dirty="0">
                <a:sym typeface="+mn-ea"/>
              </a:rPr>
              <a:t>该怎么学习</a:t>
            </a:r>
            <a:r>
              <a:rPr lang="en-US" altLang="zh-CN" sz="3200" dirty="0" err="1">
                <a:sym typeface="+mn-ea"/>
              </a:rPr>
              <a:t>Hadoop</a:t>
            </a:r>
            <a:r>
              <a:rPr lang="zh-CN" altLang="en-US" sz="3200" dirty="0">
                <a:sym typeface="+mn-ea"/>
              </a:rPr>
              <a:t>大数据技术？（</a:t>
            </a:r>
            <a:r>
              <a:rPr lang="en-US" altLang="zh-CN" sz="3200" dirty="0">
                <a:sym typeface="+mn-ea"/>
              </a:rPr>
              <a:t>How</a:t>
            </a:r>
            <a:r>
              <a:rPr lang="zh-CN" altLang="en-US" sz="3200" dirty="0">
                <a:sym typeface="+mn-ea"/>
              </a:rPr>
              <a:t>）</a:t>
            </a:r>
            <a:endParaRPr lang="zh-CN" altLang="en-US" sz="3200"/>
          </a:p>
        </p:txBody>
      </p:sp>
      <p:sp>
        <p:nvSpPr>
          <p:cNvPr id="2" name=" 2"/>
          <p:cNvSpPr/>
          <p:nvPr/>
        </p:nvSpPr>
        <p:spPr>
          <a:xfrm>
            <a:off x="4213860" y="1790065"/>
            <a:ext cx="3764280" cy="82931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5502910" y="2020570"/>
            <a:ext cx="1185545" cy="368300"/>
          </a:xfrm>
          <a:prstGeom prst="rect">
            <a:avLst/>
          </a:prstGeom>
          <a:noFill/>
        </p:spPr>
        <p:txBody>
          <a:bodyPr wrap="square" rtlCol="0">
            <a:spAutoFit/>
          </a:bodyPr>
          <a:lstStyle/>
          <a:p>
            <a:r>
              <a:rPr lang="zh-CN" altLang="en-US"/>
              <a:t>学习方式</a:t>
            </a:r>
          </a:p>
        </p:txBody>
      </p:sp>
      <p:cxnSp>
        <p:nvCxnSpPr>
          <p:cNvPr id="5" name="直接连接符 4"/>
          <p:cNvCxnSpPr>
            <a:stCxn id="2" idx="2"/>
          </p:cNvCxnSpPr>
          <p:nvPr/>
        </p:nvCxnSpPr>
        <p:spPr>
          <a:xfrm>
            <a:off x="6096000" y="2619375"/>
            <a:ext cx="5080" cy="442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547110" y="3048635"/>
            <a:ext cx="5120640" cy="13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533140" y="3042920"/>
            <a:ext cx="5080" cy="442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641080" y="3061970"/>
            <a:ext cx="5080" cy="442595"/>
          </a:xfrm>
          <a:prstGeom prst="line">
            <a:avLst/>
          </a:prstGeom>
        </p:spPr>
        <p:style>
          <a:lnRef idx="1">
            <a:schemeClr val="accent1"/>
          </a:lnRef>
          <a:fillRef idx="0">
            <a:schemeClr val="accent1"/>
          </a:fillRef>
          <a:effectRef idx="0">
            <a:schemeClr val="accent1"/>
          </a:effectRef>
          <a:fontRef idx="minor">
            <a:schemeClr val="tx1"/>
          </a:fontRef>
        </p:style>
      </p:cxnSp>
      <p:sp>
        <p:nvSpPr>
          <p:cNvPr id="46" name=" 46"/>
          <p:cNvSpPr/>
          <p:nvPr/>
        </p:nvSpPr>
        <p:spPr>
          <a:xfrm>
            <a:off x="2805430" y="3485515"/>
            <a:ext cx="1461135" cy="69786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3055620" y="3669665"/>
            <a:ext cx="1158240" cy="368300"/>
          </a:xfrm>
          <a:prstGeom prst="rect">
            <a:avLst/>
          </a:prstGeom>
          <a:noFill/>
        </p:spPr>
        <p:txBody>
          <a:bodyPr wrap="square" rtlCol="0">
            <a:spAutoFit/>
          </a:bodyPr>
          <a:lstStyle/>
          <a:p>
            <a:r>
              <a:rPr lang="zh-CN" altLang="en-US"/>
              <a:t>理论学习</a:t>
            </a:r>
          </a:p>
        </p:txBody>
      </p:sp>
      <p:sp>
        <p:nvSpPr>
          <p:cNvPr id="48" name=" 46"/>
          <p:cNvSpPr/>
          <p:nvPr/>
        </p:nvSpPr>
        <p:spPr>
          <a:xfrm>
            <a:off x="7912735" y="3504565"/>
            <a:ext cx="1461135" cy="69786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9" name="文本框 48"/>
          <p:cNvSpPr txBox="1"/>
          <p:nvPr/>
        </p:nvSpPr>
        <p:spPr>
          <a:xfrm>
            <a:off x="8162925" y="3688715"/>
            <a:ext cx="1158240" cy="368300"/>
          </a:xfrm>
          <a:prstGeom prst="rect">
            <a:avLst/>
          </a:prstGeom>
          <a:noFill/>
        </p:spPr>
        <p:txBody>
          <a:bodyPr wrap="square" rtlCol="0">
            <a:spAutoFit/>
          </a:bodyPr>
          <a:lstStyle/>
          <a:p>
            <a:r>
              <a:rPr lang="zh-CN" altLang="en-US"/>
              <a:t>实践学习</a:t>
            </a:r>
          </a:p>
        </p:txBody>
      </p:sp>
      <p:cxnSp>
        <p:nvCxnSpPr>
          <p:cNvPr id="50" name="直接连接符 49"/>
          <p:cNvCxnSpPr>
            <a:stCxn id="46" idx="2"/>
          </p:cNvCxnSpPr>
          <p:nvPr/>
        </p:nvCxnSpPr>
        <p:spPr>
          <a:xfrm flipH="1">
            <a:off x="3529330" y="4183380"/>
            <a:ext cx="6985"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050" name=" 2050"/>
          <p:cNvSpPr/>
          <p:nvPr/>
        </p:nvSpPr>
        <p:spPr bwMode="auto">
          <a:xfrm>
            <a:off x="2270760" y="4443730"/>
            <a:ext cx="2619375" cy="1329690"/>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51" name="文本框 50"/>
          <p:cNvSpPr txBox="1"/>
          <p:nvPr/>
        </p:nvSpPr>
        <p:spPr>
          <a:xfrm>
            <a:off x="2752090" y="4766945"/>
            <a:ext cx="1971675" cy="645160"/>
          </a:xfrm>
          <a:prstGeom prst="rect">
            <a:avLst/>
          </a:prstGeom>
          <a:noFill/>
        </p:spPr>
        <p:txBody>
          <a:bodyPr wrap="square" rtlCol="0">
            <a:spAutoFit/>
          </a:bodyPr>
          <a:lstStyle/>
          <a:p>
            <a:r>
              <a:rPr lang="zh-CN" altLang="en-US"/>
              <a:t>以讲授为主，</a:t>
            </a:r>
          </a:p>
          <a:p>
            <a:r>
              <a:rPr lang="zh-CN" altLang="en-US"/>
              <a:t>以演示为辅</a:t>
            </a:r>
          </a:p>
        </p:txBody>
      </p:sp>
      <p:cxnSp>
        <p:nvCxnSpPr>
          <p:cNvPr id="53" name="直接连接符 52"/>
          <p:cNvCxnSpPr/>
          <p:nvPr/>
        </p:nvCxnSpPr>
        <p:spPr>
          <a:xfrm flipH="1">
            <a:off x="8667750" y="4202430"/>
            <a:ext cx="6985"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54" name=" 54"/>
          <p:cNvSpPr/>
          <p:nvPr/>
        </p:nvSpPr>
        <p:spPr bwMode="auto">
          <a:xfrm>
            <a:off x="7651115" y="4549140"/>
            <a:ext cx="2040255" cy="1224280"/>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55" name="文本框 54"/>
          <p:cNvSpPr txBox="1"/>
          <p:nvPr/>
        </p:nvSpPr>
        <p:spPr>
          <a:xfrm>
            <a:off x="7776210" y="4924425"/>
            <a:ext cx="1790065" cy="368300"/>
          </a:xfrm>
          <a:prstGeom prst="rect">
            <a:avLst/>
          </a:prstGeom>
          <a:noFill/>
        </p:spPr>
        <p:txBody>
          <a:bodyPr wrap="square" rtlCol="0">
            <a:spAutoFit/>
          </a:bodyPr>
          <a:lstStyle/>
          <a:p>
            <a:r>
              <a:rPr lang="zh-CN" altLang="en-US"/>
              <a:t>实验</a:t>
            </a:r>
            <a:r>
              <a:rPr lang="en-US" altLang="zh-CN"/>
              <a:t>+</a:t>
            </a:r>
            <a:r>
              <a:rPr lang="zh-CN" altLang="en-US"/>
              <a:t>实验报告</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nvSpPr>
        <p:spPr>
          <a:xfrm>
            <a:off x="692785" y="746760"/>
            <a:ext cx="10515600" cy="549275"/>
          </a:xfrm>
        </p:spPr>
        <p:txBody>
          <a:bodyPr/>
          <a:lstStyle>
            <a:lvl1pPr algn="l" defTabSz="914400" rtl="0" eaLnBrk="1" latinLnBrk="0" hangingPunct="1">
              <a:lnSpc>
                <a:spcPct val="90000"/>
              </a:lnSpc>
              <a:spcBef>
                <a:spcPct val="0"/>
              </a:spcBef>
              <a:buNone/>
              <a:defRPr sz="4400" kern="1200">
                <a:solidFill>
                  <a:schemeClr val="tx1">
                    <a:lumMod val="65000"/>
                    <a:lumOff val="35000"/>
                  </a:schemeClr>
                </a:solidFill>
                <a:latin typeface="微软雅黑" panose="020B0503020204020204" charset="-122"/>
                <a:ea typeface="微软雅黑" panose="020B0503020204020204" charset="-122"/>
                <a:cs typeface="+mj-cs"/>
              </a:defRPr>
            </a:lvl1pPr>
          </a:lstStyle>
          <a:p>
            <a:r>
              <a:rPr lang="zh-CN" altLang="en-US" sz="3200"/>
              <a:t>课程目标</a:t>
            </a:r>
          </a:p>
        </p:txBody>
      </p:sp>
      <p:sp>
        <p:nvSpPr>
          <p:cNvPr id="167" name=" 167"/>
          <p:cNvSpPr/>
          <p:nvPr/>
        </p:nvSpPr>
        <p:spPr>
          <a:xfrm>
            <a:off x="1915160" y="2039620"/>
            <a:ext cx="2414905" cy="95377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2553970" y="2332355"/>
            <a:ext cx="1136650" cy="368300"/>
          </a:xfrm>
          <a:prstGeom prst="rect">
            <a:avLst/>
          </a:prstGeom>
          <a:noFill/>
        </p:spPr>
        <p:txBody>
          <a:bodyPr wrap="square" rtlCol="0">
            <a:spAutoFit/>
          </a:bodyPr>
          <a:lstStyle/>
          <a:p>
            <a:r>
              <a:rPr lang="zh-CN" altLang="en-US"/>
              <a:t>知识目标</a:t>
            </a:r>
          </a:p>
        </p:txBody>
      </p:sp>
      <p:sp>
        <p:nvSpPr>
          <p:cNvPr id="7" name=" 167"/>
          <p:cNvSpPr/>
          <p:nvPr/>
        </p:nvSpPr>
        <p:spPr>
          <a:xfrm>
            <a:off x="7570470" y="2039620"/>
            <a:ext cx="2414905" cy="95377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8176895" y="2332355"/>
            <a:ext cx="1202690" cy="368300"/>
          </a:xfrm>
          <a:prstGeom prst="rect">
            <a:avLst/>
          </a:prstGeom>
          <a:noFill/>
        </p:spPr>
        <p:txBody>
          <a:bodyPr wrap="square" rtlCol="0">
            <a:spAutoFit/>
          </a:bodyPr>
          <a:lstStyle/>
          <a:p>
            <a:r>
              <a:rPr lang="zh-CN" altLang="en-US"/>
              <a:t>能力目标</a:t>
            </a:r>
          </a:p>
        </p:txBody>
      </p:sp>
      <p:cxnSp>
        <p:nvCxnSpPr>
          <p:cNvPr id="9" name="直接连接符 8"/>
          <p:cNvCxnSpPr>
            <a:stCxn id="167" idx="2"/>
          </p:cNvCxnSpPr>
          <p:nvPr/>
        </p:nvCxnSpPr>
        <p:spPr>
          <a:xfrm>
            <a:off x="3122930" y="2993390"/>
            <a:ext cx="3175" cy="1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946150" y="3185160"/>
            <a:ext cx="4357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946150" y="3185160"/>
            <a:ext cx="5080" cy="37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03520" y="3185160"/>
            <a:ext cx="5080" cy="37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126105" y="3185160"/>
            <a:ext cx="5080" cy="37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2034540" y="3185160"/>
            <a:ext cx="5080" cy="37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214495" y="3185160"/>
            <a:ext cx="5080" cy="37973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流程图: 过程 15"/>
          <p:cNvSpPr/>
          <p:nvPr/>
        </p:nvSpPr>
        <p:spPr>
          <a:xfrm>
            <a:off x="731520" y="3564890"/>
            <a:ext cx="426720" cy="2962275"/>
          </a:xfrm>
          <a:prstGeom prst="flowChartProcess">
            <a:avLst/>
          </a:prstGeom>
          <a:ln w="25400">
            <a:solidFill>
              <a:schemeClr val="accent4">
                <a:lumMod val="60000"/>
                <a:lumOff val="4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流程图: 过程 16"/>
          <p:cNvSpPr/>
          <p:nvPr/>
        </p:nvSpPr>
        <p:spPr>
          <a:xfrm>
            <a:off x="1819910" y="3564890"/>
            <a:ext cx="411480" cy="2962275"/>
          </a:xfrm>
          <a:prstGeom prst="flowChartProcess">
            <a:avLst/>
          </a:prstGeom>
          <a:ln w="25400">
            <a:solidFill>
              <a:schemeClr val="accent4">
                <a:lumMod val="60000"/>
                <a:lumOff val="4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流程图: 过程 17"/>
          <p:cNvSpPr/>
          <p:nvPr/>
        </p:nvSpPr>
        <p:spPr>
          <a:xfrm>
            <a:off x="2905125" y="3564890"/>
            <a:ext cx="471170" cy="2962275"/>
          </a:xfrm>
          <a:prstGeom prst="flowChartProcess">
            <a:avLst/>
          </a:prstGeom>
          <a:ln w="25400">
            <a:solidFill>
              <a:schemeClr val="accent4">
                <a:lumMod val="60000"/>
                <a:lumOff val="4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流程图: 过程 18"/>
          <p:cNvSpPr/>
          <p:nvPr/>
        </p:nvSpPr>
        <p:spPr>
          <a:xfrm>
            <a:off x="3999865" y="3564890"/>
            <a:ext cx="455930" cy="2962275"/>
          </a:xfrm>
          <a:prstGeom prst="flowChartProcess">
            <a:avLst/>
          </a:prstGeom>
          <a:ln w="25400">
            <a:solidFill>
              <a:schemeClr val="accent4">
                <a:lumMod val="60000"/>
                <a:lumOff val="4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流程图: 过程 19"/>
          <p:cNvSpPr/>
          <p:nvPr/>
        </p:nvSpPr>
        <p:spPr>
          <a:xfrm>
            <a:off x="5088890" y="3564890"/>
            <a:ext cx="434340" cy="2962275"/>
          </a:xfrm>
          <a:prstGeom prst="flowChartProcess">
            <a:avLst/>
          </a:prstGeom>
          <a:ln w="25400">
            <a:solidFill>
              <a:schemeClr val="accent4">
                <a:lumMod val="60000"/>
                <a:lumOff val="4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文本框 20"/>
          <p:cNvSpPr txBox="1"/>
          <p:nvPr/>
        </p:nvSpPr>
        <p:spPr>
          <a:xfrm>
            <a:off x="697865" y="3564890"/>
            <a:ext cx="459740" cy="2409825"/>
          </a:xfrm>
          <a:prstGeom prst="rect">
            <a:avLst/>
          </a:prstGeom>
          <a:noFill/>
        </p:spPr>
        <p:txBody>
          <a:bodyPr vert="eaVert" wrap="square" rtlCol="0">
            <a:spAutoFit/>
          </a:bodyPr>
          <a:lstStyle/>
          <a:p>
            <a:r>
              <a:rPr lang="zh-CN" altLang="en-US"/>
              <a:t>搭建</a:t>
            </a:r>
            <a:r>
              <a:rPr lang="en-US" altLang="zh-CN"/>
              <a:t>Hadoop</a:t>
            </a:r>
            <a:r>
              <a:rPr lang="zh-CN" altLang="en-US"/>
              <a:t>环境</a:t>
            </a:r>
          </a:p>
        </p:txBody>
      </p:sp>
      <p:sp>
        <p:nvSpPr>
          <p:cNvPr id="22" name="文本框 21"/>
          <p:cNvSpPr txBox="1"/>
          <p:nvPr/>
        </p:nvSpPr>
        <p:spPr>
          <a:xfrm>
            <a:off x="1771015" y="3658870"/>
            <a:ext cx="459740" cy="2868930"/>
          </a:xfrm>
          <a:prstGeom prst="rect">
            <a:avLst/>
          </a:prstGeom>
          <a:noFill/>
        </p:spPr>
        <p:txBody>
          <a:bodyPr vert="eaVert" wrap="square" rtlCol="0">
            <a:spAutoFit/>
          </a:bodyPr>
          <a:lstStyle/>
          <a:p>
            <a:r>
              <a:rPr lang="zh-CN" altLang="en-US"/>
              <a:t>存储的原理结构工作流程</a:t>
            </a:r>
          </a:p>
        </p:txBody>
      </p:sp>
      <p:sp>
        <p:nvSpPr>
          <p:cNvPr id="23" name="文本框 22"/>
          <p:cNvSpPr txBox="1"/>
          <p:nvPr/>
        </p:nvSpPr>
        <p:spPr>
          <a:xfrm>
            <a:off x="2916555" y="3606165"/>
            <a:ext cx="459740" cy="2921000"/>
          </a:xfrm>
          <a:prstGeom prst="rect">
            <a:avLst/>
          </a:prstGeom>
          <a:noFill/>
        </p:spPr>
        <p:txBody>
          <a:bodyPr vert="eaVert" wrap="square" rtlCol="0">
            <a:spAutoFit/>
          </a:bodyPr>
          <a:lstStyle/>
          <a:p>
            <a:r>
              <a:rPr lang="zh-CN" altLang="en-US"/>
              <a:t>计算的原理结构工作流程</a:t>
            </a:r>
          </a:p>
        </p:txBody>
      </p:sp>
      <p:sp>
        <p:nvSpPr>
          <p:cNvPr id="24" name="文本框 23"/>
          <p:cNvSpPr txBox="1"/>
          <p:nvPr/>
        </p:nvSpPr>
        <p:spPr>
          <a:xfrm>
            <a:off x="3996055" y="3606165"/>
            <a:ext cx="459740" cy="2369185"/>
          </a:xfrm>
          <a:prstGeom prst="rect">
            <a:avLst/>
          </a:prstGeom>
          <a:noFill/>
        </p:spPr>
        <p:txBody>
          <a:bodyPr vert="eaVert" wrap="square" rtlCol="0">
            <a:spAutoFit/>
          </a:bodyPr>
          <a:lstStyle/>
          <a:p>
            <a:r>
              <a:rPr lang="en-US" altLang="zh-CN"/>
              <a:t>MapReduce</a:t>
            </a:r>
            <a:r>
              <a:rPr lang="zh-CN" altLang="en-US"/>
              <a:t>基础编程</a:t>
            </a:r>
          </a:p>
        </p:txBody>
      </p:sp>
      <p:sp>
        <p:nvSpPr>
          <p:cNvPr id="25" name="文本框 24"/>
          <p:cNvSpPr txBox="1"/>
          <p:nvPr/>
        </p:nvSpPr>
        <p:spPr>
          <a:xfrm>
            <a:off x="5064125" y="3645535"/>
            <a:ext cx="459740" cy="2881630"/>
          </a:xfrm>
          <a:prstGeom prst="rect">
            <a:avLst/>
          </a:prstGeom>
          <a:noFill/>
        </p:spPr>
        <p:txBody>
          <a:bodyPr vert="eaVert" wrap="square" rtlCol="0">
            <a:spAutoFit/>
          </a:bodyPr>
          <a:lstStyle/>
          <a:p>
            <a:r>
              <a:rPr lang="zh-CN" altLang="en-US"/>
              <a:t>常用组件的配置和工作流程</a:t>
            </a:r>
          </a:p>
        </p:txBody>
      </p:sp>
      <p:cxnSp>
        <p:nvCxnSpPr>
          <p:cNvPr id="26" name="直接连接符 25"/>
          <p:cNvCxnSpPr/>
          <p:nvPr/>
        </p:nvCxnSpPr>
        <p:spPr>
          <a:xfrm>
            <a:off x="8760460" y="2993390"/>
            <a:ext cx="3175" cy="1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583680" y="3185160"/>
            <a:ext cx="4357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6583680" y="3185160"/>
            <a:ext cx="5080" cy="37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0941050" y="3185160"/>
            <a:ext cx="5080" cy="37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755380" y="3185160"/>
            <a:ext cx="5080" cy="37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72070" y="3185160"/>
            <a:ext cx="5080" cy="37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9852025" y="3185160"/>
            <a:ext cx="5080" cy="37973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流程图: 过程 32"/>
          <p:cNvSpPr/>
          <p:nvPr/>
        </p:nvSpPr>
        <p:spPr>
          <a:xfrm>
            <a:off x="6369050" y="3564890"/>
            <a:ext cx="426720" cy="2962275"/>
          </a:xfrm>
          <a:prstGeom prst="flowChartProcess">
            <a:avLst/>
          </a:prstGeom>
          <a:ln w="25400">
            <a:solidFill>
              <a:schemeClr val="accent4">
                <a:lumMod val="60000"/>
                <a:lumOff val="4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4" name="流程图: 过程 33"/>
          <p:cNvSpPr/>
          <p:nvPr/>
        </p:nvSpPr>
        <p:spPr>
          <a:xfrm>
            <a:off x="7457440" y="3564890"/>
            <a:ext cx="411480" cy="2962275"/>
          </a:xfrm>
          <a:prstGeom prst="flowChartProcess">
            <a:avLst/>
          </a:prstGeom>
          <a:ln w="25400">
            <a:solidFill>
              <a:schemeClr val="accent4">
                <a:lumMod val="60000"/>
                <a:lumOff val="4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流程图: 过程 34"/>
          <p:cNvSpPr/>
          <p:nvPr/>
        </p:nvSpPr>
        <p:spPr>
          <a:xfrm>
            <a:off x="8542655" y="3564890"/>
            <a:ext cx="471170" cy="2962275"/>
          </a:xfrm>
          <a:prstGeom prst="flowChartProcess">
            <a:avLst/>
          </a:prstGeom>
          <a:ln w="25400">
            <a:solidFill>
              <a:schemeClr val="accent4">
                <a:lumMod val="60000"/>
                <a:lumOff val="4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流程图: 过程 35"/>
          <p:cNvSpPr/>
          <p:nvPr/>
        </p:nvSpPr>
        <p:spPr>
          <a:xfrm>
            <a:off x="9637395" y="3564890"/>
            <a:ext cx="455930" cy="2962275"/>
          </a:xfrm>
          <a:prstGeom prst="flowChartProcess">
            <a:avLst/>
          </a:prstGeom>
          <a:ln w="25400">
            <a:solidFill>
              <a:schemeClr val="accent4">
                <a:lumMod val="60000"/>
                <a:lumOff val="4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 name="流程图: 过程 36"/>
          <p:cNvSpPr/>
          <p:nvPr/>
        </p:nvSpPr>
        <p:spPr>
          <a:xfrm>
            <a:off x="10726420" y="3564890"/>
            <a:ext cx="434340" cy="2962275"/>
          </a:xfrm>
          <a:prstGeom prst="flowChartProcess">
            <a:avLst/>
          </a:prstGeom>
          <a:ln w="25400">
            <a:solidFill>
              <a:schemeClr val="accent4">
                <a:lumMod val="60000"/>
                <a:lumOff val="40000"/>
              </a:schemeClr>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 name="文本框 37"/>
          <p:cNvSpPr txBox="1"/>
          <p:nvPr/>
        </p:nvSpPr>
        <p:spPr>
          <a:xfrm>
            <a:off x="6335395" y="3564890"/>
            <a:ext cx="459740" cy="3133090"/>
          </a:xfrm>
          <a:prstGeom prst="rect">
            <a:avLst/>
          </a:prstGeom>
          <a:noFill/>
        </p:spPr>
        <p:txBody>
          <a:bodyPr vert="eaVert" wrap="square" rtlCol="0">
            <a:spAutoFit/>
          </a:bodyPr>
          <a:lstStyle/>
          <a:p>
            <a:r>
              <a:rPr lang="zh-CN" altLang="en-US"/>
              <a:t>理论运用到实践中的能力</a:t>
            </a:r>
          </a:p>
        </p:txBody>
      </p:sp>
      <p:sp>
        <p:nvSpPr>
          <p:cNvPr id="39" name="文本框 38"/>
          <p:cNvSpPr txBox="1"/>
          <p:nvPr/>
        </p:nvSpPr>
        <p:spPr>
          <a:xfrm>
            <a:off x="7408545" y="3658870"/>
            <a:ext cx="459740" cy="2868930"/>
          </a:xfrm>
          <a:prstGeom prst="rect">
            <a:avLst/>
          </a:prstGeom>
          <a:noFill/>
        </p:spPr>
        <p:txBody>
          <a:bodyPr vert="eaVert" wrap="square" rtlCol="0">
            <a:spAutoFit/>
          </a:bodyPr>
          <a:lstStyle/>
          <a:p>
            <a:r>
              <a:rPr lang="zh-CN" altLang="en-US"/>
              <a:t>工程师思维方式</a:t>
            </a:r>
          </a:p>
        </p:txBody>
      </p:sp>
      <p:sp>
        <p:nvSpPr>
          <p:cNvPr id="40" name="文本框 39"/>
          <p:cNvSpPr txBox="1"/>
          <p:nvPr/>
        </p:nvSpPr>
        <p:spPr>
          <a:xfrm>
            <a:off x="8554085" y="3606165"/>
            <a:ext cx="459740" cy="2921000"/>
          </a:xfrm>
          <a:prstGeom prst="rect">
            <a:avLst/>
          </a:prstGeom>
          <a:noFill/>
        </p:spPr>
        <p:txBody>
          <a:bodyPr vert="eaVert" wrap="square" rtlCol="0">
            <a:spAutoFit/>
          </a:bodyPr>
          <a:lstStyle/>
          <a:p>
            <a:r>
              <a:rPr lang="zh-CN" altLang="en-US"/>
              <a:t>分析及解决问题能力</a:t>
            </a:r>
          </a:p>
        </p:txBody>
      </p:sp>
      <p:sp>
        <p:nvSpPr>
          <p:cNvPr id="41" name="文本框 40"/>
          <p:cNvSpPr txBox="1"/>
          <p:nvPr/>
        </p:nvSpPr>
        <p:spPr>
          <a:xfrm>
            <a:off x="9633585" y="3606165"/>
            <a:ext cx="459740" cy="2921000"/>
          </a:xfrm>
          <a:prstGeom prst="rect">
            <a:avLst/>
          </a:prstGeom>
          <a:noFill/>
        </p:spPr>
        <p:txBody>
          <a:bodyPr vert="eaVert" wrap="square" rtlCol="0">
            <a:spAutoFit/>
          </a:bodyPr>
          <a:lstStyle/>
          <a:p>
            <a:r>
              <a:rPr lang="en-US" altLang="zh-CN"/>
              <a:t>MapReduce</a:t>
            </a:r>
            <a:r>
              <a:rPr lang="zh-CN" altLang="en-US"/>
              <a:t>基础编程能力</a:t>
            </a:r>
          </a:p>
        </p:txBody>
      </p:sp>
      <p:sp>
        <p:nvSpPr>
          <p:cNvPr id="42" name="文本框 41"/>
          <p:cNvSpPr txBox="1"/>
          <p:nvPr/>
        </p:nvSpPr>
        <p:spPr>
          <a:xfrm>
            <a:off x="10701655" y="3645535"/>
            <a:ext cx="459740" cy="2881630"/>
          </a:xfrm>
          <a:prstGeom prst="rect">
            <a:avLst/>
          </a:prstGeom>
          <a:noFill/>
        </p:spPr>
        <p:txBody>
          <a:bodyPr vert="eaVert" wrap="square" rtlCol="0">
            <a:spAutoFit/>
          </a:bodyPr>
          <a:lstStyle/>
          <a:p>
            <a:r>
              <a:rPr lang="zh-CN" altLang="en-US"/>
              <a:t>常用组件的使用能力</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781050" y="2299335"/>
            <a:ext cx="10235565" cy="2719070"/>
          </a:xfrm>
          <a:prstGeom prst="rect">
            <a:avLst/>
          </a:prstGeom>
        </p:spPr>
      </p:pic>
      <p:sp>
        <p:nvSpPr>
          <p:cNvPr id="7" name="TextBox 6"/>
          <p:cNvSpPr txBox="1"/>
          <p:nvPr/>
        </p:nvSpPr>
        <p:spPr>
          <a:xfrm>
            <a:off x="1113155" y="800100"/>
            <a:ext cx="8652510" cy="521970"/>
          </a:xfrm>
          <a:prstGeom prst="rect">
            <a:avLst/>
          </a:prstGeom>
          <a:noFill/>
        </p:spPr>
        <p:txBody>
          <a:bodyPr wrap="square" rtlCol="0">
            <a:spAutoFit/>
          </a:bodyPr>
          <a:lstStyle/>
          <a:p>
            <a:r>
              <a:rPr lang="zh-CN" sz="2800" b="1" dirty="0"/>
              <a:t>大数据与人工智能领域典型工作岗位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custDataLst>
              <p:tags r:id="rId1"/>
            </p:custDataLst>
          </p:nvPr>
        </p:nvGraphicFramePr>
        <p:xfrm>
          <a:off x="732155" y="1322070"/>
          <a:ext cx="10218420" cy="4199255"/>
        </p:xfrm>
        <a:graphic>
          <a:graphicData uri="http://schemas.openxmlformats.org/drawingml/2006/table">
            <a:tbl>
              <a:tblPr firstRow="1" bandRow="1">
                <a:tableStyleId>{5C22544A-7EE6-4342-B048-85BDC9FD1C3A}</a:tableStyleId>
              </a:tblPr>
              <a:tblGrid>
                <a:gridCol w="3602355">
                  <a:extLst>
                    <a:ext uri="{9D8B030D-6E8A-4147-A177-3AD203B41FA5}">
                      <a16:colId xmlns:a16="http://schemas.microsoft.com/office/drawing/2014/main" val="20000"/>
                    </a:ext>
                  </a:extLst>
                </a:gridCol>
                <a:gridCol w="6616065">
                  <a:extLst>
                    <a:ext uri="{9D8B030D-6E8A-4147-A177-3AD203B41FA5}">
                      <a16:colId xmlns:a16="http://schemas.microsoft.com/office/drawing/2014/main" val="20001"/>
                    </a:ext>
                  </a:extLst>
                </a:gridCol>
              </a:tblGrid>
              <a:tr h="1228090">
                <a:tc>
                  <a:txBody>
                    <a:bodyPr/>
                    <a:lstStyle/>
                    <a:p>
                      <a:pPr algn="ctr" fontAlgn="ctr">
                        <a:buNone/>
                      </a:pPr>
                      <a:r>
                        <a:rPr lang="zh-CN" altLang="en-US"/>
                        <a:t>职位</a:t>
                      </a:r>
                    </a:p>
                  </a:txBody>
                  <a:tcPr anchor="ctr"/>
                </a:tc>
                <a:tc>
                  <a:txBody>
                    <a:bodyPr/>
                    <a:lstStyle/>
                    <a:p>
                      <a:pPr algn="ctr" fontAlgn="ctr">
                        <a:buNone/>
                      </a:pPr>
                      <a:r>
                        <a:rPr lang="zh-CN" altLang="en-US"/>
                        <a:t>技能</a:t>
                      </a:r>
                    </a:p>
                  </a:txBody>
                  <a:tcPr anchor="ctr"/>
                </a:tc>
                <a:extLst>
                  <a:ext uri="{0D108BD9-81ED-4DB2-BD59-A6C34878D82A}">
                    <a16:rowId xmlns:a16="http://schemas.microsoft.com/office/drawing/2014/main" val="10000"/>
                  </a:ext>
                </a:extLst>
              </a:tr>
              <a:tr h="1228090">
                <a:tc>
                  <a:txBody>
                    <a:bodyPr/>
                    <a:lstStyle/>
                    <a:p>
                      <a:pPr algn="ctr" fontAlgn="ctr">
                        <a:buNone/>
                      </a:pPr>
                      <a:r>
                        <a:rPr lang="zh-CN" altLang="en-US"/>
                        <a:t>分析工程师</a:t>
                      </a:r>
                    </a:p>
                  </a:txBody>
                  <a:tcPr anchor="ctr"/>
                </a:tc>
                <a:tc>
                  <a:txBody>
                    <a:bodyPr/>
                    <a:lstStyle/>
                    <a:p>
                      <a:pPr algn="l" fontAlgn="ctr">
                        <a:buNone/>
                      </a:pPr>
                      <a:r>
                        <a:rPr lang="zh-CN" altLang="en-US"/>
                        <a:t>程序设计语言：Python、Java、R；</a:t>
                      </a:r>
                    </a:p>
                    <a:p>
                      <a:pPr algn="l" fontAlgn="ctr">
                        <a:buNone/>
                      </a:pPr>
                      <a:r>
                        <a:rPr lang="zh-CN" altLang="en-US"/>
                        <a:t>大数据平台：Hadoop、Spark；</a:t>
                      </a:r>
                    </a:p>
                    <a:p>
                      <a:pPr algn="l" fontAlgn="ctr">
                        <a:buNone/>
                      </a:pPr>
                      <a:r>
                        <a:rPr lang="zh-CN" altLang="en-US"/>
                        <a:t>科学计算与机器学习库：Numpy,Matplotlib,Pandas,SciPy和scikit-learn；</a:t>
                      </a:r>
                    </a:p>
                  </a:txBody>
                  <a:tcPr anchor="ctr"/>
                </a:tc>
                <a:extLst>
                  <a:ext uri="{0D108BD9-81ED-4DB2-BD59-A6C34878D82A}">
                    <a16:rowId xmlns:a16="http://schemas.microsoft.com/office/drawing/2014/main" val="10001"/>
                  </a:ext>
                </a:extLst>
              </a:tr>
              <a:tr h="1743075">
                <a:tc>
                  <a:txBody>
                    <a:bodyPr/>
                    <a:lstStyle/>
                    <a:p>
                      <a:pPr algn="ctr" fontAlgn="ctr">
                        <a:buNone/>
                      </a:pPr>
                      <a:r>
                        <a:rPr lang="zh-CN" altLang="en-US"/>
                        <a:t>算法工程师</a:t>
                      </a:r>
                    </a:p>
                  </a:txBody>
                  <a:tcPr anchor="ctr"/>
                </a:tc>
                <a:tc>
                  <a:txBody>
                    <a:bodyPr/>
                    <a:lstStyle/>
                    <a:p>
                      <a:pPr algn="l" fontAlgn="ctr">
                        <a:buNone/>
                      </a:pPr>
                      <a:r>
                        <a:rPr lang="zh-CN" altLang="en-US"/>
                        <a:t>程序设计语言：Python、Java、R；</a:t>
                      </a:r>
                    </a:p>
                    <a:p>
                      <a:pPr algn="l" fontAlgn="ctr">
                        <a:buNone/>
                      </a:pPr>
                      <a:r>
                        <a:rPr lang="zh-CN" altLang="en-US"/>
                        <a:t>大数据平台：Hadoop、Spark；</a:t>
                      </a:r>
                    </a:p>
                    <a:p>
                      <a:pPr algn="l" fontAlgn="ctr">
                        <a:buNone/>
                      </a:pPr>
                      <a:r>
                        <a:rPr lang="zh-CN" altLang="en-US"/>
                        <a:t>科学计算与机器学习库：Numpy、Matplotlib、Pandas,SciPy和scikit-learn；</a:t>
                      </a:r>
                    </a:p>
                    <a:p>
                      <a:pPr algn="l" fontAlgn="ctr">
                        <a:buNone/>
                      </a:pPr>
                      <a:r>
                        <a:rPr lang="zh-CN" altLang="en-US"/>
                        <a:t>深度学习框架：TensorFlow、Torth、Caffe、Theano </a:t>
                      </a:r>
                    </a:p>
                  </a:txBody>
                  <a:tcPr anchor="ctr"/>
                </a:tc>
                <a:extLst>
                  <a:ext uri="{0D108BD9-81ED-4DB2-BD59-A6C34878D82A}">
                    <a16:rowId xmlns:a16="http://schemas.microsoft.com/office/drawing/2014/main" val="10002"/>
                  </a:ext>
                </a:extLst>
              </a:tr>
            </a:tbl>
          </a:graphicData>
        </a:graphic>
      </p:graphicFrame>
      <p:sp>
        <p:nvSpPr>
          <p:cNvPr id="7" name="TextBox 6"/>
          <p:cNvSpPr txBox="1"/>
          <p:nvPr/>
        </p:nvSpPr>
        <p:spPr>
          <a:xfrm>
            <a:off x="1113155" y="800100"/>
            <a:ext cx="8652510" cy="521970"/>
          </a:xfrm>
          <a:prstGeom prst="rect">
            <a:avLst/>
          </a:prstGeom>
          <a:noFill/>
        </p:spPr>
        <p:txBody>
          <a:bodyPr wrap="square" rtlCol="0">
            <a:spAutoFit/>
          </a:bodyPr>
          <a:lstStyle/>
          <a:p>
            <a:r>
              <a:rPr lang="zh-CN" sz="2800" b="1" dirty="0"/>
              <a:t>大数据与人工智能领域典型工作岗位</a:t>
            </a:r>
            <a:r>
              <a:rPr lang="en-US" altLang="zh-CN" sz="2800" b="1" dirty="0"/>
              <a:t>--</a:t>
            </a:r>
            <a:r>
              <a:rPr lang="zh-CN" sz="2800" b="1" dirty="0"/>
              <a:t>分析类职位</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8230c3cd-d119-4d3d-82ea-e6c96deb1602}"/>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70"/>
  <p:tag name="KSO_WM_UNIT_TYPE" val="m_i"/>
  <p:tag name="KSO_WM_UNIT_INDEX" val="1_1"/>
  <p:tag name="KSO_WM_UNIT_ID" val="diagram160270_3*m_i*1_1"/>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270_3*i*2"/>
  <p:tag name="KSO_WM_TEMPLATE_CATEGORY" val="diagram"/>
  <p:tag name="KSO_WM_TEMPLATE_INDEX" val="160270"/>
  <p:tag name="KSO_WM_UNIT_INDEX" val="2"/>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270_3*i*7"/>
  <p:tag name="KSO_WM_TEMPLATE_CATEGORY" val="diagram"/>
  <p:tag name="KSO_WM_TEMPLATE_INDEX" val="160270"/>
  <p:tag name="KSO_WM_UNIT_INDEX" val="7"/>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270_3*i*12"/>
  <p:tag name="KSO_WM_TEMPLATE_CATEGORY" val="diagram"/>
  <p:tag name="KSO_WM_TEMPLATE_INDEX" val="160270"/>
  <p:tag name="KSO_WM_UNIT_INDEX" val="12"/>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70"/>
  <p:tag name="KSO_WM_UNIT_TYPE" val="m_h_a"/>
  <p:tag name="KSO_WM_UNIT_INDEX" val="1_3_1"/>
  <p:tag name="KSO_WM_UNIT_ID" val="diagram160270_3*m_h_a*1_3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LINE_FORE_SCHEMECOLOR_INDEX" val="5"/>
  <p:tag name="KSO_WM_UNIT_LINE_FILL_TYPE" val="2"/>
  <p:tag name="KSO_WM_UNIT_TEXT_FILL_FORE_SCHEMECOLOR_INDEX" val="5"/>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70"/>
  <p:tag name="KSO_WM_UNIT_TYPE" val="m_h_f"/>
  <p:tag name="KSO_WM_UNIT_INDEX" val="1_3_1"/>
  <p:tag name="KSO_WM_UNIT_ID" val="diagram160270_3*m_h_f*1_3_1"/>
  <p:tag name="KSO_WM_UNIT_CLEAR" val="1"/>
  <p:tag name="KSO_WM_UNIT_LAYERLEVEL" val="1_1_1"/>
  <p:tag name="KSO_WM_UNIT_VALUE" val="25"/>
  <p:tag name="KSO_WM_UNIT_HIGHLIGHT" val="0"/>
  <p:tag name="KSO_WM_UNIT_COMPATIBLE" val="0"/>
  <p:tag name="KSO_WM_DIAGRAM_GROUP_CODE" val="m1-1"/>
  <p:tag name="KSO_WM_UNIT_PRESET_TEXT" val="Lorem ipsum dolor sit amet consectetur adipisicing"/>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70"/>
  <p:tag name="KSO_WM_UNIT_TYPE" val="m_h_a"/>
  <p:tag name="KSO_WM_UNIT_INDEX" val="1_2_1"/>
  <p:tag name="KSO_WM_UNIT_ID" val="diagram160270_3*m_h_a*1_2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LINE_FORE_SCHEMECOLOR_INDEX" val="5"/>
  <p:tag name="KSO_WM_UNIT_LINE_FILL_TYPE" val="2"/>
  <p:tag name="KSO_WM_UNIT_TEXT_FILL_FORE_SCHEMECOLOR_INDEX" val="5"/>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70"/>
  <p:tag name="KSO_WM_UNIT_TYPE" val="m_h_f"/>
  <p:tag name="KSO_WM_UNIT_INDEX" val="1_2_1"/>
  <p:tag name="KSO_WM_UNIT_ID" val="diagram160270_3*m_h_f*1_2_1"/>
  <p:tag name="KSO_WM_UNIT_CLEAR" val="1"/>
  <p:tag name="KSO_WM_UNIT_LAYERLEVEL" val="1_1_1"/>
  <p:tag name="KSO_WM_UNIT_VALUE" val="25"/>
  <p:tag name="KSO_WM_UNIT_HIGHLIGHT" val="0"/>
  <p:tag name="KSO_WM_UNIT_COMPATIBLE" val="0"/>
  <p:tag name="KSO_WM_DIAGRAM_GROUP_CODE" val="m1-1"/>
  <p:tag name="KSO_WM_UNIT_PRESET_TEXT" val="Lorem ipsum dolor sit amet consectetur adipisicing"/>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70"/>
  <p:tag name="KSO_WM_UNIT_TYPE" val="m_h_f"/>
  <p:tag name="KSO_WM_UNIT_INDEX" val="1_1_1"/>
  <p:tag name="KSO_WM_UNIT_ID" val="diagram160270_3*m_h_f*1_1_1"/>
  <p:tag name="KSO_WM_UNIT_CLEAR" val="1"/>
  <p:tag name="KSO_WM_UNIT_LAYERLEVEL" val="1_1_1"/>
  <p:tag name="KSO_WM_UNIT_VALUE" val="25"/>
  <p:tag name="KSO_WM_UNIT_HIGHLIGHT" val="0"/>
  <p:tag name="KSO_WM_UNIT_COMPATIBLE" val="0"/>
  <p:tag name="KSO_WM_DIAGRAM_GROUP_CODE" val="m1-1"/>
  <p:tag name="KSO_WM_UNIT_PRESET_TEXT" val="Lorem ipsum dolor sit amet consectetur adipisicing"/>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270"/>
  <p:tag name="KSO_WM_UNIT_TYPE" val="m_h_a"/>
  <p:tag name="KSO_WM_UNIT_INDEX" val="1_1_1"/>
  <p:tag name="KSO_WM_UNIT_ID" val="diagram160270_3*m_h_a*1_1_1"/>
  <p:tag name="KSO_WM_UNIT_CLEAR" val="1"/>
  <p:tag name="KSO_WM_UNIT_LAYERLEVEL" val="1_1_1"/>
  <p:tag name="KSO_WM_UNIT_VALUE" val="12"/>
  <p:tag name="KSO_WM_UNIT_HIGHLIGHT" val="0"/>
  <p:tag name="KSO_WM_UNIT_COMPATIBLE" val="0"/>
  <p:tag name="KSO_WM_DIAGRAM_GROUP_CODE" val="m1-1"/>
  <p:tag name="KSO_WM_UNIT_PRESET_TEXT" val="Lorem"/>
  <p:tag name="KSO_WM_UNIT_LINE_FORE_SCHEMECOLOR_INDEX" val="5"/>
  <p:tag name="KSO_WM_UNIT_LINE_FILL_TYPE" val="2"/>
  <p:tag name="KSO_WM_UNIT_TEXT_FILL_FORE_SCHEMECOLOR_INDEX" val="5"/>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TABLE_BEAUTIFY" val="{2a0e958b-28dc-432a-acb8-ec1816e140bc}"/>
</p:tagLst>
</file>

<file path=ppt/tags/tag29.xml><?xml version="1.0" encoding="utf-8"?>
<p:tagLst xmlns:a="http://schemas.openxmlformats.org/drawingml/2006/main" xmlns:r="http://schemas.openxmlformats.org/officeDocument/2006/relationships" xmlns:p="http://schemas.openxmlformats.org/presentationml/2006/main">
  <p:tag name="KSO_WM_UNIT_TABLE_BEAUTIFY" val="{4ec31cd3-ad02-4838-950a-ced9892aebb3}"/>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bd131bfe-5ee0-43b5-832c-2582e56811b0}"/>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prstDash val="dash"/>
        </a:ln>
      </a:spPr>
      <a:bodyPr rtlCol="0" anchor="ctr"/>
      <a:lstStyle>
        <a:defPPr algn="ctr">
          <a:defRPr lang="zh-CN" altLang="en-US"/>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5750</Words>
  <Application>Microsoft Office PowerPoint</Application>
  <PresentationFormat>宽屏</PresentationFormat>
  <Paragraphs>623</Paragraphs>
  <Slides>52</Slides>
  <Notes>31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3" baseType="lpstr">
      <vt:lpstr>华文行楷</vt:lpstr>
      <vt:lpstr>楷体</vt:lpstr>
      <vt:lpstr>宋体</vt:lpstr>
      <vt:lpstr>微软雅黑</vt:lpstr>
      <vt:lpstr>Arial</vt:lpstr>
      <vt:lpstr>Calibri</vt:lpstr>
      <vt:lpstr>Calibri Light</vt:lpstr>
      <vt:lpstr>Times New Roman</vt:lpstr>
      <vt:lpstr>Wingdings</vt:lpstr>
      <vt:lpstr>2_自定义设计方案</vt:lpstr>
      <vt:lpstr>AcroExch.Document.DC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解决方案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韩 金瓶</cp:lastModifiedBy>
  <cp:revision>1814</cp:revision>
  <dcterms:created xsi:type="dcterms:W3CDTF">2015-05-05T08:02:00Z</dcterms:created>
  <dcterms:modified xsi:type="dcterms:W3CDTF">2021-02-28T22:21:34Z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