
<file path=[Content_Types].xml><?xml version="1.0" encoding="utf-8"?>
<Types xmlns="http://schemas.openxmlformats.org/package/2006/content-types"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603" r:id="rId3"/>
    <p:sldId id="941" r:id="rId4"/>
    <p:sldId id="1301" r:id="rId6"/>
    <p:sldId id="942" r:id="rId7"/>
    <p:sldId id="1365" r:id="rId8"/>
    <p:sldId id="1366" r:id="rId9"/>
    <p:sldId id="1074" r:id="rId10"/>
    <p:sldId id="1267" r:id="rId11"/>
    <p:sldId id="981" r:id="rId12"/>
    <p:sldId id="983" r:id="rId13"/>
    <p:sldId id="984" r:id="rId14"/>
    <p:sldId id="986" r:id="rId15"/>
    <p:sldId id="987" r:id="rId16"/>
    <p:sldId id="1338" r:id="rId17"/>
    <p:sldId id="988" r:id="rId18"/>
    <p:sldId id="989" r:id="rId19"/>
    <p:sldId id="991" r:id="rId20"/>
    <p:sldId id="944" r:id="rId21"/>
    <p:sldId id="1302" r:id="rId22"/>
    <p:sldId id="1044" r:id="rId23"/>
    <p:sldId id="970" r:id="rId24"/>
    <p:sldId id="995" r:id="rId25"/>
    <p:sldId id="996" r:id="rId26"/>
    <p:sldId id="998" r:id="rId27"/>
    <p:sldId id="997" r:id="rId28"/>
    <p:sldId id="971" r:id="rId29"/>
    <p:sldId id="1017" r:id="rId30"/>
    <p:sldId id="1018" r:id="rId31"/>
    <p:sldId id="1003" r:id="rId32"/>
    <p:sldId id="1004" r:id="rId33"/>
    <p:sldId id="1005" r:id="rId34"/>
    <p:sldId id="1019" r:id="rId35"/>
    <p:sldId id="1020" r:id="rId36"/>
    <p:sldId id="1021" r:id="rId37"/>
    <p:sldId id="1401" r:id="rId38"/>
    <p:sldId id="1022" r:id="rId39"/>
    <p:sldId id="1035" r:id="rId40"/>
    <p:sldId id="1023" r:id="rId41"/>
    <p:sldId id="1024" r:id="rId42"/>
    <p:sldId id="946" r:id="rId43"/>
    <p:sldId id="923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45A5"/>
    <a:srgbClr val="5B9BD5"/>
    <a:srgbClr val="800000"/>
    <a:srgbClr val="DC3400"/>
    <a:srgbClr val="B01F3C"/>
    <a:srgbClr val="B52E49"/>
    <a:srgbClr val="A50021"/>
    <a:srgbClr val="B22642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80404" autoAdjust="0"/>
  </p:normalViewPr>
  <p:slideViewPr>
    <p:cSldViewPr snapToGrid="0">
      <p:cViewPr varScale="1">
        <p:scale>
          <a:sx n="48" d="100"/>
          <a:sy n="48" d="100"/>
        </p:scale>
        <p:origin x="49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7D819-5FC4-4CF5-8195-40001D2014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总之：A要免密码登录到B，B首先要拥有A的公钥，然后B要做一次加密验证。对于非对称加密，公钥加密的密文不能公钥解开，只能私钥解开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JRE和JDK的区别</a:t>
            </a:r>
            <a:endParaRPr lang="en-US" dirty="0"/>
          </a:p>
          <a:p>
            <a:r>
              <a:rPr lang="en-US" dirty="0"/>
              <a:t>JRE（Java Runtime Environment，Java运行环境），是运行 Java 所需的环境。JDK（Java Development Kit，Java软件开发工具包）即包括 JRE，还包括开发 Java 程序所需的工具和类库。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紫色代表要修改的文字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格式化的过程是创建初始目录和文件系统结构的过程。格式化只需进行一次，下次启动不再需要格式化。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其他两台服务器免密登录的步骤和</a:t>
            </a:r>
            <a:r>
              <a:rPr lang="en-US" altLang="zh-CN" dirty="0"/>
              <a:t>Master</a:t>
            </a:r>
            <a:r>
              <a:rPr lang="zh-CN" altLang="en-US" dirty="0"/>
              <a:t>一样，请各位自行操作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为什么要关闭防火墙：如果不关闭防火墙，会出现以下几种情况：</a:t>
            </a:r>
            <a:endParaRPr lang="zh-CN" altLang="en-US" dirty="0"/>
          </a:p>
          <a:p>
            <a:r>
              <a:rPr lang="zh-CN" altLang="en-US" dirty="0"/>
              <a:t>1.hdfs的web管理页面，打不开该节点的文件浏览页面</a:t>
            </a:r>
            <a:endParaRPr lang="zh-CN" altLang="en-US" dirty="0"/>
          </a:p>
          <a:p>
            <a:r>
              <a:rPr lang="zh-CN" altLang="en-US" dirty="0"/>
              <a:t>2.后台运行脚本（HIVE的），会出现莫名其妙的假死状态</a:t>
            </a:r>
            <a:endParaRPr lang="zh-CN" altLang="en-US" dirty="0"/>
          </a:p>
          <a:p>
            <a:r>
              <a:rPr lang="zh-CN" altLang="en-US" dirty="0"/>
              <a:t>3.在删除和增加节点的时候，会让数据迁移处理时间更长，甚至不能正常完成相关操作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红色是</a:t>
            </a:r>
            <a:r>
              <a:rPr lang="en-US" altLang="zh-CN" dirty="0"/>
              <a:t>Linux</a:t>
            </a:r>
            <a:r>
              <a:rPr lang="zh-CN" altLang="en-US" dirty="0"/>
              <a:t>命令，蓝色代表运行结果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免密安装的优点：安全，方便</a:t>
            </a:r>
            <a:endParaRPr lang="zh-CN" altLang="en-US" dirty="0"/>
          </a:p>
          <a:p>
            <a:r>
              <a:rPr lang="zh-CN" altLang="en-US" dirty="0"/>
              <a:t>查看主机名命令：</a:t>
            </a:r>
            <a:r>
              <a:rPr lang="en-US" altLang="zh-CN" dirty="0"/>
              <a:t>cat /etc/hostname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 txBox="1"/>
          <p:nvPr userDrawn="1"/>
        </p:nvSpPr>
        <p:spPr>
          <a:xfrm>
            <a:off x="11066328" y="214290"/>
            <a:ext cx="787424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77DA0A-B8CB-4480-B4CA-78820B2FDF0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700645" y="1268760"/>
            <a:ext cx="10771952" cy="4824536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719668" y="203624"/>
            <a:ext cx="8640233" cy="62068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矩形 4"/>
          <p:cNvSpPr/>
          <p:nvPr userDrawn="1"/>
        </p:nvSpPr>
        <p:spPr>
          <a:xfrm flipV="1">
            <a:off x="-3031" y="884480"/>
            <a:ext cx="7442496" cy="432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73" y="6471266"/>
            <a:ext cx="12229073" cy="41411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 userDrawn="1"/>
        </p:nvSpPr>
        <p:spPr>
          <a:xfrm>
            <a:off x="-37073" y="6504694"/>
            <a:ext cx="2843033" cy="325544"/>
          </a:xfrm>
          <a:prstGeom prst="rect">
            <a:avLst/>
          </a:prstGeom>
          <a:noFill/>
        </p:spPr>
        <p:txBody>
          <a:bodyPr wrap="square" lIns="78555" tIns="39278" rIns="78555" bIns="39278" rtlCol="0">
            <a:spAutoFit/>
          </a:bodyPr>
          <a:lstStyle/>
          <a:p>
            <a:pPr algn="r"/>
            <a:r>
              <a:rPr lang="zh-CN" altLang="en-US" sz="1600" b="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  决定未来</a:t>
            </a:r>
            <a:endParaRPr lang="zh-CN" altLang="en-US" sz="1600" b="0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 txBox="1"/>
          <p:nvPr userDrawn="1"/>
        </p:nvSpPr>
        <p:spPr>
          <a:xfrm>
            <a:off x="11066328" y="214290"/>
            <a:ext cx="787424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77DA0A-B8CB-4480-B4CA-78820B2FDF0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700645" y="1268760"/>
            <a:ext cx="10771952" cy="4824536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719668" y="203624"/>
            <a:ext cx="8640233" cy="62068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矩形 4"/>
          <p:cNvSpPr/>
          <p:nvPr userDrawn="1"/>
        </p:nvSpPr>
        <p:spPr>
          <a:xfrm flipV="1">
            <a:off x="-3031" y="884480"/>
            <a:ext cx="7442496" cy="432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73" y="6471266"/>
            <a:ext cx="12229073" cy="41411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 userDrawn="1"/>
        </p:nvSpPr>
        <p:spPr>
          <a:xfrm>
            <a:off x="-37073" y="6504694"/>
            <a:ext cx="2843033" cy="325544"/>
          </a:xfrm>
          <a:prstGeom prst="rect">
            <a:avLst/>
          </a:prstGeom>
          <a:noFill/>
        </p:spPr>
        <p:txBody>
          <a:bodyPr wrap="square" lIns="78555" tIns="39278" rIns="78555" bIns="39278" rtlCol="0">
            <a:spAutoFit/>
          </a:bodyPr>
          <a:lstStyle/>
          <a:p>
            <a:pPr algn="r"/>
            <a:r>
              <a:rPr lang="zh-CN" altLang="en-US" sz="1600" b="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  决定未来</a:t>
            </a:r>
            <a:endParaRPr lang="zh-CN" altLang="en-US" sz="1600" b="0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 txBox="1"/>
          <p:nvPr userDrawn="1"/>
        </p:nvSpPr>
        <p:spPr>
          <a:xfrm>
            <a:off x="11066328" y="214290"/>
            <a:ext cx="787424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77DA0A-B8CB-4480-B4CA-78820B2FDF0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700645" y="1268760"/>
            <a:ext cx="10771952" cy="4824536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719668" y="203624"/>
            <a:ext cx="8640233" cy="62068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矩形 4"/>
          <p:cNvSpPr/>
          <p:nvPr userDrawn="1"/>
        </p:nvSpPr>
        <p:spPr>
          <a:xfrm flipV="1">
            <a:off x="-3031" y="884480"/>
            <a:ext cx="7442496" cy="432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73" y="6471266"/>
            <a:ext cx="12229073" cy="41411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 userDrawn="1"/>
        </p:nvSpPr>
        <p:spPr>
          <a:xfrm>
            <a:off x="-37073" y="6504694"/>
            <a:ext cx="2843033" cy="325544"/>
          </a:xfrm>
          <a:prstGeom prst="rect">
            <a:avLst/>
          </a:prstGeom>
          <a:noFill/>
        </p:spPr>
        <p:txBody>
          <a:bodyPr wrap="square" lIns="78555" tIns="39278" rIns="78555" bIns="39278" rtlCol="0">
            <a:spAutoFit/>
          </a:bodyPr>
          <a:lstStyle/>
          <a:p>
            <a:pPr algn="r"/>
            <a:r>
              <a:rPr lang="zh-CN" altLang="en-US" sz="1600" b="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  决定未来</a:t>
            </a:r>
            <a:endParaRPr lang="zh-CN" altLang="en-US" sz="1600" b="0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 txBox="1"/>
          <p:nvPr userDrawn="1"/>
        </p:nvSpPr>
        <p:spPr>
          <a:xfrm>
            <a:off x="11066328" y="214290"/>
            <a:ext cx="787424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77DA0A-B8CB-4480-B4CA-78820B2FDF0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700645" y="1268760"/>
            <a:ext cx="10771952" cy="4824536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719668" y="203624"/>
            <a:ext cx="8640233" cy="62068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矩形 4"/>
          <p:cNvSpPr/>
          <p:nvPr userDrawn="1"/>
        </p:nvSpPr>
        <p:spPr>
          <a:xfrm flipV="1">
            <a:off x="-3031" y="884480"/>
            <a:ext cx="7442496" cy="432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73" y="6471266"/>
            <a:ext cx="12229073" cy="41411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 userDrawn="1"/>
        </p:nvSpPr>
        <p:spPr>
          <a:xfrm>
            <a:off x="-37073" y="6504694"/>
            <a:ext cx="2843033" cy="325544"/>
          </a:xfrm>
          <a:prstGeom prst="rect">
            <a:avLst/>
          </a:prstGeom>
          <a:noFill/>
        </p:spPr>
        <p:txBody>
          <a:bodyPr wrap="square" lIns="78555" tIns="39278" rIns="78555" bIns="39278" rtlCol="0">
            <a:spAutoFit/>
          </a:bodyPr>
          <a:lstStyle/>
          <a:p>
            <a:pPr algn="r"/>
            <a:r>
              <a:rPr lang="zh-CN" altLang="en-US" sz="1600" b="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  决定未来</a:t>
            </a:r>
            <a:endParaRPr lang="zh-CN" altLang="en-US" sz="1600" b="0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068C4245-2DB4-4457-AC6A-D8E11794E114}" type="datetimeFigureOut">
              <a:rPr lang="en-US" altLang="en-US"/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EBCD4427-F983-4DBA-B951-CD70FAFEE3E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-4445" y="-3175"/>
            <a:ext cx="6901180" cy="12827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-4445" y="125095"/>
            <a:ext cx="6901815" cy="144145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 userDrawn="1"/>
        </p:nvSpPr>
        <p:spPr>
          <a:xfrm>
            <a:off x="-4445" y="269240"/>
            <a:ext cx="6901180" cy="144145"/>
          </a:xfrm>
          <a:prstGeom prst="rect">
            <a:avLst/>
          </a:prstGeom>
          <a:solidFill>
            <a:srgbClr val="A5002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 descr="瑞翼教育（红灰版）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236710" y="41275"/>
            <a:ext cx="1787525" cy="403225"/>
          </a:xfrm>
          <a:prstGeom prst="rect">
            <a:avLst/>
          </a:prstGeom>
        </p:spPr>
      </p:pic>
      <p:grpSp>
        <p:nvGrpSpPr>
          <p:cNvPr id="37" name="组合 36"/>
          <p:cNvGrpSpPr/>
          <p:nvPr userDrawn="1"/>
        </p:nvGrpSpPr>
        <p:grpSpPr>
          <a:xfrm>
            <a:off x="11423015" y="-3175"/>
            <a:ext cx="797560" cy="422275"/>
            <a:chOff x="-7" y="-6"/>
            <a:chExt cx="1256" cy="665"/>
          </a:xfrm>
        </p:grpSpPr>
        <p:sp>
          <p:nvSpPr>
            <p:cNvPr id="10" name="矩形 9"/>
            <p:cNvSpPr/>
            <p:nvPr userDrawn="1"/>
          </p:nvSpPr>
          <p:spPr>
            <a:xfrm>
              <a:off x="-6" y="-6"/>
              <a:ext cx="1255" cy="202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-7" y="196"/>
              <a:ext cx="1247" cy="227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-6" y="423"/>
              <a:ext cx="1255" cy="236"/>
            </a:xfrm>
            <a:prstGeom prst="rect">
              <a:avLst/>
            </a:prstGeom>
            <a:solidFill>
              <a:srgbClr val="B22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红色SUGON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284085" y="-149225"/>
            <a:ext cx="1757680" cy="7715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wmf"/><Relationship Id="rId1" Type="http://schemas.openxmlformats.org/officeDocument/2006/relationships/package" Target="../embeddings/Document1.docx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package" Target="../embeddings/Document2.docx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wmf"/><Relationship Id="rId1" Type="http://schemas.openxmlformats.org/officeDocument/2006/relationships/package" Target="../embeddings/Document3.docx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2"/>
            </p:custDataLst>
          </p:nvPr>
        </p:nvSpPr>
        <p:spPr>
          <a:xfrm>
            <a:off x="-4445" y="-86360"/>
            <a:ext cx="12367260" cy="3251835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3"/>
            </p:custDataLst>
          </p:nvPr>
        </p:nvSpPr>
        <p:spPr>
          <a:xfrm>
            <a:off x="1270" y="-86360"/>
            <a:ext cx="12179935" cy="318262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4"/>
            </p:custDataLst>
          </p:nvPr>
        </p:nvSpPr>
        <p:spPr>
          <a:xfrm>
            <a:off x="1905" y="-86360"/>
            <a:ext cx="11691620" cy="2997835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5"/>
            </p:custDataLst>
          </p:nvPr>
        </p:nvSpPr>
        <p:spPr>
          <a:xfrm>
            <a:off x="1905" y="-86360"/>
            <a:ext cx="11500485" cy="2924810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6"/>
            </p:custDataLst>
          </p:nvPr>
        </p:nvSpPr>
        <p:spPr>
          <a:xfrm>
            <a:off x="1905" y="-117475"/>
            <a:ext cx="11012805" cy="2740025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7"/>
            </p:custDataLst>
          </p:nvPr>
        </p:nvSpPr>
        <p:spPr>
          <a:xfrm>
            <a:off x="1270" y="-90805"/>
            <a:ext cx="10802620" cy="2660015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rgbClr val="B2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04265" y="3474720"/>
            <a:ext cx="101631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ym typeface="+mn-ea"/>
              </a:rPr>
              <a:t>Hadoop</a:t>
            </a:r>
            <a:r>
              <a:rPr lang="zh-CN" altLang="en-US" sz="4800" b="1" dirty="0">
                <a:sym typeface="+mn-ea"/>
              </a:rPr>
              <a:t>环境设置</a:t>
            </a:r>
            <a:endParaRPr lang="zh-CN" altLang="en-US" sz="4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 descr="反白瑞翼教育LOGO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15435" y="513080"/>
            <a:ext cx="2254250" cy="508635"/>
          </a:xfrm>
          <a:prstGeom prst="rect">
            <a:avLst/>
          </a:prstGeom>
        </p:spPr>
      </p:pic>
      <p:pic>
        <p:nvPicPr>
          <p:cNvPr id="2" name="图片 1" descr="SUGON图标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51635" y="257175"/>
            <a:ext cx="2324735" cy="10204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090535" y="5043805"/>
            <a:ext cx="32975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报告人： 曙光瑞翼教育</a:t>
            </a:r>
            <a:endParaRPr lang="zh-CN" altLang="en-US" sz="16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时   间：   </a:t>
            </a:r>
            <a:r>
              <a:rPr lang="en-US" altLang="zh-CN" sz="1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1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endParaRPr lang="zh-CN" altLang="en-US" sz="16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/>
              <a:t>2.1.</a:t>
            </a:r>
            <a:r>
              <a:rPr lang="en-US" sz="2800" b="1" dirty="0"/>
              <a:t>3</a:t>
            </a:r>
            <a:r>
              <a:rPr lang="zh-CN" altLang="en-US" sz="2800" b="1" dirty="0"/>
              <a:t> </a:t>
            </a:r>
            <a:r>
              <a:rPr lang="zh-CN" altLang="en-US" sz="2800" b="1" dirty="0">
                <a:sym typeface="+mn-ea"/>
              </a:rPr>
              <a:t>创建用户</a:t>
            </a:r>
            <a:endParaRPr lang="en-US" altLang="zh-CN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213485" y="1714500"/>
            <a:ext cx="9765030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300"/>
              <a:t> </a:t>
            </a:r>
            <a:r>
              <a:rPr lang="zh-CN" altLang="en-US" sz="2300"/>
              <a:t>添加用户名为</a:t>
            </a:r>
            <a:r>
              <a:rPr lang="en-US" altLang="zh-CN" sz="2300"/>
              <a:t>hadoop</a:t>
            </a:r>
            <a:r>
              <a:rPr lang="zh-CN" altLang="en-US" sz="2300"/>
              <a:t>的用户：</a:t>
            </a:r>
            <a:endParaRPr lang="zh-CN" altLang="en-US" sz="2300"/>
          </a:p>
          <a:p>
            <a:r>
              <a:rPr lang="zh-CN" altLang="en-US" sz="2300"/>
              <a:t>  　</a:t>
            </a:r>
            <a:r>
              <a:rPr lang="zh-CN" altLang="en-US" sz="2300">
                <a:solidFill>
                  <a:srgbClr val="FF0000"/>
                </a:solidFill>
              </a:rPr>
              <a:t>$ </a:t>
            </a:r>
            <a:r>
              <a:rPr lang="en-US" altLang="zh-CN" sz="2300">
                <a:solidFill>
                  <a:srgbClr val="FF0000"/>
                </a:solidFill>
              </a:rPr>
              <a:t>sudo</a:t>
            </a:r>
            <a:r>
              <a:rPr lang="zh-CN" altLang="en-US" sz="2300">
                <a:solidFill>
                  <a:srgbClr val="FF0000"/>
                </a:solidFill>
              </a:rPr>
              <a:t> adduser </a:t>
            </a:r>
            <a:r>
              <a:rPr lang="en-US" altLang="zh-CN" sz="2300">
                <a:solidFill>
                  <a:srgbClr val="FF0000"/>
                </a:solidFill>
              </a:rPr>
              <a:t>hadoop</a:t>
            </a:r>
            <a:endParaRPr lang="en-US" altLang="zh-CN" sz="2300"/>
          </a:p>
          <a:p>
            <a:r>
              <a:rPr lang="en-US" altLang="zh-CN" sz="2300"/>
              <a:t>  </a:t>
            </a:r>
            <a:r>
              <a:rPr lang="zh-CN" altLang="en-US" sz="2300"/>
              <a:t>　</a:t>
            </a:r>
            <a:r>
              <a:rPr lang="en-US" altLang="zh-CN" sz="2300"/>
              <a:t>切换到新帐户：</a:t>
            </a:r>
            <a:endParaRPr lang="en-US" altLang="zh-CN" sz="2300"/>
          </a:p>
          <a:p>
            <a:r>
              <a:rPr lang="en-US" altLang="zh-CN" sz="2300"/>
              <a:t>  </a:t>
            </a:r>
            <a:r>
              <a:rPr lang="zh-CN" altLang="en-US" sz="2300"/>
              <a:t>　</a:t>
            </a:r>
            <a:r>
              <a:rPr lang="en-US" altLang="zh-CN" sz="2300">
                <a:solidFill>
                  <a:srgbClr val="FF0000"/>
                </a:solidFill>
              </a:rPr>
              <a:t>$ su - </a:t>
            </a:r>
            <a:r>
              <a:rPr lang="en-US" altLang="zh-CN" sz="2300">
                <a:solidFill>
                  <a:srgbClr val="FF0000"/>
                </a:solidFill>
                <a:sym typeface="+mn-ea"/>
              </a:rPr>
              <a:t>hadoop</a:t>
            </a:r>
            <a:endParaRPr lang="en-US" altLang="zh-CN" sz="23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/>
              <a:t>2.1.4</a:t>
            </a:r>
            <a:r>
              <a:rPr lang="zh-CN" altLang="en-US" sz="2800" b="1" dirty="0"/>
              <a:t>  </a:t>
            </a:r>
            <a:r>
              <a:rPr lang="zh-CN" altLang="en-US" sz="2800" b="1" dirty="0">
                <a:sym typeface="+mn-ea"/>
              </a:rPr>
              <a:t>SSH设置和密钥生成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96670" y="1334770"/>
            <a:ext cx="9765030" cy="5400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300"/>
              <a:t>        </a:t>
            </a:r>
            <a:r>
              <a:rPr lang="zh-CN" altLang="en-US" sz="2300"/>
              <a:t>SSH 为 Secure Shell 的缩写， SSH是建立在应用层和传输层基础上的安全协议。SSH目前较可靠，专为远程登录会话和其他网络服务提供安全性的协议，利用 SSH 协议可以有效防止远程管理过程中的信息泄露问题。</a:t>
            </a:r>
            <a:endParaRPr lang="zh-CN" altLang="en-US" sz="2300"/>
          </a:p>
          <a:p>
            <a:endParaRPr lang="zh-CN" altLang="en-US" sz="23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300"/>
              <a:t>SSH安装配置：</a:t>
            </a:r>
            <a:endParaRPr lang="zh-CN" altLang="en-US" sz="2300"/>
          </a:p>
          <a:p>
            <a:pPr indent="0">
              <a:buFont typeface="Wingdings" panose="05000000000000000000" charset="0"/>
              <a:buNone/>
            </a:pPr>
            <a:r>
              <a:rPr lang="zh-CN" altLang="en-US" sz="2300"/>
              <a:t>     SSH分客户端openssh-client和服务端openssh-server。</a:t>
            </a:r>
            <a:endParaRPr lang="zh-CN" altLang="en-US" sz="2300"/>
          </a:p>
          <a:p>
            <a:pPr indent="0">
              <a:buFont typeface="Wingdings" panose="05000000000000000000" charset="0"/>
              <a:buNone/>
            </a:pPr>
            <a:r>
              <a:rPr lang="zh-CN" altLang="en-US" sz="2300"/>
              <a:t>    </a:t>
            </a:r>
            <a:r>
              <a:rPr lang="zh-CN" altLang="en-US" sz="2300" b="1">
                <a:solidFill>
                  <a:schemeClr val="tx1"/>
                </a:solidFill>
              </a:rPr>
              <a:t>在本机安装客户端（</a:t>
            </a:r>
            <a:r>
              <a:rPr lang="en-US" altLang="zh-CN" sz="2300" b="1">
                <a:solidFill>
                  <a:schemeClr val="tx1"/>
                </a:solidFill>
              </a:rPr>
              <a:t>ubuntu</a:t>
            </a:r>
            <a:r>
              <a:rPr lang="zh-CN" altLang="en-US" sz="2300" b="1">
                <a:solidFill>
                  <a:schemeClr val="tx1"/>
                </a:solidFill>
              </a:rPr>
              <a:t>默认安装）</a:t>
            </a:r>
            <a:r>
              <a:rPr lang="zh-CN" altLang="en-US" sz="2300"/>
              <a:t>：</a:t>
            </a:r>
            <a:endParaRPr lang="zh-CN" altLang="en-US" sz="2300"/>
          </a:p>
          <a:p>
            <a:pPr indent="0">
              <a:buFont typeface="Wingdings" panose="05000000000000000000" charset="0"/>
              <a:buNone/>
            </a:pPr>
            <a:r>
              <a:rPr lang="zh-CN" altLang="en-US" sz="2300"/>
              <a:t>     用命令：</a:t>
            </a:r>
            <a:r>
              <a:rPr lang="zh-CN" altLang="en-US" sz="2300">
                <a:solidFill>
                  <a:srgbClr val="FF0000"/>
                </a:solidFill>
              </a:rPr>
              <a:t>$ dpkg -l | grep ssh</a:t>
            </a:r>
            <a:r>
              <a:rPr lang="zh-CN" altLang="en-US" sz="2300"/>
              <a:t> 查看是否安装</a:t>
            </a:r>
            <a:endParaRPr lang="zh-CN" altLang="en-US" sz="2300"/>
          </a:p>
          <a:p>
            <a:pPr indent="0">
              <a:buFont typeface="Wingdings" panose="05000000000000000000" charset="0"/>
              <a:buNone/>
            </a:pPr>
            <a:r>
              <a:rPr lang="zh-CN" altLang="en-US" sz="2300"/>
              <a:t>     若没有安装，用命令：</a:t>
            </a:r>
            <a:r>
              <a:rPr lang="zh-CN" altLang="en-US" sz="2300">
                <a:solidFill>
                  <a:srgbClr val="FF0000"/>
                </a:solidFill>
              </a:rPr>
              <a:t>$ sudo apt-get install openssh-client</a:t>
            </a:r>
            <a:r>
              <a:rPr lang="zh-CN" altLang="en-US" sz="2300"/>
              <a:t>  安装</a:t>
            </a:r>
            <a:endParaRPr lang="zh-CN" altLang="en-US" sz="2300"/>
          </a:p>
          <a:p>
            <a:pPr indent="0">
              <a:buFont typeface="Wingdings" panose="05000000000000000000" charset="0"/>
              <a:buNone/>
            </a:pPr>
            <a:r>
              <a:rPr lang="zh-CN" altLang="en-US" sz="23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   在本机安装服务端：</a:t>
            </a:r>
            <a:endParaRPr lang="zh-CN" altLang="en-US" sz="230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300">
                <a:sym typeface="+mn-ea"/>
              </a:rPr>
              <a:t>     安装命令：</a:t>
            </a:r>
            <a:endParaRPr lang="zh-CN" altLang="en-US" sz="2300"/>
          </a:p>
          <a:p>
            <a:pPr indent="0">
              <a:buFont typeface="Wingdings" panose="05000000000000000000" charset="0"/>
              <a:buNone/>
            </a:pPr>
            <a:r>
              <a:rPr lang="zh-CN" altLang="en-US" sz="2300">
                <a:solidFill>
                  <a:srgbClr val="FF0000"/>
                </a:solidFill>
                <a:sym typeface="+mn-ea"/>
              </a:rPr>
              <a:t>     $ sudo apt-get install openssh-server</a:t>
            </a:r>
            <a:endParaRPr lang="zh-CN" altLang="en-US" sz="2300">
              <a:solidFill>
                <a:srgbClr val="FF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300">
                <a:sym typeface="+mn-ea"/>
              </a:rPr>
              <a:t>     重启ssh服务：</a:t>
            </a:r>
            <a:endParaRPr lang="zh-CN" altLang="en-US" sz="2300"/>
          </a:p>
          <a:p>
            <a:pPr indent="0">
              <a:buFont typeface="Wingdings" panose="05000000000000000000" charset="0"/>
              <a:buNone/>
            </a:pPr>
            <a:r>
              <a:rPr lang="zh-CN" altLang="en-US" sz="2300">
                <a:solidFill>
                  <a:srgbClr val="FF0000"/>
                </a:solidFill>
                <a:sym typeface="+mn-ea"/>
              </a:rPr>
              <a:t>     $ sudo /etc/init.d/ssh restart</a:t>
            </a:r>
            <a:endParaRPr lang="zh-CN" altLang="en-US" sz="2300">
              <a:solidFill>
                <a:srgbClr val="FF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2.1.4</a:t>
            </a:r>
            <a:r>
              <a:rPr lang="zh-CN" altLang="en-US" sz="2800" b="1" dirty="0">
                <a:sym typeface="+mn-ea"/>
              </a:rPr>
              <a:t>  SSH设置和密钥生成</a:t>
            </a:r>
            <a:endParaRPr lang="en-US" altLang="zh-CN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213485" y="1714500"/>
            <a:ext cx="9765030" cy="4692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300"/>
              <a:t>    </a:t>
            </a:r>
            <a:r>
              <a:rPr lang="zh-CN" altLang="en-US" sz="2300"/>
              <a:t>  SSH安装好之后，需要允许Hadoop用户无需输入密码即可登录集群内的机器。最简单的方法是在本机创建一个密钥对（包括公钥和私钥），并将公钥发送给集群内需要无密登录的机器进行认证，即可实现无密登录到其他机器。</a:t>
            </a:r>
            <a:endParaRPr lang="zh-CN" altLang="en-US" sz="2300"/>
          </a:p>
          <a:p>
            <a:pPr indent="0">
              <a:buFont typeface="Wingdings" panose="05000000000000000000" charset="0"/>
              <a:buNone/>
            </a:pPr>
            <a:endParaRPr lang="zh-CN" altLang="en-US" sz="23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300"/>
              <a:t>SSH密钥生成：</a:t>
            </a:r>
            <a:endParaRPr lang="zh-CN" altLang="en-US" sz="2300"/>
          </a:p>
          <a:p>
            <a:pPr indent="0">
              <a:buFont typeface="Wingdings" panose="05000000000000000000" charset="0"/>
              <a:buNone/>
            </a:pPr>
            <a:r>
              <a:rPr lang="zh-CN" altLang="en-US" sz="2300"/>
              <a:t>   通过ssh-keyen生成一个RSA的密钥对：</a:t>
            </a:r>
            <a:endParaRPr lang="zh-CN" altLang="en-US" sz="2300"/>
          </a:p>
          <a:p>
            <a:pPr indent="0">
              <a:buFont typeface="Wingdings" panose="05000000000000000000" charset="0"/>
              <a:buNone/>
            </a:pPr>
            <a:r>
              <a:rPr lang="zh-CN" altLang="en-US" sz="2300"/>
              <a:t>   </a:t>
            </a:r>
            <a:r>
              <a:rPr lang="zh-CN" altLang="en-US" sz="2300">
                <a:solidFill>
                  <a:srgbClr val="FF0000"/>
                </a:solidFill>
              </a:rPr>
              <a:t>$ ssh-keygen -t rsa -P ''</a:t>
            </a:r>
            <a:endParaRPr lang="zh-CN" altLang="en-US" sz="2300"/>
          </a:p>
          <a:p>
            <a:pPr indent="0">
              <a:buFont typeface="Wingdings" panose="05000000000000000000" charset="0"/>
              <a:buNone/>
            </a:pPr>
            <a:r>
              <a:rPr lang="zh-CN" altLang="en-US" sz="2300"/>
              <a:t>    其中，rsa表示加密算法，-P ‘’表示密码为空，键入上面一条命令后连续敲击两次回车键，会在~/.ssh目录下生成公钥(id_rsa.pub)和私钥(id_rsa)</a:t>
            </a:r>
            <a:endParaRPr lang="zh-CN" altLang="en-US" sz="2300"/>
          </a:p>
          <a:p>
            <a:pPr indent="0">
              <a:buFont typeface="Wingdings" panose="05000000000000000000" charset="0"/>
              <a:buNone/>
            </a:pPr>
            <a:r>
              <a:rPr lang="zh-CN" altLang="en-US" sz="2300"/>
              <a:t>   查看密钥：</a:t>
            </a:r>
            <a:endParaRPr lang="zh-CN" altLang="en-US" sz="2300"/>
          </a:p>
          <a:p>
            <a:pPr indent="0">
              <a:buFont typeface="Wingdings" panose="05000000000000000000" charset="0"/>
              <a:buNone/>
            </a:pPr>
            <a:r>
              <a:rPr lang="zh-CN" altLang="en-US" sz="2300"/>
              <a:t>   </a:t>
            </a:r>
            <a:r>
              <a:rPr lang="zh-CN" altLang="en-US" sz="2300">
                <a:solidFill>
                  <a:srgbClr val="FF0000"/>
                </a:solidFill>
              </a:rPr>
              <a:t>$ ls ~/.ssh</a:t>
            </a:r>
            <a:endParaRPr lang="zh-CN" altLang="en-US" sz="2300">
              <a:solidFill>
                <a:srgbClr val="FF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300"/>
              <a:t>  </a:t>
            </a:r>
            <a:r>
              <a:rPr lang="zh-CN" altLang="en-US" sz="2300">
                <a:solidFill>
                  <a:srgbClr val="0945A5"/>
                </a:solidFill>
                <a:effectLst/>
              </a:rPr>
              <a:t> id_rsa  id_rsa.pub</a:t>
            </a:r>
            <a:endParaRPr lang="zh-CN" altLang="en-US" sz="2300">
              <a:solidFill>
                <a:srgbClr val="0945A5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2.1.4</a:t>
            </a:r>
            <a:r>
              <a:rPr lang="zh-CN" altLang="en-US" sz="2800" b="1" dirty="0">
                <a:sym typeface="+mn-ea"/>
              </a:rPr>
              <a:t>  SSH设置和密钥生成</a:t>
            </a:r>
            <a:endParaRPr lang="en-US" altLang="zh-CN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213485" y="1714500"/>
            <a:ext cx="10738485" cy="3984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sz="2300"/>
              <a:t>公钥追加到~/.ssh/authorized_keys文件中，会自动创建认证文件authorized_keys</a:t>
            </a:r>
            <a:r>
              <a:rPr lang="zh-CN" sz="2300"/>
              <a:t>：</a:t>
            </a:r>
            <a:endParaRPr sz="2300"/>
          </a:p>
          <a:p>
            <a:pPr indent="0">
              <a:buFont typeface="Wingdings" panose="05000000000000000000" charset="0"/>
              <a:buNone/>
            </a:pPr>
            <a:r>
              <a:rPr lang="en-US" sz="2300">
                <a:solidFill>
                  <a:srgbClr val="FF0000"/>
                </a:solidFill>
              </a:rPr>
              <a:t>$ ssh-copy-id -i  ~/.ssh/id-rsa.pub  </a:t>
            </a:r>
            <a:r>
              <a:rPr lang="zh-CN" altLang="en-US" sz="2300">
                <a:solidFill>
                  <a:srgbClr val="FF0000"/>
                </a:solidFill>
              </a:rPr>
              <a:t>主机名</a:t>
            </a:r>
            <a:endParaRPr sz="2300">
              <a:solidFill>
                <a:srgbClr val="FF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sz="2300">
                <a:solidFill>
                  <a:schemeClr val="tx1"/>
                </a:solidFill>
              </a:rPr>
              <a:t>查看authorized_keys内容是否包含了id_rsa.pub的内容</a:t>
            </a:r>
            <a:r>
              <a:rPr lang="zh-CN" sz="2300">
                <a:solidFill>
                  <a:schemeClr val="tx1"/>
                </a:solidFill>
              </a:rPr>
              <a:t>：</a:t>
            </a:r>
            <a:endParaRPr lang="zh-CN" sz="2300">
              <a:solidFill>
                <a:schemeClr val="tx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sz="2300">
                <a:solidFill>
                  <a:srgbClr val="FF0000"/>
                </a:solidFill>
              </a:rPr>
              <a:t>$ ls ~/.ssh</a:t>
            </a:r>
            <a:endParaRPr lang="zh-CN" sz="2300">
              <a:solidFill>
                <a:srgbClr val="FF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sz="2300">
                <a:solidFill>
                  <a:srgbClr val="0945A5"/>
                </a:solidFill>
              </a:rPr>
              <a:t>authorized_keys  id_rsa  id_rsa.pub</a:t>
            </a:r>
            <a:endParaRPr lang="zh-CN" sz="2300">
              <a:solidFill>
                <a:srgbClr val="FF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sz="2300">
                <a:solidFill>
                  <a:schemeClr val="tx1"/>
                </a:solidFill>
              </a:rPr>
              <a:t>SSH无密登录验证：</a:t>
            </a:r>
            <a:endParaRPr lang="zh-CN" sz="2300">
              <a:solidFill>
                <a:schemeClr val="tx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sz="2300">
                <a:solidFill>
                  <a:srgbClr val="FF0000"/>
                </a:solidFill>
              </a:rPr>
              <a:t>$ ssh localhost</a:t>
            </a:r>
            <a:endParaRPr lang="zh-CN" sz="2300">
              <a:solidFill>
                <a:srgbClr val="FF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sz="2300">
                <a:solidFill>
                  <a:schemeClr val="tx1"/>
                </a:solidFill>
              </a:rPr>
              <a:t>根据提示输入：</a:t>
            </a:r>
            <a:r>
              <a:rPr lang="en-US" altLang="zh-CN" sz="2300">
                <a:solidFill>
                  <a:srgbClr val="FF0000"/>
                </a:solidFill>
              </a:rPr>
              <a:t>yes</a:t>
            </a:r>
            <a:endParaRPr lang="en-US" altLang="zh-CN" sz="2300">
              <a:solidFill>
                <a:srgbClr val="FF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300">
                <a:solidFill>
                  <a:schemeClr val="tx1"/>
                </a:solidFill>
              </a:rPr>
              <a:t>退出</a:t>
            </a:r>
            <a:r>
              <a:rPr lang="en-US" altLang="zh-CN" sz="2300">
                <a:solidFill>
                  <a:schemeClr val="tx1"/>
                </a:solidFill>
              </a:rPr>
              <a:t>localhost</a:t>
            </a:r>
            <a:r>
              <a:rPr lang="zh-CN" altLang="en-US" sz="2300">
                <a:solidFill>
                  <a:schemeClr val="tx1"/>
                </a:solidFill>
              </a:rPr>
              <a:t>登录：</a:t>
            </a:r>
            <a:endParaRPr lang="zh-CN" altLang="en-US" sz="2300">
              <a:solidFill>
                <a:schemeClr val="tx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300">
                <a:solidFill>
                  <a:srgbClr val="FF0000"/>
                </a:solidFill>
              </a:rPr>
              <a:t>$ exit</a:t>
            </a:r>
            <a:endParaRPr lang="zh-CN" altLang="en-US" sz="2300">
              <a:solidFill>
                <a:srgbClr val="FF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300">
                <a:solidFill>
                  <a:schemeClr val="tx1"/>
                </a:solidFill>
              </a:rPr>
              <a:t>退出登录后再次使用：$ ssh localhost登录，观察两次命令行路径有什么不同</a:t>
            </a:r>
            <a:endParaRPr lang="zh-CN" altLang="en-US" sz="23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2.1.4</a:t>
            </a:r>
            <a:r>
              <a:rPr lang="zh-CN" altLang="en-US" sz="2800" b="1" dirty="0">
                <a:sym typeface="+mn-ea"/>
              </a:rPr>
              <a:t>  SSH设置和密钥生成</a:t>
            </a:r>
            <a:endParaRPr lang="en-US" altLang="zh-CN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257935" y="1487805"/>
            <a:ext cx="19062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SSH</a:t>
            </a:r>
            <a:r>
              <a:rPr lang="zh-CN" altLang="en-US"/>
              <a:t>免密登录原理</a:t>
            </a:r>
            <a:endParaRPr lang="zh-CN" altLang="en-US"/>
          </a:p>
        </p:txBody>
      </p:sp>
      <p:sp>
        <p:nvSpPr>
          <p:cNvPr id="6" name="流程图: 可选过程 5"/>
          <p:cNvSpPr/>
          <p:nvPr/>
        </p:nvSpPr>
        <p:spPr>
          <a:xfrm>
            <a:off x="1007110" y="2272030"/>
            <a:ext cx="3072765" cy="421767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流程图: 可选过程 7"/>
          <p:cNvSpPr/>
          <p:nvPr/>
        </p:nvSpPr>
        <p:spPr>
          <a:xfrm>
            <a:off x="7783830" y="2272030"/>
            <a:ext cx="3072765" cy="4217670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49120" y="1856105"/>
            <a:ext cx="1052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server A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703310" y="1856105"/>
            <a:ext cx="1052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server B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450975" y="2482850"/>
            <a:ext cx="2185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首先生成一对密钥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79525" y="3106420"/>
            <a:ext cx="25279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将公钥</a:t>
            </a:r>
            <a:r>
              <a:rPr lang="en-US" altLang="zh-CN"/>
              <a:t>copy </a:t>
            </a:r>
            <a:r>
              <a:rPr lang="zh-CN" altLang="en-US"/>
              <a:t>给</a:t>
            </a:r>
            <a:r>
              <a:rPr lang="en-US" altLang="zh-CN"/>
              <a:t>server B</a:t>
            </a:r>
            <a:r>
              <a:rPr lang="zh-CN" altLang="en-US"/>
              <a:t>追加为</a:t>
            </a:r>
            <a:r>
              <a:rPr lang="en-US" altLang="zh-CN"/>
              <a:t>authorized_keys</a:t>
            </a:r>
            <a:endParaRPr lang="en-US" altLang="zh-CN"/>
          </a:p>
        </p:txBody>
      </p:sp>
      <p:sp>
        <p:nvSpPr>
          <p:cNvPr id="135" name=" 135"/>
          <p:cNvSpPr/>
          <p:nvPr/>
        </p:nvSpPr>
        <p:spPr>
          <a:xfrm>
            <a:off x="4199255" y="3030855"/>
            <a:ext cx="3462020" cy="7556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63085" y="2272030"/>
            <a:ext cx="3418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3.server A</a:t>
            </a:r>
            <a:r>
              <a:rPr lang="zh-CN" altLang="en-US"/>
              <a:t>向</a:t>
            </a:r>
            <a:r>
              <a:rPr lang="en-US" altLang="zh-CN"/>
              <a:t>server B </a:t>
            </a:r>
            <a:r>
              <a:rPr lang="zh-CN" altLang="en-US"/>
              <a:t>发送一个连接请求，信息包括用户名、</a:t>
            </a:r>
            <a:r>
              <a:rPr lang="en-US" altLang="zh-CN"/>
              <a:t>IP</a:t>
            </a:r>
            <a:r>
              <a:rPr lang="zh-CN" altLang="en-US"/>
              <a:t>等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841615" y="2482850"/>
            <a:ext cx="29527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4.server B</a:t>
            </a:r>
            <a:r>
              <a:rPr lang="zh-CN" altLang="en-US"/>
              <a:t>得到</a:t>
            </a:r>
            <a:r>
              <a:rPr lang="en-US" altLang="zh-CN"/>
              <a:t>server A</a:t>
            </a:r>
            <a:r>
              <a:rPr lang="zh-CN" altLang="en-US"/>
              <a:t>的信息后，回到</a:t>
            </a:r>
            <a:r>
              <a:rPr lang="en-US" altLang="zh-CN"/>
              <a:t>authorized_keys</a:t>
            </a:r>
            <a:r>
              <a:rPr lang="zh-CN" altLang="en-US"/>
              <a:t>中查找，如有相应的用户名和</a:t>
            </a:r>
            <a:r>
              <a:rPr lang="en-US" altLang="zh-CN"/>
              <a:t>IP</a:t>
            </a:r>
            <a:r>
              <a:rPr lang="zh-CN" altLang="en-US"/>
              <a:t>，</a:t>
            </a:r>
            <a:r>
              <a:rPr lang="en-US" altLang="zh-CN"/>
              <a:t>server B</a:t>
            </a:r>
            <a:r>
              <a:rPr lang="zh-CN" altLang="en-US"/>
              <a:t>会随机生成一个字符串</a:t>
            </a:r>
            <a:r>
              <a:rPr lang="en-US" altLang="zh-CN"/>
              <a:t>:asdf</a:t>
            </a:r>
            <a:endParaRPr lang="en-US" altLang="zh-CN"/>
          </a:p>
        </p:txBody>
      </p:sp>
      <p:sp>
        <p:nvSpPr>
          <p:cNvPr id="17" name=" 135"/>
          <p:cNvSpPr/>
          <p:nvPr/>
        </p:nvSpPr>
        <p:spPr>
          <a:xfrm rot="10800000">
            <a:off x="4199255" y="4343400"/>
            <a:ext cx="3462020" cy="7556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142740" y="3617595"/>
            <a:ext cx="3641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5.server B </a:t>
            </a:r>
            <a:r>
              <a:rPr lang="zh-CN" altLang="en-US"/>
              <a:t>将使用公钥对字符串</a:t>
            </a:r>
            <a:r>
              <a:rPr lang="en-US" altLang="zh-CN"/>
              <a:t>asdf</a:t>
            </a:r>
            <a:r>
              <a:rPr lang="zh-CN" altLang="en-US"/>
              <a:t>进行加密，然后发送给</a:t>
            </a:r>
            <a:r>
              <a:rPr lang="en-US" altLang="zh-CN"/>
              <a:t>server A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1227455" y="4172585"/>
            <a:ext cx="25800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6.</a:t>
            </a:r>
            <a:r>
              <a:rPr lang="zh-CN" altLang="en-US"/>
              <a:t>得到</a:t>
            </a:r>
            <a:r>
              <a:rPr lang="en-US" altLang="zh-CN"/>
              <a:t>server B</a:t>
            </a:r>
            <a:r>
              <a:rPr lang="zh-CN" altLang="en-US"/>
              <a:t>发来的消息后，会使用私钥进行解密，然后将解密后的字符串发送给</a:t>
            </a:r>
            <a:r>
              <a:rPr lang="en-US" altLang="zh-CN"/>
              <a:t>server B</a:t>
            </a:r>
            <a:endParaRPr lang="en-US" altLang="zh-CN"/>
          </a:p>
        </p:txBody>
      </p:sp>
      <p:sp>
        <p:nvSpPr>
          <p:cNvPr id="20" name=" 135"/>
          <p:cNvSpPr/>
          <p:nvPr/>
        </p:nvSpPr>
        <p:spPr>
          <a:xfrm>
            <a:off x="4319905" y="5053330"/>
            <a:ext cx="3462020" cy="7556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010525" y="4262755"/>
            <a:ext cx="26200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7.</a:t>
            </a:r>
            <a:r>
              <a:rPr lang="zh-CN" altLang="en-US"/>
              <a:t>接受到解密后的字符串会跟先前生成的字符串进行对比，若一致，就允许免登录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450975" y="5948680"/>
            <a:ext cx="711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公钥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452370" y="5948680"/>
            <a:ext cx="711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私钥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766175" y="5948680"/>
            <a:ext cx="711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公钥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299450" y="5580380"/>
            <a:ext cx="1859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authorized_keys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5" grpId="0" animBg="1"/>
      <p:bldP spid="13" grpId="0"/>
      <p:bldP spid="14" grpId="0"/>
      <p:bldP spid="18" grpId="0"/>
      <p:bldP spid="19" grpId="0"/>
      <p:bldP spid="20" grpId="0" bldLvl="0" animBg="1"/>
      <p:bldP spid="21" grpId="0"/>
      <p:bldP spid="23" grpId="0"/>
      <p:bldP spid="22" grpId="0"/>
      <p:bldP spid="32" grpId="0"/>
      <p:bldP spid="33" grpId="0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2.1.5</a:t>
            </a:r>
            <a:r>
              <a:rPr lang="zh-CN" altLang="en-US" sz="2800" b="1" dirty="0">
                <a:sym typeface="+mn-ea"/>
              </a:rPr>
              <a:t>  安装Java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3485" y="1714500"/>
            <a:ext cx="10738485" cy="4692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sz="2300"/>
              <a:t>        </a:t>
            </a:r>
            <a:r>
              <a:rPr sz="2300"/>
              <a:t>运行Hadoop需要JAVA 6或更新的版本。尽管有很多供应商的Java分发包可以选择，但是首选方案是ORACLE公司稳定版本的JDK，JDK (Java Development Kit)是Java语言的软件开发工具包，是整个Java开发的核心，它包含了Java的运行环境、Java工具。</a:t>
            </a:r>
            <a:endParaRPr sz="2300"/>
          </a:p>
          <a:p>
            <a:pPr indent="0">
              <a:buFont typeface="Wingdings" panose="05000000000000000000" charset="0"/>
              <a:buNone/>
            </a:pPr>
            <a:endParaRPr sz="2300"/>
          </a:p>
          <a:p>
            <a:pPr indent="0">
              <a:buFont typeface="Wingdings" panose="05000000000000000000" charset="0"/>
              <a:buNone/>
            </a:pPr>
            <a:r>
              <a:rPr sz="2300"/>
              <a:t>JDK的安装步骤：</a:t>
            </a:r>
            <a:endParaRPr sz="2300"/>
          </a:p>
          <a:p>
            <a:pPr indent="0">
              <a:buFont typeface="Wingdings" panose="05000000000000000000" charset="0"/>
              <a:buNone/>
            </a:pPr>
            <a:r>
              <a:rPr lang="en-US" sz="2300"/>
              <a:t>1.下载安装包</a:t>
            </a:r>
            <a:endParaRPr lang="en-US" sz="2300"/>
          </a:p>
          <a:p>
            <a:pPr indent="0">
              <a:buFont typeface="Wingdings" panose="05000000000000000000" charset="0"/>
              <a:buNone/>
            </a:pPr>
            <a:r>
              <a:rPr lang="en-US" sz="2300"/>
              <a:t>2.解压源码包</a:t>
            </a:r>
            <a:endParaRPr lang="zh-CN" altLang="en-US" sz="2300"/>
          </a:p>
          <a:p>
            <a:pPr indent="0">
              <a:buFont typeface="Wingdings" panose="05000000000000000000" charset="0"/>
              <a:buNone/>
            </a:pPr>
            <a:r>
              <a:rPr lang="zh-CN" altLang="en-US" sz="2300"/>
              <a:t>   进入终端切换至桌面目录，并将其解压到</a:t>
            </a:r>
            <a:r>
              <a:rPr lang="en-US" altLang="zh-CN" sz="2300"/>
              <a:t>~</a:t>
            </a:r>
            <a:r>
              <a:rPr lang="zh-CN" altLang="en-US" sz="2300"/>
              <a:t>目录下</a:t>
            </a:r>
            <a:endParaRPr lang="zh-CN" altLang="en-US" sz="2300"/>
          </a:p>
          <a:p>
            <a:pPr indent="0">
              <a:buFont typeface="Wingdings" panose="05000000000000000000" charset="0"/>
              <a:buNone/>
            </a:pPr>
            <a:r>
              <a:rPr lang="zh-CN" altLang="en-US" sz="2300">
                <a:solidFill>
                  <a:srgbClr val="FF0000"/>
                </a:solidFill>
              </a:rPr>
              <a:t>   $ cd ~/Desktop/</a:t>
            </a:r>
            <a:endParaRPr lang="zh-CN" altLang="en-US" sz="2300">
              <a:solidFill>
                <a:srgbClr val="FF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300">
                <a:solidFill>
                  <a:srgbClr val="FF0000"/>
                </a:solidFill>
              </a:rPr>
              <a:t>   $sudo tar -zxvf jdk-8u171-linux-x64.tar.gz -C </a:t>
            </a:r>
            <a:r>
              <a:rPr lang="en-US" altLang="zh-CN" sz="2300">
                <a:solidFill>
                  <a:srgbClr val="FF0000"/>
                </a:solidFill>
              </a:rPr>
              <a:t>~</a:t>
            </a:r>
            <a:endParaRPr lang="zh-CN" altLang="en-US" sz="2300"/>
          </a:p>
          <a:p>
            <a:pPr indent="0">
              <a:buFont typeface="Wingdings" panose="05000000000000000000" charset="0"/>
              <a:buNone/>
            </a:pPr>
            <a:endParaRPr sz="2300"/>
          </a:p>
          <a:p>
            <a:pPr indent="0">
              <a:buFont typeface="Wingdings" panose="05000000000000000000" charset="0"/>
              <a:buNone/>
            </a:pPr>
            <a:endParaRPr lang="zh-CN" altLang="en-US" sz="23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2.1.5</a:t>
            </a:r>
            <a:r>
              <a:rPr lang="zh-CN" altLang="en-US" sz="2800" b="1" dirty="0">
                <a:sym typeface="+mn-ea"/>
              </a:rPr>
              <a:t>  安装Java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3485" y="1714500"/>
            <a:ext cx="10738485" cy="5046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sz="2300">
                <a:sym typeface="+mn-ea"/>
              </a:rPr>
              <a:t>3.配置JDK环境变量</a:t>
            </a:r>
            <a:endParaRPr lang="en-US" sz="230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sz="2300">
                <a:sym typeface="+mn-ea"/>
              </a:rPr>
              <a:t>   </a:t>
            </a:r>
            <a:r>
              <a:rPr lang="en-US" sz="2300">
                <a:solidFill>
                  <a:srgbClr val="FF0000"/>
                </a:solidFill>
                <a:sym typeface="+mn-ea"/>
              </a:rPr>
              <a:t>$ sudo vi ~/.bashrc</a:t>
            </a:r>
            <a:endParaRPr lang="en-US" sz="2300">
              <a:solidFill>
                <a:srgbClr val="FF0000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en-US" sz="2300">
                <a:solidFill>
                  <a:srgbClr val="FF0000"/>
                </a:solidFill>
                <a:sym typeface="+mn-ea"/>
              </a:rPr>
              <a:t>   </a:t>
            </a:r>
            <a:r>
              <a:rPr lang="en-US" altLang="en-US" sz="2300">
                <a:solidFill>
                  <a:schemeClr val="tx1"/>
                </a:solidFill>
                <a:sym typeface="+mn-ea"/>
              </a:rPr>
              <a:t>打开之后在末尾添加</a:t>
            </a:r>
            <a:r>
              <a:rPr lang="zh-CN" altLang="en-US" sz="2300">
                <a:solidFill>
                  <a:schemeClr val="tx1"/>
                </a:solidFill>
                <a:sym typeface="+mn-ea"/>
              </a:rPr>
              <a:t>：</a:t>
            </a:r>
            <a:endParaRPr lang="en-US" altLang="en-US" sz="2300">
              <a:solidFill>
                <a:schemeClr val="tx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en-US" sz="2300">
                <a:solidFill>
                  <a:schemeClr val="tx1"/>
                </a:solidFill>
                <a:sym typeface="+mn-ea"/>
              </a:rPr>
              <a:t>   </a:t>
            </a:r>
            <a:r>
              <a:rPr lang="en-US" altLang="en-US" sz="2300">
                <a:solidFill>
                  <a:srgbClr val="7030A0"/>
                </a:solidFill>
                <a:sym typeface="+mn-ea"/>
              </a:rPr>
              <a:t>export JAVA_HOME=/usr/local/jdk1.8.0_171 </a:t>
            </a:r>
            <a:endParaRPr lang="en-US" altLang="en-US" sz="2300">
              <a:solidFill>
                <a:srgbClr val="7030A0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en-US" sz="2300">
                <a:solidFill>
                  <a:srgbClr val="7030A0"/>
                </a:solidFill>
                <a:sym typeface="+mn-ea"/>
              </a:rPr>
              <a:t>   export JRE_HOME=${JAVA_HOME}/jre  </a:t>
            </a:r>
            <a:endParaRPr lang="en-US" altLang="en-US" sz="2300">
              <a:solidFill>
                <a:srgbClr val="7030A0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en-US" sz="2300">
                <a:solidFill>
                  <a:srgbClr val="7030A0"/>
                </a:solidFill>
                <a:sym typeface="+mn-ea"/>
              </a:rPr>
              <a:t>   export CLASSPATH=.:${JAVA_HOME}/lib:${JRE_HOME}/lib  </a:t>
            </a:r>
            <a:endParaRPr lang="en-US" altLang="en-US" sz="2300">
              <a:solidFill>
                <a:srgbClr val="7030A0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en-US" sz="2300">
                <a:solidFill>
                  <a:srgbClr val="7030A0"/>
                </a:solidFill>
                <a:sym typeface="+mn-ea"/>
              </a:rPr>
              <a:t>   export PATH=${JAVA_HOME}/bin:$PATH</a:t>
            </a:r>
            <a:endParaRPr lang="en-US" altLang="en-US" sz="2300">
              <a:solidFill>
                <a:srgbClr val="FF0000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en-US" sz="2300">
                <a:solidFill>
                  <a:srgbClr val="FF0000"/>
                </a:solidFill>
                <a:sym typeface="+mn-ea"/>
              </a:rPr>
              <a:t>   </a:t>
            </a:r>
            <a:r>
              <a:rPr lang="en-US" altLang="en-US" sz="2300">
                <a:solidFill>
                  <a:schemeClr val="tx1"/>
                </a:solidFill>
                <a:sym typeface="+mn-ea"/>
              </a:rPr>
              <a:t>刷新配置：使配置立即生效</a:t>
            </a:r>
            <a:r>
              <a:rPr lang="zh-CN" altLang="en-US" sz="2300">
                <a:solidFill>
                  <a:schemeClr val="tx1"/>
                </a:solidFill>
                <a:sym typeface="+mn-ea"/>
              </a:rPr>
              <a:t>：</a:t>
            </a:r>
            <a:endParaRPr lang="zh-CN" altLang="en-US" sz="2300">
              <a:solidFill>
                <a:srgbClr val="FF0000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300">
                <a:solidFill>
                  <a:srgbClr val="FF0000"/>
                </a:solidFill>
                <a:sym typeface="+mn-ea"/>
              </a:rPr>
              <a:t>    $ source ~/.bashrc</a:t>
            </a:r>
            <a:endParaRPr lang="zh-CN" altLang="en-US" sz="2300">
              <a:solidFill>
                <a:srgbClr val="FF0000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300">
                <a:solidFill>
                  <a:srgbClr val="FF0000"/>
                </a:solidFill>
                <a:sym typeface="+mn-ea"/>
              </a:rPr>
              <a:t>   </a:t>
            </a:r>
            <a:r>
              <a:rPr lang="zh-CN" altLang="en-US" sz="2300">
                <a:solidFill>
                  <a:schemeClr val="tx1"/>
                </a:solidFill>
                <a:sym typeface="+mn-ea"/>
              </a:rPr>
              <a:t>检验是否安装成功</a:t>
            </a:r>
            <a:r>
              <a:rPr lang="zh-CN" altLang="en-US" sz="2300">
                <a:solidFill>
                  <a:srgbClr val="FF0000"/>
                </a:solidFill>
                <a:sym typeface="+mn-ea"/>
              </a:rPr>
              <a:t>：</a:t>
            </a:r>
            <a:endParaRPr lang="zh-CN" altLang="en-US" sz="2300">
              <a:solidFill>
                <a:srgbClr val="FF0000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300">
                <a:solidFill>
                  <a:srgbClr val="FF0000"/>
                </a:solidFill>
                <a:sym typeface="+mn-ea"/>
              </a:rPr>
              <a:t>    $ java –version</a:t>
            </a:r>
            <a:endParaRPr lang="zh-CN" altLang="en-US" sz="2300">
              <a:solidFill>
                <a:srgbClr val="FF0000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300" b="1">
                <a:solidFill>
                  <a:srgbClr val="800000"/>
                </a:solidFill>
                <a:sym typeface="+mn-ea"/>
              </a:rPr>
              <a:t>注意：在修改环境</a:t>
            </a:r>
            <a:r>
              <a:rPr lang="en-US" altLang="zh-CN" sz="2300" b="1">
                <a:solidFill>
                  <a:srgbClr val="800000"/>
                </a:solidFill>
                <a:sym typeface="+mn-ea"/>
              </a:rPr>
              <a:t>.bashrc</a:t>
            </a:r>
            <a:r>
              <a:rPr lang="zh-CN" altLang="en-US" sz="2300" b="1">
                <a:solidFill>
                  <a:srgbClr val="800000"/>
                </a:solidFill>
                <a:sym typeface="+mn-ea"/>
              </a:rPr>
              <a:t>文件时，等号两侧不要加入空格，不然用$source ~/.bashrc刷新配置时会出现“不是有效的标识符”，因为source ~/.bashrc 时不能识别多余到空格，会理解为是路径的一部分。</a:t>
            </a:r>
            <a:endParaRPr lang="zh-CN" altLang="en-US" sz="2300" b="1">
              <a:solidFill>
                <a:srgbClr val="800000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2.1.6</a:t>
            </a:r>
            <a:r>
              <a:rPr lang="zh-CN" altLang="en-US" sz="2800" b="1" dirty="0">
                <a:sym typeface="+mn-ea"/>
              </a:rPr>
              <a:t>  下载Hadoop并解压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3485" y="1714500"/>
            <a:ext cx="10738485" cy="4692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p"/>
            </a:pPr>
            <a:r>
              <a:rPr lang="zh-CN" sz="2300"/>
              <a:t>方法一：进入Apache官网http://hadoop.apache.org/releases.html选择对应的hadoop二进制（binary）压缩包，下载到windows系统目录下，再通过WinSCP工具将安装包上传至Ubuntu系统。如果虚拟机已经安装VMware tools，可以直接将安装包文件从Windows系统拖拽至Ubuntu桌面。</a:t>
            </a:r>
            <a:endParaRPr lang="zh-CN" sz="2300"/>
          </a:p>
          <a:p>
            <a:pPr marL="342900" indent="-342900">
              <a:buFont typeface="Wingdings" panose="05000000000000000000" charset="0"/>
              <a:buChar char="p"/>
            </a:pPr>
            <a:r>
              <a:rPr lang="zh-CN" sz="2300"/>
              <a:t>方法二：在Ubuntu终端用wget命令直接下载至Ubuntu系统中。</a:t>
            </a:r>
            <a:endParaRPr lang="zh-CN" sz="2300"/>
          </a:p>
          <a:p>
            <a:pPr indent="0">
              <a:buFont typeface="Wingdings" panose="05000000000000000000" charset="0"/>
              <a:buNone/>
            </a:pPr>
            <a:r>
              <a:rPr lang="zh-CN" sz="2300"/>
              <a:t>      </a:t>
            </a:r>
            <a:r>
              <a:rPr lang="zh-CN" sz="2300">
                <a:solidFill>
                  <a:srgbClr val="FF0000"/>
                </a:solidFill>
              </a:rPr>
              <a:t>$wget  </a:t>
            </a:r>
            <a:r>
              <a:rPr sz="2300">
                <a:solidFill>
                  <a:srgbClr val="FF0000"/>
                </a:solidFill>
              </a:rPr>
              <a:t>http://archive.apache.org/dist/hadoop/common/hadoop-2.7.3/hadoop-2.7.3.tar.gz</a:t>
            </a:r>
            <a:r>
              <a:rPr lang="zh-CN" sz="2300">
                <a:solidFill>
                  <a:srgbClr val="FF0000"/>
                </a:solidFill>
              </a:rPr>
              <a:t> </a:t>
            </a:r>
            <a:endParaRPr lang="zh-CN" sz="2300">
              <a:solidFill>
                <a:srgbClr val="FF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sz="2300">
                <a:solidFill>
                  <a:schemeClr val="tx1"/>
                </a:solidFill>
              </a:rPr>
              <a:t>解压安装包：解压安装包至~目录下，并创建软链接</a:t>
            </a:r>
            <a:endParaRPr lang="zh-CN" sz="2300">
              <a:solidFill>
                <a:srgbClr val="FF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sz="2300">
                <a:solidFill>
                  <a:srgbClr val="FF0000"/>
                </a:solidFill>
              </a:rPr>
              <a:t>$ tar zxvf hadoop-2.7.3.tar.gz -C ~</a:t>
            </a:r>
            <a:endParaRPr lang="zh-CN" sz="2300">
              <a:solidFill>
                <a:srgbClr val="FF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sz="2300">
                <a:solidFill>
                  <a:srgbClr val="FF0000"/>
                </a:solidFill>
              </a:rPr>
              <a:t>$ ln -s ~/hadoop-2.7.3  ~/hadoop</a:t>
            </a:r>
            <a:endParaRPr lang="zh-CN" sz="2300"/>
          </a:p>
          <a:p>
            <a:pPr indent="0">
              <a:buFont typeface="Wingdings" panose="05000000000000000000" charset="0"/>
              <a:buNone/>
            </a:pPr>
            <a:endParaRPr lang="zh-CN" altLang="en-US" sz="2300">
              <a:solidFill>
                <a:schemeClr val="tx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300">
                <a:solidFill>
                  <a:schemeClr val="tx1"/>
                </a:solidFill>
              </a:rPr>
              <a:t>解压后的目录说明：</a:t>
            </a:r>
            <a:endParaRPr lang="zh-CN" altLang="en-US" sz="2300">
              <a:solidFill>
                <a:schemeClr val="tx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300">
              <a:solidFill>
                <a:schemeClr val="tx1"/>
              </a:solidFill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89400" y="5417185"/>
          <a:ext cx="1538605" cy="1056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showAsIcon="1" r:id="rId1" imgW="971550" imgH="666750" progId="Package">
                  <p:embed/>
                </p:oleObj>
              </mc:Choice>
              <mc:Fallback>
                <p:oleObj name="" showAsIcon="1" r:id="rId1" imgW="971550" imgH="666750" progId="Package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5417185"/>
                        <a:ext cx="1538605" cy="1056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4674742" y="1995805"/>
            <a:ext cx="5347879" cy="3246556"/>
            <a:chOff x="5726" y="2576"/>
            <a:chExt cx="4993" cy="3031"/>
          </a:xfrm>
        </p:grpSpPr>
        <p:sp>
          <p:nvSpPr>
            <p:cNvPr id="12" name="TextBox 11"/>
            <p:cNvSpPr txBox="1"/>
            <p:nvPr/>
          </p:nvSpPr>
          <p:spPr>
            <a:xfrm>
              <a:off x="6066" y="2689"/>
              <a:ext cx="4653" cy="1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lvl="1"/>
              <a:endPara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1"/>
              <a:endParaRPr lang="en-US" altLang="zh-CN" sz="2800" b="1" dirty="0">
                <a:solidFill>
                  <a:srgbClr val="080808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1" algn="ctr"/>
              <a:r>
                <a:rPr lang="zh-CN" altLang="en-US" sz="3600" b="1" dirty="0" smtClean="0">
                  <a:solidFill>
                    <a:srgbClr val="B22F33"/>
                  </a:solidFill>
                  <a:latin typeface="微软雅黑" panose="020B0503020204020204" charset="-122"/>
                  <a:ea typeface="微软雅黑" panose="020B0503020204020204" charset="-122"/>
                </a:rPr>
                <a:t>Hadoop模式</a:t>
              </a:r>
              <a:endParaRPr lang="zh-CN" altLang="en-US" sz="3600" b="1" dirty="0" smtClean="0">
                <a:solidFill>
                  <a:srgbClr val="B22F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V="1">
              <a:off x="5726" y="2576"/>
              <a:ext cx="0" cy="3031"/>
            </a:xfrm>
            <a:prstGeom prst="line">
              <a:avLst/>
            </a:prstGeom>
            <a:ln w="12700">
              <a:solidFill>
                <a:srgbClr val="0808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78"/>
          <p:cNvSpPr/>
          <p:nvPr/>
        </p:nvSpPr>
        <p:spPr>
          <a:xfrm>
            <a:off x="1651000" y="2368550"/>
            <a:ext cx="2407920" cy="2408555"/>
          </a:xfrm>
          <a:prstGeom prst="flowChartDecision">
            <a:avLst/>
          </a:prstGeom>
          <a:solidFill>
            <a:srgbClr val="B23033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p>
            <a:pPr algn="ctr"/>
            <a:endParaRPr lang="en-GB"/>
          </a:p>
        </p:txBody>
      </p:sp>
      <p:sp>
        <p:nvSpPr>
          <p:cNvPr id="3" name="Flowchart: Decision 79"/>
          <p:cNvSpPr/>
          <p:nvPr/>
        </p:nvSpPr>
        <p:spPr>
          <a:xfrm>
            <a:off x="1651000" y="2585085"/>
            <a:ext cx="2407920" cy="2408555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p>
            <a:pPr algn="ctr"/>
            <a:endParaRPr lang="en-GB"/>
          </a:p>
        </p:txBody>
      </p:sp>
      <p:sp>
        <p:nvSpPr>
          <p:cNvPr id="5" name="TextBox 93"/>
          <p:cNvSpPr txBox="1"/>
          <p:nvPr/>
        </p:nvSpPr>
        <p:spPr>
          <a:xfrm>
            <a:off x="2351405" y="3418205"/>
            <a:ext cx="1007110" cy="74168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p>
            <a:r>
              <a:rPr lang="en-US" altLang="zh-CN" sz="4400" b="1" dirty="0">
                <a:solidFill>
                  <a:srgbClr val="B23033"/>
                </a:solidFill>
                <a:latin typeface="微软雅黑" panose="020B0503020204020204" charset="-122"/>
                <a:ea typeface="微软雅黑" panose="020B0503020204020204" charset="-122"/>
              </a:rPr>
              <a:t>0 2</a:t>
            </a:r>
            <a:endParaRPr lang="en-US" altLang="zh-CN" sz="4400" b="1" dirty="0">
              <a:solidFill>
                <a:srgbClr val="B230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886460" y="1273175"/>
          <a:ext cx="11005185" cy="5367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35"/>
                <a:gridCol w="2988310"/>
                <a:gridCol w="4229735"/>
                <a:gridCol w="1957705"/>
              </a:tblGrid>
              <a:tr h="13265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模式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概念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特点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用途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</a:tr>
              <a:tr h="1387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单机模式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Hadoop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默认模式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 sz="1800">
                          <a:sym typeface="+mn-ea"/>
                        </a:rPr>
                        <a:t>没有分布式文件系统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2.</a:t>
                      </a:r>
                      <a:r>
                        <a:rPr lang="zh-CN" altLang="en-US" sz="1800">
                          <a:sym typeface="+mn-ea"/>
                        </a:rPr>
                        <a:t>运行一个</a:t>
                      </a:r>
                      <a:r>
                        <a:rPr lang="en-US" altLang="zh-CN" sz="1800">
                          <a:sym typeface="+mn-ea"/>
                        </a:rPr>
                        <a:t>Java</a:t>
                      </a:r>
                      <a:r>
                        <a:rPr lang="zh-CN" altLang="en-US" sz="1800">
                          <a:sym typeface="+mn-ea"/>
                        </a:rPr>
                        <a:t>程序的进程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3.</a:t>
                      </a:r>
                      <a:r>
                        <a:rPr lang="zh-CN" altLang="en-US" sz="1800">
                          <a:sym typeface="+mn-ea"/>
                        </a:rPr>
                        <a:t>直接读写本地操作系统的文件系统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一般仅用于本地MapReduce程序的调试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3265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伪分布模式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运行在一台单机上；但用不同的</a:t>
                      </a:r>
                      <a:r>
                        <a:rPr lang="en-US" altLang="zh-CN" sz="1800">
                          <a:sym typeface="+mn-ea"/>
                        </a:rPr>
                        <a:t>Java</a:t>
                      </a:r>
                      <a:r>
                        <a:rPr lang="zh-CN" altLang="en-US" sz="1800">
                          <a:sym typeface="+mn-ea"/>
                        </a:rPr>
                        <a:t>进程模仿分布式运行中的各类结点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具备Hadoop的所有功能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常用于调试程序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3265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完全分布式模式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也叫集群模式，是将</a:t>
                      </a:r>
                      <a:r>
                        <a:rPr lang="en-US" altLang="zh-CN" sz="1800">
                          <a:sym typeface="+mn-ea"/>
                        </a:rPr>
                        <a:t>Hadoop</a:t>
                      </a:r>
                      <a:r>
                        <a:rPr lang="zh-CN" altLang="en-US" sz="1800">
                          <a:sym typeface="+mn-ea"/>
                        </a:rPr>
                        <a:t>运行在机器上，各个机器按照相关配置运行相应的hadoop守护进程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在多台机器上运行，是真正的分布式环境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常用于生产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Flowchart: Decision 78"/>
          <p:cNvSpPr/>
          <p:nvPr/>
        </p:nvSpPr>
        <p:spPr>
          <a:xfrm>
            <a:off x="1651000" y="2275205"/>
            <a:ext cx="2407920" cy="2408555"/>
          </a:xfrm>
          <a:prstGeom prst="flowChartDecision">
            <a:avLst/>
          </a:prstGeom>
          <a:solidFill>
            <a:srgbClr val="B23033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p>
            <a:pPr algn="ctr"/>
            <a:endParaRPr lang="en-GB"/>
          </a:p>
        </p:txBody>
      </p:sp>
      <p:sp>
        <p:nvSpPr>
          <p:cNvPr id="10" name="Flowchart: Decision 79"/>
          <p:cNvSpPr/>
          <p:nvPr/>
        </p:nvSpPr>
        <p:spPr>
          <a:xfrm>
            <a:off x="1651000" y="2491740"/>
            <a:ext cx="2407920" cy="2408555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p>
            <a:pPr algn="ctr"/>
            <a:endParaRPr lang="en-GB"/>
          </a:p>
        </p:txBody>
      </p:sp>
      <p:sp>
        <p:nvSpPr>
          <p:cNvPr id="13" name="TextBox 93"/>
          <p:cNvSpPr txBox="1"/>
          <p:nvPr/>
        </p:nvSpPr>
        <p:spPr>
          <a:xfrm>
            <a:off x="2326005" y="3447415"/>
            <a:ext cx="1449070" cy="52197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p>
            <a:r>
              <a:rPr lang="zh-CN" altLang="en-US" sz="2800" b="1" dirty="0">
                <a:solidFill>
                  <a:srgbClr val="B23033"/>
                </a:solidFill>
                <a:latin typeface="微软雅黑" panose="020B0503020204020204" charset="-122"/>
                <a:ea typeface="微软雅黑" panose="020B0503020204020204" charset="-122"/>
              </a:rPr>
              <a:t>目  录</a:t>
            </a:r>
            <a:endParaRPr lang="zh-CN" altLang="en-US" sz="2800" b="1" dirty="0">
              <a:solidFill>
                <a:srgbClr val="B230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5"/>
          <p:cNvSpPr txBox="1"/>
          <p:nvPr/>
        </p:nvSpPr>
        <p:spPr>
          <a:xfrm>
            <a:off x="7141210" y="1896110"/>
            <a:ext cx="3746500" cy="34163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.1 安装前准备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TextBox 39"/>
          <p:cNvSpPr txBox="1"/>
          <p:nvPr/>
        </p:nvSpPr>
        <p:spPr>
          <a:xfrm>
            <a:off x="7158990" y="3716020"/>
            <a:ext cx="3475990" cy="34163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.2 Hadoop模式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TextBox 43"/>
          <p:cNvSpPr txBox="1"/>
          <p:nvPr/>
        </p:nvSpPr>
        <p:spPr>
          <a:xfrm>
            <a:off x="7158990" y="5269865"/>
            <a:ext cx="4193540" cy="34163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2.3 </a:t>
            </a:r>
            <a:r>
              <a:rPr 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本章小结</a:t>
            </a:r>
            <a:endParaRPr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7158990" y="2419350"/>
            <a:ext cx="31267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141210" y="4161155"/>
            <a:ext cx="31267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141210" y="5779135"/>
            <a:ext cx="31267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43"/>
          <p:cNvGrpSpPr/>
          <p:nvPr/>
        </p:nvGrpSpPr>
        <p:grpSpPr>
          <a:xfrm rot="0">
            <a:off x="5655310" y="1439545"/>
            <a:ext cx="999490" cy="1127126"/>
            <a:chOff x="4231809" y="1059102"/>
            <a:chExt cx="570731" cy="643494"/>
          </a:xfrm>
        </p:grpSpPr>
        <p:grpSp>
          <p:nvGrpSpPr>
            <p:cNvPr id="29" name="组合 44"/>
            <p:cNvGrpSpPr/>
            <p:nvPr/>
          </p:nvGrpSpPr>
          <p:grpSpPr>
            <a:xfrm>
              <a:off x="4231809" y="1059102"/>
              <a:ext cx="570731" cy="643494"/>
              <a:chOff x="4067944" y="608070"/>
              <a:chExt cx="1375279" cy="1550616"/>
            </a:xfrm>
          </p:grpSpPr>
          <p:sp>
            <p:nvSpPr>
              <p:cNvPr id="47" name="Flowchart: Decision 78"/>
              <p:cNvSpPr/>
              <p:nvPr/>
            </p:nvSpPr>
            <p:spPr>
              <a:xfrm>
                <a:off x="4067944" y="608070"/>
                <a:ext cx="1375279" cy="1375279"/>
              </a:xfrm>
              <a:prstGeom prst="flowChartDecision">
                <a:avLst/>
              </a:prstGeom>
              <a:solidFill>
                <a:srgbClr val="B23033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" name="Flowchart: Decision 79"/>
              <p:cNvSpPr/>
              <p:nvPr/>
            </p:nvSpPr>
            <p:spPr>
              <a:xfrm>
                <a:off x="4067944" y="783407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12"/>
            <p:cNvSpPr txBox="1"/>
            <p:nvPr/>
          </p:nvSpPr>
          <p:spPr>
            <a:xfrm>
              <a:off x="4400418" y="1304174"/>
              <a:ext cx="287904" cy="238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 dirty="0">
                  <a:solidFill>
                    <a:srgbClr val="B23033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2000" b="1" dirty="0">
                <a:solidFill>
                  <a:srgbClr val="B230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48"/>
          <p:cNvGrpSpPr/>
          <p:nvPr/>
        </p:nvGrpSpPr>
        <p:grpSpPr>
          <a:xfrm rot="0">
            <a:off x="5702935" y="3254375"/>
            <a:ext cx="999490" cy="1123315"/>
            <a:chOff x="4231809" y="1724300"/>
            <a:chExt cx="570731" cy="641318"/>
          </a:xfrm>
        </p:grpSpPr>
        <p:grpSp>
          <p:nvGrpSpPr>
            <p:cNvPr id="32" name="组合 49"/>
            <p:cNvGrpSpPr/>
            <p:nvPr/>
          </p:nvGrpSpPr>
          <p:grpSpPr>
            <a:xfrm>
              <a:off x="4231809" y="1724300"/>
              <a:ext cx="570731" cy="641318"/>
              <a:chOff x="4067944" y="566138"/>
              <a:chExt cx="1375279" cy="1545374"/>
            </a:xfrm>
          </p:grpSpPr>
          <p:sp>
            <p:nvSpPr>
              <p:cNvPr id="33" name="Flowchart: Decision 78"/>
              <p:cNvSpPr/>
              <p:nvPr/>
            </p:nvSpPr>
            <p:spPr>
              <a:xfrm>
                <a:off x="4067944" y="566138"/>
                <a:ext cx="1375279" cy="1375279"/>
              </a:xfrm>
              <a:prstGeom prst="flowChartDecision">
                <a:avLst/>
              </a:prstGeom>
              <a:solidFill>
                <a:srgbClr val="B23033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4" name="Flowchart: Decision 79"/>
              <p:cNvSpPr/>
              <p:nvPr/>
            </p:nvSpPr>
            <p:spPr>
              <a:xfrm>
                <a:off x="4067944" y="736233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5" name="TextBox 61"/>
            <p:cNvSpPr txBox="1"/>
            <p:nvPr/>
          </p:nvSpPr>
          <p:spPr>
            <a:xfrm>
              <a:off x="4381562" y="1944357"/>
              <a:ext cx="306759" cy="238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 dirty="0">
                  <a:solidFill>
                    <a:srgbClr val="B23033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2000" b="1" dirty="0">
                <a:solidFill>
                  <a:srgbClr val="B230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53"/>
          <p:cNvGrpSpPr/>
          <p:nvPr/>
        </p:nvGrpSpPr>
        <p:grpSpPr>
          <a:xfrm rot="0">
            <a:off x="5660390" y="4779645"/>
            <a:ext cx="1000125" cy="1122680"/>
            <a:chOff x="4231809" y="2398195"/>
            <a:chExt cx="571094" cy="640956"/>
          </a:xfrm>
        </p:grpSpPr>
        <p:grpSp>
          <p:nvGrpSpPr>
            <p:cNvPr id="37" name="组合 54"/>
            <p:cNvGrpSpPr/>
            <p:nvPr/>
          </p:nvGrpSpPr>
          <p:grpSpPr>
            <a:xfrm>
              <a:off x="4231809" y="2398195"/>
              <a:ext cx="571094" cy="640956"/>
              <a:chOff x="4067944" y="566138"/>
              <a:chExt cx="1376153" cy="1544500"/>
            </a:xfrm>
          </p:grpSpPr>
          <p:sp>
            <p:nvSpPr>
              <p:cNvPr id="57" name="Flowchart: Decision 78"/>
              <p:cNvSpPr/>
              <p:nvPr/>
            </p:nvSpPr>
            <p:spPr>
              <a:xfrm>
                <a:off x="4067944" y="566138"/>
                <a:ext cx="1375279" cy="1375279"/>
              </a:xfrm>
              <a:prstGeom prst="flowChartDecision">
                <a:avLst/>
              </a:prstGeom>
              <a:solidFill>
                <a:srgbClr val="B23033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8" name="Flowchart: Decision 79"/>
              <p:cNvSpPr/>
              <p:nvPr/>
            </p:nvSpPr>
            <p:spPr>
              <a:xfrm>
                <a:off x="4068818" y="735359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8" name="TextBox 63"/>
            <p:cNvSpPr txBox="1"/>
            <p:nvPr/>
          </p:nvSpPr>
          <p:spPr>
            <a:xfrm>
              <a:off x="4378640" y="2634404"/>
              <a:ext cx="286453" cy="238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 dirty="0">
                  <a:solidFill>
                    <a:srgbClr val="B23033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2000" b="1" dirty="0">
                <a:solidFill>
                  <a:srgbClr val="B230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/>
          <p:nvPr/>
        </p:nvGraphicFramePr>
        <p:xfrm>
          <a:off x="887730" y="1397000"/>
          <a:ext cx="10900410" cy="475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761"/>
                <a:gridCol w="1896110"/>
                <a:gridCol w="3554095"/>
                <a:gridCol w="3554444"/>
              </a:tblGrid>
              <a:tr h="1189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模式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/>
                        <a:t>需要的前提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/>
                        <a:t>是否删除文件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需要修改的配置文件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 algn="ctr" font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1189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单机模式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/>
                        <a:t>否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hadoop-env.sh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 fontAlgn="ctr">
                        <a:buNone/>
                      </a:pPr>
                      <a:endParaRPr lang="zh-CN" altLang="en-US" sz="1800">
                        <a:sym typeface="+mn-ea"/>
                      </a:endParaRPr>
                    </a:p>
                    <a:p>
                      <a:pPr algn="ctr" font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1189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伪分布模式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/>
                        <a:t>单机模式安装成功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/>
                        <a:t>否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.bashrc；hadoop-env.sh；core-site.xml；hdfs-site.xml；mapred-site.xml；yarn-site.xml</a:t>
                      </a:r>
                      <a:endParaRPr lang="zh-CN" altLang="en-US" sz="2000">
                        <a:sym typeface="+mn-ea"/>
                      </a:endParaRPr>
                    </a:p>
                  </a:txBody>
                  <a:tcPr anchor="ctr" anchorCtr="0"/>
                </a:tc>
              </a:tr>
              <a:tr h="1189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完全分布式模式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/>
                        <a:t>伪分布式模式安装成功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/>
                        <a:t>删除${HADOOP_HOME}/tmp及${HADOOP_HOME}/logs目录下的所有内容，删除原来的</a:t>
                      </a:r>
                      <a:r>
                        <a:rPr lang="en-US" altLang="zh-CN"/>
                        <a:t>SSH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 sz="2000"/>
                        <a:t>/etc/hostname；/etc/hosts；core-site.xml；hdfs-site.xml；yarn-site.xml；</a:t>
                      </a:r>
                      <a:r>
                        <a:rPr lang="en-US" altLang="zh-CN" sz="2000"/>
                        <a:t>Slaves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/>
              <a:t>2.2.1</a:t>
            </a:r>
            <a:r>
              <a:rPr lang="zh-CN" altLang="en-US" sz="2800" b="1" dirty="0"/>
              <a:t>  </a:t>
            </a:r>
            <a:r>
              <a:rPr lang="en-US" altLang="zh-CN" sz="2800" b="1" dirty="0"/>
              <a:t>单机</a:t>
            </a:r>
            <a:r>
              <a:rPr lang="zh-CN" altLang="en-US" sz="2800" b="1" dirty="0"/>
              <a:t>模式</a:t>
            </a:r>
            <a:r>
              <a:rPr lang="en-US" altLang="zh-CN" sz="2800" b="1" dirty="0"/>
              <a:t>安装</a:t>
            </a:r>
            <a:endParaRPr lang="en-US" altLang="zh-CN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224915" y="1891030"/>
            <a:ext cx="8012430" cy="4323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500"/>
              <a:t>1.进入安装包所在目录，修改hadoop-env.sh配置文件：</a:t>
            </a:r>
            <a:endParaRPr lang="en-US" altLang="zh-CN" sz="2500"/>
          </a:p>
          <a:p>
            <a:r>
              <a:rPr lang="en-US" altLang="zh-CN" sz="2500">
                <a:solidFill>
                  <a:srgbClr val="FF0000"/>
                </a:solidFill>
              </a:rPr>
              <a:t>$ cd ~/hadoop/etc/hadoop</a:t>
            </a:r>
            <a:endParaRPr lang="en-US" altLang="zh-CN" sz="2500">
              <a:solidFill>
                <a:srgbClr val="FF0000"/>
              </a:solidFill>
            </a:endParaRPr>
          </a:p>
          <a:p>
            <a:r>
              <a:rPr lang="en-US" altLang="zh-CN" sz="2500">
                <a:solidFill>
                  <a:srgbClr val="FF0000"/>
                </a:solidFill>
              </a:rPr>
              <a:t>$ vi hadoop-env.sh</a:t>
            </a:r>
            <a:endParaRPr lang="en-US" altLang="zh-CN" sz="2500"/>
          </a:p>
          <a:p>
            <a:r>
              <a:rPr lang="en-US" altLang="zh-CN" sz="2500"/>
              <a:t>找到export JAVA_HOME，把#去掉，并修改为：</a:t>
            </a:r>
            <a:endParaRPr lang="en-US" altLang="zh-CN" sz="2500"/>
          </a:p>
          <a:p>
            <a:r>
              <a:rPr lang="en-US" altLang="zh-CN" sz="2500"/>
              <a:t># The java implementation to use.</a:t>
            </a:r>
            <a:endParaRPr lang="en-US" altLang="zh-CN" sz="2500"/>
          </a:p>
          <a:p>
            <a:r>
              <a:rPr lang="en-US" altLang="zh-CN" sz="2500">
                <a:solidFill>
                  <a:srgbClr val="7030A0"/>
                </a:solidFill>
              </a:rPr>
              <a:t>export JAVA_HOME=/home/hadoop/jdk1.8.0_171</a:t>
            </a:r>
            <a:endParaRPr lang="en-US" altLang="zh-CN" sz="2500"/>
          </a:p>
          <a:p>
            <a:r>
              <a:rPr lang="en-US" altLang="zh-CN" sz="2500">
                <a:solidFill>
                  <a:schemeClr val="tx1"/>
                </a:solidFill>
              </a:rPr>
              <a:t>3.进入~/hadoop/bin目录下</a:t>
            </a:r>
            <a:endParaRPr lang="en-US" altLang="zh-CN" sz="2500">
              <a:solidFill>
                <a:srgbClr val="FF0000"/>
              </a:solidFill>
            </a:endParaRPr>
          </a:p>
          <a:p>
            <a:r>
              <a:rPr lang="en-US" altLang="zh-CN" sz="2500">
                <a:solidFill>
                  <a:srgbClr val="FF0000"/>
                </a:solidFill>
              </a:rPr>
              <a:t>    $ cd ~/hadoop/bin</a:t>
            </a:r>
            <a:endParaRPr lang="en-US" altLang="zh-CN" sz="2500">
              <a:solidFill>
                <a:srgbClr val="FF0000"/>
              </a:solidFill>
            </a:endParaRPr>
          </a:p>
          <a:p>
            <a:r>
              <a:rPr lang="en-US" altLang="zh-CN" sz="2500">
                <a:solidFill>
                  <a:schemeClr val="tx1"/>
                </a:solidFill>
              </a:rPr>
              <a:t>4. 查看hadoop版本信息</a:t>
            </a:r>
            <a:endParaRPr lang="en-US" altLang="zh-CN" sz="2500">
              <a:solidFill>
                <a:schemeClr val="tx1"/>
              </a:solidFill>
            </a:endParaRPr>
          </a:p>
          <a:p>
            <a:r>
              <a:rPr lang="en-US" altLang="zh-CN" sz="2500">
                <a:solidFill>
                  <a:schemeClr val="tx1"/>
                </a:solidFill>
              </a:rPr>
              <a:t>     </a:t>
            </a:r>
            <a:r>
              <a:rPr lang="en-US" altLang="zh-CN" sz="2500">
                <a:solidFill>
                  <a:srgbClr val="FF0000"/>
                </a:solidFill>
                <a:sym typeface="+mn-ea"/>
              </a:rPr>
              <a:t>$ ./hadoop version</a:t>
            </a:r>
            <a:endParaRPr lang="en-US" altLang="zh-CN" sz="2500">
              <a:solidFill>
                <a:srgbClr val="FF0000"/>
              </a:solidFill>
            </a:endParaRPr>
          </a:p>
          <a:p>
            <a:r>
              <a:rPr lang="en-US" altLang="zh-CN" sz="2500">
                <a:solidFill>
                  <a:srgbClr val="FF0000"/>
                </a:solidFill>
              </a:rPr>
              <a:t>    </a:t>
            </a:r>
            <a:endParaRPr lang="en-US" altLang="zh-CN" sz="25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/>
              <a:t>2.2.1</a:t>
            </a:r>
            <a:r>
              <a:rPr lang="zh-CN" altLang="en-US" sz="2800" b="1" dirty="0"/>
              <a:t>  </a:t>
            </a:r>
            <a:r>
              <a:rPr lang="en-US" altLang="zh-CN" sz="2800" b="1" dirty="0"/>
              <a:t>单机</a:t>
            </a:r>
            <a:r>
              <a:rPr lang="zh-CN" altLang="en-US" sz="2800" b="1" dirty="0"/>
              <a:t>模式</a:t>
            </a:r>
            <a:r>
              <a:rPr lang="en-US" altLang="zh-CN" sz="2800" b="1" dirty="0"/>
              <a:t>安装</a:t>
            </a:r>
            <a:endParaRPr lang="en-US" altLang="zh-CN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224915" y="1891030"/>
            <a:ext cx="9263380" cy="2014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500"/>
              <a:t>Hadoop安装提供了一些MapReduce实例，可以用于计算PI值，字数统计等，这些实例放在${HADOOP_HOME}/share/hadoop/mapreduce目录下（${HADOOP_HOME}相当于~/hadoop目录）。</a:t>
            </a:r>
            <a:endParaRPr lang="en-US" altLang="zh-CN" sz="2500"/>
          </a:p>
          <a:p>
            <a:endParaRPr lang="zh-CN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/>
              <a:t>2.2.2</a:t>
            </a:r>
            <a:r>
              <a:rPr lang="zh-CN" altLang="en-US" sz="2800" b="1" dirty="0"/>
              <a:t>  </a:t>
            </a:r>
            <a:r>
              <a:rPr lang="en-US" altLang="zh-CN" sz="2800" b="1" dirty="0"/>
              <a:t>伪分布式模式安装</a:t>
            </a:r>
            <a:endParaRPr lang="en-US" altLang="zh-CN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020570" y="3190875"/>
            <a:ext cx="926338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500"/>
              <a:t>在单机模式基础上来学习伪分布式模式安装</a:t>
            </a:r>
            <a:endParaRPr lang="zh-CN" sz="2500"/>
          </a:p>
        </p:txBody>
      </p:sp>
      <p:sp>
        <p:nvSpPr>
          <p:cNvPr id="4" name="文本框 3"/>
          <p:cNvSpPr txBox="1"/>
          <p:nvPr/>
        </p:nvSpPr>
        <p:spPr>
          <a:xfrm>
            <a:off x="2242820" y="5541010"/>
            <a:ext cx="8818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单机模式与伪分布式模式并没有依赖关系，为了授课方便，我们将采取在单机模式的基础上搭建伪分布式模式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/>
              <a:t>2.2.2</a:t>
            </a:r>
            <a:r>
              <a:rPr lang="zh-CN" altLang="en-US" sz="2800" b="1" dirty="0"/>
              <a:t>  </a:t>
            </a:r>
            <a:r>
              <a:rPr lang="en-US" altLang="zh-CN" sz="2800" b="1" dirty="0"/>
              <a:t>伪分布式模式安装</a:t>
            </a:r>
            <a:endParaRPr lang="en-US" altLang="zh-CN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336675" y="1779905"/>
            <a:ext cx="926338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500"/>
              <a:t>1.配置Hadoop环境变量</a:t>
            </a:r>
            <a:endParaRPr lang="en-US" altLang="zh-CN" sz="2500"/>
          </a:p>
          <a:p>
            <a:r>
              <a:rPr lang="en-US" altLang="zh-CN" sz="2500"/>
              <a:t>    使用vi命令打开~/.bashrc文件：</a:t>
            </a:r>
            <a:endParaRPr lang="en-US" altLang="zh-CN" sz="2500"/>
          </a:p>
          <a:p>
            <a:r>
              <a:rPr lang="en-US" altLang="zh-CN" sz="2500"/>
              <a:t>     </a:t>
            </a:r>
            <a:r>
              <a:rPr lang="en-US" altLang="zh-CN" sz="2500">
                <a:solidFill>
                  <a:srgbClr val="FF0000"/>
                </a:solidFill>
              </a:rPr>
              <a:t>$ vi  ~/.bashrc</a:t>
            </a:r>
            <a:endParaRPr lang="en-US" altLang="zh-CN" sz="2500">
              <a:solidFill>
                <a:srgbClr val="FF0000"/>
              </a:solidFill>
            </a:endParaRPr>
          </a:p>
          <a:p>
            <a:r>
              <a:rPr lang="en-US" altLang="zh-CN" sz="2500"/>
              <a:t>    在打开文件的末尾添加以下两行代码，保存并退出</a:t>
            </a:r>
            <a:r>
              <a:rPr lang="zh-CN" altLang="en-US" sz="2500"/>
              <a:t>。</a:t>
            </a:r>
            <a:endParaRPr lang="zh-CN" altLang="en-US" sz="2500"/>
          </a:p>
          <a:p>
            <a:r>
              <a:rPr lang="zh-CN" altLang="en-US" sz="2500"/>
              <a:t>    </a:t>
            </a:r>
            <a:r>
              <a:rPr lang="zh-CN" altLang="en-US" sz="2500">
                <a:solidFill>
                  <a:srgbClr val="7030A0"/>
                </a:solidFill>
              </a:rPr>
              <a:t>export HADOOP_HOME=</a:t>
            </a:r>
            <a:r>
              <a:rPr lang="en-US" altLang="zh-CN" sz="2500">
                <a:solidFill>
                  <a:srgbClr val="7030A0"/>
                </a:solidFill>
              </a:rPr>
              <a:t>~</a:t>
            </a:r>
            <a:r>
              <a:rPr lang="zh-CN" altLang="en-US" sz="2500">
                <a:solidFill>
                  <a:srgbClr val="7030A0"/>
                </a:solidFill>
              </a:rPr>
              <a:t>/hadoop</a:t>
            </a:r>
            <a:endParaRPr lang="zh-CN" altLang="en-US" sz="2500">
              <a:solidFill>
                <a:srgbClr val="7030A0"/>
              </a:solidFill>
            </a:endParaRPr>
          </a:p>
          <a:p>
            <a:r>
              <a:rPr lang="en-US" altLang="zh-CN" sz="2500">
                <a:solidFill>
                  <a:srgbClr val="7030A0"/>
                </a:solidFill>
              </a:rPr>
              <a:t>    export PATH=$PATH:$HADOOP_HOME/bin:$HADOOP_HOME/sbin</a:t>
            </a:r>
            <a:endParaRPr lang="en-US" altLang="zh-CN" sz="2500">
              <a:solidFill>
                <a:srgbClr val="7030A0"/>
              </a:solidFill>
            </a:endParaRPr>
          </a:p>
          <a:p>
            <a:r>
              <a:rPr lang="en-US" altLang="zh-CN" sz="2500"/>
              <a:t>    使配置立即生效</a:t>
            </a:r>
            <a:endParaRPr lang="en-US" altLang="zh-CN" sz="2500"/>
          </a:p>
          <a:p>
            <a:r>
              <a:rPr lang="en-US" altLang="zh-CN" sz="2500"/>
              <a:t>      </a:t>
            </a:r>
            <a:r>
              <a:rPr lang="en-US" altLang="zh-CN" sz="2500">
                <a:solidFill>
                  <a:srgbClr val="FF0000"/>
                </a:solidFill>
              </a:rPr>
              <a:t>$ source ~/.bashrc</a:t>
            </a:r>
            <a:endParaRPr lang="en-US" altLang="zh-CN" sz="2500">
              <a:solidFill>
                <a:srgbClr val="FF0000"/>
              </a:solidFill>
            </a:endParaRPr>
          </a:p>
          <a:p>
            <a:r>
              <a:rPr lang="en-US" altLang="zh-CN" sz="2500"/>
              <a:t>    验证：切换到任意目录，比如~目录，用hadoop version命令验证，输出版本信息为正确配置。</a:t>
            </a:r>
            <a:endParaRPr lang="en-US" altLang="zh-CN" sz="2500" b="1"/>
          </a:p>
          <a:p>
            <a:r>
              <a:rPr lang="en-US" altLang="zh-CN" sz="2500"/>
              <a:t>      </a:t>
            </a:r>
            <a:r>
              <a:rPr lang="en-US" altLang="zh-CN" sz="2500">
                <a:solidFill>
                  <a:srgbClr val="FF0000"/>
                </a:solidFill>
              </a:rPr>
              <a:t>$ cd ~</a:t>
            </a:r>
            <a:endParaRPr lang="en-US" altLang="zh-CN" sz="2500">
              <a:solidFill>
                <a:srgbClr val="FF0000"/>
              </a:solidFill>
            </a:endParaRPr>
          </a:p>
          <a:p>
            <a:r>
              <a:rPr lang="en-US" altLang="zh-CN" sz="2500">
                <a:solidFill>
                  <a:srgbClr val="FF0000"/>
                </a:solidFill>
              </a:rPr>
              <a:t>      $ hadoop version</a:t>
            </a:r>
            <a:endParaRPr lang="en-US" altLang="zh-CN" sz="2500"/>
          </a:p>
          <a:p>
            <a:endParaRPr lang="zh-CN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/>
              <a:t>2.2.2</a:t>
            </a:r>
            <a:r>
              <a:rPr lang="zh-CN" altLang="en-US" sz="2800" b="1" dirty="0"/>
              <a:t>  </a:t>
            </a:r>
            <a:r>
              <a:rPr lang="en-US" altLang="zh-CN" sz="2800" b="1" dirty="0"/>
              <a:t>伪分布式模式安装</a:t>
            </a:r>
            <a:endParaRPr lang="en-US" altLang="zh-CN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350645" y="1779905"/>
            <a:ext cx="9263380" cy="2014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500"/>
              <a:t>2.设置Hadoop配置文件</a:t>
            </a:r>
            <a:endParaRPr lang="en-US" altLang="zh-CN" sz="2500"/>
          </a:p>
          <a:p>
            <a:r>
              <a:rPr lang="en-US" altLang="zh-CN" sz="2500"/>
              <a:t>    5个文件需配置</a:t>
            </a:r>
            <a:r>
              <a:rPr lang="zh-CN" altLang="en-US" sz="2500"/>
              <a:t>：hadoop-env.sh、core-site.xml、hdfs-site.xml、mapred-site.xml、yarn-site.xm</a:t>
            </a:r>
            <a:r>
              <a:rPr lang="en-US" altLang="zh-CN" sz="2500"/>
              <a:t>l</a:t>
            </a:r>
            <a:r>
              <a:rPr lang="zh-CN" altLang="en-US" sz="2500"/>
              <a:t>，它们都是在${HADOOP_HOME}/etc/hadoop目录下。</a:t>
            </a:r>
            <a:endParaRPr lang="zh-CN" altLang="en-US" sz="2500"/>
          </a:p>
          <a:p>
            <a:endParaRPr lang="zh-CN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2.2.2</a:t>
            </a:r>
            <a:r>
              <a:rPr lang="zh-CN" altLang="en-US" sz="2800" b="1" dirty="0">
                <a:sym typeface="+mn-ea"/>
              </a:rPr>
              <a:t>  </a:t>
            </a:r>
            <a:r>
              <a:rPr lang="en-US" altLang="zh-CN" sz="2800" b="1" dirty="0">
                <a:sym typeface="+mn-ea"/>
              </a:rPr>
              <a:t>伪分布式模式安装</a:t>
            </a:r>
            <a:endParaRPr lang="zh-CN" altLang="en-US" sz="2800" b="1" dirty="0"/>
          </a:p>
        </p:txBody>
      </p:sp>
      <p:graphicFrame>
        <p:nvGraphicFramePr>
          <p:cNvPr id="3" name="表格 2"/>
          <p:cNvGraphicFramePr/>
          <p:nvPr/>
        </p:nvGraphicFramePr>
        <p:xfrm>
          <a:off x="1463675" y="1652905"/>
          <a:ext cx="9097010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97010"/>
              </a:tblGrid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latin typeface="方正书宋简体" charset="0"/>
                          <a:cs typeface="方正书宋简体" charset="0"/>
                        </a:rPr>
                        <a:t>文件</a:t>
                      </a:r>
                      <a:r>
                        <a:rPr lang="en-US" sz="20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名称                         </a:t>
                      </a:r>
                      <a:r>
                        <a:rPr lang="en-US" sz="2000" b="1">
                          <a:latin typeface="方正书宋简体" charset="0"/>
                          <a:cs typeface="方正书宋简体" charset="0"/>
                        </a:rPr>
                        <a:t> 格式                    描述                                           </a:t>
                      </a:r>
                      <a:endParaRPr lang="en-US" altLang="en-US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w="1905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方正书宋简体" charset="0"/>
                          <a:cs typeface="方正书宋简体" charset="0"/>
                        </a:rPr>
                        <a:t>hadoop-env.sh</a:t>
                      </a:r>
                      <a:r>
                        <a:rPr lang="en-US" sz="2000" b="0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      </a:t>
                      </a:r>
                      <a:r>
                        <a:rPr lang="en-US" sz="2000" b="0">
                          <a:latin typeface="楷体_GB2312" charset="0"/>
                          <a:cs typeface="楷体_GB2312" charset="0"/>
                        </a:rPr>
                        <a:t>Bash脚本       脚本中用到的环境变量，</a:t>
                      </a:r>
                      <a:r>
                        <a:rPr lang="zh-CN" altLang="en-US" sz="2000" b="0">
                          <a:latin typeface="楷体_GB2312" charset="0"/>
                          <a:cs typeface="楷体_GB2312" charset="0"/>
                        </a:rPr>
                        <a:t>以运行</a:t>
                      </a:r>
                      <a:r>
                        <a:rPr lang="en-US" sz="2000" b="0">
                          <a:latin typeface="楷体_GB2312" charset="0"/>
                          <a:cs typeface="楷体_GB2312" charset="0"/>
                        </a:rPr>
                        <a:t>Hadoop</a:t>
                      </a:r>
                      <a:endParaRPr lang="en-US" altLang="en-US" sz="2000" b="0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core-site.xml</a:t>
                      </a:r>
                      <a:r>
                        <a:rPr lang="en-US" sz="2000" b="0">
                          <a:latin typeface="方正书宋简体" charset="0"/>
                          <a:cs typeface="方正书宋简体" charset="0"/>
                        </a:rPr>
                        <a:t>       Hadoop配置XML     Hadoop Core的配置项，例如HDFS、</a:t>
                      </a:r>
                      <a:endParaRPr lang="en-US" sz="2000" b="0">
                        <a:latin typeface="方正书宋简体" charset="0"/>
                        <a:cs typeface="方正书宋简体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000" b="0">
                          <a:latin typeface="方正书宋简体" charset="0"/>
                          <a:cs typeface="方正书宋简体" charset="0"/>
                        </a:rPr>
                        <a:t>                                   MapReduce和YARN常用的I/O设置等</a:t>
                      </a:r>
                      <a:endParaRPr lang="en-US" alt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hdfs-site.xml              </a:t>
                      </a:r>
                      <a:r>
                        <a:rPr lang="en-US" sz="2000" b="0">
                          <a:latin typeface="方正书宋简体" charset="0"/>
                          <a:cs typeface="方正书宋简体" charset="0"/>
                        </a:rPr>
                        <a:t>Hadoop配置XML     Hadoop守护进程配置项，包括namenode、</a:t>
                      </a:r>
                      <a:endParaRPr lang="en-US" sz="2000" b="0">
                        <a:latin typeface="方正书宋简体" charset="0"/>
                        <a:cs typeface="方正书宋简体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000" b="0">
                          <a:latin typeface="方正书宋简体" charset="0"/>
                          <a:cs typeface="方正书宋简体" charset="0"/>
                        </a:rPr>
                        <a:t>                                   secondnamenode和datanode等</a:t>
                      </a:r>
                      <a:endParaRPr lang="en-US" alt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mapred-site.xml   </a:t>
                      </a:r>
                      <a:r>
                        <a:rPr lang="en-US" sz="2000" b="0">
                          <a:latin typeface="方正书宋简体" charset="0"/>
                          <a:cs typeface="方正书宋简体" charset="0"/>
                        </a:rPr>
                        <a:t>     Hadoop配置XML    Mapreduce守护进程的配置项，包括作</a:t>
                      </a:r>
                      <a:endParaRPr lang="en-US" sz="2000" b="0">
                        <a:latin typeface="方正书宋简体" charset="0"/>
                        <a:cs typeface="方正书宋简体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000" b="0">
                          <a:latin typeface="方正书宋简体" charset="0"/>
                          <a:cs typeface="方正书宋简体" charset="0"/>
                        </a:rPr>
                        <a:t>                                    业历史服务器</a:t>
                      </a:r>
                      <a:endParaRPr lang="en-US" alt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方正书宋简体" charset="0"/>
                          <a:cs typeface="方正书宋简体" charset="0"/>
                        </a:rPr>
                        <a:t>yarn-site.xml      Hadoop配置XML    YARN守护进程的配置项，包括资源管理</a:t>
                      </a:r>
                      <a:endParaRPr lang="en-US" sz="2000" b="0">
                        <a:latin typeface="方正书宋简体" charset="0"/>
                        <a:cs typeface="方正书宋简体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000" b="0">
                          <a:latin typeface="方正书宋简体" charset="0"/>
                          <a:cs typeface="方正书宋简体" charset="0"/>
                        </a:rPr>
                        <a:t>                                    器、web应用代理服务器和节点管理器</a:t>
                      </a:r>
                      <a:endParaRPr lang="en-US" altLang="en-US" sz="2000" b="0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22625" y="5059680"/>
          <a:ext cx="1680210" cy="1153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1" imgW="971550" imgH="666750" progId="Word.Document.12">
                  <p:embed/>
                </p:oleObj>
              </mc:Choice>
              <mc:Fallback>
                <p:oleObj name="" showAsIcon="1" r:id="rId1" imgW="971550" imgH="6667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22625" y="5059680"/>
                        <a:ext cx="1680210" cy="1153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463675" y="514604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具体步骤：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2.2.2</a:t>
            </a:r>
            <a:r>
              <a:rPr lang="zh-CN" altLang="en-US" sz="2800" b="1" dirty="0">
                <a:sym typeface="+mn-ea"/>
              </a:rPr>
              <a:t>  </a:t>
            </a:r>
            <a:r>
              <a:rPr lang="en-US" altLang="zh-CN" sz="2800" b="1" dirty="0">
                <a:sym typeface="+mn-ea"/>
              </a:rPr>
              <a:t>伪分布式模式安装</a:t>
            </a: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765810" y="1463675"/>
            <a:ext cx="913955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400"/>
              <a:t>3.格式化HDFS文件系统</a:t>
            </a:r>
            <a:endParaRPr lang="en-US" altLang="zh-CN" sz="2400"/>
          </a:p>
          <a:p>
            <a:pPr indent="0">
              <a:buFont typeface="Wingdings" panose="05000000000000000000" charset="0"/>
              <a:buNone/>
            </a:pPr>
            <a:r>
              <a:rPr lang="en-US" altLang="zh-CN" sz="2400"/>
              <a:t>   </a:t>
            </a:r>
            <a:r>
              <a:rPr lang="en-US" altLang="zh-CN" sz="2400">
                <a:solidFill>
                  <a:srgbClr val="FF0000"/>
                </a:solidFill>
              </a:rPr>
              <a:t>$ hdfs namenode -format</a:t>
            </a:r>
            <a:endParaRPr lang="en-US" altLang="zh-CN" sz="2400">
              <a:solidFill>
                <a:srgbClr val="FF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400">
                <a:solidFill>
                  <a:schemeClr val="tx1"/>
                </a:solidFill>
              </a:rPr>
              <a:t>4.启动Hadoop守护进程验</a:t>
            </a:r>
            <a:r>
              <a:rPr lang="zh-CN" altLang="en-US" sz="2400">
                <a:solidFill>
                  <a:schemeClr val="tx1"/>
                </a:solidFill>
              </a:rPr>
              <a:t>证</a:t>
            </a:r>
            <a:endParaRPr lang="zh-CN" altLang="en-US" sz="2400">
              <a:solidFill>
                <a:srgbClr val="FF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400">
                <a:solidFill>
                  <a:srgbClr val="FF0000"/>
                </a:solidFill>
              </a:rPr>
              <a:t>  </a:t>
            </a:r>
            <a:r>
              <a:rPr lang="zh-CN" altLang="en-US" sz="2400">
                <a:solidFill>
                  <a:schemeClr val="tx1"/>
                </a:solidFill>
              </a:rPr>
              <a:t>启动HDFS：</a:t>
            </a:r>
            <a:endParaRPr lang="zh-CN" altLang="en-US" sz="2400">
              <a:solidFill>
                <a:srgbClr val="FF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400">
                <a:solidFill>
                  <a:srgbClr val="FF0000"/>
                </a:solidFill>
              </a:rPr>
              <a:t>    $start-dfs.sh</a:t>
            </a:r>
            <a:endParaRPr lang="zh-CN" altLang="en-US" sz="2400">
              <a:solidFill>
                <a:srgbClr val="FF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400">
                <a:solidFill>
                  <a:srgbClr val="FF0000"/>
                </a:solidFill>
              </a:rPr>
              <a:t>   </a:t>
            </a:r>
            <a:r>
              <a:rPr lang="zh-CN" altLang="en-US" sz="2400">
                <a:solidFill>
                  <a:schemeClr val="tx1"/>
                </a:solidFill>
              </a:rPr>
              <a:t>用</a:t>
            </a:r>
            <a:r>
              <a:rPr lang="zh-CN" altLang="en-US" sz="2400">
                <a:solidFill>
                  <a:srgbClr val="FF0000"/>
                </a:solidFill>
              </a:rPr>
              <a:t>$ jps</a:t>
            </a:r>
            <a:r>
              <a:rPr lang="zh-CN" altLang="en-US" sz="2400">
                <a:solidFill>
                  <a:schemeClr val="tx1"/>
                </a:solidFill>
              </a:rPr>
              <a:t>命令验证</a:t>
            </a:r>
            <a:endParaRPr lang="zh-CN" altLang="en-US" sz="2400">
              <a:solidFill>
                <a:srgbClr val="FF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400">
                <a:solidFill>
                  <a:srgbClr val="FF0000"/>
                </a:solidFill>
              </a:rPr>
              <a:t>  </a:t>
            </a:r>
            <a:r>
              <a:rPr lang="zh-CN" altLang="en-US" sz="2400">
                <a:sym typeface="+mn-ea"/>
              </a:rPr>
              <a:t>YARN进程：</a:t>
            </a:r>
            <a:endParaRPr lang="zh-CN" altLang="en-US" sz="240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400">
                <a:sym typeface="+mn-ea"/>
              </a:rPr>
              <a:t>   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$start-yarn.sh</a:t>
            </a:r>
            <a:endParaRPr lang="zh-CN" altLang="en-US" sz="2400">
              <a:solidFill>
                <a:srgbClr val="FF0000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400">
                <a:solidFill>
                  <a:srgbClr val="FF0000"/>
                </a:solidFill>
                <a:sym typeface="+mn-ea"/>
              </a:rPr>
              <a:t> 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或者：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$start-all.sh</a:t>
            </a:r>
            <a:endParaRPr lang="zh-CN" altLang="en-US" sz="240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400">
                <a:solidFill>
                  <a:srgbClr val="FF0000"/>
                </a:solidFill>
              </a:rPr>
              <a:t>    </a:t>
            </a:r>
            <a:r>
              <a:rPr lang="zh-CN" altLang="en-US" sz="2400">
                <a:sym typeface="+mn-ea"/>
              </a:rPr>
              <a:t>用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$ jps</a:t>
            </a:r>
            <a:r>
              <a:rPr lang="zh-CN" altLang="en-US" sz="2400">
                <a:sym typeface="+mn-ea"/>
              </a:rPr>
              <a:t>命令验证</a:t>
            </a:r>
            <a:endParaRPr lang="zh-CN" altLang="en-US" sz="240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400">
                <a:solidFill>
                  <a:schemeClr val="tx1"/>
                </a:solidFill>
              </a:rPr>
              <a:t>5.</a:t>
            </a:r>
            <a:r>
              <a:rPr lang="zh-CN" altLang="en-US" sz="2400">
                <a:solidFill>
                  <a:schemeClr val="tx1"/>
                </a:solidFill>
              </a:rPr>
              <a:t>浏览器验证</a:t>
            </a:r>
            <a:endParaRPr lang="zh-CN" altLang="en-US" sz="24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</a:rPr>
              <a:t>浏览器访问Hadoop文件系统</a:t>
            </a:r>
            <a:r>
              <a:rPr lang="zh-CN" altLang="en-US" sz="2400">
                <a:solidFill>
                  <a:schemeClr val="tx1"/>
                </a:solidFill>
              </a:rPr>
              <a:t>：http://localhost:50070</a:t>
            </a:r>
            <a:endParaRPr lang="zh-CN" altLang="en-US" sz="24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</a:rPr>
              <a:t>浏览器查看集群所有应用程序：http://localhost:8088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2.2.2</a:t>
            </a:r>
            <a:r>
              <a:rPr lang="zh-CN" altLang="en-US" sz="2800" b="1" dirty="0">
                <a:sym typeface="+mn-ea"/>
              </a:rPr>
              <a:t>  </a:t>
            </a:r>
            <a:r>
              <a:rPr lang="en-US" altLang="zh-CN" sz="2800" b="1" dirty="0">
                <a:sym typeface="+mn-ea"/>
              </a:rPr>
              <a:t>伪分布式模式安装</a:t>
            </a: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765810" y="1463675"/>
            <a:ext cx="91395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24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6.</a:t>
            </a:r>
            <a:r>
              <a:rPr lang="zh-CN" altLang="en-US" sz="2400">
                <a:sym typeface="+mn-ea"/>
              </a:rPr>
              <a:t>停止所有进程</a:t>
            </a:r>
            <a:endParaRPr lang="zh-CN" altLang="en-US" sz="2400">
              <a:solidFill>
                <a:schemeClr val="tx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400"/>
              <a:t>分别关闭HDFS和YARN</a:t>
            </a:r>
            <a:endParaRPr lang="en-US" altLang="zh-CN" sz="2400"/>
          </a:p>
          <a:p>
            <a:pPr indent="0">
              <a:buFont typeface="Wingdings" panose="05000000000000000000" charset="0"/>
              <a:buNone/>
            </a:pPr>
            <a:r>
              <a:rPr lang="en-US" altLang="zh-CN" sz="2400">
                <a:solidFill>
                  <a:srgbClr val="FF0000"/>
                </a:solidFill>
              </a:rPr>
              <a:t>$stop-dfs.sh</a:t>
            </a:r>
            <a:endParaRPr lang="en-US" altLang="zh-CN" sz="2400">
              <a:solidFill>
                <a:srgbClr val="FF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400">
                <a:solidFill>
                  <a:srgbClr val="FF0000"/>
                </a:solidFill>
              </a:rPr>
              <a:t>$stop-yarn.sh</a:t>
            </a:r>
            <a:endParaRPr lang="en-US" altLang="zh-CN" sz="2400"/>
          </a:p>
          <a:p>
            <a:pPr indent="0">
              <a:buFont typeface="Wingdings" panose="05000000000000000000" charset="0"/>
              <a:buNone/>
            </a:pPr>
            <a:r>
              <a:rPr lang="zh-CN" altLang="en-US" sz="2400"/>
              <a:t>或者：</a:t>
            </a:r>
            <a:endParaRPr lang="zh-CN" altLang="en-US" sz="2400"/>
          </a:p>
          <a:p>
            <a:pPr indent="0">
              <a:buFont typeface="Wingdings" panose="05000000000000000000" charset="0"/>
              <a:buNone/>
            </a:pPr>
            <a:r>
              <a:rPr lang="zh-CN" altLang="en-US" sz="2400">
                <a:solidFill>
                  <a:srgbClr val="FF0000"/>
                </a:solidFill>
              </a:rPr>
              <a:t>$stop-all.sh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2.2.3</a:t>
            </a:r>
            <a:r>
              <a:rPr lang="zh-CN" altLang="en-US" sz="2800" b="1" dirty="0">
                <a:sym typeface="+mn-ea"/>
              </a:rPr>
              <a:t>  </a:t>
            </a:r>
            <a:r>
              <a:rPr lang="en-US" altLang="zh-CN" sz="2800" b="1">
                <a:sym typeface="+mn-ea"/>
              </a:rPr>
              <a:t>完全分布模式</a:t>
            </a:r>
            <a:r>
              <a:rPr lang="en-US" altLang="zh-CN" sz="2800" b="1" dirty="0">
                <a:sym typeface="+mn-ea"/>
              </a:rPr>
              <a:t>环境搭建</a:t>
            </a:r>
            <a:endParaRPr lang="en-US" altLang="zh-CN" sz="2800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5810" y="1449705"/>
            <a:ext cx="91395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 sz="2400"/>
              <a:t>      </a:t>
            </a:r>
            <a:r>
              <a:rPr lang="en-US" altLang="zh-CN" sz="2400">
                <a:sym typeface="+mn-ea"/>
              </a:rPr>
              <a:t>完全分布模式也叫</a:t>
            </a:r>
            <a:r>
              <a:rPr lang="en-US" altLang="zh-CN" sz="2400"/>
              <a:t>集群模式，是真正的分布式，由3个及以上的实体机或者虚拟机组成的集群。</a:t>
            </a:r>
            <a:r>
              <a:rPr lang="zh-CN" altLang="en-US" sz="2400"/>
              <a:t>我们是</a:t>
            </a:r>
            <a:r>
              <a:rPr lang="en-US" altLang="zh-CN" sz="2400"/>
              <a:t>在伪分布模式的基础上进行完全分布式模式的安装。</a:t>
            </a:r>
            <a:endParaRPr lang="en-US" altLang="zh-CN" sz="2400"/>
          </a:p>
          <a:p>
            <a:pPr indent="0">
              <a:buNone/>
            </a:pPr>
            <a:endParaRPr lang="en-US" altLang="zh-CN" sz="2400"/>
          </a:p>
          <a:p>
            <a:pPr indent="0">
              <a:buNone/>
            </a:pPr>
            <a:r>
              <a:rPr lang="en-US" altLang="zh-CN" sz="2400">
                <a:sym typeface="+mn-ea"/>
              </a:rPr>
              <a:t>完全分布模式</a:t>
            </a:r>
            <a:r>
              <a:rPr lang="en-US" altLang="zh-CN" sz="2400"/>
              <a:t>配置说明：</a:t>
            </a:r>
            <a:endParaRPr lang="en-US" altLang="zh-CN" sz="2400"/>
          </a:p>
          <a:p>
            <a:pPr indent="0">
              <a:buNone/>
            </a:pPr>
            <a:r>
              <a:rPr lang="en-US" altLang="zh-CN" sz="2400"/>
              <a:t>虚拟机：VMware® Workstation 14 Pro</a:t>
            </a:r>
            <a:endParaRPr lang="en-US" altLang="zh-CN" sz="2400"/>
          </a:p>
          <a:p>
            <a:pPr indent="0">
              <a:buNone/>
            </a:pPr>
            <a:r>
              <a:rPr lang="en-US" altLang="zh-CN" sz="2400"/>
              <a:t>系统：Ubuntu 16.04 LTS, 且有一个相同的普通用户hadoop</a:t>
            </a:r>
            <a:endParaRPr lang="en-US" altLang="zh-CN" sz="2400"/>
          </a:p>
          <a:p>
            <a:pPr indent="0">
              <a:buNone/>
            </a:pPr>
            <a:r>
              <a:rPr lang="en-US" altLang="zh-CN" sz="2400"/>
              <a:t>节点说明：总共3个节点，包括1个主节点、2个从节点。</a:t>
            </a:r>
            <a:endParaRPr lang="en-US" altLang="zh-CN" sz="2400"/>
          </a:p>
          <a:p>
            <a:pPr indent="0">
              <a:buNone/>
            </a:pPr>
            <a:endParaRPr lang="en-US" altLang="zh-CN" sz="2400"/>
          </a:p>
        </p:txBody>
      </p:sp>
      <p:graphicFrame>
        <p:nvGraphicFramePr>
          <p:cNvPr id="5" name="表格 4"/>
          <p:cNvGraphicFramePr/>
          <p:nvPr/>
        </p:nvGraphicFramePr>
        <p:xfrm>
          <a:off x="2206625" y="4556125"/>
          <a:ext cx="2952115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6180"/>
                <a:gridCol w="176593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方正书宋简体" charset="0"/>
                          <a:cs typeface="方正书宋简体" charset="0"/>
                        </a:rPr>
                        <a:t>机器名称</a:t>
                      </a:r>
                      <a:endParaRPr lang="en-US" altLang="en-US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方正书宋简体" charset="0"/>
                          <a:cs typeface="方正书宋简体" charset="0"/>
                        </a:rPr>
                        <a:t>IP地址</a:t>
                      </a:r>
                      <a:endParaRPr lang="en-US" altLang="en-US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方正书宋简体" charset="0"/>
                          <a:cs typeface="方正书宋简体" charset="0"/>
                        </a:rPr>
                        <a:t>Master</a:t>
                      </a:r>
                      <a:endParaRPr lang="en-US" altLang="en-US" sz="2000" b="0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192.168.30.128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方正书宋简体" charset="0"/>
                          <a:cs typeface="方正书宋简体" charset="0"/>
                        </a:rPr>
                        <a:t>Slave1</a:t>
                      </a:r>
                      <a:endParaRPr lang="en-US" altLang="en-US" sz="2000" b="0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192.168.30.12</a:t>
                      </a: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方正书宋简体" charset="0"/>
                          <a:cs typeface="方正书宋简体" charset="0"/>
                        </a:rPr>
                        <a:t>Slave2</a:t>
                      </a:r>
                      <a:endParaRPr lang="en-US" altLang="en-US" sz="2000" b="0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192.168.30.1</a:t>
                      </a: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461544" y="2458071"/>
            <a:ext cx="2345908" cy="659671"/>
            <a:chOff x="6377350" y="1634816"/>
            <a:chExt cx="2829844" cy="1101053"/>
          </a:xfrm>
        </p:grpSpPr>
        <p:sp>
          <p:nvSpPr>
            <p:cNvPr id="5" name="圆角矩形 4"/>
            <p:cNvSpPr/>
            <p:nvPr/>
          </p:nvSpPr>
          <p:spPr>
            <a:xfrm>
              <a:off x="6377350" y="1634816"/>
              <a:ext cx="2829844" cy="1101053"/>
            </a:xfrm>
            <a:prstGeom prst="roundRect">
              <a:avLst/>
            </a:prstGeom>
            <a:gradFill>
              <a:gsLst>
                <a:gs pos="100000">
                  <a:srgbClr val="C00000"/>
                </a:gs>
                <a:gs pos="0">
                  <a:srgbClr val="C00000"/>
                </a:gs>
              </a:gsLst>
              <a:lin ang="10800000" scaled="1"/>
            </a:gradFill>
            <a:ln w="6350">
              <a:noFill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8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" name="TextBox 58"/>
            <p:cNvSpPr txBox="1"/>
            <p:nvPr/>
          </p:nvSpPr>
          <p:spPr>
            <a:xfrm>
              <a:off x="6553250" y="1852271"/>
              <a:ext cx="2562218" cy="665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>
                <a:defRPr/>
              </a:pPr>
              <a:r>
                <a:rPr lang="zh-CN" altLang="en-US" sz="2000" kern="0" dirty="0">
                  <a:solidFill>
                    <a:schemeClr val="bg1"/>
                  </a:solidFill>
                  <a:cs typeface="+mn-ea"/>
                  <a:sym typeface="+mn-lt"/>
                </a:rPr>
                <a:t>安装前准备</a:t>
              </a:r>
              <a:endParaRPr lang="zh-CN" altLang="en-US" sz="2000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下箭头 6"/>
          <p:cNvSpPr/>
          <p:nvPr/>
        </p:nvSpPr>
        <p:spPr>
          <a:xfrm>
            <a:off x="1275080" y="3147695"/>
            <a:ext cx="485775" cy="9791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28270" y="4126866"/>
            <a:ext cx="3081655" cy="2667789"/>
            <a:chOff x="6377350" y="1630623"/>
            <a:chExt cx="2829844" cy="1101053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9" name="圆角矩形 8"/>
            <p:cNvSpPr/>
            <p:nvPr/>
          </p:nvSpPr>
          <p:spPr>
            <a:xfrm>
              <a:off x="6377350" y="1630623"/>
              <a:ext cx="2829844" cy="1101053"/>
            </a:xfrm>
            <a:prstGeom prst="roundRect">
              <a:avLst/>
            </a:prstGeom>
            <a:grpFill/>
            <a:ln w="6350">
              <a:noFill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8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" name="TextBox 58"/>
            <p:cNvSpPr txBox="1"/>
            <p:nvPr/>
          </p:nvSpPr>
          <p:spPr>
            <a:xfrm>
              <a:off x="6475067" y="1717669"/>
              <a:ext cx="2732127" cy="92670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lvl="0">
                <a:defRPr/>
              </a:pPr>
              <a:r>
                <a:rPr lang="en-US" altLang="zh-CN" sz="2000">
                  <a:sym typeface="+mn-ea"/>
                </a:rPr>
                <a:t>1.</a:t>
              </a:r>
              <a:r>
                <a:rPr lang="zh-CN" altLang="en-US" sz="2000">
                  <a:sym typeface="+mn-ea"/>
                </a:rPr>
                <a:t>安装虚拟机、</a:t>
              </a:r>
              <a:r>
                <a:rPr lang="en-US" altLang="zh-CN" sz="2000">
                  <a:sym typeface="+mn-ea"/>
                </a:rPr>
                <a:t>ubuntu</a:t>
              </a:r>
              <a:endParaRPr lang="en-US" altLang="zh-CN" sz="2000"/>
            </a:p>
            <a:p>
              <a:pPr lvl="0">
                <a:defRPr/>
              </a:pPr>
              <a:r>
                <a:rPr lang="en-US" altLang="zh-CN" sz="2000">
                  <a:sym typeface="+mn-ea"/>
                </a:rPr>
                <a:t>2.</a:t>
              </a:r>
              <a:r>
                <a:rPr lang="zh-CN" altLang="en-US" sz="2000">
                  <a:sym typeface="+mn-ea"/>
                </a:rPr>
                <a:t>关闭防火墙</a:t>
              </a:r>
              <a:endParaRPr lang="zh-CN" altLang="en-US" sz="2000"/>
            </a:p>
            <a:p>
              <a:pPr lvl="0">
                <a:defRPr/>
              </a:pPr>
              <a:r>
                <a:rPr lang="en-US" altLang="zh-CN" sz="2000">
                  <a:sym typeface="+mn-ea"/>
                </a:rPr>
                <a:t>3.</a:t>
              </a:r>
              <a:r>
                <a:rPr lang="zh-CN" altLang="en-US" sz="2000">
                  <a:sym typeface="+mn-ea"/>
                </a:rPr>
                <a:t>设置</a:t>
              </a:r>
              <a:r>
                <a:rPr lang="en-US" altLang="zh-CN" sz="2000">
                  <a:sym typeface="+mn-ea"/>
                </a:rPr>
                <a:t>NTP</a:t>
              </a:r>
              <a:r>
                <a:rPr lang="zh-CN" altLang="en-US" sz="2000">
                  <a:sym typeface="+mn-ea"/>
                </a:rPr>
                <a:t>时间服务器</a:t>
              </a:r>
              <a:endParaRPr lang="zh-CN" altLang="en-US" sz="2000"/>
            </a:p>
            <a:p>
              <a:pPr lvl="0">
                <a:defRPr/>
              </a:pPr>
              <a:r>
                <a:rPr lang="en-US" altLang="zh-CN" sz="2000">
                  <a:sym typeface="+mn-ea"/>
                </a:rPr>
                <a:t>4.</a:t>
              </a:r>
              <a:r>
                <a:rPr lang="zh-CN" altLang="en-US" sz="2000">
                  <a:sym typeface="+mn-ea"/>
                </a:rPr>
                <a:t>创建用户</a:t>
              </a:r>
              <a:endParaRPr lang="zh-CN" altLang="en-US" sz="2000"/>
            </a:p>
            <a:p>
              <a:pPr lvl="0">
                <a:defRPr/>
              </a:pPr>
              <a:r>
                <a:rPr lang="en-US" altLang="zh-CN" sz="2000">
                  <a:sym typeface="+mn-ea"/>
                </a:rPr>
                <a:t>5.SSH</a:t>
              </a:r>
              <a:r>
                <a:rPr lang="zh-CN" altLang="en-US" sz="2000">
                  <a:sym typeface="+mn-ea"/>
                </a:rPr>
                <a:t>设置和密钥生成</a:t>
              </a:r>
              <a:endParaRPr lang="zh-CN" altLang="en-US" sz="2000"/>
            </a:p>
            <a:p>
              <a:pPr lvl="0">
                <a:defRPr/>
              </a:pPr>
              <a:r>
                <a:rPr lang="en-US" altLang="zh-CN" sz="2000">
                  <a:sym typeface="+mn-ea"/>
                </a:rPr>
                <a:t>6.JDK</a:t>
              </a:r>
              <a:r>
                <a:rPr lang="zh-CN" altLang="en-US" sz="2000">
                  <a:sym typeface="+mn-ea"/>
                </a:rPr>
                <a:t>安装</a:t>
              </a:r>
              <a:endParaRPr lang="zh-CN" altLang="en-US" sz="2000"/>
            </a:p>
            <a:p>
              <a:pPr lvl="0">
                <a:defRPr/>
              </a:pPr>
              <a:r>
                <a:rPr lang="en-US" altLang="zh-CN" sz="2000">
                  <a:sym typeface="+mn-ea"/>
                </a:rPr>
                <a:t>7.</a:t>
              </a:r>
              <a:r>
                <a:rPr lang="zh-CN" altLang="en-US" sz="2000">
                  <a:sym typeface="+mn-ea"/>
                </a:rPr>
                <a:t>下载</a:t>
              </a:r>
              <a:r>
                <a:rPr lang="en-US" altLang="zh-CN" sz="2000">
                  <a:sym typeface="+mn-ea"/>
                </a:rPr>
                <a:t>Hadoop</a:t>
              </a:r>
              <a:r>
                <a:rPr lang="zh-CN" altLang="en-US" sz="2000">
                  <a:sym typeface="+mn-ea"/>
                </a:rPr>
                <a:t>并解压</a:t>
              </a:r>
              <a:endParaRPr lang="zh-CN" altLang="en-US" sz="2000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4" name="直接箭头连接符 23"/>
          <p:cNvCxnSpPr/>
          <p:nvPr/>
        </p:nvCxnSpPr>
        <p:spPr>
          <a:xfrm>
            <a:off x="2845948" y="2788542"/>
            <a:ext cx="1135751" cy="0"/>
          </a:xfrm>
          <a:prstGeom prst="straightConnector1">
            <a:avLst/>
          </a:prstGeom>
          <a:ln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左大括号 27"/>
          <p:cNvSpPr/>
          <p:nvPr/>
        </p:nvSpPr>
        <p:spPr>
          <a:xfrm>
            <a:off x="3982085" y="889000"/>
            <a:ext cx="421005" cy="3823335"/>
          </a:xfrm>
          <a:prstGeom prst="leftBrac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64279" y="944866"/>
            <a:ext cx="2345908" cy="659671"/>
            <a:chOff x="6377350" y="1634816"/>
            <a:chExt cx="2829844" cy="1101053"/>
          </a:xfrm>
        </p:grpSpPr>
        <p:sp>
          <p:nvSpPr>
            <p:cNvPr id="12" name="圆角矩形 11"/>
            <p:cNvSpPr/>
            <p:nvPr/>
          </p:nvSpPr>
          <p:spPr>
            <a:xfrm>
              <a:off x="6377350" y="1634816"/>
              <a:ext cx="2829844" cy="1101053"/>
            </a:xfrm>
            <a:prstGeom prst="roundRect">
              <a:avLst/>
            </a:prstGeom>
            <a:gradFill>
              <a:gsLst>
                <a:gs pos="100000">
                  <a:srgbClr val="C00000"/>
                </a:gs>
                <a:gs pos="0">
                  <a:srgbClr val="C00000"/>
                </a:gs>
              </a:gsLst>
              <a:lin ang="10800000" scaled="1"/>
            </a:gradFill>
            <a:ln w="6350">
              <a:noFill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8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TextBox 58"/>
            <p:cNvSpPr txBox="1"/>
            <p:nvPr/>
          </p:nvSpPr>
          <p:spPr>
            <a:xfrm>
              <a:off x="6553250" y="1852271"/>
              <a:ext cx="2562218" cy="665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>
                <a:defRPr/>
              </a:pPr>
              <a:r>
                <a:rPr lang="zh-CN" altLang="en-US" sz="2000" kern="0" dirty="0">
                  <a:solidFill>
                    <a:schemeClr val="bg1"/>
                  </a:solidFill>
                  <a:cs typeface="+mn-ea"/>
                  <a:sym typeface="+mn-lt"/>
                </a:rPr>
                <a:t>单机模式</a:t>
              </a:r>
              <a:endParaRPr lang="zh-CN" altLang="en-US" sz="2000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523004" y="2507069"/>
            <a:ext cx="2345908" cy="659671"/>
            <a:chOff x="6377350" y="1305195"/>
            <a:chExt cx="2829844" cy="1101053"/>
          </a:xfrm>
        </p:grpSpPr>
        <p:sp>
          <p:nvSpPr>
            <p:cNvPr id="15" name="圆角矩形 14"/>
            <p:cNvSpPr/>
            <p:nvPr/>
          </p:nvSpPr>
          <p:spPr>
            <a:xfrm>
              <a:off x="6377350" y="1305195"/>
              <a:ext cx="2829844" cy="1101053"/>
            </a:xfrm>
            <a:prstGeom prst="roundRect">
              <a:avLst/>
            </a:prstGeom>
            <a:gradFill>
              <a:gsLst>
                <a:gs pos="100000">
                  <a:srgbClr val="C00000"/>
                </a:gs>
                <a:gs pos="0">
                  <a:srgbClr val="C00000"/>
                </a:gs>
              </a:gsLst>
              <a:lin ang="10800000" scaled="1"/>
            </a:gradFill>
            <a:ln w="6350">
              <a:noFill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8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TextBox 58"/>
            <p:cNvSpPr txBox="1"/>
            <p:nvPr/>
          </p:nvSpPr>
          <p:spPr>
            <a:xfrm>
              <a:off x="6554017" y="1462237"/>
              <a:ext cx="2653176" cy="665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>
                <a:defRPr/>
              </a:pPr>
              <a:r>
                <a:rPr lang="zh-CN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伪分布式模式</a:t>
              </a:r>
              <a:endParaRPr lang="zh-CN" altLang="en-US" sz="2000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598569" y="4243292"/>
            <a:ext cx="2345908" cy="659671"/>
            <a:chOff x="6377350" y="1305195"/>
            <a:chExt cx="2829844" cy="1101053"/>
          </a:xfrm>
        </p:grpSpPr>
        <p:sp>
          <p:nvSpPr>
            <p:cNvPr id="18" name="圆角矩形 17"/>
            <p:cNvSpPr/>
            <p:nvPr/>
          </p:nvSpPr>
          <p:spPr>
            <a:xfrm>
              <a:off x="6377350" y="1305195"/>
              <a:ext cx="2829844" cy="1101053"/>
            </a:xfrm>
            <a:prstGeom prst="roundRect">
              <a:avLst/>
            </a:prstGeom>
            <a:gradFill>
              <a:gsLst>
                <a:gs pos="100000">
                  <a:srgbClr val="C00000"/>
                </a:gs>
                <a:gs pos="0">
                  <a:srgbClr val="C00000"/>
                </a:gs>
              </a:gsLst>
              <a:lin ang="10800000" scaled="1"/>
            </a:gradFill>
            <a:ln w="6350">
              <a:noFill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8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TextBox 58"/>
            <p:cNvSpPr txBox="1"/>
            <p:nvPr/>
          </p:nvSpPr>
          <p:spPr>
            <a:xfrm>
              <a:off x="6554020" y="1462237"/>
              <a:ext cx="2562215" cy="665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>
                <a:defRPr/>
              </a:pPr>
              <a:r>
                <a:rPr lang="zh-CN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完全分布式模式</a:t>
              </a:r>
              <a:endParaRPr lang="zh-CN" altLang="en-US" sz="2000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右箭头 19"/>
          <p:cNvSpPr/>
          <p:nvPr/>
        </p:nvSpPr>
        <p:spPr>
          <a:xfrm>
            <a:off x="7034530" y="2545715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7071995" y="4330065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7034530" y="1118870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8265059" y="944866"/>
            <a:ext cx="2345908" cy="659671"/>
            <a:chOff x="6377350" y="1634816"/>
            <a:chExt cx="2829844" cy="110105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" name="圆角矩形 28"/>
            <p:cNvSpPr/>
            <p:nvPr/>
          </p:nvSpPr>
          <p:spPr>
            <a:xfrm>
              <a:off x="6377350" y="1634816"/>
              <a:ext cx="2829844" cy="1101053"/>
            </a:xfrm>
            <a:prstGeom prst="roundRect">
              <a:avLst/>
            </a:prstGeom>
            <a:grpFill/>
            <a:ln w="6350">
              <a:noFill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8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TextBox 58"/>
            <p:cNvSpPr txBox="1"/>
            <p:nvPr/>
          </p:nvSpPr>
          <p:spPr>
            <a:xfrm>
              <a:off x="6553250" y="1852271"/>
              <a:ext cx="2562218" cy="66560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lvl="0">
                <a:defRPr/>
              </a:pPr>
              <a:r>
                <a:rPr lang="zh-CN" altLang="en-US" sz="2000">
                  <a:sym typeface="+mn-ea"/>
                </a:rPr>
                <a:t>hadoop-env.sh</a:t>
              </a:r>
              <a:endParaRPr lang="zh-CN" altLang="en-US" sz="2000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圆角矩形 31"/>
          <p:cNvSpPr/>
          <p:nvPr/>
        </p:nvSpPr>
        <p:spPr>
          <a:xfrm>
            <a:off x="8184515" y="2074545"/>
            <a:ext cx="3055620" cy="14528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  <a:effectLst>
            <a:outerShdw blurRad="152400" dist="38100" dir="810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80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8117840" y="4061460"/>
            <a:ext cx="3252470" cy="1452880"/>
            <a:chOff x="6377350" y="1634816"/>
            <a:chExt cx="2829844" cy="110105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5" name="圆角矩形 34"/>
            <p:cNvSpPr/>
            <p:nvPr/>
          </p:nvSpPr>
          <p:spPr>
            <a:xfrm>
              <a:off x="6377350" y="1634816"/>
              <a:ext cx="2829844" cy="1101053"/>
            </a:xfrm>
            <a:prstGeom prst="roundRect">
              <a:avLst/>
            </a:prstGeom>
            <a:grpFill/>
            <a:ln w="6350">
              <a:noFill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8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6" name="TextBox 58"/>
            <p:cNvSpPr txBox="1"/>
            <p:nvPr/>
          </p:nvSpPr>
          <p:spPr>
            <a:xfrm>
              <a:off x="6492267" y="1684382"/>
              <a:ext cx="2696694" cy="10019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l"/>
              <a:r>
                <a:rPr lang="zh-CN" altLang="en-US" sz="2000">
                  <a:sym typeface="+mn-ea"/>
                </a:rPr>
                <a:t>.bashrc</a:t>
              </a:r>
              <a:r>
                <a:rPr lang="en-US" altLang="zh-CN" sz="2000">
                  <a:sym typeface="+mn-ea"/>
                </a:rPr>
                <a:t>;</a:t>
              </a:r>
              <a:r>
                <a:rPr lang="zh-CN" altLang="en-US" sz="2000">
                  <a:sym typeface="+mn-ea"/>
                </a:rPr>
                <a:t>hadoop-env.sh；core-site.xml</a:t>
              </a:r>
              <a:r>
                <a:rPr lang="en-US" altLang="zh-CN" sz="2000">
                  <a:sym typeface="+mn-ea"/>
                </a:rPr>
                <a:t>;</a:t>
              </a:r>
              <a:r>
                <a:rPr lang="zh-CN" altLang="en-US" sz="2000">
                  <a:sym typeface="+mn-ea"/>
                </a:rPr>
                <a:t>hdfs-site.xml；mapred-site.xml</a:t>
              </a:r>
              <a:r>
                <a:rPr lang="en-US" altLang="zh-CN" sz="2000">
                  <a:sym typeface="+mn-ea"/>
                </a:rPr>
                <a:t>;</a:t>
              </a:r>
              <a:r>
                <a:rPr lang="zh-CN" altLang="en-US" sz="2000">
                  <a:sym typeface="+mn-ea"/>
                </a:rPr>
                <a:t>yarn-site.xml</a:t>
              </a:r>
              <a:r>
                <a:rPr lang="en-US" altLang="zh-CN" sz="2000">
                  <a:sym typeface="+mn-ea"/>
                </a:rPr>
                <a:t>;</a:t>
              </a:r>
              <a:r>
                <a:rPr lang="zh-CN" altLang="en-US" sz="2000">
                  <a:sym typeface="+mn-ea"/>
                </a:rPr>
                <a:t>Slaves</a:t>
              </a:r>
              <a:endParaRPr lang="zh-CN" altLang="en-US" sz="2000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8669655" y="290385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8249920" y="2179955"/>
            <a:ext cx="29108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.bashrc；hadoop-env.sh；core-site.xml；hdfs-site.xml；mapred-site.xml；yarn-site.xml</a:t>
            </a:r>
            <a:endParaRPr lang="zh-CN" altLang="en-US" kern="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8" grpId="0" bldLvl="0" animBg="1"/>
      <p:bldP spid="25" grpId="0" animBg="1"/>
      <p:bldP spid="20" grpId="0" animBg="1"/>
      <p:bldP spid="32" grpId="0" animBg="1"/>
      <p:bldP spid="37" grpId="0"/>
      <p:bldP spid="38" grpId="0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2.2.3</a:t>
            </a:r>
            <a:r>
              <a:rPr lang="zh-CN" altLang="en-US" sz="2800" b="1" dirty="0">
                <a:sym typeface="+mn-ea"/>
              </a:rPr>
              <a:t>  </a:t>
            </a:r>
            <a:r>
              <a:rPr lang="en-US" altLang="zh-CN" sz="2800" b="1">
                <a:sym typeface="+mn-ea"/>
              </a:rPr>
              <a:t>完全分布模式</a:t>
            </a:r>
            <a:r>
              <a:rPr lang="en-US" altLang="zh-CN" sz="2800" b="1" dirty="0">
                <a:sym typeface="+mn-ea"/>
              </a:rPr>
              <a:t>环境搭建</a:t>
            </a:r>
            <a:endParaRPr lang="en-US" altLang="zh-CN" sz="2800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5810" y="1449705"/>
            <a:ext cx="91395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 sz="2400"/>
              <a:t>准备工作：</a:t>
            </a:r>
            <a:endParaRPr lang="en-US" altLang="zh-CN" sz="2400"/>
          </a:p>
          <a:p>
            <a:pPr indent="0">
              <a:buNone/>
            </a:pPr>
            <a:r>
              <a:rPr lang="en-US" altLang="zh-CN" sz="2400"/>
              <a:t>1.在伪分布模式下，确保已关闭Hadoop所有进程。</a:t>
            </a:r>
            <a:endParaRPr lang="en-US" altLang="zh-CN" sz="2400"/>
          </a:p>
          <a:p>
            <a:pPr indent="0">
              <a:buNone/>
            </a:pPr>
            <a:r>
              <a:rPr lang="en-US" altLang="zh-CN" sz="2400"/>
              <a:t>2.为了完全分布式能正确格式化HDFS系统，删除${HADOOP_HOME}/tmp及${HADOOP_HOME}/logs目录下的所有内容。</a:t>
            </a:r>
            <a:endParaRPr lang="en-US" altLang="zh-CN" sz="2400"/>
          </a:p>
          <a:p>
            <a:pPr indent="0">
              <a:buNone/>
            </a:pPr>
            <a:r>
              <a:rPr lang="en-US" altLang="zh-CN" sz="2400">
                <a:solidFill>
                  <a:srgbClr val="FF0000"/>
                </a:solidFill>
              </a:rPr>
              <a:t>$ rm -rf  ~/hadoop/tmp/*</a:t>
            </a:r>
            <a:endParaRPr lang="en-US" altLang="zh-CN" sz="240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altLang="zh-CN" sz="2400">
                <a:solidFill>
                  <a:srgbClr val="FF0000"/>
                </a:solidFill>
              </a:rPr>
              <a:t>$ rm -rf  ~/hadoop/log/*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3000" y="812800"/>
            <a:ext cx="6489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2.2.3</a:t>
            </a:r>
            <a:r>
              <a:rPr lang="zh-CN" altLang="en-US" sz="2800" b="1" dirty="0">
                <a:sym typeface="+mn-ea"/>
              </a:rPr>
              <a:t>  </a:t>
            </a:r>
            <a:r>
              <a:rPr lang="en-US" altLang="zh-CN" sz="2800" b="1">
                <a:sym typeface="+mn-ea"/>
              </a:rPr>
              <a:t>完全分布模式</a:t>
            </a:r>
            <a:r>
              <a:rPr lang="en-US" altLang="zh-CN" sz="2800" b="1" dirty="0">
                <a:sym typeface="+mn-ea"/>
              </a:rPr>
              <a:t>环境搭建</a:t>
            </a:r>
            <a:endParaRPr lang="en-US" altLang="zh-CN" sz="2800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5810" y="1449705"/>
            <a:ext cx="913955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 sz="2400"/>
              <a:t>配置完全分布式模式：</a:t>
            </a:r>
            <a:endParaRPr lang="en-US" altLang="zh-CN" sz="2400"/>
          </a:p>
          <a:p>
            <a:pPr indent="0">
              <a:buNone/>
            </a:pPr>
            <a:r>
              <a:rPr lang="en-US" altLang="zh-CN" sz="2400"/>
              <a:t>1.修改主机名称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修改</a:t>
            </a:r>
            <a:r>
              <a:rPr lang="en-US" altLang="zh-CN" sz="2400"/>
              <a:t>/etc/ hostname</a:t>
            </a:r>
            <a:r>
              <a:rPr lang="zh-CN" altLang="en-US" sz="2400"/>
              <a:t>为</a:t>
            </a:r>
            <a:r>
              <a:rPr lang="en-US" altLang="zh-CN" sz="2400"/>
              <a:t>Master</a:t>
            </a:r>
            <a:endParaRPr lang="en-US" altLang="zh-CN" sz="24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/>
              <a:t>    </a:t>
            </a:r>
            <a:r>
              <a:rPr lang="en-US" altLang="zh-CN" sz="2400">
                <a:solidFill>
                  <a:srgbClr val="FF0000"/>
                </a:solidFill>
              </a:rPr>
              <a:t> $sudo vi /etc/hostname  </a:t>
            </a:r>
            <a:endParaRPr lang="en-US" altLang="zh-CN" sz="2400">
              <a:solidFill>
                <a:srgbClr val="FF000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0000"/>
                </a:solidFill>
              </a:rPr>
              <a:t>     </a:t>
            </a:r>
            <a:r>
              <a:rPr lang="en-US" altLang="zh-CN" sz="2400">
                <a:solidFill>
                  <a:srgbClr val="7030A0"/>
                </a:solidFill>
              </a:rPr>
              <a:t>Master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修改/etc/hosts文件</a:t>
            </a:r>
            <a:endParaRPr lang="zh-CN" alt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/>
              <a:t>     </a:t>
            </a:r>
            <a:r>
              <a:rPr lang="zh-CN" altLang="en-US" sz="2400">
                <a:solidFill>
                  <a:srgbClr val="FF0000"/>
                </a:solidFill>
              </a:rPr>
              <a:t>$ sudo </a:t>
            </a:r>
            <a:r>
              <a:rPr lang="en-US" altLang="zh-CN" sz="2400">
                <a:solidFill>
                  <a:srgbClr val="FF0000"/>
                </a:solidFill>
              </a:rPr>
              <a:t>vi</a:t>
            </a:r>
            <a:r>
              <a:rPr lang="zh-CN" altLang="en-US" sz="2400">
                <a:solidFill>
                  <a:srgbClr val="FF0000"/>
                </a:solidFill>
              </a:rPr>
              <a:t> /etc/hosts</a:t>
            </a:r>
            <a:endParaRPr lang="zh-CN" altLang="en-US" sz="2400">
              <a:solidFill>
                <a:srgbClr val="FF000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0000"/>
                </a:solidFill>
              </a:rPr>
              <a:t>     </a:t>
            </a:r>
            <a:r>
              <a:rPr lang="zh-CN" altLang="en-US" sz="2400">
                <a:solidFill>
                  <a:srgbClr val="7030A0"/>
                </a:solidFill>
              </a:rPr>
              <a:t>127.0.0.1  localhost</a:t>
            </a:r>
            <a:endParaRPr lang="zh-CN" altLang="en-US" sz="2400">
              <a:solidFill>
                <a:srgbClr val="7030A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7030A0"/>
                </a:solidFill>
              </a:rPr>
              <a:t>     192.168.30.128 Master</a:t>
            </a:r>
            <a:endParaRPr lang="zh-CN" altLang="en-US" sz="2400">
              <a:solidFill>
                <a:srgbClr val="7030A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7030A0"/>
                </a:solidFill>
              </a:rPr>
              <a:t>     192.168.30.129 Slave1</a:t>
            </a:r>
            <a:endParaRPr lang="zh-CN" altLang="en-US" sz="2400">
              <a:solidFill>
                <a:srgbClr val="7030A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7030A0"/>
                </a:solidFill>
              </a:rPr>
              <a:t>     192.168.30.130 Slave2</a:t>
            </a:r>
            <a:endParaRPr lang="zh-CN" altLang="en-US" sz="240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</a:rPr>
              <a:t>重启Ubuntu生效</a:t>
            </a:r>
            <a:endParaRPr lang="zh-CN" altLang="en-US" sz="240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</a:rPr>
              <a:t>      </a:t>
            </a:r>
            <a:r>
              <a:rPr lang="zh-CN" altLang="en-US" sz="2400">
                <a:solidFill>
                  <a:srgbClr val="FF0000"/>
                </a:solidFill>
              </a:rPr>
              <a:t>$ reboot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2.2.3</a:t>
            </a:r>
            <a:r>
              <a:rPr lang="zh-CN" altLang="en-US" sz="2800" b="1" dirty="0">
                <a:sym typeface="+mn-ea"/>
              </a:rPr>
              <a:t>  </a:t>
            </a:r>
            <a:r>
              <a:rPr lang="en-US" altLang="zh-CN" sz="2800" b="1">
                <a:sym typeface="+mn-ea"/>
              </a:rPr>
              <a:t>完全分布模式</a:t>
            </a:r>
            <a:r>
              <a:rPr lang="en-US" altLang="zh-CN" sz="2800" b="1" dirty="0">
                <a:sym typeface="+mn-ea"/>
              </a:rPr>
              <a:t>环境搭建</a:t>
            </a:r>
            <a:endParaRPr lang="en-US" altLang="zh-CN" sz="2800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5810" y="1449705"/>
            <a:ext cx="91395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 sz="2400"/>
              <a:t>2.删除原有的SSH配置</a:t>
            </a:r>
            <a:endParaRPr lang="en-US" altLang="zh-CN" sz="2400"/>
          </a:p>
          <a:p>
            <a:pPr indent="0">
              <a:buNone/>
            </a:pPr>
            <a:r>
              <a:rPr lang="en-US" altLang="zh-CN" sz="2400"/>
              <a:t>因为主机名称已改变，新的主机名还没有加到公私密钥中，ssh Master不能生效，需要删除原来的SSH，待重新生成新的SSH。</a:t>
            </a:r>
            <a:endParaRPr lang="en-US" altLang="zh-CN" sz="2400"/>
          </a:p>
          <a:p>
            <a:pPr indent="0">
              <a:buNone/>
            </a:pPr>
            <a:r>
              <a:rPr lang="en-US" altLang="zh-CN" sz="2400">
                <a:solidFill>
                  <a:srgbClr val="FF0000"/>
                </a:solidFill>
              </a:rPr>
              <a:t>$ rm -rf  ~/.ssh/*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2.2.3</a:t>
            </a:r>
            <a:r>
              <a:rPr lang="zh-CN" altLang="en-US" sz="2800" b="1" dirty="0">
                <a:sym typeface="+mn-ea"/>
              </a:rPr>
              <a:t>  </a:t>
            </a:r>
            <a:r>
              <a:rPr lang="en-US" altLang="zh-CN" sz="2800" b="1">
                <a:sym typeface="+mn-ea"/>
              </a:rPr>
              <a:t>完全分布模式</a:t>
            </a:r>
            <a:r>
              <a:rPr lang="en-US" altLang="zh-CN" sz="2800" b="1" dirty="0">
                <a:sym typeface="+mn-ea"/>
              </a:rPr>
              <a:t>环境搭建</a:t>
            </a:r>
            <a:endParaRPr lang="en-US" altLang="zh-CN" sz="2800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5810" y="1449705"/>
            <a:ext cx="913955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 sz="2400"/>
              <a:t>3.克隆客户机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关闭ubuntu客户机，否则进行无法克隆操作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选择</a:t>
            </a:r>
            <a:r>
              <a:rPr lang="en-US" altLang="zh-CN" sz="2400"/>
              <a:t>要克隆的ubuntu客户机，右键管理克隆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连续点击下一步至克隆类型，选择创建完整克隆，点击下一步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修改虚拟机名称和位置：关于位置选择，最好每台客户机单独建一个文件夹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点击完成，等待克隆完成，此过程大概需要3-5分钟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修改2台克隆机的主机名称</a:t>
            </a:r>
            <a:r>
              <a:rPr lang="zh-CN" altLang="en-US" sz="2400"/>
              <a:t>，并重启生效</a:t>
            </a:r>
            <a:endParaRPr lang="zh-CN" alt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/>
              <a:t>    </a:t>
            </a:r>
            <a:r>
              <a:rPr lang="zh-CN" altLang="en-US" sz="2400">
                <a:solidFill>
                  <a:srgbClr val="FF0000"/>
                </a:solidFill>
              </a:rPr>
              <a:t> $ sudo </a:t>
            </a:r>
            <a:r>
              <a:rPr lang="en-US" altLang="zh-CN" sz="2400">
                <a:solidFill>
                  <a:srgbClr val="FF0000"/>
                </a:solidFill>
              </a:rPr>
              <a:t>vi</a:t>
            </a:r>
            <a:r>
              <a:rPr lang="zh-CN" altLang="en-US" sz="2400">
                <a:solidFill>
                  <a:srgbClr val="FF0000"/>
                </a:solidFill>
              </a:rPr>
              <a:t> /etc/hostname</a:t>
            </a:r>
            <a:endParaRPr lang="zh-CN" altLang="en-US" sz="2400">
              <a:solidFill>
                <a:srgbClr val="FF000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0000"/>
                </a:solidFill>
              </a:rPr>
              <a:t>         </a:t>
            </a:r>
            <a:r>
              <a:rPr lang="zh-CN" altLang="en-US" sz="2400">
                <a:solidFill>
                  <a:srgbClr val="7030A0"/>
                </a:solidFill>
              </a:rPr>
              <a:t>Slave1</a:t>
            </a:r>
            <a:endParaRPr lang="zh-CN" altLang="en-US" sz="2400">
              <a:solidFill>
                <a:srgbClr val="FF000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0000"/>
                </a:solidFill>
              </a:rPr>
              <a:t>     $ reboot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2.2.3</a:t>
            </a:r>
            <a:r>
              <a:rPr lang="zh-CN" altLang="en-US" sz="2800" b="1" dirty="0">
                <a:sym typeface="+mn-ea"/>
              </a:rPr>
              <a:t>  </a:t>
            </a:r>
            <a:r>
              <a:rPr lang="en-US" altLang="zh-CN" sz="2800" b="1">
                <a:sym typeface="+mn-ea"/>
              </a:rPr>
              <a:t>完全分布模式</a:t>
            </a:r>
            <a:r>
              <a:rPr lang="en-US" altLang="zh-CN" sz="2800" b="1" dirty="0">
                <a:sym typeface="+mn-ea"/>
              </a:rPr>
              <a:t>环境搭建</a:t>
            </a:r>
            <a:endParaRPr lang="en-US" altLang="zh-CN" sz="2800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5810" y="1449705"/>
            <a:ext cx="913955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 sz="2400"/>
              <a:t>4.SSH配置</a:t>
            </a:r>
            <a:endParaRPr lang="en-US" altLang="zh-CN" sz="2400"/>
          </a:p>
          <a:p>
            <a:pPr indent="0">
              <a:buNone/>
            </a:pPr>
            <a:r>
              <a:rPr sz="2400"/>
              <a:t>在完全分布式模式下，集群内所有机器需要免密登录到集群内所有机器，即 Master、Slave1、Slave2三台机器需要免密登录到其他任意两台机器。免密登录的方法和伪分布的免密登录方法一样，在Master、Slave1、Slave2机器生成公/私密钥对，然后将公钥发送给集群内的所有机器</a:t>
            </a:r>
            <a:r>
              <a:rPr lang="zh-CN" sz="2400"/>
              <a:t>：以</a:t>
            </a:r>
            <a:r>
              <a:rPr lang="en-US" altLang="zh-CN" sz="2400"/>
              <a:t>Master</a:t>
            </a:r>
            <a:r>
              <a:rPr lang="zh-CN" altLang="en-US" sz="2400"/>
              <a:t>为例，其他两台重新下面的操作</a:t>
            </a:r>
            <a:endParaRPr lang="zh-CN" altLang="en-US" sz="2400"/>
          </a:p>
          <a:p>
            <a:pPr indent="0">
              <a:buNone/>
            </a:pPr>
            <a:endParaRPr lang="en-US" altLang="zh-CN" sz="2400"/>
          </a:p>
          <a:p>
            <a:pPr indent="0">
              <a:buNone/>
            </a:pPr>
            <a:r>
              <a:rPr lang="en-US" altLang="zh-CN" sz="2400"/>
              <a:t>1.</a:t>
            </a:r>
            <a:r>
              <a:rPr lang="zh-CN" altLang="en-US" sz="2400"/>
              <a:t>生成密钥和公钥</a:t>
            </a:r>
            <a:endParaRPr lang="zh-CN" sz="2400"/>
          </a:p>
          <a:p>
            <a:pPr indent="0">
              <a:buNone/>
            </a:pPr>
            <a:r>
              <a:rPr lang="zh-CN" sz="2400">
                <a:solidFill>
                  <a:srgbClr val="FF0000"/>
                </a:solidFill>
              </a:rPr>
              <a:t>$ ssh-keygen -t rsa -P ''</a:t>
            </a:r>
            <a:endParaRPr lang="zh-CN" sz="2400">
              <a:solidFill>
                <a:srgbClr val="FF0000"/>
              </a:solidFill>
            </a:endParaRPr>
          </a:p>
          <a:p>
            <a:pPr indent="0">
              <a:buNone/>
            </a:pPr>
            <a:endParaRPr 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2.2.3</a:t>
            </a:r>
            <a:r>
              <a:rPr lang="zh-CN" altLang="en-US" sz="2800" b="1" dirty="0">
                <a:sym typeface="+mn-ea"/>
              </a:rPr>
              <a:t>  </a:t>
            </a:r>
            <a:r>
              <a:rPr lang="en-US" altLang="zh-CN" sz="2800" b="1">
                <a:sym typeface="+mn-ea"/>
              </a:rPr>
              <a:t>完全分布模式</a:t>
            </a:r>
            <a:r>
              <a:rPr lang="en-US" altLang="zh-CN" sz="2800" b="1" dirty="0">
                <a:sym typeface="+mn-ea"/>
              </a:rPr>
              <a:t>环境搭建</a:t>
            </a:r>
            <a:endParaRPr lang="en-US" altLang="zh-CN" sz="2800" b="1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55470" y="1468755"/>
            <a:ext cx="700976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>
                <a:solidFill>
                  <a:schemeClr val="tx1"/>
                </a:solidFill>
                <a:sym typeface="+mn-ea"/>
              </a:rPr>
              <a:t>2.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将Master公钥id_rsa.pub追加到Master的~/.ssh/authorized_keys文件中，并复制到另外2台Slave机器上</a:t>
            </a:r>
            <a:endParaRPr lang="zh-CN" altLang="en-US" sz="2400">
              <a:solidFill>
                <a:srgbClr val="FF0000"/>
              </a:solidFill>
            </a:endParaRPr>
          </a:p>
          <a:p>
            <a:pPr algn="l"/>
            <a:r>
              <a:rPr lang="zh-CN" sz="2400">
                <a:solidFill>
                  <a:srgbClr val="FF0000"/>
                </a:solidFill>
                <a:sym typeface="+mn-ea"/>
              </a:rPr>
              <a:t>$ ssh-copy-id -i  ~/.ssh/id-rsa.pub Master</a:t>
            </a:r>
            <a:endParaRPr lang="zh-CN" sz="2400">
              <a:solidFill>
                <a:srgbClr val="FF0000"/>
              </a:solidFill>
            </a:endParaRPr>
          </a:p>
          <a:p>
            <a:pPr algn="l"/>
            <a:r>
              <a:rPr lang="zh-CN" sz="2400">
                <a:solidFill>
                  <a:srgbClr val="FF0000"/>
                </a:solidFill>
                <a:sym typeface="+mn-ea"/>
              </a:rPr>
              <a:t>$ ssh-copy-id -i  ~/.ssh/id-rsa.pub Slave1</a:t>
            </a:r>
            <a:endParaRPr lang="zh-CN" sz="2400">
              <a:solidFill>
                <a:srgbClr val="FF0000"/>
              </a:solidFill>
            </a:endParaRPr>
          </a:p>
          <a:p>
            <a:pPr algn="l"/>
            <a:r>
              <a:rPr lang="zh-CN" sz="2400">
                <a:solidFill>
                  <a:srgbClr val="FF0000"/>
                </a:solidFill>
                <a:sym typeface="+mn-ea"/>
              </a:rPr>
              <a:t>$ ssh-copy-id -i  ~/.ssh/id-rsa.pub Slave2</a:t>
            </a:r>
            <a:endParaRPr lang="zh-CN" sz="2400">
              <a:solidFill>
                <a:srgbClr val="FF0000"/>
              </a:solidFill>
            </a:endParaRPr>
          </a:p>
          <a:p>
            <a:pPr algn="l"/>
            <a:r>
              <a:rPr lang="zh-CN" sz="24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3.</a:t>
            </a:r>
            <a:r>
              <a:rPr lang="zh-CN" sz="2400">
                <a:solidFill>
                  <a:schemeClr val="tx1"/>
                </a:solidFill>
                <a:sym typeface="+mn-ea"/>
              </a:rPr>
              <a:t>验证免密登录：在Master主机验证免密码登录集群所有机器</a:t>
            </a:r>
            <a:endParaRPr lang="zh-CN" sz="2400">
              <a:solidFill>
                <a:srgbClr val="FF0000"/>
              </a:solidFill>
            </a:endParaRPr>
          </a:p>
          <a:p>
            <a:pPr algn="l"/>
            <a:r>
              <a:rPr lang="zh-CN" sz="2400">
                <a:solidFill>
                  <a:srgbClr val="FF0000"/>
                </a:solidFill>
                <a:sym typeface="+mn-ea"/>
              </a:rPr>
              <a:t>$ ssh Master</a:t>
            </a:r>
            <a:endParaRPr lang="zh-CN" sz="2400">
              <a:solidFill>
                <a:srgbClr val="FF0000"/>
              </a:solidFill>
            </a:endParaRPr>
          </a:p>
          <a:p>
            <a:pPr algn="l"/>
            <a:r>
              <a:rPr lang="zh-CN" sz="2400">
                <a:solidFill>
                  <a:srgbClr val="FF0000"/>
                </a:solidFill>
                <a:sym typeface="+mn-ea"/>
              </a:rPr>
              <a:t>$ ssh Slave1</a:t>
            </a:r>
            <a:endParaRPr lang="zh-CN" sz="2400">
              <a:solidFill>
                <a:srgbClr val="FF0000"/>
              </a:solidFill>
            </a:endParaRPr>
          </a:p>
          <a:p>
            <a:pPr algn="l"/>
            <a:r>
              <a:rPr lang="zh-CN" sz="2400">
                <a:solidFill>
                  <a:srgbClr val="FF0000"/>
                </a:solidFill>
                <a:sym typeface="+mn-ea"/>
              </a:rPr>
              <a:t>$ ssh Slave2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33270" y="5839460"/>
            <a:ext cx="3816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可能会遇到的问题</a:t>
            </a:r>
            <a:endParaRPr lang="zh-CN" altLang="en-US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10225" y="5280660"/>
          <a:ext cx="1630680" cy="1119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1" imgW="971550" imgH="666750" progId="Word.Document.12">
                  <p:embed/>
                </p:oleObj>
              </mc:Choice>
              <mc:Fallback>
                <p:oleObj name="" showAsIcon="1" r:id="rId1" imgW="971550" imgH="6667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10225" y="5280660"/>
                        <a:ext cx="1630680" cy="1119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2.2.3</a:t>
            </a:r>
            <a:r>
              <a:rPr lang="zh-CN" altLang="en-US" sz="2800" b="1" dirty="0">
                <a:sym typeface="+mn-ea"/>
              </a:rPr>
              <a:t>  </a:t>
            </a:r>
            <a:r>
              <a:rPr lang="en-US" altLang="zh-CN" sz="2800" b="1">
                <a:sym typeface="+mn-ea"/>
              </a:rPr>
              <a:t>完全分布模式</a:t>
            </a:r>
            <a:r>
              <a:rPr lang="en-US" altLang="zh-CN" sz="2800" b="1" dirty="0">
                <a:sym typeface="+mn-ea"/>
              </a:rPr>
              <a:t>环境搭建</a:t>
            </a:r>
            <a:endParaRPr lang="en-US" altLang="zh-CN" sz="2800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4700" y="1463675"/>
            <a:ext cx="10641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 sz="2400"/>
              <a:t>5.配置完全分布式文件</a:t>
            </a:r>
            <a:endParaRPr lang="en-US" altLang="zh-CN" sz="2400"/>
          </a:p>
          <a:p>
            <a:pPr indent="0">
              <a:buNone/>
            </a:pPr>
            <a:r>
              <a:rPr lang="en-US" altLang="zh-CN" sz="2400"/>
              <a:t>在伪分布式模式下已经配置了hadoop-env.sh，现在只再需要配置4个xml即可，再将配置分发给其他机器。注意：以下配置均在Master机器操作。</a:t>
            </a:r>
            <a:endParaRPr lang="en-US" altLang="zh-CN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/>
              <a:t>进入Master机器的hadoop配置文件目录${HADOOP_HOME}/etc/hadoop/</a:t>
            </a:r>
            <a:endParaRPr lang="en-US" altLang="zh-CN" sz="2400"/>
          </a:p>
          <a:p>
            <a:pPr indent="0">
              <a:buFont typeface="Wingdings" panose="05000000000000000000" charset="0"/>
              <a:buNone/>
            </a:pPr>
            <a:r>
              <a:rPr lang="en-US" altLang="zh-CN" sz="2400"/>
              <a:t>     </a:t>
            </a:r>
            <a:endParaRPr lang="en-US" altLang="zh-CN" sz="2400"/>
          </a:p>
          <a:p>
            <a:pPr indent="0">
              <a:buFont typeface="Wingdings" panose="05000000000000000000" charset="0"/>
              <a:buNone/>
            </a:pPr>
            <a:endParaRPr lang="en-US" altLang="zh-CN" sz="2400"/>
          </a:p>
          <a:p>
            <a:pPr indent="0">
              <a:buFont typeface="Wingdings" panose="05000000000000000000" charset="0"/>
              <a:buNone/>
            </a:pPr>
            <a:r>
              <a:rPr lang="en-US" altLang="zh-CN" sz="2400"/>
              <a:t>     </a:t>
            </a:r>
            <a:r>
              <a:rPr lang="zh-CN" altLang="en-US" sz="2400"/>
              <a:t>具体修改内容：</a:t>
            </a:r>
            <a:endParaRPr lang="en-US" altLang="zh-CN" sz="24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/>
              <a:t>      </a:t>
            </a:r>
            <a:endParaRPr lang="en-US" altLang="zh-CN" sz="2400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21075" y="3275965"/>
          <a:ext cx="1537335" cy="1055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showAsIcon="1" r:id="rId1" imgW="971550" imgH="666750" progId="Word.Document.12">
                  <p:embed/>
                </p:oleObj>
              </mc:Choice>
              <mc:Fallback>
                <p:oleObj name="" showAsIcon="1" r:id="rId1" imgW="971550" imgH="666750" progId="Word.Document.12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21075" y="3275965"/>
                        <a:ext cx="1537335" cy="1055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2.2.3</a:t>
            </a:r>
            <a:r>
              <a:rPr lang="zh-CN" altLang="en-US" sz="2800" b="1" dirty="0">
                <a:sym typeface="+mn-ea"/>
              </a:rPr>
              <a:t>  </a:t>
            </a:r>
            <a:r>
              <a:rPr lang="en-US" altLang="zh-CN" sz="2800" b="1">
                <a:sym typeface="+mn-ea"/>
              </a:rPr>
              <a:t>完全分布模式</a:t>
            </a:r>
            <a:r>
              <a:rPr lang="en-US" altLang="zh-CN" sz="2800" b="1" dirty="0">
                <a:sym typeface="+mn-ea"/>
              </a:rPr>
              <a:t>环境搭建</a:t>
            </a:r>
            <a:endParaRPr lang="en-US" altLang="zh-CN" sz="2800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4700" y="1463675"/>
            <a:ext cx="106419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分发配置：将Master的配置目录文件分发至其他机器</a:t>
            </a:r>
            <a:endParaRPr lang="en-US" altLang="zh-CN" sz="24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/>
              <a:t>   </a:t>
            </a:r>
            <a:r>
              <a:rPr lang="en-US" altLang="zh-CN" sz="2400">
                <a:solidFill>
                  <a:srgbClr val="FF0000"/>
                </a:solidFill>
              </a:rPr>
              <a:t>  $ cd ~/hadoop/etc/</a:t>
            </a:r>
            <a:endParaRPr lang="en-US" altLang="zh-CN" sz="2400">
              <a:solidFill>
                <a:srgbClr val="FF000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0000"/>
                </a:solidFill>
              </a:rPr>
              <a:t>    $ scp -r hadoop hadoop@Slave1:~/hadoop/etc/</a:t>
            </a:r>
            <a:endParaRPr lang="en-US" altLang="zh-CN" sz="2400">
              <a:solidFill>
                <a:srgbClr val="FF000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0000"/>
                </a:solidFill>
              </a:rPr>
              <a:t>    $ scp -r hadoop hadoop@Slave2:~/hadoop/etc/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2.2.3</a:t>
            </a:r>
            <a:r>
              <a:rPr lang="zh-CN" altLang="en-US" sz="2800" b="1" dirty="0">
                <a:sym typeface="+mn-ea"/>
              </a:rPr>
              <a:t>  </a:t>
            </a:r>
            <a:r>
              <a:rPr lang="en-US" altLang="zh-CN" sz="2800" b="1">
                <a:sym typeface="+mn-ea"/>
              </a:rPr>
              <a:t>完全分布模式</a:t>
            </a:r>
            <a:r>
              <a:rPr lang="en-US" altLang="zh-CN" sz="2800" b="1" dirty="0">
                <a:sym typeface="+mn-ea"/>
              </a:rPr>
              <a:t>环境搭建</a:t>
            </a:r>
            <a:endParaRPr lang="en-US" altLang="zh-CN" sz="2800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5810" y="1449705"/>
            <a:ext cx="91395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 sz="2400"/>
              <a:t>6.指定集群Slaves配置</a:t>
            </a:r>
            <a:endParaRPr lang="en-US" altLang="zh-CN" sz="2400"/>
          </a:p>
          <a:p>
            <a:pPr indent="0">
              <a:buNone/>
            </a:pPr>
            <a:r>
              <a:rPr lang="en-US" altLang="zh-CN" sz="2400"/>
              <a:t>     此过程是与伪分布式模式最根本的区别。配置Slavers从机后，Hadoop将变成完全分布式模式。</a:t>
            </a:r>
            <a:endParaRPr lang="en-US" altLang="zh-CN" sz="2400"/>
          </a:p>
          <a:p>
            <a:pPr indent="0">
              <a:buNone/>
            </a:pPr>
            <a:r>
              <a:rPr lang="zh-CN" altLang="en-US" sz="2400"/>
              <a:t>配置方法：</a:t>
            </a:r>
            <a:r>
              <a:rPr lang="en-US" altLang="zh-CN" sz="2400"/>
              <a:t>   </a:t>
            </a:r>
            <a:endParaRPr lang="en-US" altLang="zh-CN" sz="2400"/>
          </a:p>
          <a:p>
            <a:pPr indent="0">
              <a:buNone/>
            </a:pPr>
            <a:r>
              <a:rPr lang="en-US" altLang="zh-CN" sz="2400"/>
              <a:t>        </a:t>
            </a:r>
            <a:r>
              <a:rPr lang="zh-CN" altLang="en-US" sz="2400"/>
              <a:t>在</a:t>
            </a:r>
            <a:r>
              <a:rPr lang="en-US" altLang="zh-CN" sz="2400"/>
              <a:t>Master主机操作，进入配置目录${HADOOP_HOME}/etc/hadoop/，修改slavers文件</a:t>
            </a:r>
            <a:r>
              <a:rPr lang="zh-CN" altLang="en-US" sz="2400"/>
              <a:t>，将其内容修改为：</a:t>
            </a:r>
            <a:endParaRPr lang="zh-CN" altLang="en-US" sz="2400"/>
          </a:p>
          <a:p>
            <a:pPr indent="0">
              <a:buNone/>
            </a:pPr>
            <a:r>
              <a:rPr lang="zh-CN" altLang="en-US" sz="2400">
                <a:solidFill>
                  <a:srgbClr val="7030A0"/>
                </a:solidFill>
              </a:rPr>
              <a:t>Slave1</a:t>
            </a:r>
            <a:endParaRPr lang="zh-CN" altLang="en-US" sz="2400">
              <a:solidFill>
                <a:srgbClr val="7030A0"/>
              </a:solidFill>
            </a:endParaRPr>
          </a:p>
          <a:p>
            <a:pPr indent="0">
              <a:buNone/>
            </a:pPr>
            <a:r>
              <a:rPr lang="zh-CN" altLang="en-US" sz="2400">
                <a:solidFill>
                  <a:srgbClr val="7030A0"/>
                </a:solidFill>
              </a:rPr>
              <a:t>Slave2</a:t>
            </a:r>
            <a:endParaRPr lang="zh-CN" altLang="en-US" sz="2400"/>
          </a:p>
          <a:p>
            <a:pPr indent="0">
              <a:buNone/>
            </a:pPr>
            <a:r>
              <a:rPr lang="zh-CN" altLang="en-US" sz="2400">
                <a:solidFill>
                  <a:srgbClr val="FF0000"/>
                </a:solidFill>
              </a:rPr>
              <a:t>注意：</a:t>
            </a:r>
            <a:endParaRPr lang="zh-CN" altLang="en-US" sz="2400"/>
          </a:p>
          <a:p>
            <a:pPr indent="0">
              <a:buNone/>
            </a:pPr>
            <a:r>
              <a:rPr lang="zh-CN" altLang="en-US" sz="2400"/>
              <a:t>    1</a:t>
            </a:r>
            <a:r>
              <a:rPr lang="en-US" altLang="zh-CN" sz="2400"/>
              <a:t>)</a:t>
            </a:r>
            <a:r>
              <a:rPr lang="zh-CN" altLang="en-US" sz="2400"/>
              <a:t>此配置只需要在Master机器进行，其他从机不需要配置此文件；</a:t>
            </a:r>
            <a:endParaRPr lang="zh-CN" altLang="en-US" sz="2400"/>
          </a:p>
          <a:p>
            <a:pPr indent="0">
              <a:buNone/>
            </a:pPr>
            <a:r>
              <a:rPr lang="zh-CN" altLang="en-US" sz="2400"/>
              <a:t>    </a:t>
            </a:r>
            <a:r>
              <a:rPr lang="en-US" altLang="zh-CN" sz="2400"/>
              <a:t>2)</a:t>
            </a:r>
            <a:r>
              <a:rPr lang="zh-CN" altLang="en-US" sz="2400"/>
              <a:t> 要将slaves文件原来的内容删除掉，再添加Slave主机名称，           </a:t>
            </a:r>
            <a:endParaRPr lang="zh-CN" altLang="en-US" sz="2400"/>
          </a:p>
          <a:p>
            <a:pPr indent="0">
              <a:buNone/>
            </a:pPr>
            <a:r>
              <a:rPr lang="zh-CN" altLang="en-US" sz="2400"/>
              <a:t>         Slave主机名称也可以改为Slave IP地址。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2.2.3</a:t>
            </a:r>
            <a:r>
              <a:rPr lang="zh-CN" altLang="en-US" sz="2800" b="1" dirty="0">
                <a:sym typeface="+mn-ea"/>
              </a:rPr>
              <a:t>  </a:t>
            </a:r>
            <a:r>
              <a:rPr lang="en-US" altLang="zh-CN" sz="2800" b="1">
                <a:sym typeface="+mn-ea"/>
              </a:rPr>
              <a:t>完全分布模式</a:t>
            </a:r>
            <a:r>
              <a:rPr lang="en-US" altLang="zh-CN" sz="2800" b="1" dirty="0">
                <a:sym typeface="+mn-ea"/>
              </a:rPr>
              <a:t>环境搭建</a:t>
            </a:r>
            <a:endParaRPr lang="en-US" altLang="zh-CN" sz="2800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5810" y="1449705"/>
            <a:ext cx="913955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 sz="2400"/>
              <a:t>7.格式化HDFS文件系统</a:t>
            </a:r>
            <a:endParaRPr lang="en-US" altLang="zh-CN" sz="2400"/>
          </a:p>
          <a:p>
            <a:pPr indent="0">
              <a:buNone/>
            </a:pPr>
            <a:r>
              <a:rPr lang="en-US" altLang="zh-CN" sz="2400">
                <a:solidFill>
                  <a:srgbClr val="FF0000"/>
                </a:solidFill>
              </a:rPr>
              <a:t>$ hdfs namenode -format</a:t>
            </a:r>
            <a:endParaRPr lang="en-US" altLang="zh-CN" sz="2400">
              <a:solidFill>
                <a:srgbClr val="FF0000"/>
              </a:solidFill>
            </a:endParaRPr>
          </a:p>
          <a:p>
            <a:pPr indent="0">
              <a:buNone/>
            </a:pPr>
            <a:endParaRPr lang="en-US" altLang="zh-CN" sz="240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altLang="zh-CN" sz="2400">
                <a:sym typeface="+mn-ea"/>
              </a:rPr>
              <a:t>8.启动Hadoop守护进程</a:t>
            </a:r>
            <a:endParaRPr lang="en-US" altLang="zh-CN" sz="2400"/>
          </a:p>
          <a:p>
            <a:pPr indent="0">
              <a:buNone/>
            </a:pPr>
            <a:r>
              <a:rPr lang="en-US" altLang="zh-CN" sz="2400">
                <a:sym typeface="+mn-ea"/>
              </a:rPr>
              <a:t>   </a:t>
            </a:r>
            <a:r>
              <a:rPr lang="zh-CN" altLang="en-US" sz="2400">
                <a:sym typeface="+mn-ea"/>
              </a:rPr>
              <a:t>和伪分布式启动</a:t>
            </a:r>
            <a:r>
              <a:rPr lang="en-US" altLang="zh-CN" sz="2400">
                <a:sym typeface="+mn-ea"/>
              </a:rPr>
              <a:t>Hadoop</a:t>
            </a:r>
            <a:r>
              <a:rPr lang="zh-CN" altLang="en-US" sz="2400">
                <a:sym typeface="+mn-ea"/>
              </a:rPr>
              <a:t>一样，分别启动</a:t>
            </a:r>
            <a:r>
              <a:rPr lang="en-US" altLang="zh-CN" sz="2400">
                <a:sym typeface="+mn-ea"/>
              </a:rPr>
              <a:t>HDFS</a:t>
            </a:r>
            <a:r>
              <a:rPr lang="zh-CN" altLang="en-US" sz="2400">
                <a:sym typeface="+mn-ea"/>
              </a:rPr>
              <a:t>和</a:t>
            </a:r>
            <a:r>
              <a:rPr lang="en-US" altLang="zh-CN" sz="2400">
                <a:sym typeface="+mn-ea"/>
              </a:rPr>
              <a:t>YARN</a:t>
            </a:r>
            <a:endParaRPr lang="zh-CN" altLang="en-US" sz="2400">
              <a:sym typeface="+mn-ea"/>
            </a:endParaRPr>
          </a:p>
          <a:p>
            <a:pPr indent="0">
              <a:buNone/>
            </a:pPr>
            <a:endParaRPr lang="zh-CN" altLang="en-US" sz="2400">
              <a:sym typeface="+mn-ea"/>
            </a:endParaRPr>
          </a:p>
          <a:p>
            <a:pPr indent="0">
              <a:buNone/>
            </a:pPr>
            <a:r>
              <a:rPr lang="zh-CN" altLang="en-US" sz="2400"/>
              <a:t>9.验证Hadoop进程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    $ jps命令验证：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    浏览器（WebUI）验证</a:t>
            </a:r>
            <a:endParaRPr lang="zh-CN" altLang="en-US" sz="2400">
              <a:sym typeface="+mn-ea"/>
            </a:endParaRPr>
          </a:p>
          <a:p>
            <a:pPr indent="0">
              <a:buNone/>
            </a:pP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4674742" y="1995805"/>
            <a:ext cx="5347879" cy="3246556"/>
            <a:chOff x="5726" y="2576"/>
            <a:chExt cx="4993" cy="3031"/>
          </a:xfrm>
        </p:grpSpPr>
        <p:sp>
          <p:nvSpPr>
            <p:cNvPr id="12" name="TextBox 11"/>
            <p:cNvSpPr txBox="1"/>
            <p:nvPr/>
          </p:nvSpPr>
          <p:spPr>
            <a:xfrm>
              <a:off x="6066" y="2689"/>
              <a:ext cx="4653" cy="1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lvl="1"/>
              <a:endPara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1"/>
              <a:endParaRPr lang="en-US" altLang="zh-CN" sz="2800" b="1" dirty="0">
                <a:solidFill>
                  <a:srgbClr val="080808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1" algn="ctr"/>
              <a:r>
                <a:rPr lang="zh-CN" altLang="en-US" sz="3600" b="1" dirty="0" smtClean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安装前准备</a:t>
              </a:r>
              <a:endParaRPr lang="zh-CN" altLang="en-US" sz="36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V="1">
              <a:off x="5726" y="2576"/>
              <a:ext cx="0" cy="3031"/>
            </a:xfrm>
            <a:prstGeom prst="line">
              <a:avLst/>
            </a:prstGeom>
            <a:ln w="12700">
              <a:solidFill>
                <a:srgbClr val="0808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78"/>
          <p:cNvSpPr/>
          <p:nvPr/>
        </p:nvSpPr>
        <p:spPr>
          <a:xfrm>
            <a:off x="1651000" y="2368550"/>
            <a:ext cx="2407920" cy="2408555"/>
          </a:xfrm>
          <a:prstGeom prst="flowChartDecision">
            <a:avLst/>
          </a:prstGeom>
          <a:solidFill>
            <a:srgbClr val="B23033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p>
            <a:pPr algn="ctr"/>
            <a:endParaRPr lang="en-GB"/>
          </a:p>
        </p:txBody>
      </p:sp>
      <p:sp>
        <p:nvSpPr>
          <p:cNvPr id="3" name="Flowchart: Decision 79"/>
          <p:cNvSpPr/>
          <p:nvPr/>
        </p:nvSpPr>
        <p:spPr>
          <a:xfrm>
            <a:off x="1651000" y="2585085"/>
            <a:ext cx="2407920" cy="2408555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p>
            <a:pPr algn="ctr"/>
            <a:endParaRPr lang="en-GB"/>
          </a:p>
        </p:txBody>
      </p:sp>
      <p:sp>
        <p:nvSpPr>
          <p:cNvPr id="5" name="TextBox 93"/>
          <p:cNvSpPr txBox="1"/>
          <p:nvPr/>
        </p:nvSpPr>
        <p:spPr>
          <a:xfrm>
            <a:off x="2351405" y="3418205"/>
            <a:ext cx="1007110" cy="74168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p>
            <a:r>
              <a:rPr lang="en-US" altLang="zh-CN" sz="4400" b="1" dirty="0">
                <a:solidFill>
                  <a:srgbClr val="B23033"/>
                </a:solidFill>
                <a:latin typeface="微软雅黑" panose="020B0503020204020204" charset="-122"/>
                <a:ea typeface="微软雅黑" panose="020B0503020204020204" charset="-122"/>
              </a:rPr>
              <a:t>0 1</a:t>
            </a:r>
            <a:endParaRPr lang="en-US" altLang="zh-CN" sz="4400" b="1" dirty="0">
              <a:solidFill>
                <a:srgbClr val="B230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4674742" y="1995805"/>
            <a:ext cx="5347879" cy="3246556"/>
            <a:chOff x="5726" y="2576"/>
            <a:chExt cx="4993" cy="3031"/>
          </a:xfrm>
        </p:grpSpPr>
        <p:sp>
          <p:nvSpPr>
            <p:cNvPr id="12" name="TextBox 11"/>
            <p:cNvSpPr txBox="1"/>
            <p:nvPr/>
          </p:nvSpPr>
          <p:spPr>
            <a:xfrm>
              <a:off x="6066" y="2689"/>
              <a:ext cx="4653" cy="1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lvl="1"/>
              <a:endPara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1"/>
              <a:endParaRPr lang="en-US" altLang="zh-CN" sz="2800" b="1" dirty="0">
                <a:solidFill>
                  <a:srgbClr val="080808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1" algn="ctr"/>
              <a:r>
                <a:rPr lang="zh-CN" sz="3600" b="1" dirty="0" smtClean="0">
                  <a:solidFill>
                    <a:srgbClr val="B22F33"/>
                  </a:solidFill>
                  <a:latin typeface="微软雅黑" panose="020B0503020204020204" charset="-122"/>
                  <a:ea typeface="微软雅黑" panose="020B0503020204020204" charset="-122"/>
                </a:rPr>
                <a:t>本章小结</a:t>
              </a:r>
              <a:endParaRPr lang="zh-CN" sz="3600" b="1" dirty="0" smtClean="0">
                <a:solidFill>
                  <a:srgbClr val="B22F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V="1">
              <a:off x="5726" y="2576"/>
              <a:ext cx="0" cy="3031"/>
            </a:xfrm>
            <a:prstGeom prst="line">
              <a:avLst/>
            </a:prstGeom>
            <a:ln w="12700">
              <a:solidFill>
                <a:srgbClr val="0808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78"/>
          <p:cNvSpPr/>
          <p:nvPr/>
        </p:nvSpPr>
        <p:spPr>
          <a:xfrm>
            <a:off x="1651000" y="2368550"/>
            <a:ext cx="2407920" cy="2408555"/>
          </a:xfrm>
          <a:prstGeom prst="flowChartDecision">
            <a:avLst/>
          </a:prstGeom>
          <a:solidFill>
            <a:srgbClr val="B23033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p>
            <a:pPr algn="ctr"/>
            <a:endParaRPr lang="en-GB"/>
          </a:p>
        </p:txBody>
      </p:sp>
      <p:sp>
        <p:nvSpPr>
          <p:cNvPr id="3" name="Flowchart: Decision 79"/>
          <p:cNvSpPr/>
          <p:nvPr/>
        </p:nvSpPr>
        <p:spPr>
          <a:xfrm>
            <a:off x="1651000" y="2585085"/>
            <a:ext cx="2407920" cy="2408555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p>
            <a:pPr algn="ctr"/>
            <a:endParaRPr lang="en-GB"/>
          </a:p>
        </p:txBody>
      </p:sp>
      <p:sp>
        <p:nvSpPr>
          <p:cNvPr id="5" name="TextBox 93"/>
          <p:cNvSpPr txBox="1"/>
          <p:nvPr/>
        </p:nvSpPr>
        <p:spPr>
          <a:xfrm>
            <a:off x="2351405" y="3418205"/>
            <a:ext cx="1007110" cy="74168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p>
            <a:r>
              <a:rPr lang="en-US" altLang="zh-CN" sz="4400" b="1" dirty="0">
                <a:solidFill>
                  <a:srgbClr val="B23033"/>
                </a:solidFill>
                <a:latin typeface="微软雅黑" panose="020B0503020204020204" charset="-122"/>
                <a:ea typeface="微软雅黑" panose="020B0503020204020204" charset="-122"/>
              </a:rPr>
              <a:t>0 3</a:t>
            </a:r>
            <a:endParaRPr lang="en-US" altLang="zh-CN" sz="4400" b="1" dirty="0">
              <a:solidFill>
                <a:srgbClr val="B230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/>
              <a:t>2.3</a:t>
            </a:r>
            <a:r>
              <a:rPr lang="zh-CN" altLang="en-US" sz="2800" b="1" dirty="0"/>
              <a:t>  本章小结</a:t>
            </a:r>
            <a:endParaRPr 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096260" y="2780030"/>
            <a:ext cx="52343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掌握</a:t>
            </a:r>
            <a:r>
              <a:rPr lang="en-US" altLang="zh-CN" sz="2800"/>
              <a:t>Hadoop</a:t>
            </a:r>
            <a:r>
              <a:rPr lang="zh-CN" altLang="en-US" sz="2800"/>
              <a:t>三种模式的环境搭建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13155" y="1922780"/>
            <a:ext cx="92506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  </a:t>
            </a:r>
            <a:r>
              <a:rPr lang="zh-CN" altLang="en-US" sz="2400"/>
              <a:t>Hadoop由GNU/Linux平台支持(建议)。因此，需要安装一个Linux操作系统来设置Hadoop环境。如果有除Linux以外的操作系统，也可以在其中安装Virtualbox软件，并在Virtualbox内部安装Linux。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         那么若是想在个人计算机上安装</a:t>
            </a:r>
            <a:r>
              <a:rPr lang="en-US" altLang="zh-CN" sz="2400"/>
              <a:t>Hadoop</a:t>
            </a:r>
            <a:r>
              <a:rPr lang="zh-CN" altLang="en-US" sz="2400"/>
              <a:t>集成环境，则需要什么样的硬件条件和软件条件呢？</a:t>
            </a:r>
            <a:endParaRPr lang="zh-CN" alt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/>
              <a:t>环境准备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13485" y="1714500"/>
            <a:ext cx="9765030" cy="3984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300">
                <a:sym typeface="+mn-ea"/>
              </a:rPr>
              <a:t>Hadoop学习环境电脑硬件配置建议如下：</a:t>
            </a:r>
            <a:endParaRPr lang="zh-CN" altLang="en-US" sz="2300"/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300">
                <a:sym typeface="+mn-ea"/>
              </a:rPr>
              <a:t>64位操作系统</a:t>
            </a:r>
            <a:endParaRPr lang="zh-CN" altLang="en-US" sz="2300"/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300">
                <a:sym typeface="+mn-ea"/>
              </a:rPr>
              <a:t>处理器：四核2GHz及以上</a:t>
            </a:r>
            <a:endParaRPr lang="zh-CN" altLang="en-US" sz="2300"/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300">
                <a:sym typeface="+mn-ea"/>
              </a:rPr>
              <a:t>系统内存：4GB及以上</a:t>
            </a:r>
            <a:endParaRPr lang="zh-CN" altLang="en-US" sz="2300"/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300">
                <a:sym typeface="+mn-ea"/>
              </a:rPr>
              <a:t>磁盘空间：100 GB的存储空间（剩余空间）</a:t>
            </a:r>
            <a:endParaRPr lang="zh-CN" altLang="en-US" sz="2300"/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300">
                <a:sym typeface="+mn-ea"/>
              </a:rPr>
              <a:t>良好的网络环境</a:t>
            </a:r>
            <a:endParaRPr lang="zh-CN" altLang="en-US" sz="230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300"/>
              <a:t>软件环境：</a:t>
            </a:r>
            <a:endParaRPr lang="zh-CN" altLang="en-US" sz="2300"/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300"/>
              <a:t>虚拟机</a:t>
            </a:r>
            <a:endParaRPr lang="zh-CN" altLang="en-US" sz="2300"/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300"/>
              <a:t>Linux操作系统</a:t>
            </a:r>
            <a:endParaRPr lang="zh-CN" altLang="en-US" sz="2300"/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300"/>
              <a:t>Java版本</a:t>
            </a:r>
            <a:endParaRPr lang="zh-CN" altLang="en-US" sz="2300"/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300"/>
              <a:t>Hadoop版本</a:t>
            </a:r>
            <a:endParaRPr lang="zh-CN" altLang="en-US" sz="2300"/>
          </a:p>
        </p:txBody>
      </p:sp>
      <p:sp>
        <p:nvSpPr>
          <p:cNvPr id="7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/>
              <a:t>环境准备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/>
              <a:t>2.1.1</a:t>
            </a:r>
            <a:r>
              <a:rPr lang="zh-CN" altLang="en-US" sz="2800" b="1" dirty="0"/>
              <a:t> 关闭防火墙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113155" y="1922780"/>
            <a:ext cx="92506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/>
              <a:t>查看防火墙状态：</a:t>
            </a:r>
            <a:endParaRPr sz="2400"/>
          </a:p>
          <a:p>
            <a:r>
              <a:rPr sz="2400">
                <a:solidFill>
                  <a:srgbClr val="FF0000"/>
                </a:solidFill>
              </a:rPr>
              <a:t>$ sudo ufw status</a:t>
            </a:r>
            <a:endParaRPr sz="2400"/>
          </a:p>
          <a:p>
            <a:r>
              <a:rPr lang="zh-CN" sz="2400">
                <a:solidFill>
                  <a:srgbClr val="0945A5"/>
                </a:solidFill>
              </a:rPr>
              <a:t>状态：激活</a:t>
            </a:r>
            <a:endParaRPr lang="zh-CN" sz="2400"/>
          </a:p>
          <a:p>
            <a:r>
              <a:rPr lang="zh-CN" sz="2400"/>
              <a:t>关闭防火墙：</a:t>
            </a:r>
            <a:endParaRPr lang="zh-CN" sz="2400"/>
          </a:p>
          <a:p>
            <a:r>
              <a:rPr lang="zh-CN" sz="2400">
                <a:solidFill>
                  <a:srgbClr val="FF0000"/>
                </a:solidFill>
              </a:rPr>
              <a:t>$ sudo ufw disable</a:t>
            </a:r>
            <a:endParaRPr lang="zh-CN" sz="2400"/>
          </a:p>
          <a:p>
            <a:r>
              <a:rPr lang="zh-CN" sz="2400">
                <a:solidFill>
                  <a:srgbClr val="0945A5"/>
                </a:solidFill>
              </a:rPr>
              <a:t>防火墙在系统启动时自动禁用</a:t>
            </a:r>
            <a:endParaRPr lang="zh-CN" sz="2400"/>
          </a:p>
          <a:p>
            <a:r>
              <a:rPr sz="2400">
                <a:sym typeface="+mn-ea"/>
              </a:rPr>
              <a:t>查看防火墙状态：</a:t>
            </a:r>
            <a:endParaRPr sz="2400"/>
          </a:p>
          <a:p>
            <a:r>
              <a:rPr sz="2400">
                <a:solidFill>
                  <a:srgbClr val="FF0000"/>
                </a:solidFill>
                <a:sym typeface="+mn-ea"/>
              </a:rPr>
              <a:t>$ sudo ufw status</a:t>
            </a:r>
            <a:endParaRPr sz="2400"/>
          </a:p>
          <a:p>
            <a:r>
              <a:rPr lang="zh-CN" sz="2400">
                <a:solidFill>
                  <a:srgbClr val="0945A5"/>
                </a:solidFill>
                <a:sym typeface="+mn-ea"/>
              </a:rPr>
              <a:t>状态：不活动</a:t>
            </a:r>
            <a:endParaRPr lang="zh-CN" sz="2400">
              <a:solidFill>
                <a:srgbClr val="0945A5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/>
              <a:t>2.1.2</a:t>
            </a:r>
            <a:r>
              <a:rPr lang="zh-CN" altLang="en-US" sz="2800" b="1" dirty="0"/>
              <a:t> 设置NTP时间服务器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113155" y="1922780"/>
            <a:ext cx="92506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/>
              <a:t>查看时间服务是否运行：</a:t>
            </a:r>
            <a:endParaRPr sz="2400"/>
          </a:p>
          <a:p>
            <a:r>
              <a:rPr sz="2400">
                <a:solidFill>
                  <a:srgbClr val="FF0000"/>
                </a:solidFill>
              </a:rPr>
              <a:t>$ sudo dpkg -l |grep ntp</a:t>
            </a:r>
            <a:endParaRPr sz="2400">
              <a:solidFill>
                <a:srgbClr val="FF0000"/>
              </a:solidFill>
            </a:endParaRPr>
          </a:p>
          <a:p>
            <a:r>
              <a:rPr sz="2400"/>
              <a:t>若NTP尚未安装就运行安装命令：</a:t>
            </a:r>
            <a:endParaRPr sz="2400"/>
          </a:p>
          <a:p>
            <a:r>
              <a:rPr sz="2400">
                <a:solidFill>
                  <a:srgbClr val="FF0000"/>
                </a:solidFill>
              </a:rPr>
              <a:t>$ sudo apt-get install ntp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/>
              <a:t>2.1.3</a:t>
            </a:r>
            <a:r>
              <a:rPr lang="zh-CN" altLang="en-US" sz="2800" b="1" dirty="0"/>
              <a:t>  </a:t>
            </a:r>
            <a:r>
              <a:rPr lang="zh-CN" altLang="en-US" sz="2800" b="1" dirty="0">
                <a:sym typeface="+mn-ea"/>
              </a:rPr>
              <a:t>创建用户</a:t>
            </a:r>
            <a:endParaRPr lang="en-US" altLang="zh-CN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213485" y="1714500"/>
            <a:ext cx="976503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300">
                <a:sym typeface="+mn-ea"/>
              </a:rPr>
              <a:t>在Linux系统下，出于安全考虑，避免使用root用户（拥有最高权限的用户）误操作对系统造成不可恢复的甚至灾难性的影响，我们需要创建一个普通用户，例如：hadoop。</a:t>
            </a:r>
            <a:endParaRPr lang="zh-CN" altLang="en-US" sz="2300">
              <a:sym typeface="+mn-ea"/>
            </a:endParaRPr>
          </a:p>
          <a:p>
            <a:r>
              <a:rPr lang="zh-CN" altLang="en-US" sz="2300" b="1">
                <a:sym typeface="+mn-ea"/>
              </a:rPr>
              <a:t>  </a:t>
            </a:r>
            <a:endParaRPr lang="zh-CN" altLang="en-US" sz="2300" b="1">
              <a:sym typeface="+mn-ea"/>
            </a:endParaRPr>
          </a:p>
          <a:p>
            <a:endParaRPr lang="zh-CN" altLang="en-US" sz="2300">
              <a:sym typeface="+mn-ea"/>
            </a:endParaRPr>
          </a:p>
          <a:p>
            <a:endParaRPr lang="zh-CN" altLang="en-US" sz="23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0.0"/>
</p:tagLst>
</file>

<file path=ppt/tags/tag2.xml><?xml version="1.0" encoding="utf-8"?>
<p:tagLst xmlns:p="http://schemas.openxmlformats.org/presentationml/2006/main">
  <p:tag name="PA" val="v3.0.0"/>
</p:tagLst>
</file>

<file path=ppt/tags/tag3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8288</Words>
  <Application>WPS 演示</Application>
  <PresentationFormat>Widescreen</PresentationFormat>
  <Paragraphs>520</Paragraphs>
  <Slides>41</Slides>
  <Notes>46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41</vt:i4>
      </vt:variant>
    </vt:vector>
  </HeadingPairs>
  <TitlesOfParts>
    <vt:vector size="60" baseType="lpstr">
      <vt:lpstr>Arial</vt:lpstr>
      <vt:lpstr>宋体</vt:lpstr>
      <vt:lpstr>Wingdings</vt:lpstr>
      <vt:lpstr>微软雅黑</vt:lpstr>
      <vt:lpstr>Arial Unicode MS</vt:lpstr>
      <vt:lpstr>华文行楷</vt:lpstr>
      <vt:lpstr>Wingdings</vt:lpstr>
      <vt:lpstr>Calibri</vt:lpstr>
      <vt:lpstr>Arial Unicode MS</vt:lpstr>
      <vt:lpstr>方正书宋简体</vt:lpstr>
      <vt:lpstr>Times New Roman</vt:lpstr>
      <vt:lpstr>黑体</vt:lpstr>
      <vt:lpstr>楷体_GB2312</vt:lpstr>
      <vt:lpstr>新宋体</vt:lpstr>
      <vt:lpstr>2_自定义设计方案</vt:lpstr>
      <vt:lpstr>Word.Document.12</vt:lpstr>
      <vt:lpstr>Word.Document.12</vt:lpstr>
      <vt:lpstr>Word.Document.12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韩金瓶</cp:lastModifiedBy>
  <cp:revision>1719</cp:revision>
  <dcterms:created xsi:type="dcterms:W3CDTF">2015-05-05T08:02:00Z</dcterms:created>
  <dcterms:modified xsi:type="dcterms:W3CDTF">2019-03-06T08:23:00Z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