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60" r:id="rId3"/>
    <p:sldId id="427" r:id="rId4"/>
    <p:sldId id="738" r:id="rId5"/>
    <p:sldId id="541" r:id="rId6"/>
    <p:sldId id="652" r:id="rId7"/>
    <p:sldId id="735" r:id="rId8"/>
    <p:sldId id="740" r:id="rId9"/>
    <p:sldId id="739" r:id="rId10"/>
    <p:sldId id="590" r:id="rId11"/>
    <p:sldId id="741" r:id="rId12"/>
    <p:sldId id="743" r:id="rId13"/>
    <p:sldId id="742" r:id="rId14"/>
    <p:sldId id="584" r:id="rId15"/>
    <p:sldId id="618" r:id="rId16"/>
    <p:sldId id="619" r:id="rId17"/>
    <p:sldId id="745" r:id="rId18"/>
    <p:sldId id="653" r:id="rId19"/>
    <p:sldId id="654" r:id="rId20"/>
    <p:sldId id="689" r:id="rId21"/>
    <p:sldId id="585" r:id="rId22"/>
    <p:sldId id="744" r:id="rId23"/>
    <p:sldId id="587" r:id="rId24"/>
    <p:sldId id="586" r:id="rId25"/>
    <p:sldId id="589" r:id="rId26"/>
    <p:sldId id="620" r:id="rId27"/>
    <p:sldId id="540" r:id="rId28"/>
    <p:sldId id="554" r:id="rId29"/>
    <p:sldId id="621" r:id="rId30"/>
    <p:sldId id="542" r:id="rId31"/>
    <p:sldId id="543" r:id="rId32"/>
    <p:sldId id="544" r:id="rId33"/>
    <p:sldId id="622" r:id="rId34"/>
    <p:sldId id="545" r:id="rId35"/>
    <p:sldId id="546" r:id="rId36"/>
    <p:sldId id="547" r:id="rId37"/>
    <p:sldId id="790" r:id="rId38"/>
    <p:sldId id="791" r:id="rId39"/>
    <p:sldId id="792" r:id="rId40"/>
    <p:sldId id="548" r:id="rId41"/>
    <p:sldId id="552" r:id="rId42"/>
    <p:sldId id="690" r:id="rId43"/>
    <p:sldId id="786" r:id="rId44"/>
    <p:sldId id="649" r:id="rId45"/>
    <p:sldId id="789" r:id="rId46"/>
    <p:sldId id="718" r:id="rId47"/>
    <p:sldId id="719" r:id="rId48"/>
    <p:sldId id="553" r:id="rId49"/>
    <p:sldId id="596" r:id="rId50"/>
    <p:sldId id="812" r:id="rId51"/>
    <p:sldId id="813" r:id="rId52"/>
    <p:sldId id="847" r:id="rId53"/>
    <p:sldId id="815" r:id="rId54"/>
    <p:sldId id="836" r:id="rId55"/>
    <p:sldId id="837" r:id="rId56"/>
    <p:sldId id="838" r:id="rId57"/>
    <p:sldId id="839" r:id="rId58"/>
    <p:sldId id="840" r:id="rId59"/>
    <p:sldId id="848" r:id="rId60"/>
    <p:sldId id="849" r:id="rId61"/>
    <p:sldId id="817" r:id="rId62"/>
    <p:sldId id="826" r:id="rId63"/>
    <p:sldId id="827" r:id="rId64"/>
    <p:sldId id="828" r:id="rId65"/>
    <p:sldId id="263"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F3C"/>
    <a:srgbClr val="B52E49"/>
    <a:srgbClr val="A50021"/>
    <a:srgbClr val="B22642"/>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291" autoAdjust="0"/>
  </p:normalViewPr>
  <p:slideViewPr>
    <p:cSldViewPr snapToGrid="0">
      <p:cViewPr>
        <p:scale>
          <a:sx n="70" d="100"/>
          <a:sy n="70" d="100"/>
        </p:scale>
        <p:origin x="536" y="-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7D819-5FC4-4CF5-8195-40001D20147A}" type="datetimeFigureOut">
              <a:rPr lang="zh-CN" altLang="en-US" smtClean="0"/>
              <a:t>2021/3/8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F91A9-D84C-44C2-96C3-29782D35832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前面的0. 1. 代表该文件的block索引，</a:t>
            </a:r>
            <a:r>
              <a:rPr lang="en-US" altLang="zh-CN"/>
              <a:t>10</a:t>
            </a:r>
            <a:r>
              <a:rPr lang="zh-CN" altLang="en-US"/>
              <a:t>的文件块，就从0-</a:t>
            </a:r>
            <a:r>
              <a:rPr lang="en-US" altLang="zh-CN"/>
              <a:t>9</a:t>
            </a:r>
            <a:r>
              <a:rPr lang="zh-CN" altLang="en-US"/>
              <a:t>;</a:t>
            </a:r>
          </a:p>
          <a:p>
            <a:endParaRPr lang="zh-CN" altLang="en-US"/>
          </a:p>
          <a:p>
            <a:r>
              <a:rPr lang="zh-CN" altLang="en-US">
                <a:sym typeface="+mn-ea"/>
              </a:rPr>
              <a:t>BP-136474028-192.168.1.51-1533229105270:blk_1073745097_4273 </a:t>
            </a:r>
            <a:r>
              <a:rPr lang="zh-CN" altLang="en-US"/>
              <a:t>表示block id；</a:t>
            </a:r>
          </a:p>
          <a:p>
            <a:endParaRPr lang="zh-CN" altLang="en-US"/>
          </a:p>
          <a:p>
            <a:r>
              <a:rPr lang="zh-CN" altLang="en-US"/>
              <a:t>len=134217728 表示该文件块大小；</a:t>
            </a:r>
          </a:p>
          <a:p>
            <a:endParaRPr lang="zh-CN" altLang="en-US"/>
          </a:p>
          <a:p>
            <a:r>
              <a:rPr lang="zh-CN" altLang="en-US"/>
              <a:t>repl=2 表示该文件块副本数；</a:t>
            </a:r>
          </a:p>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dirty="0"/>
              <a:t>操作演示</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sym typeface="+mn-ea"/>
              </a:rPr>
              <a:t>NameNode维护了文件与数据块的映射表以及数据块与数据节点的映射表</a:t>
            </a:r>
          </a:p>
          <a:p>
            <a:r>
              <a:rPr lang="zh-CN" altLang="en-US">
                <a:sym typeface="+mn-ea"/>
              </a:rPr>
              <a:t>fsimage包含Hadoop文件系统中的所有目录和文件idnode的序列化信息；对于文件来说，包含的信息有修改时间、访问时间、块大小和组成一个文件块信息等；而对于目录来说，包含的信息主要有修改时间、访问控制权限等信息。</a:t>
            </a:r>
            <a:endParaRPr lang="zh-CN" altLang="en-US"/>
          </a:p>
          <a:p>
            <a:r>
              <a:rPr lang="en-US" dirty="0"/>
              <a:t>editlog主要是在NameNode已经启动情况下对HDFS进行的各种更新操作进行记录，HDFS客户端执行所有的写操作都会被记录到editlog中。</a:t>
            </a:r>
          </a:p>
          <a:p>
            <a:endParaRPr lang="en-US" dirty="0"/>
          </a:p>
          <a:p>
            <a:r>
              <a:rPr lang="en-US" dirty="0"/>
              <a:t>其中edits负责保存自最新检查点后命名空间的变化，起着日志的作用，而fsimage则保存了最新的检查点信息。</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simage包含Hadoop文件系统中的所有目录和文件idnode的序列化信息；对于文件来说，包含的信息有修改时间、访问时间、块大小和组成一个文件块信息等；而对于目录来说，包含的信息主要有修改时间、访问控制权限等信息。</a:t>
            </a:r>
          </a:p>
          <a:p>
            <a:r>
              <a:rPr lang="en-US" dirty="0"/>
              <a:t>fsimage中存储的信息就相当于整个hdfs在某一时刻的一个快照。 </a:t>
            </a:r>
          </a:p>
          <a:p>
            <a:endParaRPr lang="en-US" dirty="0"/>
          </a:p>
          <a:p>
            <a:r>
              <a:rPr lang="en-US" dirty="0"/>
              <a:t> oiv是offline image viewer的缩写，用于将fsimage文件的内容转储到指定文件中以便于阅读，</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   oev是offline edits viewer（离线edits查看器）的缩写，该工具只操作文件因而并不需要hadoop集群处于运行状态。</a:t>
            </a: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sym typeface="+mn-ea"/>
              </a:rPr>
              <a:t>（1）检查点</a:t>
            </a:r>
            <a:endParaRPr lang="zh-CN" altLang="en-US"/>
          </a:p>
          <a:p>
            <a:r>
              <a:rPr lang="zh-CN" altLang="en-US">
                <a:sym typeface="+mn-ea"/>
              </a:rPr>
              <a:t>　　何为检查点：检查点是给secondarynamenode设置的，通过设置hdfs-site.xml中参数dfs.namenode.checkpoint.period和dfs.namenode.checkpoint.txns 来触发，只要达到这两个条件之一就可以出发secondarynamenode执行检查点的操作。</a:t>
            </a:r>
            <a:endParaRPr lang="zh-CN" altLang="en-US"/>
          </a:p>
          <a:p>
            <a:r>
              <a:rPr lang="zh-CN" altLang="en-US">
                <a:sym typeface="+mn-ea"/>
              </a:rPr>
              <a:t>（2）检查点的的内容：</a:t>
            </a:r>
            <a:endParaRPr lang="zh-CN" altLang="en-US"/>
          </a:p>
          <a:p>
            <a:r>
              <a:rPr lang="zh-CN" altLang="en-US">
                <a:sym typeface="+mn-ea"/>
              </a:rPr>
              <a:t>　　secondarynamenode执行检查点的内容是首先从namenode中读取Fsimage，并执行namenode中editslog文件中的操作，并最终生成一个新的FSimage文件，并将这个文件上传给Namenode。注意 ：在这个过程中，如果editlog没有任何的记录的话，达到了检查点的条件后，也由于没有发生任何改变，因此不执行检查点操作。</a:t>
            </a:r>
            <a:endParaRPr lang="zh-CN" altLang="en-US"/>
          </a:p>
          <a:p>
            <a:r>
              <a:rPr lang="zh-CN" altLang="en-US">
                <a:sym typeface="+mn-ea"/>
              </a:rPr>
              <a:t>（3）检查点的作用：</a:t>
            </a:r>
            <a:endParaRPr lang="zh-CN" altLang="en-US"/>
          </a:p>
          <a:p>
            <a:r>
              <a:rPr lang="zh-CN" altLang="en-US">
                <a:sym typeface="+mn-ea"/>
              </a:rPr>
              <a:t>　　secondarynamenode执行这个检查点的操作，可以减少namenode的启动时间。</a:t>
            </a:r>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HDFS</a:t>
            </a:r>
            <a:r>
              <a:rPr lang="zh-CN" altLang="en-US"/>
              <a:t>在生态圈中的位置，为生态圈的根基</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sym typeface="+mn-ea"/>
            </a:endParaRPr>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15000"/>
              </a:lnSpc>
              <a:spcAft>
                <a:spcPts val="1000"/>
              </a:spcAft>
              <a:buSzPct val="80000"/>
              <a:defRPr/>
            </a:pPr>
            <a:r>
              <a:rPr lang="en-US" altLang="zh-CN"/>
              <a:t>1</a:t>
            </a:r>
            <a:r>
              <a:rPr lang="zh-CN" altLang="en-US"/>
              <a:t>、</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因此，</a:t>
            </a: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设置了备份机制，把这些核心文件同步复制到备份服务器</a:t>
            </a:r>
            <a:r>
              <a:rPr lang="en-US" altLang="zh-CN" dirty="0" err="1">
                <a:solidFill>
                  <a:schemeClr val="tx1">
                    <a:lumMod val="65000"/>
                    <a:lumOff val="35000"/>
                  </a:schemeClr>
                </a:solidFill>
                <a:latin typeface="微软雅黑" panose="020B0503020204020204" charset="-122"/>
                <a:ea typeface="微软雅黑" panose="020B0503020204020204" charset="-122"/>
                <a:sym typeface="+mn-ea"/>
              </a:rPr>
              <a:t>SecondaryNameNode</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上。</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a:lnSpc>
                <a:spcPct val="115000"/>
              </a:lnSpc>
              <a:spcAft>
                <a:spcPts val="1000"/>
              </a:spcAft>
              <a:buSzPct val="80000"/>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当名称节点出错时，就可以根据备份服务器</a:t>
            </a:r>
            <a:r>
              <a:rPr lang="en-US" altLang="zh-CN" dirty="0" err="1">
                <a:solidFill>
                  <a:schemeClr val="tx1">
                    <a:lumMod val="65000"/>
                    <a:lumOff val="35000"/>
                  </a:schemeClr>
                </a:solidFill>
                <a:latin typeface="微软雅黑" panose="020B0503020204020204" charset="-122"/>
                <a:ea typeface="微软雅黑" panose="020B0503020204020204" charset="-122"/>
                <a:sym typeface="+mn-ea"/>
              </a:rPr>
              <a:t>SecondaryNameNode</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中的</a:t>
            </a:r>
            <a:r>
              <a:rPr lang="en-US" altLang="zh-CN" dirty="0" err="1">
                <a:solidFill>
                  <a:schemeClr val="tx1">
                    <a:lumMod val="65000"/>
                    <a:lumOff val="35000"/>
                  </a:schemeClr>
                </a:solidFill>
                <a:latin typeface="微软雅黑" panose="020B0503020204020204" charset="-122"/>
                <a:ea typeface="微软雅黑" panose="020B0503020204020204" charset="-122"/>
                <a:sym typeface="+mn-ea"/>
              </a:rPr>
              <a:t>FsImage</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和</a:t>
            </a:r>
            <a:r>
              <a:rPr lang="en-US" altLang="zh-CN" dirty="0" err="1">
                <a:solidFill>
                  <a:schemeClr val="tx1">
                    <a:lumMod val="65000"/>
                    <a:lumOff val="35000"/>
                  </a:schemeClr>
                </a:solidFill>
                <a:latin typeface="微软雅黑" panose="020B0503020204020204" charset="-122"/>
                <a:ea typeface="微软雅黑" panose="020B0503020204020204" charset="-122"/>
                <a:sym typeface="+mn-ea"/>
              </a:rPr>
              <a:t>Editlog</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数据进行恢复。</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a:lnSpc>
                <a:spcPct val="110000"/>
              </a:lnSpc>
              <a:spcBef>
                <a:spcPts val="600"/>
              </a:spcBef>
              <a:spcAft>
                <a:spcPts val="600"/>
              </a:spcAft>
              <a:buSzPct val="80000"/>
              <a:defRPr/>
            </a:pPr>
            <a:r>
              <a:rPr lang="en-US" altLang="zh-CN"/>
              <a:t>2</a:t>
            </a:r>
            <a:r>
              <a:rPr lang="zh-CN" altLang="en-US"/>
              <a:t>、</a:t>
            </a: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2. </a:t>
            </a: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数据节点出错</a:t>
            </a:r>
            <a:endParaRPr lang="zh-CN" altLang="en-US" b="1"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1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每个数据节点会定期向名称节点发送“心跳”信息，向名称节点报告自己的状态</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1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当数据节点发生故障，或者网络发生断网时，名称节点就无法收到来自一些数据节点的心跳信息，这时，这些数据节点就会被标记为“宕机”，节点上面的所有数据都会被标记为“不可读”，名称节点不会再给它们发送任何</a:t>
            </a:r>
            <a:r>
              <a:rPr lang="en-US" altLang="zh-CN" dirty="0">
                <a:solidFill>
                  <a:schemeClr val="tx1">
                    <a:lumMod val="65000"/>
                    <a:lumOff val="35000"/>
                  </a:schemeClr>
                </a:solidFill>
                <a:latin typeface="微软雅黑" panose="020B0503020204020204" charset="-122"/>
                <a:ea typeface="微软雅黑" panose="020B0503020204020204" charset="-122"/>
                <a:sym typeface="+mn-ea"/>
              </a:rPr>
              <a:t>I/O</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请求</a:t>
            </a:r>
            <a:endParaRPr lang="en-US" altLang="zh-CN"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1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这时，有可能出现一种情形，即由于一些数据节点的不可用，会导致一些数据块的副本数量小于冗余因子</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1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名称节点会定期检查这种情况，一旦发现某个数据块的副本数量小于冗余因子，就会启动数据冗余复制，为它生成新的副本</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10000"/>
              </a:lnSpc>
              <a:spcBef>
                <a:spcPts val="600"/>
              </a:spcBef>
              <a:spcAft>
                <a:spcPts val="600"/>
              </a:spcAft>
              <a:buSzPct val="80000"/>
              <a:buBlip>
                <a:blip r:embed="rId3"/>
              </a:buBlip>
              <a:defRPr/>
            </a:pP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和其它分布式文件系统的最大区别就是可以调整冗余数据的位置</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10000"/>
              </a:lnSpc>
              <a:spcAft>
                <a:spcPts val="600"/>
              </a:spcAft>
              <a:buSzPct val="80000"/>
              <a:buBlip>
                <a:blip r:embed="rId3"/>
              </a:buBlip>
              <a:defRPr/>
            </a:pPr>
            <a:r>
              <a:rPr lang="en-US" altLang="zh-CN" b="1" dirty="0">
                <a:solidFill>
                  <a:schemeClr val="tx1">
                    <a:lumMod val="65000"/>
                    <a:lumOff val="35000"/>
                  </a:schemeClr>
                </a:solidFill>
                <a:latin typeface="微软雅黑" panose="020B0503020204020204" charset="-122"/>
                <a:ea typeface="微软雅黑" panose="020B0503020204020204" charset="-122"/>
                <a:sym typeface="+mn-ea"/>
              </a:rPr>
              <a:t>3. </a:t>
            </a:r>
            <a:r>
              <a:rPr lang="zh-CN" altLang="en-US" b="1" dirty="0">
                <a:solidFill>
                  <a:schemeClr val="tx1">
                    <a:lumMod val="65000"/>
                    <a:lumOff val="35000"/>
                  </a:schemeClr>
                </a:solidFill>
                <a:latin typeface="微软雅黑" panose="020B0503020204020204" charset="-122"/>
                <a:ea typeface="微软雅黑" panose="020B0503020204020204" charset="-122"/>
                <a:sym typeface="+mn-ea"/>
              </a:rPr>
              <a:t>数据出错</a:t>
            </a:r>
            <a:endParaRPr lang="zh-CN" altLang="en-US" b="1"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2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网络传输和磁盘错误等因素，都会造成数据错误</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2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客户端在读取到数据后，会采用</a:t>
            </a:r>
            <a:r>
              <a:rPr lang="en-US" altLang="zh-CN" dirty="0">
                <a:solidFill>
                  <a:schemeClr val="tx1">
                    <a:lumMod val="65000"/>
                    <a:lumOff val="35000"/>
                  </a:schemeClr>
                </a:solidFill>
                <a:latin typeface="微软雅黑" panose="020B0503020204020204" charset="-122"/>
                <a:ea typeface="微软雅黑" panose="020B0503020204020204" charset="-122"/>
                <a:sym typeface="+mn-ea"/>
              </a:rPr>
              <a:t>md5</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和</a:t>
            </a:r>
            <a:r>
              <a:rPr lang="en-US" altLang="zh-CN" dirty="0">
                <a:solidFill>
                  <a:schemeClr val="tx1">
                    <a:lumMod val="65000"/>
                    <a:lumOff val="35000"/>
                  </a:schemeClr>
                </a:solidFill>
                <a:latin typeface="微软雅黑" panose="020B0503020204020204" charset="-122"/>
                <a:ea typeface="微软雅黑" panose="020B0503020204020204" charset="-122"/>
                <a:sym typeface="+mn-ea"/>
              </a:rPr>
              <a:t>sha1</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对数据块进行校验，以确定读取到正确的数据</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2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在文件被创建时，客户端就会对每一个文件块进行信息摘录，并把这些信息写入到同一个路径的隐藏文件里面</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120000"/>
              </a:lnSpc>
              <a:spcBef>
                <a:spcPts val="600"/>
              </a:spcBef>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当客户端读取文件的时候，会先读取该信息文件，然后，利用该信息文件对每个读取的数据块进行校验，如果校验出错，客户端就会请求到另外一个数据节点读取该文件块，并且向名称节点报告这个文件块有错误，名称节点会定期检查并且重新复制这个块</a:t>
            </a:r>
            <a:endParaRPr lang="zh-CN" altLang="en-US" dirty="0">
              <a:solidFill>
                <a:schemeClr val="tx1">
                  <a:lumMod val="65000"/>
                  <a:lumOff val="35000"/>
                </a:schemeClr>
              </a:solidFill>
              <a:latin typeface="微软雅黑" panose="020B0503020204020204" charset="-122"/>
              <a:ea typeface="微软雅黑" panose="020B0503020204020204" charset="-122"/>
            </a:endParaRPr>
          </a:p>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快照（Snapshot）是HDFS 2.x版本增加的基于某时间点的数据的备份（复制）。快照可以针对某个目录，或整个文件系统，即快照可以使某个损坏的目录或整个损坏的HDFS恢复到过去的一个数据正确的时间点。快照比较常见的应用场景是数据备份，以防止一些用户错误或灾难。</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存在问题：</a:t>
            </a:r>
            <a:endParaRPr lang="zh-CN" altLang="en-US"/>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单点故障问题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不可以水平扩展（是否可以通过纵向扩展来解决？）</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系统整体性能受限于单个名称节点的吞吐量</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单个名称节点难以提供不同程序之间的隔离性</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 HA</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是热备份，提供高可用性，但是无法解决可扩展性、系统性能和隔离性</a:t>
            </a:r>
            <a:endParaRPr lang="zh-CN" altLang="en-US"/>
          </a:p>
          <a:p>
            <a:r>
              <a:rPr lang="zh-CN" altLang="en-US"/>
              <a:t>hdfs主要有两层架构： </a:t>
            </a:r>
          </a:p>
          <a:p>
            <a:r>
              <a:rPr lang="zh-CN" altLang="en-US"/>
              <a:t>1.命名空间（namespace） </a:t>
            </a:r>
          </a:p>
          <a:p>
            <a:r>
              <a:rPr lang="zh-CN" altLang="en-US"/>
              <a:t>由目录、文件、块组成。 </a:t>
            </a:r>
          </a:p>
          <a:p>
            <a:r>
              <a:rPr lang="zh-CN" altLang="en-US"/>
              <a:t>支持创建、删除、修改、列举命名空间相关系统的操作。 </a:t>
            </a:r>
          </a:p>
          <a:p>
            <a:r>
              <a:rPr lang="zh-CN" altLang="en-US"/>
              <a:t>2.块的存储 </a:t>
            </a:r>
          </a:p>
          <a:p>
            <a:r>
              <a:rPr lang="zh-CN" altLang="en-US"/>
              <a:t>管理Block（在datanode中的完成） </a:t>
            </a:r>
          </a:p>
          <a:p>
            <a:r>
              <a:rPr lang="zh-CN" altLang="en-US"/>
              <a:t>通过控制注册以及阶段性的心跳，来保证datanode的正常运行。 </a:t>
            </a:r>
          </a:p>
          <a:p>
            <a:r>
              <a:rPr lang="zh-CN" altLang="en-US"/>
              <a:t>运行块的信息报该哦啊，维护块的位置信息。 </a:t>
            </a:r>
          </a:p>
          <a:p>
            <a:r>
              <a:rPr lang="zh-CN" altLang="en-US"/>
              <a:t>创建、删除、修改、查询块。 </a:t>
            </a:r>
          </a:p>
          <a:p>
            <a:r>
              <a:rPr lang="zh-CN" altLang="en-US"/>
              <a:t>管理副本和副本位置 </a:t>
            </a:r>
          </a:p>
          <a:p>
            <a:r>
              <a:rPr lang="zh-CN" altLang="en-US"/>
              <a:t>存储：提供对块的读写（由namenode提供）</a:t>
            </a:r>
          </a:p>
          <a:p>
            <a:r>
              <a:rPr lang="zh-CN" altLang="en-US"/>
              <a:t>局限：</a:t>
            </a:r>
          </a:p>
          <a:p>
            <a:r>
              <a:rPr lang="zh-CN" altLang="en-US"/>
              <a:t>1.NameSpace（命名空间的限制） </a:t>
            </a:r>
          </a:p>
          <a:p>
            <a:r>
              <a:rPr lang="zh-CN" altLang="en-US"/>
              <a:t>由于Namenode再内存中存储所有的元数据（metadata），因此单个Namenode所能存储的对象（文件+块）数目收到Namenode所在JVM的heap（堆） size的限制。50G的heap能够存储20亿个对象，这20亿个对象支持4000个datanode，12PB的存储（假设文件爱呢平均大小为40MB）。随着数据的飞速增长，存储的需求也随之增长。单个datanode从4T增长到36T，集群的尺寸增长到8000个datanode。存储的需求从12PB增长到大于100PB。（内存的限制） </a:t>
            </a:r>
          </a:p>
          <a:p>
            <a:r>
              <a:rPr lang="zh-CN" altLang="en-US"/>
              <a:t>2.性能的瓶颈 </a:t>
            </a:r>
          </a:p>
          <a:p>
            <a:r>
              <a:rPr lang="zh-CN" altLang="en-US"/>
              <a:t>由于是单个Namenode的HDFS架构，因此整个HDFS文件系统的吞吐量受限于单个NameNode的吞吐量。 </a:t>
            </a:r>
          </a:p>
          <a:p>
            <a:r>
              <a:rPr lang="zh-CN" altLang="en-US"/>
              <a:t>3.隔离问题 </a:t>
            </a:r>
          </a:p>
          <a:p>
            <a:r>
              <a:rPr lang="zh-CN" altLang="en-US"/>
              <a:t>由于HDFS仅有一个Namenode，无法隔离各个程序，因此HDFS上的一个实验程序很可能影响整个HDFS上运行的程序。 </a:t>
            </a:r>
          </a:p>
          <a:p>
            <a:r>
              <a:rPr lang="zh-CN" altLang="en-US"/>
              <a:t>4.集群的可用性 </a:t>
            </a:r>
          </a:p>
          <a:p>
            <a:r>
              <a:rPr lang="zh-CN" altLang="en-US"/>
              <a:t>在只有一个Namenode的HDFS中，此Namenode的宕机无疑会导致整个集群的不可用。（低可用性） </a:t>
            </a:r>
          </a:p>
          <a:p>
            <a:r>
              <a:rPr lang="zh-CN" altLang="en-US"/>
              <a:t>5.Namespace和Block Management的紧密耦合 </a:t>
            </a:r>
          </a:p>
          <a:p>
            <a:r>
              <a:rPr lang="zh-CN" altLang="en-US"/>
              <a:t>Hadoop 1.x在Namenode中的Namespace和Block Management组合的紧密耦合关系会导致如果想要实现另外一套Namenode方案比较困难，而且也限制了其他想要直接使用块存储的应用。</a:t>
            </a:r>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存在问题：</a:t>
            </a:r>
            <a:endParaRPr lang="zh-CN" altLang="en-US"/>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单点故障问题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不可以水平扩展（是否可以通过纵向扩展来解决？）</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系统整体性能受限于单个名称节点的吞吐量</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单个名称节点难以提供不同程序之间的隔离性</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 HA</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是热备份，提供高可用性，但是无法解决可扩展性、系统性能和隔离性</a:t>
            </a:r>
            <a:endParaRPr lang="zh-CN" altLang="en-US"/>
          </a:p>
          <a:p>
            <a:r>
              <a:rPr lang="zh-CN" altLang="en-US"/>
              <a:t>hdfs主要有两层架构： </a:t>
            </a:r>
          </a:p>
          <a:p>
            <a:r>
              <a:rPr lang="zh-CN" altLang="en-US"/>
              <a:t>1.命名空间（namespace） </a:t>
            </a:r>
          </a:p>
          <a:p>
            <a:r>
              <a:rPr lang="zh-CN" altLang="en-US"/>
              <a:t>由目录、文件、块组成。 </a:t>
            </a:r>
          </a:p>
          <a:p>
            <a:r>
              <a:rPr lang="zh-CN" altLang="en-US"/>
              <a:t>支持创建、删除、修改、列举命名空间相关系统的操作。 </a:t>
            </a:r>
          </a:p>
          <a:p>
            <a:r>
              <a:rPr lang="zh-CN" altLang="en-US"/>
              <a:t>2.块的存储 </a:t>
            </a:r>
          </a:p>
          <a:p>
            <a:r>
              <a:rPr lang="zh-CN" altLang="en-US"/>
              <a:t>管理Block（在datanode中的完成） </a:t>
            </a:r>
          </a:p>
          <a:p>
            <a:r>
              <a:rPr lang="zh-CN" altLang="en-US"/>
              <a:t>通过控制注册以及阶段性的心跳，来保证datanode的正常运行。 </a:t>
            </a:r>
          </a:p>
          <a:p>
            <a:r>
              <a:rPr lang="zh-CN" altLang="en-US"/>
              <a:t>运行块的信息报该哦啊，维护块的位置信息。 </a:t>
            </a:r>
          </a:p>
          <a:p>
            <a:r>
              <a:rPr lang="zh-CN" altLang="en-US"/>
              <a:t>创建、删除、修改、查询块。 </a:t>
            </a:r>
          </a:p>
          <a:p>
            <a:r>
              <a:rPr lang="zh-CN" altLang="en-US"/>
              <a:t>管理副本和副本位置 </a:t>
            </a:r>
          </a:p>
          <a:p>
            <a:r>
              <a:rPr lang="zh-CN" altLang="en-US"/>
              <a:t>存储：提供对块的读写（由namenode提供）</a:t>
            </a:r>
          </a:p>
          <a:p>
            <a:r>
              <a:rPr lang="zh-CN" altLang="en-US"/>
              <a:t>局限：</a:t>
            </a:r>
          </a:p>
          <a:p>
            <a:r>
              <a:rPr lang="zh-CN" altLang="en-US"/>
              <a:t>1.NameSpace（命名空间的限制） </a:t>
            </a:r>
          </a:p>
          <a:p>
            <a:r>
              <a:rPr lang="zh-CN" altLang="en-US"/>
              <a:t>由于Namenode再内存中存储所有的元数据（metadata），因此单个Namenode所能存储的对象（文件+块）数目收到Namenode所在JVM的heap（堆） size的限制。50G的heap能够存储20亿个对象，这20亿个对象支持4000个datanode，12PB的存储（假设文件爱呢平均大小为40MB）。随着数据的飞速增长，存储的需求也随之增长。单个datanode从4T增长到36T，集群的尺寸增长到8000个datanode。存储的需求从12PB增长到大于100PB。（内存的限制） </a:t>
            </a:r>
          </a:p>
          <a:p>
            <a:r>
              <a:rPr lang="zh-CN" altLang="en-US"/>
              <a:t>2.性能的瓶颈 </a:t>
            </a:r>
          </a:p>
          <a:p>
            <a:r>
              <a:rPr lang="zh-CN" altLang="en-US"/>
              <a:t>由于是单个Namenode的HDFS架构，因此整个HDFS文件系统的吞吐量受限于单个NameNode的吞吐量。 </a:t>
            </a:r>
          </a:p>
          <a:p>
            <a:r>
              <a:rPr lang="zh-CN" altLang="en-US"/>
              <a:t>3.隔离问题 </a:t>
            </a:r>
          </a:p>
          <a:p>
            <a:r>
              <a:rPr lang="zh-CN" altLang="en-US"/>
              <a:t>由于HDFS仅有一个Namenode，无法隔离各个程序，因此HDFS上的一个实验程序很可能影响整个HDFS上运行的程序。 </a:t>
            </a:r>
          </a:p>
          <a:p>
            <a:r>
              <a:rPr lang="zh-CN" altLang="en-US"/>
              <a:t>4.集群的可用性 </a:t>
            </a:r>
          </a:p>
          <a:p>
            <a:r>
              <a:rPr lang="zh-CN" altLang="en-US"/>
              <a:t>在只有一个Namenode的HDFS中，此Namenode的宕机无疑会导致整个集群的不可用。（低可用性） </a:t>
            </a:r>
          </a:p>
          <a:p>
            <a:r>
              <a:rPr lang="zh-CN" altLang="en-US"/>
              <a:t>5.Namespace和Block Management的紧密耦合 </a:t>
            </a:r>
          </a:p>
          <a:p>
            <a:r>
              <a:rPr lang="zh-CN" altLang="en-US"/>
              <a:t>Hadoop 1.x在Namenode中的Namespace和Block Management组合的紧密耦合关系会导致如果想要实现另外一套Namenode方案比较困难，而且也限制了其他想要直接使用块存储的应用。</a:t>
            </a:r>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计算机系统的可用性用平均无故障时间（MTTF）来度量，即计算机系统平均能够正常运行多长时间，才发生一次故障。系统的可用性越高，平均无故障时间越长。可维护性用平均维修时间（MTTR）来度量，即系统发生故障后维修和重新恢复正常运行平均花费的时间。系统的可维护性越好，平均维修时间越短。计算机系统的可用性定义为：MTTF/(MTTF+MTTR) * 100%。由此可见，计算机系统的可用性定义为系统保持正常运行时间的百分比。</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在</a:t>
            </a:r>
            <a:r>
              <a:rPr lang="en-US" altLang="zh-CN">
                <a:sym typeface="+mn-ea"/>
              </a:rPr>
              <a:t>HDFS</a:t>
            </a:r>
            <a:r>
              <a:rPr lang="zh-CN" altLang="en-US">
                <a:sym typeface="+mn-ea"/>
              </a:rPr>
              <a:t>使用过程中存在问题：</a:t>
            </a:r>
            <a:endParaRPr lang="zh-CN" altLang="en-US"/>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单点故障问题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不可以水平扩展（是否可以通过纵向扩展来解决？）</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系统整体性能受限于单个名称节点的吞吐量</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单个名称节点难以提供不同程序之间的隔离性</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indent="0">
              <a:lnSpc>
                <a:spcPct val="110000"/>
              </a:lnSpc>
              <a:spcAft>
                <a:spcPts val="600"/>
              </a:spcAft>
              <a:buSzPct val="80000"/>
              <a:buNone/>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而</a:t>
            </a: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 HA</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是热备份，提供高可用性，但是无法解决可扩展性、系统性能和隔离性</a:t>
            </a:r>
            <a:endParaRPr lang="zh-CN" altLang="en-US"/>
          </a:p>
          <a:p>
            <a:r>
              <a:rPr lang="zh-CN" altLang="en-US"/>
              <a:t>我们将如何解决另外三个问题呢？我们接下来学习联邦</a:t>
            </a:r>
            <a:r>
              <a:rPr lang="en-US" altLang="zh-CN"/>
              <a:t>Federation</a:t>
            </a:r>
            <a:r>
              <a:rPr lang="zh-CN" altLang="en-US"/>
              <a:t>的解决方案</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HDFS的Federation，即HDFS联邦，指的是HDFS有多个NameNode或NameSpace（NS），这些NameNode或NameSpace是联合的，它们相互独立且不需要互相协调，各自分工，管理自己的区域。每个NameNode或NameSpace有自己的数据块池（Block Pool），池与池之间是独立的。一个NameNode挂掉了，不会影响其他NameNode。但所有的数据块池都共享一个HDFS的存储空间，如图3-15所示。一个NameSpace和它的Block Pool作为一个管理单元。当一个Namenode或NameSpace被删除，对应于DataNodes中的数据块池也会被删除。在集群的升级过程中，每个管理单元都是以一个整体进行升级的。这里引入ClusterID来标识集群中的所有节点。当一个NameNode格式化后，这个ClusterID会生成，格式化其他NameNode时如果指定这个ClusterID，则可以使其加入到同一个集群中。</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存在问题：</a:t>
            </a:r>
            <a:endParaRPr lang="zh-CN" altLang="en-US"/>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单点故障问题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不可以水平扩展（是否可以通过纵向扩展来解决？）</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系统整体性能受限于单个名称节点的吞吐量</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单个名称节点难以提供不同程序之间的隔离性</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 HA</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是热备份，提供高可用性，但是无法解决可扩展性、系统性能和隔离性</a:t>
            </a:r>
            <a:endParaRPr lang="zh-CN" altLang="en-US"/>
          </a:p>
          <a:p>
            <a:r>
              <a:rPr lang="zh-CN" altLang="en-US"/>
              <a:t>hdfs主要有两层架构： </a:t>
            </a:r>
          </a:p>
          <a:p>
            <a:r>
              <a:rPr lang="zh-CN" altLang="en-US"/>
              <a:t>1.命名空间（namespace） </a:t>
            </a:r>
          </a:p>
          <a:p>
            <a:r>
              <a:rPr lang="zh-CN" altLang="en-US"/>
              <a:t>由目录、文件、块组成。 </a:t>
            </a:r>
          </a:p>
          <a:p>
            <a:r>
              <a:rPr lang="zh-CN" altLang="en-US"/>
              <a:t>支持创建、删除、修改、列举命名空间相关系统的操作。 </a:t>
            </a:r>
          </a:p>
          <a:p>
            <a:r>
              <a:rPr lang="zh-CN" altLang="en-US"/>
              <a:t>2.块的存储 </a:t>
            </a:r>
          </a:p>
          <a:p>
            <a:r>
              <a:rPr lang="zh-CN" altLang="en-US"/>
              <a:t>管理Block（在datanode中的完成） </a:t>
            </a:r>
          </a:p>
          <a:p>
            <a:r>
              <a:rPr lang="zh-CN" altLang="en-US"/>
              <a:t>通过控制注册以及阶段性的心跳，来保证datanode的正常运行。 </a:t>
            </a:r>
          </a:p>
          <a:p>
            <a:r>
              <a:rPr lang="zh-CN" altLang="en-US"/>
              <a:t>运行块的信息报该哦啊，维护块的位置信息。 </a:t>
            </a:r>
          </a:p>
          <a:p>
            <a:r>
              <a:rPr lang="zh-CN" altLang="en-US"/>
              <a:t>创建、删除、修改、查询块。 </a:t>
            </a:r>
          </a:p>
          <a:p>
            <a:r>
              <a:rPr lang="zh-CN" altLang="en-US"/>
              <a:t>管理副本和副本位置 </a:t>
            </a:r>
          </a:p>
          <a:p>
            <a:r>
              <a:rPr lang="zh-CN" altLang="en-US"/>
              <a:t>存储：提供对块的读写（由namenode提供）</a:t>
            </a:r>
          </a:p>
          <a:p>
            <a:r>
              <a:rPr lang="zh-CN" altLang="en-US"/>
              <a:t>局限：</a:t>
            </a:r>
          </a:p>
          <a:p>
            <a:r>
              <a:rPr lang="zh-CN" altLang="en-US"/>
              <a:t>1.NameSpace（命名空间的限制） </a:t>
            </a:r>
          </a:p>
          <a:p>
            <a:r>
              <a:rPr lang="zh-CN" altLang="en-US"/>
              <a:t>由于Namenode再内存中存储所有的元数据（metadata），因此单个Namenode所能存储的对象（文件+块）数目收到Namenode所在JVM的heap（堆） size的限制。50G的heap能够存储20亿个对象，这20亿个对象支持4000个datanode，12PB的存储（假设文件爱呢平均大小为40MB）。随着数据的飞速增长，存储的需求也随之增长。单个datanode从4T增长到36T，集群的尺寸增长到8000个datanode。存储的需求从12PB增长到大于100PB。（内存的限制） </a:t>
            </a:r>
          </a:p>
          <a:p>
            <a:r>
              <a:rPr lang="zh-CN" altLang="en-US"/>
              <a:t>2.性能的瓶颈 </a:t>
            </a:r>
          </a:p>
          <a:p>
            <a:r>
              <a:rPr lang="zh-CN" altLang="en-US"/>
              <a:t>由于是单个Namenode的HDFS架构，因此整个HDFS文件系统的吞吐量受限于单个NameNode的吞吐量。 </a:t>
            </a:r>
          </a:p>
          <a:p>
            <a:r>
              <a:rPr lang="zh-CN" altLang="en-US"/>
              <a:t>3.隔离问题 </a:t>
            </a:r>
          </a:p>
          <a:p>
            <a:r>
              <a:rPr lang="zh-CN" altLang="en-US"/>
              <a:t>由于HDFS仅有一个Namenode，无法隔离各个程序，因此HDFS上的一个实验程序很可能影响整个HDFS上运行的程序。 </a:t>
            </a:r>
          </a:p>
          <a:p>
            <a:r>
              <a:rPr lang="zh-CN" altLang="en-US"/>
              <a:t>4.集群的可用性 </a:t>
            </a:r>
          </a:p>
          <a:p>
            <a:r>
              <a:rPr lang="zh-CN" altLang="en-US"/>
              <a:t>在只有一个Namenode的HDFS中，此Namenode的宕机无疑会导致整个集群的不可用。（低可用性） </a:t>
            </a:r>
          </a:p>
          <a:p>
            <a:r>
              <a:rPr lang="zh-CN" altLang="en-US"/>
              <a:t>5.Namespace和Block Management的紧密耦合 </a:t>
            </a:r>
          </a:p>
          <a:p>
            <a:r>
              <a:rPr lang="zh-CN" altLang="en-US"/>
              <a:t>Hadoop 1.x在Namenode中的Namespace和Block Management组合的紧密耦合关系会导致如果想要实现另外一套Namenode方案比较困难，而且也限制了其他想要直接使用块存储的应用。</a:t>
            </a:r>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存在问题：</a:t>
            </a:r>
            <a:endParaRPr lang="zh-CN" altLang="en-US"/>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单点故障问题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不可以水平扩展（是否可以通过纵向扩展来解决？）</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系统整体性能受限于单个名称节点的吞吐量</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单个名称节点难以提供不同程序之间的隔离性</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 HA</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是热备份，提供高可用性，但是无法解决可扩展性、系统性能和隔离性</a:t>
            </a:r>
            <a:endParaRPr lang="zh-CN" altLang="en-US"/>
          </a:p>
          <a:p>
            <a:r>
              <a:rPr lang="zh-CN" altLang="en-US"/>
              <a:t>hdfs主要有两层架构： </a:t>
            </a:r>
          </a:p>
          <a:p>
            <a:r>
              <a:rPr lang="zh-CN" altLang="en-US"/>
              <a:t>1.命名空间（namespace） </a:t>
            </a:r>
          </a:p>
          <a:p>
            <a:r>
              <a:rPr lang="zh-CN" altLang="en-US"/>
              <a:t>由目录、文件、块组成。 </a:t>
            </a:r>
          </a:p>
          <a:p>
            <a:r>
              <a:rPr lang="zh-CN" altLang="en-US"/>
              <a:t>支持创建、删除、修改、列举命名空间相关系统的操作。 </a:t>
            </a:r>
          </a:p>
          <a:p>
            <a:r>
              <a:rPr lang="zh-CN" altLang="en-US"/>
              <a:t>2.块的存储 </a:t>
            </a:r>
          </a:p>
          <a:p>
            <a:r>
              <a:rPr lang="zh-CN" altLang="en-US"/>
              <a:t>管理Block（在datanode中的完成） </a:t>
            </a:r>
          </a:p>
          <a:p>
            <a:r>
              <a:rPr lang="zh-CN" altLang="en-US"/>
              <a:t>通过控制注册以及阶段性的心跳，来保证datanode的正常运行。 </a:t>
            </a:r>
          </a:p>
          <a:p>
            <a:r>
              <a:rPr lang="zh-CN" altLang="en-US"/>
              <a:t>运行块的信息报该哦啊，维护块的位置信息。 </a:t>
            </a:r>
          </a:p>
          <a:p>
            <a:r>
              <a:rPr lang="zh-CN" altLang="en-US"/>
              <a:t>创建、删除、修改、查询块。 </a:t>
            </a:r>
          </a:p>
          <a:p>
            <a:r>
              <a:rPr lang="zh-CN" altLang="en-US"/>
              <a:t>管理副本和副本位置 </a:t>
            </a:r>
          </a:p>
          <a:p>
            <a:r>
              <a:rPr lang="zh-CN" altLang="en-US"/>
              <a:t>存储：提供对块的读写（由namenode提供）</a:t>
            </a:r>
          </a:p>
          <a:p>
            <a:r>
              <a:rPr lang="zh-CN" altLang="en-US"/>
              <a:t>局限：</a:t>
            </a:r>
          </a:p>
          <a:p>
            <a:r>
              <a:rPr lang="zh-CN" altLang="en-US"/>
              <a:t>1.NameSpace（命名空间的限制） </a:t>
            </a:r>
          </a:p>
          <a:p>
            <a:r>
              <a:rPr lang="zh-CN" altLang="en-US"/>
              <a:t>由于Namenode再内存中存储所有的元数据（metadata），因此单个Namenode所能存储的对象（文件+块）数目收到Namenode所在JVM的heap（堆） size的限制。50G的heap能够存储20亿个对象，这20亿个对象支持4000个datanode，12PB的存储（假设文件爱呢平均大小为40MB）。随着数据的飞速增长，存储的需求也随之增长。单个datanode从4T增长到36T，集群的尺寸增长到8000个datanode。存储的需求从12PB增长到大于100PB。（内存的限制） </a:t>
            </a:r>
          </a:p>
          <a:p>
            <a:r>
              <a:rPr lang="zh-CN" altLang="en-US"/>
              <a:t>2.性能的瓶颈 </a:t>
            </a:r>
          </a:p>
          <a:p>
            <a:r>
              <a:rPr lang="zh-CN" altLang="en-US"/>
              <a:t>由于是单个Namenode的HDFS架构，因此整个HDFS文件系统的吞吐量受限于单个NameNode的吞吐量。 </a:t>
            </a:r>
          </a:p>
          <a:p>
            <a:r>
              <a:rPr lang="zh-CN" altLang="en-US"/>
              <a:t>3.隔离问题 </a:t>
            </a:r>
          </a:p>
          <a:p>
            <a:r>
              <a:rPr lang="zh-CN" altLang="en-US"/>
              <a:t>由于HDFS仅有一个Namenode，无法隔离各个程序，因此HDFS上的一个实验程序很可能影响整个HDFS上运行的程序。 </a:t>
            </a:r>
          </a:p>
          <a:p>
            <a:r>
              <a:rPr lang="zh-CN" altLang="en-US"/>
              <a:t>4.集群的可用性 </a:t>
            </a:r>
          </a:p>
          <a:p>
            <a:r>
              <a:rPr lang="zh-CN" altLang="en-US"/>
              <a:t>在只有一个Namenode的HDFS中，此Namenode的宕机无疑会导致整个集群的不可用。（低可用性） </a:t>
            </a:r>
          </a:p>
          <a:p>
            <a:r>
              <a:rPr lang="zh-CN" altLang="en-US"/>
              <a:t>5.Namespace和Block Management的紧密耦合 </a:t>
            </a:r>
          </a:p>
          <a:p>
            <a:r>
              <a:rPr lang="zh-CN" altLang="en-US"/>
              <a:t>Hadoop 1.x在Namenode中的Namespace和Block Management组合的紧密耦合关系会导致如果想要实现另外一套Namenode方案比较困难，而且也限制了其他想要直接使用块存储的应用。</a:t>
            </a: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存在问题：</a:t>
            </a:r>
            <a:endParaRPr lang="zh-CN" altLang="en-US"/>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单点故障问题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不可以水平扩展（是否可以通过纵向扩展来解决？）</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系统整体性能受限于单个名称节点的吞吐量</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zh-CN" altLang="en-US" dirty="0">
                <a:solidFill>
                  <a:schemeClr val="tx1">
                    <a:lumMod val="65000"/>
                    <a:lumOff val="35000"/>
                  </a:schemeClr>
                </a:solidFill>
                <a:latin typeface="微软雅黑" panose="020B0503020204020204" charset="-122"/>
                <a:ea typeface="微软雅黑" panose="020B0503020204020204" charset="-122"/>
                <a:sym typeface="+mn-ea"/>
              </a:rPr>
              <a:t>单个名称节点难以提供不同程序之间的隔离性</a:t>
            </a:r>
            <a:endParaRPr lang="zh-CN" altLang="en-US"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0000"/>
              </a:lnSpc>
              <a:spcAft>
                <a:spcPts val="600"/>
              </a:spcAft>
              <a:buSzPct val="80000"/>
              <a:buBlip>
                <a:blip r:embed="rId3"/>
              </a:buBlip>
              <a:defRPr/>
            </a:pPr>
            <a:r>
              <a:rPr lang="en-US" altLang="zh-CN" dirty="0">
                <a:solidFill>
                  <a:schemeClr val="tx1">
                    <a:lumMod val="65000"/>
                    <a:lumOff val="35000"/>
                  </a:schemeClr>
                </a:solidFill>
                <a:latin typeface="微软雅黑" panose="020B0503020204020204" charset="-122"/>
                <a:ea typeface="微软雅黑" panose="020B0503020204020204" charset="-122"/>
                <a:sym typeface="+mn-ea"/>
              </a:rPr>
              <a:t>HDFS HA</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是热备份，提供高可用性，但是无法解决可扩展性、系统性能和隔离性</a:t>
            </a:r>
            <a:endParaRPr lang="zh-CN" altLang="en-US"/>
          </a:p>
          <a:p>
            <a:r>
              <a:rPr lang="zh-CN" altLang="en-US"/>
              <a:t>hdfs主要有两层架构： </a:t>
            </a:r>
          </a:p>
          <a:p>
            <a:r>
              <a:rPr lang="zh-CN" altLang="en-US"/>
              <a:t>1.命名空间（namespace） </a:t>
            </a:r>
          </a:p>
          <a:p>
            <a:r>
              <a:rPr lang="zh-CN" altLang="en-US"/>
              <a:t>由目录、文件、块组成。 </a:t>
            </a:r>
          </a:p>
          <a:p>
            <a:r>
              <a:rPr lang="zh-CN" altLang="en-US"/>
              <a:t>支持创建、删除、修改、列举命名空间相关系统的操作。 </a:t>
            </a:r>
          </a:p>
          <a:p>
            <a:r>
              <a:rPr lang="zh-CN" altLang="en-US"/>
              <a:t>2.块的存储 </a:t>
            </a:r>
          </a:p>
          <a:p>
            <a:r>
              <a:rPr lang="zh-CN" altLang="en-US"/>
              <a:t>管理Block（在datanode中的完成） </a:t>
            </a:r>
          </a:p>
          <a:p>
            <a:r>
              <a:rPr lang="zh-CN" altLang="en-US"/>
              <a:t>通过控制注册以及阶段性的心跳，来保证datanode的正常运行。 </a:t>
            </a:r>
          </a:p>
          <a:p>
            <a:r>
              <a:rPr lang="zh-CN" altLang="en-US"/>
              <a:t>运行块的信息报该哦啊，维护块的位置信息。 </a:t>
            </a:r>
          </a:p>
          <a:p>
            <a:r>
              <a:rPr lang="zh-CN" altLang="en-US"/>
              <a:t>创建、删除、修改、查询块。 </a:t>
            </a:r>
          </a:p>
          <a:p>
            <a:r>
              <a:rPr lang="zh-CN" altLang="en-US"/>
              <a:t>管理副本和副本位置 </a:t>
            </a:r>
          </a:p>
          <a:p>
            <a:r>
              <a:rPr lang="zh-CN" altLang="en-US"/>
              <a:t>存储：提供对块的读写（由namenode提供）</a:t>
            </a:r>
          </a:p>
          <a:p>
            <a:r>
              <a:rPr lang="zh-CN" altLang="en-US"/>
              <a:t>局限：</a:t>
            </a:r>
          </a:p>
          <a:p>
            <a:r>
              <a:rPr lang="zh-CN" altLang="en-US"/>
              <a:t>1.NameSpace（命名空间的限制） </a:t>
            </a:r>
          </a:p>
          <a:p>
            <a:r>
              <a:rPr lang="zh-CN" altLang="en-US"/>
              <a:t>由于Namenode再内存中存储所有的元数据（metadata），因此单个Namenode所能存储的对象（文件+块）数目收到Namenode所在JVM的heap（堆） size的限制。50G的heap能够存储20亿个对象，这20亿个对象支持4000个datanode，12PB的存储（假设文件爱呢平均大小为40MB）。随着数据的飞速增长，存储的需求也随之增长。单个datanode从4T增长到36T，集群的尺寸增长到8000个datanode。存储的需求从12PB增长到大于100PB。（内存的限制） </a:t>
            </a:r>
          </a:p>
          <a:p>
            <a:r>
              <a:rPr lang="zh-CN" altLang="en-US"/>
              <a:t>2.性能的瓶颈 </a:t>
            </a:r>
          </a:p>
          <a:p>
            <a:r>
              <a:rPr lang="zh-CN" altLang="en-US"/>
              <a:t>由于是单个Namenode的HDFS架构，因此整个HDFS文件系统的吞吐量受限于单个NameNode的吞吐量。 </a:t>
            </a:r>
          </a:p>
          <a:p>
            <a:r>
              <a:rPr lang="zh-CN" altLang="en-US"/>
              <a:t>3.隔离问题 </a:t>
            </a:r>
          </a:p>
          <a:p>
            <a:r>
              <a:rPr lang="zh-CN" altLang="en-US"/>
              <a:t>由于HDFS仅有一个Namenode，无法隔离各个程序，因此HDFS上的一个实验程序很可能影响整个HDFS上运行的程序。 </a:t>
            </a:r>
          </a:p>
          <a:p>
            <a:r>
              <a:rPr lang="zh-CN" altLang="en-US"/>
              <a:t>4.集群的可用性 </a:t>
            </a:r>
          </a:p>
          <a:p>
            <a:r>
              <a:rPr lang="zh-CN" altLang="en-US"/>
              <a:t>在只有一个Namenode的HDFS中，此Namenode的宕机无疑会导致整个集群的不可用。（低可用性） </a:t>
            </a:r>
          </a:p>
          <a:p>
            <a:r>
              <a:rPr lang="zh-CN" altLang="en-US"/>
              <a:t>5.Namespace和Block Management的紧密耦合 </a:t>
            </a:r>
          </a:p>
          <a:p>
            <a:r>
              <a:rPr lang="zh-CN" altLang="en-US"/>
              <a:t>Hadoop 1.x在Namenode中的Namespace和Block Management组合的紧密耦合关系会导致如果想要实现另外一套Namenode方案比较困难，而且也限制了其他想要直接使用块存储的应用。</a:t>
            </a: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HDFS</a:t>
            </a:r>
            <a:r>
              <a:rPr lang="zh-CN" altLang="en-US" sz="1200" b="0" i="0" kern="1200" dirty="0">
                <a:solidFill>
                  <a:schemeClr val="tx1"/>
                </a:solidFill>
                <a:effectLst/>
                <a:latin typeface="+mn-lt"/>
                <a:ea typeface="+mn-ea"/>
                <a:cs typeface="+mn-cs"/>
              </a:rPr>
              <a:t>对大量小文件的处理办法：对小文件压缩，就是说一万个小文件在</a:t>
            </a:r>
            <a:r>
              <a:rPr lang="en-US" altLang="zh-CN" sz="1200" b="0" i="0" kern="1200" dirty="0">
                <a:solidFill>
                  <a:schemeClr val="tx1"/>
                </a:solidFill>
                <a:effectLst/>
                <a:latin typeface="+mn-lt"/>
                <a:ea typeface="+mn-ea"/>
                <a:cs typeface="+mn-cs"/>
              </a:rPr>
              <a:t>HDFS</a:t>
            </a:r>
            <a:r>
              <a:rPr lang="zh-CN" altLang="en-US" sz="1200" b="0" i="0" kern="1200" dirty="0">
                <a:solidFill>
                  <a:schemeClr val="tx1"/>
                </a:solidFill>
                <a:effectLst/>
                <a:latin typeface="+mn-lt"/>
                <a:ea typeface="+mn-ea"/>
                <a:cs typeface="+mn-cs"/>
              </a:rPr>
              <a:t>上只作为一个文件进行存储，就是进行压缩处理。</a:t>
            </a:r>
            <a:endParaRPr lang="zh-CN" altLang="en-US" dirty="0"/>
          </a:p>
        </p:txBody>
      </p:sp>
      <p:sp>
        <p:nvSpPr>
          <p:cNvPr id="4" name="Slide Number Placeholder 3"/>
          <p:cNvSpPr>
            <a:spLocks noGrp="1"/>
          </p:cNvSpPr>
          <p:nvPr>
            <p:ph type="sldNum" sz="quarter" idx="10"/>
          </p:nvPr>
        </p:nvSpPr>
        <p:spPr/>
        <p:txBody>
          <a:bodyPr/>
          <a:lstStyle/>
          <a:p>
            <a:fld id="{276F91A9-D84C-44C2-96C3-29782D358322}"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基本组件</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基本组件</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a:solidFill>
                  <a:schemeClr val="tx1">
                    <a:lumMod val="65000"/>
                    <a:lumOff val="35000"/>
                  </a:schemeClr>
                </a:solidFill>
                <a:latin typeface="微软雅黑" panose="020B0503020204020204" charset="-122"/>
                <a:ea typeface="微软雅黑" panose="020B0503020204020204" charset="-122"/>
              </a:defRPr>
            </a:lvl1pPr>
            <a:lvl2pPr>
              <a:defRPr>
                <a:solidFill>
                  <a:schemeClr val="tx1">
                    <a:lumMod val="65000"/>
                    <a:lumOff val="35000"/>
                  </a:schemeClr>
                </a:solidFill>
                <a:latin typeface="微软雅黑" panose="020B0503020204020204" charset="-122"/>
                <a:ea typeface="微软雅黑" panose="020B0503020204020204" charset="-122"/>
              </a:defRPr>
            </a:lvl2pPr>
            <a:lvl3pPr>
              <a:defRPr>
                <a:solidFill>
                  <a:schemeClr val="tx1">
                    <a:lumMod val="65000"/>
                    <a:lumOff val="35000"/>
                  </a:schemeClr>
                </a:solidFill>
                <a:latin typeface="微软雅黑" panose="020B0503020204020204" charset="-122"/>
                <a:ea typeface="微软雅黑" panose="020B0503020204020204" charset="-122"/>
              </a:defRPr>
            </a:lvl3pPr>
            <a:lvl4pPr>
              <a:defRPr>
                <a:solidFill>
                  <a:schemeClr val="tx1">
                    <a:lumMod val="65000"/>
                    <a:lumOff val="35000"/>
                  </a:schemeClr>
                </a:solidFill>
                <a:latin typeface="微软雅黑" panose="020B0503020204020204" charset="-122"/>
                <a:ea typeface="微软雅黑" panose="020B0503020204020204" charset="-122"/>
              </a:defRPr>
            </a:lvl4pPr>
            <a:lvl5pPr>
              <a:defRPr>
                <a:solidFill>
                  <a:schemeClr val="tx1">
                    <a:lumMod val="65000"/>
                    <a:lumOff val="35000"/>
                  </a:schemeClr>
                </a:solidFill>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997B5FA-0921-464F-AAE1-844C04324D75}" type="datetimeFigureOut">
              <a:rPr lang="zh-CN" altLang="en-US" smtClean="0"/>
              <a:t>2021/3/8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7" name="灯片编号占位符 5"/>
          <p:cNvSpPr txBox="1"/>
          <p:nvPr userDrawn="1"/>
        </p:nvSpPr>
        <p:spPr>
          <a:xfrm>
            <a:off x="11066328" y="214290"/>
            <a:ext cx="787424" cy="476250"/>
          </a:xfrm>
          <a:prstGeom prst="rect">
            <a:avLst/>
          </a:prstGeom>
        </p:spPr>
        <p:txBody>
          <a:bodyP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77DA0A-B8CB-4480-B4CA-78820B2FDF0F}" type="slidenum">
              <a:rPr kumimoji="0" lang="zh-CN" altLang="en-US" sz="1800" b="0" i="0" u="none" strike="noStrike" kern="1200" cap="none" spc="0" normalizeH="0" baseline="0" noProof="0" smtClean="0">
                <a:ln>
                  <a:noFill/>
                </a:ln>
                <a:solidFill>
                  <a:schemeClr val="bg1"/>
                </a:solidFill>
                <a:effectLst/>
                <a:uLnTx/>
                <a:uFillTx/>
                <a:latin typeface="+mn-lt"/>
                <a:ea typeface="+mn-ea"/>
                <a:cs typeface="+mn-cs"/>
              </a:rPr>
              <a:t>‹#›</a:t>
            </a:fld>
            <a:endParaRPr kumimoji="0" lang="en-US" altLang="zh-C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9" name="内容占位符 8"/>
          <p:cNvSpPr>
            <a:spLocks noGrp="1"/>
          </p:cNvSpPr>
          <p:nvPr>
            <p:ph sz="quarter" idx="13"/>
          </p:nvPr>
        </p:nvSpPr>
        <p:spPr>
          <a:xfrm>
            <a:off x="700645" y="1268760"/>
            <a:ext cx="10771952" cy="482453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4"/>
          </p:nvPr>
        </p:nvSpPr>
        <p:spPr>
          <a:xfrm>
            <a:off x="719668" y="203624"/>
            <a:ext cx="8640233" cy="620688"/>
          </a:xfrm>
          <a:prstGeom prst="rect">
            <a:avLst/>
          </a:prstGeom>
        </p:spPr>
        <p:txBody>
          <a:bodyPr/>
          <a:lstStyle>
            <a:lvl1pPr>
              <a:buFontTx/>
              <a:buNone/>
              <a:defRPr>
                <a:latin typeface="微软雅黑" panose="020B0503020204020204" charset="-122"/>
                <a:ea typeface="微软雅黑" panose="020B0503020204020204" charset="-122"/>
                <a:cs typeface="Arial Unicode MS" panose="020B0604020202020204" pitchFamily="34" charset="-122"/>
              </a:defRPr>
            </a:lvl1pPr>
          </a:lstStyle>
          <a:p>
            <a:pPr lvl="0"/>
            <a:r>
              <a:rPr lang="zh-CN" altLang="en-US" dirty="0"/>
              <a:t>单击此处编辑母版文本样式</a:t>
            </a:r>
          </a:p>
        </p:txBody>
      </p:sp>
      <p:sp>
        <p:nvSpPr>
          <p:cNvPr id="5" name="矩形 4"/>
          <p:cNvSpPr/>
          <p:nvPr userDrawn="1"/>
        </p:nvSpPr>
        <p:spPr>
          <a:xfrm flipV="1">
            <a:off x="-3031" y="884480"/>
            <a:ext cx="7442496" cy="432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073" y="6471266"/>
            <a:ext cx="12229073" cy="414118"/>
          </a:xfrm>
          <a:prstGeom prst="rect">
            <a:avLst/>
          </a:prstGeom>
          <a:noFill/>
          <a:ln>
            <a:noFill/>
          </a:ln>
        </p:spPr>
      </p:pic>
      <p:sp>
        <p:nvSpPr>
          <p:cNvPr id="10" name="TextBox 9"/>
          <p:cNvSpPr txBox="1"/>
          <p:nvPr userDrawn="1"/>
        </p:nvSpPr>
        <p:spPr>
          <a:xfrm>
            <a:off x="-37073" y="6504694"/>
            <a:ext cx="2843033" cy="325544"/>
          </a:xfrm>
          <a:prstGeom prst="rect">
            <a:avLst/>
          </a:prstGeom>
          <a:noFill/>
        </p:spPr>
        <p:txBody>
          <a:bodyPr wrap="square" lIns="78555" tIns="39278" rIns="78555" bIns="39278" rtlCol="0">
            <a:spAutoFit/>
          </a:bodyPr>
          <a:lstStyle/>
          <a:p>
            <a:pPr algn="r"/>
            <a:r>
              <a:rPr lang="zh-CN" altLang="en-US" sz="1600" b="0" dirty="0">
                <a:solidFill>
                  <a:schemeClr val="bg1"/>
                </a:solidFill>
                <a:latin typeface="华文行楷" panose="02010800040101010101" pitchFamily="2" charset="-122"/>
                <a:ea typeface="华文行楷" panose="02010800040101010101" pitchFamily="2" charset="-122"/>
              </a:rPr>
              <a:t>计算  决定未来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6" name="矩形 15"/>
          <p:cNvSpPr/>
          <p:nvPr userDrawn="1"/>
        </p:nvSpPr>
        <p:spPr>
          <a:xfrm>
            <a:off x="-4445" y="-3175"/>
            <a:ext cx="6901180" cy="12827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4445" y="125095"/>
            <a:ext cx="6901815" cy="144145"/>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userDrawn="1"/>
        </p:nvSpPr>
        <p:spPr>
          <a:xfrm>
            <a:off x="-4445" y="269240"/>
            <a:ext cx="6901180" cy="144145"/>
          </a:xfrm>
          <a:prstGeom prst="rect">
            <a:avLst/>
          </a:prstGeom>
          <a:solidFill>
            <a:srgbClr val="A5002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descr="瑞翼教育（红灰版）"/>
          <p:cNvPicPr>
            <a:picLocks noChangeAspect="1"/>
          </p:cNvPicPr>
          <p:nvPr userDrawn="1"/>
        </p:nvPicPr>
        <p:blipFill>
          <a:blip r:embed="rId9"/>
          <a:stretch>
            <a:fillRect/>
          </a:stretch>
        </p:blipFill>
        <p:spPr>
          <a:xfrm>
            <a:off x="9236710" y="41275"/>
            <a:ext cx="1787525" cy="403225"/>
          </a:xfrm>
          <a:prstGeom prst="rect">
            <a:avLst/>
          </a:prstGeom>
        </p:spPr>
      </p:pic>
      <p:grpSp>
        <p:nvGrpSpPr>
          <p:cNvPr id="37" name="组合 36"/>
          <p:cNvGrpSpPr/>
          <p:nvPr userDrawn="1"/>
        </p:nvGrpSpPr>
        <p:grpSpPr>
          <a:xfrm>
            <a:off x="11423015" y="-3175"/>
            <a:ext cx="797560" cy="422275"/>
            <a:chOff x="-7" y="-6"/>
            <a:chExt cx="1256" cy="665"/>
          </a:xfrm>
        </p:grpSpPr>
        <p:sp>
          <p:nvSpPr>
            <p:cNvPr id="10" name="矩形 9"/>
            <p:cNvSpPr/>
            <p:nvPr userDrawn="1"/>
          </p:nvSpPr>
          <p:spPr>
            <a:xfrm>
              <a:off x="-6" y="-6"/>
              <a:ext cx="1255" cy="2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 y="196"/>
              <a:ext cx="1247" cy="227"/>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6" y="423"/>
              <a:ext cx="1255" cy="236"/>
            </a:xfrm>
            <a:prstGeom prst="rect">
              <a:avLst/>
            </a:prstGeom>
            <a:solidFill>
              <a:srgbClr val="B22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descr="红色SUGON"/>
          <p:cNvPicPr>
            <a:picLocks noChangeAspect="1"/>
          </p:cNvPicPr>
          <p:nvPr userDrawn="1"/>
        </p:nvPicPr>
        <p:blipFill>
          <a:blip r:embed="rId10"/>
          <a:stretch>
            <a:fillRect/>
          </a:stretch>
        </p:blipFill>
        <p:spPr>
          <a:xfrm>
            <a:off x="7284085" y="-149225"/>
            <a:ext cx="1757680" cy="7715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2"/>
            </p:custDataLst>
          </p:nvPr>
        </p:nvSpPr>
        <p:spPr>
          <a:xfrm>
            <a:off x="-4445" y="-86360"/>
            <a:ext cx="12367260" cy="3251835"/>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3"/>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4"/>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5"/>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6"/>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7"/>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80565" y="3474720"/>
            <a:ext cx="9286875" cy="829945"/>
          </a:xfrm>
          <a:prstGeom prst="rect">
            <a:avLst/>
          </a:prstGeom>
          <a:noFill/>
        </p:spPr>
        <p:txBody>
          <a:bodyPr wrap="square" rtlCol="0">
            <a:spAutoFit/>
          </a:bodyPr>
          <a:lstStyle/>
          <a:p>
            <a:pPr algn="ctr"/>
            <a:r>
              <a:rPr lang="en-US" altLang="zh-CN" sz="4800" b="1" dirty="0">
                <a:latin typeface="微软雅黑" panose="020B0503020204020204" charset="-122"/>
                <a:ea typeface="微软雅黑" panose="020B0503020204020204" charset="-122"/>
              </a:rPr>
              <a:t>                        </a:t>
            </a:r>
            <a:r>
              <a:rPr lang="zh-CN" altLang="en-US" sz="4800" b="1" dirty="0">
                <a:latin typeface="微软雅黑" panose="020B0503020204020204" charset="-122"/>
                <a:ea typeface="微软雅黑" panose="020B0503020204020204" charset="-122"/>
              </a:rPr>
              <a:t>第三章   </a:t>
            </a:r>
            <a:r>
              <a:rPr lang="en-US" altLang="zh-CN" sz="4800" b="1" dirty="0">
                <a:latin typeface="微软雅黑" panose="020B0503020204020204" charset="-122"/>
                <a:ea typeface="微软雅黑" panose="020B0503020204020204" charset="-122"/>
              </a:rPr>
              <a:t>HDFS   </a:t>
            </a:r>
            <a:endParaRPr lang="zh-CN" altLang="zh-CN" sz="4800" b="1" dirty="0">
              <a:latin typeface="微软雅黑" panose="020B0503020204020204" charset="-122"/>
              <a:ea typeface="微软雅黑" panose="020B0503020204020204" charset="-122"/>
            </a:endParaRPr>
          </a:p>
        </p:txBody>
      </p:sp>
      <p:sp>
        <p:nvSpPr>
          <p:cNvPr id="8" name="文本框 7"/>
          <p:cNvSpPr txBox="1"/>
          <p:nvPr/>
        </p:nvSpPr>
        <p:spPr>
          <a:xfrm>
            <a:off x="8090535" y="5043805"/>
            <a:ext cx="3297555" cy="829945"/>
          </a:xfrm>
          <a:prstGeom prst="rect">
            <a:avLst/>
          </a:prstGeom>
          <a:noFill/>
        </p:spPr>
        <p:txBody>
          <a:bodyPr wrap="square" rtlCol="0">
            <a:spAutoFit/>
          </a:bodyPr>
          <a:lstStyle/>
          <a:p>
            <a:pPr>
              <a:lnSpc>
                <a:spcPct val="150000"/>
              </a:lnSpc>
            </a:pPr>
            <a:r>
              <a:rPr lang="zh-CN" altLang="en-US" sz="1600" b="1" dirty="0">
                <a:solidFill>
                  <a:schemeClr val="tx1"/>
                </a:solidFill>
                <a:latin typeface="微软雅黑" panose="020B0503020204020204" charset="-122"/>
                <a:ea typeface="微软雅黑" panose="020B0503020204020204" charset="-122"/>
              </a:rPr>
              <a:t>报告人： 曙光瑞翼教学部</a:t>
            </a:r>
          </a:p>
          <a:p>
            <a:pPr>
              <a:lnSpc>
                <a:spcPct val="150000"/>
              </a:lnSpc>
            </a:pPr>
            <a:r>
              <a:rPr lang="zh-CN" altLang="en-US" sz="1600" b="1" dirty="0">
                <a:solidFill>
                  <a:schemeClr val="tx1"/>
                </a:solidFill>
                <a:latin typeface="微软雅黑" panose="020B0503020204020204" charset="-122"/>
                <a:ea typeface="微软雅黑" panose="020B0503020204020204" charset="-122"/>
              </a:rPr>
              <a:t>时   间：   </a:t>
            </a:r>
            <a:r>
              <a:rPr lang="en-US" altLang="zh-CN" sz="1600" b="1" dirty="0">
                <a:solidFill>
                  <a:schemeClr val="tx1"/>
                </a:solidFill>
                <a:latin typeface="微软雅黑" panose="020B0503020204020204" charset="-122"/>
                <a:ea typeface="微软雅黑" panose="020B0503020204020204" charset="-122"/>
              </a:rPr>
              <a:t>2018</a:t>
            </a:r>
            <a:r>
              <a:rPr lang="zh-CN" altLang="en-US" sz="1600" b="1" dirty="0">
                <a:solidFill>
                  <a:schemeClr val="tx1"/>
                </a:solidFill>
                <a:latin typeface="微软雅黑" panose="020B0503020204020204" charset="-122"/>
                <a:ea typeface="微软雅黑" panose="020B0503020204020204" charset="-122"/>
              </a:rPr>
              <a:t>年</a:t>
            </a:r>
            <a:r>
              <a:rPr lang="en-US" altLang="zh-CN" sz="1600" b="1" dirty="0">
                <a:solidFill>
                  <a:schemeClr val="tx1"/>
                </a:solidFill>
                <a:latin typeface="微软雅黑" panose="020B0503020204020204" charset="-122"/>
                <a:ea typeface="微软雅黑" panose="020B0503020204020204" charset="-122"/>
              </a:rPr>
              <a:t>8</a:t>
            </a:r>
            <a:r>
              <a:rPr lang="zh-CN" altLang="en-US" sz="1600" b="1" dirty="0">
                <a:solidFill>
                  <a:schemeClr val="tx1"/>
                </a:solidFill>
                <a:latin typeface="微软雅黑" panose="020B0503020204020204" charset="-122"/>
                <a:ea typeface="微软雅黑" panose="020B0503020204020204" charset="-122"/>
              </a:rPr>
              <a:t>月  日</a:t>
            </a:r>
          </a:p>
        </p:txBody>
      </p:sp>
      <p:pic>
        <p:nvPicPr>
          <p:cNvPr id="5" name="图片 4" descr="反白瑞翼教育LOGO"/>
          <p:cNvPicPr>
            <a:picLocks noChangeAspect="1"/>
          </p:cNvPicPr>
          <p:nvPr/>
        </p:nvPicPr>
        <p:blipFill>
          <a:blip r:embed="rId9"/>
          <a:stretch>
            <a:fillRect/>
          </a:stretch>
        </p:blipFill>
        <p:spPr>
          <a:xfrm>
            <a:off x="4115435" y="513080"/>
            <a:ext cx="2254250" cy="508635"/>
          </a:xfrm>
          <a:prstGeom prst="rect">
            <a:avLst/>
          </a:prstGeom>
        </p:spPr>
      </p:pic>
      <p:pic>
        <p:nvPicPr>
          <p:cNvPr id="2" name="图片 1" descr="SUGON图标"/>
          <p:cNvPicPr>
            <a:picLocks noChangeAspect="1"/>
          </p:cNvPicPr>
          <p:nvPr/>
        </p:nvPicPr>
        <p:blipFill>
          <a:blip r:embed="rId10"/>
          <a:stretch>
            <a:fillRect/>
          </a:stretch>
        </p:blipFill>
        <p:spPr>
          <a:xfrm>
            <a:off x="1651635" y="257175"/>
            <a:ext cx="2324735" cy="1020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HDFS</a:t>
              </a:r>
              <a:r>
                <a:rPr lang="zh-CN" altLang="en-US" sz="3600" b="1" dirty="0">
                  <a:solidFill>
                    <a:srgbClr val="B22F33"/>
                  </a:solidFill>
                  <a:latin typeface="微软雅黑" panose="020B0503020204020204" charset="-122"/>
                  <a:ea typeface="微软雅黑" panose="020B0503020204020204" charset="-122"/>
                </a:rPr>
                <a:t>基本组成</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基本概念</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21410" y="1193800"/>
            <a:ext cx="11084560" cy="4769485"/>
          </a:xfrm>
          <a:prstGeom prst="rect">
            <a:avLst/>
          </a:prstGeom>
          <a:noFill/>
        </p:spPr>
        <p:txBody>
          <a:bodyPr wrap="square" rtlCol="0">
            <a:spAutoFit/>
          </a:bodyPr>
          <a:lstStyle/>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数据块（</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Block</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HDFS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把文件分块来存储。默认数据块大小为</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128MB(1.0X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版本是</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64MB)</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a:p>
            <a:pPr indent="508000" fontAlgn="auto">
              <a:lnSpc>
                <a:spcPct val="190000"/>
              </a:lnSpc>
              <a:extLst>
                <a:ext uri="{35155182-B16C-46BC-9424-99874614C6A1}">
                  <wpsdc:indentchars xmlns:wpsdc="http://www.wps.cn/officeDocument/2017/drawingmlCustomData" xmlns="" val="200" checksum="282533468"/>
                </a:ext>
              </a:extLst>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HDFS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按块存储好处：</a:t>
            </a:r>
          </a:p>
          <a:p>
            <a:pPr indent="508000" fontAlgn="auto">
              <a:lnSpc>
                <a:spcPct val="190000"/>
              </a:lnSpc>
              <a:extLst>
                <a:ext uri="{35155182-B16C-46BC-9424-99874614C6A1}">
                  <wpsdc:indentchars xmlns:wpsdc="http://www.wps.cn/officeDocument/2017/drawingmlCustomData" xmlns="" val="200" checksum="282533468"/>
                </a:ext>
              </a:extLst>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文件可以任意大；</a:t>
            </a:r>
          </a:p>
          <a:p>
            <a:pPr indent="508000" fontAlgn="auto">
              <a:lnSpc>
                <a:spcPct val="190000"/>
              </a:lnSpc>
              <a:extLst>
                <a:ext uri="{35155182-B16C-46BC-9424-99874614C6A1}">
                  <wpsdc:indentchars xmlns:wpsdc="http://www.wps.cn/officeDocument/2017/drawingmlCustomData" xmlns="" val="200" checksum="282533468"/>
                </a:ext>
              </a:extLst>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简化了文件子系统的设计，子系统只存储文件块数据，而文件元数据则由其他系统管理。</a:t>
            </a:r>
          </a:p>
          <a:p>
            <a:pPr indent="508000" fontAlgn="auto">
              <a:lnSpc>
                <a:spcPct val="190000"/>
              </a:lnSpc>
              <a:extLst>
                <a:ext uri="{35155182-B16C-46BC-9424-99874614C6A1}">
                  <wpsdc:indentchars xmlns:wpsdc="http://www.wps.cn/officeDocument/2017/drawingmlCustomData" xmlns="" val="200" checksum="282533468"/>
                </a:ext>
              </a:extLst>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有利于备份和提高 系统可用性，这得益于以块为单位进行备份的设计，</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HDFS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默认备份数量为</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a:p>
            <a:pPr indent="508000" fontAlgn="auto">
              <a:lnSpc>
                <a:spcPct val="190000"/>
              </a:lnSpc>
              <a:extLst>
                <a:ext uri="{35155182-B16C-46BC-9424-99874614C6A1}">
                  <wpsdc:indentchars xmlns:wpsdc="http://www.wps.cn/officeDocument/2017/drawingmlCustomData" xmlns="" val="200" checksum="282533468"/>
                </a:ext>
              </a:extLst>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有利于负载均衡。</a:t>
            </a: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基本概念</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21410" y="1193800"/>
            <a:ext cx="11084560" cy="5354320"/>
          </a:xfrm>
          <a:prstGeom prst="rect">
            <a:avLst/>
          </a:prstGeom>
          <a:noFill/>
        </p:spPr>
        <p:txBody>
          <a:bodyPr wrap="square" rtlCol="0">
            <a:spAutoFit/>
          </a:bodyPr>
          <a:lstStyle/>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HDFS</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中的块为什么设置为</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128MB</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目的是为了最小化寻址开销。</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过小，会增加寻址开销；</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过大，</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MapReduce</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中的</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map</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任务通常一次只处理一个块中的数据，因此如果任务数太少（少于集群中的节点数量），作业的运行速度就会比较慢。</a:t>
            </a: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基本概念</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21410" y="1193800"/>
            <a:ext cx="11084560" cy="3599815"/>
          </a:xfrm>
          <a:prstGeom prst="rect">
            <a:avLst/>
          </a:prstGeom>
          <a:noFill/>
        </p:spPr>
        <p:txBody>
          <a:bodyPr wrap="square" rtlCol="0">
            <a:spAutoFit/>
          </a:bodyPr>
          <a:lstStyle/>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一个常被问到的一个问题是： 如果一个HDFS上的文件大小(file size) 小于块大小(block size) ，那么HDFS会实际占用Linux file system的多大空间？</a:t>
            </a: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答案是实际的文件大小，而非一个块的大小。</a:t>
            </a: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4739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基本组件</a:t>
            </a:r>
          </a:p>
        </p:txBody>
      </p:sp>
      <p:sp>
        <p:nvSpPr>
          <p:cNvPr id="40" name="平行四边形 39"/>
          <p:cNvSpPr/>
          <p:nvPr userDrawn="1"/>
        </p:nvSpPr>
        <p:spPr>
          <a:xfrm>
            <a:off x="760095" y="81597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4297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4297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46480" y="1739265"/>
            <a:ext cx="2548890" cy="1198880"/>
          </a:xfrm>
          <a:prstGeom prst="rect">
            <a:avLst/>
          </a:prstGeom>
          <a:noFill/>
        </p:spPr>
        <p:txBody>
          <a:bodyPr wrap="square" rtlCol="0">
            <a:spAutoFit/>
          </a:bodyPr>
          <a:lstStyle/>
          <a:p>
            <a:r>
              <a:rPr lang="zh-CN" altLang="zh-CN"/>
              <a:t>基本组件：</a:t>
            </a:r>
          </a:p>
          <a:p>
            <a:r>
              <a:rPr lang="en-US" altLang="zh-CN"/>
              <a:t>1</a:t>
            </a:r>
            <a:r>
              <a:rPr lang="zh-CN" altLang="en-US"/>
              <a:t>、</a:t>
            </a:r>
            <a:r>
              <a:rPr lang="en-US" altLang="zh-CN"/>
              <a:t>NameNode(Master)</a:t>
            </a:r>
          </a:p>
          <a:p>
            <a:r>
              <a:rPr lang="en-US" altLang="zh-CN"/>
              <a:t>2</a:t>
            </a:r>
            <a:r>
              <a:rPr lang="zh-CN" altLang="en-US"/>
              <a:t>、</a:t>
            </a:r>
            <a:r>
              <a:rPr lang="en-US" altLang="zh-CN"/>
              <a:t>SecondaryNameNode</a:t>
            </a:r>
          </a:p>
          <a:p>
            <a:r>
              <a:rPr lang="en-US" altLang="zh-CN"/>
              <a:t>3</a:t>
            </a:r>
            <a:r>
              <a:rPr lang="zh-CN" altLang="zh-CN"/>
              <a:t>、</a:t>
            </a:r>
            <a:r>
              <a:rPr lang="en-US" altLang="zh-CN"/>
              <a:t>DataNode(Slave)</a:t>
            </a:r>
          </a:p>
        </p:txBody>
      </p:sp>
      <p:grpSp>
        <p:nvGrpSpPr>
          <p:cNvPr id="1073744362" name="组合 1073744361"/>
          <p:cNvGrpSpPr/>
          <p:nvPr/>
        </p:nvGrpSpPr>
        <p:grpSpPr>
          <a:xfrm>
            <a:off x="4085352" y="2190451"/>
            <a:ext cx="6883818" cy="3397268"/>
            <a:chOff x="4360" y="90499"/>
            <a:chExt cx="5755" cy="2431"/>
          </a:xfrm>
        </p:grpSpPr>
        <p:grpSp>
          <p:nvGrpSpPr>
            <p:cNvPr id="1073744320" name="组合 1073744319"/>
            <p:cNvGrpSpPr/>
            <p:nvPr/>
          </p:nvGrpSpPr>
          <p:grpSpPr>
            <a:xfrm>
              <a:off x="5173" y="90499"/>
              <a:ext cx="1246" cy="786"/>
              <a:chOff x="3927" y="90498"/>
              <a:chExt cx="1246" cy="786"/>
            </a:xfrm>
          </p:grpSpPr>
          <p:sp>
            <p:nvSpPr>
              <p:cNvPr id="1073744319" name="圆角矩形 1073744318"/>
              <p:cNvSpPr/>
              <p:nvPr/>
            </p:nvSpPr>
            <p:spPr>
              <a:xfrm>
                <a:off x="3927" y="90498"/>
                <a:ext cx="1247"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18" name="文本框 1073744317"/>
              <p:cNvSpPr txBox="1"/>
              <p:nvPr/>
            </p:nvSpPr>
            <p:spPr>
              <a:xfrm>
                <a:off x="4069" y="90723"/>
                <a:ext cx="1032" cy="310"/>
              </a:xfrm>
              <a:prstGeom prst="rect">
                <a:avLst/>
              </a:prstGeom>
              <a:solidFill>
                <a:srgbClr val="FFFFFF"/>
              </a:solidFill>
              <a:ln w="9525">
                <a:noFill/>
              </a:ln>
            </p:spPr>
            <p:txBody>
              <a:bodyPr vert="horz" lIns="0" tIns="0" rIns="0" bIns="0" anchor="t"/>
              <a:lstStyle/>
              <a:p>
                <a:r>
                  <a:rPr lang="zh-CN" altLang="en-US"/>
                  <a:t>NameNode</a:t>
                </a:r>
              </a:p>
              <a:p>
                <a:endParaRPr lang="zh-CN" altLang="en-US"/>
              </a:p>
            </p:txBody>
          </p:sp>
        </p:grpSp>
        <p:grpSp>
          <p:nvGrpSpPr>
            <p:cNvPr id="1073744342" name="组合 1073744341"/>
            <p:cNvGrpSpPr/>
            <p:nvPr/>
          </p:nvGrpSpPr>
          <p:grpSpPr>
            <a:xfrm>
              <a:off x="7280" y="90499"/>
              <a:ext cx="2034" cy="786"/>
              <a:chOff x="7823" y="90512"/>
              <a:chExt cx="2034" cy="786"/>
            </a:xfrm>
          </p:grpSpPr>
          <p:sp>
            <p:nvSpPr>
              <p:cNvPr id="1073744322" name="圆角矩形 1073744321"/>
              <p:cNvSpPr/>
              <p:nvPr/>
            </p:nvSpPr>
            <p:spPr>
              <a:xfrm>
                <a:off x="7823" y="90512"/>
                <a:ext cx="2035"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23" name="文本框 1073744322"/>
              <p:cNvSpPr txBox="1"/>
              <p:nvPr/>
            </p:nvSpPr>
            <p:spPr>
              <a:xfrm>
                <a:off x="7881" y="90719"/>
                <a:ext cx="1923" cy="310"/>
              </a:xfrm>
              <a:prstGeom prst="rect">
                <a:avLst/>
              </a:prstGeom>
              <a:solidFill>
                <a:srgbClr val="FFFFFF"/>
              </a:solidFill>
              <a:ln w="9525">
                <a:noFill/>
              </a:ln>
            </p:spPr>
            <p:txBody>
              <a:bodyPr vert="horz" lIns="0" tIns="0" rIns="0" bIns="0" anchor="t"/>
              <a:lstStyle/>
              <a:p>
                <a:r>
                  <a:rPr lang="zh-CN" altLang="en-US"/>
                  <a:t>SecondaryNameNode</a:t>
                </a:r>
              </a:p>
              <a:p>
                <a:endParaRPr lang="zh-CN" altLang="en-US"/>
              </a:p>
            </p:txBody>
          </p:sp>
        </p:grpSp>
        <p:grpSp>
          <p:nvGrpSpPr>
            <p:cNvPr id="1073744343" name="组合 1073744342"/>
            <p:cNvGrpSpPr/>
            <p:nvPr/>
          </p:nvGrpSpPr>
          <p:grpSpPr>
            <a:xfrm>
              <a:off x="4360" y="92328"/>
              <a:ext cx="1042" cy="602"/>
              <a:chOff x="3947" y="92666"/>
              <a:chExt cx="1042" cy="602"/>
            </a:xfrm>
          </p:grpSpPr>
          <p:sp>
            <p:nvSpPr>
              <p:cNvPr id="1073744325" name="圆角矩形 1073744324"/>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26" name="文本框 1073744325"/>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grpSp>
          <p:nvGrpSpPr>
            <p:cNvPr id="1073744344" name="组合 1073744343"/>
            <p:cNvGrpSpPr/>
            <p:nvPr/>
          </p:nvGrpSpPr>
          <p:grpSpPr>
            <a:xfrm>
              <a:off x="5613" y="92328"/>
              <a:ext cx="1042" cy="602"/>
              <a:chOff x="3947" y="92666"/>
              <a:chExt cx="1042" cy="602"/>
            </a:xfrm>
          </p:grpSpPr>
          <p:sp>
            <p:nvSpPr>
              <p:cNvPr id="1073744345" name="圆角矩形 1073744344"/>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46" name="文本框 1073744345"/>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grpSp>
          <p:nvGrpSpPr>
            <p:cNvPr id="1073744347" name="组合 1073744346"/>
            <p:cNvGrpSpPr/>
            <p:nvPr/>
          </p:nvGrpSpPr>
          <p:grpSpPr>
            <a:xfrm>
              <a:off x="7746" y="92309"/>
              <a:ext cx="1042" cy="602"/>
              <a:chOff x="3947" y="92666"/>
              <a:chExt cx="1042" cy="602"/>
            </a:xfrm>
          </p:grpSpPr>
          <p:sp>
            <p:nvSpPr>
              <p:cNvPr id="1073744348" name="圆角矩形 1073744347"/>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49" name="文本框 1073744348"/>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grpSp>
          <p:nvGrpSpPr>
            <p:cNvPr id="1073744350" name="组合 1073744349"/>
            <p:cNvGrpSpPr/>
            <p:nvPr/>
          </p:nvGrpSpPr>
          <p:grpSpPr>
            <a:xfrm>
              <a:off x="9073" y="92310"/>
              <a:ext cx="1042" cy="602"/>
              <a:chOff x="3947" y="92666"/>
              <a:chExt cx="1042" cy="602"/>
            </a:xfrm>
          </p:grpSpPr>
          <p:sp>
            <p:nvSpPr>
              <p:cNvPr id="1073744351" name="圆角矩形 1073744350"/>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52" name="文本框 1073744351"/>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sp>
          <p:nvSpPr>
            <p:cNvPr id="1073744353" name="左右箭头 1073744352"/>
            <p:cNvSpPr/>
            <p:nvPr/>
          </p:nvSpPr>
          <p:spPr>
            <a:xfrm>
              <a:off x="6562" y="90797"/>
              <a:ext cx="600" cy="119"/>
            </a:xfrm>
            <a:prstGeom prst="leftRightArrow">
              <a:avLst>
                <a:gd name="adj1" fmla="val 50000"/>
                <a:gd name="adj2" fmla="val 100840"/>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4354" name="文本框 1073744353"/>
            <p:cNvSpPr txBox="1"/>
            <p:nvPr/>
          </p:nvSpPr>
          <p:spPr>
            <a:xfrm>
              <a:off x="7033" y="92462"/>
              <a:ext cx="433" cy="263"/>
            </a:xfrm>
            <a:prstGeom prst="rect">
              <a:avLst/>
            </a:prstGeom>
            <a:noFill/>
            <a:ln w="9525">
              <a:noFill/>
            </a:ln>
          </p:spPr>
          <p:txBody>
            <a:bodyPr vert="horz" lIns="0" tIns="0" rIns="0" bIns="0" anchor="t"/>
            <a:lstStyle/>
            <a:p>
              <a:r>
                <a:rPr lang="zh-CN" altLang="en-US"/>
                <a:t>......</a:t>
              </a:r>
            </a:p>
            <a:p>
              <a:endParaRPr lang="zh-CN" altLang="en-US"/>
            </a:p>
          </p:txBody>
        </p:sp>
        <p:cxnSp>
          <p:nvCxnSpPr>
            <p:cNvPr id="1073744357" name="直接箭头连接符 1073744356"/>
            <p:cNvCxnSpPr>
              <a:stCxn id="1073744319" idx="2"/>
              <a:endCxn id="1073744325" idx="0"/>
            </p:cNvCxnSpPr>
            <p:nvPr/>
          </p:nvCxnSpPr>
          <p:spPr>
            <a:xfrm flipH="1">
              <a:off x="4882" y="91286"/>
              <a:ext cx="915" cy="1042"/>
            </a:xfrm>
            <a:prstGeom prst="straightConnector1">
              <a:avLst/>
            </a:prstGeom>
            <a:ln w="9525" cap="flat" cmpd="sng">
              <a:solidFill>
                <a:srgbClr val="000000"/>
              </a:solidFill>
              <a:prstDash val="solid"/>
              <a:headEnd type="none" w="med" len="med"/>
              <a:tailEnd type="arrow" w="med" len="med"/>
            </a:ln>
          </p:spPr>
        </p:cxnSp>
        <p:cxnSp>
          <p:nvCxnSpPr>
            <p:cNvPr id="1073744358" name="直接箭头连接符 1073744357"/>
            <p:cNvCxnSpPr>
              <a:stCxn id="1073744319" idx="2"/>
              <a:endCxn id="1073744345" idx="0"/>
            </p:cNvCxnSpPr>
            <p:nvPr/>
          </p:nvCxnSpPr>
          <p:spPr>
            <a:xfrm>
              <a:off x="5797" y="91286"/>
              <a:ext cx="338" cy="1042"/>
            </a:xfrm>
            <a:prstGeom prst="straightConnector1">
              <a:avLst/>
            </a:prstGeom>
            <a:ln w="9525" cap="flat" cmpd="sng">
              <a:solidFill>
                <a:srgbClr val="000000"/>
              </a:solidFill>
              <a:prstDash val="solid"/>
              <a:headEnd type="none" w="med" len="med"/>
              <a:tailEnd type="arrow" w="med" len="med"/>
            </a:ln>
          </p:spPr>
        </p:cxnSp>
        <p:cxnSp>
          <p:nvCxnSpPr>
            <p:cNvPr id="1073744359" name="直接箭头连接符 1073744358"/>
            <p:cNvCxnSpPr>
              <a:stCxn id="1073744319" idx="2"/>
              <a:endCxn id="1073744348" idx="0"/>
            </p:cNvCxnSpPr>
            <p:nvPr/>
          </p:nvCxnSpPr>
          <p:spPr>
            <a:xfrm>
              <a:off x="5797" y="91286"/>
              <a:ext cx="2471" cy="1023"/>
            </a:xfrm>
            <a:prstGeom prst="straightConnector1">
              <a:avLst/>
            </a:prstGeom>
            <a:ln w="9525" cap="flat" cmpd="sng">
              <a:solidFill>
                <a:srgbClr val="000000"/>
              </a:solidFill>
              <a:prstDash val="solid"/>
              <a:headEnd type="none" w="med" len="med"/>
              <a:tailEnd type="arrow" w="med" len="med"/>
            </a:ln>
          </p:spPr>
        </p:cxnSp>
        <p:cxnSp>
          <p:nvCxnSpPr>
            <p:cNvPr id="1073744360" name="直接箭头连接符 1073744359"/>
            <p:cNvCxnSpPr>
              <a:stCxn id="1073744319" idx="2"/>
              <a:endCxn id="1073744351" idx="0"/>
            </p:cNvCxnSpPr>
            <p:nvPr/>
          </p:nvCxnSpPr>
          <p:spPr>
            <a:xfrm>
              <a:off x="5840" y="91293"/>
              <a:ext cx="3755" cy="1017"/>
            </a:xfrm>
            <a:prstGeom prst="straightConnector1">
              <a:avLst/>
            </a:prstGeom>
            <a:ln w="9525" cap="flat" cmpd="sng">
              <a:solidFill>
                <a:srgbClr val="000000"/>
              </a:solidFill>
              <a:prstDash val="solid"/>
              <a:headEnd type="none" w="med" len="med"/>
              <a:tailEnd type="arrow" w="med" len="me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服务进程</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514" name="Shape 645"/>
          <p:cNvSpPr>
            <a:spLocks noGrp="1"/>
          </p:cNvSpPr>
          <p:nvPr>
            <p:ph idx="1"/>
          </p:nvPr>
        </p:nvSpPr>
        <p:spPr>
          <a:xfrm>
            <a:off x="1283970" y="1430655"/>
            <a:ext cx="7570788" cy="1582420"/>
          </a:xfrm>
        </p:spPr>
        <p:txBody>
          <a:bodyPr vert="horz" wrap="square" lIns="91425" tIns="45700" rIns="91425" bIns="45700" anchor="t">
            <a:spAutoFit/>
          </a:bodyPr>
          <a:lstStyle/>
          <a:p>
            <a:pPr marL="285750" lvl="1" eaLnBrk="1" hangingPunct="1">
              <a:spcBef>
                <a:spcPts val="1000"/>
              </a:spcBef>
              <a:buSzPct val="111000"/>
            </a:pPr>
            <a:r>
              <a:rPr lang="en-US" altLang="zh-CN" sz="2000" dirty="0">
                <a:cs typeface="微软雅黑" panose="020B0503020204020204" charset="-122"/>
              </a:rPr>
              <a:t>NameNode</a:t>
            </a:r>
          </a:p>
          <a:p>
            <a:pPr marL="285750" lvl="1" eaLnBrk="1" hangingPunct="1">
              <a:spcBef>
                <a:spcPts val="1000"/>
              </a:spcBef>
              <a:buSzPct val="111000"/>
            </a:pPr>
            <a:r>
              <a:rPr lang="en-US" altLang="zh-CN" sz="2000" dirty="0">
                <a:cs typeface="微软雅黑" panose="020B0503020204020204" charset="-122"/>
              </a:rPr>
              <a:t>Secondary NameNode</a:t>
            </a:r>
          </a:p>
          <a:p>
            <a:pPr marL="285750" lvl="1" eaLnBrk="1" hangingPunct="1">
              <a:spcBef>
                <a:spcPts val="1000"/>
              </a:spcBef>
              <a:buSzPct val="111000"/>
            </a:pPr>
            <a:r>
              <a:rPr lang="en-US" altLang="zh-CN" sz="2000" dirty="0">
                <a:cs typeface="微软雅黑" panose="020B0503020204020204" charset="-122"/>
              </a:rPr>
              <a:t>DataNode</a:t>
            </a:r>
          </a:p>
          <a:p>
            <a:pPr marL="285750" lvl="1" eaLnBrk="1" hangingPunct="1">
              <a:spcBef>
                <a:spcPts val="1000"/>
              </a:spcBef>
              <a:buSzPct val="111000"/>
            </a:pPr>
            <a:r>
              <a:rPr lang="zh-CN" altLang="en-US" sz="2000" dirty="0">
                <a:cs typeface="微软雅黑" panose="020B0503020204020204" charset="-122"/>
              </a:rPr>
              <a:t>使用</a:t>
            </a:r>
            <a:r>
              <a:rPr lang="en-US" altLang="zh-CN" sz="2000" dirty="0">
                <a:cs typeface="微软雅黑" panose="020B0503020204020204" charset="-122"/>
              </a:rPr>
              <a:t>jps</a:t>
            </a:r>
            <a:r>
              <a:rPr lang="zh-CN" altLang="en-US" sz="2000" dirty="0">
                <a:cs typeface="微软雅黑" panose="020B0503020204020204" charset="-122"/>
              </a:rPr>
              <a:t>查看</a:t>
            </a:r>
            <a:r>
              <a:rPr lang="en-US" altLang="zh-CN" sz="2000" dirty="0">
                <a:cs typeface="微软雅黑" panose="020B0503020204020204" charset="-122"/>
              </a:rPr>
              <a:t>HDFS</a:t>
            </a:r>
            <a:r>
              <a:rPr lang="zh-CN" altLang="en-US" sz="2000" dirty="0">
                <a:cs typeface="微软雅黑" panose="020B0503020204020204" charset="-122"/>
              </a:rPr>
              <a:t>服务进程</a:t>
            </a:r>
            <a:endParaRPr lang="en-US" altLang="zh-CN" sz="2000" dirty="0">
              <a:cs typeface="微软雅黑" panose="020B0503020204020204" charset="-122"/>
            </a:endParaRPr>
          </a:p>
        </p:txBody>
      </p:sp>
      <p:pic>
        <p:nvPicPr>
          <p:cNvPr id="2" name="图片 1"/>
          <p:cNvPicPr>
            <a:picLocks noChangeAspect="1"/>
          </p:cNvPicPr>
          <p:nvPr/>
        </p:nvPicPr>
        <p:blipFill>
          <a:blip r:embed="rId2"/>
          <a:srcRect l="1166" t="3848"/>
          <a:stretch>
            <a:fillRect/>
          </a:stretch>
        </p:blipFill>
        <p:spPr>
          <a:xfrm>
            <a:off x="1668145" y="4792980"/>
            <a:ext cx="4737735" cy="1396365"/>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1668145" y="3321050"/>
            <a:ext cx="5359400" cy="1329690"/>
          </a:xfrm>
          <a:prstGeom prst="rect">
            <a:avLst/>
          </a:prstGeom>
          <a:ln>
            <a:solidFill>
              <a:schemeClr val="accent1"/>
            </a:solidFill>
          </a:ln>
        </p:spPr>
      </p:pic>
      <p:sp>
        <p:nvSpPr>
          <p:cNvPr id="4" name="矩形 3"/>
          <p:cNvSpPr/>
          <p:nvPr/>
        </p:nvSpPr>
        <p:spPr>
          <a:xfrm>
            <a:off x="2254885" y="3970020"/>
            <a:ext cx="1444625" cy="36131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54885" y="5310505"/>
            <a:ext cx="2221865" cy="638810"/>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84555" y="1356995"/>
            <a:ext cx="891667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DataNode</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DataNode</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381760" y="1928495"/>
            <a:ext cx="9331960" cy="3784600"/>
          </a:xfrm>
          <a:prstGeom prst="rect">
            <a:avLst/>
          </a:prstGeom>
          <a:noFill/>
          <a:ln w="9525">
            <a:noFill/>
          </a:ln>
        </p:spPr>
        <p:txBody>
          <a:bodyPr wrap="square">
            <a:spAutoFit/>
          </a:bodyPr>
          <a:lstStyle/>
          <a:p>
            <a:pPr indent="254000"/>
            <a:r>
              <a:rPr lang="en-US" altLang="zh-CN" sz="2400" b="0">
                <a:cs typeface="方正书宋简体" charset="0"/>
              </a:rPr>
              <a:t> </a:t>
            </a:r>
            <a:r>
              <a:rPr lang="zh-CN" sz="2400" b="0">
                <a:cs typeface="方正书宋简体" charset="0"/>
              </a:rPr>
              <a:t>数据节点（DataNode）负责存储数据，一个Block会在多个DataNode中进行冗余备份，一个块在一个DataNode上最多只有一个备份，DataNode上存储了数据块ID和数据块的内容，以及它们的映射关系。</a:t>
            </a:r>
          </a:p>
          <a:p>
            <a:pPr indent="254000"/>
            <a:r>
              <a:rPr lang="zh-CN" altLang="en-US" sz="2400"/>
              <a:t>  DataNode定时和NameNode进行通信，接受NameNode的指令。</a:t>
            </a:r>
          </a:p>
          <a:p>
            <a:pPr indent="254000"/>
            <a:r>
              <a:rPr lang="zh-CN" altLang="en-US" sz="2400"/>
              <a:t>  DataNode同时也作为服务器接受来自客户端的访问，处理数据块的读、写请求。DataNode之间还会相互通信，执行数据块复制任务。在客户端执行写操作时，DataNode之间需要相互配合，保证写操作的一致性。</a:t>
            </a:r>
          </a:p>
          <a:p>
            <a:pPr indent="254000"/>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84555" y="1356995"/>
            <a:ext cx="891667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DataNode</a:t>
            </a:r>
            <a:r>
              <a:rPr lang="zh-CN" altLang="en-US" sz="2000">
                <a:latin typeface="微软雅黑" panose="020B0503020204020204" charset="-122"/>
                <a:ea typeface="微软雅黑" panose="020B0503020204020204" charset="-122"/>
                <a:cs typeface="微软雅黑" panose="020B0503020204020204" charset="-122"/>
              </a:rPr>
              <a:t>的职责（</a:t>
            </a:r>
            <a:r>
              <a:rPr lang="en-US" altLang="zh-CN" sz="2000">
                <a:latin typeface="微软雅黑" panose="020B0503020204020204" charset="-122"/>
                <a:ea typeface="微软雅黑" panose="020B0503020204020204" charset="-122"/>
                <a:cs typeface="微软雅黑" panose="020B0503020204020204" charset="-122"/>
              </a:rPr>
              <a:t>Slave</a:t>
            </a:r>
            <a:r>
              <a:rPr lang="zh-CN" altLang="en-US" sz="2000">
                <a:latin typeface="微软雅黑" panose="020B0503020204020204" charset="-122"/>
                <a:ea typeface="微软雅黑" panose="020B0503020204020204" charset="-122"/>
                <a:cs typeface="微软雅黑" panose="020B0503020204020204" charset="-122"/>
              </a:rPr>
              <a:t>）</a:t>
            </a:r>
          </a:p>
        </p:txBody>
      </p:sp>
      <p:sp>
        <p:nvSpPr>
          <p:cNvPr id="4" name="文本框 3"/>
          <p:cNvSpPr txBox="1"/>
          <p:nvPr/>
        </p:nvSpPr>
        <p:spPr>
          <a:xfrm>
            <a:off x="845820" y="1888490"/>
            <a:ext cx="9570085" cy="5046345"/>
          </a:xfrm>
          <a:prstGeom prst="rect">
            <a:avLst/>
          </a:prstGeom>
          <a:noFill/>
        </p:spPr>
        <p:txBody>
          <a:bodyPr wrap="square" rtlCol="0">
            <a:spAutoFit/>
          </a:bodyPr>
          <a:lstStyle/>
          <a:p>
            <a:r>
              <a:rPr lang="zh-CN" altLang="en-US" sz="2300"/>
              <a:t>职责：保存文件内容（数据块，默认</a:t>
            </a:r>
            <a:r>
              <a:rPr lang="en-US" altLang="zh-CN" sz="2300"/>
              <a:t>128M</a:t>
            </a:r>
            <a:r>
              <a:rPr lang="zh-CN" altLang="en-US" sz="2300"/>
              <a:t>块大小）</a:t>
            </a:r>
          </a:p>
          <a:p>
            <a:r>
              <a:rPr lang="zh-CN" altLang="en-US" sz="2300"/>
              <a:t>例子：上传一个大于128M的文件</a:t>
            </a:r>
            <a:r>
              <a:rPr lang="en-US" altLang="zh-CN" sz="2300"/>
              <a:t>(</a:t>
            </a:r>
            <a:r>
              <a:rPr lang="zh-CN" altLang="zh-CN" sz="2300"/>
              <a:t>例子为</a:t>
            </a:r>
            <a:r>
              <a:rPr lang="en-US" altLang="zh-CN" sz="2300"/>
              <a:t>206M)</a:t>
            </a:r>
            <a:endParaRPr lang="zh-CN" altLang="en-US" sz="2300"/>
          </a:p>
          <a:p>
            <a:r>
              <a:rPr lang="zh-CN" altLang="en-US" sz="2300"/>
              <a:t>hdfs dfs -put hadoop-2.7.3.tar.gz </a:t>
            </a:r>
          </a:p>
          <a:p>
            <a:r>
              <a:rPr lang="zh-CN" altLang="en-US" sz="2300"/>
              <a:t>上传完成，打印文件的Block报告</a:t>
            </a:r>
          </a:p>
          <a:p>
            <a:r>
              <a:rPr lang="zh-CN" altLang="en-US" sz="2300"/>
              <a:t>hdfs fsck /user/hadoop/hadoop-2.7.3.tar.gz -files -blocks</a:t>
            </a:r>
          </a:p>
          <a:p>
            <a:endParaRPr lang="zh-CN" altLang="en-US" sz="2300"/>
          </a:p>
          <a:p>
            <a:r>
              <a:rPr lang="zh-CN" altLang="en-US" sz="2300"/>
              <a:t>/user/hadoop/hadoop-2.7.3.tar.gz 216198931 bytes, 2 block(s):  OK</a:t>
            </a:r>
          </a:p>
          <a:p>
            <a:r>
              <a:rPr lang="zh-CN" altLang="en-US" sz="2300"/>
              <a:t>0. </a:t>
            </a:r>
            <a:r>
              <a:rPr lang="zh-CN" altLang="en-US" sz="2300">
                <a:solidFill>
                  <a:srgbClr val="FF0000"/>
                </a:solidFill>
              </a:rPr>
              <a:t>BP-136474028-192.168.1.51-1533229105270:blk_1073745097_4273</a:t>
            </a:r>
            <a:r>
              <a:rPr lang="zh-CN" altLang="en-US" sz="2300"/>
              <a:t> len=</a:t>
            </a:r>
            <a:r>
              <a:rPr lang="zh-CN" altLang="en-US" sz="2300">
                <a:solidFill>
                  <a:srgbClr val="FF0000"/>
                </a:solidFill>
              </a:rPr>
              <a:t>134217728 </a:t>
            </a:r>
            <a:r>
              <a:rPr lang="zh-CN" altLang="en-US" sz="2300"/>
              <a:t>repl=</a:t>
            </a:r>
            <a:r>
              <a:rPr lang="zh-CN" altLang="en-US" sz="2300">
                <a:solidFill>
                  <a:srgbClr val="FF0000"/>
                </a:solidFill>
              </a:rPr>
              <a:t>2</a:t>
            </a:r>
            <a:endParaRPr lang="zh-CN" altLang="en-US" sz="2300"/>
          </a:p>
          <a:p>
            <a:r>
              <a:rPr lang="zh-CN" altLang="en-US" sz="2300"/>
              <a:t>1. </a:t>
            </a:r>
            <a:r>
              <a:rPr lang="zh-CN" altLang="en-US" sz="2300">
                <a:solidFill>
                  <a:srgbClr val="FF0000"/>
                </a:solidFill>
              </a:rPr>
              <a:t>BP-136474028-192.168.1.51-1533229105270:blk_1073745098_4274</a:t>
            </a:r>
            <a:r>
              <a:rPr lang="zh-CN" altLang="en-US" sz="2300"/>
              <a:t> len=</a:t>
            </a:r>
            <a:r>
              <a:rPr lang="zh-CN" altLang="en-US" sz="2300">
                <a:solidFill>
                  <a:srgbClr val="FF0000"/>
                </a:solidFill>
              </a:rPr>
              <a:t>81981203</a:t>
            </a:r>
            <a:r>
              <a:rPr lang="zh-CN" altLang="en-US" sz="2300"/>
              <a:t> repl=</a:t>
            </a:r>
            <a:r>
              <a:rPr lang="zh-CN" altLang="en-US" sz="2300">
                <a:solidFill>
                  <a:srgbClr val="FF0000"/>
                </a:solidFill>
              </a:rPr>
              <a:t>2</a:t>
            </a:r>
            <a:endParaRPr lang="zh-CN" altLang="en-US" sz="2300"/>
          </a:p>
          <a:p>
            <a:endParaRPr lang="en-US" altLang="zh-CN" sz="2300"/>
          </a:p>
          <a:p>
            <a:r>
              <a:rPr lang="zh-CN" altLang="en-US" sz="2300"/>
              <a:t>可看到</a:t>
            </a:r>
            <a:r>
              <a:rPr lang="zh-CN" altLang="en-US" sz="2300">
                <a:sym typeface="+mn-ea"/>
              </a:rPr>
              <a:t> hadoop-2.7.3.tar.gz 大小为216198931字节。第一块134217728字节，刚好</a:t>
            </a:r>
            <a:r>
              <a:rPr lang="en-US" altLang="zh-CN" sz="2300">
                <a:sym typeface="+mn-ea"/>
              </a:rPr>
              <a:t>128M,</a:t>
            </a:r>
            <a:r>
              <a:rPr lang="zh-CN" altLang="en-US" sz="2300">
                <a:sym typeface="+mn-ea"/>
              </a:rPr>
              <a:t>剩下的81981203为一个块。</a:t>
            </a: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DataNode</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866140" y="3986530"/>
            <a:ext cx="8662670" cy="189484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DataNode</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1410" y="1347470"/>
            <a:ext cx="6244590" cy="398780"/>
          </a:xfrm>
          <a:prstGeom prst="rect">
            <a:avLst/>
          </a:prstGeom>
          <a:noFill/>
        </p:spPr>
        <p:txBody>
          <a:bodyPr wrap="square" rtlCol="0" anchor="t">
            <a:spAutoFit/>
          </a:bodyPr>
          <a:lstStyle/>
          <a:p>
            <a:r>
              <a:rPr lang="zh-CN" altLang="en-US" sz="2000">
                <a:latin typeface="微软雅黑" panose="020B0503020204020204" charset="-122"/>
                <a:ea typeface="微软雅黑" panose="020B0503020204020204" charset="-122"/>
                <a:cs typeface="微软雅黑" panose="020B0503020204020204" charset="-122"/>
              </a:rPr>
              <a:t>打印文件块的位置信息（-locations）</a:t>
            </a:r>
          </a:p>
        </p:txBody>
      </p:sp>
      <p:sp>
        <p:nvSpPr>
          <p:cNvPr id="9" name="文本框 8"/>
          <p:cNvSpPr txBox="1"/>
          <p:nvPr/>
        </p:nvSpPr>
        <p:spPr>
          <a:xfrm>
            <a:off x="1288415" y="1746250"/>
            <a:ext cx="10703560" cy="398780"/>
          </a:xfrm>
          <a:prstGeom prst="rect">
            <a:avLst/>
          </a:prstGeom>
          <a:noFill/>
        </p:spPr>
        <p:txBody>
          <a:bodyPr wrap="square" rtlCol="0" anchor="t">
            <a:spAutoFit/>
          </a:bodyPr>
          <a:lstStyle/>
          <a:p>
            <a:r>
              <a:rPr lang="zh-CN" altLang="en-US" sz="2000"/>
              <a:t>hdfs fsck /user/hadoop/hadoop-2.7.3.tar.gz -files -blocks -locations</a:t>
            </a:r>
          </a:p>
        </p:txBody>
      </p:sp>
      <p:sp>
        <p:nvSpPr>
          <p:cNvPr id="10" name="文本框 9"/>
          <p:cNvSpPr txBox="1"/>
          <p:nvPr/>
        </p:nvSpPr>
        <p:spPr>
          <a:xfrm>
            <a:off x="1287780" y="2310765"/>
            <a:ext cx="10321290" cy="2861310"/>
          </a:xfrm>
          <a:prstGeom prst="rect">
            <a:avLst/>
          </a:prstGeom>
          <a:noFill/>
        </p:spPr>
        <p:txBody>
          <a:bodyPr wrap="square" rtlCol="0" anchor="t">
            <a:spAutoFit/>
          </a:bodyPr>
          <a:lstStyle/>
          <a:p>
            <a:r>
              <a:rPr lang="zh-CN" altLang="en-US" sz="2000"/>
              <a:t>/user/hadoop/hadoop-2.7.3.tar.gz 216198931 bytes, 2 block(s):  OK</a:t>
            </a:r>
          </a:p>
          <a:p>
            <a:r>
              <a:rPr lang="zh-CN" altLang="en-US" sz="2000"/>
              <a:t>0. BP-136474028-192.168.1.51-1533229105270:blk_1073745097_4273 len=134217728 repl=2 [DatanodeInfoWithStorage</a:t>
            </a:r>
            <a:r>
              <a:rPr lang="zh-CN" altLang="en-US" sz="2000">
                <a:solidFill>
                  <a:srgbClr val="FF0000"/>
                </a:solidFill>
              </a:rPr>
              <a:t>[192.168.1.52:50010</a:t>
            </a:r>
            <a:r>
              <a:rPr lang="zh-CN" altLang="en-US" sz="2000"/>
              <a:t>,DS-63c895d4-2156-44da-8d30-495616d0bc2d,DISK], DatanodeInfoWithStorage[</a:t>
            </a:r>
            <a:r>
              <a:rPr lang="zh-CN" altLang="en-US" sz="2000">
                <a:solidFill>
                  <a:srgbClr val="FF0000"/>
                </a:solidFill>
              </a:rPr>
              <a:t>192.168.1.53:50010</a:t>
            </a:r>
            <a:r>
              <a:rPr lang="zh-CN" altLang="en-US" sz="2000"/>
              <a:t>,DS-27e04112-ab3b-485c-bd12-84a9c3a73572,DISK]]</a:t>
            </a:r>
          </a:p>
          <a:p>
            <a:r>
              <a:rPr lang="zh-CN" altLang="en-US" sz="2000"/>
              <a:t>1. BP-136474028-192.168.1.51-1533229105270:blk_1073745098_4274 len=81981203 repl=2 [DatanodeInfoWithStorage[</a:t>
            </a:r>
            <a:r>
              <a:rPr lang="zh-CN" altLang="en-US" sz="2000">
                <a:solidFill>
                  <a:srgbClr val="FF0000"/>
                </a:solidFill>
              </a:rPr>
              <a:t>192.168.1.52:50010</a:t>
            </a:r>
            <a:r>
              <a:rPr lang="zh-CN" altLang="en-US" sz="2000"/>
              <a:t>,DS-63c895d4-2156-44da-8d30-495616d0bc2d,DISK], DatanodeInfoWithStorage[</a:t>
            </a:r>
            <a:r>
              <a:rPr lang="zh-CN" altLang="en-US" sz="2000">
                <a:solidFill>
                  <a:srgbClr val="FF0000"/>
                </a:solidFill>
              </a:rPr>
              <a:t>192.168.1.53:50010</a:t>
            </a:r>
            <a:r>
              <a:rPr lang="zh-CN" altLang="en-US" sz="2000"/>
              <a:t>,DS-27e04112-ab3b-485c-bd12-84a9c3a73572,DISK]]</a:t>
            </a:r>
          </a:p>
        </p:txBody>
      </p:sp>
      <p:sp>
        <p:nvSpPr>
          <p:cNvPr id="11" name="文本框 10"/>
          <p:cNvSpPr txBox="1"/>
          <p:nvPr/>
        </p:nvSpPr>
        <p:spPr>
          <a:xfrm>
            <a:off x="1343660" y="5316220"/>
            <a:ext cx="7706360" cy="368300"/>
          </a:xfrm>
          <a:prstGeom prst="rect">
            <a:avLst/>
          </a:prstGeom>
          <a:noFill/>
        </p:spPr>
        <p:txBody>
          <a:bodyPr wrap="square" rtlCol="0">
            <a:spAutoFit/>
          </a:bodyPr>
          <a:lstStyle/>
          <a:p>
            <a:r>
              <a:rPr lang="zh-CN" altLang="en-US"/>
              <a:t>可看到每块的存储位置，在两个节点上，标红的为数据节点</a:t>
            </a:r>
            <a:r>
              <a:rPr lang="en-US" altLang="zh-CN"/>
              <a:t>ip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71905" y="1520190"/>
            <a:ext cx="8916670" cy="261493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DataNode</a:t>
            </a:r>
            <a:r>
              <a:rPr lang="zh-CN" altLang="en-US" sz="2000">
                <a:latin typeface="微软雅黑" panose="020B0503020204020204" charset="-122"/>
                <a:ea typeface="微软雅黑" panose="020B0503020204020204" charset="-122"/>
                <a:cs typeface="微软雅黑" panose="020B0503020204020204" charset="-122"/>
              </a:rPr>
              <a:t>的职责：</a:t>
            </a:r>
          </a:p>
          <a:p>
            <a:pPr marL="342900" indent="-342900">
              <a:buFont typeface="Wingdings" panose="05000000000000000000" charset="0"/>
              <a:buChar char="Ø"/>
            </a:pPr>
            <a:r>
              <a:rPr lang="zh-CN" altLang="en-US" sz="2400">
                <a:latin typeface="微软雅黑" panose="020B0503020204020204" charset="-122"/>
                <a:ea typeface="微软雅黑" panose="020B0503020204020204" charset="-122"/>
                <a:cs typeface="微软雅黑" panose="020B0503020204020204" charset="-122"/>
              </a:rPr>
              <a:t>  </a:t>
            </a:r>
            <a:r>
              <a:rPr lang="zh-CN" altLang="en-US" sz="2400">
                <a:latin typeface="+mn-ea"/>
                <a:cs typeface="+mn-ea"/>
              </a:rPr>
              <a:t>保存Block，每个块对应一个元数据信息文件，描述这个块属于哪个文件、第几个块等信息。</a:t>
            </a:r>
          </a:p>
          <a:p>
            <a:pPr marL="342900" indent="-342900">
              <a:buFont typeface="Wingdings" panose="05000000000000000000" charset="0"/>
              <a:buChar char="Ø"/>
            </a:pPr>
            <a:r>
              <a:rPr lang="zh-CN" altLang="en-US" sz="2400">
                <a:latin typeface="+mn-ea"/>
                <a:cs typeface="+mn-ea"/>
              </a:rPr>
              <a:t>启动DataNode线程，向NameNode定期汇报Block信息。</a:t>
            </a:r>
          </a:p>
          <a:p>
            <a:pPr marL="342900" indent="-342900">
              <a:buFont typeface="Wingdings" panose="05000000000000000000" charset="0"/>
              <a:buChar char="Ø"/>
            </a:pPr>
            <a:r>
              <a:rPr lang="zh-CN" altLang="en-US" sz="2400">
                <a:latin typeface="+mn-ea"/>
                <a:cs typeface="+mn-ea"/>
              </a:rPr>
              <a:t>定期向NameNode发送心跳保持联系，如果NameNode 10分钟没有收到DataNode的心跳，则认为其lost,并将其上的Block复制到其它DataNode。</a:t>
            </a: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DataNode</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userDrawn="1"/>
        </p:nvSpPr>
        <p:spPr>
          <a:xfrm>
            <a:off x="77406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a:off x="90106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90360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ecision 78"/>
          <p:cNvSpPr/>
          <p:nvPr/>
        </p:nvSpPr>
        <p:spPr>
          <a:xfrm>
            <a:off x="1651000" y="2275205"/>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0" name="Flowchart: Decision 79"/>
          <p:cNvSpPr/>
          <p:nvPr/>
        </p:nvSpPr>
        <p:spPr>
          <a:xfrm>
            <a:off x="1651000" y="2491740"/>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13" name="TextBox 93"/>
          <p:cNvSpPr txBox="1"/>
          <p:nvPr/>
        </p:nvSpPr>
        <p:spPr>
          <a:xfrm>
            <a:off x="2326005" y="3447415"/>
            <a:ext cx="1449070" cy="521970"/>
          </a:xfrm>
          <a:prstGeom prst="rect">
            <a:avLst/>
          </a:prstGeom>
          <a:noFill/>
        </p:spPr>
        <p:txBody>
          <a:bodyPr wrap="square" lIns="65023" tIns="32511" rIns="65023" bIns="32511" rtlCol="0">
            <a:spAutoFit/>
          </a:bodyPr>
          <a:lstStyle/>
          <a:p>
            <a:r>
              <a:rPr lang="zh-CN" altLang="en-US" sz="2800" b="1" dirty="0">
                <a:solidFill>
                  <a:srgbClr val="B23033"/>
                </a:solidFill>
                <a:latin typeface="微软雅黑" panose="020B0503020204020204" charset="-122"/>
                <a:ea typeface="微软雅黑" panose="020B0503020204020204" charset="-122"/>
              </a:rPr>
              <a:t>目  录</a:t>
            </a:r>
          </a:p>
        </p:txBody>
      </p:sp>
      <p:sp>
        <p:nvSpPr>
          <p:cNvPr id="16" name="TextBox 5"/>
          <p:cNvSpPr txBox="1"/>
          <p:nvPr/>
        </p:nvSpPr>
        <p:spPr>
          <a:xfrm>
            <a:off x="7141210" y="1197610"/>
            <a:ext cx="374650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HDFS</a:t>
            </a:r>
            <a:r>
              <a:rPr lang="zh-CN" altLang="en-US" b="1" dirty="0">
                <a:solidFill>
                  <a:schemeClr val="tx1">
                    <a:lumMod val="75000"/>
                    <a:lumOff val="25000"/>
                  </a:schemeClr>
                </a:solidFill>
                <a:latin typeface="微软雅黑" panose="020B0503020204020204" charset="-122"/>
                <a:ea typeface="微软雅黑" panose="020B0503020204020204" charset="-122"/>
              </a:rPr>
              <a:t>概述</a:t>
            </a:r>
          </a:p>
        </p:txBody>
      </p:sp>
      <p:sp>
        <p:nvSpPr>
          <p:cNvPr id="22" name="TextBox 39"/>
          <p:cNvSpPr txBox="1"/>
          <p:nvPr/>
        </p:nvSpPr>
        <p:spPr>
          <a:xfrm>
            <a:off x="7141210" y="2393315"/>
            <a:ext cx="347599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HDFS</a:t>
            </a:r>
            <a:r>
              <a:rPr lang="zh-CN" altLang="en-US" b="1" dirty="0">
                <a:solidFill>
                  <a:schemeClr val="tx1">
                    <a:lumMod val="75000"/>
                    <a:lumOff val="25000"/>
                  </a:schemeClr>
                </a:solidFill>
                <a:latin typeface="微软雅黑" panose="020B0503020204020204" charset="-122"/>
                <a:ea typeface="微软雅黑" panose="020B0503020204020204" charset="-122"/>
              </a:rPr>
              <a:t>基本组成</a:t>
            </a:r>
          </a:p>
        </p:txBody>
      </p:sp>
      <p:sp>
        <p:nvSpPr>
          <p:cNvPr id="23" name="TextBox 43"/>
          <p:cNvSpPr txBox="1"/>
          <p:nvPr/>
        </p:nvSpPr>
        <p:spPr>
          <a:xfrm>
            <a:off x="7141210" y="3573145"/>
            <a:ext cx="3081020" cy="341630"/>
          </a:xfrm>
          <a:prstGeom prst="rect">
            <a:avLst/>
          </a:prstGeom>
          <a:noFill/>
        </p:spPr>
        <p:txBody>
          <a:bodyPr wrap="square" lIns="65023" tIns="32511" rIns="65023" bIns="32511" rtlCol="0">
            <a:spAutoFit/>
          </a:bodyPr>
          <a:lstStyle/>
          <a:p>
            <a:r>
              <a:rPr lang="zh-CN" altLang="en-US" b="1" dirty="0">
                <a:solidFill>
                  <a:schemeClr val="tx1">
                    <a:lumMod val="75000"/>
                    <a:lumOff val="25000"/>
                  </a:schemeClr>
                </a:solidFill>
                <a:latin typeface="微软雅黑" panose="020B0503020204020204" charset="-122"/>
                <a:ea typeface="微软雅黑" panose="020B0503020204020204" charset="-122"/>
              </a:rPr>
              <a:t>操作</a:t>
            </a:r>
            <a:r>
              <a:rPr lang="en-US" altLang="zh-CN" b="1" dirty="0">
                <a:solidFill>
                  <a:schemeClr val="tx1">
                    <a:lumMod val="75000"/>
                    <a:lumOff val="25000"/>
                  </a:schemeClr>
                </a:solidFill>
                <a:latin typeface="微软雅黑" panose="020B0503020204020204" charset="-122"/>
                <a:ea typeface="微软雅黑" panose="020B0503020204020204" charset="-122"/>
              </a:rPr>
              <a:t>HDFS</a:t>
            </a:r>
          </a:p>
        </p:txBody>
      </p:sp>
      <p:sp>
        <p:nvSpPr>
          <p:cNvPr id="17" name="TextBox 47"/>
          <p:cNvSpPr txBox="1"/>
          <p:nvPr/>
        </p:nvSpPr>
        <p:spPr>
          <a:xfrm>
            <a:off x="7141210" y="4747260"/>
            <a:ext cx="308102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HDFS</a:t>
            </a:r>
            <a:r>
              <a:rPr lang="zh-CN" altLang="en-US" b="1" dirty="0">
                <a:solidFill>
                  <a:schemeClr val="tx1">
                    <a:lumMod val="75000"/>
                    <a:lumOff val="25000"/>
                  </a:schemeClr>
                </a:solidFill>
                <a:latin typeface="微软雅黑" panose="020B0503020204020204" charset="-122"/>
                <a:ea typeface="微软雅黑" panose="020B0503020204020204" charset="-122"/>
              </a:rPr>
              <a:t>工作原理</a:t>
            </a:r>
          </a:p>
        </p:txBody>
      </p:sp>
      <p:cxnSp>
        <p:nvCxnSpPr>
          <p:cNvPr id="18" name="直接连接符 17"/>
          <p:cNvCxnSpPr/>
          <p:nvPr/>
        </p:nvCxnSpPr>
        <p:spPr>
          <a:xfrm>
            <a:off x="7158990" y="172085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158990" y="291084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158990" y="413702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158990" y="5253990"/>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43"/>
          <p:cNvGrpSpPr/>
          <p:nvPr/>
        </p:nvGrpSpPr>
        <p:grpSpPr>
          <a:xfrm>
            <a:off x="5655310" y="741045"/>
            <a:ext cx="999490" cy="1127126"/>
            <a:chOff x="4231809" y="1059102"/>
            <a:chExt cx="570731" cy="643494"/>
          </a:xfrm>
        </p:grpSpPr>
        <p:grpSp>
          <p:nvGrpSpPr>
            <p:cNvPr id="29" name="组合 44"/>
            <p:cNvGrpSpPr/>
            <p:nvPr/>
          </p:nvGrpSpPr>
          <p:grpSpPr>
            <a:xfrm>
              <a:off x="4231809" y="1059102"/>
              <a:ext cx="570731" cy="643494"/>
              <a:chOff x="4067944" y="608070"/>
              <a:chExt cx="1375279" cy="1550616"/>
            </a:xfrm>
          </p:grpSpPr>
          <p:sp>
            <p:nvSpPr>
              <p:cNvPr id="47" name="Flowchart: Decision 78"/>
              <p:cNvSpPr/>
              <p:nvPr/>
            </p:nvSpPr>
            <p:spPr>
              <a:xfrm>
                <a:off x="4067944" y="608070"/>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48" name="Flowchart: Decision 79"/>
              <p:cNvSpPr/>
              <p:nvPr/>
            </p:nvSpPr>
            <p:spPr>
              <a:xfrm>
                <a:off x="4067944" y="783407"/>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6" name="TextBox 12"/>
            <p:cNvSpPr txBox="1"/>
            <p:nvPr/>
          </p:nvSpPr>
          <p:spPr>
            <a:xfrm>
              <a:off x="4400418" y="1304174"/>
              <a:ext cx="287904"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01</a:t>
              </a:r>
            </a:p>
          </p:txBody>
        </p:sp>
      </p:grpSp>
      <p:grpSp>
        <p:nvGrpSpPr>
          <p:cNvPr id="31" name="组合 48"/>
          <p:cNvGrpSpPr/>
          <p:nvPr/>
        </p:nvGrpSpPr>
        <p:grpSpPr>
          <a:xfrm>
            <a:off x="5655310" y="1940560"/>
            <a:ext cx="999490" cy="1123315"/>
            <a:chOff x="4231809" y="1724300"/>
            <a:chExt cx="570731" cy="641318"/>
          </a:xfrm>
        </p:grpSpPr>
        <p:grpSp>
          <p:nvGrpSpPr>
            <p:cNvPr id="32" name="组合 49"/>
            <p:cNvGrpSpPr/>
            <p:nvPr/>
          </p:nvGrpSpPr>
          <p:grpSpPr>
            <a:xfrm>
              <a:off x="4231809" y="1724300"/>
              <a:ext cx="570731" cy="641318"/>
              <a:chOff x="4067944" y="566138"/>
              <a:chExt cx="1375279" cy="1545374"/>
            </a:xfrm>
          </p:grpSpPr>
          <p:sp>
            <p:nvSpPr>
              <p:cNvPr id="33"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34"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5" name="TextBox 61"/>
            <p:cNvSpPr txBox="1"/>
            <p:nvPr/>
          </p:nvSpPr>
          <p:spPr>
            <a:xfrm>
              <a:off x="4381562" y="1944357"/>
              <a:ext cx="306759"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02</a:t>
              </a:r>
            </a:p>
          </p:txBody>
        </p:sp>
      </p:grpSp>
      <p:grpSp>
        <p:nvGrpSpPr>
          <p:cNvPr id="36" name="组合 53"/>
          <p:cNvGrpSpPr/>
          <p:nvPr/>
        </p:nvGrpSpPr>
        <p:grpSpPr>
          <a:xfrm>
            <a:off x="5655310" y="3121025"/>
            <a:ext cx="1000125" cy="1122680"/>
            <a:chOff x="4231809" y="2398195"/>
            <a:chExt cx="571094" cy="640956"/>
          </a:xfrm>
        </p:grpSpPr>
        <p:grpSp>
          <p:nvGrpSpPr>
            <p:cNvPr id="37" name="组合 54"/>
            <p:cNvGrpSpPr/>
            <p:nvPr/>
          </p:nvGrpSpPr>
          <p:grpSpPr>
            <a:xfrm>
              <a:off x="4231809" y="2398195"/>
              <a:ext cx="571094" cy="640956"/>
              <a:chOff x="4067944" y="566138"/>
              <a:chExt cx="1376153" cy="1544500"/>
            </a:xfrm>
          </p:grpSpPr>
          <p:sp>
            <p:nvSpPr>
              <p:cNvPr id="57"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58" name="Flowchart: Decision 79"/>
              <p:cNvSpPr/>
              <p:nvPr/>
            </p:nvSpPr>
            <p:spPr>
              <a:xfrm>
                <a:off x="4068818" y="73535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38" name="TextBox 63"/>
            <p:cNvSpPr txBox="1"/>
            <p:nvPr/>
          </p:nvSpPr>
          <p:spPr>
            <a:xfrm>
              <a:off x="4378640" y="2634404"/>
              <a:ext cx="286453"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03</a:t>
              </a:r>
            </a:p>
          </p:txBody>
        </p:sp>
      </p:grpSp>
      <p:grpSp>
        <p:nvGrpSpPr>
          <p:cNvPr id="39" name="组合 58"/>
          <p:cNvGrpSpPr/>
          <p:nvPr/>
        </p:nvGrpSpPr>
        <p:grpSpPr>
          <a:xfrm>
            <a:off x="5655310" y="4294505"/>
            <a:ext cx="999490" cy="1123315"/>
            <a:chOff x="4231809" y="3056190"/>
            <a:chExt cx="570731" cy="641318"/>
          </a:xfrm>
        </p:grpSpPr>
        <p:grpSp>
          <p:nvGrpSpPr>
            <p:cNvPr id="40" name="组合 59"/>
            <p:cNvGrpSpPr/>
            <p:nvPr/>
          </p:nvGrpSpPr>
          <p:grpSpPr>
            <a:xfrm>
              <a:off x="4231809" y="3056190"/>
              <a:ext cx="570731" cy="641318"/>
              <a:chOff x="4067944" y="566138"/>
              <a:chExt cx="1375279" cy="1545374"/>
            </a:xfrm>
          </p:grpSpPr>
          <p:sp>
            <p:nvSpPr>
              <p:cNvPr id="62"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63"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61" name="TextBox 64"/>
            <p:cNvSpPr txBox="1"/>
            <p:nvPr/>
          </p:nvSpPr>
          <p:spPr>
            <a:xfrm>
              <a:off x="4365949" y="3292923"/>
              <a:ext cx="302045" cy="238546"/>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04</a:t>
              </a:r>
            </a:p>
          </p:txBody>
        </p:sp>
      </p:grpSp>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47"/>
          <p:cNvSpPr txBox="1"/>
          <p:nvPr/>
        </p:nvSpPr>
        <p:spPr>
          <a:xfrm>
            <a:off x="7172325" y="5909945"/>
            <a:ext cx="3081020" cy="341630"/>
          </a:xfrm>
          <a:prstGeom prst="rect">
            <a:avLst/>
          </a:prstGeom>
          <a:noFill/>
        </p:spPr>
        <p:txBody>
          <a:bodyPr wrap="square" lIns="65023" tIns="32511" rIns="65023" bIns="32511" rtlCol="0">
            <a:spAutoFit/>
          </a:bodyPr>
          <a:lstStyle/>
          <a:p>
            <a:r>
              <a:rPr lang="en-US" altLang="zh-CN" b="1" dirty="0">
                <a:solidFill>
                  <a:schemeClr val="tx1">
                    <a:lumMod val="75000"/>
                    <a:lumOff val="25000"/>
                  </a:schemeClr>
                </a:solidFill>
                <a:latin typeface="微软雅黑" panose="020B0503020204020204" charset="-122"/>
                <a:ea typeface="微软雅黑" panose="020B0503020204020204" charset="-122"/>
              </a:rPr>
              <a:t>HDFS</a:t>
            </a:r>
            <a:r>
              <a:rPr lang="zh-CN" altLang="en-US" b="1" dirty="0">
                <a:solidFill>
                  <a:schemeClr val="tx1">
                    <a:lumMod val="75000"/>
                    <a:lumOff val="25000"/>
                  </a:schemeClr>
                </a:solidFill>
                <a:latin typeface="微软雅黑" panose="020B0503020204020204" charset="-122"/>
                <a:ea typeface="微软雅黑" panose="020B0503020204020204" charset="-122"/>
              </a:rPr>
              <a:t>高级功能</a:t>
            </a:r>
            <a:r>
              <a:rPr lang="en-US" altLang="zh-CN" b="1" dirty="0">
                <a:solidFill>
                  <a:schemeClr val="tx1">
                    <a:lumMod val="75000"/>
                    <a:lumOff val="25000"/>
                  </a:schemeClr>
                </a:solidFill>
                <a:latin typeface="微软雅黑" panose="020B0503020204020204" charset="-122"/>
                <a:ea typeface="微软雅黑" panose="020B0503020204020204" charset="-122"/>
              </a:rPr>
              <a:t>/</a:t>
            </a:r>
            <a:r>
              <a:rPr lang="zh-CN" altLang="en-US" b="1" dirty="0">
                <a:solidFill>
                  <a:schemeClr val="tx1">
                    <a:lumMod val="75000"/>
                    <a:lumOff val="25000"/>
                  </a:schemeClr>
                </a:solidFill>
                <a:latin typeface="微软雅黑" panose="020B0503020204020204" charset="-122"/>
                <a:ea typeface="微软雅黑" panose="020B0503020204020204" charset="-122"/>
              </a:rPr>
              <a:t>特性</a:t>
            </a:r>
          </a:p>
        </p:txBody>
      </p:sp>
      <p:cxnSp>
        <p:nvCxnSpPr>
          <p:cNvPr id="4" name="直接连接符 3"/>
          <p:cNvCxnSpPr/>
          <p:nvPr/>
        </p:nvCxnSpPr>
        <p:spPr>
          <a:xfrm>
            <a:off x="7190105" y="6416675"/>
            <a:ext cx="31267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5" name="组合 58"/>
          <p:cNvGrpSpPr/>
          <p:nvPr/>
        </p:nvGrpSpPr>
        <p:grpSpPr>
          <a:xfrm>
            <a:off x="5686425" y="5457190"/>
            <a:ext cx="999490" cy="1123315"/>
            <a:chOff x="4231809" y="3056190"/>
            <a:chExt cx="570731" cy="641318"/>
          </a:xfrm>
        </p:grpSpPr>
        <p:grpSp>
          <p:nvGrpSpPr>
            <p:cNvPr id="7" name="组合 59"/>
            <p:cNvGrpSpPr/>
            <p:nvPr/>
          </p:nvGrpSpPr>
          <p:grpSpPr>
            <a:xfrm>
              <a:off x="4231809" y="3056190"/>
              <a:ext cx="570731" cy="641318"/>
              <a:chOff x="4067944" y="566138"/>
              <a:chExt cx="1375279" cy="1545374"/>
            </a:xfrm>
          </p:grpSpPr>
          <p:sp>
            <p:nvSpPr>
              <p:cNvPr id="8" name="Flowchart: Decision 78"/>
              <p:cNvSpPr/>
              <p:nvPr/>
            </p:nvSpPr>
            <p:spPr>
              <a:xfrm>
                <a:off x="4067944" y="566138"/>
                <a:ext cx="1375279" cy="1375279"/>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9" name="Flowchart: Decision 79"/>
              <p:cNvSpPr/>
              <p:nvPr/>
            </p:nvSpPr>
            <p:spPr>
              <a:xfrm>
                <a:off x="4067944" y="736233"/>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grpSp>
        <p:sp>
          <p:nvSpPr>
            <p:cNvPr id="11" name="TextBox 64"/>
            <p:cNvSpPr txBox="1"/>
            <p:nvPr/>
          </p:nvSpPr>
          <p:spPr>
            <a:xfrm>
              <a:off x="4365949" y="3292923"/>
              <a:ext cx="302045" cy="227670"/>
            </a:xfrm>
            <a:prstGeom prst="rect">
              <a:avLst/>
            </a:prstGeom>
            <a:noFill/>
          </p:spPr>
          <p:txBody>
            <a:bodyPr wrap="square" rtlCol="0">
              <a:spAutoFit/>
            </a:bodyPr>
            <a:lstStyle/>
            <a:p>
              <a:r>
                <a:rPr lang="en-US" altLang="zh-CN" sz="2000" b="1" dirty="0">
                  <a:solidFill>
                    <a:srgbClr val="B23033"/>
                  </a:solidFill>
                  <a:latin typeface="微软雅黑" panose="020B0503020204020204" charset="-122"/>
                  <a:ea typeface="微软雅黑" panose="020B0503020204020204" charset="-122"/>
                </a:rPr>
                <a:t>05</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18"/>
          <p:cNvSpPr txBox="1">
            <a:spLocks noChangeArrowheads="1"/>
          </p:cNvSpPr>
          <p:nvPr userDrawn="1"/>
        </p:nvSpPr>
        <p:spPr bwMode="gray">
          <a:xfrm>
            <a:off x="1271270" y="666115"/>
            <a:ext cx="3968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dirty="0">
                <a:solidFill>
                  <a:schemeClr val="tx1">
                    <a:lumMod val="65000"/>
                    <a:lumOff val="35000"/>
                  </a:schemeClr>
                </a:solidFill>
                <a:latin typeface="微软雅黑" panose="020B0503020204020204" charset="-122"/>
                <a:ea typeface="微软雅黑" panose="020B0503020204020204" charset="-122"/>
              </a:rPr>
              <a:t>数据块冗余存储</a:t>
            </a:r>
          </a:p>
        </p:txBody>
      </p:sp>
      <p:sp>
        <p:nvSpPr>
          <p:cNvPr id="6" name="平行四边形 5"/>
          <p:cNvSpPr/>
          <p:nvPr userDrawn="1"/>
        </p:nvSpPr>
        <p:spPr>
          <a:xfrm>
            <a:off x="77406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userDrawn="1"/>
        </p:nvSpPr>
        <p:spPr>
          <a:xfrm>
            <a:off x="90106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userDrawn="1"/>
        </p:nvSpPr>
        <p:spPr>
          <a:xfrm>
            <a:off x="90360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06" name="TextBox 8"/>
          <p:cNvSpPr txBox="1"/>
          <p:nvPr/>
        </p:nvSpPr>
        <p:spPr>
          <a:xfrm>
            <a:off x="1271270" y="1249045"/>
            <a:ext cx="10486390" cy="1753235"/>
          </a:xfrm>
          <a:prstGeom prst="rect">
            <a:avLst/>
          </a:prstGeom>
          <a:noFill/>
          <a:ln w="9525">
            <a:noFill/>
          </a:ln>
        </p:spPr>
        <p:txBody>
          <a:bodyPr wrap="square">
            <a:spAutoFit/>
          </a:bodyPr>
          <a:lstStyle/>
          <a:p>
            <a:pPr>
              <a:buFont typeface="Arial" panose="020B0604020202020204" pitchFamily="34" charset="0"/>
              <a:buChar char="•"/>
            </a:pPr>
            <a:r>
              <a:rPr lang="zh-CN" altLang="en-US" dirty="0">
                <a:latin typeface="Arial" panose="020B0604020202020204" pitchFamily="34" charset="0"/>
              </a:rPr>
              <a:t>默认为副本数为</a:t>
            </a:r>
            <a:r>
              <a:rPr lang="en-US" altLang="zh-CN" dirty="0">
                <a:latin typeface="Arial" panose="020B0604020202020204" pitchFamily="34" charset="0"/>
              </a:rPr>
              <a:t>3</a:t>
            </a:r>
            <a:endParaRPr lang="zh-CN" altLang="en-US" dirty="0">
              <a:latin typeface="Arial" panose="020B0604020202020204" pitchFamily="34" charset="0"/>
            </a:endParaRPr>
          </a:p>
          <a:p>
            <a:pPr>
              <a:buFont typeface="Arial" panose="020B0604020202020204" pitchFamily="34" charset="0"/>
              <a:buChar char="•"/>
            </a:pPr>
            <a:r>
              <a:rPr lang="zh-CN" altLang="en-US" dirty="0">
                <a:latin typeface="Arial" panose="020B0604020202020204" pitchFamily="34" charset="0"/>
              </a:rPr>
              <a:t>第一个副本：放置在上传文件的数据节点；如果是集群外提交，则随机挑选一台磁盘不太满、</a:t>
            </a:r>
            <a:r>
              <a:rPr lang="en-US" altLang="zh-CN" dirty="0">
                <a:latin typeface="Arial" panose="020B0604020202020204" pitchFamily="34" charset="0"/>
              </a:rPr>
              <a:t>CPU</a:t>
            </a:r>
            <a:r>
              <a:rPr lang="zh-CN" altLang="en-US" dirty="0">
                <a:latin typeface="Arial" panose="020B0604020202020204" pitchFamily="34" charset="0"/>
              </a:rPr>
              <a:t>不太忙的节点</a:t>
            </a:r>
            <a:endParaRPr lang="en-US" altLang="zh-CN" dirty="0">
              <a:latin typeface="Arial" panose="020B0604020202020204" pitchFamily="34" charset="0"/>
            </a:endParaRPr>
          </a:p>
          <a:p>
            <a:pPr>
              <a:buFont typeface="Arial" panose="020B0604020202020204" pitchFamily="34" charset="0"/>
              <a:buChar char="•"/>
            </a:pPr>
            <a:r>
              <a:rPr lang="zh-CN" altLang="en-US" dirty="0">
                <a:latin typeface="Arial" panose="020B0604020202020204" pitchFamily="34" charset="0"/>
              </a:rPr>
              <a:t>第二个副本：放置在与第一个副本不同的机架的节点上</a:t>
            </a:r>
            <a:endParaRPr lang="en-US" altLang="zh-CN" dirty="0">
              <a:latin typeface="Arial" panose="020B0604020202020204" pitchFamily="34" charset="0"/>
            </a:endParaRPr>
          </a:p>
          <a:p>
            <a:pPr>
              <a:buFont typeface="Arial" panose="020B0604020202020204" pitchFamily="34" charset="0"/>
              <a:buChar char="•"/>
            </a:pPr>
            <a:r>
              <a:rPr lang="zh-CN" altLang="en-US" dirty="0">
                <a:latin typeface="Arial" panose="020B0604020202020204" pitchFamily="34" charset="0"/>
              </a:rPr>
              <a:t>第三个副本：与第一或二个副本相同机架的其他节点上</a:t>
            </a:r>
            <a:endParaRPr lang="en-US" altLang="zh-CN" dirty="0">
              <a:latin typeface="Arial" panose="020B0604020202020204" pitchFamily="34" charset="0"/>
            </a:endParaRPr>
          </a:p>
          <a:p>
            <a:pPr>
              <a:buFont typeface="Arial" panose="020B0604020202020204" pitchFamily="34" charset="0"/>
              <a:buChar char="•"/>
            </a:pPr>
            <a:r>
              <a:rPr lang="zh-CN" altLang="en-US" dirty="0">
                <a:latin typeface="Arial" panose="020B0604020202020204" pitchFamily="34" charset="0"/>
              </a:rPr>
              <a:t>更多副本：随机节点</a:t>
            </a:r>
          </a:p>
        </p:txBody>
      </p:sp>
      <p:grpSp>
        <p:nvGrpSpPr>
          <p:cNvPr id="10" name="组合 9"/>
          <p:cNvGrpSpPr/>
          <p:nvPr/>
        </p:nvGrpSpPr>
        <p:grpSpPr>
          <a:xfrm>
            <a:off x="4606290" y="2858135"/>
            <a:ext cx="1932940" cy="3664585"/>
            <a:chOff x="7254" y="4501"/>
            <a:chExt cx="3044" cy="5771"/>
          </a:xfrm>
        </p:grpSpPr>
        <p:sp>
          <p:nvSpPr>
            <p:cNvPr id="1073743975" name="矩形 1073743974"/>
            <p:cNvSpPr/>
            <p:nvPr/>
          </p:nvSpPr>
          <p:spPr>
            <a:xfrm>
              <a:off x="7254" y="4501"/>
              <a:ext cx="3045" cy="4721"/>
            </a:xfrm>
            <a:prstGeom prst="rect">
              <a:avLst/>
            </a:prstGeom>
            <a:solidFill>
              <a:srgbClr val="92D050"/>
            </a:solidFill>
            <a:ln w="9525" cap="flat" cmpd="sng">
              <a:solidFill>
                <a:srgbClr val="000000"/>
              </a:solidFill>
              <a:prstDash val="solid"/>
              <a:miter/>
              <a:headEnd type="none" w="med" len="med"/>
              <a:tailEnd type="none" w="med" len="med"/>
            </a:ln>
          </p:spPr>
          <p:txBody>
            <a:bodyPr/>
            <a:lstStyle/>
            <a:p>
              <a:endParaRPr lang="zh-CN" altLang="en-US"/>
            </a:p>
          </p:txBody>
        </p:sp>
        <p:sp>
          <p:nvSpPr>
            <p:cNvPr id="1073743976" name="文本框 1073743975"/>
            <p:cNvSpPr txBox="1"/>
            <p:nvPr/>
          </p:nvSpPr>
          <p:spPr>
            <a:xfrm>
              <a:off x="7472" y="5090"/>
              <a:ext cx="2578" cy="901"/>
            </a:xfrm>
            <a:prstGeom prst="rect">
              <a:avLst/>
            </a:prstGeom>
            <a:solidFill>
              <a:srgbClr val="FFFFFF"/>
            </a:solidFill>
            <a:ln w="9525" cap="flat" cmpd="sng">
              <a:solidFill>
                <a:srgbClr val="000000"/>
              </a:solidFill>
              <a:prstDash val="solid"/>
              <a:miter/>
              <a:headEnd type="none" w="med" len="med"/>
              <a:tailEnd type="none" w="med" len="med"/>
            </a:ln>
          </p:spPr>
          <p:txBody>
            <a:bodyPr vert="horz" anchor="t"/>
            <a:lstStyle/>
            <a:p>
              <a:r>
                <a:rPr lang="zh-CN" altLang="en-US"/>
                <a:t>DataNode1</a:t>
              </a:r>
            </a:p>
            <a:p>
              <a:endParaRPr lang="zh-CN" altLang="en-US"/>
            </a:p>
          </p:txBody>
        </p:sp>
        <p:sp>
          <p:nvSpPr>
            <p:cNvPr id="1073743977" name="文本框 1073743976"/>
            <p:cNvSpPr txBox="1"/>
            <p:nvPr/>
          </p:nvSpPr>
          <p:spPr>
            <a:xfrm>
              <a:off x="7482" y="7630"/>
              <a:ext cx="2560" cy="901"/>
            </a:xfrm>
            <a:prstGeom prst="rect">
              <a:avLst/>
            </a:prstGeom>
            <a:solidFill>
              <a:srgbClr val="FFFFFF"/>
            </a:solidFill>
            <a:ln w="9525" cap="flat" cmpd="sng">
              <a:solidFill>
                <a:srgbClr val="000000"/>
              </a:solidFill>
              <a:prstDash val="solid"/>
              <a:miter/>
              <a:headEnd type="none" w="med" len="med"/>
              <a:tailEnd type="none" w="med" len="med"/>
            </a:ln>
          </p:spPr>
          <p:txBody>
            <a:bodyPr vert="horz" anchor="t"/>
            <a:lstStyle/>
            <a:p>
              <a:r>
                <a:rPr lang="zh-CN" altLang="en-US"/>
                <a:t>DataNode3</a:t>
              </a:r>
            </a:p>
            <a:p>
              <a:endParaRPr lang="zh-CN" altLang="en-US"/>
            </a:p>
          </p:txBody>
        </p:sp>
        <p:sp>
          <p:nvSpPr>
            <p:cNvPr id="1073743978" name="文本框 1073743977"/>
            <p:cNvSpPr txBox="1"/>
            <p:nvPr/>
          </p:nvSpPr>
          <p:spPr>
            <a:xfrm>
              <a:off x="7454" y="6405"/>
              <a:ext cx="2564" cy="901"/>
            </a:xfrm>
            <a:prstGeom prst="rect">
              <a:avLst/>
            </a:prstGeom>
            <a:solidFill>
              <a:srgbClr val="FFFFFF"/>
            </a:solidFill>
            <a:ln w="9525" cap="flat" cmpd="sng">
              <a:solidFill>
                <a:srgbClr val="000000"/>
              </a:solidFill>
              <a:prstDash val="solid"/>
              <a:miter/>
              <a:headEnd type="none" w="med" len="med"/>
              <a:tailEnd type="none" w="med" len="med"/>
            </a:ln>
          </p:spPr>
          <p:txBody>
            <a:bodyPr vert="horz" anchor="t"/>
            <a:lstStyle/>
            <a:p>
              <a:r>
                <a:rPr lang="zh-CN" altLang="en-US"/>
                <a:t>DataNode2</a:t>
              </a:r>
            </a:p>
            <a:p>
              <a:endParaRPr lang="zh-CN" altLang="en-US"/>
            </a:p>
          </p:txBody>
        </p:sp>
        <p:sp>
          <p:nvSpPr>
            <p:cNvPr id="1073743979" name="文本框 1073743978"/>
            <p:cNvSpPr txBox="1"/>
            <p:nvPr/>
          </p:nvSpPr>
          <p:spPr>
            <a:xfrm>
              <a:off x="7895" y="9556"/>
              <a:ext cx="1760" cy="717"/>
            </a:xfrm>
            <a:prstGeom prst="rect">
              <a:avLst/>
            </a:prstGeom>
            <a:solidFill>
              <a:srgbClr val="E7E6E6"/>
            </a:solidFill>
            <a:ln w="9525" cap="flat" cmpd="sng">
              <a:solidFill>
                <a:srgbClr val="000000"/>
              </a:solidFill>
              <a:prstDash val="solid"/>
              <a:miter/>
              <a:headEnd type="none" w="med" len="med"/>
              <a:tailEnd type="none" w="med" len="med"/>
            </a:ln>
          </p:spPr>
          <p:txBody>
            <a:bodyPr vert="horz" anchor="t"/>
            <a:lstStyle/>
            <a:p>
              <a:r>
                <a:rPr lang="zh-CN" altLang="en-US"/>
                <a:t>Rack1</a:t>
              </a:r>
            </a:p>
            <a:p>
              <a:endParaRPr lang="zh-CN" altLang="en-US"/>
            </a:p>
          </p:txBody>
        </p:sp>
      </p:grpSp>
      <p:grpSp>
        <p:nvGrpSpPr>
          <p:cNvPr id="11" name="组合 10"/>
          <p:cNvGrpSpPr/>
          <p:nvPr/>
        </p:nvGrpSpPr>
        <p:grpSpPr>
          <a:xfrm>
            <a:off x="9688195" y="2847975"/>
            <a:ext cx="1932940" cy="3640455"/>
            <a:chOff x="15257" y="4485"/>
            <a:chExt cx="3044" cy="5733"/>
          </a:xfrm>
        </p:grpSpPr>
        <p:sp>
          <p:nvSpPr>
            <p:cNvPr id="1073743982" name="矩形 1073743981"/>
            <p:cNvSpPr/>
            <p:nvPr/>
          </p:nvSpPr>
          <p:spPr>
            <a:xfrm>
              <a:off x="15257" y="4485"/>
              <a:ext cx="3045" cy="4721"/>
            </a:xfrm>
            <a:prstGeom prst="rect">
              <a:avLst/>
            </a:prstGeom>
            <a:solidFill>
              <a:srgbClr val="92D050"/>
            </a:solidFill>
            <a:ln w="9525" cap="flat" cmpd="sng">
              <a:solidFill>
                <a:srgbClr val="000000"/>
              </a:solidFill>
              <a:prstDash val="solid"/>
              <a:miter/>
              <a:headEnd type="none" w="med" len="med"/>
              <a:tailEnd type="none" w="med" len="med"/>
            </a:ln>
          </p:spPr>
          <p:txBody>
            <a:bodyPr/>
            <a:lstStyle/>
            <a:p>
              <a:endParaRPr lang="zh-CN" altLang="en-US"/>
            </a:p>
          </p:txBody>
        </p:sp>
        <p:sp>
          <p:nvSpPr>
            <p:cNvPr id="1073743983" name="文本框 1073743982"/>
            <p:cNvSpPr txBox="1"/>
            <p:nvPr/>
          </p:nvSpPr>
          <p:spPr>
            <a:xfrm>
              <a:off x="15536" y="5053"/>
              <a:ext cx="2524" cy="901"/>
            </a:xfrm>
            <a:prstGeom prst="rect">
              <a:avLst/>
            </a:prstGeom>
            <a:solidFill>
              <a:srgbClr val="FFFFFF"/>
            </a:solidFill>
            <a:ln w="9525" cap="flat" cmpd="sng">
              <a:solidFill>
                <a:srgbClr val="000000"/>
              </a:solidFill>
              <a:prstDash val="solid"/>
              <a:miter/>
              <a:headEnd type="none" w="med" len="med"/>
              <a:tailEnd type="none" w="med" len="med"/>
            </a:ln>
          </p:spPr>
          <p:txBody>
            <a:bodyPr vert="horz" anchor="t"/>
            <a:lstStyle/>
            <a:p>
              <a:r>
                <a:rPr lang="zh-CN" altLang="en-US"/>
                <a:t>DataNode4</a:t>
              </a:r>
            </a:p>
            <a:p>
              <a:endParaRPr lang="zh-CN" altLang="en-US"/>
            </a:p>
          </p:txBody>
        </p:sp>
        <p:sp>
          <p:nvSpPr>
            <p:cNvPr id="1073743984" name="文本框 1073743983"/>
            <p:cNvSpPr txBox="1"/>
            <p:nvPr/>
          </p:nvSpPr>
          <p:spPr>
            <a:xfrm>
              <a:off x="15508" y="7593"/>
              <a:ext cx="2617" cy="901"/>
            </a:xfrm>
            <a:prstGeom prst="rect">
              <a:avLst/>
            </a:prstGeom>
            <a:solidFill>
              <a:srgbClr val="FFFFFF"/>
            </a:solidFill>
            <a:ln w="9525" cap="flat" cmpd="sng">
              <a:solidFill>
                <a:srgbClr val="000000"/>
              </a:solidFill>
              <a:prstDash val="solid"/>
              <a:miter/>
              <a:headEnd type="none" w="med" len="med"/>
              <a:tailEnd type="none" w="med" len="med"/>
            </a:ln>
          </p:spPr>
          <p:txBody>
            <a:bodyPr vert="horz" anchor="t"/>
            <a:lstStyle/>
            <a:p>
              <a:r>
                <a:rPr lang="zh-CN" altLang="en-US"/>
                <a:t>DataNode6</a:t>
              </a:r>
            </a:p>
            <a:p>
              <a:endParaRPr lang="zh-CN" altLang="en-US"/>
            </a:p>
          </p:txBody>
        </p:sp>
        <p:sp>
          <p:nvSpPr>
            <p:cNvPr id="1073743985" name="文本框 1073743984"/>
            <p:cNvSpPr txBox="1"/>
            <p:nvPr/>
          </p:nvSpPr>
          <p:spPr>
            <a:xfrm>
              <a:off x="15580" y="6368"/>
              <a:ext cx="2540" cy="901"/>
            </a:xfrm>
            <a:prstGeom prst="rect">
              <a:avLst/>
            </a:prstGeom>
            <a:solidFill>
              <a:srgbClr val="FFFFFF"/>
            </a:solidFill>
            <a:ln w="9525" cap="flat" cmpd="sng">
              <a:solidFill>
                <a:srgbClr val="000000"/>
              </a:solidFill>
              <a:prstDash val="solid"/>
              <a:miter/>
              <a:headEnd type="none" w="med" len="med"/>
              <a:tailEnd type="none" w="med" len="med"/>
            </a:ln>
          </p:spPr>
          <p:txBody>
            <a:bodyPr vert="horz" anchor="t"/>
            <a:lstStyle/>
            <a:p>
              <a:r>
                <a:rPr lang="zh-CN" altLang="en-US"/>
                <a:t>DataNode5</a:t>
              </a:r>
            </a:p>
            <a:p>
              <a:endParaRPr lang="zh-CN" altLang="en-US"/>
            </a:p>
          </p:txBody>
        </p:sp>
        <p:sp>
          <p:nvSpPr>
            <p:cNvPr id="1073743986" name="文本框 1073743985"/>
            <p:cNvSpPr txBox="1"/>
            <p:nvPr/>
          </p:nvSpPr>
          <p:spPr>
            <a:xfrm>
              <a:off x="15906" y="9502"/>
              <a:ext cx="1760" cy="717"/>
            </a:xfrm>
            <a:prstGeom prst="rect">
              <a:avLst/>
            </a:prstGeom>
            <a:solidFill>
              <a:srgbClr val="E7E6E6"/>
            </a:solidFill>
            <a:ln w="9525" cap="flat" cmpd="sng">
              <a:solidFill>
                <a:srgbClr val="000000"/>
              </a:solidFill>
              <a:prstDash val="solid"/>
              <a:miter/>
              <a:headEnd type="none" w="med" len="med"/>
              <a:tailEnd type="none" w="med" len="med"/>
            </a:ln>
          </p:spPr>
          <p:txBody>
            <a:bodyPr vert="horz" anchor="t"/>
            <a:lstStyle/>
            <a:p>
              <a:r>
                <a:rPr lang="zh-CN" altLang="en-US"/>
                <a:t>Rack2</a:t>
              </a:r>
            </a:p>
            <a:p>
              <a:endParaRPr lang="zh-CN" altLang="en-US"/>
            </a:p>
          </p:txBody>
        </p:sp>
      </p:grpSp>
      <p:grpSp>
        <p:nvGrpSpPr>
          <p:cNvPr id="14" name="组合 13"/>
          <p:cNvGrpSpPr/>
          <p:nvPr/>
        </p:nvGrpSpPr>
        <p:grpSpPr>
          <a:xfrm>
            <a:off x="7301230" y="4295140"/>
            <a:ext cx="2591435" cy="1050925"/>
            <a:chOff x="11498" y="6912"/>
            <a:chExt cx="4081" cy="1655"/>
          </a:xfrm>
        </p:grpSpPr>
        <p:sp>
          <p:nvSpPr>
            <p:cNvPr id="1073743990" name="文本框 1073743989"/>
            <p:cNvSpPr txBox="1"/>
            <p:nvPr/>
          </p:nvSpPr>
          <p:spPr>
            <a:xfrm>
              <a:off x="11498" y="7819"/>
              <a:ext cx="2229" cy="748"/>
            </a:xfrm>
            <a:prstGeom prst="rect">
              <a:avLst/>
            </a:prstGeom>
            <a:solidFill>
              <a:srgbClr val="FFFF00"/>
            </a:solidFill>
            <a:ln w="9525" cap="flat" cmpd="sng">
              <a:solidFill>
                <a:srgbClr val="000000"/>
              </a:solidFill>
              <a:prstDash val="solid"/>
              <a:miter/>
              <a:headEnd type="none" w="med" len="med"/>
              <a:tailEnd type="none" w="med" len="med"/>
            </a:ln>
          </p:spPr>
          <p:txBody>
            <a:bodyPr vert="horz" anchor="t"/>
            <a:lstStyle/>
            <a:p>
              <a:r>
                <a:rPr lang="zh-CN" altLang="en-US"/>
                <a:t>Block1副本3</a:t>
              </a:r>
            </a:p>
            <a:p>
              <a:endParaRPr lang="zh-CN" altLang="en-US"/>
            </a:p>
          </p:txBody>
        </p:sp>
        <p:sp>
          <p:nvSpPr>
            <p:cNvPr id="1073743993" name="直接连接符 1073743992"/>
            <p:cNvSpPr/>
            <p:nvPr/>
          </p:nvSpPr>
          <p:spPr>
            <a:xfrm flipV="1">
              <a:off x="13728" y="6912"/>
              <a:ext cx="1851" cy="1289"/>
            </a:xfrm>
            <a:prstGeom prst="line">
              <a:avLst/>
            </a:prstGeom>
            <a:ln w="9525" cap="flat" cmpd="sng">
              <a:solidFill>
                <a:srgbClr val="000000"/>
              </a:solidFill>
              <a:prstDash val="solid"/>
              <a:headEnd type="none" w="med" len="med"/>
              <a:tailEnd type="arrow" w="med" len="med"/>
            </a:ln>
          </p:spPr>
        </p:sp>
      </p:grpSp>
      <p:grpSp>
        <p:nvGrpSpPr>
          <p:cNvPr id="13" name="组合 12"/>
          <p:cNvGrpSpPr/>
          <p:nvPr/>
        </p:nvGrpSpPr>
        <p:grpSpPr>
          <a:xfrm>
            <a:off x="7259955" y="3563620"/>
            <a:ext cx="2632710" cy="951230"/>
            <a:chOff x="11433" y="5612"/>
            <a:chExt cx="4146" cy="1498"/>
          </a:xfrm>
        </p:grpSpPr>
        <p:sp>
          <p:nvSpPr>
            <p:cNvPr id="1073743989" name="文本框 1073743988"/>
            <p:cNvSpPr txBox="1"/>
            <p:nvPr/>
          </p:nvSpPr>
          <p:spPr>
            <a:xfrm>
              <a:off x="11433" y="6362"/>
              <a:ext cx="2229" cy="748"/>
            </a:xfrm>
            <a:prstGeom prst="rect">
              <a:avLst/>
            </a:prstGeom>
            <a:solidFill>
              <a:srgbClr val="FFFF00"/>
            </a:solidFill>
            <a:ln w="9525" cap="flat" cmpd="sng">
              <a:solidFill>
                <a:srgbClr val="000000"/>
              </a:solidFill>
              <a:prstDash val="solid"/>
              <a:miter/>
              <a:headEnd type="none" w="med" len="med"/>
              <a:tailEnd type="none" w="med" len="med"/>
            </a:ln>
          </p:spPr>
          <p:txBody>
            <a:bodyPr vert="horz" anchor="t"/>
            <a:lstStyle/>
            <a:p>
              <a:r>
                <a:rPr lang="zh-CN" altLang="en-US"/>
                <a:t>Block1副本2</a:t>
              </a:r>
            </a:p>
            <a:p>
              <a:endParaRPr lang="zh-CN" altLang="en-US"/>
            </a:p>
          </p:txBody>
        </p:sp>
        <p:sp>
          <p:nvSpPr>
            <p:cNvPr id="1073743992" name="直接连接符 1073743991"/>
            <p:cNvSpPr/>
            <p:nvPr/>
          </p:nvSpPr>
          <p:spPr>
            <a:xfrm flipV="1">
              <a:off x="13662" y="5612"/>
              <a:ext cx="1917" cy="1152"/>
            </a:xfrm>
            <a:prstGeom prst="line">
              <a:avLst/>
            </a:prstGeom>
            <a:ln w="9525" cap="flat" cmpd="sng">
              <a:solidFill>
                <a:srgbClr val="000000"/>
              </a:solidFill>
              <a:prstDash val="solid"/>
              <a:headEnd type="none" w="med" len="med"/>
              <a:tailEnd type="arrow" w="med" len="med"/>
            </a:ln>
          </p:spPr>
        </p:sp>
      </p:grpSp>
      <p:grpSp>
        <p:nvGrpSpPr>
          <p:cNvPr id="12" name="组合 11"/>
          <p:cNvGrpSpPr/>
          <p:nvPr/>
        </p:nvGrpSpPr>
        <p:grpSpPr>
          <a:xfrm>
            <a:off x="6379845" y="3240405"/>
            <a:ext cx="2299335" cy="474980"/>
            <a:chOff x="10047" y="5103"/>
            <a:chExt cx="3621" cy="748"/>
          </a:xfrm>
        </p:grpSpPr>
        <p:sp>
          <p:nvSpPr>
            <p:cNvPr id="1073743988" name="文本框 1073743987"/>
            <p:cNvSpPr txBox="1"/>
            <p:nvPr/>
          </p:nvSpPr>
          <p:spPr>
            <a:xfrm>
              <a:off x="11439" y="5103"/>
              <a:ext cx="2229" cy="748"/>
            </a:xfrm>
            <a:prstGeom prst="rect">
              <a:avLst/>
            </a:prstGeom>
            <a:solidFill>
              <a:srgbClr val="FFFF00"/>
            </a:solidFill>
            <a:ln w="9525" cap="flat" cmpd="sng">
              <a:solidFill>
                <a:srgbClr val="000000"/>
              </a:solidFill>
              <a:prstDash val="solid"/>
              <a:miter/>
              <a:headEnd type="none" w="med" len="med"/>
              <a:tailEnd type="none" w="med" len="med"/>
            </a:ln>
          </p:spPr>
          <p:txBody>
            <a:bodyPr vert="horz" anchor="t"/>
            <a:lstStyle/>
            <a:p>
              <a:r>
                <a:rPr lang="zh-CN" altLang="en-US"/>
                <a:t>Block1副本1</a:t>
              </a:r>
            </a:p>
            <a:p>
              <a:endParaRPr lang="zh-CN" altLang="en-US"/>
            </a:p>
          </p:txBody>
        </p:sp>
        <p:sp>
          <p:nvSpPr>
            <p:cNvPr id="1073743991" name="直接连接符 1073743990"/>
            <p:cNvSpPr/>
            <p:nvPr/>
          </p:nvSpPr>
          <p:spPr>
            <a:xfrm flipH="1" flipV="1">
              <a:off x="10047" y="5490"/>
              <a:ext cx="1451" cy="122"/>
            </a:xfrm>
            <a:prstGeom prst="line">
              <a:avLst/>
            </a:prstGeom>
            <a:ln w="9525" cap="flat" cmpd="sng">
              <a:solidFill>
                <a:srgbClr val="000000"/>
              </a:solidFill>
              <a:prstDash val="solid"/>
              <a:headEnd type="none" w="med" len="med"/>
              <a:tailEnd type="arrow"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5240" y="1520190"/>
            <a:ext cx="891667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NameNode</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NameNode</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011555" y="2105025"/>
            <a:ext cx="9274175" cy="1938020"/>
          </a:xfrm>
          <a:prstGeom prst="rect">
            <a:avLst/>
          </a:prstGeom>
          <a:noFill/>
        </p:spPr>
        <p:txBody>
          <a:bodyPr wrap="square" rtlCol="0">
            <a:spAutoFit/>
          </a:bodyPr>
          <a:lstStyle/>
          <a:p>
            <a:r>
              <a:rPr lang="en-US" altLang="zh-CN" sz="2400"/>
              <a:t>     </a:t>
            </a:r>
            <a:r>
              <a:rPr lang="zh-CN" altLang="en-US" sz="2400"/>
              <a:t>元数据节点（NameNode）的作用是管理分布式文件系统的命名空间，一个集群只有一个NameNode节点，NameNode是HDFS的管理者，主要负责HDFS文件系统的管理工作，具备包括命名空间管理和文件Block管理。但</a:t>
            </a:r>
            <a:r>
              <a:rPr lang="en-US" altLang="zh-CN" sz="2400"/>
              <a:t>NameNode</a:t>
            </a:r>
            <a:r>
              <a:rPr lang="zh-CN" altLang="en-US" sz="2400"/>
              <a:t>并不会永久地保存</a:t>
            </a:r>
            <a:r>
              <a:rPr lang="en-US" altLang="zh-CN" sz="2400"/>
              <a:t>Block</a:t>
            </a:r>
            <a:r>
              <a:rPr lang="zh-CN" altLang="en-US" sz="2400"/>
              <a:t>信息，因为这些信息会在系统启动时根据节点信息重建。</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5240" y="1520190"/>
            <a:ext cx="891667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NameNode</a:t>
            </a:r>
            <a:r>
              <a:rPr lang="zh-CN" altLang="en-US" sz="2000">
                <a:latin typeface="微软雅黑" panose="020B0503020204020204" charset="-122"/>
                <a:ea typeface="微软雅黑" panose="020B0503020204020204" charset="-122"/>
                <a:cs typeface="微软雅黑" panose="020B0503020204020204" charset="-122"/>
              </a:rPr>
              <a:t>的职责（</a:t>
            </a:r>
            <a:r>
              <a:rPr lang="en-US" altLang="zh-CN" sz="2000">
                <a:latin typeface="微软雅黑" panose="020B0503020204020204" charset="-122"/>
                <a:ea typeface="微软雅黑" panose="020B0503020204020204" charset="-122"/>
                <a:cs typeface="微软雅黑" panose="020B0503020204020204" charset="-122"/>
              </a:rPr>
              <a:t>Master</a:t>
            </a:r>
            <a:r>
              <a:rPr lang="zh-CN" altLang="en-US" sz="2000">
                <a:latin typeface="微软雅黑" panose="020B0503020204020204" charset="-122"/>
                <a:ea typeface="微软雅黑" panose="020B0503020204020204" charset="-122"/>
                <a:cs typeface="微软雅黑" panose="020B0503020204020204" charset="-122"/>
              </a:rPr>
              <a:t>）</a:t>
            </a:r>
          </a:p>
        </p:txBody>
      </p:sp>
      <p:sp>
        <p:nvSpPr>
          <p:cNvPr id="4" name="文本框 3"/>
          <p:cNvSpPr txBox="1"/>
          <p:nvPr/>
        </p:nvSpPr>
        <p:spPr>
          <a:xfrm>
            <a:off x="1285240" y="2128520"/>
            <a:ext cx="8603615" cy="1630045"/>
          </a:xfrm>
          <a:prstGeom prst="rect">
            <a:avLst/>
          </a:prstGeom>
          <a:noFill/>
        </p:spPr>
        <p:txBody>
          <a:bodyPr wrap="square" rtlCol="0">
            <a:spAutoFit/>
          </a:bodyPr>
          <a:lstStyle/>
          <a:p>
            <a:pPr marL="342900" indent="-342900">
              <a:buFont typeface="Wingdings" panose="05000000000000000000" charset="0"/>
              <a:buChar char="ü"/>
            </a:pPr>
            <a:r>
              <a:rPr lang="zh-CN" altLang="en-US" sz="2000"/>
              <a:t>管理维护HDFS</a:t>
            </a:r>
          </a:p>
          <a:p>
            <a:pPr marL="342900" indent="-342900">
              <a:buFont typeface="Wingdings" panose="05000000000000000000" charset="0"/>
              <a:buChar char="ü"/>
            </a:pPr>
            <a:r>
              <a:rPr lang="zh-CN" altLang="en-US" sz="2000"/>
              <a:t>接收客户端的请求：上传、下载、创建目录等</a:t>
            </a:r>
          </a:p>
          <a:p>
            <a:pPr marL="342900" indent="-342900">
              <a:buFont typeface="Wingdings" panose="05000000000000000000" charset="0"/>
              <a:buChar char="ü"/>
            </a:pPr>
            <a:r>
              <a:rPr lang="zh-CN" altLang="en-US" sz="2000"/>
              <a:t>维护了两个非常重要的文件</a:t>
            </a:r>
            <a:r>
              <a:rPr lang="en-US" altLang="zh-CN" sz="2000"/>
              <a:t>: </a:t>
            </a:r>
          </a:p>
          <a:p>
            <a:r>
              <a:rPr lang="en-US" altLang="zh-CN" sz="2000"/>
              <a:t>	edits文件  --&gt; 记录操作日志</a:t>
            </a:r>
          </a:p>
          <a:p>
            <a:r>
              <a:rPr lang="en-US" altLang="zh-CN" sz="2000"/>
              <a:t>	fsimage文件 --&gt;  HDFS的元信息</a:t>
            </a:r>
          </a:p>
        </p:txBody>
      </p:sp>
      <p:sp>
        <p:nvSpPr>
          <p:cNvPr id="6" name="矩形 5"/>
          <p:cNvSpPr/>
          <p:nvPr/>
        </p:nvSpPr>
        <p:spPr>
          <a:xfrm>
            <a:off x="7129145" y="2479040"/>
            <a:ext cx="4732655" cy="1279525"/>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l"/>
            <a:r>
              <a:rPr lang="zh-CN" altLang="en-US"/>
              <a:t>hadoop@node1:~/hadoop/tmp$ cd dfs</a:t>
            </a:r>
          </a:p>
          <a:p>
            <a:pPr algn="l"/>
            <a:r>
              <a:rPr lang="zh-CN" altLang="en-US"/>
              <a:t>hadoop@node1:~/hadoop/tmp/dfs$ ls</a:t>
            </a:r>
          </a:p>
          <a:p>
            <a:pPr algn="l"/>
            <a:r>
              <a:rPr lang="zh-CN" altLang="en-US"/>
              <a:t>name  namesecondary</a:t>
            </a:r>
          </a:p>
        </p:txBody>
      </p:sp>
      <p:sp>
        <p:nvSpPr>
          <p:cNvPr id="8" name="矩形 7"/>
          <p:cNvSpPr/>
          <p:nvPr/>
        </p:nvSpPr>
        <p:spPr>
          <a:xfrm>
            <a:off x="1285240" y="4058920"/>
            <a:ext cx="9621520" cy="2647950"/>
          </a:xfrm>
          <a:prstGeom prst="rect">
            <a:avLst/>
          </a:prstGeom>
          <a:ln w="25400">
            <a:prstDash val="dash"/>
          </a:ln>
        </p:spPr>
        <p:style>
          <a:lnRef idx="2">
            <a:schemeClr val="dk1"/>
          </a:lnRef>
          <a:fillRef idx="1">
            <a:schemeClr val="lt1"/>
          </a:fillRef>
          <a:effectRef idx="0">
            <a:schemeClr val="dk1"/>
          </a:effectRef>
          <a:fontRef idx="minor">
            <a:schemeClr val="dk1"/>
          </a:fontRef>
        </p:style>
        <p:txBody>
          <a:bodyPr rtlCol="0" anchor="ctr"/>
          <a:lstStyle/>
          <a:p>
            <a:pPr algn="l"/>
            <a:r>
              <a:rPr lang="zh-CN" altLang="en-US"/>
              <a:t>hadoop@node1:~/hadoop/tmp/dfs/name/current$ ls</a:t>
            </a:r>
          </a:p>
          <a:p>
            <a:pPr algn="l"/>
            <a:r>
              <a:rPr lang="zh-CN" altLang="en-US">
                <a:solidFill>
                  <a:srgbClr val="FF0000"/>
                </a:solidFill>
              </a:rPr>
              <a:t>edits_</a:t>
            </a:r>
            <a:r>
              <a:rPr lang="zh-CN" altLang="en-US"/>
              <a:t>0000000000000003030-0000000000000003064 </a:t>
            </a:r>
            <a:r>
              <a:rPr lang="zh-CN" altLang="en-US">
                <a:solidFill>
                  <a:srgbClr val="FF0000"/>
                </a:solidFill>
              </a:rPr>
              <a:t> edits_inprogress</a:t>
            </a:r>
            <a:r>
              <a:rPr lang="zh-CN" altLang="en-US"/>
              <a:t>_0000000000000004584</a:t>
            </a:r>
          </a:p>
          <a:p>
            <a:pPr algn="l"/>
            <a:r>
              <a:rPr lang="zh-CN" altLang="en-US"/>
              <a:t>edits_0000000000000003065-0000000000000003103 </a:t>
            </a:r>
            <a:r>
              <a:rPr lang="zh-CN" altLang="en-US">
                <a:solidFill>
                  <a:srgbClr val="FF0000"/>
                </a:solidFill>
              </a:rPr>
              <a:t> fsimage_</a:t>
            </a:r>
            <a:r>
              <a:rPr lang="zh-CN" altLang="en-US"/>
              <a:t>0000000000000004544</a:t>
            </a:r>
          </a:p>
          <a:p>
            <a:pPr algn="l"/>
            <a:r>
              <a:rPr lang="zh-CN" altLang="en-US"/>
              <a:t>edits_0000000000000003104-0000000000000003138  fsimage_0000000000000004544.md5</a:t>
            </a:r>
          </a:p>
          <a:p>
            <a:pPr algn="l"/>
            <a:r>
              <a:rPr lang="zh-CN" altLang="en-US"/>
              <a:t>edits_0000000000000003139-0000000000000003177  fsimage_0000000000000004583</a:t>
            </a:r>
          </a:p>
          <a:p>
            <a:pPr algn="l"/>
            <a:r>
              <a:rPr lang="zh-CN" altLang="en-US"/>
              <a:t>edits_0000000000000003178-0000000000000003212  fsimage_0000000000000004583.md5</a:t>
            </a:r>
          </a:p>
          <a:p>
            <a:pPr algn="l"/>
            <a:r>
              <a:rPr lang="zh-CN" altLang="en-US"/>
              <a:t>edits_0000000000000003213-0000000000000003251  seen_txid</a:t>
            </a:r>
          </a:p>
          <a:p>
            <a:pPr algn="l"/>
            <a:r>
              <a:rPr lang="zh-CN" altLang="en-US"/>
              <a:t>edits_0000000000000003252-0000000000000003286  VERSION</a:t>
            </a: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NameNode</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45820" y="1520190"/>
            <a:ext cx="8916670" cy="460375"/>
          </a:xfrm>
          <a:prstGeom prst="rect">
            <a:avLst/>
          </a:prstGeom>
          <a:noFill/>
        </p:spPr>
        <p:txBody>
          <a:bodyPr wrap="square" rtlCol="0">
            <a:spAutoFit/>
          </a:bodyPr>
          <a:lstStyle/>
          <a:p>
            <a:r>
              <a:rPr lang="zh-CN" altLang="en-US"/>
              <a:t>什么是</a:t>
            </a:r>
            <a:r>
              <a:rPr lang="zh-CN" altLang="en-US" sz="2400"/>
              <a:t>fsimage</a:t>
            </a:r>
            <a:r>
              <a:rPr lang="zh-CN" altLang="en-US"/>
              <a:t>文件？</a:t>
            </a:r>
          </a:p>
        </p:txBody>
      </p:sp>
      <p:sp>
        <p:nvSpPr>
          <p:cNvPr id="5" name="文本框 4"/>
          <p:cNvSpPr txBox="1"/>
          <p:nvPr/>
        </p:nvSpPr>
        <p:spPr>
          <a:xfrm>
            <a:off x="970915" y="2256790"/>
            <a:ext cx="9544050" cy="3046095"/>
          </a:xfrm>
          <a:prstGeom prst="rect">
            <a:avLst/>
          </a:prstGeom>
          <a:noFill/>
        </p:spPr>
        <p:txBody>
          <a:bodyPr wrap="square" rtlCol="0">
            <a:spAutoFit/>
          </a:bodyPr>
          <a:lstStyle/>
          <a:p>
            <a:pPr marL="457200" indent="-457200">
              <a:buFont typeface="Wingdings" panose="05000000000000000000" charset="0"/>
              <a:buChar char="ü"/>
            </a:pPr>
            <a:r>
              <a:rPr lang="zh-CN" altLang="en-US" sz="2400"/>
              <a:t>HDFS的元信息：fsimage文件</a:t>
            </a:r>
          </a:p>
          <a:p>
            <a:pPr marL="457200" indent="-457200">
              <a:buFont typeface="Wingdings" panose="05000000000000000000" charset="0"/>
              <a:buChar char="ü"/>
            </a:pPr>
            <a:r>
              <a:rPr lang="zh-CN" altLang="en-US" sz="2400"/>
              <a:t>就跟edits文件在一起</a:t>
            </a:r>
          </a:p>
          <a:p>
            <a:pPr marL="457200" indent="-457200">
              <a:buFont typeface="Wingdings" panose="05000000000000000000" charset="0"/>
              <a:buChar char="ü"/>
            </a:pPr>
            <a:r>
              <a:rPr lang="zh-CN" altLang="en-US" sz="2400"/>
              <a:t>记录：数据块的位置、冗余信息、文件属性等</a:t>
            </a:r>
          </a:p>
          <a:p>
            <a:pPr marL="457200" indent="-457200">
              <a:buFont typeface="Wingdings" panose="05000000000000000000" charset="0"/>
              <a:buChar char="ü"/>
            </a:pPr>
            <a:r>
              <a:rPr lang="zh-CN" altLang="en-US" sz="2400"/>
              <a:t>也是一个二进制</a:t>
            </a:r>
          </a:p>
          <a:p>
            <a:pPr marL="457200" indent="-457200">
              <a:buFont typeface="Wingdings" panose="05000000000000000000" charset="0"/>
              <a:buChar char="ü"/>
            </a:pPr>
            <a:r>
              <a:rPr lang="zh-CN" altLang="en-US" sz="2400"/>
              <a:t>HDFS提供一个 image viewer ----&gt; 文本或者xml</a:t>
            </a:r>
          </a:p>
          <a:p>
            <a:pPr indent="0">
              <a:buFont typeface="Wingdings" panose="05000000000000000000" charset="0"/>
              <a:buNone/>
            </a:pPr>
            <a:endParaRPr lang="zh-CN" altLang="en-US" sz="2400"/>
          </a:p>
          <a:p>
            <a:pPr indent="0">
              <a:buFont typeface="Wingdings" panose="05000000000000000000" charset="0"/>
              <a:buNone/>
            </a:pPr>
            <a:r>
              <a:rPr lang="en-US" altLang="zh-CN" sz="2400"/>
              <a:t>Demo</a:t>
            </a:r>
            <a:r>
              <a:rPr lang="zh-CN" altLang="en-US" sz="2400"/>
              <a:t>：</a:t>
            </a:r>
          </a:p>
          <a:p>
            <a:r>
              <a:rPr lang="zh-CN" altLang="en-US" sz="2400"/>
              <a:t>hdfs oiv -i fsimage_0000000000000000005 </a:t>
            </a:r>
            <a:r>
              <a:rPr lang="zh-CN" altLang="en-US" sz="2400">
                <a:sym typeface="+mn-ea"/>
              </a:rPr>
              <a:t>-p XML -o fsimage.xml</a:t>
            </a:r>
            <a:endParaRPr lang="zh-CN" altLang="en-US" sz="2400"/>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NameNode</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45820" y="1520190"/>
            <a:ext cx="8916670" cy="368300"/>
          </a:xfrm>
          <a:prstGeom prst="rect">
            <a:avLst/>
          </a:prstGeom>
          <a:noFill/>
        </p:spPr>
        <p:txBody>
          <a:bodyPr wrap="square" rtlCol="0">
            <a:spAutoFit/>
          </a:bodyPr>
          <a:lstStyle/>
          <a:p>
            <a:r>
              <a:rPr lang="zh-CN" altLang="en-US"/>
              <a:t>什么是edits文件？</a:t>
            </a:r>
          </a:p>
        </p:txBody>
      </p:sp>
      <p:sp>
        <p:nvSpPr>
          <p:cNvPr id="5" name="文本框 4"/>
          <p:cNvSpPr txBox="1"/>
          <p:nvPr/>
        </p:nvSpPr>
        <p:spPr>
          <a:xfrm>
            <a:off x="1130300" y="2099310"/>
            <a:ext cx="10139045" cy="2553335"/>
          </a:xfrm>
          <a:prstGeom prst="rect">
            <a:avLst/>
          </a:prstGeom>
          <a:noFill/>
        </p:spPr>
        <p:txBody>
          <a:bodyPr wrap="square" rtlCol="0">
            <a:spAutoFit/>
          </a:bodyPr>
          <a:lstStyle/>
          <a:p>
            <a:pPr marL="285750" indent="-285750">
              <a:buFont typeface="Wingdings" panose="05000000000000000000" charset="0"/>
              <a:buChar char="ü"/>
            </a:pPr>
            <a:r>
              <a:rPr lang="en-US" altLang="zh-CN" sz="2000"/>
              <a:t>edits</a:t>
            </a:r>
            <a:r>
              <a:rPr lang="zh-CN" altLang="en-US" sz="2000"/>
              <a:t>记录了</a:t>
            </a:r>
            <a:r>
              <a:rPr lang="en-US" altLang="zh-CN" sz="2000"/>
              <a:t>HDFS</a:t>
            </a:r>
            <a:r>
              <a:rPr lang="zh-CN" altLang="en-US" sz="2000"/>
              <a:t>的操作日志</a:t>
            </a:r>
          </a:p>
          <a:p>
            <a:pPr marL="285750" indent="-285750">
              <a:buFont typeface="Wingdings" panose="05000000000000000000" charset="0"/>
              <a:buChar char="ü"/>
            </a:pPr>
            <a:r>
              <a:rPr lang="zh-CN" altLang="en-US" sz="2000"/>
              <a:t>最新的操作日志：edits_inprogress****</a:t>
            </a:r>
          </a:p>
          <a:p>
            <a:pPr marL="285750" indent="-285750">
              <a:buFont typeface="Wingdings" panose="05000000000000000000" charset="0"/>
              <a:buChar char="ü"/>
            </a:pPr>
            <a:r>
              <a:rPr lang="zh-CN" altLang="en-US" sz="2000"/>
              <a:t>都是二进制</a:t>
            </a:r>
          </a:p>
          <a:p>
            <a:pPr marL="285750" indent="-285750">
              <a:buFont typeface="Wingdings" panose="05000000000000000000" charset="0"/>
              <a:buChar char="ü"/>
            </a:pPr>
            <a:r>
              <a:rPr lang="zh-CN" altLang="en-US" sz="2000"/>
              <a:t>HDFS提供一个工具：edits viewer 日志查看器 ----&gt; XML</a:t>
            </a:r>
          </a:p>
          <a:p>
            <a:endParaRPr lang="zh-CN" altLang="en-US" sz="2000"/>
          </a:p>
          <a:p>
            <a:r>
              <a:rPr lang="zh-CN" altLang="en-US" sz="2000" b="1"/>
              <a:t>Demo:</a:t>
            </a:r>
            <a:endParaRPr lang="zh-CN" altLang="en-US" sz="2000"/>
          </a:p>
          <a:p>
            <a:r>
              <a:rPr lang="zh-CN" altLang="en-US" sz="2000"/>
              <a:t> hdfs dfs -mkdir /mydemo</a:t>
            </a:r>
          </a:p>
          <a:p>
            <a:r>
              <a:rPr lang="zh-CN" altLang="en-US" sz="2000"/>
              <a:t>hdfs oev -i edits_inprogress_0000000000000000106 -o ~/</a:t>
            </a:r>
            <a:r>
              <a:rPr lang="en-US" altLang="zh-CN" sz="2000"/>
              <a:t>edits</a:t>
            </a:r>
            <a:r>
              <a:rPr lang="zh-CN" altLang="en-US" sz="2000"/>
              <a:t>.xml</a:t>
            </a: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NameNode</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30300" y="5321300"/>
            <a:ext cx="8948420" cy="491490"/>
          </a:xfrm>
          <a:prstGeom prst="rect">
            <a:avLst/>
          </a:prstGeom>
          <a:noFill/>
          <a:ln>
            <a:noFill/>
          </a:ln>
        </p:spPr>
        <p:txBody>
          <a:bodyPr wrap="none" rtlCol="0" anchor="t">
            <a:spAutoFit/>
          </a:bodyPr>
          <a:lstStyle/>
          <a:p>
            <a:pPr algn="ctr"/>
            <a:r>
              <a:rPr lang="zh-CN" altLang="en-US" sz="2600" b="1">
                <a:ln w="22225">
                  <a:solidFill>
                    <a:schemeClr val="accent2"/>
                  </a:solidFill>
                  <a:prstDash val="solid"/>
                </a:ln>
                <a:solidFill>
                  <a:schemeClr val="accent2">
                    <a:lumMod val="40000"/>
                    <a:lumOff val="60000"/>
                  </a:schemeClr>
                </a:solidFill>
                <a:effectLst/>
              </a:rPr>
              <a:t>edits文件和fsimage文件，哪个文件体现了HDFS最新的状态？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30300" y="1520190"/>
            <a:ext cx="891667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Secondary NameNode</a:t>
            </a:r>
            <a:r>
              <a:rPr lang="zh-CN" altLang="en-US" sz="2000">
                <a:latin typeface="微软雅黑" panose="020B0503020204020204" charset="-122"/>
                <a:ea typeface="微软雅黑" panose="020B0503020204020204" charset="-122"/>
                <a:cs typeface="微软雅黑" panose="020B0503020204020204" charset="-122"/>
              </a:rPr>
              <a:t>的职责</a:t>
            </a:r>
          </a:p>
        </p:txBody>
      </p:sp>
      <p:sp>
        <p:nvSpPr>
          <p:cNvPr id="4" name="文本框 3"/>
          <p:cNvSpPr txBox="1"/>
          <p:nvPr/>
        </p:nvSpPr>
        <p:spPr>
          <a:xfrm>
            <a:off x="1130300" y="2082800"/>
            <a:ext cx="10584180" cy="1014730"/>
          </a:xfrm>
          <a:prstGeom prst="rect">
            <a:avLst/>
          </a:prstGeom>
          <a:noFill/>
        </p:spPr>
        <p:txBody>
          <a:bodyPr wrap="square" rtlCol="0">
            <a:spAutoFit/>
          </a:bodyPr>
          <a:lstStyle/>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作用：把edits中最新的状态信息合并到fsimage文件中(防止edits过大)</a:t>
            </a:r>
          </a:p>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合并过程:</a:t>
            </a:r>
          </a:p>
        </p:txBody>
      </p:sp>
      <p:sp>
        <p:nvSpPr>
          <p:cNvPr id="28" name="文本框 27"/>
          <p:cNvSpPr txBox="1"/>
          <p:nvPr/>
        </p:nvSpPr>
        <p:spPr>
          <a:xfrm>
            <a:off x="1130300" y="3246120"/>
            <a:ext cx="9747250" cy="1476375"/>
          </a:xfrm>
          <a:prstGeom prst="rect">
            <a:avLst/>
          </a:prstGeom>
          <a:noFill/>
        </p:spPr>
        <p:txBody>
          <a:bodyPr wrap="square" rtlCol="0">
            <a:spAutoFit/>
          </a:bodyPr>
          <a:lstStyle/>
          <a:p>
            <a:pPr fontAlgn="auto">
              <a:lnSpc>
                <a:spcPct val="150000"/>
              </a:lnSpc>
            </a:pPr>
            <a:r>
              <a:rPr lang="zh-CN" altLang="en-US" sz="2000">
                <a:latin typeface="微软雅黑" panose="020B0503020204020204" charset="-122"/>
                <a:ea typeface="微软雅黑" panose="020B0503020204020204" charset="-122"/>
                <a:cs typeface="微软雅黑" panose="020B0503020204020204" charset="-122"/>
              </a:rPr>
              <a:t>什么时候进行合并：</a:t>
            </a:r>
          </a:p>
          <a:p>
            <a:pPr fontAlgn="auto">
              <a:lnSpc>
                <a:spcPct val="150000"/>
              </a:lnSpc>
            </a:pPr>
            <a:r>
              <a:rPr lang="en-US" altLang="zh-CN" sz="2000">
                <a:latin typeface="微软雅黑" panose="020B0503020204020204" charset="-122"/>
                <a:ea typeface="微软雅黑" panose="020B0503020204020204" charset="-122"/>
                <a:cs typeface="微软雅黑" panose="020B0503020204020204" charset="-122"/>
              </a:rPr>
              <a:t>1</a:t>
            </a:r>
            <a:r>
              <a:rPr lang="zh-CN" altLang="en-US" sz="2000">
                <a:latin typeface="微软雅黑" panose="020B0503020204020204" charset="-122"/>
                <a:ea typeface="微软雅黑" panose="020B0503020204020204" charset="-122"/>
                <a:cs typeface="微软雅黑" panose="020B0503020204020204" charset="-122"/>
              </a:rPr>
              <a:t>）每隔</a:t>
            </a:r>
            <a:r>
              <a:rPr lang="en-US" altLang="zh-CN" sz="2000">
                <a:latin typeface="微软雅黑" panose="020B0503020204020204" charset="-122"/>
                <a:ea typeface="微软雅黑" panose="020B0503020204020204" charset="-122"/>
                <a:cs typeface="微软雅黑" panose="020B0503020204020204" charset="-122"/>
              </a:rPr>
              <a:t>60</a:t>
            </a:r>
            <a:r>
              <a:rPr lang="zh-CN" altLang="en-US" sz="2000">
                <a:latin typeface="微软雅黑" panose="020B0503020204020204" charset="-122"/>
                <a:ea typeface="微软雅黑" panose="020B0503020204020204" charset="-122"/>
                <a:cs typeface="微软雅黑" panose="020B0503020204020204" charset="-122"/>
              </a:rPr>
              <a:t>分钟</a:t>
            </a: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sym typeface="+mn-ea"/>
              </a:rPr>
              <a:t>dfs.namenode.checkpoint.period</a:t>
            </a:r>
            <a:r>
              <a:rPr lang="en-US" altLang="zh-CN" sz="2000">
                <a:latin typeface="微软雅黑" panose="020B0503020204020204" charset="-122"/>
                <a:ea typeface="微软雅黑" panose="020B0503020204020204" charset="-122"/>
                <a:cs typeface="微软雅黑" panose="020B0503020204020204" charset="-122"/>
              </a:rPr>
              <a:t>)</a:t>
            </a:r>
          </a:p>
          <a:p>
            <a:pPr fontAlgn="auto">
              <a:lnSpc>
                <a:spcPct val="150000"/>
              </a:lnSpc>
            </a:pPr>
            <a:r>
              <a:rPr lang="en-US" altLang="zh-CN" sz="2000">
                <a:latin typeface="微软雅黑" panose="020B0503020204020204" charset="-122"/>
                <a:ea typeface="微软雅黑" panose="020B0503020204020204" charset="-122"/>
                <a:cs typeface="微软雅黑" panose="020B0503020204020204" charset="-122"/>
              </a:rPr>
              <a:t>2</a:t>
            </a:r>
            <a:r>
              <a:rPr lang="zh-CN" altLang="en-US" sz="2000">
                <a:latin typeface="微软雅黑" panose="020B0503020204020204" charset="-122"/>
                <a:ea typeface="微软雅黑" panose="020B0503020204020204" charset="-122"/>
                <a:cs typeface="微软雅黑" panose="020B0503020204020204" charset="-122"/>
              </a:rPr>
              <a:t>）当</a:t>
            </a:r>
            <a:r>
              <a:rPr lang="en-US" altLang="zh-CN" sz="2000">
                <a:latin typeface="微软雅黑" panose="020B0503020204020204" charset="-122"/>
                <a:ea typeface="微软雅黑" panose="020B0503020204020204" charset="-122"/>
                <a:cs typeface="微软雅黑" panose="020B0503020204020204" charset="-122"/>
              </a:rPr>
              <a:t>edits</a:t>
            </a:r>
            <a:r>
              <a:rPr lang="zh-CN" altLang="en-US" sz="2000">
                <a:latin typeface="微软雅黑" panose="020B0503020204020204" charset="-122"/>
                <a:ea typeface="微软雅黑" panose="020B0503020204020204" charset="-122"/>
                <a:cs typeface="微软雅黑" panose="020B0503020204020204" charset="-122"/>
              </a:rPr>
              <a:t>文件达到</a:t>
            </a:r>
            <a:r>
              <a:rPr lang="en-US" altLang="zh-CN" sz="2000">
                <a:latin typeface="微软雅黑" panose="020B0503020204020204" charset="-122"/>
                <a:ea typeface="微软雅黑" panose="020B0503020204020204" charset="-122"/>
                <a:cs typeface="微软雅黑" panose="020B0503020204020204" charset="-122"/>
              </a:rPr>
              <a:t>100</a:t>
            </a:r>
            <a:r>
              <a:rPr lang="zh-CN" altLang="en-US" sz="2000">
                <a:latin typeface="微软雅黑" panose="020B0503020204020204" charset="-122"/>
                <a:ea typeface="微软雅黑" panose="020B0503020204020204" charset="-122"/>
                <a:cs typeface="微软雅黑" panose="020B0503020204020204" charset="-122"/>
              </a:rPr>
              <a:t>万条事务</a:t>
            </a: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sym typeface="+mn-ea"/>
              </a:rPr>
              <a:t>dfs.namenode.checkpoint.txns</a:t>
            </a:r>
            <a:r>
              <a:rPr lang="en-US" altLang="zh-CN" sz="2000">
                <a:latin typeface="微软雅黑" panose="020B0503020204020204" charset="-122"/>
                <a:ea typeface="微软雅黑" panose="020B0503020204020204" charset="-122"/>
                <a:cs typeface="微软雅黑" panose="020B0503020204020204" charset="-122"/>
              </a:rPr>
              <a:t>)</a:t>
            </a:r>
          </a:p>
        </p:txBody>
      </p:sp>
      <p:sp>
        <p:nvSpPr>
          <p:cNvPr id="39" name="Text Box 18"/>
          <p:cNvSpPr txBox="1">
            <a:spLocks noChangeArrowheads="1"/>
          </p:cNvSpPr>
          <p:nvPr userDrawn="1"/>
        </p:nvSpPr>
        <p:spPr bwMode="gray">
          <a:xfrm>
            <a:off x="1121410" y="73342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SecondaryNameNode</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7640" y="3873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45820" y="1520190"/>
            <a:ext cx="891667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3</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Secondary NameNode</a:t>
            </a:r>
            <a:r>
              <a:rPr lang="zh-CN" altLang="en-US" sz="2000">
                <a:latin typeface="微软雅黑" panose="020B0503020204020204" charset="-122"/>
                <a:ea typeface="微软雅黑" panose="020B0503020204020204" charset="-122"/>
                <a:cs typeface="微软雅黑" panose="020B0503020204020204" charset="-122"/>
              </a:rPr>
              <a:t>的职责</a:t>
            </a:r>
          </a:p>
        </p:txBody>
      </p:sp>
      <p:grpSp>
        <p:nvGrpSpPr>
          <p:cNvPr id="29" name="组合 28"/>
          <p:cNvGrpSpPr/>
          <p:nvPr/>
        </p:nvGrpSpPr>
        <p:grpSpPr>
          <a:xfrm>
            <a:off x="1718945" y="2251710"/>
            <a:ext cx="9127490" cy="4194810"/>
            <a:chOff x="2707" y="3546"/>
            <a:chExt cx="14374" cy="6606"/>
          </a:xfrm>
        </p:grpSpPr>
        <p:grpSp>
          <p:nvGrpSpPr>
            <p:cNvPr id="1073744215" name="组合 1073744214"/>
            <p:cNvGrpSpPr/>
            <p:nvPr/>
          </p:nvGrpSpPr>
          <p:grpSpPr>
            <a:xfrm>
              <a:off x="11322" y="6014"/>
              <a:ext cx="2071" cy="733"/>
              <a:chOff x="6264" y="55123"/>
              <a:chExt cx="948" cy="448"/>
            </a:xfrm>
          </p:grpSpPr>
          <p:sp>
            <p:nvSpPr>
              <p:cNvPr id="1073744216" name="折角形 1073744215"/>
              <p:cNvSpPr/>
              <p:nvPr/>
            </p:nvSpPr>
            <p:spPr>
              <a:xfrm>
                <a:off x="6264" y="55123"/>
                <a:ext cx="948"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217" name="文本框 1073744216"/>
              <p:cNvSpPr txBox="1"/>
              <p:nvPr/>
            </p:nvSpPr>
            <p:spPr>
              <a:xfrm>
                <a:off x="6532" y="55153"/>
                <a:ext cx="459" cy="273"/>
              </a:xfrm>
              <a:prstGeom prst="rect">
                <a:avLst/>
              </a:prstGeom>
              <a:solidFill>
                <a:srgbClr val="FFFFFF"/>
              </a:solidFill>
              <a:ln w="9525">
                <a:noFill/>
              </a:ln>
            </p:spPr>
            <p:txBody>
              <a:bodyPr vert="horz" wrap="square" lIns="0" tIns="0" rIns="0" bIns="0" anchor="t"/>
              <a:lstStyle/>
              <a:p>
                <a:r>
                  <a:rPr lang="zh-CN" altLang="en-US"/>
                  <a:t>edits</a:t>
                </a:r>
              </a:p>
              <a:p>
                <a:endParaRPr lang="zh-CN" altLang="en-US"/>
              </a:p>
            </p:txBody>
          </p:sp>
        </p:grpSp>
        <p:grpSp>
          <p:nvGrpSpPr>
            <p:cNvPr id="1073744218" name="组合 1073744217"/>
            <p:cNvGrpSpPr/>
            <p:nvPr/>
          </p:nvGrpSpPr>
          <p:grpSpPr>
            <a:xfrm>
              <a:off x="14343" y="6014"/>
              <a:ext cx="2387" cy="733"/>
              <a:chOff x="7713" y="55156"/>
              <a:chExt cx="1034" cy="448"/>
            </a:xfrm>
          </p:grpSpPr>
          <p:sp>
            <p:nvSpPr>
              <p:cNvPr id="1073744219" name="折角形 1073744218"/>
              <p:cNvSpPr/>
              <p:nvPr/>
            </p:nvSpPr>
            <p:spPr>
              <a:xfrm>
                <a:off x="7713" y="55156"/>
                <a:ext cx="1035"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220" name="文本框 1073744219"/>
              <p:cNvSpPr txBox="1"/>
              <p:nvPr/>
            </p:nvSpPr>
            <p:spPr>
              <a:xfrm>
                <a:off x="7889" y="55187"/>
                <a:ext cx="766" cy="264"/>
              </a:xfrm>
              <a:prstGeom prst="rect">
                <a:avLst/>
              </a:prstGeom>
              <a:solidFill>
                <a:srgbClr val="FFFFFF"/>
              </a:solidFill>
              <a:ln w="9525">
                <a:noFill/>
              </a:ln>
            </p:spPr>
            <p:txBody>
              <a:bodyPr vert="horz" wrap="square" lIns="0" tIns="0" rIns="0" bIns="0" anchor="t"/>
              <a:lstStyle/>
              <a:p>
                <a:r>
                  <a:rPr lang="zh-CN" altLang="en-US"/>
                  <a:t>fsimage</a:t>
                </a:r>
              </a:p>
              <a:p>
                <a:endParaRPr lang="zh-CN" altLang="en-US"/>
              </a:p>
            </p:txBody>
          </p:sp>
        </p:grpSp>
        <p:grpSp>
          <p:nvGrpSpPr>
            <p:cNvPr id="1073744221" name="组合 1073744220"/>
            <p:cNvGrpSpPr/>
            <p:nvPr/>
          </p:nvGrpSpPr>
          <p:grpSpPr>
            <a:xfrm>
              <a:off x="12994" y="8011"/>
              <a:ext cx="3153" cy="735"/>
              <a:chOff x="7557" y="55058"/>
              <a:chExt cx="1192" cy="449"/>
            </a:xfrm>
          </p:grpSpPr>
          <p:sp>
            <p:nvSpPr>
              <p:cNvPr id="1073744222" name="折角形 1073744221"/>
              <p:cNvSpPr/>
              <p:nvPr/>
            </p:nvSpPr>
            <p:spPr>
              <a:xfrm>
                <a:off x="7557" y="55058"/>
                <a:ext cx="1192"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223" name="文本框 1073744222"/>
              <p:cNvSpPr txBox="1"/>
              <p:nvPr/>
            </p:nvSpPr>
            <p:spPr>
              <a:xfrm>
                <a:off x="7708" y="55105"/>
                <a:ext cx="969" cy="356"/>
              </a:xfrm>
              <a:prstGeom prst="rect">
                <a:avLst/>
              </a:prstGeom>
              <a:solidFill>
                <a:srgbClr val="FFFFFF"/>
              </a:solidFill>
              <a:ln w="9525">
                <a:noFill/>
              </a:ln>
            </p:spPr>
            <p:txBody>
              <a:bodyPr vert="horz" wrap="square" lIns="0" tIns="0" rIns="0" bIns="0" anchor="t"/>
              <a:lstStyle/>
              <a:p>
                <a:r>
                  <a:rPr lang="zh-CN" altLang="en-US"/>
                  <a:t>fsimage.ckpt</a:t>
                </a:r>
              </a:p>
              <a:p>
                <a:endParaRPr lang="zh-CN" altLang="en-US"/>
              </a:p>
            </p:txBody>
          </p:sp>
        </p:grpSp>
        <p:cxnSp>
          <p:nvCxnSpPr>
            <p:cNvPr id="1073744227" name="直接箭头连接符 1073744226"/>
            <p:cNvCxnSpPr/>
            <p:nvPr/>
          </p:nvCxnSpPr>
          <p:spPr>
            <a:xfrm>
              <a:off x="7845" y="5278"/>
              <a:ext cx="7720" cy="736"/>
            </a:xfrm>
            <a:prstGeom prst="straightConnector1">
              <a:avLst/>
            </a:prstGeom>
            <a:ln w="9525" cap="flat" cmpd="sng">
              <a:solidFill>
                <a:srgbClr val="000000"/>
              </a:solidFill>
              <a:prstDash val="solid"/>
              <a:headEnd type="none" w="med" len="med"/>
              <a:tailEnd type="arrow" w="med" len="med"/>
            </a:ln>
          </p:spPr>
        </p:cxnSp>
        <p:cxnSp>
          <p:nvCxnSpPr>
            <p:cNvPr id="1073744228" name="直接箭头连接符 1073744227"/>
            <p:cNvCxnSpPr/>
            <p:nvPr/>
          </p:nvCxnSpPr>
          <p:spPr>
            <a:xfrm>
              <a:off x="4083" y="5261"/>
              <a:ext cx="8302" cy="753"/>
            </a:xfrm>
            <a:prstGeom prst="straightConnector1">
              <a:avLst/>
            </a:prstGeom>
            <a:ln w="9525" cap="flat" cmpd="sng">
              <a:solidFill>
                <a:srgbClr val="000000"/>
              </a:solidFill>
              <a:prstDash val="solid"/>
              <a:headEnd type="none" w="med" len="med"/>
              <a:tailEnd type="arrow" w="med" len="med"/>
            </a:ln>
          </p:spPr>
        </p:cxnSp>
        <p:cxnSp>
          <p:nvCxnSpPr>
            <p:cNvPr id="1073744232" name="直接箭头连接符 1073744231"/>
            <p:cNvCxnSpPr/>
            <p:nvPr/>
          </p:nvCxnSpPr>
          <p:spPr>
            <a:xfrm flipH="1" flipV="1">
              <a:off x="9040" y="7906"/>
              <a:ext cx="3955" cy="473"/>
            </a:xfrm>
            <a:prstGeom prst="straightConnector1">
              <a:avLst/>
            </a:prstGeom>
            <a:ln w="9525" cap="flat" cmpd="sng">
              <a:solidFill>
                <a:srgbClr val="000000"/>
              </a:solidFill>
              <a:prstDash val="solid"/>
              <a:headEnd type="none" w="med" len="med"/>
              <a:tailEnd type="arrow" w="med" len="med"/>
            </a:ln>
          </p:spPr>
        </p:cxnSp>
        <p:cxnSp>
          <p:nvCxnSpPr>
            <p:cNvPr id="1073744233" name="直接箭头连接符 1073744232"/>
            <p:cNvCxnSpPr/>
            <p:nvPr/>
          </p:nvCxnSpPr>
          <p:spPr>
            <a:xfrm>
              <a:off x="12385" y="6749"/>
              <a:ext cx="2168" cy="1316"/>
            </a:xfrm>
            <a:prstGeom prst="straightConnector1">
              <a:avLst/>
            </a:prstGeom>
            <a:ln w="9525" cap="flat" cmpd="sng">
              <a:solidFill>
                <a:srgbClr val="000000"/>
              </a:solidFill>
              <a:prstDash val="solid"/>
              <a:headEnd type="none" w="med" len="med"/>
              <a:tailEnd type="arrow" w="med" len="med"/>
            </a:ln>
          </p:spPr>
        </p:cxnSp>
        <p:cxnSp>
          <p:nvCxnSpPr>
            <p:cNvPr id="1073744234" name="直接箭头连接符 1073744233"/>
            <p:cNvCxnSpPr/>
            <p:nvPr/>
          </p:nvCxnSpPr>
          <p:spPr>
            <a:xfrm flipH="1">
              <a:off x="14553" y="6749"/>
              <a:ext cx="1012" cy="1288"/>
            </a:xfrm>
            <a:prstGeom prst="straightConnector1">
              <a:avLst/>
            </a:prstGeom>
            <a:ln w="9525" cap="flat" cmpd="sng">
              <a:solidFill>
                <a:srgbClr val="000000"/>
              </a:solidFill>
              <a:prstDash val="solid"/>
              <a:headEnd type="none" w="med" len="med"/>
              <a:tailEnd type="arrow" w="med" len="med"/>
            </a:ln>
          </p:spPr>
        </p:cxnSp>
        <p:sp>
          <p:nvSpPr>
            <p:cNvPr id="1073744236" name="文本框 1073744235"/>
            <p:cNvSpPr txBox="1"/>
            <p:nvPr/>
          </p:nvSpPr>
          <p:spPr>
            <a:xfrm>
              <a:off x="11674" y="5175"/>
              <a:ext cx="3745" cy="478"/>
            </a:xfrm>
            <a:prstGeom prst="rect">
              <a:avLst/>
            </a:prstGeom>
            <a:noFill/>
            <a:ln w="9525">
              <a:noFill/>
            </a:ln>
          </p:spPr>
          <p:txBody>
            <a:bodyPr vert="horz" wrap="square" lIns="0" tIns="0" rIns="0" bIns="0" anchor="t"/>
            <a:lstStyle/>
            <a:p>
              <a:r>
                <a:rPr lang="zh-CN" altLang="en-US"/>
                <a:t>2.复制fsimage和edits</a:t>
              </a:r>
            </a:p>
            <a:p>
              <a:endParaRPr lang="zh-CN" altLang="en-US"/>
            </a:p>
          </p:txBody>
        </p:sp>
        <p:sp>
          <p:nvSpPr>
            <p:cNvPr id="1073744237" name="文本框 1073744236"/>
            <p:cNvSpPr txBox="1"/>
            <p:nvPr/>
          </p:nvSpPr>
          <p:spPr>
            <a:xfrm>
              <a:off x="9554" y="7428"/>
              <a:ext cx="3647" cy="478"/>
            </a:xfrm>
            <a:prstGeom prst="rect">
              <a:avLst/>
            </a:prstGeom>
            <a:noFill/>
            <a:ln w="9525">
              <a:noFill/>
            </a:ln>
          </p:spPr>
          <p:txBody>
            <a:bodyPr vert="horz" wrap="square" lIns="0" tIns="0" rIns="0" bIns="0" anchor="t"/>
            <a:lstStyle/>
            <a:p>
              <a:r>
                <a:rPr lang="zh-CN" altLang="en-US"/>
                <a:t>4.复制fsimage.ckpt</a:t>
              </a:r>
            </a:p>
            <a:p>
              <a:endParaRPr lang="zh-CN" altLang="en-US"/>
            </a:p>
          </p:txBody>
        </p:sp>
        <p:sp>
          <p:nvSpPr>
            <p:cNvPr id="1073744238" name="文本框 1073744237"/>
            <p:cNvSpPr txBox="1"/>
            <p:nvPr/>
          </p:nvSpPr>
          <p:spPr>
            <a:xfrm>
              <a:off x="12150" y="6833"/>
              <a:ext cx="3597" cy="478"/>
            </a:xfrm>
            <a:prstGeom prst="rect">
              <a:avLst/>
            </a:prstGeom>
            <a:noFill/>
            <a:ln w="9525">
              <a:noFill/>
            </a:ln>
          </p:spPr>
          <p:txBody>
            <a:bodyPr vert="horz" wrap="square" lIns="0" tIns="0" rIns="0" bIns="0" anchor="t"/>
            <a:lstStyle/>
            <a:p>
              <a:r>
                <a:rPr lang="zh-CN" altLang="en-US"/>
                <a:t>3.合并edits和fsimage</a:t>
              </a:r>
            </a:p>
            <a:p>
              <a:endParaRPr lang="zh-CN" altLang="en-US"/>
            </a:p>
          </p:txBody>
        </p:sp>
        <p:sp>
          <p:nvSpPr>
            <p:cNvPr id="1073744243" name="文本框 1073744242"/>
            <p:cNvSpPr txBox="1"/>
            <p:nvPr/>
          </p:nvSpPr>
          <p:spPr>
            <a:xfrm>
              <a:off x="11907" y="3679"/>
              <a:ext cx="3745" cy="478"/>
            </a:xfrm>
            <a:prstGeom prst="rect">
              <a:avLst/>
            </a:prstGeom>
            <a:noFill/>
            <a:ln w="9525">
              <a:noFill/>
            </a:ln>
          </p:spPr>
          <p:txBody>
            <a:bodyPr vert="horz" wrap="square" lIns="0" tIns="0" rIns="0" bIns="0" anchor="t"/>
            <a:lstStyle/>
            <a:p>
              <a:r>
                <a:rPr lang="zh-CN" altLang="en-US"/>
                <a:t>SecondaryNameNode</a:t>
              </a:r>
            </a:p>
            <a:p>
              <a:endParaRPr lang="zh-CN" altLang="en-US"/>
            </a:p>
          </p:txBody>
        </p:sp>
        <p:grpSp>
          <p:nvGrpSpPr>
            <p:cNvPr id="5" name="组合 4"/>
            <p:cNvGrpSpPr/>
            <p:nvPr/>
          </p:nvGrpSpPr>
          <p:grpSpPr>
            <a:xfrm>
              <a:off x="2707" y="3553"/>
              <a:ext cx="6542" cy="6599"/>
              <a:chOff x="2680" y="3553"/>
              <a:chExt cx="6542" cy="6599"/>
            </a:xfrm>
          </p:grpSpPr>
          <p:grpSp>
            <p:nvGrpSpPr>
              <p:cNvPr id="1073744208" name="组合 1073744207"/>
              <p:cNvGrpSpPr/>
              <p:nvPr/>
            </p:nvGrpSpPr>
            <p:grpSpPr>
              <a:xfrm>
                <a:off x="6624" y="4543"/>
                <a:ext cx="2386" cy="733"/>
                <a:chOff x="7686" y="53329"/>
                <a:chExt cx="1022" cy="448"/>
              </a:xfrm>
            </p:grpSpPr>
            <p:sp>
              <p:nvSpPr>
                <p:cNvPr id="1073744184" name="折角形 1073744183"/>
                <p:cNvSpPr/>
                <p:nvPr/>
              </p:nvSpPr>
              <p:spPr>
                <a:xfrm>
                  <a:off x="7686" y="53329"/>
                  <a:ext cx="1023"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185" name="文本框 1073744184"/>
                <p:cNvSpPr txBox="1"/>
                <p:nvPr/>
              </p:nvSpPr>
              <p:spPr>
                <a:xfrm>
                  <a:off x="7824" y="53362"/>
                  <a:ext cx="757" cy="264"/>
                </a:xfrm>
                <a:prstGeom prst="rect">
                  <a:avLst/>
                </a:prstGeom>
                <a:solidFill>
                  <a:srgbClr val="FFFFFF"/>
                </a:solidFill>
                <a:ln w="9525">
                  <a:noFill/>
                </a:ln>
              </p:spPr>
              <p:txBody>
                <a:bodyPr vert="horz" wrap="square" lIns="0" tIns="0" rIns="0" bIns="0" anchor="t"/>
                <a:lstStyle/>
                <a:p>
                  <a:r>
                    <a:rPr lang="zh-CN" altLang="en-US"/>
                    <a:t>fsimage</a:t>
                  </a:r>
                </a:p>
                <a:p>
                  <a:endParaRPr lang="zh-CN" altLang="en-US"/>
                </a:p>
              </p:txBody>
            </p:sp>
          </p:grpSp>
          <p:grpSp>
            <p:nvGrpSpPr>
              <p:cNvPr id="1073744211" name="组合 1073744210"/>
              <p:cNvGrpSpPr/>
              <p:nvPr/>
            </p:nvGrpSpPr>
            <p:grpSpPr>
              <a:xfrm>
                <a:off x="2802" y="6150"/>
                <a:ext cx="2507" cy="733"/>
                <a:chOff x="6342" y="54246"/>
                <a:chExt cx="948" cy="448"/>
              </a:xfrm>
            </p:grpSpPr>
            <p:sp>
              <p:nvSpPr>
                <p:cNvPr id="1073744187" name="折角形 1073744186"/>
                <p:cNvSpPr/>
                <p:nvPr/>
              </p:nvSpPr>
              <p:spPr>
                <a:xfrm>
                  <a:off x="6342" y="54246"/>
                  <a:ext cx="948"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188" name="文本框 1073744187"/>
                <p:cNvSpPr txBox="1"/>
                <p:nvPr/>
              </p:nvSpPr>
              <p:spPr>
                <a:xfrm>
                  <a:off x="6443" y="54276"/>
                  <a:ext cx="768" cy="264"/>
                </a:xfrm>
                <a:prstGeom prst="rect">
                  <a:avLst/>
                </a:prstGeom>
                <a:solidFill>
                  <a:srgbClr val="FFFFFF"/>
                </a:solidFill>
                <a:ln w="9525">
                  <a:noFill/>
                </a:ln>
              </p:spPr>
              <p:txBody>
                <a:bodyPr vert="horz" wrap="square" lIns="0" tIns="0" rIns="0" bIns="0" anchor="t"/>
                <a:lstStyle/>
                <a:p>
                  <a:r>
                    <a:rPr lang="zh-CN" altLang="en-US"/>
                    <a:t>edits.new</a:t>
                  </a:r>
                </a:p>
                <a:p>
                  <a:endParaRPr lang="zh-CN" altLang="en-US"/>
                </a:p>
              </p:txBody>
            </p:sp>
          </p:grpSp>
          <p:grpSp>
            <p:nvGrpSpPr>
              <p:cNvPr id="1073744214" name="组合 1073744213"/>
              <p:cNvGrpSpPr/>
              <p:nvPr/>
            </p:nvGrpSpPr>
            <p:grpSpPr>
              <a:xfrm>
                <a:off x="6069" y="7538"/>
                <a:ext cx="2944" cy="735"/>
                <a:chOff x="7513" y="54769"/>
                <a:chExt cx="1113" cy="449"/>
              </a:xfrm>
            </p:grpSpPr>
            <p:sp>
              <p:nvSpPr>
                <p:cNvPr id="1073744196" name="折角形 1073744195"/>
                <p:cNvSpPr/>
                <p:nvPr/>
              </p:nvSpPr>
              <p:spPr>
                <a:xfrm>
                  <a:off x="7513" y="54769"/>
                  <a:ext cx="1113"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197" name="文本框 1073744196"/>
                <p:cNvSpPr txBox="1"/>
                <p:nvPr/>
              </p:nvSpPr>
              <p:spPr>
                <a:xfrm>
                  <a:off x="7547" y="54790"/>
                  <a:ext cx="925" cy="264"/>
                </a:xfrm>
                <a:prstGeom prst="rect">
                  <a:avLst/>
                </a:prstGeom>
                <a:solidFill>
                  <a:srgbClr val="FFFFFF"/>
                </a:solidFill>
                <a:ln w="9525">
                  <a:noFill/>
                </a:ln>
              </p:spPr>
              <p:txBody>
                <a:bodyPr vert="horz" wrap="square" lIns="0" tIns="0" rIns="0" bIns="0" anchor="t"/>
                <a:lstStyle/>
                <a:p>
                  <a:r>
                    <a:rPr lang="zh-CN" altLang="en-US"/>
                    <a:t>fsimage.ckpt</a:t>
                  </a:r>
                </a:p>
                <a:p>
                  <a:endParaRPr lang="zh-CN" altLang="en-US"/>
                </a:p>
              </p:txBody>
            </p:sp>
          </p:grpSp>
          <p:grpSp>
            <p:nvGrpSpPr>
              <p:cNvPr id="1073744210" name="组合 1073744209"/>
              <p:cNvGrpSpPr/>
              <p:nvPr/>
            </p:nvGrpSpPr>
            <p:grpSpPr>
              <a:xfrm>
                <a:off x="2853" y="9008"/>
                <a:ext cx="2507" cy="733"/>
                <a:chOff x="6264" y="55123"/>
                <a:chExt cx="948" cy="448"/>
              </a:xfrm>
            </p:grpSpPr>
            <p:sp>
              <p:nvSpPr>
                <p:cNvPr id="1073744190" name="折角形 1073744189"/>
                <p:cNvSpPr/>
                <p:nvPr/>
              </p:nvSpPr>
              <p:spPr>
                <a:xfrm>
                  <a:off x="6264" y="55123"/>
                  <a:ext cx="948"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191" name="文本框 1073744190"/>
                <p:cNvSpPr txBox="1"/>
                <p:nvPr/>
              </p:nvSpPr>
              <p:spPr>
                <a:xfrm>
                  <a:off x="6532" y="55153"/>
                  <a:ext cx="459" cy="273"/>
                </a:xfrm>
                <a:prstGeom prst="rect">
                  <a:avLst/>
                </a:prstGeom>
                <a:solidFill>
                  <a:srgbClr val="FFFFFF"/>
                </a:solidFill>
                <a:ln w="9525">
                  <a:noFill/>
                </a:ln>
              </p:spPr>
              <p:txBody>
                <a:bodyPr vert="horz" wrap="square" lIns="0" tIns="0" rIns="0" bIns="0" anchor="t"/>
                <a:lstStyle/>
                <a:p>
                  <a:r>
                    <a:rPr lang="zh-CN" altLang="en-US"/>
                    <a:t>edits</a:t>
                  </a:r>
                </a:p>
                <a:p>
                  <a:endParaRPr lang="zh-CN" altLang="en-US"/>
                </a:p>
              </p:txBody>
            </p:sp>
          </p:grpSp>
          <p:grpSp>
            <p:nvGrpSpPr>
              <p:cNvPr id="1073744212" name="组合 1073744211"/>
              <p:cNvGrpSpPr/>
              <p:nvPr/>
            </p:nvGrpSpPr>
            <p:grpSpPr>
              <a:xfrm>
                <a:off x="6228" y="9059"/>
                <a:ext cx="2738" cy="735"/>
                <a:chOff x="7620" y="55187"/>
                <a:chExt cx="1035" cy="449"/>
              </a:xfrm>
            </p:grpSpPr>
            <p:sp>
              <p:nvSpPr>
                <p:cNvPr id="1073744193" name="折角形 1073744192"/>
                <p:cNvSpPr/>
                <p:nvPr/>
              </p:nvSpPr>
              <p:spPr>
                <a:xfrm>
                  <a:off x="7620" y="55187"/>
                  <a:ext cx="1035"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194" name="文本框 1073744193"/>
                <p:cNvSpPr txBox="1"/>
                <p:nvPr/>
              </p:nvSpPr>
              <p:spPr>
                <a:xfrm>
                  <a:off x="7842" y="55249"/>
                  <a:ext cx="766" cy="264"/>
                </a:xfrm>
                <a:prstGeom prst="rect">
                  <a:avLst/>
                </a:prstGeom>
                <a:solidFill>
                  <a:srgbClr val="FFFFFF"/>
                </a:solidFill>
                <a:ln w="9525">
                  <a:noFill/>
                </a:ln>
              </p:spPr>
              <p:txBody>
                <a:bodyPr vert="horz" wrap="square" lIns="0" tIns="0" rIns="0" bIns="0" anchor="t"/>
                <a:lstStyle/>
                <a:p>
                  <a:r>
                    <a:rPr lang="zh-CN" altLang="en-US"/>
                    <a:t>fsimage</a:t>
                  </a:r>
                </a:p>
                <a:p>
                  <a:endParaRPr lang="zh-CN" altLang="en-US"/>
                </a:p>
              </p:txBody>
            </p:sp>
          </p:grpSp>
          <p:grpSp>
            <p:nvGrpSpPr>
              <p:cNvPr id="1073744224" name="组合 1073744223"/>
              <p:cNvGrpSpPr/>
              <p:nvPr/>
            </p:nvGrpSpPr>
            <p:grpSpPr>
              <a:xfrm>
                <a:off x="2802" y="4526"/>
                <a:ext cx="2507" cy="733"/>
                <a:chOff x="6264" y="55123"/>
                <a:chExt cx="948" cy="448"/>
              </a:xfrm>
            </p:grpSpPr>
            <p:sp>
              <p:nvSpPr>
                <p:cNvPr id="1073744225" name="折角形 1073744224"/>
                <p:cNvSpPr/>
                <p:nvPr/>
              </p:nvSpPr>
              <p:spPr>
                <a:xfrm>
                  <a:off x="6264" y="55123"/>
                  <a:ext cx="948" cy="449"/>
                </a:xfrm>
                <a:prstGeom prst="foldedCorner">
                  <a:avLst>
                    <a:gd name="adj" fmla="val 12500"/>
                  </a:avLst>
                </a:prstGeom>
                <a:solidFill>
                  <a:srgbClr val="FFFFFF"/>
                </a:solidFill>
                <a:ln w="6350" cap="flat" cmpd="sng">
                  <a:solidFill>
                    <a:srgbClr val="000000"/>
                  </a:solidFill>
                  <a:prstDash val="solid"/>
                  <a:headEnd type="none" w="med" len="med"/>
                  <a:tailEnd type="none" w="med" len="med"/>
                </a:ln>
              </p:spPr>
              <p:txBody>
                <a:bodyPr/>
                <a:lstStyle/>
                <a:p>
                  <a:endParaRPr lang="zh-CN" altLang="en-US"/>
                </a:p>
              </p:txBody>
            </p:sp>
            <p:sp>
              <p:nvSpPr>
                <p:cNvPr id="1073744226" name="文本框 1073744225"/>
                <p:cNvSpPr txBox="1"/>
                <p:nvPr/>
              </p:nvSpPr>
              <p:spPr>
                <a:xfrm>
                  <a:off x="6532" y="55153"/>
                  <a:ext cx="459" cy="273"/>
                </a:xfrm>
                <a:prstGeom prst="rect">
                  <a:avLst/>
                </a:prstGeom>
                <a:solidFill>
                  <a:srgbClr val="FFFFFF"/>
                </a:solidFill>
                <a:ln w="9525">
                  <a:noFill/>
                </a:ln>
              </p:spPr>
              <p:txBody>
                <a:bodyPr vert="horz" wrap="square" lIns="0" tIns="0" rIns="0" bIns="0" anchor="t"/>
                <a:lstStyle/>
                <a:p>
                  <a:r>
                    <a:rPr lang="zh-CN" altLang="en-US"/>
                    <a:t>edits</a:t>
                  </a:r>
                </a:p>
                <a:p>
                  <a:endParaRPr lang="zh-CN" altLang="en-US"/>
                </a:p>
              </p:txBody>
            </p:sp>
          </p:grpSp>
          <p:cxnSp>
            <p:nvCxnSpPr>
              <p:cNvPr id="1073744229" name="直接箭头连接符 1073744228"/>
              <p:cNvCxnSpPr>
                <a:stCxn id="1073744225" idx="2"/>
                <a:endCxn id="1073744188" idx="0"/>
              </p:cNvCxnSpPr>
              <p:nvPr/>
            </p:nvCxnSpPr>
            <p:spPr>
              <a:xfrm>
                <a:off x="4056" y="5261"/>
                <a:ext cx="29" cy="938"/>
              </a:xfrm>
              <a:prstGeom prst="straightConnector1">
                <a:avLst/>
              </a:prstGeom>
              <a:ln w="9525" cap="flat" cmpd="sng">
                <a:solidFill>
                  <a:srgbClr val="000000"/>
                </a:solidFill>
                <a:prstDash val="solid"/>
                <a:headEnd type="none" w="med" len="med"/>
                <a:tailEnd type="arrow" w="med" len="med"/>
              </a:ln>
            </p:spPr>
          </p:cxnSp>
          <p:cxnSp>
            <p:nvCxnSpPr>
              <p:cNvPr id="1073744230" name="直接箭头连接符 1073744229"/>
              <p:cNvCxnSpPr>
                <a:stCxn id="1073744187" idx="2"/>
                <a:endCxn id="1073744191" idx="0"/>
              </p:cNvCxnSpPr>
              <p:nvPr/>
            </p:nvCxnSpPr>
            <p:spPr>
              <a:xfrm>
                <a:off x="4056" y="6885"/>
                <a:ext cx="114" cy="2172"/>
              </a:xfrm>
              <a:prstGeom prst="straightConnector1">
                <a:avLst/>
              </a:prstGeom>
              <a:ln w="9525" cap="flat" cmpd="sng">
                <a:solidFill>
                  <a:srgbClr val="000000"/>
                </a:solidFill>
                <a:prstDash val="solid"/>
                <a:headEnd type="none" w="med" len="med"/>
                <a:tailEnd type="arrow" w="med" len="med"/>
              </a:ln>
            </p:spPr>
          </p:cxnSp>
          <p:cxnSp>
            <p:nvCxnSpPr>
              <p:cNvPr id="1073744231" name="直接箭头连接符 1073744230"/>
              <p:cNvCxnSpPr>
                <a:stCxn id="1073744196" idx="2"/>
                <a:endCxn id="1073744194" idx="0"/>
              </p:cNvCxnSpPr>
              <p:nvPr/>
            </p:nvCxnSpPr>
            <p:spPr>
              <a:xfrm>
                <a:off x="7541" y="8273"/>
                <a:ext cx="287" cy="887"/>
              </a:xfrm>
              <a:prstGeom prst="straightConnector1">
                <a:avLst/>
              </a:prstGeom>
              <a:ln w="9525" cap="flat" cmpd="sng">
                <a:solidFill>
                  <a:srgbClr val="000000"/>
                </a:solidFill>
                <a:prstDash val="solid"/>
                <a:headEnd type="none" w="med" len="med"/>
                <a:tailEnd type="arrow" w="med" len="med"/>
              </a:ln>
            </p:spPr>
          </p:cxnSp>
          <p:sp>
            <p:nvSpPr>
              <p:cNvPr id="1073744235" name="文本框 1073744234"/>
              <p:cNvSpPr txBox="1"/>
              <p:nvPr/>
            </p:nvSpPr>
            <p:spPr>
              <a:xfrm>
                <a:off x="2681" y="5409"/>
                <a:ext cx="3388" cy="478"/>
              </a:xfrm>
              <a:prstGeom prst="rect">
                <a:avLst/>
              </a:prstGeom>
              <a:noFill/>
              <a:ln w="9525">
                <a:noFill/>
              </a:ln>
            </p:spPr>
            <p:txBody>
              <a:bodyPr vert="horz" wrap="square" lIns="0" tIns="0" rIns="0" bIns="0" anchor="t"/>
              <a:lstStyle/>
              <a:p>
                <a:r>
                  <a:rPr lang="zh-CN" altLang="en-US"/>
                  <a:t>1.生成新的edits</a:t>
                </a:r>
                <a:r>
                  <a:rPr lang="en-US" altLang="zh-CN"/>
                  <a:t>.new</a:t>
                </a:r>
                <a:endParaRPr lang="zh-CN" altLang="en-US"/>
              </a:p>
              <a:p>
                <a:endParaRPr lang="zh-CN" altLang="en-US"/>
              </a:p>
            </p:txBody>
          </p:sp>
          <p:sp>
            <p:nvSpPr>
              <p:cNvPr id="1073744239" name="文本框 1073744238"/>
              <p:cNvSpPr txBox="1"/>
              <p:nvPr/>
            </p:nvSpPr>
            <p:spPr>
              <a:xfrm>
                <a:off x="2742" y="8268"/>
                <a:ext cx="3624" cy="478"/>
              </a:xfrm>
              <a:prstGeom prst="rect">
                <a:avLst/>
              </a:prstGeom>
              <a:noFill/>
              <a:ln w="9525">
                <a:noFill/>
              </a:ln>
            </p:spPr>
            <p:txBody>
              <a:bodyPr vert="horz" wrap="square" lIns="0" tIns="0" rIns="0" bIns="0" anchor="t"/>
              <a:lstStyle/>
              <a:p>
                <a:r>
                  <a:rPr lang="zh-CN" altLang="en-US"/>
                  <a:t>5.替换fsimage和edits</a:t>
                </a:r>
              </a:p>
              <a:p>
                <a:endParaRPr lang="zh-CN" altLang="en-US"/>
              </a:p>
            </p:txBody>
          </p:sp>
          <p:sp>
            <p:nvSpPr>
              <p:cNvPr id="1073744241" name="矩形 1073744240"/>
              <p:cNvSpPr/>
              <p:nvPr/>
            </p:nvSpPr>
            <p:spPr>
              <a:xfrm>
                <a:off x="2680" y="3553"/>
                <a:ext cx="6542" cy="6599"/>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sp>
            <p:nvSpPr>
              <p:cNvPr id="1073744244" name="文本框 1073744243"/>
              <p:cNvSpPr txBox="1"/>
              <p:nvPr/>
            </p:nvSpPr>
            <p:spPr>
              <a:xfrm>
                <a:off x="4202" y="3679"/>
                <a:ext cx="2380" cy="448"/>
              </a:xfrm>
              <a:prstGeom prst="rect">
                <a:avLst/>
              </a:prstGeom>
              <a:noFill/>
              <a:ln w="9525">
                <a:noFill/>
              </a:ln>
            </p:spPr>
            <p:txBody>
              <a:bodyPr vert="horz" wrap="square" lIns="0" tIns="0" rIns="0" bIns="0" anchor="t"/>
              <a:lstStyle/>
              <a:p>
                <a:r>
                  <a:rPr lang="zh-CN" altLang="en-US"/>
                  <a:t>NameNode</a:t>
                </a:r>
              </a:p>
              <a:p>
                <a:endParaRPr lang="zh-CN" altLang="en-US"/>
              </a:p>
            </p:txBody>
          </p:sp>
        </p:grpSp>
        <p:sp>
          <p:nvSpPr>
            <p:cNvPr id="1073744245" name="矩形 1073744244"/>
            <p:cNvSpPr/>
            <p:nvPr/>
          </p:nvSpPr>
          <p:spPr>
            <a:xfrm>
              <a:off x="10886" y="3546"/>
              <a:ext cx="6195" cy="6599"/>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grpSp>
      <p:sp>
        <p:nvSpPr>
          <p:cNvPr id="39" name="Text Box 18"/>
          <p:cNvSpPr txBox="1">
            <a:spLocks noChangeArrowheads="1"/>
          </p:cNvSpPr>
          <p:nvPr userDrawn="1"/>
        </p:nvSpPr>
        <p:spPr bwMode="gray">
          <a:xfrm>
            <a:off x="1121410" y="748665"/>
            <a:ext cx="5340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SecondaryNameNode</a:t>
            </a:r>
          </a:p>
        </p:txBody>
      </p:sp>
      <p:sp>
        <p:nvSpPr>
          <p:cNvPr id="40" name="平行四边形 39"/>
          <p:cNvSpPr/>
          <p:nvPr userDrawn="1"/>
        </p:nvSpPr>
        <p:spPr>
          <a:xfrm>
            <a:off x="760095" y="81724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4424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4424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zh-CN" altLang="en-US" sz="3600" b="1" dirty="0">
                  <a:solidFill>
                    <a:srgbClr val="B22F33"/>
                  </a:solidFill>
                  <a:latin typeface="微软雅黑" panose="020B0503020204020204" charset="-122"/>
                  <a:ea typeface="微软雅黑" panose="020B0503020204020204" charset="-122"/>
                </a:rPr>
                <a:t>操作</a:t>
              </a:r>
              <a:r>
                <a:rPr lang="en-US" altLang="zh-CN" sz="3600" b="1" dirty="0">
                  <a:solidFill>
                    <a:srgbClr val="B22F33"/>
                  </a:solidFill>
                  <a:latin typeface="微软雅黑" panose="020B0503020204020204" charset="-122"/>
                  <a:ea typeface="微软雅黑" panose="020B0503020204020204" charset="-122"/>
                </a:rPr>
                <a:t>HDFS</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a:t>
            </a:r>
            <a:r>
              <a:rPr lang="zh-CN" altLang="en-US" sz="2400" b="1" dirty="0">
                <a:solidFill>
                  <a:schemeClr val="tx1">
                    <a:lumMod val="65000"/>
                    <a:lumOff val="35000"/>
                  </a:schemeClr>
                </a:solidFill>
                <a:latin typeface="微软雅黑" panose="020B0503020204020204" charset="-122"/>
                <a:ea typeface="微软雅黑" panose="020B0503020204020204" charset="-122"/>
              </a:rPr>
              <a:t>访问方式</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121409" y="1389203"/>
            <a:ext cx="9660321" cy="2276475"/>
          </a:xfrm>
          <a:prstGeom prst="rect">
            <a:avLst/>
          </a:prstGeom>
          <a:noFill/>
          <a:ln w="9525">
            <a:noFill/>
            <a:miter lim="800000"/>
          </a:ln>
        </p:spPr>
        <p:txBody>
          <a:bodyPr wrap="square">
            <a:spAutoFit/>
          </a:bodyPr>
          <a:lstStyle/>
          <a:p>
            <a:pPr marL="228600" indent="-228600">
              <a:lnSpc>
                <a:spcPct val="200000"/>
              </a:lnSpc>
              <a:spcAft>
                <a:spcPts val="600"/>
              </a:spcAft>
              <a:buSzPct val="80000"/>
              <a:buBlip>
                <a:blip r:embed="rId2"/>
              </a:buBlip>
              <a:defRPr/>
            </a:pPr>
            <a:r>
              <a:rPr lang="en-US" altLang="zh-CN" sz="2200" dirty="0">
                <a:solidFill>
                  <a:schemeClr val="tx1">
                    <a:lumMod val="65000"/>
                    <a:lumOff val="35000"/>
                  </a:schemeClr>
                </a:solidFill>
                <a:latin typeface="微软雅黑" panose="020B0503020204020204" charset="-122"/>
                <a:ea typeface="微软雅黑" panose="020B0503020204020204" charset="-122"/>
              </a:rPr>
              <a:t>通过Web </a:t>
            </a:r>
          </a:p>
          <a:p>
            <a:pPr marL="228600" indent="-228600">
              <a:lnSpc>
                <a:spcPct val="200000"/>
              </a:lnSpc>
              <a:spcAft>
                <a:spcPts val="600"/>
              </a:spcAft>
              <a:buSzPct val="80000"/>
              <a:buBlip>
                <a:blip r:embed="rId2"/>
              </a:buBlip>
              <a:defRPr/>
            </a:pPr>
            <a:r>
              <a:rPr lang="en-US" altLang="zh-CN" sz="2200" dirty="0">
                <a:solidFill>
                  <a:schemeClr val="tx1">
                    <a:lumMod val="65000"/>
                    <a:lumOff val="35000"/>
                  </a:schemeClr>
                </a:solidFill>
                <a:latin typeface="微软雅黑" panose="020B0503020204020204" charset="-122"/>
                <a:ea typeface="微软雅黑" panose="020B0503020204020204" charset="-122"/>
              </a:rPr>
              <a:t>HDFS Shell</a:t>
            </a:r>
            <a:r>
              <a:rPr lang="zh-CN" altLang="en-US" sz="2200" dirty="0">
                <a:solidFill>
                  <a:schemeClr val="tx1">
                    <a:lumMod val="65000"/>
                    <a:lumOff val="35000"/>
                  </a:schemeClr>
                </a:solidFill>
                <a:latin typeface="微软雅黑" panose="020B0503020204020204" charset="-122"/>
                <a:ea typeface="微软雅黑" panose="020B0503020204020204" charset="-122"/>
              </a:rPr>
              <a:t>命令</a:t>
            </a:r>
          </a:p>
          <a:p>
            <a:pPr marL="228600" indent="-228600">
              <a:lnSpc>
                <a:spcPct val="200000"/>
              </a:lnSpc>
              <a:spcAft>
                <a:spcPts val="600"/>
              </a:spcAft>
              <a:buSzPct val="80000"/>
              <a:buBlip>
                <a:blip r:embed="rId2"/>
              </a:buBlip>
              <a:defRPr/>
            </a:pPr>
            <a:r>
              <a:rPr lang="en-US" altLang="zh-CN" sz="2200" dirty="0">
                <a:solidFill>
                  <a:schemeClr val="tx1">
                    <a:lumMod val="65000"/>
                    <a:lumOff val="35000"/>
                  </a:schemeClr>
                </a:solidFill>
                <a:latin typeface="微软雅黑" panose="020B0503020204020204" charset="-122"/>
                <a:ea typeface="微软雅黑" panose="020B0503020204020204" charset="-122"/>
              </a:rPr>
              <a:t>HDFS </a:t>
            </a:r>
            <a:r>
              <a:rPr lang="en-US" altLang="zh-CN" sz="2200" dirty="0" err="1">
                <a:solidFill>
                  <a:schemeClr val="tx1">
                    <a:lumMod val="65000"/>
                    <a:lumOff val="35000"/>
                  </a:schemeClr>
                </a:solidFill>
                <a:latin typeface="微软雅黑" panose="020B0503020204020204" charset="-122"/>
                <a:ea typeface="微软雅黑" panose="020B0503020204020204" charset="-122"/>
              </a:rPr>
              <a:t>Jave</a:t>
            </a:r>
            <a:r>
              <a:rPr lang="en-US" altLang="zh-CN" sz="2200" dirty="0">
                <a:solidFill>
                  <a:schemeClr val="tx1">
                    <a:lumMod val="65000"/>
                    <a:lumOff val="35000"/>
                  </a:schemeClr>
                </a:solidFill>
                <a:latin typeface="微软雅黑" panose="020B0503020204020204" charset="-122"/>
                <a:ea typeface="微软雅黑" panose="020B0503020204020204" charset="-122"/>
              </a:rPr>
              <a:t> API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web</a:t>
            </a:r>
            <a:r>
              <a:rPr lang="zh-CN" altLang="en-US" sz="2400" b="1" dirty="0">
                <a:solidFill>
                  <a:schemeClr val="tx1">
                    <a:lumMod val="65000"/>
                    <a:lumOff val="35000"/>
                  </a:schemeClr>
                </a:solidFill>
                <a:latin typeface="微软雅黑" panose="020B0503020204020204" charset="-122"/>
                <a:ea typeface="微软雅黑" panose="020B0503020204020204" charset="-122"/>
              </a:rPr>
              <a:t>访问</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rot="10800000" flipV="1">
            <a:off x="1121410" y="1475740"/>
            <a:ext cx="10093325" cy="768350"/>
          </a:xfrm>
          <a:prstGeom prst="rect">
            <a:avLst/>
          </a:prstGeom>
          <a:noFill/>
          <a:ln w="9525">
            <a:noFill/>
            <a:miter lim="800000"/>
          </a:ln>
        </p:spPr>
        <p:txBody>
          <a:bodyPr wrap="square">
            <a:spAutoFit/>
          </a:bodyPr>
          <a:lstStyle/>
          <a:p>
            <a:pPr indent="0" fontAlgn="auto">
              <a:lnSpc>
                <a:spcPct val="100000"/>
              </a:lnSpc>
              <a:spcAft>
                <a:spcPts val="600"/>
              </a:spcAft>
              <a:buSzPct val="80000"/>
              <a:buNone/>
              <a:defRPr/>
            </a:pPr>
            <a:r>
              <a:rPr lang="en-US" altLang="zh-CN" sz="2200" dirty="0">
                <a:solidFill>
                  <a:schemeClr val="tx1">
                    <a:lumMod val="65000"/>
                    <a:lumOff val="35000"/>
                  </a:schemeClr>
                </a:solidFill>
                <a:latin typeface="微软雅黑" panose="020B0503020204020204" charset="-122"/>
                <a:ea typeface="微软雅黑" panose="020B0503020204020204" charset="-122"/>
              </a:rPr>
              <a:t>NameNode web管理端口50070，可以查看文件系统</a:t>
            </a:r>
            <a:r>
              <a:rPr lang="zh-CN" altLang="en-US" sz="2200" dirty="0">
                <a:solidFill>
                  <a:schemeClr val="tx1">
                    <a:lumMod val="65000"/>
                    <a:lumOff val="35000"/>
                  </a:schemeClr>
                </a:solidFill>
                <a:latin typeface="微软雅黑" panose="020B0503020204020204" charset="-122"/>
                <a:ea typeface="微软雅黑" panose="020B0503020204020204" charset="-122"/>
              </a:rPr>
              <a:t>概况，数据</a:t>
            </a:r>
            <a:r>
              <a:rPr lang="en-US" altLang="zh-CN" sz="2200" dirty="0">
                <a:solidFill>
                  <a:schemeClr val="tx1">
                    <a:lumMod val="65000"/>
                    <a:lumOff val="35000"/>
                  </a:schemeClr>
                </a:solidFill>
                <a:latin typeface="微软雅黑" panose="020B0503020204020204" charset="-122"/>
                <a:ea typeface="微软雅黑" panose="020B0503020204020204" charset="-122"/>
              </a:rPr>
              <a:t>节点信息，</a:t>
            </a:r>
            <a:r>
              <a:rPr lang="zh-CN" altLang="en-US" sz="2200" dirty="0">
                <a:solidFill>
                  <a:schemeClr val="tx1">
                    <a:lumMod val="65000"/>
                    <a:lumOff val="35000"/>
                  </a:schemeClr>
                </a:solidFill>
                <a:latin typeface="微软雅黑" panose="020B0503020204020204" charset="-122"/>
                <a:ea typeface="微软雅黑" panose="020B0503020204020204" charset="-122"/>
              </a:rPr>
              <a:t>快照，</a:t>
            </a:r>
            <a:r>
              <a:rPr lang="en-US" altLang="zh-CN" sz="2200" dirty="0">
                <a:solidFill>
                  <a:schemeClr val="tx1">
                    <a:lumMod val="65000"/>
                    <a:lumOff val="35000"/>
                  </a:schemeClr>
                </a:solidFill>
                <a:latin typeface="微软雅黑" panose="020B0503020204020204" charset="-122"/>
                <a:ea typeface="微软雅黑" panose="020B0503020204020204" charset="-122"/>
              </a:rPr>
              <a:t>目录结构及文件属性等。 </a:t>
            </a:r>
          </a:p>
        </p:txBody>
      </p:sp>
      <p:pic>
        <p:nvPicPr>
          <p:cNvPr id="4" name="图片 3"/>
          <p:cNvPicPr>
            <a:picLocks noChangeAspect="1"/>
          </p:cNvPicPr>
          <p:nvPr/>
        </p:nvPicPr>
        <p:blipFill>
          <a:blip r:embed="rId2"/>
          <a:stretch>
            <a:fillRect/>
          </a:stretch>
        </p:blipFill>
        <p:spPr>
          <a:xfrm>
            <a:off x="1121410" y="2244090"/>
            <a:ext cx="7992745" cy="4349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HDFS</a:t>
              </a:r>
              <a:r>
                <a:rPr lang="zh-CN" altLang="en-US" sz="3600" b="1" dirty="0">
                  <a:solidFill>
                    <a:srgbClr val="B22F33"/>
                  </a:solidFill>
                  <a:latin typeface="微软雅黑" panose="020B0503020204020204" charset="-122"/>
                  <a:ea typeface="微软雅黑" panose="020B0503020204020204" charset="-122"/>
                </a:rPr>
                <a:t>概述</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web</a:t>
            </a:r>
            <a:r>
              <a:rPr lang="zh-CN" altLang="en-US" sz="2400" b="1" dirty="0">
                <a:solidFill>
                  <a:schemeClr val="tx1">
                    <a:lumMod val="65000"/>
                    <a:lumOff val="35000"/>
                  </a:schemeClr>
                </a:solidFill>
                <a:latin typeface="微软雅黑" panose="020B0503020204020204" charset="-122"/>
                <a:ea typeface="微软雅黑" panose="020B0503020204020204" charset="-122"/>
              </a:rPr>
              <a:t>访问</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121410" y="1195070"/>
            <a:ext cx="11812905" cy="429895"/>
          </a:xfrm>
          <a:prstGeom prst="rect">
            <a:avLst/>
          </a:prstGeom>
          <a:noFill/>
          <a:ln w="9525">
            <a:noFill/>
            <a:miter lim="800000"/>
          </a:ln>
        </p:spPr>
        <p:txBody>
          <a:bodyPr wrap="square">
            <a:spAutoFit/>
          </a:bodyPr>
          <a:lstStyle/>
          <a:p>
            <a:pPr indent="0" fontAlgn="auto">
              <a:lnSpc>
                <a:spcPct val="100000"/>
              </a:lnSpc>
              <a:spcAft>
                <a:spcPts val="600"/>
              </a:spcAft>
              <a:buSzPct val="80000"/>
              <a:buNone/>
              <a:defRPr/>
            </a:pPr>
            <a:r>
              <a:rPr lang="en-US" altLang="zh-CN" sz="2200" dirty="0">
                <a:solidFill>
                  <a:schemeClr val="tx1">
                    <a:lumMod val="65000"/>
                    <a:lumOff val="35000"/>
                  </a:schemeClr>
                </a:solidFill>
                <a:latin typeface="微软雅黑" panose="020B0503020204020204" charset="-122"/>
                <a:ea typeface="微软雅黑" panose="020B0503020204020204" charset="-122"/>
              </a:rPr>
              <a:t>SecondaryNameNode端口为50090。NameNode入口地址，以及Checkpoint等信息。 </a:t>
            </a:r>
          </a:p>
        </p:txBody>
      </p:sp>
      <p:pic>
        <p:nvPicPr>
          <p:cNvPr id="5" name="图片 4"/>
          <p:cNvPicPr>
            <a:picLocks noChangeAspect="1"/>
          </p:cNvPicPr>
          <p:nvPr/>
        </p:nvPicPr>
        <p:blipFill>
          <a:blip r:embed="rId3"/>
          <a:stretch>
            <a:fillRect/>
          </a:stretch>
        </p:blipFill>
        <p:spPr>
          <a:xfrm>
            <a:off x="1121410" y="2164715"/>
            <a:ext cx="9106535" cy="39173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Shell </a:t>
            </a:r>
            <a:r>
              <a:rPr lang="zh-CN" altLang="en-US" sz="2400" b="1" dirty="0">
                <a:solidFill>
                  <a:schemeClr val="tx1">
                    <a:lumMod val="65000"/>
                    <a:lumOff val="35000"/>
                  </a:schemeClr>
                </a:solidFill>
                <a:latin typeface="微软雅黑" panose="020B0503020204020204" charset="-122"/>
                <a:ea typeface="微软雅黑" panose="020B0503020204020204" charset="-122"/>
              </a:rPr>
              <a:t>命令</a:t>
            </a:r>
            <a:r>
              <a:rPr lang="en-US" altLang="zh-CN" sz="2400" b="1" dirty="0">
                <a:solidFill>
                  <a:schemeClr val="tx1">
                    <a:lumMod val="65000"/>
                    <a:lumOff val="35000"/>
                  </a:schemeClr>
                </a:solidFill>
                <a:latin typeface="微软雅黑" panose="020B0503020204020204" charset="-122"/>
                <a:ea typeface="微软雅黑" panose="020B0503020204020204" charset="-122"/>
              </a:rPr>
              <a:t>- </a:t>
            </a:r>
            <a:r>
              <a:rPr lang="zh-CN" altLang="en-US" sz="2400" b="1" dirty="0">
                <a:solidFill>
                  <a:schemeClr val="tx1">
                    <a:lumMod val="65000"/>
                    <a:lumOff val="35000"/>
                  </a:schemeClr>
                </a:solidFill>
                <a:latin typeface="微软雅黑" panose="020B0503020204020204" charset="-122"/>
                <a:ea typeface="微软雅黑" panose="020B0503020204020204" charset="-122"/>
              </a:rPr>
              <a:t>概览</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2161540" y="1195070"/>
            <a:ext cx="7209790" cy="55238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Shell </a:t>
            </a:r>
            <a:r>
              <a:rPr lang="zh-CN" altLang="en-US" sz="2400" b="1" dirty="0">
                <a:solidFill>
                  <a:schemeClr val="tx1">
                    <a:lumMod val="65000"/>
                    <a:lumOff val="35000"/>
                  </a:schemeClr>
                </a:solidFill>
                <a:latin typeface="微软雅黑" panose="020B0503020204020204" charset="-122"/>
                <a:ea typeface="微软雅黑" panose="020B0503020204020204" charset="-122"/>
              </a:rPr>
              <a:t>命令用法</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915" name="Rectangle 5"/>
          <p:cNvSpPr/>
          <p:nvPr/>
        </p:nvSpPr>
        <p:spPr>
          <a:xfrm>
            <a:off x="1014095" y="1429703"/>
            <a:ext cx="10680065" cy="3322955"/>
          </a:xfrm>
          <a:prstGeom prst="rect">
            <a:avLst/>
          </a:prstGeom>
          <a:noFill/>
          <a:ln w="9525">
            <a:noFill/>
          </a:ln>
        </p:spPr>
        <p:txBody>
          <a:bodyPr wrap="square" anchor="ctr">
            <a:spAutoFit/>
          </a:bodyPr>
          <a:lstStyle/>
          <a:p>
            <a:pPr indent="266700" algn="l">
              <a:lnSpc>
                <a:spcPct val="150000"/>
              </a:lnSpc>
            </a:pPr>
            <a:r>
              <a:rPr lang="en-US" altLang="zh-CN" sz="2000" dirty="0">
                <a:latin typeface="微软雅黑" panose="020B0503020204020204" charset="-122"/>
                <a:ea typeface="微软雅黑" panose="020B0503020204020204" charset="-122"/>
                <a:cs typeface="微软雅黑" panose="020B0503020204020204" charset="-122"/>
              </a:rPr>
              <a:t>  </a:t>
            </a:r>
            <a:r>
              <a:rPr lang="zh-CN" altLang="zh-CN" sz="2000" dirty="0">
                <a:latin typeface="微软雅黑" panose="020B0503020204020204" charset="-122"/>
                <a:ea typeface="微软雅黑" panose="020B0503020204020204" charset="-122"/>
                <a:cs typeface="微软雅黑" panose="020B0503020204020204" charset="-122"/>
              </a:rPr>
              <a:t>HDFS</a:t>
            </a:r>
            <a:r>
              <a:rPr lang="zh-CN" altLang="en-US" sz="2000" dirty="0">
                <a:latin typeface="微软雅黑" panose="020B0503020204020204" charset="-122"/>
                <a:ea typeface="微软雅黑" panose="020B0503020204020204" charset="-122"/>
                <a:cs typeface="微软雅黑" panose="020B0503020204020204" charset="-122"/>
              </a:rPr>
              <a:t>有很多</a:t>
            </a:r>
            <a:r>
              <a:rPr lang="en-US" altLang="zh-CN" sz="2000" dirty="0">
                <a:latin typeface="微软雅黑" panose="020B0503020204020204" charset="-122"/>
                <a:ea typeface="微软雅黑" panose="020B0503020204020204" charset="-122"/>
                <a:cs typeface="微软雅黑" panose="020B0503020204020204" charset="-122"/>
              </a:rPr>
              <a:t>shell</a:t>
            </a:r>
            <a:r>
              <a:rPr lang="zh-CN" altLang="en-US" sz="2000" dirty="0">
                <a:latin typeface="微软雅黑" panose="020B0503020204020204" charset="-122"/>
                <a:ea typeface="微软雅黑" panose="020B0503020204020204" charset="-122"/>
                <a:cs typeface="微软雅黑" panose="020B0503020204020204" charset="-122"/>
              </a:rPr>
              <a:t>命令，其中，</a:t>
            </a:r>
            <a:r>
              <a:rPr lang="en-US" altLang="zh-CN" sz="2000" dirty="0">
                <a:latin typeface="微软雅黑" panose="020B0503020204020204" charset="-122"/>
                <a:ea typeface="微软雅黑" panose="020B0503020204020204" charset="-122"/>
                <a:cs typeface="微软雅黑" panose="020B0503020204020204" charset="-122"/>
                <a:sym typeface="+mn-ea"/>
              </a:rPr>
              <a:t>hdfs dfs</a:t>
            </a:r>
            <a:r>
              <a:rPr lang="zh-CN" altLang="en-US" sz="2000" dirty="0">
                <a:latin typeface="微软雅黑" panose="020B0503020204020204" charset="-122"/>
                <a:ea typeface="微软雅黑" panose="020B0503020204020204" charset="-122"/>
                <a:cs typeface="微软雅黑" panose="020B0503020204020204" charset="-122"/>
              </a:rPr>
              <a:t>命令可以说是</a:t>
            </a:r>
            <a:r>
              <a:rPr lang="zh-CN" altLang="zh-CN" sz="2000" dirty="0">
                <a:latin typeface="微软雅黑" panose="020B0503020204020204" charset="-122"/>
                <a:ea typeface="微软雅黑" panose="020B0503020204020204" charset="-122"/>
                <a:cs typeface="微软雅黑" panose="020B0503020204020204" charset="-122"/>
              </a:rPr>
              <a:t>HDFS</a:t>
            </a:r>
            <a:r>
              <a:rPr lang="zh-CN" altLang="en-US" sz="2000" dirty="0">
                <a:latin typeface="微软雅黑" panose="020B0503020204020204" charset="-122"/>
                <a:ea typeface="微软雅黑" panose="020B0503020204020204" charset="-122"/>
                <a:cs typeface="微软雅黑" panose="020B0503020204020204" charset="-122"/>
              </a:rPr>
              <a:t>最常用的命令利用该命令可以查看</a:t>
            </a:r>
            <a:r>
              <a:rPr lang="zh-CN" altLang="zh-CN" sz="2000" dirty="0">
                <a:latin typeface="微软雅黑" panose="020B0503020204020204" charset="-122"/>
                <a:ea typeface="微软雅黑" panose="020B0503020204020204" charset="-122"/>
                <a:cs typeface="微软雅黑" panose="020B0503020204020204" charset="-122"/>
              </a:rPr>
              <a:t>HDFS</a:t>
            </a:r>
            <a:r>
              <a:rPr lang="zh-CN" altLang="en-US" sz="2000" dirty="0">
                <a:latin typeface="微软雅黑" panose="020B0503020204020204" charset="-122"/>
                <a:ea typeface="微软雅黑" panose="020B0503020204020204" charset="-122"/>
                <a:cs typeface="微软雅黑" panose="020B0503020204020204" charset="-122"/>
              </a:rPr>
              <a:t>文件系统的目录结构、上传和下载数据、创建文件等。该命令的用法为：</a:t>
            </a:r>
          </a:p>
          <a:p>
            <a:pPr indent="266700" algn="l">
              <a:lnSpc>
                <a:spcPct val="150000"/>
              </a:lnSpc>
            </a:pPr>
            <a:r>
              <a:rPr lang="zh-CN" altLang="zh-CN" sz="2000"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sym typeface="+mn-ea"/>
              </a:rPr>
              <a:t>hdfs dfs</a:t>
            </a:r>
            <a:r>
              <a:rPr lang="zh-CN" altLang="zh-CN" sz="2000" dirty="0">
                <a:latin typeface="微软雅黑" panose="020B0503020204020204" charset="-122"/>
                <a:ea typeface="微软雅黑" panose="020B0503020204020204" charset="-122"/>
                <a:cs typeface="微软雅黑" panose="020B0503020204020204" charset="-122"/>
              </a:rPr>
              <a:t>  [commandOptions]  </a:t>
            </a:r>
            <a:r>
              <a:rPr lang="zh-CN" altLang="zh-CN" sz="2000" dirty="0">
                <a:latin typeface="微软雅黑" panose="020B0503020204020204" charset="-122"/>
                <a:ea typeface="微软雅黑" panose="020B0503020204020204" charset="-122"/>
                <a:cs typeface="微软雅黑" panose="020B0503020204020204" charset="-122"/>
                <a:sym typeface="+mn-ea"/>
              </a:rPr>
              <a:t>[genericOptions]</a:t>
            </a:r>
            <a:endParaRPr lang="zh-CN" altLang="zh-CN" sz="2000" dirty="0">
              <a:latin typeface="微软雅黑" panose="020B0503020204020204" charset="-122"/>
              <a:ea typeface="微软雅黑" panose="020B0503020204020204" charset="-122"/>
              <a:cs typeface="微软雅黑" panose="020B0503020204020204" charset="-122"/>
            </a:endParaRPr>
          </a:p>
          <a:p>
            <a:pPr indent="266700" algn="l">
              <a:lnSpc>
                <a:spcPct val="150000"/>
              </a:lnSpc>
            </a:pPr>
            <a:endParaRPr lang="zh-CN" altLang="zh-CN" sz="2000" dirty="0">
              <a:latin typeface="微软雅黑" panose="020B0503020204020204" charset="-122"/>
              <a:ea typeface="微软雅黑" panose="020B0503020204020204" charset="-122"/>
              <a:cs typeface="微软雅黑" panose="020B0503020204020204" charset="-122"/>
              <a:sym typeface="+mn-ea"/>
            </a:endParaRPr>
          </a:p>
          <a:p>
            <a:pPr indent="266700" algn="l">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备注：</a:t>
            </a:r>
            <a:r>
              <a:rPr lang="en-US" altLang="zh-CN" sz="2000" dirty="0">
                <a:latin typeface="微软雅黑" panose="020B0503020204020204" charset="-122"/>
                <a:ea typeface="微软雅黑" panose="020B0503020204020204" charset="-122"/>
                <a:cs typeface="微软雅黑" panose="020B0503020204020204" charset="-122"/>
                <a:sym typeface="+mn-ea"/>
              </a:rPr>
              <a:t>Hadoop</a:t>
            </a:r>
            <a:r>
              <a:rPr lang="zh-CN" altLang="en-US" sz="2000" dirty="0">
                <a:latin typeface="微软雅黑" panose="020B0503020204020204" charset="-122"/>
                <a:ea typeface="微软雅黑" panose="020B0503020204020204" charset="-122"/>
                <a:cs typeface="微软雅黑" panose="020B0503020204020204" charset="-122"/>
                <a:sym typeface="+mn-ea"/>
              </a:rPr>
              <a:t>中有三种</a:t>
            </a:r>
            <a:r>
              <a:rPr lang="en-US" altLang="zh-CN" sz="2000" dirty="0">
                <a:latin typeface="微软雅黑" panose="020B0503020204020204" charset="-122"/>
                <a:ea typeface="微软雅黑" panose="020B0503020204020204" charset="-122"/>
                <a:cs typeface="微软雅黑" panose="020B0503020204020204" charset="-122"/>
                <a:sym typeface="+mn-ea"/>
              </a:rPr>
              <a:t>Shell</a:t>
            </a:r>
            <a:r>
              <a:rPr lang="zh-CN" altLang="en-US" sz="2000" dirty="0">
                <a:latin typeface="微软雅黑" panose="020B0503020204020204" charset="-122"/>
                <a:ea typeface="微软雅黑" panose="020B0503020204020204" charset="-122"/>
                <a:cs typeface="微软雅黑" panose="020B0503020204020204" charset="-122"/>
                <a:sym typeface="+mn-ea"/>
              </a:rPr>
              <a:t>命令方式：</a:t>
            </a:r>
            <a:endParaRPr lang="en-US" altLang="zh-CN" sz="2000" dirty="0">
              <a:latin typeface="微软雅黑" panose="020B0503020204020204" charset="-122"/>
              <a:ea typeface="微软雅黑" panose="020B0503020204020204" charset="-122"/>
              <a:cs typeface="微软雅黑" panose="020B0503020204020204" charset="-122"/>
            </a:endParaRPr>
          </a:p>
          <a:p>
            <a:pPr indent="0" algn="l">
              <a:buFont typeface="Arial" panose="020B0604020202020204" pitchFamily="34" charset="0"/>
              <a:buNone/>
            </a:pPr>
            <a:r>
              <a:rPr lang="en-US" altLang="zh-CN" sz="2000" dirty="0">
                <a:latin typeface="微软雅黑" panose="020B0503020204020204" charset="-122"/>
                <a:ea typeface="微软雅黑" panose="020B0503020204020204" charset="-122"/>
                <a:cs typeface="微软雅黑" panose="020B0503020204020204" charset="-122"/>
                <a:sym typeface="+mn-ea"/>
              </a:rPr>
              <a:t>hadoop fs</a:t>
            </a:r>
            <a:r>
              <a:rPr lang="zh-CN" altLang="en-US" sz="2000" dirty="0">
                <a:latin typeface="微软雅黑" panose="020B0503020204020204" charset="-122"/>
                <a:ea typeface="微软雅黑" panose="020B0503020204020204" charset="-122"/>
                <a:cs typeface="微软雅黑" panose="020B0503020204020204" charset="-122"/>
                <a:sym typeface="+mn-ea"/>
              </a:rPr>
              <a:t>适用于任何不同的文件系统，比如本地文件系统和</a:t>
            </a:r>
            <a:r>
              <a:rPr lang="en-US" altLang="zh-CN" sz="2000" dirty="0">
                <a:latin typeface="微软雅黑" panose="020B0503020204020204" charset="-122"/>
                <a:ea typeface="微软雅黑" panose="020B0503020204020204" charset="-122"/>
                <a:cs typeface="微软雅黑" panose="020B0503020204020204" charset="-122"/>
                <a:sym typeface="+mn-ea"/>
              </a:rPr>
              <a:t>HDFS</a:t>
            </a:r>
            <a:r>
              <a:rPr lang="zh-CN" altLang="en-US" sz="2000" dirty="0">
                <a:latin typeface="微软雅黑" panose="020B0503020204020204" charset="-122"/>
                <a:ea typeface="微软雅黑" panose="020B0503020204020204" charset="-122"/>
                <a:cs typeface="微软雅黑" panose="020B0503020204020204" charset="-122"/>
                <a:sym typeface="+mn-ea"/>
              </a:rPr>
              <a:t>文件系统</a:t>
            </a:r>
            <a:br>
              <a:rPr lang="zh-CN" altLang="en-US" sz="2000" dirty="0">
                <a:latin typeface="微软雅黑" panose="020B0503020204020204" charset="-122"/>
                <a:ea typeface="微软雅黑" panose="020B0503020204020204" charset="-122"/>
                <a:cs typeface="微软雅黑" panose="020B0503020204020204" charset="-122"/>
                <a:sym typeface="+mn-ea"/>
              </a:rPr>
            </a:br>
            <a:r>
              <a:rPr lang="en-US" altLang="zh-CN" sz="2000" dirty="0">
                <a:latin typeface="微软雅黑" panose="020B0503020204020204" charset="-122"/>
                <a:ea typeface="微软雅黑" panose="020B0503020204020204" charset="-122"/>
                <a:cs typeface="微软雅黑" panose="020B0503020204020204" charset="-122"/>
                <a:sym typeface="+mn-ea"/>
              </a:rPr>
              <a:t>hadoop dfs</a:t>
            </a:r>
            <a:r>
              <a:rPr lang="zh-CN" altLang="en-US" sz="2000" dirty="0">
                <a:latin typeface="微软雅黑" panose="020B0503020204020204" charset="-122"/>
                <a:ea typeface="微软雅黑" panose="020B0503020204020204" charset="-122"/>
                <a:cs typeface="微软雅黑" panose="020B0503020204020204" charset="-122"/>
                <a:sym typeface="+mn-ea"/>
              </a:rPr>
              <a:t>只能适用于</a:t>
            </a:r>
            <a:r>
              <a:rPr lang="en-US" altLang="zh-CN" sz="2000" dirty="0">
                <a:latin typeface="微软雅黑" panose="020B0503020204020204" charset="-122"/>
                <a:ea typeface="微软雅黑" panose="020B0503020204020204" charset="-122"/>
                <a:cs typeface="微软雅黑" panose="020B0503020204020204" charset="-122"/>
                <a:sym typeface="+mn-ea"/>
              </a:rPr>
              <a:t>HDFS</a:t>
            </a:r>
            <a:r>
              <a:rPr lang="zh-CN" altLang="en-US" sz="2000" dirty="0">
                <a:latin typeface="微软雅黑" panose="020B0503020204020204" charset="-122"/>
                <a:ea typeface="微软雅黑" panose="020B0503020204020204" charset="-122"/>
                <a:cs typeface="微软雅黑" panose="020B0503020204020204" charset="-122"/>
                <a:sym typeface="+mn-ea"/>
              </a:rPr>
              <a:t>文件系统</a:t>
            </a:r>
            <a:br>
              <a:rPr lang="zh-CN" altLang="en-US" sz="2000" dirty="0">
                <a:latin typeface="微软雅黑" panose="020B0503020204020204" charset="-122"/>
                <a:ea typeface="微软雅黑" panose="020B0503020204020204" charset="-122"/>
                <a:cs typeface="微软雅黑" panose="020B0503020204020204" charset="-122"/>
                <a:sym typeface="+mn-ea"/>
              </a:rPr>
            </a:br>
            <a:r>
              <a:rPr lang="en-US" altLang="zh-CN" sz="2000" dirty="0">
                <a:latin typeface="微软雅黑" panose="020B0503020204020204" charset="-122"/>
                <a:ea typeface="微软雅黑" panose="020B0503020204020204" charset="-122"/>
                <a:cs typeface="微软雅黑" panose="020B0503020204020204" charset="-122"/>
                <a:sym typeface="+mn-ea"/>
              </a:rPr>
              <a:t>hdfs dfs</a:t>
            </a:r>
            <a:r>
              <a:rPr lang="zh-CN" altLang="en-US" sz="2000" dirty="0">
                <a:latin typeface="微软雅黑" panose="020B0503020204020204" charset="-122"/>
                <a:ea typeface="微软雅黑" panose="020B0503020204020204" charset="-122"/>
                <a:cs typeface="微软雅黑" panose="020B0503020204020204" charset="-122"/>
                <a:sym typeface="+mn-ea"/>
              </a:rPr>
              <a:t>跟</a:t>
            </a:r>
            <a:r>
              <a:rPr lang="en-US" altLang="zh-CN" sz="2000" dirty="0">
                <a:latin typeface="微软雅黑" panose="020B0503020204020204" charset="-122"/>
                <a:ea typeface="微软雅黑" panose="020B0503020204020204" charset="-122"/>
                <a:cs typeface="微软雅黑" panose="020B0503020204020204" charset="-122"/>
                <a:sym typeface="+mn-ea"/>
              </a:rPr>
              <a:t>hadoop dfs</a:t>
            </a:r>
            <a:r>
              <a:rPr lang="zh-CN" altLang="en-US" sz="2000" dirty="0">
                <a:latin typeface="微软雅黑" panose="020B0503020204020204" charset="-122"/>
                <a:ea typeface="微软雅黑" panose="020B0503020204020204" charset="-122"/>
                <a:cs typeface="微软雅黑" panose="020B0503020204020204" charset="-122"/>
                <a:sym typeface="+mn-ea"/>
              </a:rPr>
              <a:t>的命令作用一样，也只能适用于</a:t>
            </a:r>
            <a:r>
              <a:rPr lang="en-US" altLang="zh-CN" sz="2000" dirty="0">
                <a:latin typeface="微软雅黑" panose="020B0503020204020204" charset="-122"/>
                <a:ea typeface="微软雅黑" panose="020B0503020204020204" charset="-122"/>
                <a:cs typeface="微软雅黑" panose="020B0503020204020204" charset="-122"/>
                <a:sym typeface="+mn-ea"/>
              </a:rPr>
              <a:t>HDFS</a:t>
            </a:r>
            <a:r>
              <a:rPr lang="zh-CN" altLang="en-US" sz="2000" dirty="0">
                <a:latin typeface="微软雅黑" panose="020B0503020204020204" charset="-122"/>
                <a:ea typeface="微软雅黑" panose="020B0503020204020204" charset="-122"/>
                <a:cs typeface="微软雅黑" panose="020B0503020204020204" charset="-122"/>
                <a:sym typeface="+mn-ea"/>
              </a:rPr>
              <a:t>文件系统</a:t>
            </a:r>
            <a:endParaRPr lang="zh-CN" altLang="zh-CN"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Shell </a:t>
            </a:r>
            <a:r>
              <a:rPr lang="zh-CN" altLang="en-US" sz="2400" b="1" dirty="0">
                <a:solidFill>
                  <a:schemeClr val="tx1">
                    <a:lumMod val="65000"/>
                    <a:lumOff val="35000"/>
                  </a:schemeClr>
                </a:solidFill>
                <a:latin typeface="微软雅黑" panose="020B0503020204020204" charset="-122"/>
                <a:ea typeface="微软雅黑" panose="020B0503020204020204" charset="-122"/>
              </a:rPr>
              <a:t>常用命令</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14095" y="1441450"/>
            <a:ext cx="10734040" cy="1014730"/>
          </a:xfrm>
          <a:prstGeom prst="rect">
            <a:avLst/>
          </a:prstGeom>
          <a:noFill/>
        </p:spPr>
        <p:txBody>
          <a:bodyPr wrap="square" rtlCol="0" anchor="t">
            <a:spAutoFit/>
          </a:bodyPr>
          <a:lstStyle/>
          <a:p>
            <a:r>
              <a:rPr lang="zh-CN" altLang="en-US" sz="2000">
                <a:latin typeface="微软雅黑" panose="020B0503020204020204" charset="-122"/>
                <a:ea typeface="微软雅黑" panose="020B0503020204020204" charset="-122"/>
                <a:cs typeface="微软雅黑" panose="020B0503020204020204" charset="-122"/>
              </a:rPr>
              <a:t>cp、copyToLocal、copyFromLocal、moveFromLocal、put、</a:t>
            </a:r>
            <a:r>
              <a:rPr lang="zh-CN" altLang="en-US" sz="2000">
                <a:latin typeface="微软雅黑" panose="020B0503020204020204" charset="-122"/>
                <a:ea typeface="微软雅黑" panose="020B0503020204020204" charset="-122"/>
                <a:cs typeface="微软雅黑" panose="020B0503020204020204" charset="-122"/>
                <a:sym typeface="+mn-ea"/>
              </a:rPr>
              <a:t>get、ls、mkdir、cat、appendToFile、touchz</a:t>
            </a:r>
            <a:r>
              <a:rPr lang="en-US" altLang="zh-CN" sz="2000">
                <a:latin typeface="微软雅黑" panose="020B0503020204020204" charset="-122"/>
                <a:ea typeface="微软雅黑" panose="020B0503020204020204" charset="-122"/>
                <a:cs typeface="微软雅黑" panose="020B0503020204020204" charset="-122"/>
                <a:sym typeface="+mn-ea"/>
              </a:rPr>
              <a:t>......</a:t>
            </a:r>
          </a:p>
          <a:p>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Shell </a:t>
            </a:r>
            <a:r>
              <a:rPr lang="zh-CN" altLang="en-US" sz="2400" b="1" dirty="0">
                <a:solidFill>
                  <a:schemeClr val="tx1">
                    <a:lumMod val="65000"/>
                    <a:lumOff val="35000"/>
                  </a:schemeClr>
                </a:solidFill>
                <a:latin typeface="微软雅黑" panose="020B0503020204020204" charset="-122"/>
                <a:ea typeface="微软雅黑" panose="020B0503020204020204" charset="-122"/>
              </a:rPr>
              <a:t>命令举例</a:t>
            </a:r>
            <a:endParaRPr lang="en-US" altLang="zh-CN"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0775" y="1304290"/>
            <a:ext cx="10493375" cy="860425"/>
          </a:xfrm>
          <a:prstGeom prst="rect">
            <a:avLst/>
          </a:prstGeom>
          <a:noFill/>
        </p:spPr>
        <p:txBody>
          <a:bodyPr wrap="square" rtlCol="0" anchor="t">
            <a:spAutoFit/>
          </a:bodyPr>
          <a:lstStyle/>
          <a:p>
            <a:pPr eaLnBrk="1" hangingPunct="1">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示例：</a:t>
            </a:r>
            <a:endParaRPr lang="zh-CN" altLang="en-US" sz="2000" dirty="0">
              <a:latin typeface="微软雅黑" panose="020B0503020204020204" charset="-122"/>
              <a:ea typeface="微软雅黑" panose="020B0503020204020204" charset="-122"/>
              <a:cs typeface="微软雅黑" panose="020B0503020204020204" charset="-122"/>
            </a:endParaRPr>
          </a:p>
          <a:p>
            <a:pPr eaLnBrk="1" hangingPunct="1"/>
            <a:r>
              <a:rPr lang="en-US" altLang="zh-CN" sz="2000" dirty="0">
                <a:latin typeface="微软雅黑" panose="020B0503020204020204" charset="-122"/>
                <a:ea typeface="微软雅黑" panose="020B0503020204020204" charset="-122"/>
                <a:cs typeface="微软雅黑" panose="020B0503020204020204" charset="-122"/>
                <a:sym typeface="+mn-ea"/>
              </a:rPr>
              <a:t>hdfs dfs -ls &lt;path&gt;:</a:t>
            </a:r>
            <a:r>
              <a:rPr lang="zh-CN" altLang="zh-CN" sz="2000" dirty="0">
                <a:latin typeface="微软雅黑" panose="020B0503020204020204" charset="-122"/>
                <a:ea typeface="微软雅黑" panose="020B0503020204020204" charset="-122"/>
                <a:cs typeface="微软雅黑" panose="020B0503020204020204" charset="-122"/>
                <a:sym typeface="+mn-ea"/>
              </a:rPr>
              <a:t>显示</a:t>
            </a:r>
            <a:r>
              <a:rPr lang="en-US" altLang="zh-CN" sz="2000" dirty="0">
                <a:latin typeface="微软雅黑" panose="020B0503020204020204" charset="-122"/>
                <a:ea typeface="微软雅黑" panose="020B0503020204020204" charset="-122"/>
                <a:cs typeface="微软雅黑" panose="020B0503020204020204" charset="-122"/>
                <a:sym typeface="+mn-ea"/>
              </a:rPr>
              <a:t>&lt;path&gt;</a:t>
            </a:r>
            <a:r>
              <a:rPr lang="zh-CN" altLang="zh-CN" sz="2000" dirty="0">
                <a:latin typeface="微软雅黑" panose="020B0503020204020204" charset="-122"/>
                <a:ea typeface="微软雅黑" panose="020B0503020204020204" charset="-122"/>
                <a:cs typeface="微软雅黑" panose="020B0503020204020204" charset="-122"/>
                <a:sym typeface="+mn-ea"/>
              </a:rPr>
              <a:t>指定的文件的详细信息</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2"/>
          <a:stretch>
            <a:fillRect/>
          </a:stretch>
        </p:blipFill>
        <p:spPr>
          <a:xfrm>
            <a:off x="1121410" y="2639695"/>
            <a:ext cx="8514080" cy="10953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Shell </a:t>
            </a:r>
            <a:r>
              <a:rPr lang="zh-CN" altLang="en-US" sz="2400" b="1" dirty="0">
                <a:solidFill>
                  <a:schemeClr val="tx1">
                    <a:lumMod val="65000"/>
                    <a:lumOff val="35000"/>
                  </a:schemeClr>
                </a:solidFill>
                <a:latin typeface="微软雅黑" panose="020B0503020204020204" charset="-122"/>
                <a:ea typeface="微软雅黑" panose="020B0503020204020204" charset="-122"/>
              </a:rPr>
              <a:t>命令</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0775" y="1304290"/>
            <a:ext cx="10493375" cy="645160"/>
          </a:xfrm>
          <a:prstGeom prst="rect">
            <a:avLst/>
          </a:prstGeom>
          <a:noFill/>
        </p:spPr>
        <p:txBody>
          <a:bodyPr wrap="square" rtlCol="0" anchor="t">
            <a:spAutoFit/>
          </a:bodyPr>
          <a:lstStyle/>
          <a:p>
            <a:pPr eaLnBrk="1" hangingPunct="1"/>
            <a:r>
              <a:rPr lang="en-US" altLang="zh-CN" dirty="0">
                <a:latin typeface="Arial" panose="020B0604020202020204" pitchFamily="34" charset="0"/>
                <a:sym typeface="+mn-ea"/>
              </a:rPr>
              <a:t>hdfs dfs -mkdir &lt;path&gt;:</a:t>
            </a:r>
            <a:r>
              <a:rPr lang="zh-CN" altLang="zh-CN" dirty="0">
                <a:latin typeface="Arial" panose="020B0604020202020204" pitchFamily="34" charset="0"/>
                <a:sym typeface="+mn-ea"/>
              </a:rPr>
              <a:t>创建</a:t>
            </a:r>
            <a:r>
              <a:rPr lang="en-US" altLang="zh-CN" dirty="0">
                <a:latin typeface="Arial" panose="020B0604020202020204" pitchFamily="34" charset="0"/>
                <a:sym typeface="+mn-ea"/>
              </a:rPr>
              <a:t>&lt;path&gt;</a:t>
            </a:r>
            <a:r>
              <a:rPr lang="zh-CN" altLang="zh-CN" dirty="0">
                <a:latin typeface="Arial" panose="020B0604020202020204" pitchFamily="34" charset="0"/>
                <a:sym typeface="+mn-ea"/>
              </a:rPr>
              <a:t>指定的文件夹</a:t>
            </a:r>
          </a:p>
          <a:p>
            <a:pPr eaLnBrk="1" hangingPunct="1"/>
            <a:r>
              <a:rPr lang="en-US" altLang="zh-CN" dirty="0">
                <a:latin typeface="Arial" panose="020B0604020202020204" pitchFamily="34" charset="0"/>
                <a:sym typeface="+mn-ea"/>
              </a:rPr>
              <a:t>hdfs dfs -rmdir &lt;path&gt;</a:t>
            </a:r>
            <a:r>
              <a:rPr lang="zh-CN" altLang="en-US" dirty="0">
                <a:latin typeface="Arial" panose="020B0604020202020204" pitchFamily="34" charset="0"/>
                <a:sym typeface="+mn-ea"/>
              </a:rPr>
              <a:t>：删除文件夹</a:t>
            </a:r>
          </a:p>
        </p:txBody>
      </p:sp>
      <p:pic>
        <p:nvPicPr>
          <p:cNvPr id="4" name="图片 3"/>
          <p:cNvPicPr>
            <a:picLocks noChangeAspect="1"/>
          </p:cNvPicPr>
          <p:nvPr/>
        </p:nvPicPr>
        <p:blipFill>
          <a:blip r:embed="rId3"/>
          <a:srcRect/>
          <a:stretch>
            <a:fillRect/>
          </a:stretch>
        </p:blipFill>
        <p:spPr>
          <a:xfrm>
            <a:off x="1120775" y="1949450"/>
            <a:ext cx="10283190" cy="1957070"/>
          </a:xfrm>
          <a:prstGeom prst="rect">
            <a:avLst/>
          </a:prstGeom>
        </p:spPr>
      </p:pic>
      <p:pic>
        <p:nvPicPr>
          <p:cNvPr id="8" name="图片 7"/>
          <p:cNvPicPr>
            <a:picLocks noChangeAspect="1"/>
          </p:cNvPicPr>
          <p:nvPr/>
        </p:nvPicPr>
        <p:blipFill>
          <a:blip r:embed="rId4"/>
          <a:stretch>
            <a:fillRect/>
          </a:stretch>
        </p:blipFill>
        <p:spPr>
          <a:xfrm>
            <a:off x="1121410" y="4069080"/>
            <a:ext cx="10634980" cy="20694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Java API</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121409" y="1389203"/>
            <a:ext cx="9660321" cy="4431030"/>
          </a:xfrm>
          <a:prstGeom prst="rect">
            <a:avLst/>
          </a:prstGeom>
          <a:noFill/>
          <a:ln w="9525">
            <a:noFill/>
            <a:miter lim="800000"/>
          </a:ln>
        </p:spPr>
        <p:txBody>
          <a:bodyPr wrap="square">
            <a:spAutoFit/>
          </a:bodyPr>
          <a:lstStyle/>
          <a:p>
            <a:pPr marL="228600" indent="-228600">
              <a:lnSpc>
                <a:spcPct val="150000"/>
              </a:lnSpc>
              <a:spcAft>
                <a:spcPts val="600"/>
              </a:spcAft>
              <a:buSzPct val="80000"/>
              <a:buBlip>
                <a:blip r:embed="rId2"/>
              </a:buBlip>
              <a:defRPr/>
            </a:pPr>
            <a:r>
              <a:rPr lang="en-US" altLang="zh-CN" sz="2200" b="1" dirty="0">
                <a:solidFill>
                  <a:schemeClr val="tx1">
                    <a:lumMod val="65000"/>
                    <a:lumOff val="35000"/>
                  </a:schemeClr>
                </a:solidFill>
                <a:latin typeface="微软雅黑" panose="020B0503020204020204" charset="-122"/>
                <a:ea typeface="微软雅黑" panose="020B0503020204020204" charset="-122"/>
              </a:rPr>
              <a:t>Configuration</a:t>
            </a:r>
            <a:r>
              <a:rPr lang="zh-CN" altLang="en-US" sz="2200" b="1" dirty="0">
                <a:solidFill>
                  <a:schemeClr val="tx1">
                    <a:lumMod val="65000"/>
                    <a:lumOff val="35000"/>
                  </a:schemeClr>
                </a:solidFill>
                <a:latin typeface="微软雅黑" panose="020B0503020204020204" charset="-122"/>
                <a:ea typeface="微软雅黑" panose="020B0503020204020204" charset="-122"/>
              </a:rPr>
              <a:t>类</a:t>
            </a:r>
          </a:p>
          <a:p>
            <a:pPr marL="685800" lvl="1" indent="-228600">
              <a:lnSpc>
                <a:spcPct val="150000"/>
              </a:lnSpc>
              <a:spcAft>
                <a:spcPts val="600"/>
              </a:spcAft>
              <a:buSzPct val="80000"/>
              <a:buBlip>
                <a:blip r:embed="rId2"/>
              </a:buBlip>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该类的对象封装了配置信息</a:t>
            </a:r>
          </a:p>
          <a:p>
            <a:pPr marL="228600" indent="-228600">
              <a:lnSpc>
                <a:spcPct val="150000"/>
              </a:lnSpc>
              <a:spcAft>
                <a:spcPts val="600"/>
              </a:spcAft>
              <a:buSzPct val="80000"/>
              <a:buBlip>
                <a:blip r:embed="rId2"/>
              </a:buBlip>
              <a:defRPr/>
            </a:pPr>
            <a:r>
              <a:rPr lang="en-US" altLang="zh-CN" sz="2200" b="1" dirty="0" err="1">
                <a:solidFill>
                  <a:schemeClr val="tx1">
                    <a:lumMod val="65000"/>
                    <a:lumOff val="35000"/>
                  </a:schemeClr>
                </a:solidFill>
                <a:latin typeface="微软雅黑" panose="020B0503020204020204" charset="-122"/>
                <a:ea typeface="微软雅黑" panose="020B0503020204020204" charset="-122"/>
              </a:rPr>
              <a:t>FileSystem</a:t>
            </a:r>
            <a:r>
              <a:rPr lang="zh-CN" altLang="en-US" sz="2200" b="1" dirty="0">
                <a:solidFill>
                  <a:schemeClr val="tx1">
                    <a:lumMod val="65000"/>
                    <a:lumOff val="35000"/>
                  </a:schemeClr>
                </a:solidFill>
                <a:latin typeface="微软雅黑" panose="020B0503020204020204" charset="-122"/>
                <a:ea typeface="微软雅黑" panose="020B0503020204020204" charset="-122"/>
              </a:rPr>
              <a:t>类</a:t>
            </a:r>
          </a:p>
          <a:p>
            <a:pPr marL="685800" lvl="1" indent="-228600">
              <a:lnSpc>
                <a:spcPct val="150000"/>
              </a:lnSpc>
              <a:spcAft>
                <a:spcPts val="600"/>
              </a:spcAft>
              <a:buSzPct val="80000"/>
              <a:buBlip>
                <a:blip r:embed="rId2"/>
              </a:buBlip>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文件系统类，可使用该类的方法树对文件</a:t>
            </a:r>
            <a:r>
              <a:rPr lang="en-US" altLang="zh-CN" sz="2000" b="1" dirty="0">
                <a:solidFill>
                  <a:schemeClr val="tx1">
                    <a:lumMod val="65000"/>
                    <a:lumOff val="35000"/>
                  </a:schemeClr>
                </a:solidFill>
                <a:latin typeface="微软雅黑" panose="020B0503020204020204" charset="-122"/>
                <a:ea typeface="微软雅黑" panose="020B0503020204020204" charset="-122"/>
              </a:rPr>
              <a:t>/</a:t>
            </a:r>
            <a:r>
              <a:rPr lang="zh-CN" altLang="en-US" sz="2000" b="1" dirty="0">
                <a:solidFill>
                  <a:schemeClr val="tx1">
                    <a:lumMod val="65000"/>
                    <a:lumOff val="35000"/>
                  </a:schemeClr>
                </a:solidFill>
                <a:latin typeface="微软雅黑" panose="020B0503020204020204" charset="-122"/>
                <a:ea typeface="微软雅黑" panose="020B0503020204020204" charset="-122"/>
              </a:rPr>
              <a:t>目录进行操作，一般通过</a:t>
            </a:r>
            <a:r>
              <a:rPr lang="en-US" altLang="zh-CN" sz="2000" b="1" dirty="0" err="1">
                <a:solidFill>
                  <a:schemeClr val="tx1">
                    <a:lumMod val="65000"/>
                    <a:lumOff val="35000"/>
                  </a:schemeClr>
                </a:solidFill>
                <a:latin typeface="微软雅黑" panose="020B0503020204020204" charset="-122"/>
                <a:ea typeface="微软雅黑" panose="020B0503020204020204" charset="-122"/>
              </a:rPr>
              <a:t>FileSystem</a:t>
            </a:r>
            <a:r>
              <a:rPr lang="zh-CN" altLang="en-US" sz="2000" b="1" dirty="0">
                <a:solidFill>
                  <a:schemeClr val="tx1">
                    <a:lumMod val="65000"/>
                    <a:lumOff val="35000"/>
                  </a:schemeClr>
                </a:solidFill>
                <a:latin typeface="微软雅黑" panose="020B0503020204020204" charset="-122"/>
                <a:ea typeface="微软雅黑" panose="020B0503020204020204" charset="-122"/>
              </a:rPr>
              <a:t>的静态方法</a:t>
            </a:r>
            <a:r>
              <a:rPr lang="en-US" altLang="zh-CN" sz="2000" b="1" dirty="0">
                <a:solidFill>
                  <a:schemeClr val="tx1">
                    <a:lumMod val="65000"/>
                    <a:lumOff val="35000"/>
                  </a:schemeClr>
                </a:solidFill>
                <a:latin typeface="微软雅黑" panose="020B0503020204020204" charset="-122"/>
                <a:ea typeface="微软雅黑" panose="020B0503020204020204" charset="-122"/>
              </a:rPr>
              <a:t>get</a:t>
            </a:r>
            <a:r>
              <a:rPr lang="zh-CN" altLang="en-US" sz="2000" b="1" dirty="0">
                <a:solidFill>
                  <a:schemeClr val="tx1">
                    <a:lumMod val="65000"/>
                    <a:lumOff val="35000"/>
                  </a:schemeClr>
                </a:solidFill>
                <a:latin typeface="微软雅黑" panose="020B0503020204020204" charset="-122"/>
                <a:ea typeface="微软雅黑" panose="020B0503020204020204" charset="-122"/>
              </a:rPr>
              <a:t>获得一个文件系统对象</a:t>
            </a:r>
          </a:p>
          <a:p>
            <a:pPr marL="228600" indent="-228600">
              <a:lnSpc>
                <a:spcPct val="150000"/>
              </a:lnSpc>
              <a:spcAft>
                <a:spcPts val="600"/>
              </a:spcAft>
              <a:buSzPct val="80000"/>
              <a:buBlip>
                <a:blip r:embed="rId2"/>
              </a:buBlip>
              <a:defRPr/>
            </a:pPr>
            <a:r>
              <a:rPr lang="en-US" altLang="zh-CN" sz="2200" b="1" dirty="0">
                <a:solidFill>
                  <a:schemeClr val="tx1">
                    <a:lumMod val="65000"/>
                    <a:lumOff val="35000"/>
                  </a:schemeClr>
                </a:solidFill>
                <a:latin typeface="微软雅黑" panose="020B0503020204020204" charset="-122"/>
                <a:ea typeface="微软雅黑" panose="020B0503020204020204" charset="-122"/>
              </a:rPr>
              <a:t>FSDataInputStream</a:t>
            </a:r>
            <a:r>
              <a:rPr lang="zh-CN" altLang="en-US" sz="2200" b="1" dirty="0">
                <a:solidFill>
                  <a:schemeClr val="tx1">
                    <a:lumMod val="65000"/>
                    <a:lumOff val="35000"/>
                  </a:schemeClr>
                </a:solidFill>
                <a:latin typeface="微软雅黑" panose="020B0503020204020204" charset="-122"/>
                <a:ea typeface="微软雅黑" panose="020B0503020204020204" charset="-122"/>
              </a:rPr>
              <a:t>和</a:t>
            </a:r>
            <a:r>
              <a:rPr lang="en-US" altLang="zh-CN" sz="2200" b="1" dirty="0" err="1">
                <a:solidFill>
                  <a:schemeClr val="tx1">
                    <a:lumMod val="65000"/>
                    <a:lumOff val="35000"/>
                  </a:schemeClr>
                </a:solidFill>
                <a:latin typeface="微软雅黑" panose="020B0503020204020204" charset="-122"/>
                <a:ea typeface="微软雅黑" panose="020B0503020204020204" charset="-122"/>
              </a:rPr>
              <a:t>FSDataOutputStream</a:t>
            </a:r>
            <a:r>
              <a:rPr lang="zh-CN" altLang="en-US" sz="2200" b="1" dirty="0">
                <a:solidFill>
                  <a:schemeClr val="tx1">
                    <a:lumMod val="65000"/>
                    <a:lumOff val="35000"/>
                  </a:schemeClr>
                </a:solidFill>
                <a:latin typeface="微软雅黑" panose="020B0503020204020204" charset="-122"/>
                <a:ea typeface="微软雅黑" panose="020B0503020204020204" charset="-122"/>
              </a:rPr>
              <a:t>类</a:t>
            </a:r>
          </a:p>
          <a:p>
            <a:pPr marL="685800" lvl="1" indent="-228600">
              <a:lnSpc>
                <a:spcPct val="150000"/>
              </a:lnSpc>
              <a:spcAft>
                <a:spcPts val="600"/>
              </a:spcAft>
              <a:buSzPct val="80000"/>
              <a:buBlip>
                <a:blip r:embed="rId2"/>
              </a:buBlip>
              <a:defRPr/>
            </a:pPr>
            <a:r>
              <a:rPr lang="en-US" altLang="zh-CN" sz="2000" b="1" dirty="0">
                <a:solidFill>
                  <a:schemeClr val="tx1">
                    <a:lumMod val="65000"/>
                    <a:lumOff val="35000"/>
                  </a:schemeClr>
                </a:solidFill>
                <a:latin typeface="微软雅黑" panose="020B0503020204020204" charset="-122"/>
                <a:ea typeface="微软雅黑" panose="020B0503020204020204" charset="-122"/>
              </a:rPr>
              <a:t>HDFS</a:t>
            </a:r>
            <a:r>
              <a:rPr lang="zh-CN" altLang="en-US" sz="2000" b="1" dirty="0">
                <a:solidFill>
                  <a:schemeClr val="tx1">
                    <a:lumMod val="65000"/>
                    <a:lumOff val="35000"/>
                  </a:schemeClr>
                </a:solidFill>
                <a:latin typeface="微软雅黑" panose="020B0503020204020204" charset="-122"/>
                <a:ea typeface="微软雅黑" panose="020B0503020204020204" charset="-122"/>
              </a:rPr>
              <a:t>中的输入输出流。分别通过</a:t>
            </a:r>
            <a:r>
              <a:rPr lang="en-US" altLang="zh-CN" sz="2000" b="1" dirty="0" err="1">
                <a:solidFill>
                  <a:schemeClr val="tx1">
                    <a:lumMod val="65000"/>
                    <a:lumOff val="35000"/>
                  </a:schemeClr>
                </a:solidFill>
                <a:latin typeface="微软雅黑" panose="020B0503020204020204" charset="-122"/>
                <a:ea typeface="微软雅黑" panose="020B0503020204020204" charset="-122"/>
              </a:rPr>
              <a:t>FileSystem</a:t>
            </a:r>
            <a:r>
              <a:rPr lang="zh-CN" altLang="en-US" sz="2000" b="1" dirty="0">
                <a:solidFill>
                  <a:schemeClr val="tx1">
                    <a:lumMod val="65000"/>
                    <a:lumOff val="35000"/>
                  </a:schemeClr>
                </a:solidFill>
                <a:latin typeface="微软雅黑" panose="020B0503020204020204" charset="-122"/>
                <a:ea typeface="微软雅黑" panose="020B0503020204020204" charset="-122"/>
              </a:rPr>
              <a:t>的</a:t>
            </a:r>
            <a:r>
              <a:rPr lang="en-US" altLang="zh-CN" sz="2000" b="1" dirty="0">
                <a:solidFill>
                  <a:schemeClr val="tx1">
                    <a:lumMod val="65000"/>
                    <a:lumOff val="35000"/>
                  </a:schemeClr>
                </a:solidFill>
                <a:latin typeface="微软雅黑" panose="020B0503020204020204" charset="-122"/>
                <a:ea typeface="微软雅黑" panose="020B0503020204020204" charset="-122"/>
              </a:rPr>
              <a:t>open</a:t>
            </a:r>
            <a:r>
              <a:rPr lang="zh-CN" altLang="en-US" sz="2000" b="1" dirty="0">
                <a:solidFill>
                  <a:schemeClr val="tx1">
                    <a:lumMod val="65000"/>
                    <a:lumOff val="35000"/>
                  </a:schemeClr>
                </a:solidFill>
                <a:latin typeface="微软雅黑" panose="020B0503020204020204" charset="-122"/>
                <a:ea typeface="微软雅黑" panose="020B0503020204020204" charset="-122"/>
              </a:rPr>
              <a:t>方法和</a:t>
            </a:r>
            <a:r>
              <a:rPr lang="en-US" altLang="zh-CN" sz="2000" b="1" dirty="0">
                <a:solidFill>
                  <a:schemeClr val="tx1">
                    <a:lumMod val="65000"/>
                    <a:lumOff val="35000"/>
                  </a:schemeClr>
                </a:solidFill>
                <a:latin typeface="微软雅黑" panose="020B0503020204020204" charset="-122"/>
                <a:ea typeface="微软雅黑" panose="020B0503020204020204" charset="-122"/>
              </a:rPr>
              <a:t>create</a:t>
            </a:r>
            <a:r>
              <a:rPr lang="zh-CN" altLang="en-US" sz="2000" b="1" dirty="0">
                <a:solidFill>
                  <a:schemeClr val="tx1">
                    <a:lumMod val="65000"/>
                    <a:lumOff val="35000"/>
                  </a:schemeClr>
                </a:solidFill>
                <a:latin typeface="微软雅黑" panose="020B0503020204020204" charset="-122"/>
                <a:ea typeface="微软雅黑" panose="020B0503020204020204" charset="-122"/>
              </a:rPr>
              <a:t>方法获得</a:t>
            </a:r>
          </a:p>
          <a:p>
            <a:pPr marL="228600" indent="-228600">
              <a:lnSpc>
                <a:spcPct val="150000"/>
              </a:lnSpc>
              <a:spcAft>
                <a:spcPts val="600"/>
              </a:spcAft>
              <a:buSzPct val="80000"/>
              <a:buBlip>
                <a:blip r:embed="rId2"/>
              </a:buBlip>
              <a:defRPr/>
            </a:pPr>
            <a:r>
              <a:rPr lang="zh-CN" altLang="en-US" sz="2200" b="1" dirty="0">
                <a:solidFill>
                  <a:schemeClr val="tx1">
                    <a:lumMod val="65000"/>
                    <a:lumOff val="35000"/>
                  </a:schemeClr>
                </a:solidFill>
                <a:latin typeface="微软雅黑" panose="020B0503020204020204" charset="-122"/>
                <a:ea typeface="微软雅黑" panose="020B0503020204020204" charset="-122"/>
              </a:rPr>
              <a:t>以上类均来自</a:t>
            </a:r>
            <a:r>
              <a:rPr lang="en-US" altLang="zh-CN" sz="2200" b="1" dirty="0">
                <a:solidFill>
                  <a:schemeClr val="tx1">
                    <a:lumMod val="65000"/>
                    <a:lumOff val="35000"/>
                  </a:schemeClr>
                </a:solidFill>
                <a:latin typeface="微软雅黑" panose="020B0503020204020204" charset="-122"/>
                <a:ea typeface="微软雅黑" panose="020B0503020204020204" charset="-122"/>
              </a:rPr>
              <a:t>java</a:t>
            </a:r>
            <a:r>
              <a:rPr lang="zh-CN" altLang="en-US" sz="2200" b="1" dirty="0">
                <a:solidFill>
                  <a:schemeClr val="tx1">
                    <a:lumMod val="65000"/>
                    <a:lumOff val="35000"/>
                  </a:schemeClr>
                </a:solidFill>
                <a:latin typeface="微软雅黑" panose="020B0503020204020204" charset="-122"/>
                <a:ea typeface="微软雅黑" panose="020B0503020204020204" charset="-122"/>
              </a:rPr>
              <a:t>包：</a:t>
            </a:r>
            <a:r>
              <a:rPr lang="en-US" altLang="zh-CN" sz="2200" b="1" dirty="0" err="1">
                <a:solidFill>
                  <a:schemeClr val="tx1">
                    <a:lumMod val="65000"/>
                    <a:lumOff val="35000"/>
                  </a:schemeClr>
                </a:solidFill>
                <a:latin typeface="微软雅黑" panose="020B0503020204020204" charset="-122"/>
                <a:ea typeface="微软雅黑" panose="020B0503020204020204" charset="-122"/>
              </a:rPr>
              <a:t>org.apache.hadoop.fs</a:t>
            </a:r>
            <a:endParaRPr lang="en-US" altLang="zh-CN" sz="2200" b="1"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Java API</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014095" y="1193800"/>
            <a:ext cx="9545320" cy="5631180"/>
          </a:xfrm>
          <a:prstGeom prst="rect">
            <a:avLst/>
          </a:prstGeom>
          <a:noFill/>
          <a:ln w="9525">
            <a:noFill/>
            <a:miter lim="800000"/>
          </a:ln>
        </p:spPr>
        <p:txBody>
          <a:bodyPr wrap="square">
            <a:spAutoFit/>
          </a:bodyPr>
          <a:lstStyle/>
          <a:p>
            <a:pPr marL="228600" indent="-228600">
              <a:lnSpc>
                <a:spcPct val="150000"/>
              </a:lnSpc>
              <a:spcAft>
                <a:spcPts val="600"/>
              </a:spcAft>
              <a:buSzPct val="80000"/>
              <a:buBlip>
                <a:blip r:embed="rId2"/>
              </a:buBlip>
              <a:defRPr/>
            </a:pPr>
            <a:r>
              <a:rPr sz="2200" b="1" dirty="0">
                <a:solidFill>
                  <a:schemeClr val="tx1">
                    <a:lumMod val="65000"/>
                    <a:lumOff val="35000"/>
                  </a:schemeClr>
                </a:solidFill>
                <a:latin typeface="微软雅黑" panose="020B0503020204020204" charset="-122"/>
                <a:ea typeface="微软雅黑" panose="020B0503020204020204" charset="-122"/>
              </a:rPr>
              <a:t>HDFS Java API的一般用法：</a:t>
            </a:r>
          </a:p>
          <a:p>
            <a:pPr indent="0">
              <a:lnSpc>
                <a:spcPct val="150000"/>
              </a:lnSpc>
              <a:spcAft>
                <a:spcPts val="600"/>
              </a:spcAft>
              <a:buSzPct val="80000"/>
              <a:buNone/>
              <a:defRPr/>
            </a:pPr>
            <a:r>
              <a:rPr sz="2200" b="1" dirty="0">
                <a:solidFill>
                  <a:schemeClr val="tx1">
                    <a:lumMod val="65000"/>
                    <a:lumOff val="35000"/>
                  </a:schemeClr>
                </a:solidFill>
                <a:latin typeface="微软雅黑" panose="020B0503020204020204" charset="-122"/>
                <a:ea typeface="微软雅黑" panose="020B0503020204020204" charset="-122"/>
              </a:rPr>
              <a:t>（1）实例化Configuraion</a:t>
            </a:r>
          </a:p>
          <a:p>
            <a:pPr indent="0">
              <a:lnSpc>
                <a:spcPct val="150000"/>
              </a:lnSpc>
              <a:spcAft>
                <a:spcPts val="600"/>
              </a:spcAft>
              <a:buSzPct val="80000"/>
              <a:buNone/>
              <a:defRPr/>
            </a:pPr>
            <a:r>
              <a:rPr sz="2200" b="1" dirty="0">
                <a:solidFill>
                  <a:schemeClr val="tx1">
                    <a:lumMod val="65000"/>
                    <a:lumOff val="35000"/>
                  </a:schemeClr>
                </a:solidFill>
                <a:latin typeface="微软雅黑" panose="020B0503020204020204" charset="-122"/>
                <a:ea typeface="微软雅黑" panose="020B0503020204020204" charset="-122"/>
              </a:rPr>
              <a:t>Configuration类封装了客户端或服务器的配置，Configuration实例会自动加载HDFS的配置文件core</a:t>
            </a:r>
            <a:r>
              <a:rPr lang="en-US" sz="2200" b="1" dirty="0">
                <a:solidFill>
                  <a:schemeClr val="tx1">
                    <a:lumMod val="65000"/>
                    <a:lumOff val="35000"/>
                  </a:schemeClr>
                </a:solidFill>
                <a:latin typeface="微软雅黑" panose="020B0503020204020204" charset="-122"/>
                <a:ea typeface="微软雅黑" panose="020B0503020204020204" charset="-122"/>
              </a:rPr>
              <a:t>-</a:t>
            </a:r>
            <a:r>
              <a:rPr sz="2200" b="1" dirty="0">
                <a:solidFill>
                  <a:schemeClr val="tx1">
                    <a:lumMod val="65000"/>
                    <a:lumOff val="35000"/>
                  </a:schemeClr>
                </a:solidFill>
                <a:latin typeface="微软雅黑" panose="020B0503020204020204" charset="-122"/>
                <a:ea typeface="微软雅黑" panose="020B0503020204020204" charset="-122"/>
              </a:rPr>
              <a:t>site.xml，从中获取Hadoop集群的配置信息。</a:t>
            </a:r>
          </a:p>
          <a:p>
            <a:pPr indent="0">
              <a:lnSpc>
                <a:spcPct val="150000"/>
              </a:lnSpc>
              <a:spcAft>
                <a:spcPts val="600"/>
              </a:spcAft>
              <a:buSzPct val="80000"/>
              <a:buNone/>
              <a:defRPr/>
            </a:pPr>
            <a:r>
              <a:rPr sz="2200" b="1" dirty="0">
                <a:solidFill>
                  <a:schemeClr val="tx1">
                    <a:lumMod val="65000"/>
                    <a:lumOff val="35000"/>
                  </a:schemeClr>
                </a:solidFill>
                <a:latin typeface="微软雅黑" panose="020B0503020204020204" charset="-122"/>
                <a:ea typeface="微软雅黑" panose="020B0503020204020204" charset="-122"/>
              </a:rPr>
              <a:t>Configuration conf=new Configuration();</a:t>
            </a:r>
          </a:p>
          <a:p>
            <a:pPr indent="0">
              <a:lnSpc>
                <a:spcPct val="150000"/>
              </a:lnSpc>
              <a:spcAft>
                <a:spcPts val="600"/>
              </a:spcAft>
              <a:buSzPct val="80000"/>
              <a:buNone/>
              <a:defRPr/>
            </a:pPr>
            <a:r>
              <a:rPr sz="2200" b="1" dirty="0">
                <a:solidFill>
                  <a:schemeClr val="tx1">
                    <a:lumMod val="65000"/>
                    <a:lumOff val="35000"/>
                  </a:schemeClr>
                </a:solidFill>
                <a:latin typeface="微软雅黑" panose="020B0503020204020204" charset="-122"/>
                <a:ea typeface="微软雅黑" panose="020B0503020204020204" charset="-122"/>
              </a:rPr>
              <a:t>（2）实例化FileSystem</a:t>
            </a:r>
          </a:p>
          <a:p>
            <a:pPr indent="0">
              <a:lnSpc>
                <a:spcPct val="150000"/>
              </a:lnSpc>
              <a:spcAft>
                <a:spcPts val="600"/>
              </a:spcAft>
              <a:buSzPct val="80000"/>
              <a:buNone/>
              <a:defRPr/>
            </a:pPr>
            <a:r>
              <a:rPr sz="2200" b="1" dirty="0">
                <a:solidFill>
                  <a:schemeClr val="tx1">
                    <a:lumMod val="65000"/>
                    <a:lumOff val="35000"/>
                  </a:schemeClr>
                </a:solidFill>
                <a:latin typeface="微软雅黑" panose="020B0503020204020204" charset="-122"/>
                <a:ea typeface="微软雅黑" panose="020B0503020204020204" charset="-122"/>
              </a:rPr>
              <a:t>FileSystem类是客户端访问文件系统的入口，是一个抽象的文件系统。DistributedFileSystem类是FileSystem的一个具体实现。实例化FileSystem并返回默认的文件系统的代码如下：</a:t>
            </a:r>
          </a:p>
          <a:p>
            <a:pPr indent="0">
              <a:lnSpc>
                <a:spcPct val="150000"/>
              </a:lnSpc>
              <a:spcAft>
                <a:spcPts val="600"/>
              </a:spcAft>
              <a:buSzPct val="80000"/>
              <a:buNone/>
              <a:defRPr/>
            </a:pPr>
            <a:r>
              <a:rPr sz="2200" b="1" dirty="0">
                <a:solidFill>
                  <a:schemeClr val="tx1">
                    <a:lumMod val="65000"/>
                    <a:lumOff val="35000"/>
                  </a:schemeClr>
                </a:solidFill>
                <a:latin typeface="微软雅黑" panose="020B0503020204020204" charset="-122"/>
                <a:ea typeface="微软雅黑" panose="020B0503020204020204" charset="-122"/>
              </a:rPr>
              <a:t>FileSystem fs=FileSystem.get(uri,conf); //其中uri是URI类的实例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09" y="733425"/>
            <a:ext cx="45151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Java API</a:t>
            </a:r>
            <a:endParaRPr lang="zh-CN" alt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121409" y="1389203"/>
            <a:ext cx="9660321" cy="4538345"/>
          </a:xfrm>
          <a:prstGeom prst="rect">
            <a:avLst/>
          </a:prstGeom>
          <a:noFill/>
          <a:ln w="9525">
            <a:noFill/>
            <a:miter lim="800000"/>
          </a:ln>
        </p:spPr>
        <p:txBody>
          <a:bodyPr wrap="square">
            <a:spAutoFit/>
          </a:bodyPr>
          <a:lstStyle/>
          <a:p>
            <a:pPr indent="0">
              <a:lnSpc>
                <a:spcPct val="150000"/>
              </a:lnSpc>
              <a:spcAft>
                <a:spcPts val="600"/>
              </a:spcAft>
              <a:buSzPct val="80000"/>
              <a:buNone/>
              <a:defRPr/>
            </a:pPr>
            <a:r>
              <a:rPr sz="2200" dirty="0">
                <a:solidFill>
                  <a:schemeClr val="tx1">
                    <a:lumMod val="65000"/>
                    <a:lumOff val="35000"/>
                  </a:schemeClr>
                </a:solidFill>
                <a:latin typeface="微软雅黑" panose="020B0503020204020204" charset="-122"/>
                <a:ea typeface="微软雅黑" panose="020B0503020204020204" charset="-122"/>
              </a:rPr>
              <a:t>（3）设置目标对象的路径</a:t>
            </a:r>
          </a:p>
          <a:p>
            <a:pPr indent="0">
              <a:lnSpc>
                <a:spcPct val="150000"/>
              </a:lnSpc>
              <a:spcAft>
                <a:spcPts val="600"/>
              </a:spcAft>
              <a:buSzPct val="80000"/>
              <a:buNone/>
              <a:defRPr/>
            </a:pPr>
            <a:r>
              <a:rPr sz="2200" dirty="0">
                <a:solidFill>
                  <a:schemeClr val="tx1">
                    <a:lumMod val="65000"/>
                    <a:lumOff val="35000"/>
                  </a:schemeClr>
                </a:solidFill>
                <a:latin typeface="微软雅黑" panose="020B0503020204020204" charset="-122"/>
                <a:ea typeface="微软雅黑" panose="020B0503020204020204" charset="-122"/>
              </a:rPr>
              <a:t>HDFS API提供了Path类来封装HDFS文件路径。Path类位于org.apache.hadoop.fs包中。设置目标对象路径的代码如下：</a:t>
            </a:r>
          </a:p>
          <a:p>
            <a:pPr indent="0">
              <a:lnSpc>
                <a:spcPct val="150000"/>
              </a:lnSpc>
              <a:spcAft>
                <a:spcPts val="600"/>
              </a:spcAft>
              <a:buSzPct val="80000"/>
              <a:buNone/>
              <a:defRPr/>
            </a:pPr>
            <a:r>
              <a:rPr sz="2200" dirty="0">
                <a:solidFill>
                  <a:schemeClr val="tx1">
                    <a:lumMod val="65000"/>
                    <a:lumOff val="35000"/>
                  </a:schemeClr>
                </a:solidFill>
                <a:latin typeface="微软雅黑" panose="020B0503020204020204" charset="-122"/>
                <a:ea typeface="微软雅黑" panose="020B0503020204020204" charset="-122"/>
              </a:rPr>
              <a:t>Path path=new Path(“/test”);</a:t>
            </a:r>
          </a:p>
          <a:p>
            <a:pPr indent="0">
              <a:lnSpc>
                <a:spcPct val="150000"/>
              </a:lnSpc>
              <a:spcAft>
                <a:spcPts val="600"/>
              </a:spcAft>
              <a:buSzPct val="80000"/>
              <a:buNone/>
              <a:defRPr/>
            </a:pPr>
            <a:r>
              <a:rPr sz="2200" dirty="0">
                <a:solidFill>
                  <a:schemeClr val="tx1">
                    <a:lumMod val="65000"/>
                    <a:lumOff val="35000"/>
                  </a:schemeClr>
                </a:solidFill>
                <a:latin typeface="微软雅黑" panose="020B0503020204020204" charset="-122"/>
                <a:ea typeface="微软雅黑" panose="020B0503020204020204" charset="-122"/>
              </a:rPr>
              <a:t>（4）执行文件或目录操作</a:t>
            </a:r>
          </a:p>
          <a:p>
            <a:pPr indent="0">
              <a:lnSpc>
                <a:spcPct val="150000"/>
              </a:lnSpc>
              <a:spcAft>
                <a:spcPts val="600"/>
              </a:spcAft>
              <a:buSzPct val="80000"/>
              <a:buNone/>
              <a:defRPr/>
            </a:pPr>
            <a:r>
              <a:rPr sz="2200" dirty="0">
                <a:solidFill>
                  <a:schemeClr val="tx1">
                    <a:lumMod val="65000"/>
                    <a:lumOff val="35000"/>
                  </a:schemeClr>
                </a:solidFill>
                <a:latin typeface="微软雅黑" panose="020B0503020204020204" charset="-122"/>
                <a:ea typeface="微软雅黑" panose="020B0503020204020204" charset="-122"/>
              </a:rPr>
              <a:t>得到FileSystem实例后，就可以使用该实例提供的方法成员执行相应的操作。如：打开文件、创建文件、重命名文件、删除文件等。</a:t>
            </a:r>
          </a:p>
          <a:p>
            <a:pPr indent="0">
              <a:lnSpc>
                <a:spcPct val="150000"/>
              </a:lnSpc>
              <a:spcAft>
                <a:spcPts val="600"/>
              </a:spcAft>
              <a:buSzPct val="80000"/>
              <a:buNone/>
              <a:defRPr/>
            </a:pPr>
            <a:endParaRPr sz="22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631825" y="789305"/>
          <a:ext cx="10349865" cy="6060440"/>
        </p:xfrm>
        <a:graphic>
          <a:graphicData uri="http://schemas.openxmlformats.org/drawingml/2006/table">
            <a:tbl>
              <a:tblPr firstRow="1" bandRow="1">
                <a:tableStyleId>{5940675A-B579-460E-94D1-54222C63F5DA}</a:tableStyleId>
              </a:tblPr>
              <a:tblGrid>
                <a:gridCol w="3511550">
                  <a:extLst>
                    <a:ext uri="{9D8B030D-6E8A-4147-A177-3AD203B41FA5}">
                      <a16:colId xmlns:a16="http://schemas.microsoft.com/office/drawing/2014/main" val="20000"/>
                    </a:ext>
                  </a:extLst>
                </a:gridCol>
                <a:gridCol w="2955290">
                  <a:extLst>
                    <a:ext uri="{9D8B030D-6E8A-4147-A177-3AD203B41FA5}">
                      <a16:colId xmlns:a16="http://schemas.microsoft.com/office/drawing/2014/main" val="20001"/>
                    </a:ext>
                  </a:extLst>
                </a:gridCol>
                <a:gridCol w="3883025">
                  <a:extLst>
                    <a:ext uri="{9D8B030D-6E8A-4147-A177-3AD203B41FA5}">
                      <a16:colId xmlns:a16="http://schemas.microsoft.com/office/drawing/2014/main" val="20002"/>
                    </a:ext>
                  </a:extLst>
                </a:gridCol>
              </a:tblGrid>
              <a:tr h="606425">
                <a:tc>
                  <a:txBody>
                    <a:bodyPr/>
                    <a:lstStyle/>
                    <a:p>
                      <a:pPr indent="0" algn="ctr">
                        <a:buNone/>
                      </a:pPr>
                      <a:r>
                        <a:rPr lang="en-US" sz="2400" b="0">
                          <a:latin typeface="方正书宋简体" charset="0"/>
                          <a:cs typeface="方正书宋简体" charset="0"/>
                        </a:rPr>
                        <a:t>方法名称及参数</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返回值</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功能</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indent="0" algn="ctr">
                        <a:buNone/>
                      </a:pPr>
                      <a:r>
                        <a:rPr lang="en-US" sz="2400" b="0">
                          <a:latin typeface="方正书宋简体" charset="0"/>
                          <a:cs typeface="方正书宋简体" charset="0"/>
                        </a:rPr>
                        <a:t>create(Path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FSDataOutputStream</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创建一个文件</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815">
                <a:tc>
                  <a:txBody>
                    <a:bodyPr/>
                    <a:lstStyle/>
                    <a:p>
                      <a:pPr indent="0" algn="ctr">
                        <a:buNone/>
                      </a:pPr>
                      <a:r>
                        <a:rPr lang="en-US" sz="2400" b="0">
                          <a:latin typeface="方正书宋简体" charset="0"/>
                          <a:cs typeface="方正书宋简体" charset="0"/>
                        </a:rPr>
                        <a:t>Open(Path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FSDataInputStream</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打开</a:t>
                      </a:r>
                      <a:r>
                        <a:rPr lang="en-US" sz="2400">
                          <a:latin typeface="方正书宋简体" charset="0"/>
                          <a:cs typeface="方正书宋简体" charset="0"/>
                          <a:sym typeface="+mn-ea"/>
                        </a:rPr>
                        <a:t>指</a:t>
                      </a:r>
                      <a:r>
                        <a:rPr lang="en-US" sz="2400" b="0">
                          <a:latin typeface="方正书宋简体" charset="0"/>
                          <a:cs typeface="方正书宋简体" charset="0"/>
                        </a:rPr>
                        <a:t>定的文件</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4815">
                <a:tc>
                  <a:txBody>
                    <a:bodyPr/>
                    <a:lstStyle/>
                    <a:p>
                      <a:pPr indent="0" algn="ctr">
                        <a:buNone/>
                      </a:pPr>
                      <a:r>
                        <a:rPr lang="en-US" sz="2400" b="0">
                          <a:latin typeface="方正书宋简体" charset="0"/>
                          <a:cs typeface="方正书宋简体" charset="0"/>
                        </a:rPr>
                        <a:t>delete(Path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0">
                          <a:latin typeface="方正书宋简体" charset="0"/>
                          <a:ea typeface="方正书宋简体" charset="0"/>
                          <a:cs typeface="方正书宋简体" charset="0"/>
                        </a:rPr>
                        <a:t>boolean</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删除指定文件</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4815">
                <a:tc>
                  <a:txBody>
                    <a:bodyPr/>
                    <a:lstStyle/>
                    <a:p>
                      <a:pPr indent="0" algn="ctr">
                        <a:buNone/>
                      </a:pPr>
                      <a:r>
                        <a:rPr lang="en-US" sz="2400" b="0">
                          <a:latin typeface="方正书宋简体" charset="0"/>
                          <a:cs typeface="方正书宋简体" charset="0"/>
                        </a:rPr>
                        <a:t>exists(Path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boolean</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检查文件是否存在</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1520">
                <a:tc>
                  <a:txBody>
                    <a:bodyPr/>
                    <a:lstStyle/>
                    <a:p>
                      <a:pPr indent="0" algn="ctr">
                        <a:buNone/>
                      </a:pPr>
                      <a:r>
                        <a:rPr lang="en-US" sz="2400" b="0">
                          <a:latin typeface="方正书宋简体" charset="0"/>
                          <a:cs typeface="方正书宋简体" charset="0"/>
                        </a:rPr>
                        <a:t>getBlockSize(Path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long</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返回指定文件的数据块的大小</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4180">
                <a:tc>
                  <a:txBody>
                    <a:bodyPr/>
                    <a:lstStyle/>
                    <a:p>
                      <a:pPr indent="0" algn="ctr">
                        <a:buNone/>
                      </a:pPr>
                      <a:r>
                        <a:rPr lang="en-US" sz="2400" b="0">
                          <a:latin typeface="方正书宋简体" charset="0"/>
                          <a:cs typeface="方正书宋简体" charset="0"/>
                        </a:rPr>
                        <a:t>getLength(Path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long</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返回文件长度</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4815">
                <a:tc>
                  <a:txBody>
                    <a:bodyPr/>
                    <a:lstStyle/>
                    <a:p>
                      <a:pPr indent="0" algn="ctr">
                        <a:buNone/>
                      </a:pPr>
                      <a:r>
                        <a:rPr lang="en-US" sz="2400" b="0">
                          <a:latin typeface="方正书宋简体" charset="0"/>
                          <a:cs typeface="方正书宋简体" charset="0"/>
                        </a:rPr>
                        <a:t>mkdirs(Path f)</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boolean</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建立子目录</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31520">
                <a:tc>
                  <a:txBody>
                    <a:bodyPr/>
                    <a:lstStyle/>
                    <a:p>
                      <a:pPr indent="0" algn="ctr">
                        <a:buNone/>
                      </a:pPr>
                      <a:r>
                        <a:rPr lang="en-US" sz="2400" b="0">
                          <a:latin typeface="方正书宋简体" charset="0"/>
                          <a:cs typeface="方正书宋简体" charset="0"/>
                        </a:rPr>
                        <a:t>copyFromLocalFile(Path src,Path dst)</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0">
                          <a:latin typeface="方正书宋简体" charset="0"/>
                          <a:ea typeface="方正书宋简体" charset="0"/>
                          <a:cs typeface="方正书宋简体" charset="0"/>
                        </a:rPr>
                        <a:t>void</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从本地磁盘复制文件到HDFS</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31520">
                <a:tc>
                  <a:txBody>
                    <a:bodyPr/>
                    <a:lstStyle/>
                    <a:p>
                      <a:pPr indent="0" algn="ctr">
                        <a:buNone/>
                      </a:pPr>
                      <a:r>
                        <a:rPr lang="en-US" sz="2400" b="0">
                          <a:latin typeface="方正书宋简体" charset="0"/>
                          <a:cs typeface="方正书宋简体" charset="0"/>
                        </a:rPr>
                        <a:t>copyToLocalFile(Path src,Path dst)</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void</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从HDFS复制文件到本地磁盘</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24815">
                <a:tc>
                  <a:txBody>
                    <a:bodyPr/>
                    <a:lstStyle/>
                    <a:p>
                      <a:pPr indent="0" algn="ctr">
                        <a:buNone/>
                      </a:pPr>
                      <a:r>
                        <a:rPr lang="en-US" sz="2400" b="0">
                          <a:latin typeface="方正书宋简体" charset="0"/>
                          <a:cs typeface="方正书宋简体" charset="0"/>
                        </a:rPr>
                        <a:t>…</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方正书宋简体" charset="0"/>
                          <a:cs typeface="方正书宋简体" charset="0"/>
                        </a:rPr>
                        <a:t>…</a:t>
                      </a:r>
                      <a:endParaRPr lang="en-US" altLang="en-US" sz="2400" b="0">
                        <a:latin typeface="方正书宋简体" charset="0"/>
                        <a:ea typeface="方正书宋简体" charset="0"/>
                        <a:cs typeface="方正书宋简体"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概述</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011555" y="1193800"/>
            <a:ext cx="11019790" cy="5939155"/>
          </a:xfrm>
          <a:prstGeom prst="rect">
            <a:avLst/>
          </a:prstGeom>
          <a:noFill/>
        </p:spPr>
        <p:txBody>
          <a:bodyPr wrap="square" rtlCol="0">
            <a:spAutoFit/>
          </a:bodyPr>
          <a:lstStyle/>
          <a:p>
            <a:pPr indent="508000" fontAlgn="auto">
              <a:lnSpc>
                <a:spcPct val="190000"/>
              </a:lnSpc>
              <a:extLst>
                <a:ext uri="{35155182-B16C-46BC-9424-99874614C6A1}">
                  <wpsdc:indentchars xmlns:wpsdc="http://www.wps.cn/officeDocument/2017/drawingmlCustomData" xmlns="" val="200" checksum="282533468"/>
                </a:ext>
              </a:extLst>
            </a:pPr>
            <a:r>
              <a:rPr lang="en-US" altLang="zh-CN" sz="2000">
                <a:solidFill>
                  <a:schemeClr val="tx1"/>
                </a:solidFill>
                <a:latin typeface="微软雅黑" panose="020B0503020204020204" charset="-122"/>
                <a:ea typeface="微软雅黑" panose="020B0503020204020204" charset="-122"/>
                <a:cs typeface="微软雅黑" panose="020B0503020204020204" charset="-122"/>
              </a:rPr>
              <a:t>HDFS</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产生背景：</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1.  HADOOP最早起源于Nutch。Nutch的设计目标是构建一个大型的全网搜索引擎，包括网页抓取、索引、查询等功能，但随着抓取网页数量的增加，遇到了严重的可扩展性问题——如何解决数十亿网页的存储和索引问题。</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2.  2003年、2004年谷歌发表的两篇论文为该问题提供了可行的解决方案。</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——分布式文件系统（GFS），可用于处理海量网页的存储</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——分布式计算框架MAPREDUCE，可用于处理海量网页的索引计算问题。</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3. Nutch的开发人员完成了相应的开源实现HDFS和MAPREDUCE，并从Nutch中剥离成为独立项目HADOOP，到2008年1月，HADOOP成为Apache顶级项目，迎来了它的快速发展期。</a:t>
            </a: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2016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 Java </a:t>
            </a:r>
            <a:r>
              <a:rPr lang="zh-CN" altLang="en-US" sz="2400" b="1" dirty="0">
                <a:solidFill>
                  <a:schemeClr val="tx1">
                    <a:lumMod val="65000"/>
                    <a:lumOff val="35000"/>
                  </a:schemeClr>
                </a:solidFill>
                <a:latin typeface="微软雅黑" panose="020B0503020204020204" charset="-122"/>
                <a:ea typeface="微软雅黑" panose="020B0503020204020204" charset="-122"/>
              </a:rPr>
              <a:t>程序举例</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121409" y="1193623"/>
            <a:ext cx="9660321" cy="5980430"/>
          </a:xfrm>
          <a:prstGeom prst="rect">
            <a:avLst/>
          </a:prstGeom>
          <a:noFill/>
          <a:ln w="9525">
            <a:noFill/>
            <a:miter lim="800000"/>
          </a:ln>
        </p:spPr>
        <p:txBody>
          <a:bodyPr wrap="square">
            <a:spAutoFit/>
          </a:bodyPr>
          <a:lstStyle/>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将本地文件拷贝到</a:t>
            </a:r>
            <a:r>
              <a:rPr lang="en-US" altLang="zh-CN" sz="2200" dirty="0">
                <a:solidFill>
                  <a:schemeClr val="tx1">
                    <a:lumMod val="65000"/>
                    <a:lumOff val="35000"/>
                  </a:schemeClr>
                </a:solidFill>
                <a:latin typeface="微软雅黑" panose="020B0503020204020204" charset="-122"/>
                <a:ea typeface="微软雅黑" panose="020B0503020204020204" charset="-122"/>
              </a:rPr>
              <a:t>HDFS</a:t>
            </a:r>
            <a:r>
              <a:rPr lang="zh-CN" altLang="en-US" sz="2200" dirty="0">
                <a:solidFill>
                  <a:schemeClr val="tx1">
                    <a:lumMod val="65000"/>
                    <a:lumOff val="35000"/>
                  </a:schemeClr>
                </a:solidFill>
                <a:latin typeface="微软雅黑" panose="020B0503020204020204" charset="-122"/>
                <a:ea typeface="微软雅黑" panose="020B0503020204020204" charset="-122"/>
              </a:rPr>
              <a:t>上</a:t>
            </a:r>
          </a:p>
          <a:p>
            <a:pPr marL="1257300" lvl="3">
              <a:lnSpc>
                <a:spcPct val="90000"/>
              </a:lnSpc>
              <a:spcBef>
                <a:spcPts val="500"/>
              </a:spcBef>
              <a:spcAft>
                <a:spcPts val="600"/>
              </a:spcAft>
              <a:buSzPct val="80000"/>
              <a:defRPr/>
            </a:pP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Configuration </a:t>
            </a:r>
            <a:r>
              <a:rPr lang="en-US" altLang="zh-CN" dirty="0" err="1">
                <a:latin typeface="微软雅黑" panose="020B0503020204020204" charset="-122"/>
                <a:ea typeface="微软雅黑" panose="020B0503020204020204" charset="-122"/>
              </a:rPr>
              <a:t>config</a:t>
            </a:r>
            <a:r>
              <a:rPr lang="en-US" altLang="zh-CN" dirty="0">
                <a:latin typeface="微软雅黑" panose="020B0503020204020204" charset="-122"/>
                <a:ea typeface="微软雅黑" panose="020B0503020204020204" charset="-122"/>
              </a:rPr>
              <a:t> =new  </a:t>
            </a:r>
            <a:r>
              <a:rPr lang="en-US" altLang="zh-CN" dirty="0" err="1">
                <a:latin typeface="微软雅黑" panose="020B0503020204020204" charset="-122"/>
                <a:ea typeface="微软雅黑" panose="020B0503020204020204" charset="-122"/>
              </a:rPr>
              <a:t>Configuartion</a:t>
            </a:r>
            <a:r>
              <a:rPr lang="en-US" altLang="zh-CN" dirty="0">
                <a:latin typeface="微软雅黑" panose="020B0503020204020204" charset="-122"/>
                <a:ea typeface="微软雅黑" panose="020B0503020204020204" charset="-122"/>
              </a:rPr>
              <a:t>();</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URI uri = new URI(“HDFS</a:t>
            </a:r>
            <a:r>
              <a:rPr lang="zh-CN" altLang="en-US" dirty="0">
                <a:latin typeface="微软雅黑" panose="020B0503020204020204" charset="-122"/>
                <a:ea typeface="微软雅黑" panose="020B0503020204020204" charset="-122"/>
              </a:rPr>
              <a:t>的服务</a:t>
            </a:r>
            <a:r>
              <a:rPr lang="en-US" altLang="zh-CN" dirty="0">
                <a:latin typeface="微软雅黑" panose="020B0503020204020204" charset="-122"/>
                <a:ea typeface="微软雅黑" panose="020B0503020204020204" charset="-122"/>
              </a:rPr>
              <a:t>URI”);</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FileSystem</a:t>
            </a: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hdfs</a:t>
            </a:r>
            <a:r>
              <a:rPr lang="en-US" altLang="zh-CN" dirty="0">
                <a:latin typeface="微软雅黑" panose="020B0503020204020204" charset="-122"/>
                <a:ea typeface="微软雅黑" panose="020B0503020204020204" charset="-122"/>
              </a:rPr>
              <a:t> = </a:t>
            </a:r>
            <a:r>
              <a:rPr lang="en-US" altLang="zh-CN" dirty="0" err="1">
                <a:latin typeface="微软雅黑" panose="020B0503020204020204" charset="-122"/>
                <a:ea typeface="微软雅黑" panose="020B0503020204020204" charset="-122"/>
              </a:rPr>
              <a:t>FileSystem.get</a:t>
            </a:r>
            <a:r>
              <a:rPr lang="en-US" altLang="zh-CN" dirty="0">
                <a:latin typeface="微软雅黑" panose="020B0503020204020204" charset="-122"/>
                <a:ea typeface="微软雅黑" panose="020B0503020204020204" charset="-122"/>
              </a:rPr>
              <a:t>(uri,</a:t>
            </a:r>
            <a:r>
              <a:rPr lang="en-US" altLang="zh-CN" dirty="0" err="1">
                <a:latin typeface="微软雅黑" panose="020B0503020204020204" charset="-122"/>
                <a:ea typeface="微软雅黑" panose="020B0503020204020204" charset="-122"/>
              </a:rPr>
              <a:t>config</a:t>
            </a:r>
            <a:r>
              <a:rPr lang="en-US" altLang="zh-CN" dirty="0">
                <a:latin typeface="微软雅黑" panose="020B0503020204020204" charset="-122"/>
                <a:ea typeface="微软雅黑" panose="020B0503020204020204" charset="-122"/>
              </a:rPr>
              <a:t>);</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Path </a:t>
            </a:r>
            <a:r>
              <a:rPr lang="en-US" altLang="zh-CN" dirty="0" err="1">
                <a:latin typeface="微软雅黑" panose="020B0503020204020204" charset="-122"/>
                <a:ea typeface="微软雅黑" panose="020B0503020204020204" charset="-122"/>
              </a:rPr>
              <a:t>srcPath</a:t>
            </a:r>
            <a:r>
              <a:rPr lang="en-US" altLang="zh-CN" dirty="0">
                <a:latin typeface="微软雅黑" panose="020B0503020204020204" charset="-122"/>
                <a:ea typeface="微软雅黑" panose="020B0503020204020204" charset="-122"/>
              </a:rPr>
              <a:t> = new Path(</a:t>
            </a:r>
            <a:r>
              <a:rPr lang="en-US" altLang="zh-CN" dirty="0" err="1">
                <a:latin typeface="微软雅黑" panose="020B0503020204020204" charset="-122"/>
                <a:ea typeface="微软雅黑" panose="020B0503020204020204" charset="-122"/>
              </a:rPr>
              <a:t>srcFile</a:t>
            </a:r>
            <a:r>
              <a:rPr lang="en-US" altLang="zh-CN" dirty="0">
                <a:latin typeface="微软雅黑" panose="020B0503020204020204" charset="-122"/>
                <a:ea typeface="微软雅黑" panose="020B0503020204020204" charset="-122"/>
              </a:rPr>
              <a:t>);</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Path </a:t>
            </a:r>
            <a:r>
              <a:rPr lang="en-US" altLang="zh-CN" dirty="0" err="1">
                <a:latin typeface="微软雅黑" panose="020B0503020204020204" charset="-122"/>
                <a:ea typeface="微软雅黑" panose="020B0503020204020204" charset="-122"/>
              </a:rPr>
              <a:t>dstPath</a:t>
            </a:r>
            <a:r>
              <a:rPr lang="en-US" altLang="zh-CN" dirty="0">
                <a:latin typeface="微软雅黑" panose="020B0503020204020204" charset="-122"/>
                <a:ea typeface="微软雅黑" panose="020B0503020204020204" charset="-122"/>
              </a:rPr>
              <a:t> = new Path(</a:t>
            </a:r>
            <a:r>
              <a:rPr lang="en-US" altLang="zh-CN" dirty="0" err="1">
                <a:latin typeface="微软雅黑" panose="020B0503020204020204" charset="-122"/>
                <a:ea typeface="微软雅黑" panose="020B0503020204020204" charset="-122"/>
              </a:rPr>
              <a:t>dstFile</a:t>
            </a:r>
            <a:r>
              <a:rPr lang="en-US" altLang="zh-CN" dirty="0">
                <a:latin typeface="微软雅黑" panose="020B0503020204020204" charset="-122"/>
                <a:ea typeface="微软雅黑" panose="020B0503020204020204" charset="-122"/>
              </a:rPr>
              <a:t>);</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hdfs.copyFromLocalFile</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srcPath,dstPath</a:t>
            </a:r>
            <a:r>
              <a:rPr lang="en-US" altLang="zh-CN" dirty="0">
                <a:latin typeface="微软雅黑" panose="020B0503020204020204" charset="-122"/>
                <a:ea typeface="微软雅黑" panose="020B0503020204020204" charset="-122"/>
              </a:rPr>
              <a:t>);</a:t>
            </a:r>
          </a:p>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创建</a:t>
            </a:r>
            <a:r>
              <a:rPr lang="en-US" altLang="zh-CN" sz="2200" dirty="0">
                <a:solidFill>
                  <a:schemeClr val="tx1">
                    <a:lumMod val="65000"/>
                    <a:lumOff val="35000"/>
                  </a:schemeClr>
                </a:solidFill>
                <a:latin typeface="微软雅黑" panose="020B0503020204020204" charset="-122"/>
                <a:ea typeface="微软雅黑" panose="020B0503020204020204" charset="-122"/>
              </a:rPr>
              <a:t>HDFS</a:t>
            </a:r>
            <a:r>
              <a:rPr lang="zh-CN" altLang="en-US" sz="2200" dirty="0">
                <a:solidFill>
                  <a:schemeClr val="tx1">
                    <a:lumMod val="65000"/>
                    <a:lumOff val="35000"/>
                  </a:schemeClr>
                </a:solidFill>
                <a:latin typeface="微软雅黑" panose="020B0503020204020204" charset="-122"/>
                <a:ea typeface="微软雅黑" panose="020B0503020204020204" charset="-122"/>
              </a:rPr>
              <a:t>文件</a:t>
            </a:r>
          </a:p>
          <a:p>
            <a:pPr marL="1257300" lvl="3">
              <a:lnSpc>
                <a:spcPct val="90000"/>
              </a:lnSpc>
              <a:spcBef>
                <a:spcPts val="500"/>
              </a:spcBef>
              <a:spcAft>
                <a:spcPts val="600"/>
              </a:spcAft>
              <a:buSzPct val="80000"/>
              <a:defRPr/>
            </a:pP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Configuration </a:t>
            </a:r>
            <a:r>
              <a:rPr lang="en-US" altLang="zh-CN" dirty="0" err="1">
                <a:latin typeface="微软雅黑" panose="020B0503020204020204" charset="-122"/>
                <a:ea typeface="微软雅黑" panose="020B0503020204020204" charset="-122"/>
              </a:rPr>
              <a:t>config</a:t>
            </a:r>
            <a:r>
              <a:rPr lang="en-US" altLang="zh-CN" dirty="0">
                <a:latin typeface="微软雅黑" panose="020B0503020204020204" charset="-122"/>
                <a:ea typeface="微软雅黑" panose="020B0503020204020204" charset="-122"/>
              </a:rPr>
              <a:t> =new  </a:t>
            </a:r>
            <a:r>
              <a:rPr lang="en-US" altLang="zh-CN" dirty="0" err="1">
                <a:latin typeface="微软雅黑" panose="020B0503020204020204" charset="-122"/>
                <a:ea typeface="微软雅黑" panose="020B0503020204020204" charset="-122"/>
              </a:rPr>
              <a:t>Configuartion</a:t>
            </a:r>
            <a:r>
              <a:rPr lang="en-US" altLang="zh-CN" dirty="0">
                <a:latin typeface="微软雅黑" panose="020B0503020204020204" charset="-122"/>
                <a:ea typeface="微软雅黑" panose="020B0503020204020204" charset="-122"/>
              </a:rPr>
              <a:t>();</a:t>
            </a:r>
          </a:p>
          <a:p>
            <a:pPr marL="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sym typeface="+mn-ea"/>
              </a:rPr>
              <a:t>                     URI uri = new URI(“HDFS</a:t>
            </a:r>
            <a:r>
              <a:rPr lang="zh-CN" altLang="en-US" dirty="0">
                <a:latin typeface="微软雅黑" panose="020B0503020204020204" charset="-122"/>
                <a:ea typeface="微软雅黑" panose="020B0503020204020204" charset="-122"/>
                <a:sym typeface="+mn-ea"/>
              </a:rPr>
              <a:t>的服务</a:t>
            </a:r>
            <a:r>
              <a:rPr lang="en-US" altLang="zh-CN" dirty="0">
                <a:latin typeface="微软雅黑" panose="020B0503020204020204" charset="-122"/>
                <a:ea typeface="微软雅黑" panose="020B0503020204020204" charset="-122"/>
                <a:sym typeface="+mn-ea"/>
              </a:rPr>
              <a:t>URI”);</a:t>
            </a:r>
            <a:endParaRPr lang="en-US" altLang="zh-CN" dirty="0">
              <a:latin typeface="微软雅黑" panose="020B0503020204020204" charset="-122"/>
              <a:ea typeface="微软雅黑" panose="020B0503020204020204" charset="-122"/>
            </a:endParaRP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FileSystem</a:t>
            </a: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hdfs</a:t>
            </a:r>
            <a:r>
              <a:rPr lang="en-US" altLang="zh-CN" dirty="0">
                <a:latin typeface="微软雅黑" panose="020B0503020204020204" charset="-122"/>
                <a:ea typeface="微软雅黑" panose="020B0503020204020204" charset="-122"/>
              </a:rPr>
              <a:t> = </a:t>
            </a:r>
            <a:r>
              <a:rPr lang="en-US" altLang="zh-CN" dirty="0" err="1">
                <a:latin typeface="微软雅黑" panose="020B0503020204020204" charset="-122"/>
                <a:ea typeface="微软雅黑" panose="020B0503020204020204" charset="-122"/>
              </a:rPr>
              <a:t>FileSystem.get</a:t>
            </a:r>
            <a:r>
              <a:rPr lang="en-US" altLang="zh-CN" dirty="0">
                <a:latin typeface="微软雅黑" panose="020B0503020204020204" charset="-122"/>
                <a:ea typeface="微软雅黑" panose="020B0503020204020204" charset="-122"/>
              </a:rPr>
              <a:t>(uri, </a:t>
            </a:r>
            <a:r>
              <a:rPr lang="en-US" altLang="zh-CN" dirty="0" err="1">
                <a:latin typeface="微软雅黑" panose="020B0503020204020204" charset="-122"/>
                <a:ea typeface="微软雅黑" panose="020B0503020204020204" charset="-122"/>
              </a:rPr>
              <a:t>config</a:t>
            </a:r>
            <a:r>
              <a:rPr lang="en-US" altLang="zh-CN" dirty="0">
                <a:latin typeface="微软雅黑" panose="020B0503020204020204" charset="-122"/>
                <a:ea typeface="微软雅黑" panose="020B0503020204020204" charset="-122"/>
              </a:rPr>
              <a:t>);</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Path </a:t>
            </a:r>
            <a:r>
              <a:rPr lang="en-US" altLang="zh-CN" dirty="0" err="1">
                <a:latin typeface="微软雅黑" panose="020B0503020204020204" charset="-122"/>
                <a:ea typeface="微软雅黑" panose="020B0503020204020204" charset="-122"/>
              </a:rPr>
              <a:t>path</a:t>
            </a:r>
            <a:r>
              <a:rPr lang="en-US" altLang="zh-CN" dirty="0">
                <a:latin typeface="微软雅黑" panose="020B0503020204020204" charset="-122"/>
                <a:ea typeface="微软雅黑" panose="020B0503020204020204" charset="-122"/>
              </a:rPr>
              <a:t> = new Path(</a:t>
            </a:r>
            <a:r>
              <a:rPr lang="en-US" altLang="zh-CN" dirty="0" err="1">
                <a:latin typeface="微软雅黑" panose="020B0503020204020204" charset="-122"/>
                <a:ea typeface="微软雅黑" panose="020B0503020204020204" charset="-122"/>
              </a:rPr>
              <a:t>fileName</a:t>
            </a:r>
            <a:r>
              <a:rPr lang="en-US" altLang="zh-CN" dirty="0">
                <a:latin typeface="微软雅黑" panose="020B0503020204020204" charset="-122"/>
                <a:ea typeface="微软雅黑" panose="020B0503020204020204" charset="-122"/>
              </a:rPr>
              <a:t>);</a:t>
            </a:r>
          </a:p>
          <a:p>
            <a:pPr marL="1257300" lvl="3">
              <a:lnSpc>
                <a:spcPct val="90000"/>
              </a:lnSpc>
              <a:spcBef>
                <a:spcPts val="500"/>
              </a:spcBef>
              <a:spcAft>
                <a:spcPts val="600"/>
              </a:spcAft>
              <a:buSzPct val="80000"/>
              <a:defRPr/>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FSDataOutputStream</a:t>
            </a: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outputStream</a:t>
            </a:r>
            <a:r>
              <a:rPr lang="en-US" altLang="zh-CN" dirty="0">
                <a:latin typeface="微软雅黑" panose="020B0503020204020204" charset="-122"/>
                <a:ea typeface="微软雅黑" panose="020B0503020204020204" charset="-122"/>
              </a:rPr>
              <a:t> = </a:t>
            </a:r>
            <a:r>
              <a:rPr lang="en-US" altLang="zh-CN" dirty="0" err="1">
                <a:latin typeface="微软雅黑" panose="020B0503020204020204" charset="-122"/>
                <a:ea typeface="微软雅黑" panose="020B0503020204020204" charset="-122"/>
              </a:rPr>
              <a:t>hdfs.create</a:t>
            </a:r>
            <a:r>
              <a:rPr lang="en-US" altLang="zh-CN" dirty="0">
                <a:latin typeface="微软雅黑" panose="020B0503020204020204" charset="-122"/>
                <a:ea typeface="微软雅黑" panose="020B0503020204020204" charset="-122"/>
              </a:rPr>
              <a:t>(path);</a:t>
            </a:r>
            <a:endParaRPr lang="zh-CN" altLang="en-US" dirty="0">
              <a:latin typeface="微软雅黑" panose="020B0503020204020204" charset="-122"/>
              <a:ea typeface="微软雅黑" panose="020B0503020204020204" charset="-122"/>
            </a:endParaRPr>
          </a:p>
          <a:p>
            <a:pPr marL="1257300" lvl="3">
              <a:lnSpc>
                <a:spcPct val="90000"/>
              </a:lnSpc>
              <a:spcBef>
                <a:spcPts val="500"/>
              </a:spcBef>
              <a:spcAft>
                <a:spcPts val="600"/>
              </a:spcAft>
              <a:buSzPct val="80000"/>
              <a:defRPr/>
            </a:pPr>
            <a:r>
              <a:rPr lang="zh-CN" altLang="en-US"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outputStream.write</a:t>
            </a:r>
            <a:r>
              <a:rPr lang="en-US" altLang="zh-CN" dirty="0">
                <a:latin typeface="微软雅黑" panose="020B0503020204020204" charset="-122"/>
                <a:ea typeface="微软雅黑" panose="020B0503020204020204" charset="-122"/>
              </a:rPr>
              <a:t>(buff,0,buff.length);</a:t>
            </a:r>
          </a:p>
          <a:p>
            <a:pPr marL="1257300" lvl="3">
              <a:lnSpc>
                <a:spcPct val="90000"/>
              </a:lnSpc>
              <a:spcBef>
                <a:spcPts val="500"/>
              </a:spcBef>
              <a:spcAft>
                <a:spcPts val="600"/>
              </a:spcAft>
              <a:buSzPct val="80000"/>
              <a:defRPr/>
            </a:pPr>
            <a:endParaRPr lang="zh-CN" altLang="en-US"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HDFS</a:t>
              </a:r>
              <a:r>
                <a:rPr lang="zh-CN" altLang="en-US" sz="3600" b="1" dirty="0">
                  <a:solidFill>
                    <a:srgbClr val="B22F33"/>
                  </a:solidFill>
                  <a:latin typeface="微软雅黑" panose="020B0503020204020204" charset="-122"/>
                  <a:ea typeface="微软雅黑" panose="020B0503020204020204" charset="-122"/>
                </a:rPr>
                <a:t>工作流程</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106805" y="1409065"/>
            <a:ext cx="10565765" cy="495300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05" name="组合 104"/>
          <p:cNvGrpSpPr/>
          <p:nvPr/>
        </p:nvGrpSpPr>
        <p:grpSpPr>
          <a:xfrm>
            <a:off x="1485900" y="1670050"/>
            <a:ext cx="5419090" cy="2185670"/>
            <a:chOff x="2340" y="2630"/>
            <a:chExt cx="8534" cy="3442"/>
          </a:xfrm>
        </p:grpSpPr>
        <p:sp>
          <p:nvSpPr>
            <p:cNvPr id="28" name="矩形 27"/>
            <p:cNvSpPr/>
            <p:nvPr/>
          </p:nvSpPr>
          <p:spPr>
            <a:xfrm>
              <a:off x="2340" y="2630"/>
              <a:ext cx="8535" cy="344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87" name="文本框 86"/>
            <p:cNvSpPr txBox="1"/>
            <p:nvPr/>
          </p:nvSpPr>
          <p:spPr>
            <a:xfrm>
              <a:off x="2578" y="5365"/>
              <a:ext cx="2073" cy="512"/>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sp>
          <p:nvSpPr>
            <p:cNvPr id="101" name="文本框 100"/>
            <p:cNvSpPr txBox="1"/>
            <p:nvPr/>
          </p:nvSpPr>
          <p:spPr>
            <a:xfrm>
              <a:off x="7233" y="2827"/>
              <a:ext cx="3028" cy="1426"/>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Distributed FileSystem</a:t>
              </a:r>
            </a:p>
            <a:p>
              <a:endParaRPr lang="zh-CN" altLang="en-US"/>
            </a:p>
          </p:txBody>
        </p:sp>
        <p:sp>
          <p:nvSpPr>
            <p:cNvPr id="102" name="文本框 101"/>
            <p:cNvSpPr txBox="1"/>
            <p:nvPr/>
          </p:nvSpPr>
          <p:spPr>
            <a:xfrm>
              <a:off x="7239" y="4423"/>
              <a:ext cx="3028" cy="145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zh-CN" altLang="en-US"/>
                <a:t>InputStream</a:t>
              </a:r>
            </a:p>
            <a:p>
              <a:endParaRPr lang="zh-CN" altLang="en-US"/>
            </a:p>
          </p:txBody>
        </p:sp>
        <p:sp>
          <p:nvSpPr>
            <p:cNvPr id="103" name="文本框 102"/>
            <p:cNvSpPr txBox="1"/>
            <p:nvPr/>
          </p:nvSpPr>
          <p:spPr>
            <a:xfrm>
              <a:off x="2575" y="3086"/>
              <a:ext cx="1801" cy="139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en-US" altLang="zh-CN"/>
                <a:t>HDFS </a:t>
              </a:r>
            </a:p>
            <a:p>
              <a:r>
                <a:rPr lang="zh-CN" altLang="en-US"/>
                <a:t>客户端</a:t>
              </a:r>
            </a:p>
            <a:p>
              <a:endParaRPr lang="zh-CN" altLang="en-US"/>
            </a:p>
          </p:txBody>
        </p:sp>
      </p:grpSp>
      <p:sp>
        <p:nvSpPr>
          <p:cNvPr id="57" name="矩形 56"/>
          <p:cNvSpPr/>
          <p:nvPr/>
        </p:nvSpPr>
        <p:spPr>
          <a:xfrm>
            <a:off x="1107440" y="1409065"/>
            <a:ext cx="10565765" cy="495300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95" name="组合 94"/>
          <p:cNvGrpSpPr/>
          <p:nvPr/>
        </p:nvGrpSpPr>
        <p:grpSpPr>
          <a:xfrm>
            <a:off x="1502410" y="1670050"/>
            <a:ext cx="5419090" cy="2185670"/>
            <a:chOff x="2366" y="2630"/>
            <a:chExt cx="8534" cy="3442"/>
          </a:xfrm>
        </p:grpSpPr>
        <p:sp>
          <p:nvSpPr>
            <p:cNvPr id="58" name="矩形 57"/>
            <p:cNvSpPr/>
            <p:nvPr/>
          </p:nvSpPr>
          <p:spPr>
            <a:xfrm>
              <a:off x="2366" y="2630"/>
              <a:ext cx="8535" cy="344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59" name="文本框 58"/>
            <p:cNvSpPr txBox="1"/>
            <p:nvPr/>
          </p:nvSpPr>
          <p:spPr>
            <a:xfrm>
              <a:off x="7262" y="4423"/>
              <a:ext cx="3028" cy="145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zh-CN" altLang="en-US"/>
                <a:t>InputStream</a:t>
              </a:r>
            </a:p>
            <a:p>
              <a:endParaRPr lang="zh-CN" altLang="en-US"/>
            </a:p>
          </p:txBody>
        </p:sp>
        <p:sp>
          <p:nvSpPr>
            <p:cNvPr id="61" name="文本框 60"/>
            <p:cNvSpPr txBox="1"/>
            <p:nvPr/>
          </p:nvSpPr>
          <p:spPr>
            <a:xfrm>
              <a:off x="7259" y="2827"/>
              <a:ext cx="3028" cy="1426"/>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Distributed FileSystem</a:t>
              </a:r>
            </a:p>
            <a:p>
              <a:endParaRPr lang="zh-CN" altLang="en-US"/>
            </a:p>
          </p:txBody>
        </p:sp>
        <p:sp>
          <p:nvSpPr>
            <p:cNvPr id="79" name="文本框 78"/>
            <p:cNvSpPr txBox="1"/>
            <p:nvPr/>
          </p:nvSpPr>
          <p:spPr>
            <a:xfrm>
              <a:off x="2579" y="3086"/>
              <a:ext cx="1801" cy="139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en-US" altLang="zh-CN"/>
                <a:t>HDFS </a:t>
              </a:r>
            </a:p>
            <a:p>
              <a:r>
                <a:rPr lang="zh-CN" altLang="en-US"/>
                <a:t>客户端</a:t>
              </a:r>
            </a:p>
            <a:p>
              <a:endParaRPr lang="zh-CN" altLang="en-US"/>
            </a:p>
          </p:txBody>
        </p:sp>
      </p:grpSp>
      <p:sp>
        <p:nvSpPr>
          <p:cNvPr id="39" name="Text Box 18"/>
          <p:cNvSpPr txBox="1">
            <a:spLocks noChangeArrowheads="1"/>
          </p:cNvSpPr>
          <p:nvPr userDrawn="1"/>
        </p:nvSpPr>
        <p:spPr bwMode="gray">
          <a:xfrm>
            <a:off x="1121410" y="733425"/>
            <a:ext cx="3798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读文件流程</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073744390" name="组合 1073744389"/>
          <p:cNvGrpSpPr/>
          <p:nvPr/>
        </p:nvGrpSpPr>
        <p:grpSpPr>
          <a:xfrm>
            <a:off x="1107440" y="1409065"/>
            <a:ext cx="10565765" cy="4952840"/>
            <a:chOff x="2465" y="97730"/>
            <a:chExt cx="8644" cy="4463"/>
          </a:xfrm>
        </p:grpSpPr>
        <p:sp>
          <p:nvSpPr>
            <p:cNvPr id="1073744382" name="矩形 1073744381"/>
            <p:cNvSpPr/>
            <p:nvPr/>
          </p:nvSpPr>
          <p:spPr>
            <a:xfrm>
              <a:off x="2465" y="97730"/>
              <a:ext cx="8644" cy="446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4367" name="矩形 1073744366"/>
            <p:cNvSpPr/>
            <p:nvPr/>
          </p:nvSpPr>
          <p:spPr>
            <a:xfrm>
              <a:off x="2775" y="97965"/>
              <a:ext cx="4434" cy="197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4365" name="文本框 1073744364"/>
            <p:cNvSpPr txBox="1"/>
            <p:nvPr/>
          </p:nvSpPr>
          <p:spPr>
            <a:xfrm>
              <a:off x="5320" y="98991"/>
              <a:ext cx="1573" cy="834"/>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zh-CN" altLang="en-US"/>
                <a:t>InputStream</a:t>
              </a:r>
            </a:p>
            <a:p>
              <a:endParaRPr lang="zh-CN" altLang="en-US"/>
            </a:p>
          </p:txBody>
        </p:sp>
        <p:sp>
          <p:nvSpPr>
            <p:cNvPr id="1073744366" name="文本框 1073744365"/>
            <p:cNvSpPr txBox="1"/>
            <p:nvPr/>
          </p:nvSpPr>
          <p:spPr>
            <a:xfrm>
              <a:off x="5317" y="98078"/>
              <a:ext cx="1573" cy="816"/>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Distributed FileSystem</a:t>
              </a:r>
            </a:p>
            <a:p>
              <a:endParaRPr lang="zh-CN" altLang="en-US"/>
            </a:p>
          </p:txBody>
        </p:sp>
        <p:sp>
          <p:nvSpPr>
            <p:cNvPr id="1073744371" name="文本框 1073744370"/>
            <p:cNvSpPr txBox="1"/>
            <p:nvPr/>
          </p:nvSpPr>
          <p:spPr>
            <a:xfrm>
              <a:off x="4707" y="101236"/>
              <a:ext cx="1330" cy="6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1073744372" name="文本框 1073744371"/>
            <p:cNvSpPr txBox="1"/>
            <p:nvPr/>
          </p:nvSpPr>
          <p:spPr>
            <a:xfrm>
              <a:off x="6970" y="101242"/>
              <a:ext cx="1331" cy="63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1073744373" name="文本框 1073744372"/>
            <p:cNvSpPr txBox="1"/>
            <p:nvPr/>
          </p:nvSpPr>
          <p:spPr>
            <a:xfrm>
              <a:off x="9517" y="101210"/>
              <a:ext cx="1303" cy="602"/>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1073744374" name="文本框 1073744373"/>
            <p:cNvSpPr txBox="1"/>
            <p:nvPr/>
          </p:nvSpPr>
          <p:spPr>
            <a:xfrm>
              <a:off x="9597" y="98374"/>
              <a:ext cx="1236" cy="64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名称节点</a:t>
              </a:r>
            </a:p>
            <a:p>
              <a:endParaRPr lang="zh-CN" altLang="en-US"/>
            </a:p>
          </p:txBody>
        </p:sp>
        <p:sp>
          <p:nvSpPr>
            <p:cNvPr id="1073744375" name="文本框 1073744374"/>
            <p:cNvSpPr txBox="1"/>
            <p:nvPr/>
          </p:nvSpPr>
          <p:spPr>
            <a:xfrm>
              <a:off x="2899" y="99530"/>
              <a:ext cx="1077" cy="293"/>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cxnSp>
          <p:nvCxnSpPr>
            <p:cNvPr id="1073744378" name="直接箭头连接符 1073744377"/>
            <p:cNvCxnSpPr>
              <a:stCxn id="3" idx="3"/>
            </p:cNvCxnSpPr>
            <p:nvPr/>
          </p:nvCxnSpPr>
          <p:spPr>
            <a:xfrm>
              <a:off x="3833" y="98546"/>
              <a:ext cx="1520" cy="1163"/>
            </a:xfrm>
            <a:prstGeom prst="straightConnector1">
              <a:avLst/>
            </a:prstGeom>
            <a:ln w="9525" cap="flat" cmpd="sng">
              <a:solidFill>
                <a:srgbClr val="000000"/>
              </a:solidFill>
              <a:prstDash val="solid"/>
              <a:headEnd type="none" w="med" len="med"/>
              <a:tailEnd type="arrow" w="med" len="med"/>
            </a:ln>
          </p:spPr>
        </p:cxnSp>
        <p:cxnSp>
          <p:nvCxnSpPr>
            <p:cNvPr id="1073744379" name="直接箭头连接符 1073744378"/>
            <p:cNvCxnSpPr>
              <a:stCxn id="1073744366" idx="3"/>
              <a:endCxn id="1073744374" idx="1"/>
            </p:cNvCxnSpPr>
            <p:nvPr/>
          </p:nvCxnSpPr>
          <p:spPr>
            <a:xfrm>
              <a:off x="6890" y="98486"/>
              <a:ext cx="2707" cy="212"/>
            </a:xfrm>
            <a:prstGeom prst="straightConnector1">
              <a:avLst/>
            </a:prstGeom>
            <a:ln w="9525" cap="flat" cmpd="sng">
              <a:solidFill>
                <a:srgbClr val="000000"/>
              </a:solidFill>
              <a:prstDash val="solid"/>
              <a:headEnd type="none" w="med" len="med"/>
              <a:tailEnd type="arrow" w="med" len="med"/>
            </a:ln>
          </p:spPr>
        </p:cxnSp>
        <p:sp>
          <p:nvSpPr>
            <p:cNvPr id="1073744384" name="文本框 1073744383"/>
            <p:cNvSpPr txBox="1"/>
            <p:nvPr/>
          </p:nvSpPr>
          <p:spPr>
            <a:xfrm rot="21240000">
              <a:off x="4097" y="98219"/>
              <a:ext cx="993" cy="254"/>
            </a:xfrm>
            <a:prstGeom prst="rect">
              <a:avLst/>
            </a:prstGeom>
            <a:solidFill>
              <a:srgbClr val="FFFFFF"/>
            </a:solidFill>
            <a:ln w="9525">
              <a:noFill/>
            </a:ln>
          </p:spPr>
          <p:txBody>
            <a:bodyPr vert="horz" lIns="0" tIns="0" rIns="0" bIns="0" anchor="t"/>
            <a:lstStyle/>
            <a:p>
              <a:r>
                <a:rPr lang="zh-CN" altLang="en-US"/>
                <a:t>1.打开文件</a:t>
              </a:r>
            </a:p>
            <a:p>
              <a:endParaRPr lang="zh-CN" altLang="en-US"/>
            </a:p>
          </p:txBody>
        </p:sp>
        <p:cxnSp>
          <p:nvCxnSpPr>
            <p:cNvPr id="1073744380" name="直接箭头连接符 1073744379"/>
            <p:cNvCxnSpPr>
              <a:stCxn id="1073744365" idx="3"/>
              <a:endCxn id="1073744373" idx="0"/>
            </p:cNvCxnSpPr>
            <p:nvPr/>
          </p:nvCxnSpPr>
          <p:spPr>
            <a:xfrm>
              <a:off x="6893" y="99408"/>
              <a:ext cx="3276" cy="1802"/>
            </a:xfrm>
            <a:prstGeom prst="straightConnector1">
              <a:avLst/>
            </a:prstGeom>
            <a:ln w="9525" cap="flat" cmpd="sng">
              <a:solidFill>
                <a:srgbClr val="000000"/>
              </a:solidFill>
              <a:prstDash val="solid"/>
              <a:headEnd type="none" w="med" len="med"/>
              <a:tailEnd type="arrow" w="med" len="med"/>
            </a:ln>
          </p:spPr>
        </p:cxnSp>
        <p:cxnSp>
          <p:nvCxnSpPr>
            <p:cNvPr id="1073744381" name="直接箭头连接符 1073744380"/>
            <p:cNvCxnSpPr>
              <a:stCxn id="1073744365" idx="2"/>
              <a:endCxn id="1073744371" idx="0"/>
            </p:cNvCxnSpPr>
            <p:nvPr/>
          </p:nvCxnSpPr>
          <p:spPr>
            <a:xfrm flipH="1">
              <a:off x="5372" y="99825"/>
              <a:ext cx="735" cy="1411"/>
            </a:xfrm>
            <a:prstGeom prst="straightConnector1">
              <a:avLst/>
            </a:prstGeom>
            <a:ln w="9525" cap="flat" cmpd="sng">
              <a:solidFill>
                <a:srgbClr val="000000"/>
              </a:solidFill>
              <a:prstDash val="solid"/>
              <a:headEnd type="none" w="med" len="med"/>
              <a:tailEnd type="arrow" w="med" len="med"/>
            </a:ln>
          </p:spPr>
        </p:cxnSp>
        <p:cxnSp>
          <p:nvCxnSpPr>
            <p:cNvPr id="1073744376" name="直接箭头连接符 1073744375"/>
            <p:cNvCxnSpPr>
              <a:endCxn id="1073744366" idx="1"/>
            </p:cNvCxnSpPr>
            <p:nvPr/>
          </p:nvCxnSpPr>
          <p:spPr>
            <a:xfrm flipV="1">
              <a:off x="3805" y="98486"/>
              <a:ext cx="1512" cy="101"/>
            </a:xfrm>
            <a:prstGeom prst="straightConnector1">
              <a:avLst/>
            </a:prstGeom>
            <a:ln w="9525" cap="flat" cmpd="sng">
              <a:solidFill>
                <a:srgbClr val="000000"/>
              </a:solidFill>
              <a:prstDash val="solid"/>
              <a:headEnd type="none" w="med" len="med"/>
              <a:tailEnd type="arrow" w="med" len="med"/>
            </a:ln>
          </p:spPr>
        </p:cxnSp>
        <p:sp>
          <p:nvSpPr>
            <p:cNvPr id="1073744385" name="文本框 1073744384"/>
            <p:cNvSpPr txBox="1"/>
            <p:nvPr/>
          </p:nvSpPr>
          <p:spPr>
            <a:xfrm rot="180000">
              <a:off x="7411" y="98275"/>
              <a:ext cx="1984" cy="254"/>
            </a:xfrm>
            <a:prstGeom prst="rect">
              <a:avLst/>
            </a:prstGeom>
            <a:solidFill>
              <a:srgbClr val="FFFFFF"/>
            </a:solidFill>
            <a:ln w="9525">
              <a:noFill/>
            </a:ln>
          </p:spPr>
          <p:txBody>
            <a:bodyPr vert="horz" lIns="0" tIns="0" rIns="0" bIns="0" anchor="t"/>
            <a:lstStyle/>
            <a:p>
              <a:r>
                <a:rPr lang="zh-CN" altLang="en-US"/>
                <a:t>2.获取数据库位置信息</a:t>
              </a:r>
            </a:p>
            <a:p>
              <a:endParaRPr lang="zh-CN" altLang="en-US"/>
            </a:p>
          </p:txBody>
        </p:sp>
        <p:sp>
          <p:nvSpPr>
            <p:cNvPr id="1073744386" name="文本框 1073744385"/>
            <p:cNvSpPr txBox="1"/>
            <p:nvPr/>
          </p:nvSpPr>
          <p:spPr>
            <a:xfrm rot="1380000">
              <a:off x="4190" y="98723"/>
              <a:ext cx="1057" cy="254"/>
            </a:xfrm>
            <a:prstGeom prst="rect">
              <a:avLst/>
            </a:prstGeom>
            <a:solidFill>
              <a:srgbClr val="FFFFFF"/>
            </a:solidFill>
            <a:ln w="9525">
              <a:noFill/>
            </a:ln>
          </p:spPr>
          <p:txBody>
            <a:bodyPr vert="horz" lIns="0" tIns="0" rIns="0" bIns="0" anchor="t"/>
            <a:lstStyle/>
            <a:p>
              <a:r>
                <a:rPr lang="zh-CN" altLang="en-US"/>
                <a:t>3.读取请求</a:t>
              </a:r>
            </a:p>
            <a:p>
              <a:endParaRPr lang="zh-CN" altLang="en-US"/>
            </a:p>
          </p:txBody>
        </p:sp>
        <p:sp>
          <p:nvSpPr>
            <p:cNvPr id="1073744387" name="文本框 1073744386"/>
            <p:cNvSpPr txBox="1"/>
            <p:nvPr/>
          </p:nvSpPr>
          <p:spPr>
            <a:xfrm>
              <a:off x="5402" y="100558"/>
              <a:ext cx="956" cy="254"/>
            </a:xfrm>
            <a:prstGeom prst="rect">
              <a:avLst/>
            </a:prstGeom>
            <a:solidFill>
              <a:srgbClr val="FFFFFF"/>
            </a:solidFill>
            <a:ln w="9525">
              <a:noFill/>
            </a:ln>
          </p:spPr>
          <p:txBody>
            <a:bodyPr vert="horz" lIns="0" tIns="0" rIns="0" bIns="0" anchor="t"/>
            <a:lstStyle/>
            <a:p>
              <a:r>
                <a:rPr lang="zh-CN" altLang="en-US"/>
                <a:t>5.读取数据</a:t>
              </a:r>
            </a:p>
            <a:p>
              <a:endParaRPr lang="zh-CN" altLang="en-US"/>
            </a:p>
          </p:txBody>
        </p:sp>
        <p:sp>
          <p:nvSpPr>
            <p:cNvPr id="1073744388" name="文本框 1073744387"/>
            <p:cNvSpPr txBox="1"/>
            <p:nvPr/>
          </p:nvSpPr>
          <p:spPr>
            <a:xfrm rot="1320000">
              <a:off x="8534" y="100047"/>
              <a:ext cx="956" cy="177"/>
            </a:xfrm>
            <a:prstGeom prst="rect">
              <a:avLst/>
            </a:prstGeom>
            <a:solidFill>
              <a:srgbClr val="FFFFFF"/>
            </a:solidFill>
            <a:ln w="9525">
              <a:noFill/>
            </a:ln>
          </p:spPr>
          <p:txBody>
            <a:bodyPr vert="horz" lIns="0" tIns="0" rIns="0" bIns="0" anchor="t"/>
            <a:lstStyle/>
            <a:p>
              <a:r>
                <a:rPr lang="zh-CN" altLang="en-US"/>
                <a:t>4.读取数据</a:t>
              </a:r>
            </a:p>
            <a:p>
              <a:endParaRPr lang="zh-CN" altLang="en-US"/>
            </a:p>
          </p:txBody>
        </p:sp>
        <p:cxnSp>
          <p:nvCxnSpPr>
            <p:cNvPr id="1073744377" name="直接箭头连接符 1073744376"/>
            <p:cNvCxnSpPr>
              <a:stCxn id="3" idx="3"/>
              <a:endCxn id="1073744365" idx="1"/>
            </p:cNvCxnSpPr>
            <p:nvPr/>
          </p:nvCxnSpPr>
          <p:spPr>
            <a:xfrm>
              <a:off x="3833" y="98546"/>
              <a:ext cx="1487" cy="862"/>
            </a:xfrm>
            <a:prstGeom prst="straightConnector1">
              <a:avLst/>
            </a:prstGeom>
            <a:ln w="9525" cap="flat" cmpd="sng">
              <a:solidFill>
                <a:srgbClr val="000000"/>
              </a:solidFill>
              <a:prstDash val="solid"/>
              <a:headEnd type="none" w="med" len="med"/>
              <a:tailEnd type="arrow" w="med" len="med"/>
            </a:ln>
          </p:spPr>
        </p:cxnSp>
        <p:sp>
          <p:nvSpPr>
            <p:cNvPr id="1073744389" name="文本框 1073744388"/>
            <p:cNvSpPr txBox="1"/>
            <p:nvPr/>
          </p:nvSpPr>
          <p:spPr>
            <a:xfrm rot="2220000">
              <a:off x="4077" y="99166"/>
              <a:ext cx="908" cy="296"/>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grpSp>
      <p:sp>
        <p:nvSpPr>
          <p:cNvPr id="29" name="文本框 28"/>
          <p:cNvSpPr txBox="1"/>
          <p:nvPr/>
        </p:nvSpPr>
        <p:spPr>
          <a:xfrm>
            <a:off x="1635760" y="1959610"/>
            <a:ext cx="1143635" cy="88265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en-US" altLang="zh-CN"/>
              <a:t>HDFS </a:t>
            </a:r>
          </a:p>
          <a:p>
            <a:r>
              <a:rPr lang="zh-CN" altLang="en-US"/>
              <a:t>客户端</a:t>
            </a:r>
          </a:p>
          <a:p>
            <a:endParaRPr lang="zh-CN" altLang="en-US"/>
          </a:p>
        </p:txBody>
      </p:sp>
      <p:sp>
        <p:nvSpPr>
          <p:cNvPr id="62" name="文本框 61"/>
          <p:cNvSpPr txBox="1"/>
          <p:nvPr/>
        </p:nvSpPr>
        <p:spPr>
          <a:xfrm>
            <a:off x="3862070" y="5299710"/>
            <a:ext cx="1625600" cy="68834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63" name="文本框 62"/>
          <p:cNvSpPr txBox="1"/>
          <p:nvPr/>
        </p:nvSpPr>
        <p:spPr>
          <a:xfrm>
            <a:off x="6628130" y="5306695"/>
            <a:ext cx="1626870" cy="708025"/>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64" name="文本框 63"/>
          <p:cNvSpPr txBox="1"/>
          <p:nvPr/>
        </p:nvSpPr>
        <p:spPr>
          <a:xfrm>
            <a:off x="9741535" y="5271135"/>
            <a:ext cx="1592580" cy="6680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65" name="文本框 64"/>
          <p:cNvSpPr txBox="1"/>
          <p:nvPr/>
        </p:nvSpPr>
        <p:spPr>
          <a:xfrm>
            <a:off x="9839325" y="2123440"/>
            <a:ext cx="1510665" cy="7188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名称节点</a:t>
            </a:r>
          </a:p>
          <a:p>
            <a:endParaRPr lang="zh-CN" altLang="en-US"/>
          </a:p>
        </p:txBody>
      </p:sp>
      <p:sp>
        <p:nvSpPr>
          <p:cNvPr id="66" name="文本框 65"/>
          <p:cNvSpPr txBox="1"/>
          <p:nvPr/>
        </p:nvSpPr>
        <p:spPr>
          <a:xfrm>
            <a:off x="1653540" y="3406775"/>
            <a:ext cx="1316355" cy="325120"/>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cxnSp>
        <p:nvCxnSpPr>
          <p:cNvPr id="67" name="直接箭头连接符 66"/>
          <p:cNvCxnSpPr/>
          <p:nvPr/>
        </p:nvCxnSpPr>
        <p:spPr>
          <a:xfrm>
            <a:off x="2793365" y="2314575"/>
            <a:ext cx="1858010" cy="1290955"/>
          </a:xfrm>
          <a:prstGeom prst="straightConnector1">
            <a:avLst/>
          </a:prstGeom>
          <a:ln w="9525" cap="flat" cmpd="sng">
            <a:solidFill>
              <a:srgbClr val="000000"/>
            </a:solidFill>
            <a:prstDash val="solid"/>
            <a:headEnd type="none" w="med" len="med"/>
            <a:tailEnd type="arrow" w="med" len="med"/>
          </a:ln>
        </p:spPr>
      </p:cxnSp>
      <p:cxnSp>
        <p:nvCxnSpPr>
          <p:cNvPr id="68" name="直接箭头连接符 67"/>
          <p:cNvCxnSpPr>
            <a:stCxn id="61" idx="3"/>
            <a:endCxn id="65" idx="1"/>
          </p:cNvCxnSpPr>
          <p:nvPr/>
        </p:nvCxnSpPr>
        <p:spPr>
          <a:xfrm>
            <a:off x="6532245" y="2247900"/>
            <a:ext cx="3307080" cy="234950"/>
          </a:xfrm>
          <a:prstGeom prst="straightConnector1">
            <a:avLst/>
          </a:prstGeom>
          <a:ln w="9525" cap="flat" cmpd="sng">
            <a:solidFill>
              <a:srgbClr val="000000"/>
            </a:solidFill>
            <a:prstDash val="solid"/>
            <a:headEnd type="none" w="med" len="med"/>
            <a:tailEnd type="arrow" w="med" len="med"/>
          </a:ln>
        </p:spPr>
      </p:cxnSp>
      <p:sp>
        <p:nvSpPr>
          <p:cNvPr id="69" name="文本框 68"/>
          <p:cNvSpPr txBox="1"/>
          <p:nvPr/>
        </p:nvSpPr>
        <p:spPr>
          <a:xfrm rot="21240000">
            <a:off x="3115945" y="1951990"/>
            <a:ext cx="1213485" cy="281940"/>
          </a:xfrm>
          <a:prstGeom prst="rect">
            <a:avLst/>
          </a:prstGeom>
          <a:solidFill>
            <a:srgbClr val="FFFFFF"/>
          </a:solidFill>
          <a:ln w="9525">
            <a:noFill/>
          </a:ln>
        </p:spPr>
        <p:txBody>
          <a:bodyPr vert="horz" lIns="0" tIns="0" rIns="0" bIns="0" anchor="t"/>
          <a:lstStyle/>
          <a:p>
            <a:r>
              <a:rPr lang="zh-CN" altLang="en-US"/>
              <a:t>1.打开文件</a:t>
            </a:r>
          </a:p>
          <a:p>
            <a:endParaRPr lang="zh-CN" altLang="en-US"/>
          </a:p>
        </p:txBody>
      </p:sp>
      <p:cxnSp>
        <p:nvCxnSpPr>
          <p:cNvPr id="70" name="直接箭头连接符 69"/>
          <p:cNvCxnSpPr>
            <a:stCxn id="59" idx="3"/>
            <a:endCxn id="64" idx="0"/>
          </p:cNvCxnSpPr>
          <p:nvPr/>
        </p:nvCxnSpPr>
        <p:spPr>
          <a:xfrm>
            <a:off x="6534150" y="3271520"/>
            <a:ext cx="4003675" cy="1999615"/>
          </a:xfrm>
          <a:prstGeom prst="straightConnector1">
            <a:avLst/>
          </a:prstGeom>
          <a:ln w="9525" cap="flat" cmpd="sng">
            <a:solidFill>
              <a:srgbClr val="000000"/>
            </a:solidFill>
            <a:prstDash val="solid"/>
            <a:headEnd type="none" w="med" len="med"/>
            <a:tailEnd type="arrow" w="med" len="med"/>
          </a:ln>
        </p:spPr>
      </p:cxnSp>
      <p:cxnSp>
        <p:nvCxnSpPr>
          <p:cNvPr id="71" name="直接箭头连接符 70"/>
          <p:cNvCxnSpPr>
            <a:stCxn id="59" idx="2"/>
            <a:endCxn id="62" idx="0"/>
          </p:cNvCxnSpPr>
          <p:nvPr/>
        </p:nvCxnSpPr>
        <p:spPr>
          <a:xfrm flipH="1">
            <a:off x="4674870" y="3734435"/>
            <a:ext cx="897890" cy="1565275"/>
          </a:xfrm>
          <a:prstGeom prst="straightConnector1">
            <a:avLst/>
          </a:prstGeom>
          <a:ln w="9525" cap="flat" cmpd="sng">
            <a:solidFill>
              <a:srgbClr val="000000"/>
            </a:solidFill>
            <a:prstDash val="solid"/>
            <a:headEnd type="none" w="med" len="med"/>
            <a:tailEnd type="arrow" w="med" len="med"/>
          </a:ln>
        </p:spPr>
      </p:cxnSp>
      <p:cxnSp>
        <p:nvCxnSpPr>
          <p:cNvPr id="72" name="直接箭头连接符 71"/>
          <p:cNvCxnSpPr>
            <a:endCxn id="61" idx="1"/>
          </p:cNvCxnSpPr>
          <p:nvPr/>
        </p:nvCxnSpPr>
        <p:spPr>
          <a:xfrm flipV="1">
            <a:off x="2761615" y="2247900"/>
            <a:ext cx="1847850" cy="112395"/>
          </a:xfrm>
          <a:prstGeom prst="straightConnector1">
            <a:avLst/>
          </a:prstGeom>
          <a:ln w="9525" cap="flat" cmpd="sng">
            <a:solidFill>
              <a:srgbClr val="000000"/>
            </a:solidFill>
            <a:prstDash val="solid"/>
            <a:headEnd type="none" w="med" len="med"/>
            <a:tailEnd type="arrow" w="med" len="med"/>
          </a:ln>
        </p:spPr>
      </p:cxnSp>
      <p:sp>
        <p:nvSpPr>
          <p:cNvPr id="73" name="文本框 72"/>
          <p:cNvSpPr txBox="1"/>
          <p:nvPr/>
        </p:nvSpPr>
        <p:spPr>
          <a:xfrm rot="180000">
            <a:off x="7167245" y="2013585"/>
            <a:ext cx="2425065" cy="281940"/>
          </a:xfrm>
          <a:prstGeom prst="rect">
            <a:avLst/>
          </a:prstGeom>
          <a:solidFill>
            <a:srgbClr val="FFFFFF"/>
          </a:solidFill>
          <a:ln w="9525">
            <a:noFill/>
          </a:ln>
        </p:spPr>
        <p:txBody>
          <a:bodyPr vert="horz" lIns="0" tIns="0" rIns="0" bIns="0" anchor="t"/>
          <a:lstStyle/>
          <a:p>
            <a:r>
              <a:rPr lang="zh-CN" altLang="en-US"/>
              <a:t>2.获取数据库位置信息</a:t>
            </a:r>
          </a:p>
          <a:p>
            <a:endParaRPr lang="zh-CN" altLang="en-US"/>
          </a:p>
        </p:txBody>
      </p:sp>
      <p:sp>
        <p:nvSpPr>
          <p:cNvPr id="74" name="文本框 73"/>
          <p:cNvSpPr txBox="1"/>
          <p:nvPr/>
        </p:nvSpPr>
        <p:spPr>
          <a:xfrm rot="1380000">
            <a:off x="3229610" y="2510790"/>
            <a:ext cx="1292225" cy="281940"/>
          </a:xfrm>
          <a:prstGeom prst="rect">
            <a:avLst/>
          </a:prstGeom>
          <a:solidFill>
            <a:srgbClr val="FFFFFF"/>
          </a:solidFill>
          <a:ln w="9525">
            <a:noFill/>
          </a:ln>
        </p:spPr>
        <p:txBody>
          <a:bodyPr vert="horz" lIns="0" tIns="0" rIns="0" bIns="0" anchor="t"/>
          <a:lstStyle/>
          <a:p>
            <a:r>
              <a:rPr lang="zh-CN" altLang="en-US"/>
              <a:t>3.读取请求</a:t>
            </a:r>
          </a:p>
          <a:p>
            <a:endParaRPr lang="zh-CN" altLang="en-US"/>
          </a:p>
        </p:txBody>
      </p:sp>
      <p:sp>
        <p:nvSpPr>
          <p:cNvPr id="75" name="文本框 74"/>
          <p:cNvSpPr txBox="1"/>
          <p:nvPr/>
        </p:nvSpPr>
        <p:spPr>
          <a:xfrm>
            <a:off x="4711065" y="4547235"/>
            <a:ext cx="1168400" cy="281940"/>
          </a:xfrm>
          <a:prstGeom prst="rect">
            <a:avLst/>
          </a:prstGeom>
          <a:solidFill>
            <a:srgbClr val="FFFFFF"/>
          </a:solidFill>
          <a:ln w="9525">
            <a:noFill/>
          </a:ln>
        </p:spPr>
        <p:txBody>
          <a:bodyPr vert="horz" lIns="0" tIns="0" rIns="0" bIns="0" anchor="t"/>
          <a:lstStyle/>
          <a:p>
            <a:r>
              <a:rPr lang="zh-CN" altLang="en-US"/>
              <a:t>5.读取数据</a:t>
            </a:r>
          </a:p>
          <a:p>
            <a:endParaRPr lang="zh-CN" altLang="en-US"/>
          </a:p>
        </p:txBody>
      </p:sp>
      <p:sp>
        <p:nvSpPr>
          <p:cNvPr id="76" name="文本框 75"/>
          <p:cNvSpPr txBox="1"/>
          <p:nvPr/>
        </p:nvSpPr>
        <p:spPr>
          <a:xfrm rot="1320000">
            <a:off x="8539480" y="3980180"/>
            <a:ext cx="1168400" cy="196215"/>
          </a:xfrm>
          <a:prstGeom prst="rect">
            <a:avLst/>
          </a:prstGeom>
          <a:solidFill>
            <a:srgbClr val="FFFFFF"/>
          </a:solidFill>
          <a:ln w="9525">
            <a:noFill/>
          </a:ln>
        </p:spPr>
        <p:txBody>
          <a:bodyPr vert="horz" lIns="0" tIns="0" rIns="0" bIns="0" anchor="t"/>
          <a:lstStyle/>
          <a:p>
            <a:r>
              <a:rPr lang="zh-CN" altLang="en-US"/>
              <a:t>4.读取数据</a:t>
            </a:r>
          </a:p>
          <a:p>
            <a:endParaRPr lang="zh-CN" altLang="en-US"/>
          </a:p>
        </p:txBody>
      </p:sp>
      <p:cxnSp>
        <p:nvCxnSpPr>
          <p:cNvPr id="77" name="直接箭头连接符 76"/>
          <p:cNvCxnSpPr>
            <a:endCxn id="59" idx="1"/>
          </p:cNvCxnSpPr>
          <p:nvPr/>
        </p:nvCxnSpPr>
        <p:spPr>
          <a:xfrm>
            <a:off x="2794000" y="2315210"/>
            <a:ext cx="1817370" cy="956310"/>
          </a:xfrm>
          <a:prstGeom prst="straightConnector1">
            <a:avLst/>
          </a:prstGeom>
          <a:ln w="9525" cap="flat" cmpd="sng">
            <a:solidFill>
              <a:srgbClr val="000000"/>
            </a:solidFill>
            <a:prstDash val="solid"/>
            <a:headEnd type="none" w="med" len="med"/>
            <a:tailEnd type="arrow" w="med" len="med"/>
          </a:ln>
        </p:spPr>
      </p:cxnSp>
      <p:sp>
        <p:nvSpPr>
          <p:cNvPr id="78" name="文本框 77"/>
          <p:cNvSpPr txBox="1"/>
          <p:nvPr/>
        </p:nvSpPr>
        <p:spPr>
          <a:xfrm rot="2220000">
            <a:off x="3091815" y="3002915"/>
            <a:ext cx="1109980" cy="328295"/>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sp>
        <p:nvSpPr>
          <p:cNvPr id="82" name="文本框 81"/>
          <p:cNvSpPr txBox="1"/>
          <p:nvPr/>
        </p:nvSpPr>
        <p:spPr>
          <a:xfrm>
            <a:off x="6614160" y="5306695"/>
            <a:ext cx="1626870" cy="708025"/>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83" name="文本框 82"/>
          <p:cNvSpPr txBox="1"/>
          <p:nvPr/>
        </p:nvSpPr>
        <p:spPr>
          <a:xfrm>
            <a:off x="9727565" y="5271135"/>
            <a:ext cx="1592580" cy="6680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84" name="文本框 83"/>
          <p:cNvSpPr txBox="1"/>
          <p:nvPr/>
        </p:nvSpPr>
        <p:spPr>
          <a:xfrm>
            <a:off x="9825355" y="2123440"/>
            <a:ext cx="1510665" cy="7188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名称节点</a:t>
            </a:r>
          </a:p>
          <a:p>
            <a:endParaRPr lang="zh-CN" altLang="en-US"/>
          </a:p>
        </p:txBody>
      </p:sp>
      <p:cxnSp>
        <p:nvCxnSpPr>
          <p:cNvPr id="85" name="直接箭头连接符 84"/>
          <p:cNvCxnSpPr>
            <a:endCxn id="83" idx="0"/>
          </p:cNvCxnSpPr>
          <p:nvPr/>
        </p:nvCxnSpPr>
        <p:spPr>
          <a:xfrm>
            <a:off x="6520180" y="3271520"/>
            <a:ext cx="4003675" cy="1999615"/>
          </a:xfrm>
          <a:prstGeom prst="straightConnector1">
            <a:avLst/>
          </a:prstGeom>
          <a:ln w="9525" cap="flat" cmpd="sng">
            <a:solidFill>
              <a:srgbClr val="000000"/>
            </a:solidFill>
            <a:prstDash val="solid"/>
            <a:headEnd type="none" w="med" len="med"/>
            <a:tailEnd type="arrow" w="med" len="med"/>
          </a:ln>
        </p:spPr>
      </p:cxnSp>
      <p:grpSp>
        <p:nvGrpSpPr>
          <p:cNvPr id="30" name="组合 29"/>
          <p:cNvGrpSpPr/>
          <p:nvPr/>
        </p:nvGrpSpPr>
        <p:grpSpPr>
          <a:xfrm>
            <a:off x="1123315" y="1409065"/>
            <a:ext cx="10565765" cy="4952840"/>
            <a:chOff x="2465" y="97730"/>
            <a:chExt cx="8644" cy="4463"/>
          </a:xfrm>
        </p:grpSpPr>
        <p:sp>
          <p:nvSpPr>
            <p:cNvPr id="31" name="矩形 30"/>
            <p:cNvSpPr/>
            <p:nvPr/>
          </p:nvSpPr>
          <p:spPr>
            <a:xfrm>
              <a:off x="2465" y="97730"/>
              <a:ext cx="8644" cy="446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32" name="矩形 31"/>
            <p:cNvSpPr/>
            <p:nvPr/>
          </p:nvSpPr>
          <p:spPr>
            <a:xfrm>
              <a:off x="2775" y="97965"/>
              <a:ext cx="4434" cy="197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33" name="文本框 32"/>
            <p:cNvSpPr txBox="1"/>
            <p:nvPr/>
          </p:nvSpPr>
          <p:spPr>
            <a:xfrm>
              <a:off x="5320" y="98991"/>
              <a:ext cx="1573" cy="834"/>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zh-CN" altLang="en-US"/>
                <a:t>InputStream</a:t>
              </a:r>
            </a:p>
            <a:p>
              <a:endParaRPr lang="zh-CN" altLang="en-US"/>
            </a:p>
          </p:txBody>
        </p:sp>
        <p:sp>
          <p:nvSpPr>
            <p:cNvPr id="34" name="文本框 33"/>
            <p:cNvSpPr txBox="1"/>
            <p:nvPr/>
          </p:nvSpPr>
          <p:spPr>
            <a:xfrm>
              <a:off x="5317" y="98078"/>
              <a:ext cx="1573" cy="816"/>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Distributed FileSystem</a:t>
              </a:r>
            </a:p>
            <a:p>
              <a:endParaRPr lang="zh-CN" altLang="en-US"/>
            </a:p>
          </p:txBody>
        </p:sp>
        <p:sp>
          <p:nvSpPr>
            <p:cNvPr id="35" name="文本框 34"/>
            <p:cNvSpPr txBox="1"/>
            <p:nvPr/>
          </p:nvSpPr>
          <p:spPr>
            <a:xfrm>
              <a:off x="4707" y="101236"/>
              <a:ext cx="1330" cy="6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36" name="文本框 35"/>
            <p:cNvSpPr txBox="1"/>
            <p:nvPr/>
          </p:nvSpPr>
          <p:spPr>
            <a:xfrm>
              <a:off x="6970" y="101242"/>
              <a:ext cx="1331" cy="63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37" name="文本框 36"/>
            <p:cNvSpPr txBox="1"/>
            <p:nvPr/>
          </p:nvSpPr>
          <p:spPr>
            <a:xfrm>
              <a:off x="9517" y="101210"/>
              <a:ext cx="1303" cy="602"/>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38" name="文本框 37"/>
            <p:cNvSpPr txBox="1"/>
            <p:nvPr/>
          </p:nvSpPr>
          <p:spPr>
            <a:xfrm>
              <a:off x="9597" y="98374"/>
              <a:ext cx="1236" cy="64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名称节点</a:t>
              </a:r>
            </a:p>
            <a:p>
              <a:endParaRPr lang="zh-CN" altLang="en-US"/>
            </a:p>
          </p:txBody>
        </p:sp>
        <p:sp>
          <p:nvSpPr>
            <p:cNvPr id="41" name="文本框 40"/>
            <p:cNvSpPr txBox="1"/>
            <p:nvPr/>
          </p:nvSpPr>
          <p:spPr>
            <a:xfrm>
              <a:off x="2899" y="99530"/>
              <a:ext cx="1077" cy="293"/>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cxnSp>
          <p:nvCxnSpPr>
            <p:cNvPr id="42" name="直接箭头连接符 41"/>
            <p:cNvCxnSpPr/>
            <p:nvPr/>
          </p:nvCxnSpPr>
          <p:spPr>
            <a:xfrm>
              <a:off x="3833" y="98546"/>
              <a:ext cx="1520" cy="1163"/>
            </a:xfrm>
            <a:prstGeom prst="straightConnector1">
              <a:avLst/>
            </a:prstGeom>
            <a:ln w="9525" cap="flat" cmpd="sng">
              <a:solidFill>
                <a:srgbClr val="000000"/>
              </a:solidFill>
              <a:prstDash val="solid"/>
              <a:headEnd type="none" w="med" len="med"/>
              <a:tailEnd type="arrow" w="med" len="med"/>
            </a:ln>
          </p:spPr>
        </p:cxnSp>
        <p:cxnSp>
          <p:nvCxnSpPr>
            <p:cNvPr id="44" name="直接箭头连接符 43"/>
            <p:cNvCxnSpPr>
              <a:stCxn id="34" idx="3"/>
              <a:endCxn id="38" idx="1"/>
            </p:cNvCxnSpPr>
            <p:nvPr/>
          </p:nvCxnSpPr>
          <p:spPr>
            <a:xfrm>
              <a:off x="6890" y="98486"/>
              <a:ext cx="2707" cy="212"/>
            </a:xfrm>
            <a:prstGeom prst="straightConnector1">
              <a:avLst/>
            </a:prstGeom>
            <a:ln w="9525" cap="flat" cmpd="sng">
              <a:solidFill>
                <a:srgbClr val="000000"/>
              </a:solidFill>
              <a:prstDash val="solid"/>
              <a:headEnd type="none" w="med" len="med"/>
              <a:tailEnd type="arrow" w="med" len="med"/>
            </a:ln>
          </p:spPr>
        </p:cxnSp>
        <p:sp>
          <p:nvSpPr>
            <p:cNvPr id="45" name="文本框 44"/>
            <p:cNvSpPr txBox="1"/>
            <p:nvPr/>
          </p:nvSpPr>
          <p:spPr>
            <a:xfrm rot="21240000">
              <a:off x="4097" y="98219"/>
              <a:ext cx="993" cy="254"/>
            </a:xfrm>
            <a:prstGeom prst="rect">
              <a:avLst/>
            </a:prstGeom>
            <a:solidFill>
              <a:srgbClr val="FFFFFF"/>
            </a:solidFill>
            <a:ln w="9525">
              <a:noFill/>
            </a:ln>
          </p:spPr>
          <p:txBody>
            <a:bodyPr vert="horz" lIns="0" tIns="0" rIns="0" bIns="0" anchor="t"/>
            <a:lstStyle/>
            <a:p>
              <a:r>
                <a:rPr lang="zh-CN" altLang="en-US"/>
                <a:t>1.打开文件</a:t>
              </a:r>
            </a:p>
            <a:p>
              <a:endParaRPr lang="zh-CN" altLang="en-US"/>
            </a:p>
          </p:txBody>
        </p:sp>
        <p:cxnSp>
          <p:nvCxnSpPr>
            <p:cNvPr id="46" name="直接箭头连接符 45"/>
            <p:cNvCxnSpPr>
              <a:stCxn id="33" idx="3"/>
              <a:endCxn id="37" idx="0"/>
            </p:cNvCxnSpPr>
            <p:nvPr/>
          </p:nvCxnSpPr>
          <p:spPr>
            <a:xfrm>
              <a:off x="6893" y="99408"/>
              <a:ext cx="3276" cy="1802"/>
            </a:xfrm>
            <a:prstGeom prst="straightConnector1">
              <a:avLst/>
            </a:prstGeom>
            <a:ln w="9525" cap="flat" cmpd="sng">
              <a:solidFill>
                <a:srgbClr val="000000"/>
              </a:solidFill>
              <a:prstDash val="solid"/>
              <a:headEnd type="none" w="med" len="med"/>
              <a:tailEnd type="arrow" w="med" len="med"/>
            </a:ln>
          </p:spPr>
        </p:cxnSp>
        <p:cxnSp>
          <p:nvCxnSpPr>
            <p:cNvPr id="47" name="直接箭头连接符 46"/>
            <p:cNvCxnSpPr>
              <a:stCxn id="33" idx="2"/>
              <a:endCxn id="35" idx="0"/>
            </p:cNvCxnSpPr>
            <p:nvPr/>
          </p:nvCxnSpPr>
          <p:spPr>
            <a:xfrm flipH="1">
              <a:off x="5372" y="99825"/>
              <a:ext cx="735" cy="1411"/>
            </a:xfrm>
            <a:prstGeom prst="straightConnector1">
              <a:avLst/>
            </a:prstGeom>
            <a:ln w="9525" cap="flat" cmpd="sng">
              <a:solidFill>
                <a:srgbClr val="000000"/>
              </a:solidFill>
              <a:prstDash val="solid"/>
              <a:headEnd type="none" w="med" len="med"/>
              <a:tailEnd type="arrow" w="med" len="med"/>
            </a:ln>
          </p:spPr>
        </p:cxnSp>
        <p:cxnSp>
          <p:nvCxnSpPr>
            <p:cNvPr id="48" name="直接箭头连接符 47"/>
            <p:cNvCxnSpPr>
              <a:endCxn id="34" idx="1"/>
            </p:cNvCxnSpPr>
            <p:nvPr/>
          </p:nvCxnSpPr>
          <p:spPr>
            <a:xfrm flipV="1">
              <a:off x="3805" y="98486"/>
              <a:ext cx="1512" cy="101"/>
            </a:xfrm>
            <a:prstGeom prst="straightConnector1">
              <a:avLst/>
            </a:prstGeom>
            <a:ln w="9525" cap="flat" cmpd="sng">
              <a:solidFill>
                <a:srgbClr val="000000"/>
              </a:solidFill>
              <a:prstDash val="solid"/>
              <a:headEnd type="none" w="med" len="med"/>
              <a:tailEnd type="arrow" w="med" len="med"/>
            </a:ln>
          </p:spPr>
        </p:cxnSp>
        <p:sp>
          <p:nvSpPr>
            <p:cNvPr id="49" name="文本框 48"/>
            <p:cNvSpPr txBox="1"/>
            <p:nvPr/>
          </p:nvSpPr>
          <p:spPr>
            <a:xfrm rot="180000">
              <a:off x="7411" y="98275"/>
              <a:ext cx="1984" cy="254"/>
            </a:xfrm>
            <a:prstGeom prst="rect">
              <a:avLst/>
            </a:prstGeom>
            <a:solidFill>
              <a:srgbClr val="FFFFFF"/>
            </a:solidFill>
            <a:ln w="9525">
              <a:noFill/>
            </a:ln>
          </p:spPr>
          <p:txBody>
            <a:bodyPr vert="horz" lIns="0" tIns="0" rIns="0" bIns="0" anchor="t"/>
            <a:lstStyle/>
            <a:p>
              <a:r>
                <a:rPr lang="zh-CN" altLang="en-US"/>
                <a:t>2.获取数据库位置信息</a:t>
              </a:r>
            </a:p>
            <a:p>
              <a:endParaRPr lang="zh-CN" altLang="en-US"/>
            </a:p>
          </p:txBody>
        </p:sp>
        <p:sp>
          <p:nvSpPr>
            <p:cNvPr id="50" name="文本框 49"/>
            <p:cNvSpPr txBox="1"/>
            <p:nvPr/>
          </p:nvSpPr>
          <p:spPr>
            <a:xfrm rot="1380000">
              <a:off x="4190" y="98723"/>
              <a:ext cx="1057" cy="254"/>
            </a:xfrm>
            <a:prstGeom prst="rect">
              <a:avLst/>
            </a:prstGeom>
            <a:solidFill>
              <a:srgbClr val="FFFFFF"/>
            </a:solidFill>
            <a:ln w="9525">
              <a:noFill/>
            </a:ln>
          </p:spPr>
          <p:txBody>
            <a:bodyPr vert="horz" lIns="0" tIns="0" rIns="0" bIns="0" anchor="t"/>
            <a:lstStyle/>
            <a:p>
              <a:r>
                <a:rPr lang="zh-CN" altLang="en-US"/>
                <a:t>3.读取请求</a:t>
              </a:r>
            </a:p>
            <a:p>
              <a:endParaRPr lang="zh-CN" altLang="en-US"/>
            </a:p>
          </p:txBody>
        </p:sp>
        <p:sp>
          <p:nvSpPr>
            <p:cNvPr id="51" name="文本框 50"/>
            <p:cNvSpPr txBox="1"/>
            <p:nvPr/>
          </p:nvSpPr>
          <p:spPr>
            <a:xfrm>
              <a:off x="5402" y="100558"/>
              <a:ext cx="956" cy="254"/>
            </a:xfrm>
            <a:prstGeom prst="rect">
              <a:avLst/>
            </a:prstGeom>
            <a:solidFill>
              <a:srgbClr val="FFFFFF"/>
            </a:solidFill>
            <a:ln w="9525">
              <a:noFill/>
            </a:ln>
          </p:spPr>
          <p:txBody>
            <a:bodyPr vert="horz" lIns="0" tIns="0" rIns="0" bIns="0" anchor="t"/>
            <a:lstStyle/>
            <a:p>
              <a:r>
                <a:rPr lang="zh-CN" altLang="en-US"/>
                <a:t>5.读取数据</a:t>
              </a:r>
            </a:p>
            <a:p>
              <a:endParaRPr lang="zh-CN" altLang="en-US"/>
            </a:p>
          </p:txBody>
        </p:sp>
        <p:sp>
          <p:nvSpPr>
            <p:cNvPr id="52" name="文本框 51"/>
            <p:cNvSpPr txBox="1"/>
            <p:nvPr/>
          </p:nvSpPr>
          <p:spPr>
            <a:xfrm rot="1320000">
              <a:off x="8534" y="100047"/>
              <a:ext cx="956" cy="177"/>
            </a:xfrm>
            <a:prstGeom prst="rect">
              <a:avLst/>
            </a:prstGeom>
            <a:solidFill>
              <a:srgbClr val="FFFFFF"/>
            </a:solidFill>
            <a:ln w="9525">
              <a:noFill/>
            </a:ln>
          </p:spPr>
          <p:txBody>
            <a:bodyPr vert="horz" lIns="0" tIns="0" rIns="0" bIns="0" anchor="t"/>
            <a:lstStyle/>
            <a:p>
              <a:r>
                <a:rPr lang="zh-CN" altLang="en-US"/>
                <a:t>4.读取数据</a:t>
              </a:r>
            </a:p>
            <a:p>
              <a:endParaRPr lang="zh-CN" altLang="en-US"/>
            </a:p>
          </p:txBody>
        </p:sp>
        <p:cxnSp>
          <p:nvCxnSpPr>
            <p:cNvPr id="53" name="直接箭头连接符 52"/>
            <p:cNvCxnSpPr>
              <a:endCxn id="33" idx="1"/>
            </p:cNvCxnSpPr>
            <p:nvPr/>
          </p:nvCxnSpPr>
          <p:spPr>
            <a:xfrm>
              <a:off x="3833" y="98546"/>
              <a:ext cx="1487" cy="862"/>
            </a:xfrm>
            <a:prstGeom prst="straightConnector1">
              <a:avLst/>
            </a:prstGeom>
            <a:ln w="9525" cap="flat" cmpd="sng">
              <a:solidFill>
                <a:srgbClr val="000000"/>
              </a:solidFill>
              <a:prstDash val="solid"/>
              <a:headEnd type="none" w="med" len="med"/>
              <a:tailEnd type="arrow" w="med" len="med"/>
            </a:ln>
          </p:spPr>
        </p:cxnSp>
        <p:sp>
          <p:nvSpPr>
            <p:cNvPr id="54" name="文本框 53"/>
            <p:cNvSpPr txBox="1"/>
            <p:nvPr/>
          </p:nvSpPr>
          <p:spPr>
            <a:xfrm rot="2220000">
              <a:off x="4077" y="99166"/>
              <a:ext cx="908" cy="296"/>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grpSp>
      <p:sp>
        <p:nvSpPr>
          <p:cNvPr id="55" name="文本框 54"/>
          <p:cNvSpPr txBox="1"/>
          <p:nvPr/>
        </p:nvSpPr>
        <p:spPr>
          <a:xfrm>
            <a:off x="1651635" y="1959610"/>
            <a:ext cx="1143635" cy="88265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en-US" altLang="zh-CN"/>
              <a:t>HDFS </a:t>
            </a:r>
          </a:p>
          <a:p>
            <a:r>
              <a:rPr lang="zh-CN" altLang="en-US"/>
              <a:t>客户端</a:t>
            </a:r>
          </a:p>
          <a:p>
            <a:endParaRPr lang="zh-CN" altLang="en-US"/>
          </a:p>
        </p:txBody>
      </p:sp>
      <p:sp>
        <p:nvSpPr>
          <p:cNvPr id="4" name="矩形 3"/>
          <p:cNvSpPr/>
          <p:nvPr/>
        </p:nvSpPr>
        <p:spPr>
          <a:xfrm>
            <a:off x="1107440" y="1409065"/>
            <a:ext cx="10565765" cy="495300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5" name="矩形 4"/>
          <p:cNvSpPr/>
          <p:nvPr/>
        </p:nvSpPr>
        <p:spPr>
          <a:xfrm>
            <a:off x="1486535" y="1670050"/>
            <a:ext cx="5419725" cy="218630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8" name="文本框 7"/>
          <p:cNvSpPr txBox="1"/>
          <p:nvPr/>
        </p:nvSpPr>
        <p:spPr>
          <a:xfrm>
            <a:off x="3848100" y="5299710"/>
            <a:ext cx="1625600" cy="68834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60000"/>
              </a:lnSpc>
            </a:pPr>
            <a:r>
              <a:rPr lang="en-US" altLang="zh-CN"/>
              <a:t>     </a:t>
            </a:r>
            <a:r>
              <a:rPr lang="zh-CN" altLang="en-US"/>
              <a:t>数据节点</a:t>
            </a:r>
          </a:p>
          <a:p>
            <a:endParaRPr lang="zh-CN" altLang="en-US"/>
          </a:p>
        </p:txBody>
      </p:sp>
      <p:sp>
        <p:nvSpPr>
          <p:cNvPr id="9" name="文本框 8"/>
          <p:cNvSpPr txBox="1"/>
          <p:nvPr/>
        </p:nvSpPr>
        <p:spPr>
          <a:xfrm>
            <a:off x="6614160" y="5306695"/>
            <a:ext cx="1626870" cy="708025"/>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70000"/>
              </a:lnSpc>
            </a:pPr>
            <a:r>
              <a:rPr lang="en-US" altLang="zh-CN"/>
              <a:t>     </a:t>
            </a:r>
            <a:r>
              <a:rPr lang="zh-CN" altLang="en-US"/>
              <a:t>数据节点</a:t>
            </a:r>
          </a:p>
          <a:p>
            <a:endParaRPr lang="zh-CN" altLang="en-US"/>
          </a:p>
        </p:txBody>
      </p:sp>
      <p:sp>
        <p:nvSpPr>
          <p:cNvPr id="10" name="文本框 9"/>
          <p:cNvSpPr txBox="1"/>
          <p:nvPr/>
        </p:nvSpPr>
        <p:spPr>
          <a:xfrm>
            <a:off x="9727565" y="5271135"/>
            <a:ext cx="1592580" cy="66802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70000"/>
              </a:lnSpc>
            </a:pPr>
            <a:r>
              <a:rPr lang="en-US" altLang="zh-CN"/>
              <a:t>      </a:t>
            </a:r>
            <a:r>
              <a:rPr lang="zh-CN" altLang="en-US"/>
              <a:t>数据节点</a:t>
            </a:r>
          </a:p>
          <a:p>
            <a:endParaRPr lang="zh-CN" altLang="en-US"/>
          </a:p>
        </p:txBody>
      </p:sp>
      <p:sp>
        <p:nvSpPr>
          <p:cNvPr id="11" name="文本框 10"/>
          <p:cNvSpPr txBox="1"/>
          <p:nvPr/>
        </p:nvSpPr>
        <p:spPr>
          <a:xfrm>
            <a:off x="9825355" y="2123440"/>
            <a:ext cx="1510665" cy="71882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70000"/>
              </a:lnSpc>
            </a:pPr>
            <a:r>
              <a:rPr lang="en-US" altLang="zh-CN"/>
              <a:t>    </a:t>
            </a:r>
            <a:r>
              <a:rPr lang="zh-CN" altLang="en-US"/>
              <a:t>名称节点</a:t>
            </a:r>
          </a:p>
          <a:p>
            <a:endParaRPr lang="zh-CN" altLang="en-US"/>
          </a:p>
        </p:txBody>
      </p:sp>
      <p:sp>
        <p:nvSpPr>
          <p:cNvPr id="12" name="文本框 11"/>
          <p:cNvSpPr txBox="1"/>
          <p:nvPr/>
        </p:nvSpPr>
        <p:spPr>
          <a:xfrm>
            <a:off x="1637665" y="3406775"/>
            <a:ext cx="1316355" cy="325120"/>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grpSp>
        <p:nvGrpSpPr>
          <p:cNvPr id="113" name="组合 112"/>
          <p:cNvGrpSpPr/>
          <p:nvPr/>
        </p:nvGrpSpPr>
        <p:grpSpPr>
          <a:xfrm>
            <a:off x="6757035" y="1907540"/>
            <a:ext cx="3068320" cy="575310"/>
            <a:chOff x="10641" y="3004"/>
            <a:chExt cx="4832" cy="906"/>
          </a:xfrm>
        </p:grpSpPr>
        <p:cxnSp>
          <p:nvCxnSpPr>
            <p:cNvPr id="14" name="直接箭头连接符 13"/>
            <p:cNvCxnSpPr>
              <a:stCxn id="7" idx="3"/>
              <a:endCxn id="11" idx="1"/>
            </p:cNvCxnSpPr>
            <p:nvPr/>
          </p:nvCxnSpPr>
          <p:spPr>
            <a:xfrm>
              <a:off x="10641" y="3237"/>
              <a:ext cx="4832" cy="673"/>
            </a:xfrm>
            <a:prstGeom prst="straightConnector1">
              <a:avLst/>
            </a:prstGeom>
            <a:ln w="9525" cap="flat" cmpd="sng">
              <a:solidFill>
                <a:srgbClr val="000000"/>
              </a:solidFill>
              <a:prstDash val="solid"/>
              <a:headEnd type="none" w="med" len="med"/>
              <a:tailEnd type="arrow" w="med" len="med"/>
            </a:ln>
          </p:spPr>
        </p:cxnSp>
        <p:sp>
          <p:nvSpPr>
            <p:cNvPr id="19" name="文本框 18"/>
            <p:cNvSpPr txBox="1"/>
            <p:nvPr/>
          </p:nvSpPr>
          <p:spPr>
            <a:xfrm rot="180000">
              <a:off x="11214" y="3004"/>
              <a:ext cx="3971" cy="444"/>
            </a:xfrm>
            <a:prstGeom prst="rect">
              <a:avLst/>
            </a:prstGeom>
            <a:solidFill>
              <a:srgbClr val="FFFFFF"/>
            </a:solidFill>
            <a:ln w="9525">
              <a:noFill/>
            </a:ln>
          </p:spPr>
          <p:txBody>
            <a:bodyPr vert="horz" lIns="0" tIns="0" rIns="0" bIns="0" anchor="t"/>
            <a:lstStyle/>
            <a:p>
              <a:r>
                <a:rPr lang="zh-CN" altLang="en-US"/>
                <a:t>2.获取数据块位置信息</a:t>
              </a:r>
            </a:p>
            <a:p>
              <a:endParaRPr lang="zh-CN" altLang="en-US"/>
            </a:p>
          </p:txBody>
        </p:sp>
      </p:grpSp>
      <p:grpSp>
        <p:nvGrpSpPr>
          <p:cNvPr id="116" name="组合 115"/>
          <p:cNvGrpSpPr/>
          <p:nvPr/>
        </p:nvGrpSpPr>
        <p:grpSpPr>
          <a:xfrm>
            <a:off x="4660900" y="3733800"/>
            <a:ext cx="1204595" cy="1565910"/>
            <a:chOff x="7340" y="5880"/>
            <a:chExt cx="1897" cy="2466"/>
          </a:xfrm>
        </p:grpSpPr>
        <p:cxnSp>
          <p:nvCxnSpPr>
            <p:cNvPr id="17" name="直接箭头连接符 16"/>
            <p:cNvCxnSpPr>
              <a:stCxn id="6" idx="2"/>
              <a:endCxn id="8" idx="0"/>
            </p:cNvCxnSpPr>
            <p:nvPr/>
          </p:nvCxnSpPr>
          <p:spPr>
            <a:xfrm flipH="1">
              <a:off x="7340" y="5880"/>
              <a:ext cx="1415" cy="2466"/>
            </a:xfrm>
            <a:prstGeom prst="straightConnector1">
              <a:avLst/>
            </a:prstGeom>
            <a:ln w="9525" cap="flat" cmpd="sng">
              <a:solidFill>
                <a:srgbClr val="000000"/>
              </a:solidFill>
              <a:prstDash val="solid"/>
              <a:headEnd type="none" w="med" len="med"/>
              <a:tailEnd type="arrow" w="med" len="med"/>
            </a:ln>
          </p:spPr>
        </p:cxnSp>
        <p:sp>
          <p:nvSpPr>
            <p:cNvPr id="21" name="文本框 20"/>
            <p:cNvSpPr txBox="1"/>
            <p:nvPr/>
          </p:nvSpPr>
          <p:spPr>
            <a:xfrm>
              <a:off x="7397" y="7161"/>
              <a:ext cx="1840" cy="444"/>
            </a:xfrm>
            <a:prstGeom prst="rect">
              <a:avLst/>
            </a:prstGeom>
            <a:solidFill>
              <a:srgbClr val="FFFFFF"/>
            </a:solidFill>
            <a:ln w="9525">
              <a:noFill/>
            </a:ln>
          </p:spPr>
          <p:txBody>
            <a:bodyPr vert="horz" lIns="0" tIns="0" rIns="0" bIns="0" anchor="t"/>
            <a:lstStyle/>
            <a:p>
              <a:r>
                <a:rPr lang="zh-CN" altLang="en-US"/>
                <a:t>5.读取数据</a:t>
              </a:r>
            </a:p>
            <a:p>
              <a:endParaRPr lang="zh-CN" altLang="en-US"/>
            </a:p>
          </p:txBody>
        </p:sp>
      </p:grpSp>
      <p:grpSp>
        <p:nvGrpSpPr>
          <p:cNvPr id="115" name="组合 114"/>
          <p:cNvGrpSpPr/>
          <p:nvPr/>
        </p:nvGrpSpPr>
        <p:grpSpPr>
          <a:xfrm>
            <a:off x="6520180" y="3271520"/>
            <a:ext cx="4004310" cy="1998980"/>
            <a:chOff x="10268" y="5152"/>
            <a:chExt cx="6306" cy="3148"/>
          </a:xfrm>
        </p:grpSpPr>
        <p:cxnSp>
          <p:nvCxnSpPr>
            <p:cNvPr id="16" name="直接箭头连接符 15"/>
            <p:cNvCxnSpPr>
              <a:stCxn id="6" idx="3"/>
              <a:endCxn id="10" idx="0"/>
            </p:cNvCxnSpPr>
            <p:nvPr/>
          </p:nvCxnSpPr>
          <p:spPr>
            <a:xfrm>
              <a:off x="10268" y="5152"/>
              <a:ext cx="6306" cy="3149"/>
            </a:xfrm>
            <a:prstGeom prst="straightConnector1">
              <a:avLst/>
            </a:prstGeom>
            <a:ln w="9525" cap="flat" cmpd="sng">
              <a:solidFill>
                <a:srgbClr val="000000"/>
              </a:solidFill>
              <a:prstDash val="solid"/>
              <a:headEnd type="none" w="med" len="med"/>
              <a:tailEnd type="arrow" w="med" len="med"/>
            </a:ln>
          </p:spPr>
        </p:cxnSp>
        <p:sp>
          <p:nvSpPr>
            <p:cNvPr id="22" name="文本框 21"/>
            <p:cNvSpPr txBox="1"/>
            <p:nvPr/>
          </p:nvSpPr>
          <p:spPr>
            <a:xfrm rot="1320000">
              <a:off x="13426" y="6268"/>
              <a:ext cx="1840" cy="309"/>
            </a:xfrm>
            <a:prstGeom prst="rect">
              <a:avLst/>
            </a:prstGeom>
            <a:solidFill>
              <a:srgbClr val="FFFFFF"/>
            </a:solidFill>
            <a:ln w="9525">
              <a:noFill/>
            </a:ln>
          </p:spPr>
          <p:txBody>
            <a:bodyPr vert="horz" lIns="0" tIns="0" rIns="0" bIns="0" anchor="t"/>
            <a:lstStyle/>
            <a:p>
              <a:r>
                <a:rPr lang="zh-CN" altLang="en-US"/>
                <a:t>4.读取数据</a:t>
              </a:r>
            </a:p>
            <a:p>
              <a:endParaRPr lang="zh-CN" altLang="en-US"/>
            </a:p>
          </p:txBody>
        </p:sp>
      </p:grpSp>
      <p:sp>
        <p:nvSpPr>
          <p:cNvPr id="7" name="文本框 6"/>
          <p:cNvSpPr txBox="1"/>
          <p:nvPr/>
        </p:nvSpPr>
        <p:spPr>
          <a:xfrm>
            <a:off x="4344035" y="1795145"/>
            <a:ext cx="2413000" cy="520065"/>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gn="ctr">
              <a:lnSpc>
                <a:spcPct val="140000"/>
              </a:lnSpc>
            </a:pPr>
            <a:r>
              <a:rPr lang="en-US" altLang="zh-CN"/>
              <a:t>Distributed</a:t>
            </a:r>
            <a:r>
              <a:rPr lang="zh-CN" altLang="en-US"/>
              <a:t>FileSyste</a:t>
            </a:r>
            <a:r>
              <a:rPr lang="en-US" altLang="zh-CN"/>
              <a:t>m</a:t>
            </a:r>
            <a:endParaRPr lang="zh-CN" altLang="en-US"/>
          </a:p>
          <a:p>
            <a:pPr algn="ctr">
              <a:lnSpc>
                <a:spcPct val="140000"/>
              </a:lnSpc>
            </a:pPr>
            <a:endParaRPr lang="zh-CN" altLang="en-US"/>
          </a:p>
        </p:txBody>
      </p:sp>
      <p:sp>
        <p:nvSpPr>
          <p:cNvPr id="6" name="文本框 5"/>
          <p:cNvSpPr txBox="1"/>
          <p:nvPr/>
        </p:nvSpPr>
        <p:spPr>
          <a:xfrm>
            <a:off x="4597400" y="2808605"/>
            <a:ext cx="1922780" cy="92583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indent="133350">
              <a:lnSpc>
                <a:spcPct val="150000"/>
              </a:lnSpc>
            </a:pPr>
            <a:r>
              <a:rPr lang="en-US" altLang="zh-CN"/>
              <a:t>      </a:t>
            </a:r>
            <a:r>
              <a:rPr lang="zh-CN" altLang="en-US"/>
              <a:t>FSData</a:t>
            </a:r>
          </a:p>
          <a:p>
            <a:r>
              <a:rPr lang="zh-CN" altLang="en-US"/>
              <a:t>     InputStream</a:t>
            </a:r>
          </a:p>
          <a:p>
            <a:endParaRPr lang="zh-CN" altLang="en-US"/>
          </a:p>
        </p:txBody>
      </p:sp>
      <p:sp>
        <p:nvSpPr>
          <p:cNvPr id="25" name="文本框 24"/>
          <p:cNvSpPr txBox="1"/>
          <p:nvPr/>
        </p:nvSpPr>
        <p:spPr>
          <a:xfrm>
            <a:off x="1635760" y="1959610"/>
            <a:ext cx="1143635" cy="88265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40000"/>
              </a:lnSpc>
            </a:pPr>
            <a:r>
              <a:rPr lang="en-US" altLang="zh-CN"/>
              <a:t>     HDFS </a:t>
            </a:r>
          </a:p>
          <a:p>
            <a:r>
              <a:rPr lang="zh-CN" altLang="en-US"/>
              <a:t>   客户端</a:t>
            </a:r>
          </a:p>
          <a:p>
            <a:endParaRPr lang="zh-CN" altLang="en-US"/>
          </a:p>
        </p:txBody>
      </p:sp>
      <p:grpSp>
        <p:nvGrpSpPr>
          <p:cNvPr id="3" name="组合 2"/>
          <p:cNvGrpSpPr/>
          <p:nvPr/>
        </p:nvGrpSpPr>
        <p:grpSpPr>
          <a:xfrm>
            <a:off x="2616835" y="1841500"/>
            <a:ext cx="1727200" cy="281940"/>
            <a:chOff x="4121" y="2900"/>
            <a:chExt cx="2720" cy="444"/>
          </a:xfrm>
        </p:grpSpPr>
        <p:cxnSp>
          <p:nvCxnSpPr>
            <p:cNvPr id="18" name="直接箭头连接符 17"/>
            <p:cNvCxnSpPr>
              <a:endCxn id="7" idx="1"/>
            </p:cNvCxnSpPr>
            <p:nvPr/>
          </p:nvCxnSpPr>
          <p:spPr>
            <a:xfrm flipV="1">
              <a:off x="4121" y="3237"/>
              <a:ext cx="2720" cy="1"/>
            </a:xfrm>
            <a:prstGeom prst="straightConnector1">
              <a:avLst/>
            </a:prstGeom>
            <a:ln w="9525" cap="flat" cmpd="sng">
              <a:solidFill>
                <a:srgbClr val="000000"/>
              </a:solidFill>
              <a:prstDash val="solid"/>
              <a:headEnd type="none" w="med" len="med"/>
              <a:tailEnd type="arrow" w="med" len="med"/>
            </a:ln>
          </p:spPr>
        </p:cxnSp>
        <p:sp>
          <p:nvSpPr>
            <p:cNvPr id="90" name="文本框 89"/>
            <p:cNvSpPr txBox="1"/>
            <p:nvPr/>
          </p:nvSpPr>
          <p:spPr>
            <a:xfrm>
              <a:off x="4875" y="2900"/>
              <a:ext cx="1911" cy="444"/>
            </a:xfrm>
            <a:prstGeom prst="rect">
              <a:avLst/>
            </a:prstGeom>
            <a:solidFill>
              <a:srgbClr val="FFFFFF"/>
            </a:solidFill>
            <a:ln w="9525">
              <a:noFill/>
            </a:ln>
          </p:spPr>
          <p:txBody>
            <a:bodyPr vert="horz" lIns="0" tIns="0" rIns="0" bIns="0" anchor="t"/>
            <a:lstStyle/>
            <a:p>
              <a:r>
                <a:rPr lang="zh-CN" altLang="en-US"/>
                <a:t>1.打开文件</a:t>
              </a:r>
            </a:p>
            <a:p>
              <a:endParaRPr lang="zh-CN" altLang="en-US"/>
            </a:p>
          </p:txBody>
        </p:sp>
      </p:grpSp>
      <p:grpSp>
        <p:nvGrpSpPr>
          <p:cNvPr id="112" name="组合 111"/>
          <p:cNvGrpSpPr/>
          <p:nvPr/>
        </p:nvGrpSpPr>
        <p:grpSpPr>
          <a:xfrm>
            <a:off x="2779395" y="2314575"/>
            <a:ext cx="1817370" cy="956310"/>
            <a:chOff x="4377" y="3645"/>
            <a:chExt cx="2862" cy="1506"/>
          </a:xfrm>
        </p:grpSpPr>
        <p:cxnSp>
          <p:nvCxnSpPr>
            <p:cNvPr id="23" name="直接箭头连接符 22"/>
            <p:cNvCxnSpPr>
              <a:endCxn id="6" idx="1"/>
            </p:cNvCxnSpPr>
            <p:nvPr/>
          </p:nvCxnSpPr>
          <p:spPr>
            <a:xfrm>
              <a:off x="4377" y="3645"/>
              <a:ext cx="2862" cy="1506"/>
            </a:xfrm>
            <a:prstGeom prst="straightConnector1">
              <a:avLst/>
            </a:prstGeom>
            <a:ln w="9525" cap="flat" cmpd="sng">
              <a:solidFill>
                <a:srgbClr val="000000"/>
              </a:solidFill>
              <a:prstDash val="solid"/>
              <a:headEnd type="none" w="med" len="med"/>
              <a:tailEnd type="arrow" w="med" len="med"/>
            </a:ln>
          </p:spPr>
        </p:cxnSp>
        <p:sp>
          <p:nvSpPr>
            <p:cNvPr id="20" name="文本框 19"/>
            <p:cNvSpPr txBox="1"/>
            <p:nvPr/>
          </p:nvSpPr>
          <p:spPr>
            <a:xfrm rot="1380000">
              <a:off x="5064" y="3954"/>
              <a:ext cx="2035" cy="444"/>
            </a:xfrm>
            <a:prstGeom prst="rect">
              <a:avLst/>
            </a:prstGeom>
            <a:solidFill>
              <a:srgbClr val="FFFFFF"/>
            </a:solidFill>
            <a:ln w="9525">
              <a:noFill/>
            </a:ln>
          </p:spPr>
          <p:txBody>
            <a:bodyPr vert="horz" lIns="0" tIns="0" rIns="0" bIns="0" anchor="t"/>
            <a:lstStyle/>
            <a:p>
              <a:r>
                <a:rPr lang="zh-CN" altLang="en-US"/>
                <a:t>3.读取请求</a:t>
              </a:r>
            </a:p>
            <a:p>
              <a:endParaRPr lang="zh-CN" altLang="en-US"/>
            </a:p>
          </p:txBody>
        </p:sp>
      </p:grpSp>
      <p:grpSp>
        <p:nvGrpSpPr>
          <p:cNvPr id="104" name="组合 103"/>
          <p:cNvGrpSpPr/>
          <p:nvPr/>
        </p:nvGrpSpPr>
        <p:grpSpPr>
          <a:xfrm>
            <a:off x="2799715" y="2670810"/>
            <a:ext cx="1849120" cy="911860"/>
            <a:chOff x="4409" y="4206"/>
            <a:chExt cx="2912" cy="1436"/>
          </a:xfrm>
        </p:grpSpPr>
        <p:cxnSp>
          <p:nvCxnSpPr>
            <p:cNvPr id="13" name="直接箭头连接符 12"/>
            <p:cNvCxnSpPr/>
            <p:nvPr/>
          </p:nvCxnSpPr>
          <p:spPr>
            <a:xfrm>
              <a:off x="4445" y="4206"/>
              <a:ext cx="2876" cy="1437"/>
            </a:xfrm>
            <a:prstGeom prst="straightConnector1">
              <a:avLst/>
            </a:prstGeom>
            <a:ln w="9525" cap="flat" cmpd="sng">
              <a:solidFill>
                <a:srgbClr val="000000"/>
              </a:solidFill>
              <a:prstDash val="solid"/>
              <a:headEnd type="none" w="med" len="med"/>
              <a:tailEnd type="arrow" w="med" len="med"/>
            </a:ln>
          </p:spPr>
        </p:cxnSp>
        <p:sp>
          <p:nvSpPr>
            <p:cNvPr id="100" name="文本框 99"/>
            <p:cNvSpPr txBox="1"/>
            <p:nvPr/>
          </p:nvSpPr>
          <p:spPr>
            <a:xfrm rot="1680000">
              <a:off x="4409" y="4920"/>
              <a:ext cx="1748" cy="465"/>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anim calcmode="lin" valueType="num">
                                      <p:cBhvr additive="base">
                                        <p:cTn id="13" dur="500" fill="hold"/>
                                        <p:tgtEl>
                                          <p:spTgt spid="113"/>
                                        </p:tgtEl>
                                        <p:attrNameLst>
                                          <p:attrName>ppt_x</p:attrName>
                                        </p:attrNameLst>
                                      </p:cBhvr>
                                      <p:tavLst>
                                        <p:tav tm="0">
                                          <p:val>
                                            <p:strVal val="#ppt_x"/>
                                          </p:val>
                                        </p:tav>
                                        <p:tav tm="100000">
                                          <p:val>
                                            <p:strVal val="#ppt_x"/>
                                          </p:val>
                                        </p:tav>
                                      </p:tavLst>
                                    </p:anim>
                                    <p:anim calcmode="lin" valueType="num">
                                      <p:cBhvr additive="base">
                                        <p:cTn id="14"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
                                        </p:tgtEl>
                                        <p:attrNameLst>
                                          <p:attrName>style.visibility</p:attrName>
                                        </p:attrNameLst>
                                      </p:cBhvr>
                                      <p:to>
                                        <p:strVal val="visible"/>
                                      </p:to>
                                    </p:set>
                                    <p:anim calcmode="lin" valueType="num">
                                      <p:cBhvr additive="base">
                                        <p:cTn id="19" dur="500" fill="hold"/>
                                        <p:tgtEl>
                                          <p:spTgt spid="112"/>
                                        </p:tgtEl>
                                        <p:attrNameLst>
                                          <p:attrName>ppt_x</p:attrName>
                                        </p:attrNameLst>
                                      </p:cBhvr>
                                      <p:tavLst>
                                        <p:tav tm="0">
                                          <p:val>
                                            <p:strVal val="#ppt_x"/>
                                          </p:val>
                                        </p:tav>
                                        <p:tav tm="100000">
                                          <p:val>
                                            <p:strVal val="#ppt_x"/>
                                          </p:val>
                                        </p:tav>
                                      </p:tavLst>
                                    </p:anim>
                                    <p:anim calcmode="lin" valueType="num">
                                      <p:cBhvr additive="base">
                                        <p:cTn id="20"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5"/>
                                        </p:tgtEl>
                                        <p:attrNameLst>
                                          <p:attrName>style.visibility</p:attrName>
                                        </p:attrNameLst>
                                      </p:cBhvr>
                                      <p:to>
                                        <p:strVal val="visible"/>
                                      </p:to>
                                    </p:set>
                                    <p:anim calcmode="lin" valueType="num">
                                      <p:cBhvr additive="base">
                                        <p:cTn id="25" dur="500" fill="hold"/>
                                        <p:tgtEl>
                                          <p:spTgt spid="115"/>
                                        </p:tgtEl>
                                        <p:attrNameLst>
                                          <p:attrName>ppt_x</p:attrName>
                                        </p:attrNameLst>
                                      </p:cBhvr>
                                      <p:tavLst>
                                        <p:tav tm="0">
                                          <p:val>
                                            <p:strVal val="#ppt_x"/>
                                          </p:val>
                                        </p:tav>
                                        <p:tav tm="100000">
                                          <p:val>
                                            <p:strVal val="#ppt_x"/>
                                          </p:val>
                                        </p:tav>
                                      </p:tavLst>
                                    </p:anim>
                                    <p:anim calcmode="lin" valueType="num">
                                      <p:cBhvr additive="base">
                                        <p:cTn id="26"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6"/>
                                        </p:tgtEl>
                                        <p:attrNameLst>
                                          <p:attrName>style.visibility</p:attrName>
                                        </p:attrNameLst>
                                      </p:cBhvr>
                                      <p:to>
                                        <p:strVal val="visible"/>
                                      </p:to>
                                    </p:set>
                                    <p:anim calcmode="lin" valueType="num">
                                      <p:cBhvr additive="base">
                                        <p:cTn id="31" dur="500" fill="hold"/>
                                        <p:tgtEl>
                                          <p:spTgt spid="116"/>
                                        </p:tgtEl>
                                        <p:attrNameLst>
                                          <p:attrName>ppt_x</p:attrName>
                                        </p:attrNameLst>
                                      </p:cBhvr>
                                      <p:tavLst>
                                        <p:tav tm="0">
                                          <p:val>
                                            <p:strVal val="#ppt_x"/>
                                          </p:val>
                                        </p:tav>
                                        <p:tav tm="100000">
                                          <p:val>
                                            <p:strVal val="#ppt_x"/>
                                          </p:val>
                                        </p:tav>
                                      </p:tavLst>
                                    </p:anim>
                                    <p:anim calcmode="lin" valueType="num">
                                      <p:cBhvr additive="base">
                                        <p:cTn id="32"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
                                        </p:tgtEl>
                                        <p:attrNameLst>
                                          <p:attrName>style.visibility</p:attrName>
                                        </p:attrNameLst>
                                      </p:cBhvr>
                                      <p:to>
                                        <p:strVal val="visible"/>
                                      </p:to>
                                    </p:set>
                                    <p:anim calcmode="lin" valueType="num">
                                      <p:cBhvr additive="base">
                                        <p:cTn id="37" dur="500" fill="hold"/>
                                        <p:tgtEl>
                                          <p:spTgt spid="104"/>
                                        </p:tgtEl>
                                        <p:attrNameLst>
                                          <p:attrName>ppt_x</p:attrName>
                                        </p:attrNameLst>
                                      </p:cBhvr>
                                      <p:tavLst>
                                        <p:tav tm="0">
                                          <p:val>
                                            <p:strVal val="#ppt_x"/>
                                          </p:val>
                                        </p:tav>
                                        <p:tav tm="100000">
                                          <p:val>
                                            <p:strVal val="#ppt_x"/>
                                          </p:val>
                                        </p:tav>
                                      </p:tavLst>
                                    </p:anim>
                                    <p:anim calcmode="lin" valueType="num">
                                      <p:cBhvr additive="base">
                                        <p:cTn id="3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1235" y="868045"/>
            <a:ext cx="10910570" cy="5507990"/>
          </a:xfrm>
          <a:prstGeom prst="rect">
            <a:avLst/>
          </a:prstGeom>
          <a:noFill/>
        </p:spPr>
        <p:txBody>
          <a:bodyPr wrap="square" rtlCol="0">
            <a:spAutoFit/>
          </a:bodyPr>
          <a:lstStyle/>
          <a:p>
            <a:r>
              <a:rPr lang="zh-CN" altLang="en-US" sz="3200"/>
              <a:t>读文件：</a:t>
            </a:r>
          </a:p>
          <a:p>
            <a:r>
              <a:rPr lang="zh-CN" altLang="en-US" sz="3200"/>
              <a:t>     </a:t>
            </a:r>
            <a:r>
              <a:rPr lang="zh-CN" altLang="en-US" sz="2400">
                <a:sym typeface="+mn-ea"/>
              </a:rPr>
              <a:t> 1.初始化FileSystem，然后客户端(client)用FileSystem的open()函数打开文件</a:t>
            </a:r>
            <a:endParaRPr lang="zh-CN" altLang="en-US" sz="2400"/>
          </a:p>
          <a:p>
            <a:r>
              <a:rPr lang="zh-CN" altLang="en-US" sz="2400">
                <a:sym typeface="+mn-ea"/>
              </a:rPr>
              <a:t>       2.FileSystem用RPC调用元数据节点，得到文件的数据块信息，对于每一个数据块，元数据节点返回保存数据块的数据节点的地址。</a:t>
            </a:r>
            <a:endParaRPr lang="zh-CN" altLang="en-US" sz="2400"/>
          </a:p>
          <a:p>
            <a:r>
              <a:rPr lang="zh-CN" altLang="en-US" sz="2400">
                <a:sym typeface="+mn-ea"/>
              </a:rPr>
              <a:t>       3.FileSystem返回FSDataInputStream给客户端，用来读取数据，客户端调用stream的read()函数开始读取数据。</a:t>
            </a:r>
            <a:endParaRPr lang="zh-CN" altLang="en-US" sz="2400"/>
          </a:p>
          <a:p>
            <a:r>
              <a:rPr lang="zh-CN" altLang="en-US" sz="2400">
                <a:sym typeface="+mn-ea"/>
              </a:rPr>
              <a:t>       4.FSInputStream连接保存此文件第一个数据块的最近的数据节点，data从数据节点读到客户端(client)</a:t>
            </a:r>
            <a:endParaRPr lang="zh-CN" altLang="en-US" sz="2400"/>
          </a:p>
          <a:p>
            <a:r>
              <a:rPr lang="zh-CN" altLang="en-US" sz="2400">
                <a:sym typeface="+mn-ea"/>
              </a:rPr>
              <a:t>       5.当此数据块读取完毕时，FSInputStream关闭和此数据节点的连接，然后连接此文件下一个数据块的最近的数据节点。</a:t>
            </a:r>
            <a:endParaRPr lang="zh-CN" altLang="en-US" sz="2400"/>
          </a:p>
          <a:p>
            <a:r>
              <a:rPr lang="zh-CN" altLang="en-US" sz="2400">
                <a:sym typeface="+mn-ea"/>
              </a:rPr>
              <a:t>       6.当客户端读取完毕数据的时候，调用FSDataInputStream的close函数。</a:t>
            </a:r>
            <a:endParaRPr lang="zh-CN" altLang="en-US" sz="2400"/>
          </a:p>
          <a:p>
            <a:r>
              <a:rPr lang="zh-CN" altLang="en-US" sz="2400">
                <a:sym typeface="+mn-ea"/>
              </a:rPr>
              <a:t>       7.在读取数据的过程中，如果客户端在与数据节点通信出现错误，则尝试连接包含此数据块的下一个数据节点。</a:t>
            </a:r>
            <a:endParaRPr lang="zh-CN" altLang="en-US" sz="2400"/>
          </a:p>
          <a:p>
            <a:r>
              <a:rPr lang="zh-CN" altLang="en-US" sz="2400">
                <a:sym typeface="+mn-ea"/>
              </a:rPr>
              <a:t>       8. 失败的数据节点将被记录，以后不再连接。</a:t>
            </a:r>
            <a:endParaRPr lang="en-US" altLang="zh-CN"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写文件流程</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1073744390" name="组合 1073744389"/>
          <p:cNvGrpSpPr/>
          <p:nvPr/>
        </p:nvGrpSpPr>
        <p:grpSpPr>
          <a:xfrm>
            <a:off x="1107440" y="1409065"/>
            <a:ext cx="10565765" cy="4952840"/>
            <a:chOff x="2465" y="97730"/>
            <a:chExt cx="8644" cy="4463"/>
          </a:xfrm>
        </p:grpSpPr>
        <p:sp>
          <p:nvSpPr>
            <p:cNvPr id="1073744382" name="矩形 1073744381"/>
            <p:cNvSpPr/>
            <p:nvPr/>
          </p:nvSpPr>
          <p:spPr>
            <a:xfrm>
              <a:off x="2465" y="97730"/>
              <a:ext cx="8644" cy="446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4367" name="矩形 1073744366"/>
            <p:cNvSpPr/>
            <p:nvPr/>
          </p:nvSpPr>
          <p:spPr>
            <a:xfrm>
              <a:off x="2775" y="97965"/>
              <a:ext cx="4434" cy="197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073744365" name="文本框 1073744364"/>
            <p:cNvSpPr txBox="1"/>
            <p:nvPr/>
          </p:nvSpPr>
          <p:spPr>
            <a:xfrm>
              <a:off x="5320" y="98991"/>
              <a:ext cx="1573" cy="834"/>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zh-CN" altLang="en-US"/>
                <a:t>InputStream</a:t>
              </a:r>
            </a:p>
            <a:p>
              <a:endParaRPr lang="zh-CN" altLang="en-US"/>
            </a:p>
          </p:txBody>
        </p:sp>
        <p:sp>
          <p:nvSpPr>
            <p:cNvPr id="1073744366" name="文本框 1073744365"/>
            <p:cNvSpPr txBox="1"/>
            <p:nvPr/>
          </p:nvSpPr>
          <p:spPr>
            <a:xfrm>
              <a:off x="5317" y="98078"/>
              <a:ext cx="1573" cy="816"/>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Distributed FileSystem</a:t>
              </a:r>
            </a:p>
            <a:p>
              <a:endParaRPr lang="zh-CN" altLang="en-US"/>
            </a:p>
          </p:txBody>
        </p:sp>
        <p:sp>
          <p:nvSpPr>
            <p:cNvPr id="1073744371" name="文本框 1073744370"/>
            <p:cNvSpPr txBox="1"/>
            <p:nvPr/>
          </p:nvSpPr>
          <p:spPr>
            <a:xfrm>
              <a:off x="4707" y="101236"/>
              <a:ext cx="1330" cy="6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1073744372" name="文本框 1073744371"/>
            <p:cNvSpPr txBox="1"/>
            <p:nvPr/>
          </p:nvSpPr>
          <p:spPr>
            <a:xfrm>
              <a:off x="6970" y="101242"/>
              <a:ext cx="1331" cy="63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1073744373" name="文本框 1073744372"/>
            <p:cNvSpPr txBox="1"/>
            <p:nvPr/>
          </p:nvSpPr>
          <p:spPr>
            <a:xfrm>
              <a:off x="9517" y="101210"/>
              <a:ext cx="1303" cy="602"/>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1073744374" name="文本框 1073744373"/>
            <p:cNvSpPr txBox="1"/>
            <p:nvPr/>
          </p:nvSpPr>
          <p:spPr>
            <a:xfrm>
              <a:off x="9597" y="98374"/>
              <a:ext cx="1236" cy="64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名称节点</a:t>
              </a:r>
            </a:p>
            <a:p>
              <a:endParaRPr lang="zh-CN" altLang="en-US"/>
            </a:p>
          </p:txBody>
        </p:sp>
        <p:sp>
          <p:nvSpPr>
            <p:cNvPr id="1073744375" name="文本框 1073744374"/>
            <p:cNvSpPr txBox="1"/>
            <p:nvPr/>
          </p:nvSpPr>
          <p:spPr>
            <a:xfrm>
              <a:off x="2899" y="99530"/>
              <a:ext cx="1077" cy="293"/>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cxnSp>
          <p:nvCxnSpPr>
            <p:cNvPr id="1073744378" name="直接箭头连接符 1073744377"/>
            <p:cNvCxnSpPr>
              <a:stCxn id="3" idx="3"/>
            </p:cNvCxnSpPr>
            <p:nvPr/>
          </p:nvCxnSpPr>
          <p:spPr>
            <a:xfrm>
              <a:off x="3833" y="98546"/>
              <a:ext cx="1520" cy="1163"/>
            </a:xfrm>
            <a:prstGeom prst="straightConnector1">
              <a:avLst/>
            </a:prstGeom>
            <a:ln w="9525" cap="flat" cmpd="sng">
              <a:solidFill>
                <a:srgbClr val="000000"/>
              </a:solidFill>
              <a:prstDash val="solid"/>
              <a:headEnd type="none" w="med" len="med"/>
              <a:tailEnd type="arrow" w="med" len="med"/>
            </a:ln>
          </p:spPr>
        </p:cxnSp>
        <p:cxnSp>
          <p:nvCxnSpPr>
            <p:cNvPr id="1073744379" name="直接箭头连接符 1073744378"/>
            <p:cNvCxnSpPr>
              <a:stCxn id="1073744366" idx="3"/>
              <a:endCxn id="1073744374" idx="1"/>
            </p:cNvCxnSpPr>
            <p:nvPr/>
          </p:nvCxnSpPr>
          <p:spPr>
            <a:xfrm>
              <a:off x="6890" y="98486"/>
              <a:ext cx="2707" cy="212"/>
            </a:xfrm>
            <a:prstGeom prst="straightConnector1">
              <a:avLst/>
            </a:prstGeom>
            <a:ln w="9525" cap="flat" cmpd="sng">
              <a:solidFill>
                <a:srgbClr val="000000"/>
              </a:solidFill>
              <a:prstDash val="solid"/>
              <a:headEnd type="none" w="med" len="med"/>
              <a:tailEnd type="arrow" w="med" len="med"/>
            </a:ln>
          </p:spPr>
        </p:cxnSp>
        <p:sp>
          <p:nvSpPr>
            <p:cNvPr id="1073744384" name="文本框 1073744383"/>
            <p:cNvSpPr txBox="1"/>
            <p:nvPr/>
          </p:nvSpPr>
          <p:spPr>
            <a:xfrm rot="21240000">
              <a:off x="4097" y="98219"/>
              <a:ext cx="993" cy="254"/>
            </a:xfrm>
            <a:prstGeom prst="rect">
              <a:avLst/>
            </a:prstGeom>
            <a:solidFill>
              <a:srgbClr val="FFFFFF"/>
            </a:solidFill>
            <a:ln w="9525">
              <a:noFill/>
            </a:ln>
          </p:spPr>
          <p:txBody>
            <a:bodyPr vert="horz" lIns="0" tIns="0" rIns="0" bIns="0" anchor="t"/>
            <a:lstStyle/>
            <a:p>
              <a:r>
                <a:rPr lang="zh-CN" altLang="en-US"/>
                <a:t>1.打开文件</a:t>
              </a:r>
            </a:p>
            <a:p>
              <a:endParaRPr lang="zh-CN" altLang="en-US"/>
            </a:p>
          </p:txBody>
        </p:sp>
        <p:cxnSp>
          <p:nvCxnSpPr>
            <p:cNvPr id="1073744380" name="直接箭头连接符 1073744379"/>
            <p:cNvCxnSpPr>
              <a:stCxn id="1073744365" idx="3"/>
              <a:endCxn id="1073744373" idx="0"/>
            </p:cNvCxnSpPr>
            <p:nvPr/>
          </p:nvCxnSpPr>
          <p:spPr>
            <a:xfrm>
              <a:off x="6893" y="99408"/>
              <a:ext cx="3276" cy="1802"/>
            </a:xfrm>
            <a:prstGeom prst="straightConnector1">
              <a:avLst/>
            </a:prstGeom>
            <a:ln w="9525" cap="flat" cmpd="sng">
              <a:solidFill>
                <a:srgbClr val="000000"/>
              </a:solidFill>
              <a:prstDash val="solid"/>
              <a:headEnd type="none" w="med" len="med"/>
              <a:tailEnd type="arrow" w="med" len="med"/>
            </a:ln>
          </p:spPr>
        </p:cxnSp>
        <p:cxnSp>
          <p:nvCxnSpPr>
            <p:cNvPr id="1073744381" name="直接箭头连接符 1073744380"/>
            <p:cNvCxnSpPr>
              <a:stCxn id="1073744365" idx="2"/>
              <a:endCxn id="1073744371" idx="0"/>
            </p:cNvCxnSpPr>
            <p:nvPr/>
          </p:nvCxnSpPr>
          <p:spPr>
            <a:xfrm flipH="1">
              <a:off x="5372" y="99825"/>
              <a:ext cx="735" cy="1411"/>
            </a:xfrm>
            <a:prstGeom prst="straightConnector1">
              <a:avLst/>
            </a:prstGeom>
            <a:ln w="9525" cap="flat" cmpd="sng">
              <a:solidFill>
                <a:srgbClr val="000000"/>
              </a:solidFill>
              <a:prstDash val="solid"/>
              <a:headEnd type="none" w="med" len="med"/>
              <a:tailEnd type="arrow" w="med" len="med"/>
            </a:ln>
          </p:spPr>
        </p:cxnSp>
        <p:cxnSp>
          <p:nvCxnSpPr>
            <p:cNvPr id="1073744376" name="直接箭头连接符 1073744375"/>
            <p:cNvCxnSpPr>
              <a:endCxn id="1073744366" idx="1"/>
            </p:cNvCxnSpPr>
            <p:nvPr/>
          </p:nvCxnSpPr>
          <p:spPr>
            <a:xfrm flipV="1">
              <a:off x="3805" y="98486"/>
              <a:ext cx="1512" cy="101"/>
            </a:xfrm>
            <a:prstGeom prst="straightConnector1">
              <a:avLst/>
            </a:prstGeom>
            <a:ln w="9525" cap="flat" cmpd="sng">
              <a:solidFill>
                <a:srgbClr val="000000"/>
              </a:solidFill>
              <a:prstDash val="solid"/>
              <a:headEnd type="none" w="med" len="med"/>
              <a:tailEnd type="arrow" w="med" len="med"/>
            </a:ln>
          </p:spPr>
        </p:cxnSp>
        <p:sp>
          <p:nvSpPr>
            <p:cNvPr id="1073744385" name="文本框 1073744384"/>
            <p:cNvSpPr txBox="1"/>
            <p:nvPr/>
          </p:nvSpPr>
          <p:spPr>
            <a:xfrm rot="180000">
              <a:off x="7411" y="98275"/>
              <a:ext cx="1984" cy="254"/>
            </a:xfrm>
            <a:prstGeom prst="rect">
              <a:avLst/>
            </a:prstGeom>
            <a:solidFill>
              <a:srgbClr val="FFFFFF"/>
            </a:solidFill>
            <a:ln w="9525">
              <a:noFill/>
            </a:ln>
          </p:spPr>
          <p:txBody>
            <a:bodyPr vert="horz" lIns="0" tIns="0" rIns="0" bIns="0" anchor="t"/>
            <a:lstStyle/>
            <a:p>
              <a:r>
                <a:rPr lang="zh-CN" altLang="en-US"/>
                <a:t>2.获取数据库位置信息</a:t>
              </a:r>
            </a:p>
            <a:p>
              <a:endParaRPr lang="zh-CN" altLang="en-US"/>
            </a:p>
          </p:txBody>
        </p:sp>
        <p:sp>
          <p:nvSpPr>
            <p:cNvPr id="1073744386" name="文本框 1073744385"/>
            <p:cNvSpPr txBox="1"/>
            <p:nvPr/>
          </p:nvSpPr>
          <p:spPr>
            <a:xfrm rot="1380000">
              <a:off x="4190" y="98723"/>
              <a:ext cx="1057" cy="254"/>
            </a:xfrm>
            <a:prstGeom prst="rect">
              <a:avLst/>
            </a:prstGeom>
            <a:solidFill>
              <a:srgbClr val="FFFFFF"/>
            </a:solidFill>
            <a:ln w="9525">
              <a:noFill/>
            </a:ln>
          </p:spPr>
          <p:txBody>
            <a:bodyPr vert="horz" lIns="0" tIns="0" rIns="0" bIns="0" anchor="t"/>
            <a:lstStyle/>
            <a:p>
              <a:r>
                <a:rPr lang="zh-CN" altLang="en-US"/>
                <a:t>3.读取请求</a:t>
              </a:r>
            </a:p>
            <a:p>
              <a:endParaRPr lang="zh-CN" altLang="en-US"/>
            </a:p>
          </p:txBody>
        </p:sp>
        <p:sp>
          <p:nvSpPr>
            <p:cNvPr id="1073744387" name="文本框 1073744386"/>
            <p:cNvSpPr txBox="1"/>
            <p:nvPr/>
          </p:nvSpPr>
          <p:spPr>
            <a:xfrm>
              <a:off x="5402" y="100558"/>
              <a:ext cx="956" cy="254"/>
            </a:xfrm>
            <a:prstGeom prst="rect">
              <a:avLst/>
            </a:prstGeom>
            <a:solidFill>
              <a:srgbClr val="FFFFFF"/>
            </a:solidFill>
            <a:ln w="9525">
              <a:noFill/>
            </a:ln>
          </p:spPr>
          <p:txBody>
            <a:bodyPr vert="horz" lIns="0" tIns="0" rIns="0" bIns="0" anchor="t"/>
            <a:lstStyle/>
            <a:p>
              <a:r>
                <a:rPr lang="zh-CN" altLang="en-US"/>
                <a:t>5.读取数据</a:t>
              </a:r>
            </a:p>
            <a:p>
              <a:endParaRPr lang="zh-CN" altLang="en-US"/>
            </a:p>
          </p:txBody>
        </p:sp>
        <p:sp>
          <p:nvSpPr>
            <p:cNvPr id="1073744388" name="文本框 1073744387"/>
            <p:cNvSpPr txBox="1"/>
            <p:nvPr/>
          </p:nvSpPr>
          <p:spPr>
            <a:xfrm rot="1320000">
              <a:off x="8534" y="100047"/>
              <a:ext cx="956" cy="177"/>
            </a:xfrm>
            <a:prstGeom prst="rect">
              <a:avLst/>
            </a:prstGeom>
            <a:solidFill>
              <a:srgbClr val="FFFFFF"/>
            </a:solidFill>
            <a:ln w="9525">
              <a:noFill/>
            </a:ln>
          </p:spPr>
          <p:txBody>
            <a:bodyPr vert="horz" lIns="0" tIns="0" rIns="0" bIns="0" anchor="t"/>
            <a:lstStyle/>
            <a:p>
              <a:r>
                <a:rPr lang="zh-CN" altLang="en-US"/>
                <a:t>4.读取数据</a:t>
              </a:r>
            </a:p>
            <a:p>
              <a:endParaRPr lang="zh-CN" altLang="en-US"/>
            </a:p>
          </p:txBody>
        </p:sp>
        <p:cxnSp>
          <p:nvCxnSpPr>
            <p:cNvPr id="1073744377" name="直接箭头连接符 1073744376"/>
            <p:cNvCxnSpPr>
              <a:stCxn id="3" idx="3"/>
              <a:endCxn id="1073744365" idx="1"/>
            </p:cNvCxnSpPr>
            <p:nvPr/>
          </p:nvCxnSpPr>
          <p:spPr>
            <a:xfrm>
              <a:off x="3833" y="98546"/>
              <a:ext cx="1487" cy="862"/>
            </a:xfrm>
            <a:prstGeom prst="straightConnector1">
              <a:avLst/>
            </a:prstGeom>
            <a:ln w="9525" cap="flat" cmpd="sng">
              <a:solidFill>
                <a:srgbClr val="000000"/>
              </a:solidFill>
              <a:prstDash val="solid"/>
              <a:headEnd type="none" w="med" len="med"/>
              <a:tailEnd type="arrow" w="med" len="med"/>
            </a:ln>
          </p:spPr>
        </p:cxnSp>
        <p:sp>
          <p:nvSpPr>
            <p:cNvPr id="1073744389" name="文本框 1073744388"/>
            <p:cNvSpPr txBox="1"/>
            <p:nvPr/>
          </p:nvSpPr>
          <p:spPr>
            <a:xfrm rot="2220000">
              <a:off x="4077" y="99166"/>
              <a:ext cx="908" cy="296"/>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grpSp>
      <p:sp>
        <p:nvSpPr>
          <p:cNvPr id="29" name="文本框 28"/>
          <p:cNvSpPr txBox="1"/>
          <p:nvPr/>
        </p:nvSpPr>
        <p:spPr>
          <a:xfrm>
            <a:off x="1635760" y="1959610"/>
            <a:ext cx="1143635" cy="88265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en-US" altLang="zh-CN"/>
              <a:t>HDFS </a:t>
            </a:r>
          </a:p>
          <a:p>
            <a:r>
              <a:rPr lang="zh-CN" altLang="en-US"/>
              <a:t>客户端</a:t>
            </a:r>
          </a:p>
          <a:p>
            <a:endParaRPr lang="zh-CN" altLang="en-US"/>
          </a:p>
        </p:txBody>
      </p:sp>
      <p:grpSp>
        <p:nvGrpSpPr>
          <p:cNvPr id="30" name="组合 29"/>
          <p:cNvGrpSpPr/>
          <p:nvPr/>
        </p:nvGrpSpPr>
        <p:grpSpPr>
          <a:xfrm>
            <a:off x="1123315" y="1409065"/>
            <a:ext cx="10565765" cy="4952840"/>
            <a:chOff x="2465" y="97730"/>
            <a:chExt cx="8644" cy="4463"/>
          </a:xfrm>
        </p:grpSpPr>
        <p:sp>
          <p:nvSpPr>
            <p:cNvPr id="31" name="矩形 30"/>
            <p:cNvSpPr/>
            <p:nvPr/>
          </p:nvSpPr>
          <p:spPr>
            <a:xfrm>
              <a:off x="2465" y="97730"/>
              <a:ext cx="8644" cy="4463"/>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32" name="矩形 31"/>
            <p:cNvSpPr/>
            <p:nvPr/>
          </p:nvSpPr>
          <p:spPr>
            <a:xfrm>
              <a:off x="2775" y="97965"/>
              <a:ext cx="4434" cy="197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33" name="文本框 32"/>
            <p:cNvSpPr txBox="1"/>
            <p:nvPr/>
          </p:nvSpPr>
          <p:spPr>
            <a:xfrm>
              <a:off x="5320" y="98991"/>
              <a:ext cx="1573" cy="834"/>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zh-CN" altLang="en-US"/>
                <a:t>InputStream</a:t>
              </a:r>
            </a:p>
            <a:p>
              <a:endParaRPr lang="zh-CN" altLang="en-US"/>
            </a:p>
          </p:txBody>
        </p:sp>
        <p:sp>
          <p:nvSpPr>
            <p:cNvPr id="34" name="文本框 33"/>
            <p:cNvSpPr txBox="1"/>
            <p:nvPr/>
          </p:nvSpPr>
          <p:spPr>
            <a:xfrm>
              <a:off x="5317" y="98078"/>
              <a:ext cx="1573" cy="816"/>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Distributed FileSystem</a:t>
              </a:r>
            </a:p>
            <a:p>
              <a:endParaRPr lang="zh-CN" altLang="en-US"/>
            </a:p>
          </p:txBody>
        </p:sp>
        <p:sp>
          <p:nvSpPr>
            <p:cNvPr id="35" name="文本框 34"/>
            <p:cNvSpPr txBox="1"/>
            <p:nvPr/>
          </p:nvSpPr>
          <p:spPr>
            <a:xfrm>
              <a:off x="4707" y="101236"/>
              <a:ext cx="1330" cy="62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36" name="文本框 35"/>
            <p:cNvSpPr txBox="1"/>
            <p:nvPr/>
          </p:nvSpPr>
          <p:spPr>
            <a:xfrm>
              <a:off x="6970" y="101242"/>
              <a:ext cx="1331" cy="63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37" name="文本框 36"/>
            <p:cNvSpPr txBox="1"/>
            <p:nvPr/>
          </p:nvSpPr>
          <p:spPr>
            <a:xfrm>
              <a:off x="9517" y="101210"/>
              <a:ext cx="1303" cy="602"/>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数据节点</a:t>
              </a:r>
            </a:p>
            <a:p>
              <a:endParaRPr lang="zh-CN" altLang="en-US"/>
            </a:p>
          </p:txBody>
        </p:sp>
        <p:sp>
          <p:nvSpPr>
            <p:cNvPr id="38" name="文本框 37"/>
            <p:cNvSpPr txBox="1"/>
            <p:nvPr/>
          </p:nvSpPr>
          <p:spPr>
            <a:xfrm>
              <a:off x="9597" y="98374"/>
              <a:ext cx="1236" cy="648"/>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zh-CN" altLang="en-US"/>
                <a:t>名称节点</a:t>
              </a:r>
            </a:p>
            <a:p>
              <a:endParaRPr lang="zh-CN" altLang="en-US"/>
            </a:p>
          </p:txBody>
        </p:sp>
        <p:sp>
          <p:nvSpPr>
            <p:cNvPr id="41" name="文本框 40"/>
            <p:cNvSpPr txBox="1"/>
            <p:nvPr/>
          </p:nvSpPr>
          <p:spPr>
            <a:xfrm>
              <a:off x="2899" y="99530"/>
              <a:ext cx="1077" cy="293"/>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cxnSp>
          <p:nvCxnSpPr>
            <p:cNvPr id="42" name="直接箭头连接符 41"/>
            <p:cNvCxnSpPr/>
            <p:nvPr/>
          </p:nvCxnSpPr>
          <p:spPr>
            <a:xfrm>
              <a:off x="3833" y="98546"/>
              <a:ext cx="1520" cy="1163"/>
            </a:xfrm>
            <a:prstGeom prst="straightConnector1">
              <a:avLst/>
            </a:prstGeom>
            <a:ln w="9525" cap="flat" cmpd="sng">
              <a:solidFill>
                <a:srgbClr val="000000"/>
              </a:solidFill>
              <a:prstDash val="solid"/>
              <a:headEnd type="none" w="med" len="med"/>
              <a:tailEnd type="arrow" w="med" len="med"/>
            </a:ln>
          </p:spPr>
        </p:cxnSp>
        <p:cxnSp>
          <p:nvCxnSpPr>
            <p:cNvPr id="44" name="直接箭头连接符 43"/>
            <p:cNvCxnSpPr>
              <a:stCxn id="34" idx="3"/>
              <a:endCxn id="38" idx="1"/>
            </p:cNvCxnSpPr>
            <p:nvPr/>
          </p:nvCxnSpPr>
          <p:spPr>
            <a:xfrm>
              <a:off x="6890" y="98486"/>
              <a:ext cx="2707" cy="212"/>
            </a:xfrm>
            <a:prstGeom prst="straightConnector1">
              <a:avLst/>
            </a:prstGeom>
            <a:ln w="9525" cap="flat" cmpd="sng">
              <a:solidFill>
                <a:srgbClr val="000000"/>
              </a:solidFill>
              <a:prstDash val="solid"/>
              <a:headEnd type="none" w="med" len="med"/>
              <a:tailEnd type="arrow" w="med" len="med"/>
            </a:ln>
          </p:spPr>
        </p:cxnSp>
        <p:sp>
          <p:nvSpPr>
            <p:cNvPr id="45" name="文本框 44"/>
            <p:cNvSpPr txBox="1"/>
            <p:nvPr/>
          </p:nvSpPr>
          <p:spPr>
            <a:xfrm rot="21240000">
              <a:off x="4097" y="98219"/>
              <a:ext cx="993" cy="254"/>
            </a:xfrm>
            <a:prstGeom prst="rect">
              <a:avLst/>
            </a:prstGeom>
            <a:solidFill>
              <a:srgbClr val="FFFFFF"/>
            </a:solidFill>
            <a:ln w="9525">
              <a:noFill/>
            </a:ln>
          </p:spPr>
          <p:txBody>
            <a:bodyPr vert="horz" lIns="0" tIns="0" rIns="0" bIns="0" anchor="t"/>
            <a:lstStyle/>
            <a:p>
              <a:r>
                <a:rPr lang="zh-CN" altLang="en-US"/>
                <a:t>1.打开文件</a:t>
              </a:r>
            </a:p>
            <a:p>
              <a:endParaRPr lang="zh-CN" altLang="en-US"/>
            </a:p>
          </p:txBody>
        </p:sp>
        <p:cxnSp>
          <p:nvCxnSpPr>
            <p:cNvPr id="46" name="直接箭头连接符 45"/>
            <p:cNvCxnSpPr>
              <a:stCxn id="33" idx="3"/>
              <a:endCxn id="37" idx="0"/>
            </p:cNvCxnSpPr>
            <p:nvPr/>
          </p:nvCxnSpPr>
          <p:spPr>
            <a:xfrm>
              <a:off x="6893" y="99408"/>
              <a:ext cx="3276" cy="1802"/>
            </a:xfrm>
            <a:prstGeom prst="straightConnector1">
              <a:avLst/>
            </a:prstGeom>
            <a:ln w="9525" cap="flat" cmpd="sng">
              <a:solidFill>
                <a:srgbClr val="000000"/>
              </a:solidFill>
              <a:prstDash val="solid"/>
              <a:headEnd type="none" w="med" len="med"/>
              <a:tailEnd type="arrow" w="med" len="med"/>
            </a:ln>
          </p:spPr>
        </p:cxnSp>
        <p:cxnSp>
          <p:nvCxnSpPr>
            <p:cNvPr id="47" name="直接箭头连接符 46"/>
            <p:cNvCxnSpPr>
              <a:stCxn id="33" idx="2"/>
              <a:endCxn id="35" idx="0"/>
            </p:cNvCxnSpPr>
            <p:nvPr/>
          </p:nvCxnSpPr>
          <p:spPr>
            <a:xfrm flipH="1">
              <a:off x="5372" y="99825"/>
              <a:ext cx="735" cy="1411"/>
            </a:xfrm>
            <a:prstGeom prst="straightConnector1">
              <a:avLst/>
            </a:prstGeom>
            <a:ln w="9525" cap="flat" cmpd="sng">
              <a:solidFill>
                <a:srgbClr val="000000"/>
              </a:solidFill>
              <a:prstDash val="solid"/>
              <a:headEnd type="none" w="med" len="med"/>
              <a:tailEnd type="arrow" w="med" len="med"/>
            </a:ln>
          </p:spPr>
        </p:cxnSp>
        <p:cxnSp>
          <p:nvCxnSpPr>
            <p:cNvPr id="48" name="直接箭头连接符 47"/>
            <p:cNvCxnSpPr>
              <a:endCxn id="34" idx="1"/>
            </p:cNvCxnSpPr>
            <p:nvPr/>
          </p:nvCxnSpPr>
          <p:spPr>
            <a:xfrm flipV="1">
              <a:off x="3805" y="98486"/>
              <a:ext cx="1512" cy="101"/>
            </a:xfrm>
            <a:prstGeom prst="straightConnector1">
              <a:avLst/>
            </a:prstGeom>
            <a:ln w="9525" cap="flat" cmpd="sng">
              <a:solidFill>
                <a:srgbClr val="000000"/>
              </a:solidFill>
              <a:prstDash val="solid"/>
              <a:headEnd type="none" w="med" len="med"/>
              <a:tailEnd type="arrow" w="med" len="med"/>
            </a:ln>
          </p:spPr>
        </p:cxnSp>
        <p:sp>
          <p:nvSpPr>
            <p:cNvPr id="49" name="文本框 48"/>
            <p:cNvSpPr txBox="1"/>
            <p:nvPr/>
          </p:nvSpPr>
          <p:spPr>
            <a:xfrm rot="180000">
              <a:off x="7411" y="98275"/>
              <a:ext cx="1984" cy="254"/>
            </a:xfrm>
            <a:prstGeom prst="rect">
              <a:avLst/>
            </a:prstGeom>
            <a:solidFill>
              <a:srgbClr val="FFFFFF"/>
            </a:solidFill>
            <a:ln w="9525">
              <a:noFill/>
            </a:ln>
          </p:spPr>
          <p:txBody>
            <a:bodyPr vert="horz" lIns="0" tIns="0" rIns="0" bIns="0" anchor="t"/>
            <a:lstStyle/>
            <a:p>
              <a:r>
                <a:rPr lang="zh-CN" altLang="en-US"/>
                <a:t>2.获取数据库位置信息</a:t>
              </a:r>
            </a:p>
            <a:p>
              <a:endParaRPr lang="zh-CN" altLang="en-US"/>
            </a:p>
          </p:txBody>
        </p:sp>
        <p:sp>
          <p:nvSpPr>
            <p:cNvPr id="50" name="文本框 49"/>
            <p:cNvSpPr txBox="1"/>
            <p:nvPr/>
          </p:nvSpPr>
          <p:spPr>
            <a:xfrm rot="1380000">
              <a:off x="4190" y="98723"/>
              <a:ext cx="1057" cy="254"/>
            </a:xfrm>
            <a:prstGeom prst="rect">
              <a:avLst/>
            </a:prstGeom>
            <a:solidFill>
              <a:srgbClr val="FFFFFF"/>
            </a:solidFill>
            <a:ln w="9525">
              <a:noFill/>
            </a:ln>
          </p:spPr>
          <p:txBody>
            <a:bodyPr vert="horz" lIns="0" tIns="0" rIns="0" bIns="0" anchor="t"/>
            <a:lstStyle/>
            <a:p>
              <a:r>
                <a:rPr lang="zh-CN" altLang="en-US"/>
                <a:t>3.读取请求</a:t>
              </a:r>
            </a:p>
            <a:p>
              <a:endParaRPr lang="zh-CN" altLang="en-US"/>
            </a:p>
          </p:txBody>
        </p:sp>
        <p:sp>
          <p:nvSpPr>
            <p:cNvPr id="51" name="文本框 50"/>
            <p:cNvSpPr txBox="1"/>
            <p:nvPr/>
          </p:nvSpPr>
          <p:spPr>
            <a:xfrm>
              <a:off x="5402" y="100558"/>
              <a:ext cx="956" cy="254"/>
            </a:xfrm>
            <a:prstGeom prst="rect">
              <a:avLst/>
            </a:prstGeom>
            <a:solidFill>
              <a:srgbClr val="FFFFFF"/>
            </a:solidFill>
            <a:ln w="9525">
              <a:noFill/>
            </a:ln>
          </p:spPr>
          <p:txBody>
            <a:bodyPr vert="horz" lIns="0" tIns="0" rIns="0" bIns="0" anchor="t"/>
            <a:lstStyle/>
            <a:p>
              <a:r>
                <a:rPr lang="zh-CN" altLang="en-US"/>
                <a:t>5.读取数据</a:t>
              </a:r>
            </a:p>
            <a:p>
              <a:endParaRPr lang="zh-CN" altLang="en-US"/>
            </a:p>
          </p:txBody>
        </p:sp>
        <p:sp>
          <p:nvSpPr>
            <p:cNvPr id="52" name="文本框 51"/>
            <p:cNvSpPr txBox="1"/>
            <p:nvPr/>
          </p:nvSpPr>
          <p:spPr>
            <a:xfrm rot="1320000">
              <a:off x="8534" y="100047"/>
              <a:ext cx="956" cy="177"/>
            </a:xfrm>
            <a:prstGeom prst="rect">
              <a:avLst/>
            </a:prstGeom>
            <a:solidFill>
              <a:srgbClr val="FFFFFF"/>
            </a:solidFill>
            <a:ln w="9525">
              <a:noFill/>
            </a:ln>
          </p:spPr>
          <p:txBody>
            <a:bodyPr vert="horz" lIns="0" tIns="0" rIns="0" bIns="0" anchor="t"/>
            <a:lstStyle/>
            <a:p>
              <a:r>
                <a:rPr lang="zh-CN" altLang="en-US"/>
                <a:t>4.读取数据</a:t>
              </a:r>
            </a:p>
            <a:p>
              <a:endParaRPr lang="zh-CN" altLang="en-US"/>
            </a:p>
          </p:txBody>
        </p:sp>
        <p:cxnSp>
          <p:nvCxnSpPr>
            <p:cNvPr id="53" name="直接箭头连接符 52"/>
            <p:cNvCxnSpPr>
              <a:endCxn id="33" idx="1"/>
            </p:cNvCxnSpPr>
            <p:nvPr/>
          </p:nvCxnSpPr>
          <p:spPr>
            <a:xfrm>
              <a:off x="3833" y="98546"/>
              <a:ext cx="1487" cy="862"/>
            </a:xfrm>
            <a:prstGeom prst="straightConnector1">
              <a:avLst/>
            </a:prstGeom>
            <a:ln w="9525" cap="flat" cmpd="sng">
              <a:solidFill>
                <a:srgbClr val="000000"/>
              </a:solidFill>
              <a:prstDash val="solid"/>
              <a:headEnd type="none" w="med" len="med"/>
              <a:tailEnd type="arrow" w="med" len="med"/>
            </a:ln>
          </p:spPr>
        </p:cxnSp>
        <p:sp>
          <p:nvSpPr>
            <p:cNvPr id="54" name="文本框 53"/>
            <p:cNvSpPr txBox="1"/>
            <p:nvPr/>
          </p:nvSpPr>
          <p:spPr>
            <a:xfrm rot="2220000">
              <a:off x="4077" y="99166"/>
              <a:ext cx="908" cy="296"/>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grpSp>
      <p:sp>
        <p:nvSpPr>
          <p:cNvPr id="55" name="文本框 54"/>
          <p:cNvSpPr txBox="1"/>
          <p:nvPr/>
        </p:nvSpPr>
        <p:spPr>
          <a:xfrm>
            <a:off x="1651635" y="1959610"/>
            <a:ext cx="1143635" cy="882650"/>
          </a:xfrm>
          <a:prstGeom prst="rect">
            <a:avLst/>
          </a:prstGeom>
          <a:solidFill>
            <a:srgbClr val="92D050"/>
          </a:solidFill>
          <a:ln w="9525" cap="flat" cmpd="sng">
            <a:solidFill>
              <a:srgbClr val="000000"/>
            </a:solidFill>
            <a:prstDash val="solid"/>
            <a:miter/>
            <a:headEnd type="none" w="med" len="med"/>
            <a:tailEnd type="none" w="med" len="med"/>
          </a:ln>
        </p:spPr>
        <p:txBody>
          <a:bodyPr vert="horz" anchor="t"/>
          <a:lstStyle/>
          <a:p>
            <a:r>
              <a:rPr lang="en-US" altLang="zh-CN"/>
              <a:t>HDFS </a:t>
            </a:r>
          </a:p>
          <a:p>
            <a:r>
              <a:rPr lang="zh-CN" altLang="en-US"/>
              <a:t>客户端</a:t>
            </a:r>
          </a:p>
          <a:p>
            <a:endParaRPr lang="zh-CN" altLang="en-US"/>
          </a:p>
        </p:txBody>
      </p:sp>
      <p:sp>
        <p:nvSpPr>
          <p:cNvPr id="57" name="矩形 56"/>
          <p:cNvSpPr/>
          <p:nvPr/>
        </p:nvSpPr>
        <p:spPr>
          <a:xfrm>
            <a:off x="1121410" y="1409065"/>
            <a:ext cx="10565765" cy="495300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58" name="矩形 57"/>
          <p:cNvSpPr/>
          <p:nvPr/>
        </p:nvSpPr>
        <p:spPr>
          <a:xfrm>
            <a:off x="1502410" y="1670050"/>
            <a:ext cx="5419725" cy="2186305"/>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59" name="文本框 58"/>
          <p:cNvSpPr txBox="1"/>
          <p:nvPr/>
        </p:nvSpPr>
        <p:spPr>
          <a:xfrm>
            <a:off x="4611370" y="2808605"/>
            <a:ext cx="1922780" cy="92583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indent="133350"/>
            <a:r>
              <a:rPr lang="zh-CN" altLang="en-US"/>
              <a:t>FSData</a:t>
            </a:r>
          </a:p>
          <a:p>
            <a:r>
              <a:rPr lang="en-US" altLang="zh-CN"/>
              <a:t>Out</a:t>
            </a:r>
            <a:r>
              <a:rPr lang="zh-CN" altLang="en-US"/>
              <a:t>putStream</a:t>
            </a:r>
          </a:p>
        </p:txBody>
      </p:sp>
      <p:sp>
        <p:nvSpPr>
          <p:cNvPr id="61" name="文本框 60"/>
          <p:cNvSpPr txBox="1"/>
          <p:nvPr/>
        </p:nvSpPr>
        <p:spPr>
          <a:xfrm>
            <a:off x="4613275" y="1795145"/>
            <a:ext cx="1922780" cy="90551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gn="ctr">
              <a:lnSpc>
                <a:spcPct val="140000"/>
              </a:lnSpc>
            </a:pPr>
            <a:r>
              <a:rPr lang="en-US" altLang="zh-CN"/>
              <a:t>  </a:t>
            </a:r>
            <a:r>
              <a:rPr lang="zh-CN" altLang="en-US"/>
              <a:t>Distributed     FileSystem</a:t>
            </a:r>
          </a:p>
          <a:p>
            <a:endParaRPr lang="zh-CN" altLang="en-US"/>
          </a:p>
        </p:txBody>
      </p:sp>
      <p:sp>
        <p:nvSpPr>
          <p:cNvPr id="62" name="文本框 61"/>
          <p:cNvSpPr txBox="1"/>
          <p:nvPr/>
        </p:nvSpPr>
        <p:spPr>
          <a:xfrm>
            <a:off x="3862070" y="5299710"/>
            <a:ext cx="1625600" cy="68834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60000"/>
              </a:lnSpc>
            </a:pPr>
            <a:r>
              <a:rPr lang="en-US" altLang="zh-CN"/>
              <a:t>     </a:t>
            </a:r>
            <a:r>
              <a:rPr lang="zh-CN" altLang="en-US"/>
              <a:t>数据节点</a:t>
            </a:r>
          </a:p>
          <a:p>
            <a:endParaRPr lang="zh-CN" altLang="en-US"/>
          </a:p>
        </p:txBody>
      </p:sp>
      <p:sp>
        <p:nvSpPr>
          <p:cNvPr id="64" name="文本框 63"/>
          <p:cNvSpPr txBox="1"/>
          <p:nvPr/>
        </p:nvSpPr>
        <p:spPr>
          <a:xfrm>
            <a:off x="9741535" y="5271135"/>
            <a:ext cx="1592580" cy="66802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50000"/>
              </a:lnSpc>
            </a:pPr>
            <a:r>
              <a:rPr lang="en-US" altLang="zh-CN"/>
              <a:t>     </a:t>
            </a:r>
            <a:r>
              <a:rPr lang="zh-CN" altLang="en-US"/>
              <a:t>数据节点</a:t>
            </a:r>
          </a:p>
          <a:p>
            <a:endParaRPr lang="zh-CN" altLang="en-US"/>
          </a:p>
        </p:txBody>
      </p:sp>
      <p:sp>
        <p:nvSpPr>
          <p:cNvPr id="65" name="文本框 64"/>
          <p:cNvSpPr txBox="1"/>
          <p:nvPr/>
        </p:nvSpPr>
        <p:spPr>
          <a:xfrm>
            <a:off x="9839325" y="2123440"/>
            <a:ext cx="1510665" cy="71882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60000"/>
              </a:lnSpc>
            </a:pPr>
            <a:r>
              <a:rPr lang="en-US" altLang="zh-CN"/>
              <a:t>    </a:t>
            </a:r>
            <a:r>
              <a:rPr lang="zh-CN" altLang="en-US"/>
              <a:t>名称节点</a:t>
            </a:r>
          </a:p>
          <a:p>
            <a:endParaRPr lang="zh-CN" altLang="en-US"/>
          </a:p>
        </p:txBody>
      </p:sp>
      <p:sp>
        <p:nvSpPr>
          <p:cNvPr id="66" name="文本框 65"/>
          <p:cNvSpPr txBox="1"/>
          <p:nvPr/>
        </p:nvSpPr>
        <p:spPr>
          <a:xfrm>
            <a:off x="1653540" y="3406775"/>
            <a:ext cx="1316355" cy="325120"/>
          </a:xfrm>
          <a:prstGeom prst="rect">
            <a:avLst/>
          </a:prstGeom>
          <a:solidFill>
            <a:srgbClr val="FFFFFF"/>
          </a:solidFill>
          <a:ln w="9525">
            <a:noFill/>
          </a:ln>
        </p:spPr>
        <p:txBody>
          <a:bodyPr vert="horz" lIns="0" tIns="0" rIns="0" bIns="0" anchor="t"/>
          <a:lstStyle/>
          <a:p>
            <a:r>
              <a:rPr lang="zh-CN" altLang="en-US"/>
              <a:t>客户端节点</a:t>
            </a:r>
          </a:p>
          <a:p>
            <a:endParaRPr lang="zh-CN" altLang="en-US"/>
          </a:p>
        </p:txBody>
      </p:sp>
      <p:grpSp>
        <p:nvGrpSpPr>
          <p:cNvPr id="3" name="组合 2"/>
          <p:cNvGrpSpPr/>
          <p:nvPr/>
        </p:nvGrpSpPr>
        <p:grpSpPr>
          <a:xfrm>
            <a:off x="2765425" y="1932940"/>
            <a:ext cx="1847850" cy="426720"/>
            <a:chOff x="4355" y="3044"/>
            <a:chExt cx="2910" cy="672"/>
          </a:xfrm>
        </p:grpSpPr>
        <p:sp>
          <p:nvSpPr>
            <p:cNvPr id="69" name="文本框 68"/>
            <p:cNvSpPr txBox="1"/>
            <p:nvPr/>
          </p:nvSpPr>
          <p:spPr>
            <a:xfrm rot="21240000">
              <a:off x="4617" y="3044"/>
              <a:ext cx="2489" cy="444"/>
            </a:xfrm>
            <a:prstGeom prst="rect">
              <a:avLst/>
            </a:prstGeom>
            <a:solidFill>
              <a:srgbClr val="FFFFFF"/>
            </a:solidFill>
            <a:ln w="9525">
              <a:noFill/>
            </a:ln>
          </p:spPr>
          <p:txBody>
            <a:bodyPr vert="horz" lIns="0" tIns="0" rIns="0" bIns="0" anchor="t"/>
            <a:lstStyle/>
            <a:p>
              <a:r>
                <a:rPr lang="zh-CN" altLang="en-US"/>
                <a:t>1.创建文件请求</a:t>
              </a:r>
            </a:p>
            <a:p>
              <a:endParaRPr lang="zh-CN" altLang="en-US"/>
            </a:p>
          </p:txBody>
        </p:sp>
        <p:cxnSp>
          <p:nvCxnSpPr>
            <p:cNvPr id="72" name="直接箭头连接符 71"/>
            <p:cNvCxnSpPr>
              <a:endCxn id="61" idx="1"/>
            </p:cNvCxnSpPr>
            <p:nvPr/>
          </p:nvCxnSpPr>
          <p:spPr>
            <a:xfrm flipV="1">
              <a:off x="4355" y="3540"/>
              <a:ext cx="2910" cy="177"/>
            </a:xfrm>
            <a:prstGeom prst="straightConnector1">
              <a:avLst/>
            </a:prstGeom>
            <a:ln w="9525" cap="flat" cmpd="sng">
              <a:solidFill>
                <a:srgbClr val="000000"/>
              </a:solidFill>
              <a:prstDash val="solid"/>
              <a:headEnd type="none" w="med" len="med"/>
              <a:tailEnd type="arrow" w="med" len="med"/>
            </a:ln>
          </p:spPr>
        </p:cxnSp>
      </p:grpSp>
      <p:grpSp>
        <p:nvGrpSpPr>
          <p:cNvPr id="4" name="组合 3"/>
          <p:cNvGrpSpPr/>
          <p:nvPr/>
        </p:nvGrpSpPr>
        <p:grpSpPr>
          <a:xfrm>
            <a:off x="6536055" y="2013585"/>
            <a:ext cx="3303270" cy="469265"/>
            <a:chOff x="10293" y="3171"/>
            <a:chExt cx="5202" cy="739"/>
          </a:xfrm>
        </p:grpSpPr>
        <p:cxnSp>
          <p:nvCxnSpPr>
            <p:cNvPr id="68" name="直接箭头连接符 67"/>
            <p:cNvCxnSpPr>
              <a:stCxn id="61" idx="3"/>
              <a:endCxn id="65" idx="1"/>
            </p:cNvCxnSpPr>
            <p:nvPr/>
          </p:nvCxnSpPr>
          <p:spPr>
            <a:xfrm>
              <a:off x="10293" y="3540"/>
              <a:ext cx="5202" cy="370"/>
            </a:xfrm>
            <a:prstGeom prst="straightConnector1">
              <a:avLst/>
            </a:prstGeom>
            <a:ln w="9525" cap="flat" cmpd="sng">
              <a:solidFill>
                <a:srgbClr val="000000"/>
              </a:solidFill>
              <a:prstDash val="solid"/>
              <a:headEnd type="none" w="med" len="med"/>
              <a:tailEnd type="arrow" w="med" len="med"/>
            </a:ln>
          </p:spPr>
        </p:cxnSp>
        <p:sp>
          <p:nvSpPr>
            <p:cNvPr id="73" name="文本框 72"/>
            <p:cNvSpPr txBox="1"/>
            <p:nvPr/>
          </p:nvSpPr>
          <p:spPr>
            <a:xfrm rot="180000">
              <a:off x="11287" y="3171"/>
              <a:ext cx="3819" cy="444"/>
            </a:xfrm>
            <a:prstGeom prst="rect">
              <a:avLst/>
            </a:prstGeom>
            <a:solidFill>
              <a:srgbClr val="FFFFFF"/>
            </a:solidFill>
            <a:ln w="9525">
              <a:noFill/>
            </a:ln>
          </p:spPr>
          <p:txBody>
            <a:bodyPr vert="horz" lIns="0" tIns="0" rIns="0" bIns="0" anchor="t"/>
            <a:lstStyle/>
            <a:p>
              <a:r>
                <a:rPr lang="zh-CN" altLang="en-US"/>
                <a:t>2.创建文件元数据</a:t>
              </a:r>
            </a:p>
          </p:txBody>
        </p:sp>
      </p:grpSp>
      <p:grpSp>
        <p:nvGrpSpPr>
          <p:cNvPr id="12" name="组合 11"/>
          <p:cNvGrpSpPr/>
          <p:nvPr/>
        </p:nvGrpSpPr>
        <p:grpSpPr>
          <a:xfrm>
            <a:off x="3263900" y="3775710"/>
            <a:ext cx="1657350" cy="1524000"/>
            <a:chOff x="5140" y="5946"/>
            <a:chExt cx="2610" cy="2400"/>
          </a:xfrm>
        </p:grpSpPr>
        <p:cxnSp>
          <p:nvCxnSpPr>
            <p:cNvPr id="71" name="直接箭头连接符 70"/>
            <p:cNvCxnSpPr>
              <a:endCxn id="62" idx="0"/>
            </p:cNvCxnSpPr>
            <p:nvPr/>
          </p:nvCxnSpPr>
          <p:spPr>
            <a:xfrm flipH="1">
              <a:off x="7362" y="5946"/>
              <a:ext cx="388" cy="2400"/>
            </a:xfrm>
            <a:prstGeom prst="straightConnector1">
              <a:avLst/>
            </a:prstGeom>
            <a:ln w="9525" cap="flat" cmpd="sng">
              <a:solidFill>
                <a:srgbClr val="000000"/>
              </a:solidFill>
              <a:prstDash val="solid"/>
              <a:headEnd type="none" w="med" len="med"/>
              <a:tailEnd type="arrow" w="med" len="med"/>
            </a:ln>
          </p:spPr>
        </p:cxnSp>
        <p:sp>
          <p:nvSpPr>
            <p:cNvPr id="75" name="文本框 74"/>
            <p:cNvSpPr txBox="1"/>
            <p:nvPr/>
          </p:nvSpPr>
          <p:spPr>
            <a:xfrm>
              <a:off x="5140" y="6717"/>
              <a:ext cx="2225" cy="444"/>
            </a:xfrm>
            <a:prstGeom prst="rect">
              <a:avLst/>
            </a:prstGeom>
            <a:solidFill>
              <a:srgbClr val="FFFFFF"/>
            </a:solidFill>
            <a:ln w="9525">
              <a:noFill/>
            </a:ln>
          </p:spPr>
          <p:txBody>
            <a:bodyPr vert="horz" lIns="0" tIns="0" rIns="0" bIns="0" anchor="t"/>
            <a:lstStyle/>
            <a:p>
              <a:r>
                <a:rPr lang="en-US" altLang="zh-CN"/>
                <a:t>4</a:t>
              </a:r>
              <a:r>
                <a:rPr lang="zh-CN" altLang="en-US"/>
                <a:t>.写入数据块</a:t>
              </a:r>
            </a:p>
          </p:txBody>
        </p:sp>
      </p:grpSp>
      <p:grpSp>
        <p:nvGrpSpPr>
          <p:cNvPr id="11" name="组合 10"/>
          <p:cNvGrpSpPr/>
          <p:nvPr/>
        </p:nvGrpSpPr>
        <p:grpSpPr>
          <a:xfrm>
            <a:off x="2781300" y="2400935"/>
            <a:ext cx="1830070" cy="869950"/>
            <a:chOff x="4380" y="3781"/>
            <a:chExt cx="2882" cy="1370"/>
          </a:xfrm>
        </p:grpSpPr>
        <p:sp>
          <p:nvSpPr>
            <p:cNvPr id="74" name="文本框 73"/>
            <p:cNvSpPr txBox="1"/>
            <p:nvPr/>
          </p:nvSpPr>
          <p:spPr>
            <a:xfrm rot="1380000">
              <a:off x="5086" y="3954"/>
              <a:ext cx="2035" cy="444"/>
            </a:xfrm>
            <a:prstGeom prst="rect">
              <a:avLst/>
            </a:prstGeom>
            <a:solidFill>
              <a:srgbClr val="FFFFFF"/>
            </a:solidFill>
            <a:ln w="9525">
              <a:noFill/>
            </a:ln>
          </p:spPr>
          <p:txBody>
            <a:bodyPr vert="horz" lIns="0" tIns="0" rIns="0" bIns="0" anchor="t"/>
            <a:lstStyle/>
            <a:p>
              <a:r>
                <a:rPr lang="zh-CN" altLang="en-US"/>
                <a:t>3.写入数据</a:t>
              </a:r>
            </a:p>
          </p:txBody>
        </p:sp>
        <p:cxnSp>
          <p:nvCxnSpPr>
            <p:cNvPr id="77" name="直接箭头连接符 76"/>
            <p:cNvCxnSpPr>
              <a:stCxn id="79" idx="3"/>
              <a:endCxn id="59" idx="1"/>
            </p:cNvCxnSpPr>
            <p:nvPr/>
          </p:nvCxnSpPr>
          <p:spPr>
            <a:xfrm>
              <a:off x="4380" y="3781"/>
              <a:ext cx="2882" cy="1371"/>
            </a:xfrm>
            <a:prstGeom prst="straightConnector1">
              <a:avLst/>
            </a:prstGeom>
            <a:ln w="9525" cap="flat" cmpd="sng">
              <a:solidFill>
                <a:srgbClr val="000000"/>
              </a:solidFill>
              <a:prstDash val="solid"/>
              <a:headEnd type="none" w="med" len="med"/>
              <a:tailEnd type="arrow" w="med" len="med"/>
            </a:ln>
          </p:spPr>
        </p:cxnSp>
      </p:grpSp>
      <p:grpSp>
        <p:nvGrpSpPr>
          <p:cNvPr id="23" name="组合 22"/>
          <p:cNvGrpSpPr/>
          <p:nvPr/>
        </p:nvGrpSpPr>
        <p:grpSpPr>
          <a:xfrm>
            <a:off x="2769235" y="2623185"/>
            <a:ext cx="1882140" cy="981710"/>
            <a:chOff x="4361" y="4131"/>
            <a:chExt cx="2964" cy="1546"/>
          </a:xfrm>
        </p:grpSpPr>
        <p:cxnSp>
          <p:nvCxnSpPr>
            <p:cNvPr id="67" name="直接箭头连接符 66"/>
            <p:cNvCxnSpPr/>
            <p:nvPr/>
          </p:nvCxnSpPr>
          <p:spPr>
            <a:xfrm>
              <a:off x="4361" y="4131"/>
              <a:ext cx="2964" cy="1547"/>
            </a:xfrm>
            <a:prstGeom prst="straightConnector1">
              <a:avLst/>
            </a:prstGeom>
            <a:ln w="9525" cap="flat" cmpd="sng">
              <a:solidFill>
                <a:srgbClr val="000000"/>
              </a:solidFill>
              <a:prstDash val="solid"/>
              <a:headEnd type="none" w="med" len="med"/>
              <a:tailEnd type="arrow" w="med" len="med"/>
            </a:ln>
          </p:spPr>
        </p:cxnSp>
        <p:sp>
          <p:nvSpPr>
            <p:cNvPr id="78" name="文本框 77"/>
            <p:cNvSpPr txBox="1"/>
            <p:nvPr/>
          </p:nvSpPr>
          <p:spPr>
            <a:xfrm rot="1980000">
              <a:off x="4844" y="5006"/>
              <a:ext cx="2016" cy="517"/>
            </a:xfrm>
            <a:prstGeom prst="rect">
              <a:avLst/>
            </a:prstGeom>
            <a:solidFill>
              <a:srgbClr val="FFFFFF"/>
            </a:solidFill>
            <a:ln w="9525">
              <a:noFill/>
            </a:ln>
          </p:spPr>
          <p:txBody>
            <a:bodyPr vert="horz" lIns="0" tIns="0" rIns="0" bIns="0" anchor="t"/>
            <a:lstStyle/>
            <a:p>
              <a:r>
                <a:rPr lang="zh-CN" altLang="en-US"/>
                <a:t>6.关闭文件</a:t>
              </a:r>
            </a:p>
            <a:p>
              <a:endParaRPr lang="zh-CN" altLang="en-US"/>
            </a:p>
          </p:txBody>
        </p:sp>
      </p:grpSp>
      <p:sp>
        <p:nvSpPr>
          <p:cNvPr id="79" name="文本框 78"/>
          <p:cNvSpPr txBox="1"/>
          <p:nvPr/>
        </p:nvSpPr>
        <p:spPr>
          <a:xfrm>
            <a:off x="1637665" y="1959610"/>
            <a:ext cx="1143635" cy="882650"/>
          </a:xfrm>
          <a:prstGeom prst="rect">
            <a:avLst/>
          </a:prstGeom>
          <a:solidFill>
            <a:schemeClr val="bg1"/>
          </a:solidFill>
          <a:ln w="9525" cap="flat" cmpd="sng">
            <a:solidFill>
              <a:srgbClr val="000000"/>
            </a:solidFill>
            <a:prstDash val="solid"/>
            <a:miter/>
            <a:headEnd type="none" w="med" len="med"/>
            <a:tailEnd type="none" w="med" len="med"/>
          </a:ln>
        </p:spPr>
        <p:txBody>
          <a:bodyPr vert="horz" anchor="t"/>
          <a:lstStyle/>
          <a:p>
            <a:pPr>
              <a:lnSpc>
                <a:spcPct val="130000"/>
              </a:lnSpc>
            </a:pPr>
            <a:r>
              <a:rPr lang="en-US" altLang="zh-CN"/>
              <a:t>     HDFS </a:t>
            </a:r>
          </a:p>
          <a:p>
            <a:pPr>
              <a:lnSpc>
                <a:spcPct val="120000"/>
              </a:lnSpc>
            </a:pPr>
            <a:r>
              <a:rPr lang="zh-CN" altLang="en-US"/>
              <a:t>   客户端</a:t>
            </a:r>
          </a:p>
          <a:p>
            <a:endParaRPr lang="zh-CN" altLang="en-US"/>
          </a:p>
        </p:txBody>
      </p:sp>
      <p:grpSp>
        <p:nvGrpSpPr>
          <p:cNvPr id="21" name="组合 20"/>
          <p:cNvGrpSpPr/>
          <p:nvPr/>
        </p:nvGrpSpPr>
        <p:grpSpPr>
          <a:xfrm>
            <a:off x="5518150" y="5400040"/>
            <a:ext cx="4189730" cy="83185"/>
            <a:chOff x="8690" y="8504"/>
            <a:chExt cx="6598" cy="131"/>
          </a:xfrm>
        </p:grpSpPr>
        <p:cxnSp>
          <p:nvCxnSpPr>
            <p:cNvPr id="5" name="直接箭头连接符 4"/>
            <p:cNvCxnSpPr/>
            <p:nvPr/>
          </p:nvCxnSpPr>
          <p:spPr>
            <a:xfrm flipH="1">
              <a:off x="12978" y="8569"/>
              <a:ext cx="2311" cy="66"/>
            </a:xfrm>
            <a:prstGeom prst="straightConnector1">
              <a:avLst/>
            </a:prstGeom>
            <a:ln w="9525" cap="flat" cmpd="sng">
              <a:solidFill>
                <a:srgbClr val="000000"/>
              </a:solidFill>
              <a:prstDash val="solid"/>
              <a:headEnd type="none" w="med" len="med"/>
              <a:tailEnd type="arrow" w="med" len="med"/>
            </a:ln>
          </p:spPr>
        </p:cxnSp>
        <p:cxnSp>
          <p:nvCxnSpPr>
            <p:cNvPr id="6" name="直接箭头连接符 5"/>
            <p:cNvCxnSpPr/>
            <p:nvPr/>
          </p:nvCxnSpPr>
          <p:spPr>
            <a:xfrm flipH="1" flipV="1">
              <a:off x="8690" y="8504"/>
              <a:ext cx="1727" cy="65"/>
            </a:xfrm>
            <a:prstGeom prst="straightConnector1">
              <a:avLst/>
            </a:prstGeom>
            <a:ln w="9525" cap="flat" cmpd="sng">
              <a:solidFill>
                <a:srgbClr val="000000"/>
              </a:solidFill>
              <a:prstDash val="solid"/>
              <a:headEnd type="none" w="med" len="med"/>
              <a:tailEnd type="arrow" w="med" len="med"/>
            </a:ln>
          </p:spPr>
        </p:cxnSp>
      </p:grpSp>
      <p:grpSp>
        <p:nvGrpSpPr>
          <p:cNvPr id="17" name="组合 16"/>
          <p:cNvGrpSpPr/>
          <p:nvPr/>
        </p:nvGrpSpPr>
        <p:grpSpPr>
          <a:xfrm>
            <a:off x="5473700" y="5800090"/>
            <a:ext cx="4220845" cy="69850"/>
            <a:chOff x="8667" y="9181"/>
            <a:chExt cx="6647" cy="110"/>
          </a:xfrm>
        </p:grpSpPr>
        <p:cxnSp>
          <p:nvCxnSpPr>
            <p:cNvPr id="7" name="直接箭头连接符 6"/>
            <p:cNvCxnSpPr/>
            <p:nvPr/>
          </p:nvCxnSpPr>
          <p:spPr>
            <a:xfrm>
              <a:off x="8667" y="9181"/>
              <a:ext cx="1749" cy="88"/>
            </a:xfrm>
            <a:prstGeom prst="straightConnector1">
              <a:avLst/>
            </a:prstGeom>
            <a:ln w="9525" cap="flat" cmpd="sng">
              <a:solidFill>
                <a:srgbClr val="000000"/>
              </a:solidFill>
              <a:prstDash val="solid"/>
              <a:headEnd type="none" w="med" len="med"/>
              <a:tailEnd type="arrow" w="med" len="med"/>
            </a:ln>
          </p:spPr>
        </p:cxnSp>
        <p:cxnSp>
          <p:nvCxnSpPr>
            <p:cNvPr id="8" name="直接箭头连接符 7"/>
            <p:cNvCxnSpPr/>
            <p:nvPr/>
          </p:nvCxnSpPr>
          <p:spPr>
            <a:xfrm flipV="1">
              <a:off x="13000" y="9269"/>
              <a:ext cx="2314" cy="22"/>
            </a:xfrm>
            <a:prstGeom prst="straightConnector1">
              <a:avLst/>
            </a:prstGeom>
            <a:ln w="9525" cap="flat" cmpd="sng">
              <a:solidFill>
                <a:srgbClr val="000000"/>
              </a:solidFill>
              <a:prstDash val="solid"/>
              <a:headEnd type="none" w="med" len="med"/>
              <a:tailEnd type="arrow" w="med" len="med"/>
            </a:ln>
          </p:spPr>
        </p:cxnSp>
      </p:grpSp>
      <p:sp>
        <p:nvSpPr>
          <p:cNvPr id="10" name="文本框 9"/>
          <p:cNvSpPr txBox="1"/>
          <p:nvPr/>
        </p:nvSpPr>
        <p:spPr>
          <a:xfrm>
            <a:off x="6628130" y="5231130"/>
            <a:ext cx="1626870" cy="708025"/>
          </a:xfrm>
          <a:prstGeom prst="rect">
            <a:avLst/>
          </a:prstGeom>
          <a:noFill/>
          <a:ln w="9525" cap="flat" cmpd="sng">
            <a:solidFill>
              <a:srgbClr val="000000"/>
            </a:solidFill>
            <a:prstDash val="solid"/>
            <a:miter/>
            <a:headEnd type="none" w="med" len="med"/>
            <a:tailEnd type="none" w="med" len="med"/>
          </a:ln>
          <a:extLst>
            <a:ext uri="{909E8E84-426E-40DD-AFC4-6F175D3DCCD1}">
              <a14:hiddenFill xmlns:a14="http://schemas.microsoft.com/office/drawing/2010/main">
                <a:solidFill>
                  <a:srgbClr val="92D050"/>
                </a:solidFill>
              </a14:hiddenFill>
            </a:ext>
          </a:extLst>
        </p:spPr>
        <p:txBody>
          <a:bodyPr vert="horz" anchor="t"/>
          <a:lstStyle/>
          <a:p>
            <a:pPr>
              <a:lnSpc>
                <a:spcPct val="170000"/>
              </a:lnSpc>
            </a:pPr>
            <a:r>
              <a:rPr lang="en-US" altLang="zh-CN"/>
              <a:t>      </a:t>
            </a:r>
            <a:r>
              <a:rPr lang="zh-CN" altLang="en-US"/>
              <a:t>数据节点</a:t>
            </a:r>
          </a:p>
          <a:p>
            <a:endParaRPr lang="zh-CN" altLang="en-US"/>
          </a:p>
        </p:txBody>
      </p:sp>
      <p:grpSp>
        <p:nvGrpSpPr>
          <p:cNvPr id="22" name="组合 21"/>
          <p:cNvGrpSpPr/>
          <p:nvPr/>
        </p:nvGrpSpPr>
        <p:grpSpPr>
          <a:xfrm>
            <a:off x="5267960" y="3733800"/>
            <a:ext cx="1719580" cy="1526540"/>
            <a:chOff x="8296" y="5880"/>
            <a:chExt cx="2708" cy="2404"/>
          </a:xfrm>
        </p:grpSpPr>
        <p:cxnSp>
          <p:nvCxnSpPr>
            <p:cNvPr id="13" name="直接箭头连接符 12"/>
            <p:cNvCxnSpPr/>
            <p:nvPr/>
          </p:nvCxnSpPr>
          <p:spPr>
            <a:xfrm flipV="1">
              <a:off x="8296" y="5880"/>
              <a:ext cx="744" cy="2405"/>
            </a:xfrm>
            <a:prstGeom prst="straightConnector1">
              <a:avLst/>
            </a:prstGeom>
            <a:ln w="9525" cap="flat" cmpd="sng">
              <a:solidFill>
                <a:srgbClr val="000000"/>
              </a:solidFill>
              <a:prstDash val="solid"/>
              <a:headEnd type="none" w="med" len="med"/>
              <a:tailEnd type="arrow" w="med" len="med"/>
            </a:ln>
          </p:spPr>
        </p:cxnSp>
        <p:sp>
          <p:nvSpPr>
            <p:cNvPr id="14" name="文本框 13"/>
            <p:cNvSpPr txBox="1"/>
            <p:nvPr/>
          </p:nvSpPr>
          <p:spPr>
            <a:xfrm>
              <a:off x="8780" y="6717"/>
              <a:ext cx="2225" cy="444"/>
            </a:xfrm>
            <a:prstGeom prst="rect">
              <a:avLst/>
            </a:prstGeom>
            <a:solidFill>
              <a:srgbClr val="FFFFFF"/>
            </a:solidFill>
            <a:ln w="9525">
              <a:noFill/>
            </a:ln>
          </p:spPr>
          <p:txBody>
            <a:bodyPr vert="horz" lIns="0" tIns="0" rIns="0" bIns="0" anchor="t"/>
            <a:lstStyle/>
            <a:p>
              <a:r>
                <a:rPr lang="en-US" altLang="zh-CN"/>
                <a:t>5</a:t>
              </a:r>
              <a:r>
                <a:rPr lang="zh-CN" altLang="en-US"/>
                <a:t>.接受确认包</a:t>
              </a:r>
            </a:p>
          </p:txBody>
        </p:sp>
      </p:grpSp>
      <p:grpSp>
        <p:nvGrpSpPr>
          <p:cNvPr id="24" name="组合 23"/>
          <p:cNvGrpSpPr/>
          <p:nvPr/>
        </p:nvGrpSpPr>
        <p:grpSpPr>
          <a:xfrm>
            <a:off x="6520180" y="2734310"/>
            <a:ext cx="3300730" cy="742950"/>
            <a:chOff x="10268" y="4306"/>
            <a:chExt cx="5198" cy="1170"/>
          </a:xfrm>
        </p:grpSpPr>
        <p:cxnSp>
          <p:nvCxnSpPr>
            <p:cNvPr id="15" name="直接箭头连接符 14"/>
            <p:cNvCxnSpPr/>
            <p:nvPr/>
          </p:nvCxnSpPr>
          <p:spPr>
            <a:xfrm flipV="1">
              <a:off x="10268" y="4306"/>
              <a:ext cx="5199" cy="1170"/>
            </a:xfrm>
            <a:prstGeom prst="straightConnector1">
              <a:avLst/>
            </a:prstGeom>
            <a:ln w="9525" cap="flat" cmpd="sng">
              <a:solidFill>
                <a:srgbClr val="000000"/>
              </a:solidFill>
              <a:prstDash val="solid"/>
              <a:headEnd type="none" w="med" len="med"/>
              <a:tailEnd type="arrow" w="med" len="med"/>
            </a:ln>
          </p:spPr>
        </p:cxnSp>
        <p:sp>
          <p:nvSpPr>
            <p:cNvPr id="16" name="文本框 15"/>
            <p:cNvSpPr txBox="1"/>
            <p:nvPr/>
          </p:nvSpPr>
          <p:spPr>
            <a:xfrm rot="20880000">
              <a:off x="12334" y="4930"/>
              <a:ext cx="2150" cy="444"/>
            </a:xfrm>
            <a:prstGeom prst="rect">
              <a:avLst/>
            </a:prstGeom>
            <a:solidFill>
              <a:srgbClr val="FFFFFF"/>
            </a:solidFill>
            <a:ln w="9525">
              <a:noFill/>
            </a:ln>
          </p:spPr>
          <p:txBody>
            <a:bodyPr vert="horz" lIns="0" tIns="0" rIns="0" bIns="0" anchor="t"/>
            <a:lstStyle/>
            <a:p>
              <a:r>
                <a:rPr lang="en-US" altLang="zh-CN"/>
                <a:t>7</a:t>
              </a:r>
              <a:r>
                <a:rPr lang="zh-CN" altLang="en-US"/>
                <a:t>.写操作完成</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500"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1235" y="868045"/>
            <a:ext cx="10910570" cy="5507990"/>
          </a:xfrm>
          <a:prstGeom prst="rect">
            <a:avLst/>
          </a:prstGeom>
          <a:noFill/>
        </p:spPr>
        <p:txBody>
          <a:bodyPr wrap="square" rtlCol="0">
            <a:spAutoFit/>
          </a:bodyPr>
          <a:lstStyle/>
          <a:p>
            <a:r>
              <a:rPr lang="zh-CN" altLang="en-US" sz="3200"/>
              <a:t>写文件：</a:t>
            </a:r>
          </a:p>
          <a:p>
            <a:r>
              <a:rPr lang="zh-CN" altLang="en-US" sz="3200"/>
              <a:t>     </a:t>
            </a:r>
            <a:r>
              <a:rPr lang="zh-CN" altLang="en-US" sz="2400">
                <a:sym typeface="+mn-ea"/>
              </a:rPr>
              <a:t>   （1）客户端调用DistributedFileSystem对象的create()方法创建一个文件输出流对象。</a:t>
            </a:r>
          </a:p>
          <a:p>
            <a:r>
              <a:rPr lang="zh-CN" altLang="en-US" sz="2400">
                <a:sym typeface="+mn-ea"/>
              </a:rPr>
              <a:t>         （2）DistributedFileSystem对象向远程的NameNode节点发起一次RPC调用，NameNode检查该文件是否已经存在，以及客户端是否有权限新建文件。</a:t>
            </a:r>
          </a:p>
          <a:p>
            <a:r>
              <a:rPr lang="zh-CN" altLang="en-US" sz="2400">
                <a:sym typeface="+mn-ea"/>
              </a:rPr>
              <a:t>        （3）客户端调用FSDataOutputStream对象的write()方法写数据，数据先被写入缓冲区，再被切分为一个个数据包。</a:t>
            </a:r>
          </a:p>
          <a:p>
            <a:r>
              <a:rPr lang="zh-CN" altLang="en-US" sz="2400">
                <a:sym typeface="+mn-ea"/>
              </a:rPr>
              <a:t>        （4）每个数据包被发送到由NameNode节点分配的一组数据节点的一个节点上，在这组数据节点组成的管道上依次传输数据包。</a:t>
            </a:r>
          </a:p>
          <a:p>
            <a:r>
              <a:rPr lang="zh-CN" altLang="en-US" sz="2400">
                <a:sym typeface="+mn-ea"/>
              </a:rPr>
              <a:t>        （5）管道上的数据节点按反向顺序返回确认信息，最终由管道中的第一个数据节点将整条管道的确认信息发送给客户端。</a:t>
            </a:r>
          </a:p>
          <a:p>
            <a:r>
              <a:rPr lang="zh-CN" altLang="en-US" sz="2400">
                <a:sym typeface="+mn-ea"/>
              </a:rPr>
              <a:t>       （6）客户端完成写入，调用close()方法关闭文件输出流。</a:t>
            </a:r>
          </a:p>
          <a:p>
            <a:r>
              <a:rPr lang="zh-CN" altLang="en-US" sz="2400">
                <a:sym typeface="+mn-ea"/>
              </a:rPr>
              <a:t>       （7）通知NameNode文件写入成功。</a:t>
            </a:r>
          </a:p>
          <a:p>
            <a:r>
              <a:rPr lang="zh-CN" altLang="en-US" sz="2400">
                <a:sym typeface="+mn-ea"/>
              </a:rPr>
              <a:t>      </a:t>
            </a:r>
            <a:endParaRPr lang="en-US" altLang="zh-CN"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容错</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文本框 1"/>
          <p:cNvSpPr txBox="1">
            <a:spLocks noChangeArrowheads="1"/>
          </p:cNvSpPr>
          <p:nvPr/>
        </p:nvSpPr>
        <p:spPr bwMode="auto">
          <a:xfrm>
            <a:off x="1121409" y="1299050"/>
            <a:ext cx="9660321" cy="3955955"/>
          </a:xfrm>
          <a:prstGeom prst="rect">
            <a:avLst/>
          </a:prstGeom>
          <a:noFill/>
          <a:ln w="9525">
            <a:noFill/>
            <a:miter lim="800000"/>
          </a:ln>
        </p:spPr>
        <p:txBody>
          <a:bodyPr wrap="square">
            <a:spAutoFit/>
          </a:bodyPr>
          <a:lstStyle/>
          <a:p>
            <a:pPr marL="228600" indent="-228600">
              <a:lnSpc>
                <a:spcPct val="15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 </a:t>
            </a:r>
            <a:r>
              <a:rPr lang="en-US" altLang="zh-CN" sz="2000" dirty="0">
                <a:solidFill>
                  <a:schemeClr val="tx1">
                    <a:lumMod val="65000"/>
                    <a:lumOff val="35000"/>
                  </a:schemeClr>
                </a:solidFill>
                <a:latin typeface="微软雅黑" panose="020B0503020204020204" charset="-122"/>
                <a:ea typeface="微软雅黑" panose="020B0503020204020204" charset="-122"/>
              </a:rPr>
              <a:t>HDFS</a:t>
            </a:r>
            <a:r>
              <a:rPr lang="zh-CN" altLang="en-US" sz="2000" dirty="0">
                <a:solidFill>
                  <a:schemeClr val="tx1">
                    <a:lumMod val="65000"/>
                    <a:lumOff val="35000"/>
                  </a:schemeClr>
                </a:solidFill>
                <a:latin typeface="微软雅黑" panose="020B0503020204020204" charset="-122"/>
                <a:ea typeface="微软雅黑" panose="020B0503020204020204" charset="-122"/>
              </a:rPr>
              <a:t>具有较高的容错性，可以兼容廉价的硬件，它把硬件出错看作一种常态，而不是异常，并设计了相应的机制检测数据错误和进行自动恢复，主要包括以下几种情形：</a:t>
            </a:r>
            <a:endParaRPr lang="en-US" altLang="zh-CN" sz="2000"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200000"/>
              </a:lnSpc>
              <a:spcAft>
                <a:spcPts val="600"/>
              </a:spcAft>
              <a:buSzPct val="80000"/>
              <a:buBlip>
                <a:blip r:embed="rId3"/>
              </a:buBlip>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名称节点出错</a:t>
            </a:r>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200000"/>
              </a:lnSpc>
              <a:spcAft>
                <a:spcPts val="600"/>
              </a:spcAft>
              <a:buSzPct val="80000"/>
              <a:buBlip>
                <a:blip r:embed="rId3"/>
              </a:buBlip>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数据节点出错</a:t>
            </a:r>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pPr marL="685800" lvl="1" indent="-228600">
              <a:lnSpc>
                <a:spcPct val="200000"/>
              </a:lnSpc>
              <a:spcAft>
                <a:spcPts val="600"/>
              </a:spcAft>
              <a:buSzPct val="80000"/>
              <a:buBlip>
                <a:blip r:embed="rId3"/>
              </a:buBlip>
              <a:defRPr/>
            </a:pPr>
            <a:r>
              <a:rPr lang="zh-CN" altLang="en-US" sz="2000" b="1" dirty="0">
                <a:solidFill>
                  <a:schemeClr val="tx1">
                    <a:lumMod val="65000"/>
                    <a:lumOff val="35000"/>
                  </a:schemeClr>
                </a:solidFill>
                <a:latin typeface="微软雅黑" panose="020B0503020204020204" charset="-122"/>
                <a:ea typeface="微软雅黑" panose="020B0503020204020204" charset="-122"/>
              </a:rPr>
              <a:t>数据出错</a:t>
            </a:r>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4000"/>
              </a:lnSpc>
              <a:spcAft>
                <a:spcPts val="600"/>
              </a:spcAft>
              <a:buSzPct val="80000"/>
              <a:buBlip>
                <a:blip r:embed="rId3"/>
              </a:buBlip>
              <a:defRPr/>
            </a:pPr>
            <a:endParaRPr lang="en-US" altLang="zh-CN" sz="20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容错</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文本框 1"/>
          <p:cNvSpPr txBox="1">
            <a:spLocks noChangeArrowheads="1"/>
          </p:cNvSpPr>
          <p:nvPr/>
        </p:nvSpPr>
        <p:spPr bwMode="auto">
          <a:xfrm>
            <a:off x="1121409" y="1299050"/>
            <a:ext cx="9660321" cy="3058160"/>
          </a:xfrm>
          <a:prstGeom prst="rect">
            <a:avLst/>
          </a:prstGeom>
          <a:noFill/>
          <a:ln w="9525">
            <a:noFill/>
            <a:miter lim="800000"/>
          </a:ln>
        </p:spPr>
        <p:txBody>
          <a:bodyPr wrap="square">
            <a:spAutoFit/>
          </a:bodyPr>
          <a:lstStyle/>
          <a:p>
            <a:pPr indent="0">
              <a:lnSpc>
                <a:spcPct val="150000"/>
              </a:lnSpc>
              <a:spcAft>
                <a:spcPts val="600"/>
              </a:spcAft>
              <a:buSzPct val="80000"/>
              <a:buNone/>
              <a:defRPr/>
            </a:pPr>
            <a:r>
              <a:rPr lang="en-US" altLang="zh-CN" sz="2000">
                <a:latin typeface="微软雅黑" panose="020B0503020204020204" charset="-122"/>
                <a:ea typeface="微软雅黑" panose="020B0503020204020204" charset="-122"/>
                <a:cs typeface="微软雅黑" panose="020B0503020204020204" charset="-122"/>
              </a:rPr>
              <a:t>1、NameNode出错：用</a:t>
            </a:r>
            <a:r>
              <a:rPr lang="en-US" altLang="zh-CN" sz="2000">
                <a:latin typeface="微软雅黑" panose="020B0503020204020204" charset="-122"/>
                <a:ea typeface="微软雅黑" panose="020B0503020204020204" charset="-122"/>
                <a:cs typeface="微软雅黑" panose="020B0503020204020204" charset="-122"/>
                <a:sym typeface="+mn-ea"/>
              </a:rPr>
              <a:t>Secondary NameNode备份的fsimage恢复</a:t>
            </a:r>
          </a:p>
          <a:p>
            <a:pPr indent="0">
              <a:lnSpc>
                <a:spcPct val="150000"/>
              </a:lnSpc>
              <a:spcAft>
                <a:spcPts val="600"/>
              </a:spcAft>
              <a:buSzPct val="80000"/>
              <a:buNone/>
              <a:defRPr/>
            </a:pPr>
            <a:r>
              <a:rPr lang="en-US" altLang="zh-CN" sz="2000">
                <a:latin typeface="微软雅黑" panose="020B0503020204020204" charset="-122"/>
                <a:ea typeface="微软雅黑" panose="020B0503020204020204" charset="-122"/>
                <a:cs typeface="微软雅黑" panose="020B0503020204020204" charset="-122"/>
              </a:rPr>
              <a:t>2、DataNode出错：</a:t>
            </a:r>
            <a:r>
              <a:rPr lang="en-US" altLang="zh-CN" sz="2000">
                <a:latin typeface="微软雅黑" panose="020B0503020204020204" charset="-122"/>
                <a:ea typeface="微软雅黑" panose="020B0503020204020204" charset="-122"/>
                <a:cs typeface="微软雅黑" panose="020B0503020204020204" charset="-122"/>
                <a:sym typeface="+mn-ea"/>
              </a:rPr>
              <a:t>DataNode与NameNode通过“心跳”报告状态，失效后会启动数据冗余复制。</a:t>
            </a:r>
          </a:p>
          <a:p>
            <a:pPr marL="0" lvl="1" indent="0">
              <a:lnSpc>
                <a:spcPct val="150000"/>
              </a:lnSpc>
              <a:spcAft>
                <a:spcPts val="600"/>
              </a:spcAft>
              <a:buSzPct val="80000"/>
              <a:buNone/>
              <a:defRPr/>
            </a:pPr>
            <a:r>
              <a:rPr lang="en-US" altLang="zh-CN" sz="2000">
                <a:latin typeface="微软雅黑" panose="020B0503020204020204" charset="-122"/>
                <a:ea typeface="微软雅黑" panose="020B0503020204020204" charset="-122"/>
                <a:cs typeface="微软雅黑" panose="020B0503020204020204" charset="-122"/>
              </a:rPr>
              <a:t>3、数据出错：</a:t>
            </a:r>
            <a:r>
              <a:rPr lang="en-US" altLang="zh-CN" sz="2000">
                <a:latin typeface="微软雅黑" panose="020B0503020204020204" charset="-122"/>
                <a:ea typeface="微软雅黑" panose="020B0503020204020204" charset="-122"/>
                <a:cs typeface="微软雅黑" panose="020B0503020204020204" charset="-122"/>
                <a:sym typeface="+mn-ea"/>
              </a:rPr>
              <a:t>采用md5和sha1对数据块进行校验。</a:t>
            </a:r>
            <a:endParaRPr lang="zh-CN" altLang="en-US" sz="2000" dirty="0">
              <a:solidFill>
                <a:schemeClr val="tx1">
                  <a:lumMod val="65000"/>
                  <a:lumOff val="35000"/>
                </a:schemeClr>
              </a:solidFill>
              <a:latin typeface="微软雅黑" panose="020B0503020204020204" charset="-122"/>
              <a:ea typeface="微软雅黑" panose="020B0503020204020204" charset="-122"/>
            </a:endParaRPr>
          </a:p>
          <a:p>
            <a:pPr indent="0">
              <a:lnSpc>
                <a:spcPct val="150000"/>
              </a:lnSpc>
              <a:spcAft>
                <a:spcPts val="600"/>
              </a:spcAft>
              <a:buSzPct val="80000"/>
              <a:buNone/>
              <a:defRPr/>
            </a:pPr>
            <a:endParaRPr lang="en-US" altLang="zh-CN" sz="2000" b="1" dirty="0">
              <a:solidFill>
                <a:schemeClr val="tx1">
                  <a:lumMod val="65000"/>
                  <a:lumOff val="35000"/>
                </a:schemeClr>
              </a:solidFill>
              <a:latin typeface="微软雅黑" panose="020B0503020204020204" charset="-122"/>
              <a:ea typeface="微软雅黑" panose="020B0503020204020204" charset="-122"/>
            </a:endParaRPr>
          </a:p>
          <a:p>
            <a:pPr marL="228600" indent="-228600">
              <a:lnSpc>
                <a:spcPct val="114000"/>
              </a:lnSpc>
              <a:spcAft>
                <a:spcPts val="600"/>
              </a:spcAft>
              <a:buSzPct val="80000"/>
              <a:buBlip>
                <a:blip r:embed="rId3"/>
              </a:buBlip>
              <a:defRPr/>
            </a:pPr>
            <a:endParaRPr lang="en-US" altLang="zh-CN" sz="20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74742" y="1995805"/>
            <a:ext cx="5347879" cy="3246556"/>
            <a:chOff x="5726" y="2576"/>
            <a:chExt cx="4993" cy="3031"/>
          </a:xfrm>
        </p:grpSpPr>
        <p:sp>
          <p:nvSpPr>
            <p:cNvPr id="12" name="TextBox 11"/>
            <p:cNvSpPr txBox="1"/>
            <p:nvPr/>
          </p:nvSpPr>
          <p:spPr>
            <a:xfrm>
              <a:off x="6066" y="2689"/>
              <a:ext cx="4653" cy="1407"/>
            </a:xfrm>
            <a:prstGeom prst="rect">
              <a:avLst/>
            </a:prstGeom>
            <a:noFill/>
          </p:spPr>
          <p:txBody>
            <a:bodyPr wrap="square" rtlCol="0">
              <a:spAutoFit/>
            </a:bodyPr>
            <a:lstStyle/>
            <a:p>
              <a:pPr marL="0" lvl="1"/>
              <a:endParaRPr lang="zh-CN" altLang="en-US" sz="2800" b="1" dirty="0">
                <a:solidFill>
                  <a:schemeClr val="bg1">
                    <a:lumMod val="50000"/>
                  </a:schemeClr>
                </a:solidFill>
                <a:latin typeface="微软雅黑" panose="020B0503020204020204" charset="-122"/>
                <a:ea typeface="微软雅黑" panose="020B0503020204020204" charset="-122"/>
              </a:endParaRPr>
            </a:p>
            <a:p>
              <a:pPr marL="0" lvl="1"/>
              <a:endParaRPr lang="en-US" altLang="zh-CN" sz="2800" b="1" dirty="0">
                <a:solidFill>
                  <a:srgbClr val="080808"/>
                </a:solidFill>
                <a:latin typeface="微软雅黑" panose="020B0503020204020204" charset="-122"/>
                <a:ea typeface="微软雅黑" panose="020B0503020204020204" charset="-122"/>
              </a:endParaRPr>
            </a:p>
            <a:p>
              <a:pPr marL="0" lvl="1" algn="ctr"/>
              <a:r>
                <a:rPr lang="en-US" altLang="zh-CN" sz="3600" b="1" dirty="0">
                  <a:solidFill>
                    <a:srgbClr val="B22F33"/>
                  </a:solidFill>
                  <a:latin typeface="微软雅黑" panose="020B0503020204020204" charset="-122"/>
                  <a:ea typeface="微软雅黑" panose="020B0503020204020204" charset="-122"/>
                </a:rPr>
                <a:t>HDFS</a:t>
              </a:r>
              <a:r>
                <a:rPr lang="zh-CN" altLang="en-US" sz="3600" b="1" dirty="0">
                  <a:solidFill>
                    <a:srgbClr val="B22F33"/>
                  </a:solidFill>
                  <a:latin typeface="微软雅黑" panose="020B0503020204020204" charset="-122"/>
                  <a:ea typeface="微软雅黑" panose="020B0503020204020204" charset="-122"/>
                </a:rPr>
                <a:t>高级功能</a:t>
              </a:r>
            </a:p>
          </p:txBody>
        </p:sp>
        <p:cxnSp>
          <p:nvCxnSpPr>
            <p:cNvPr id="13" name="直接连接符 12"/>
            <p:cNvCxnSpPr/>
            <p:nvPr/>
          </p:nvCxnSpPr>
          <p:spPr>
            <a:xfrm flipV="1">
              <a:off x="5726" y="2576"/>
              <a:ext cx="0" cy="3031"/>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Flowchart: Decision 78"/>
          <p:cNvSpPr/>
          <p:nvPr/>
        </p:nvSpPr>
        <p:spPr>
          <a:xfrm>
            <a:off x="1651000" y="2368550"/>
            <a:ext cx="2407920" cy="2408555"/>
          </a:xfrm>
          <a:prstGeom prst="flowChartDecision">
            <a:avLst/>
          </a:prstGeom>
          <a:solidFill>
            <a:srgbClr val="B23033"/>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3" name="Flowchart: Decision 79"/>
          <p:cNvSpPr/>
          <p:nvPr/>
        </p:nvSpPr>
        <p:spPr>
          <a:xfrm>
            <a:off x="1651000" y="2585085"/>
            <a:ext cx="2407920" cy="2408555"/>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en-GB"/>
          </a:p>
        </p:txBody>
      </p:sp>
      <p:sp>
        <p:nvSpPr>
          <p:cNvPr id="5" name="TextBox 93"/>
          <p:cNvSpPr txBox="1"/>
          <p:nvPr/>
        </p:nvSpPr>
        <p:spPr>
          <a:xfrm>
            <a:off x="2351405" y="3418205"/>
            <a:ext cx="1007110" cy="741680"/>
          </a:xfrm>
          <a:prstGeom prst="rect">
            <a:avLst/>
          </a:prstGeom>
          <a:noFill/>
        </p:spPr>
        <p:txBody>
          <a:bodyPr wrap="square" lIns="65023" tIns="32511" rIns="65023" bIns="32511" rtlCol="0">
            <a:spAutoFit/>
          </a:bodyPr>
          <a:lstStyle/>
          <a:p>
            <a:r>
              <a:rPr lang="en-US" altLang="zh-CN" sz="4400" b="1" dirty="0">
                <a:solidFill>
                  <a:srgbClr val="B23033"/>
                </a:solidFill>
                <a:latin typeface="微软雅黑" panose="020B0503020204020204" charset="-122"/>
                <a:ea typeface="微软雅黑" panose="020B0503020204020204" charset="-122"/>
              </a:rPr>
              <a:t>0 5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70065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sym typeface="+mn-ea"/>
              </a:rPr>
              <a:t>安全模式</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（safemode）</a:t>
            </a:r>
            <a:endParaRPr 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46810" y="2014220"/>
            <a:ext cx="9898380" cy="2676525"/>
          </a:xfrm>
          <a:prstGeom prst="rect">
            <a:avLst/>
          </a:prstGeom>
          <a:noFill/>
        </p:spPr>
        <p:txBody>
          <a:bodyPr wrap="square" rtlCol="0">
            <a:spAutoFit/>
          </a:bodyPr>
          <a:lstStyle/>
          <a:p>
            <a:r>
              <a:rPr sz="2400"/>
              <a:t>安全模式是HDFS所处的一种特殊状态，在处于这种状态时，文件系统只接受读数据请求，不能对文件进行写，删除等操作。</a:t>
            </a:r>
          </a:p>
          <a:p>
            <a:endParaRPr sz="2400"/>
          </a:p>
          <a:p>
            <a:r>
              <a:rPr sz="2400"/>
              <a:t>在NameNode主节点启动时，HDFS首先进入安全模式，DataNode会向NameNode上传它们数据块的列表，让 NameNode得到块的位置信息，并对每个文件对应的数据块副本进行统计，当最小副本条件满足时，即一定比例的数据块都达到最小副本数，HDFS自动离开安全模式。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概述</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415" y="2096135"/>
            <a:ext cx="10917555" cy="3599815"/>
          </a:xfrm>
          <a:prstGeom prst="rect">
            <a:avLst/>
          </a:prstGeom>
          <a:noFill/>
        </p:spPr>
        <p:txBody>
          <a:bodyPr wrap="square" rtlCol="0">
            <a:spAutoFit/>
          </a:bodyPr>
          <a:lstStyle/>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HDFS是Hadoop Distribute File System的缩写，它是Google公司的GFS分布式文件系统的开源实现，是Apache Hadoop项目的一个子项目。支持海量数据的存储，成百上千的计算机组成存储集群，HDFS可以运行在低成本的硬件之上，</a:t>
            </a:r>
            <a:r>
              <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具有的高容错、高可靠性、高可扩展性、高吞吐率等特征</a:t>
            </a:r>
            <a:r>
              <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，非常适合大规模数据集上的应用。</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设计目标：把超大数据集存储到网络中的多台普通商用计算机上，并提供高可靠性和高吞吐率的服务。</a:t>
            </a:r>
          </a:p>
        </p:txBody>
      </p:sp>
      <p:sp>
        <p:nvSpPr>
          <p:cNvPr id="4" name="文本框 3"/>
          <p:cNvSpPr txBox="1"/>
          <p:nvPr/>
        </p:nvSpPr>
        <p:spPr>
          <a:xfrm>
            <a:off x="1288415" y="1372235"/>
            <a:ext cx="10239375" cy="398780"/>
          </a:xfrm>
          <a:prstGeom prst="rect">
            <a:avLst/>
          </a:prstGeom>
          <a:noFill/>
        </p:spPr>
        <p:txBody>
          <a:bodyPr wrap="square" rtlCol="0">
            <a:spAutoFit/>
          </a:bodyPr>
          <a:lstStyle/>
          <a:p>
            <a:r>
              <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大数据场景中，</a:t>
            </a:r>
            <a:r>
              <a:rPr lang="en-US" altLang="zh-CN"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HDFS</a:t>
            </a:r>
            <a:r>
              <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解决了大数据什么问题？</a:t>
            </a:r>
            <a:endParaRPr lang="zh-CN" altLang="en-US" sz="20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70065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sym typeface="+mn-ea"/>
              </a:rPr>
              <a:t>安全模式</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（safemode）</a:t>
            </a:r>
            <a:endParaRPr 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1410" y="1878965"/>
            <a:ext cx="9923780" cy="3415030"/>
          </a:xfrm>
          <a:prstGeom prst="rect">
            <a:avLst/>
          </a:prstGeom>
          <a:noFill/>
        </p:spPr>
        <p:txBody>
          <a:bodyPr wrap="square" rtlCol="0">
            <a:spAutoFit/>
          </a:bodyPr>
          <a:lstStyle/>
          <a:p>
            <a:r>
              <a:rPr sz="2400"/>
              <a:t>安全模式相关的命令：</a:t>
            </a:r>
          </a:p>
          <a:p>
            <a:r>
              <a:rPr sz="2400"/>
              <a:t>查看当前状态：</a:t>
            </a:r>
          </a:p>
          <a:p>
            <a:r>
              <a:rPr sz="2400"/>
              <a:t>hdfs dfsadmin -safemode get</a:t>
            </a:r>
          </a:p>
          <a:p>
            <a:r>
              <a:rPr sz="2400"/>
              <a:t>进入安全模式：</a:t>
            </a:r>
          </a:p>
          <a:p>
            <a:r>
              <a:rPr sz="2400"/>
              <a:t>hdfs dfsadmin -safemode enter</a:t>
            </a:r>
          </a:p>
          <a:p>
            <a:r>
              <a:rPr sz="2400"/>
              <a:t>强制离开安全模式：</a:t>
            </a:r>
          </a:p>
          <a:p>
            <a:r>
              <a:rPr sz="2400"/>
              <a:t>hdfs dfsadmin -safemode leave</a:t>
            </a:r>
          </a:p>
          <a:p>
            <a:r>
              <a:rPr sz="2400"/>
              <a:t>一直等待直到安全模式结束：</a:t>
            </a:r>
          </a:p>
          <a:p>
            <a:r>
              <a:rPr sz="2400"/>
              <a:t>hdfs dfsadmin -safemode wait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sz="2400" b="1" dirty="0">
                <a:solidFill>
                  <a:schemeClr val="tx1">
                    <a:lumMod val="65000"/>
                    <a:lumOff val="35000"/>
                  </a:schemeClr>
                </a:solidFill>
                <a:latin typeface="微软雅黑" panose="020B0503020204020204" charset="-122"/>
                <a:ea typeface="微软雅黑" panose="020B0503020204020204" charset="-122"/>
              </a:rPr>
              <a:t>回收站</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21410" y="1316355"/>
            <a:ext cx="10528300" cy="4707890"/>
          </a:xfrm>
          <a:prstGeom prst="rect">
            <a:avLst/>
          </a:prstGeom>
          <a:noFill/>
          <a:ln w="9525">
            <a:noFill/>
          </a:ln>
        </p:spPr>
        <p:txBody>
          <a:bodyPr wrap="square">
            <a:spAutoFit/>
          </a:bodyPr>
          <a:lstStyle/>
          <a:p>
            <a:pPr indent="127000"/>
            <a:r>
              <a:rPr lang="zh-CN" sz="2000" b="0">
                <a:ea typeface="方正书宋简体" panose="03000509000000000000" charset="-122"/>
                <a:cs typeface="Times New Roman" panose="02020603050405020304" charset="0"/>
              </a:rPr>
              <a:t>HDFS为每一个用户都创建了回收站，这个类似操作系统的回收站。位置是/user/用户名/.Trash/</a:t>
            </a:r>
            <a:r>
              <a:rPr lang="en-US" altLang="zh-CN" sz="2000" b="0">
                <a:ea typeface="方正书宋简体" panose="03000509000000000000" charset="-122"/>
                <a:cs typeface="Times New Roman" panose="02020603050405020304" charset="0"/>
              </a:rPr>
              <a:t>.</a:t>
            </a:r>
            <a:endParaRPr lang="zh-CN" sz="2000" b="0">
              <a:ea typeface="方正书宋简体" panose="03000509000000000000" charset="-122"/>
              <a:cs typeface="Times New Roman" panose="02020603050405020304" charset="0"/>
            </a:endParaRPr>
          </a:p>
          <a:p>
            <a:pPr indent="127000"/>
            <a:r>
              <a:rPr lang="zh-CN" sz="2000" b="0">
                <a:ea typeface="方正书宋简体" panose="03000509000000000000" charset="-122"/>
                <a:cs typeface="Times New Roman" panose="02020603050405020304" charset="0"/>
              </a:rPr>
              <a:t>操作演示：</a:t>
            </a:r>
          </a:p>
          <a:p>
            <a:pPr indent="127000"/>
            <a:r>
              <a:rPr lang="en-US" altLang="zh-CN" sz="2000" b="0">
                <a:ea typeface="方正书宋简体" panose="03000509000000000000" charset="-122"/>
                <a:cs typeface="Times New Roman" panose="02020603050405020304" charset="0"/>
              </a:rPr>
              <a:t>1</a:t>
            </a:r>
            <a:r>
              <a:rPr lang="zh-CN" altLang="en-US" sz="2000" b="0">
                <a:ea typeface="方正书宋简体" panose="03000509000000000000" charset="-122"/>
                <a:cs typeface="Times New Roman" panose="02020603050405020304" charset="0"/>
              </a:rPr>
              <a:t>、</a:t>
            </a:r>
            <a:r>
              <a:rPr lang="zh-CN" sz="2000" b="0">
                <a:ea typeface="方正书宋简体" panose="03000509000000000000" charset="-122"/>
                <a:cs typeface="Times New Roman" panose="02020603050405020304" charset="0"/>
              </a:rPr>
              <a:t>列出某目录下的文件</a:t>
            </a:r>
          </a:p>
          <a:p>
            <a:pPr indent="127000"/>
            <a:r>
              <a:rPr lang="zh-CN" sz="2000" b="0">
                <a:ea typeface="方正书宋简体" panose="03000509000000000000" charset="-122"/>
                <a:cs typeface="Times New Roman" panose="02020603050405020304" charset="0"/>
              </a:rPr>
              <a:t>hdfs dfs -ls</a:t>
            </a:r>
          </a:p>
          <a:p>
            <a:pPr indent="127000"/>
            <a:r>
              <a:rPr lang="en-US" altLang="zh-CN" sz="2000" b="0">
                <a:ea typeface="方正书宋简体" panose="03000509000000000000" charset="-122"/>
                <a:cs typeface="Times New Roman" panose="02020603050405020304" charset="0"/>
              </a:rPr>
              <a:t>2</a:t>
            </a:r>
            <a:r>
              <a:rPr lang="zh-CN" altLang="en-US" sz="2000" b="0">
                <a:ea typeface="方正书宋简体" panose="03000509000000000000" charset="-122"/>
                <a:cs typeface="Times New Roman" panose="02020603050405020304" charset="0"/>
              </a:rPr>
              <a:t>、把其中的一个文件</a:t>
            </a:r>
            <a:r>
              <a:rPr lang="en-US" altLang="zh-CN" sz="2000" b="0">
                <a:ea typeface="方正书宋简体" panose="03000509000000000000" charset="-122"/>
                <a:cs typeface="Times New Roman" panose="02020603050405020304" charset="0"/>
              </a:rPr>
              <a:t>file1</a:t>
            </a:r>
            <a:r>
              <a:rPr lang="zh-CN" altLang="en-US" sz="2000" b="0">
                <a:ea typeface="方正书宋简体" panose="03000509000000000000" charset="-122"/>
                <a:cs typeface="Times New Roman" panose="02020603050405020304" charset="0"/>
              </a:rPr>
              <a:t>删除</a:t>
            </a:r>
          </a:p>
          <a:p>
            <a:pPr indent="127000"/>
            <a:r>
              <a:rPr lang="zh-CN" altLang="en-US" sz="2000" b="0">
                <a:ea typeface="方正书宋简体" panose="03000509000000000000" charset="-122"/>
                <a:cs typeface="Times New Roman" panose="02020603050405020304" charset="0"/>
              </a:rPr>
              <a:t>hdfs dfs -rm </a:t>
            </a:r>
            <a:r>
              <a:rPr lang="en-US" altLang="zh-CN" sz="2000" b="0">
                <a:ea typeface="方正书宋简体" panose="03000509000000000000" charset="-122"/>
                <a:cs typeface="Times New Roman" panose="02020603050405020304" charset="0"/>
              </a:rPr>
              <a:t>file1</a:t>
            </a:r>
          </a:p>
          <a:p>
            <a:pPr indent="127000"/>
            <a:r>
              <a:rPr lang="en-US" altLang="zh-CN" sz="2000" b="0">
                <a:ea typeface="方正书宋简体" panose="03000509000000000000" charset="-122"/>
                <a:cs typeface="Times New Roman" panose="02020603050405020304" charset="0"/>
              </a:rPr>
              <a:t>3</a:t>
            </a:r>
            <a:r>
              <a:rPr lang="zh-CN" altLang="en-US" sz="2000" b="0">
                <a:ea typeface="方正书宋简体" panose="03000509000000000000" charset="-122"/>
                <a:cs typeface="Times New Roman" panose="02020603050405020304" charset="0"/>
              </a:rPr>
              <a:t>、到回收站可看到刚才删除的</a:t>
            </a:r>
            <a:r>
              <a:rPr lang="en-US" altLang="zh-CN" sz="2000" b="0">
                <a:ea typeface="方正书宋简体" panose="03000509000000000000" charset="-122"/>
                <a:cs typeface="Times New Roman" panose="02020603050405020304" charset="0"/>
              </a:rPr>
              <a:t>file1</a:t>
            </a:r>
          </a:p>
          <a:p>
            <a:pPr indent="127000"/>
            <a:r>
              <a:rPr lang="en-US" altLang="zh-CN" sz="2000" b="0">
                <a:ea typeface="方正书宋简体" panose="03000509000000000000" charset="-122"/>
                <a:cs typeface="Times New Roman" panose="02020603050405020304" charset="0"/>
              </a:rPr>
              <a:t>hdfs dfs -ls /user/hadoop/.Trash/Current/tmp</a:t>
            </a:r>
          </a:p>
          <a:p>
            <a:pPr indent="127000"/>
            <a:r>
              <a:rPr lang="en-US" altLang="zh-CN" sz="2000" b="0">
                <a:ea typeface="方正书宋简体" panose="03000509000000000000" charset="-122"/>
                <a:cs typeface="Times New Roman" panose="02020603050405020304" charset="0"/>
              </a:rPr>
              <a:t>4</a:t>
            </a:r>
            <a:r>
              <a:rPr lang="zh-CN" altLang="en-US" sz="2000" b="0">
                <a:ea typeface="方正书宋简体" panose="03000509000000000000" charset="-122"/>
                <a:cs typeface="Times New Roman" panose="02020603050405020304" charset="0"/>
              </a:rPr>
              <a:t>、把</a:t>
            </a:r>
            <a:r>
              <a:rPr lang="en-US" altLang="zh-CN" sz="2000" b="0">
                <a:ea typeface="方正书宋简体" panose="03000509000000000000" charset="-122"/>
                <a:cs typeface="Times New Roman" panose="02020603050405020304" charset="0"/>
              </a:rPr>
              <a:t>file1</a:t>
            </a:r>
            <a:r>
              <a:rPr lang="zh-CN" altLang="en-US" sz="2000" b="0">
                <a:ea typeface="方正书宋简体" panose="03000509000000000000" charset="-122"/>
                <a:cs typeface="Times New Roman" panose="02020603050405020304" charset="0"/>
              </a:rPr>
              <a:t>从回收站移动到</a:t>
            </a:r>
            <a:r>
              <a:rPr lang="en-US" altLang="zh-CN" sz="2000" b="0">
                <a:ea typeface="方正书宋简体" panose="03000509000000000000" charset="-122"/>
                <a:cs typeface="Times New Roman" panose="02020603050405020304" charset="0"/>
              </a:rPr>
              <a:t>/home/haoop/</a:t>
            </a:r>
            <a:r>
              <a:rPr lang="zh-CN" altLang="zh-CN" sz="2000" b="0">
                <a:ea typeface="方正书宋简体" panose="03000509000000000000" charset="-122"/>
                <a:cs typeface="Times New Roman" panose="02020603050405020304" charset="0"/>
              </a:rPr>
              <a:t>目录下</a:t>
            </a:r>
          </a:p>
          <a:p>
            <a:pPr indent="127000"/>
            <a:r>
              <a:rPr lang="zh-CN" altLang="zh-CN" sz="2000" b="0">
                <a:ea typeface="方正书宋简体" panose="03000509000000000000" charset="-122"/>
                <a:cs typeface="Times New Roman" panose="02020603050405020304" charset="0"/>
              </a:rPr>
              <a:t>hdfs dfs -mv   </a:t>
            </a:r>
            <a:r>
              <a:rPr lang="en-US" altLang="zh-CN" sz="2000">
                <a:ea typeface="方正书宋简体" panose="03000509000000000000" charset="-122"/>
                <a:cs typeface="Times New Roman" panose="02020603050405020304" charset="0"/>
                <a:sym typeface="+mn-ea"/>
              </a:rPr>
              <a:t>/user/hadoop/.Trash/Current/tmp/file1  </a:t>
            </a:r>
            <a:r>
              <a:rPr lang="zh-CN" altLang="zh-CN" sz="2000">
                <a:ea typeface="方正书宋简体" panose="03000509000000000000" charset="-122"/>
                <a:cs typeface="Times New Roman" panose="02020603050405020304" charset="0"/>
                <a:sym typeface="+mn-ea"/>
              </a:rPr>
              <a:t> </a:t>
            </a:r>
            <a:r>
              <a:rPr lang="en-US" altLang="zh-CN" sz="2000">
                <a:ea typeface="方正书宋简体" panose="03000509000000000000" charset="-122"/>
                <a:cs typeface="Times New Roman" panose="02020603050405020304" charset="0"/>
                <a:sym typeface="+mn-ea"/>
              </a:rPr>
              <a:t>/home/hadoop/</a:t>
            </a:r>
          </a:p>
          <a:p>
            <a:pPr indent="127000"/>
            <a:r>
              <a:rPr lang="en-US" altLang="zh-CN" sz="2000" b="0">
                <a:ea typeface="方正书宋简体" panose="03000509000000000000" charset="-122"/>
                <a:cs typeface="Times New Roman" panose="02020603050405020304" charset="0"/>
                <a:sym typeface="+mn-ea"/>
              </a:rPr>
              <a:t>5</a:t>
            </a:r>
            <a:r>
              <a:rPr lang="zh-CN" altLang="zh-CN" sz="2000" b="0">
                <a:ea typeface="方正书宋简体" panose="03000509000000000000" charset="-122"/>
                <a:cs typeface="Times New Roman" panose="02020603050405020304" charset="0"/>
                <a:sym typeface="+mn-ea"/>
              </a:rPr>
              <a:t>、到</a:t>
            </a:r>
            <a:r>
              <a:rPr lang="en-US" altLang="zh-CN" sz="2000" b="0">
                <a:ea typeface="方正书宋简体" panose="03000509000000000000" charset="-122"/>
                <a:cs typeface="Times New Roman" panose="02020603050405020304" charset="0"/>
                <a:sym typeface="+mn-ea"/>
              </a:rPr>
              <a:t>/home/hadoop/</a:t>
            </a:r>
            <a:r>
              <a:rPr lang="zh-CN" altLang="zh-CN" sz="2000" b="0">
                <a:ea typeface="方正书宋简体" panose="03000509000000000000" charset="-122"/>
                <a:cs typeface="Times New Roman" panose="02020603050405020304" charset="0"/>
                <a:sym typeface="+mn-ea"/>
              </a:rPr>
              <a:t>查看即可看到恢复的文件</a:t>
            </a:r>
            <a:r>
              <a:rPr lang="en-US" altLang="zh-CN" sz="2000" b="0">
                <a:ea typeface="方正书宋简体" panose="03000509000000000000" charset="-122"/>
                <a:cs typeface="Times New Roman" panose="02020603050405020304" charset="0"/>
                <a:sym typeface="+mn-ea"/>
              </a:rPr>
              <a:t>file1</a:t>
            </a:r>
          </a:p>
          <a:p>
            <a:pPr indent="127000"/>
            <a:r>
              <a:rPr lang="en-US" altLang="zh-CN" sz="2000" b="0">
                <a:ea typeface="方正书宋简体" panose="03000509000000000000" charset="-122"/>
                <a:cs typeface="Times New Roman" panose="02020603050405020304" charset="0"/>
                <a:sym typeface="+mn-ea"/>
              </a:rPr>
              <a:t>hdfs dfs -ls </a:t>
            </a:r>
            <a:r>
              <a:rPr lang="en-US" altLang="zh-CN" sz="2000">
                <a:ea typeface="方正书宋简体" panose="03000509000000000000" charset="-122"/>
                <a:cs typeface="Times New Roman" panose="02020603050405020304" charset="0"/>
                <a:sym typeface="+mn-ea"/>
              </a:rPr>
              <a:t>/home/hadoop/</a:t>
            </a:r>
            <a:endParaRPr lang="zh-CN" altLang="en-US" sz="2000" b="0">
              <a:ea typeface="方正书宋简体" panose="03000509000000000000" charset="-122"/>
              <a:cs typeface="Times New Roman" panose="02020603050405020304" charset="0"/>
              <a:sym typeface="+mn-ea"/>
            </a:endParaRPr>
          </a:p>
          <a:p>
            <a:pPr indent="127000"/>
            <a:r>
              <a:rPr lang="en-US" altLang="zh-CN" sz="2000" b="0">
                <a:ea typeface="方正书宋简体" panose="03000509000000000000" charset="-122"/>
                <a:cs typeface="Times New Roman" panose="02020603050405020304" charset="0"/>
                <a:sym typeface="+mn-ea"/>
              </a:rPr>
              <a:t>6.</a:t>
            </a:r>
            <a:r>
              <a:rPr lang="zh-CN" altLang="en-US" sz="2000" b="0">
                <a:ea typeface="方正书宋简体" panose="03000509000000000000" charset="-122"/>
                <a:cs typeface="Times New Roman" panose="02020603050405020304" charset="0"/>
                <a:sym typeface="+mn-ea"/>
              </a:rPr>
              <a:t>直接删除文件，不放入回收站中</a:t>
            </a:r>
          </a:p>
          <a:p>
            <a:pPr indent="127000"/>
            <a:r>
              <a:rPr lang="en-US" altLang="zh-CN" sz="2000" b="0">
                <a:ea typeface="方正书宋简体" panose="03000509000000000000" charset="-122"/>
                <a:cs typeface="Times New Roman" panose="02020603050405020304" charset="0"/>
                <a:sym typeface="+mn-ea"/>
              </a:rPr>
              <a:t>hdfs dfs -rm -skipTrash file1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21410" y="1193800"/>
            <a:ext cx="10589895" cy="4246245"/>
          </a:xfrm>
          <a:prstGeom prst="rect">
            <a:avLst/>
          </a:prstGeom>
          <a:noFill/>
          <a:ln w="9525">
            <a:noFill/>
          </a:ln>
        </p:spPr>
        <p:txBody>
          <a:bodyPr wrap="square">
            <a:spAutoFit/>
          </a:bodyPr>
          <a:lstStyle/>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快照功能默认禁用，开启或禁用快照功能，需要针对目录操作，命令如下(&lt;snapshotDir&gt;表示某个目录)：</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hdfs dfsadmin -allowSnapshot &lt;snapshotDir&gt;</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hdfs dfsadmin -disallowSnapshot &lt;snapshotDir&gt;</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创建快照、删除快照、重命名快照的命令如下：</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hdfs dfs -createSnapshot &lt;snapshotDir&gt; [&lt;snapshotName&gt;]</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hdfs dfs -deleteSnapshot &lt;snapshotDir&gt; &lt;snapshotName&gt;</a:t>
            </a:r>
          </a:p>
          <a:p>
            <a:pPr indent="508000" fontAlgn="auto">
              <a:lnSpc>
                <a:spcPct val="150000"/>
              </a:lnSpc>
              <a:extLst>
                <a:ext uri="{35155182-B16C-46BC-9424-99874614C6A1}">
                  <wpsdc:indentchars xmlns:wpsdc="http://www.wps.cn/officeDocument/2017/drawingmlCustomData" xmlns="" val="200" checksum="282533468"/>
                </a:ext>
              </a:extLst>
            </a:pPr>
            <a:r>
              <a:rPr lang="zh-CN" altLang="en-US" sz="2000">
                <a:latin typeface="微软雅黑" panose="020B0503020204020204" charset="-122"/>
                <a:ea typeface="微软雅黑" panose="020B0503020204020204" charset="-122"/>
                <a:cs typeface="微软雅黑" panose="020B0503020204020204" charset="-122"/>
              </a:rPr>
              <a:t>hdfs dfs -renameSnapshot &lt;snapshotDir&gt; &lt;oldName&gt; &lt;newName&gt;</a:t>
            </a:r>
          </a:p>
          <a:p>
            <a:pPr indent="0" fontAlgn="auto">
              <a:lnSpc>
                <a:spcPct val="150000"/>
              </a:lnSpc>
            </a:pPr>
            <a:endParaRPr lang="zh-CN" altLang="en-US" sz="200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5" name="TextBox 6"/>
          <p:cNvSpPr txBox="1"/>
          <p:nvPr/>
        </p:nvSpPr>
        <p:spPr>
          <a:xfrm>
            <a:off x="1113155" y="800100"/>
            <a:ext cx="6336030" cy="521970"/>
          </a:xfrm>
          <a:prstGeom prst="rect">
            <a:avLst/>
          </a:prstGeom>
          <a:noFill/>
        </p:spPr>
        <p:txBody>
          <a:bodyPr wrap="square" rtlCol="0">
            <a:spAutoFit/>
          </a:bodyPr>
          <a:lstStyle/>
          <a:p>
            <a:r>
              <a:rPr lang="zh-CN" altLang="en-US" sz="2800" b="1" dirty="0"/>
              <a:t>快照</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sz="2400" b="1" dirty="0">
                <a:solidFill>
                  <a:schemeClr val="tx1">
                    <a:lumMod val="65000"/>
                    <a:lumOff val="35000"/>
                  </a:schemeClr>
                </a:solidFill>
                <a:latin typeface="微软雅黑" panose="020B0503020204020204" charset="-122"/>
                <a:ea typeface="微软雅黑" panose="020B0503020204020204" charset="-122"/>
              </a:rPr>
              <a:t>配额</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21410" y="1415415"/>
            <a:ext cx="9897745" cy="4092575"/>
          </a:xfrm>
          <a:prstGeom prst="rect">
            <a:avLst/>
          </a:prstGeom>
          <a:noFill/>
          <a:ln w="9525">
            <a:noFill/>
          </a:ln>
        </p:spPr>
        <p:txBody>
          <a:bodyPr wrap="square">
            <a:spAutoFit/>
          </a:bodyPr>
          <a:lstStyle/>
          <a:p>
            <a:pPr indent="127000"/>
            <a:r>
              <a:rPr lang="zh-CN" sz="2000" b="0">
                <a:ea typeface="方正书宋简体" panose="03000509000000000000" charset="-122"/>
              </a:rPr>
              <a:t>HDFS提供了两种配额的命令（hdfs dfsadmin）</a:t>
            </a:r>
          </a:p>
          <a:p>
            <a:pPr indent="127000"/>
            <a:r>
              <a:rPr lang="zh-CN" altLang="en-US" sz="2000"/>
              <a:t>（1）setQuota</a:t>
            </a:r>
          </a:p>
          <a:p>
            <a:pPr indent="127000"/>
            <a:r>
              <a:rPr lang="zh-CN" altLang="en-US" sz="2000"/>
              <a:t>hdfs dfsadmin -setQuota &lt;quota&gt; &lt;dirname&gt;...&lt;dirname&gt;</a:t>
            </a:r>
          </a:p>
          <a:p>
            <a:pPr indent="127000"/>
            <a:r>
              <a:rPr lang="zh-CN" altLang="en-US" sz="2000"/>
              <a:t>setQuota指的是对HDFS中某个目录设置文件和目录数量之和的最大值。</a:t>
            </a:r>
          </a:p>
          <a:p>
            <a:pPr indent="127000"/>
            <a:endParaRPr lang="zh-CN" altLang="en-US" sz="2000"/>
          </a:p>
          <a:p>
            <a:pPr indent="127000"/>
            <a:r>
              <a:rPr lang="zh-CN" altLang="en-US" sz="2000"/>
              <a:t>（2）setSpaceQuota</a:t>
            </a:r>
          </a:p>
          <a:p>
            <a:pPr indent="127000"/>
            <a:r>
              <a:rPr lang="zh-CN" altLang="en-US" sz="2000"/>
              <a:t>hdfs dfsadmin -setSpaceQuota &lt;quota&gt; &lt;dirname&gt;...&lt;dirname&gt;</a:t>
            </a:r>
          </a:p>
          <a:p>
            <a:pPr indent="127000"/>
            <a:r>
              <a:rPr lang="zh-CN" altLang="en-US" sz="2000"/>
              <a:t>setSpaceQuota针对的是设置HDFS中某个目录可用存储空间大小，单位是byte。</a:t>
            </a:r>
          </a:p>
          <a:p>
            <a:pPr indent="127000"/>
            <a:endParaRPr lang="zh-CN" altLang="en-US" sz="2000"/>
          </a:p>
          <a:p>
            <a:pPr indent="127000"/>
            <a:r>
              <a:rPr lang="zh-CN" altLang="en-US" sz="2000"/>
              <a:t>清除配额的命令为：</a:t>
            </a:r>
          </a:p>
          <a:p>
            <a:pPr indent="127000"/>
            <a:r>
              <a:rPr lang="zh-CN" altLang="en-US" sz="2000"/>
              <a:t>hdfs dfsadmin -clrQuota &lt;dirname&gt;...&lt;dirname&gt;</a:t>
            </a:r>
          </a:p>
          <a:p>
            <a:pPr indent="127000"/>
            <a:r>
              <a:rPr lang="zh-CN" altLang="en-US" sz="2000"/>
              <a:t>hdfs dfsadmin -clrSpaceQuota &lt;dirname&gt;...&lt;dirname&gt;</a:t>
            </a:r>
          </a:p>
          <a:p>
            <a:pPr indent="127000"/>
            <a:endParaRPr lang="zh-CN" altLang="zh-CN" sz="200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403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sym typeface="+mn-ea"/>
              </a:rPr>
              <a:t>HA</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（High Availability高可用）</a:t>
            </a:r>
            <a:endParaRPr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20775" y="1814830"/>
            <a:ext cx="9475470" cy="3169285"/>
          </a:xfrm>
          <a:prstGeom prst="rect">
            <a:avLst/>
          </a:prstGeom>
          <a:noFill/>
          <a:ln w="9525">
            <a:noFill/>
          </a:ln>
        </p:spPr>
        <p:txBody>
          <a:bodyPr wrap="square">
            <a:spAutoFit/>
          </a:bodyPr>
          <a:lstStyle/>
          <a:p>
            <a:pPr indent="127000"/>
            <a:r>
              <a:rPr lang="en-US" altLang="zh-CN" sz="2000" b="0">
                <a:cs typeface="方正书宋简体" charset="0"/>
              </a:rPr>
              <a:t>       </a:t>
            </a:r>
            <a:r>
              <a:rPr lang="zh-CN" sz="2000" b="0">
                <a:cs typeface="方正书宋简体" charset="0"/>
              </a:rPr>
              <a:t>通常一个集群中只有一个NameNode，所有元数据由唯一的Namenode负责管理,如果该机器或进程变得不可用，整个</a:t>
            </a:r>
            <a:r>
              <a:rPr lang="zh-CN" sz="2000">
                <a:cs typeface="方正书宋简体" charset="0"/>
                <a:sym typeface="+mn-ea"/>
              </a:rPr>
              <a:t>集群</a:t>
            </a:r>
            <a:r>
              <a:rPr lang="zh-CN" sz="2000" b="0">
                <a:cs typeface="方正书宋简体" charset="0"/>
              </a:rPr>
              <a:t>将无法使用，直到NameNode恢复服务为止。这将影响集群的可用性。HDFS高可用性功能通过提供在同一群集中运行两个冗余NameNode的方法来解决上述问题。这样，在一个NameNode不能对外提供服务情况下，可以快速故障转移到另一个备用的NameNode，或者为了计划维护。</a:t>
            </a:r>
          </a:p>
          <a:p>
            <a:pPr indent="127000"/>
            <a:endParaRPr lang="zh-CN" sz="2000" b="0">
              <a:cs typeface="方正书宋简体" charset="0"/>
            </a:endParaRPr>
          </a:p>
          <a:p>
            <a:pPr indent="127000"/>
            <a:r>
              <a:rPr lang="zh-CN" sz="2000" b="0">
                <a:cs typeface="方正书宋简体" charset="0"/>
              </a:rPr>
              <a:t>      在典型的HA</a:t>
            </a:r>
            <a:r>
              <a:rPr lang="zh-CN" sz="2000">
                <a:cs typeface="方正书宋简体" charset="0"/>
                <a:sym typeface="+mn-ea"/>
              </a:rPr>
              <a:t>集群</a:t>
            </a:r>
            <a:r>
              <a:rPr lang="zh-CN" sz="2000" b="0">
                <a:cs typeface="方正书宋简体" charset="0"/>
              </a:rPr>
              <a:t>中，有两台独立的计算机配置为NameNode。任何时候，只有一个NameNode处于活跃（Active ）状态，另一个处于备用（Standby）状态。两个节点上的数据保存同步，Active NameNode负责集群中的所有客户端操作，而Standby只是充当从属服务器，在必要时提供快速故障。</a:t>
            </a:r>
          </a:p>
        </p:txBody>
      </p:sp>
      <p:sp>
        <p:nvSpPr>
          <p:cNvPr id="101" name="文本框 100"/>
          <p:cNvSpPr txBox="1"/>
          <p:nvPr/>
        </p:nvSpPr>
        <p:spPr>
          <a:xfrm>
            <a:off x="5200650" y="278130"/>
            <a:ext cx="5080000" cy="706755"/>
          </a:xfrm>
          <a:prstGeom prst="rect">
            <a:avLst/>
          </a:prstGeom>
          <a:noFill/>
          <a:ln w="9525">
            <a:noFill/>
          </a:ln>
        </p:spPr>
        <p:txBody>
          <a:bodyPr>
            <a:spAutoFit/>
          </a:bodyPr>
          <a:lstStyle/>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5403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sym typeface="+mn-ea"/>
              </a:rPr>
              <a:t>HA</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（High Availability高可用）</a:t>
            </a:r>
            <a:endParaRPr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20775" y="1814830"/>
            <a:ext cx="9475470" cy="2553335"/>
          </a:xfrm>
          <a:prstGeom prst="rect">
            <a:avLst/>
          </a:prstGeom>
          <a:noFill/>
          <a:ln w="9525">
            <a:noFill/>
          </a:ln>
        </p:spPr>
        <p:txBody>
          <a:bodyPr wrap="square">
            <a:spAutoFit/>
          </a:bodyPr>
          <a:lstStyle/>
          <a:p>
            <a:pPr indent="127000"/>
            <a:r>
              <a:rPr lang="en-US" sz="2000" b="0">
                <a:cs typeface="方正书宋简体" charset="0"/>
              </a:rPr>
              <a:t>       </a:t>
            </a:r>
            <a:r>
              <a:rPr sz="2000" b="0">
                <a:cs typeface="方正书宋简体" charset="0"/>
              </a:rPr>
              <a:t>为了能够实时同步 Active 和 Standby 两个 NameNode 的元数据信息，需提 供一个共享存储系统，可以是 NFS、QJM（Quorum Journal Manager）或者 Zookeeper，Active Namenode 将数据写入共享存储系统，而 Standby 监听该系统，一旦发现有新数据写入，则 读取这些数据，并加载到自己内存中，以保证自己内存状态与 Active NameNode 保持基本一 致，如此这般，在紧急情况下 standby 便可快速切为 active namenode。为了实现快速切换， Standby 节点获取集群的最新文件块信息也是很有必要的。为了实现这一目标，DataNode 需 要配置 NameNodes 的位置，并同时给他们发送文件块信息以及心跳检测。</a:t>
            </a:r>
          </a:p>
        </p:txBody>
      </p:sp>
      <p:sp>
        <p:nvSpPr>
          <p:cNvPr id="101" name="文本框 100"/>
          <p:cNvSpPr txBox="1"/>
          <p:nvPr/>
        </p:nvSpPr>
        <p:spPr>
          <a:xfrm>
            <a:off x="5200650" y="278130"/>
            <a:ext cx="5080000" cy="706755"/>
          </a:xfrm>
          <a:prstGeom prst="rect">
            <a:avLst/>
          </a:prstGeom>
          <a:noFill/>
          <a:ln w="9525">
            <a:noFill/>
          </a:ln>
        </p:spPr>
        <p:txBody>
          <a:bodyPr>
            <a:spAutoFit/>
          </a:bodyPr>
          <a:lstStyle/>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70065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sym typeface="+mn-ea"/>
              </a:rPr>
              <a:t>HA</a:t>
            </a:r>
            <a:r>
              <a:rPr lang="zh-CN" altLang="en-US" sz="2400" b="1" dirty="0">
                <a:solidFill>
                  <a:schemeClr val="tx1">
                    <a:lumMod val="65000"/>
                    <a:lumOff val="35000"/>
                  </a:schemeClr>
                </a:solidFill>
                <a:latin typeface="微软雅黑" panose="020B0503020204020204" charset="-122"/>
                <a:ea typeface="微软雅黑" panose="020B0503020204020204" charset="-122"/>
                <a:sym typeface="+mn-ea"/>
              </a:rPr>
              <a:t>（High Availability高可用）</a:t>
            </a:r>
            <a:endParaRPr lang="en-US"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13485" y="1193800"/>
            <a:ext cx="9898380" cy="368300"/>
          </a:xfrm>
          <a:prstGeom prst="rect">
            <a:avLst/>
          </a:prstGeom>
          <a:noFill/>
        </p:spPr>
        <p:txBody>
          <a:bodyPr wrap="square" rtlCol="0">
            <a:spAutoFit/>
          </a:bodyPr>
          <a:lstStyle/>
          <a:p>
            <a:r>
              <a:rPr lang="en-US" altLang="zh-CN"/>
              <a:t>NameNode</a:t>
            </a:r>
            <a:r>
              <a:rPr lang="zh-CN" altLang="en-US"/>
              <a:t>是集群的主，有单点失效的问题。</a:t>
            </a:r>
          </a:p>
        </p:txBody>
      </p:sp>
      <p:grpSp>
        <p:nvGrpSpPr>
          <p:cNvPr id="1073744294" name="组合 1073744293"/>
          <p:cNvGrpSpPr/>
          <p:nvPr/>
        </p:nvGrpSpPr>
        <p:grpSpPr>
          <a:xfrm>
            <a:off x="1753870" y="1971040"/>
            <a:ext cx="7841615" cy="4277776"/>
            <a:chOff x="3735" y="105354"/>
            <a:chExt cx="6010" cy="4069"/>
          </a:xfrm>
        </p:grpSpPr>
        <p:sp>
          <p:nvSpPr>
            <p:cNvPr id="1073744125" name="矩形 1073744124"/>
            <p:cNvSpPr/>
            <p:nvPr/>
          </p:nvSpPr>
          <p:spPr>
            <a:xfrm>
              <a:off x="3735" y="106498"/>
              <a:ext cx="6010" cy="2925"/>
            </a:xfrm>
            <a:prstGeom prst="rect">
              <a:avLst/>
            </a:prstGeom>
            <a:solidFill>
              <a:srgbClr val="FFFFFF"/>
            </a:solidFill>
            <a:ln w="9525" cap="flat" cmpd="sng">
              <a:solidFill>
                <a:srgbClr val="000000"/>
              </a:solidFill>
              <a:prstDash val="dash"/>
              <a:miter/>
              <a:headEnd type="none" w="med" len="med"/>
              <a:tailEnd type="none" w="med" len="med"/>
            </a:ln>
          </p:spPr>
          <p:txBody>
            <a:bodyPr/>
            <a:lstStyle/>
            <a:p>
              <a:endParaRPr lang="zh-CN" altLang="en-US"/>
            </a:p>
          </p:txBody>
        </p:sp>
        <p:grpSp>
          <p:nvGrpSpPr>
            <p:cNvPr id="1073744126" name="组合 1073744125"/>
            <p:cNvGrpSpPr/>
            <p:nvPr/>
          </p:nvGrpSpPr>
          <p:grpSpPr>
            <a:xfrm>
              <a:off x="6023" y="106689"/>
              <a:ext cx="1246" cy="786"/>
              <a:chOff x="3927" y="90498"/>
              <a:chExt cx="1246" cy="786"/>
            </a:xfrm>
          </p:grpSpPr>
          <p:sp>
            <p:nvSpPr>
              <p:cNvPr id="1073744127" name="圆角矩形 1073744126"/>
              <p:cNvSpPr/>
              <p:nvPr/>
            </p:nvSpPr>
            <p:spPr>
              <a:xfrm>
                <a:off x="3927" y="90498"/>
                <a:ext cx="1247"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128" name="文本框 1073744127"/>
              <p:cNvSpPr txBox="1"/>
              <p:nvPr/>
            </p:nvSpPr>
            <p:spPr>
              <a:xfrm>
                <a:off x="4069" y="90723"/>
                <a:ext cx="1032" cy="310"/>
              </a:xfrm>
              <a:prstGeom prst="rect">
                <a:avLst/>
              </a:prstGeom>
              <a:solidFill>
                <a:srgbClr val="FFFFFF"/>
              </a:solidFill>
              <a:ln w="9525">
                <a:noFill/>
              </a:ln>
            </p:spPr>
            <p:txBody>
              <a:bodyPr vert="horz" lIns="0" tIns="0" rIns="0" bIns="0" anchor="t"/>
              <a:lstStyle/>
              <a:p>
                <a:r>
                  <a:rPr lang="en-US" altLang="zh-CN"/>
                  <a:t> </a:t>
                </a:r>
                <a:r>
                  <a:rPr lang="zh-CN" altLang="en-US"/>
                  <a:t>NameNode</a:t>
                </a:r>
              </a:p>
              <a:p>
                <a:endParaRPr lang="zh-CN" altLang="en-US"/>
              </a:p>
            </p:txBody>
          </p:sp>
        </p:grpSp>
        <p:grpSp>
          <p:nvGrpSpPr>
            <p:cNvPr id="1073744132" name="组合 1073744131"/>
            <p:cNvGrpSpPr/>
            <p:nvPr/>
          </p:nvGrpSpPr>
          <p:grpSpPr>
            <a:xfrm>
              <a:off x="3859" y="108509"/>
              <a:ext cx="1042" cy="602"/>
              <a:chOff x="3947" y="92666"/>
              <a:chExt cx="1042" cy="602"/>
            </a:xfrm>
          </p:grpSpPr>
          <p:sp>
            <p:nvSpPr>
              <p:cNvPr id="1073744133" name="圆角矩形 1073744132"/>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134" name="文本框 1073744133"/>
              <p:cNvSpPr txBox="1"/>
              <p:nvPr/>
            </p:nvSpPr>
            <p:spPr>
              <a:xfrm>
                <a:off x="3996" y="92777"/>
                <a:ext cx="901" cy="310"/>
              </a:xfrm>
              <a:prstGeom prst="rect">
                <a:avLst/>
              </a:prstGeom>
              <a:solidFill>
                <a:srgbClr val="FFFFFF"/>
              </a:solidFill>
              <a:ln w="9525">
                <a:noFill/>
              </a:ln>
            </p:spPr>
            <p:txBody>
              <a:bodyPr vert="horz" lIns="0" tIns="0" rIns="0" bIns="0" anchor="t"/>
              <a:lstStyle/>
              <a:p>
                <a:r>
                  <a:rPr lang="en-US" altLang="zh-CN"/>
                  <a:t>  </a:t>
                </a:r>
                <a:r>
                  <a:rPr lang="zh-CN" altLang="en-US"/>
                  <a:t>DataNode</a:t>
                </a:r>
              </a:p>
              <a:p>
                <a:endParaRPr lang="zh-CN" altLang="en-US"/>
              </a:p>
            </p:txBody>
          </p:sp>
        </p:grpSp>
        <p:grpSp>
          <p:nvGrpSpPr>
            <p:cNvPr id="1073744135" name="组合 1073744134"/>
            <p:cNvGrpSpPr/>
            <p:nvPr/>
          </p:nvGrpSpPr>
          <p:grpSpPr>
            <a:xfrm>
              <a:off x="5112" y="108509"/>
              <a:ext cx="1042" cy="602"/>
              <a:chOff x="3947" y="92666"/>
              <a:chExt cx="1042" cy="602"/>
            </a:xfrm>
          </p:grpSpPr>
          <p:sp>
            <p:nvSpPr>
              <p:cNvPr id="1073744136" name="圆角矩形 1073744135"/>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137" name="文本框 1073744136"/>
              <p:cNvSpPr txBox="1"/>
              <p:nvPr/>
            </p:nvSpPr>
            <p:spPr>
              <a:xfrm>
                <a:off x="3996" y="92777"/>
                <a:ext cx="901" cy="310"/>
              </a:xfrm>
              <a:prstGeom prst="rect">
                <a:avLst/>
              </a:prstGeom>
              <a:solidFill>
                <a:srgbClr val="FFFFFF"/>
              </a:solidFill>
              <a:ln w="9525">
                <a:noFill/>
              </a:ln>
            </p:spPr>
            <p:txBody>
              <a:bodyPr vert="horz" lIns="0" tIns="0" rIns="0" bIns="0" anchor="t"/>
              <a:lstStyle/>
              <a:p>
                <a:r>
                  <a:rPr lang="en-US" altLang="zh-CN"/>
                  <a:t>  </a:t>
                </a:r>
                <a:r>
                  <a:rPr lang="zh-CN" altLang="en-US"/>
                  <a:t>DataNode</a:t>
                </a:r>
              </a:p>
              <a:p>
                <a:endParaRPr lang="zh-CN" altLang="en-US"/>
              </a:p>
            </p:txBody>
          </p:sp>
        </p:grpSp>
        <p:grpSp>
          <p:nvGrpSpPr>
            <p:cNvPr id="1073744138" name="组合 1073744137"/>
            <p:cNvGrpSpPr/>
            <p:nvPr/>
          </p:nvGrpSpPr>
          <p:grpSpPr>
            <a:xfrm>
              <a:off x="7245" y="108490"/>
              <a:ext cx="1043" cy="602"/>
              <a:chOff x="3947" y="92666"/>
              <a:chExt cx="1043" cy="602"/>
            </a:xfrm>
          </p:grpSpPr>
          <p:sp>
            <p:nvSpPr>
              <p:cNvPr id="1073744139" name="圆角矩形 1073744138"/>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140" name="文本框 1073744139"/>
              <p:cNvSpPr txBox="1"/>
              <p:nvPr/>
            </p:nvSpPr>
            <p:spPr>
              <a:xfrm>
                <a:off x="3996" y="92778"/>
                <a:ext cx="901" cy="310"/>
              </a:xfrm>
              <a:prstGeom prst="rect">
                <a:avLst/>
              </a:prstGeom>
              <a:solidFill>
                <a:srgbClr val="FFFFFF"/>
              </a:solidFill>
              <a:ln w="9525">
                <a:noFill/>
              </a:ln>
            </p:spPr>
            <p:txBody>
              <a:bodyPr vert="horz" lIns="0" tIns="0" rIns="0" bIns="0" anchor="t"/>
              <a:lstStyle/>
              <a:p>
                <a:r>
                  <a:rPr lang="en-US" altLang="zh-CN"/>
                  <a:t>  </a:t>
                </a:r>
                <a:r>
                  <a:rPr lang="zh-CN" altLang="en-US"/>
                  <a:t>DataNode</a:t>
                </a:r>
              </a:p>
              <a:p>
                <a:endParaRPr lang="zh-CN" altLang="en-US"/>
              </a:p>
            </p:txBody>
          </p:sp>
        </p:grpSp>
        <p:grpSp>
          <p:nvGrpSpPr>
            <p:cNvPr id="1073744141" name="组合 1073744140"/>
            <p:cNvGrpSpPr/>
            <p:nvPr/>
          </p:nvGrpSpPr>
          <p:grpSpPr>
            <a:xfrm>
              <a:off x="8572" y="108491"/>
              <a:ext cx="1042" cy="602"/>
              <a:chOff x="3947" y="92666"/>
              <a:chExt cx="1042" cy="602"/>
            </a:xfrm>
          </p:grpSpPr>
          <p:sp>
            <p:nvSpPr>
              <p:cNvPr id="1073744144" name="圆角矩形 1073744143"/>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153" name="文本框 1073744152"/>
              <p:cNvSpPr txBox="1"/>
              <p:nvPr/>
            </p:nvSpPr>
            <p:spPr>
              <a:xfrm>
                <a:off x="3996" y="92777"/>
                <a:ext cx="901" cy="310"/>
              </a:xfrm>
              <a:prstGeom prst="rect">
                <a:avLst/>
              </a:prstGeom>
              <a:solidFill>
                <a:srgbClr val="FFFFFF"/>
              </a:solidFill>
              <a:ln w="9525">
                <a:noFill/>
              </a:ln>
            </p:spPr>
            <p:txBody>
              <a:bodyPr vert="horz" lIns="0" tIns="0" rIns="0" bIns="0" anchor="t"/>
              <a:lstStyle/>
              <a:p>
                <a:r>
                  <a:rPr lang="en-US" altLang="zh-CN"/>
                  <a:t>  </a:t>
                </a:r>
                <a:r>
                  <a:rPr lang="zh-CN" altLang="en-US"/>
                  <a:t>DataNode</a:t>
                </a:r>
              </a:p>
              <a:p>
                <a:endParaRPr lang="zh-CN" altLang="en-US"/>
              </a:p>
            </p:txBody>
          </p:sp>
        </p:grpSp>
        <p:sp>
          <p:nvSpPr>
            <p:cNvPr id="1073744156" name="文本框 1073744155"/>
            <p:cNvSpPr txBox="1"/>
            <p:nvPr/>
          </p:nvSpPr>
          <p:spPr>
            <a:xfrm>
              <a:off x="6506" y="108503"/>
              <a:ext cx="788" cy="544"/>
            </a:xfrm>
            <a:prstGeom prst="rect">
              <a:avLst/>
            </a:prstGeom>
            <a:noFill/>
            <a:ln w="9525">
              <a:noFill/>
            </a:ln>
          </p:spPr>
          <p:txBody>
            <a:bodyPr vert="horz" lIns="0" tIns="0" rIns="0" bIns="0" anchor="t"/>
            <a:lstStyle/>
            <a:p>
              <a:r>
                <a:rPr lang="zh-CN" altLang="en-US"/>
                <a:t>......</a:t>
              </a:r>
            </a:p>
            <a:p>
              <a:endParaRPr lang="zh-CN" altLang="en-US"/>
            </a:p>
          </p:txBody>
        </p:sp>
        <p:cxnSp>
          <p:nvCxnSpPr>
            <p:cNvPr id="1073744162" name="直接箭头连接符 1073744161"/>
            <p:cNvCxnSpPr>
              <a:stCxn id="1073744127" idx="2"/>
              <a:endCxn id="1073744133" idx="0"/>
            </p:cNvCxnSpPr>
            <p:nvPr/>
          </p:nvCxnSpPr>
          <p:spPr>
            <a:xfrm flipH="1">
              <a:off x="4381" y="107476"/>
              <a:ext cx="2266" cy="1033"/>
            </a:xfrm>
            <a:prstGeom prst="straightConnector1">
              <a:avLst/>
            </a:prstGeom>
            <a:ln w="9525" cap="flat" cmpd="sng">
              <a:solidFill>
                <a:srgbClr val="000000"/>
              </a:solidFill>
              <a:prstDash val="solid"/>
              <a:headEnd type="none" w="med" len="med"/>
              <a:tailEnd type="arrow" w="med" len="med"/>
            </a:ln>
          </p:spPr>
        </p:cxnSp>
        <p:cxnSp>
          <p:nvCxnSpPr>
            <p:cNvPr id="1073744165" name="直接箭头连接符 1073744164"/>
            <p:cNvCxnSpPr>
              <a:stCxn id="1073744127" idx="2"/>
              <a:endCxn id="1073744136" idx="0"/>
            </p:cNvCxnSpPr>
            <p:nvPr/>
          </p:nvCxnSpPr>
          <p:spPr>
            <a:xfrm flipH="1">
              <a:off x="5634" y="107476"/>
              <a:ext cx="1013" cy="1033"/>
            </a:xfrm>
            <a:prstGeom prst="straightConnector1">
              <a:avLst/>
            </a:prstGeom>
            <a:ln w="9525" cap="flat" cmpd="sng">
              <a:solidFill>
                <a:srgbClr val="000000"/>
              </a:solidFill>
              <a:prstDash val="solid"/>
              <a:headEnd type="none" w="med" len="med"/>
              <a:tailEnd type="arrow" w="med" len="med"/>
            </a:ln>
          </p:spPr>
        </p:cxnSp>
        <p:cxnSp>
          <p:nvCxnSpPr>
            <p:cNvPr id="1073744171" name="直接箭头连接符 1073744170"/>
            <p:cNvCxnSpPr>
              <a:stCxn id="1073744127" idx="2"/>
              <a:endCxn id="1073744139" idx="0"/>
            </p:cNvCxnSpPr>
            <p:nvPr/>
          </p:nvCxnSpPr>
          <p:spPr>
            <a:xfrm>
              <a:off x="6647" y="107476"/>
              <a:ext cx="1120" cy="1014"/>
            </a:xfrm>
            <a:prstGeom prst="straightConnector1">
              <a:avLst/>
            </a:prstGeom>
            <a:ln w="9525" cap="flat" cmpd="sng">
              <a:solidFill>
                <a:srgbClr val="000000"/>
              </a:solidFill>
              <a:prstDash val="solid"/>
              <a:headEnd type="none" w="med" len="med"/>
              <a:tailEnd type="arrow" w="med" len="med"/>
            </a:ln>
          </p:spPr>
        </p:cxnSp>
        <p:cxnSp>
          <p:nvCxnSpPr>
            <p:cNvPr id="1073744174" name="直接箭头连接符 1073744173"/>
            <p:cNvCxnSpPr>
              <a:stCxn id="1073744127" idx="2"/>
              <a:endCxn id="1073744144" idx="0"/>
            </p:cNvCxnSpPr>
            <p:nvPr/>
          </p:nvCxnSpPr>
          <p:spPr>
            <a:xfrm>
              <a:off x="6647" y="107476"/>
              <a:ext cx="2447" cy="1015"/>
            </a:xfrm>
            <a:prstGeom prst="straightConnector1">
              <a:avLst/>
            </a:prstGeom>
            <a:ln w="9525" cap="flat" cmpd="sng">
              <a:solidFill>
                <a:srgbClr val="000000"/>
              </a:solidFill>
              <a:prstDash val="solid"/>
              <a:headEnd type="none" w="med" len="med"/>
              <a:tailEnd type="arrow" w="med" len="med"/>
            </a:ln>
          </p:spPr>
        </p:cxnSp>
        <p:grpSp>
          <p:nvGrpSpPr>
            <p:cNvPr id="1073744250" name="组合 1073744249"/>
            <p:cNvGrpSpPr/>
            <p:nvPr/>
          </p:nvGrpSpPr>
          <p:grpSpPr>
            <a:xfrm>
              <a:off x="6062" y="105354"/>
              <a:ext cx="1247" cy="787"/>
              <a:chOff x="4007" y="90498"/>
              <a:chExt cx="1247" cy="787"/>
            </a:xfrm>
          </p:grpSpPr>
          <p:sp>
            <p:nvSpPr>
              <p:cNvPr id="1073744253" name="圆角矩形 1073744252"/>
              <p:cNvSpPr/>
              <p:nvPr/>
            </p:nvSpPr>
            <p:spPr>
              <a:xfrm>
                <a:off x="4007" y="90498"/>
                <a:ext cx="1247"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256" name="文本框 1073744255"/>
              <p:cNvSpPr txBox="1"/>
              <p:nvPr/>
            </p:nvSpPr>
            <p:spPr>
              <a:xfrm>
                <a:off x="4158" y="90737"/>
                <a:ext cx="1032" cy="310"/>
              </a:xfrm>
              <a:prstGeom prst="rect">
                <a:avLst/>
              </a:prstGeom>
              <a:solidFill>
                <a:srgbClr val="FFFFFF"/>
              </a:solidFill>
              <a:ln w="9525">
                <a:noFill/>
              </a:ln>
            </p:spPr>
            <p:txBody>
              <a:bodyPr vert="horz" lIns="0" tIns="0" rIns="0" bIns="0" anchor="t"/>
              <a:lstStyle/>
              <a:p>
                <a:r>
                  <a:rPr lang="zh-CN" altLang="en-US"/>
                  <a:t>HDFS Client</a:t>
                </a:r>
              </a:p>
              <a:p>
                <a:endParaRPr lang="zh-CN" altLang="en-US"/>
              </a:p>
            </p:txBody>
          </p:sp>
        </p:grpSp>
        <p:cxnSp>
          <p:nvCxnSpPr>
            <p:cNvPr id="1073744291" name="直接箭头连接符 1073744290"/>
            <p:cNvCxnSpPr>
              <a:endCxn id="1073744127" idx="0"/>
            </p:cNvCxnSpPr>
            <p:nvPr/>
          </p:nvCxnSpPr>
          <p:spPr>
            <a:xfrm>
              <a:off x="6642" y="106159"/>
              <a:ext cx="4" cy="530"/>
            </a:xfrm>
            <a:prstGeom prst="straightConnector1">
              <a:avLst/>
            </a:prstGeom>
            <a:ln w="9525" cap="flat" cmpd="sng">
              <a:solidFill>
                <a:srgbClr val="000000"/>
              </a:solidFill>
              <a:prstDash val="solid"/>
              <a:headEnd type="none" w="med" len="med"/>
              <a:tailEnd type="arrow" w="med" len="med"/>
            </a:ln>
          </p:spPr>
        </p:cxnSp>
      </p:grpSp>
      <p:grpSp>
        <p:nvGrpSpPr>
          <p:cNvPr id="6" name="组合 5"/>
          <p:cNvGrpSpPr/>
          <p:nvPr/>
        </p:nvGrpSpPr>
        <p:grpSpPr>
          <a:xfrm>
            <a:off x="7239000" y="2092110"/>
            <a:ext cx="3872513" cy="706335"/>
            <a:chOff x="12801" y="3727"/>
            <a:chExt cx="5806" cy="1587"/>
          </a:xfrm>
        </p:grpSpPr>
        <p:sp>
          <p:nvSpPr>
            <p:cNvPr id="4" name="圆角矩形标注 3"/>
            <p:cNvSpPr/>
            <p:nvPr/>
          </p:nvSpPr>
          <p:spPr>
            <a:xfrm>
              <a:off x="12801" y="3727"/>
              <a:ext cx="5806" cy="1587"/>
            </a:xfrm>
            <a:prstGeom prst="wedgeRoundRectCallout">
              <a:avLst>
                <a:gd name="adj1" fmla="val -72120"/>
                <a:gd name="adj2" fmla="val 186019"/>
                <a:gd name="adj3" fmla="val 16667"/>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2801" y="4002"/>
              <a:ext cx="5806" cy="1034"/>
            </a:xfrm>
            <a:prstGeom prst="rect">
              <a:avLst/>
            </a:prstGeom>
            <a:noFill/>
          </p:spPr>
          <p:txBody>
            <a:bodyPr wrap="square" rtlCol="0">
              <a:spAutoFit/>
            </a:bodyPr>
            <a:lstStyle/>
            <a:p>
              <a:r>
                <a:rPr lang="zh-CN" altLang="en-US" sz="2400">
                  <a:solidFill>
                    <a:srgbClr val="FF0000"/>
                  </a:solidFill>
                </a:rPr>
                <a:t>出故障了整个集群将不可用</a:t>
              </a:r>
              <a:endParaRPr lang="zh-CN" altLang="en-US" sz="4000">
                <a:solidFill>
                  <a:srgbClr val="FF0000"/>
                </a:solidFill>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76339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400" b="1" dirty="0">
                <a:solidFill>
                  <a:schemeClr val="tx1">
                    <a:lumMod val="65000"/>
                    <a:lumOff val="35000"/>
                  </a:schemeClr>
                </a:solidFill>
                <a:latin typeface="微软雅黑" panose="020B0503020204020204" charset="-122"/>
                <a:ea typeface="微软雅黑" panose="020B0503020204020204" charset="-122"/>
              </a:rPr>
              <a:t>HA</a:t>
            </a:r>
            <a:r>
              <a:rPr lang="zh-CN" altLang="en-US" sz="2400" b="1" dirty="0">
                <a:solidFill>
                  <a:schemeClr val="tx1">
                    <a:lumMod val="65000"/>
                    <a:lumOff val="35000"/>
                  </a:schemeClr>
                </a:solidFill>
                <a:latin typeface="微软雅黑" panose="020B0503020204020204" charset="-122"/>
                <a:ea typeface="微软雅黑" panose="020B0503020204020204" charset="-122"/>
              </a:rPr>
              <a:t>（High Availability高可用）</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13485" y="1193800"/>
            <a:ext cx="7705725" cy="368300"/>
          </a:xfrm>
          <a:prstGeom prst="rect">
            <a:avLst/>
          </a:prstGeom>
          <a:noFill/>
        </p:spPr>
        <p:txBody>
          <a:bodyPr wrap="square" rtlCol="0">
            <a:spAutoFit/>
          </a:bodyPr>
          <a:lstStyle/>
          <a:p>
            <a:r>
              <a:rPr lang="zh-CN" altLang="en-US"/>
              <a:t>配置两个</a:t>
            </a:r>
            <a:r>
              <a:rPr lang="en-US" altLang="zh-CN"/>
              <a:t>NameNode</a:t>
            </a:r>
            <a:r>
              <a:rPr lang="zh-CN" altLang="en-US"/>
              <a:t>，一个为活跃状态，一个为备用状态。故障时马上切换</a:t>
            </a:r>
          </a:p>
        </p:txBody>
      </p:sp>
      <p:grpSp>
        <p:nvGrpSpPr>
          <p:cNvPr id="1073744423" name="组合 1073744422"/>
          <p:cNvGrpSpPr/>
          <p:nvPr/>
        </p:nvGrpSpPr>
        <p:grpSpPr>
          <a:xfrm>
            <a:off x="1639570" y="2234565"/>
            <a:ext cx="8060442" cy="3986240"/>
            <a:chOff x="3741" y="110384"/>
            <a:chExt cx="6042" cy="4069"/>
          </a:xfrm>
        </p:grpSpPr>
        <p:sp>
          <p:nvSpPr>
            <p:cNvPr id="1073744296" name="矩形 1073744295"/>
            <p:cNvSpPr/>
            <p:nvPr/>
          </p:nvSpPr>
          <p:spPr>
            <a:xfrm>
              <a:off x="3741" y="111528"/>
              <a:ext cx="6042" cy="2925"/>
            </a:xfrm>
            <a:prstGeom prst="rect">
              <a:avLst/>
            </a:prstGeom>
            <a:solidFill>
              <a:srgbClr val="FFFFFF"/>
            </a:solidFill>
            <a:ln w="9525" cap="flat" cmpd="sng">
              <a:solidFill>
                <a:srgbClr val="000000"/>
              </a:solidFill>
              <a:prstDash val="dash"/>
              <a:miter/>
              <a:headEnd type="none" w="med" len="med"/>
              <a:tailEnd type="none" w="med" len="med"/>
            </a:ln>
          </p:spPr>
          <p:txBody>
            <a:bodyPr/>
            <a:lstStyle/>
            <a:p>
              <a:endParaRPr lang="zh-CN" altLang="en-US"/>
            </a:p>
          </p:txBody>
        </p:sp>
        <p:grpSp>
          <p:nvGrpSpPr>
            <p:cNvPr id="1073744309" name="组合 1073744308"/>
            <p:cNvGrpSpPr/>
            <p:nvPr/>
          </p:nvGrpSpPr>
          <p:grpSpPr>
            <a:xfrm>
              <a:off x="4444" y="111691"/>
              <a:ext cx="1246" cy="795"/>
              <a:chOff x="3927" y="90498"/>
              <a:chExt cx="1246" cy="786"/>
            </a:xfrm>
          </p:grpSpPr>
          <p:sp>
            <p:nvSpPr>
              <p:cNvPr id="1073744391" name="圆角矩形 1073744390"/>
              <p:cNvSpPr/>
              <p:nvPr/>
            </p:nvSpPr>
            <p:spPr>
              <a:xfrm>
                <a:off x="3927" y="90498"/>
                <a:ext cx="1247"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92" name="文本框 1073744391"/>
              <p:cNvSpPr txBox="1"/>
              <p:nvPr/>
            </p:nvSpPr>
            <p:spPr>
              <a:xfrm>
                <a:off x="4069" y="90723"/>
                <a:ext cx="1032" cy="310"/>
              </a:xfrm>
              <a:prstGeom prst="rect">
                <a:avLst/>
              </a:prstGeom>
              <a:solidFill>
                <a:srgbClr val="FFFFFF"/>
              </a:solidFill>
              <a:ln w="9525">
                <a:noFill/>
              </a:ln>
            </p:spPr>
            <p:txBody>
              <a:bodyPr vert="horz" lIns="0" tIns="0" rIns="0" bIns="0" anchor="t"/>
              <a:lstStyle/>
              <a:p>
                <a:r>
                  <a:rPr lang="zh-CN" altLang="en-US"/>
                  <a:t>NameNode</a:t>
                </a:r>
              </a:p>
              <a:p>
                <a:endParaRPr lang="zh-CN" altLang="en-US"/>
              </a:p>
            </p:txBody>
          </p:sp>
        </p:grpSp>
        <p:grpSp>
          <p:nvGrpSpPr>
            <p:cNvPr id="1073744393" name="组合 1073744392"/>
            <p:cNvGrpSpPr/>
            <p:nvPr/>
          </p:nvGrpSpPr>
          <p:grpSpPr>
            <a:xfrm>
              <a:off x="3865" y="113539"/>
              <a:ext cx="1042" cy="602"/>
              <a:chOff x="3947" y="92666"/>
              <a:chExt cx="1042" cy="602"/>
            </a:xfrm>
          </p:grpSpPr>
          <p:sp>
            <p:nvSpPr>
              <p:cNvPr id="1073744394" name="圆角矩形 1073744393"/>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95" name="文本框 1073744394"/>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grpSp>
          <p:nvGrpSpPr>
            <p:cNvPr id="1073744396" name="组合 1073744395"/>
            <p:cNvGrpSpPr/>
            <p:nvPr/>
          </p:nvGrpSpPr>
          <p:grpSpPr>
            <a:xfrm>
              <a:off x="5118" y="113539"/>
              <a:ext cx="1042" cy="602"/>
              <a:chOff x="3947" y="92666"/>
              <a:chExt cx="1042" cy="602"/>
            </a:xfrm>
          </p:grpSpPr>
          <p:sp>
            <p:nvSpPr>
              <p:cNvPr id="1073744397" name="圆角矩形 1073744396"/>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398" name="文本框 1073744397"/>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grpSp>
          <p:nvGrpSpPr>
            <p:cNvPr id="1073744399" name="组合 1073744398"/>
            <p:cNvGrpSpPr/>
            <p:nvPr/>
          </p:nvGrpSpPr>
          <p:grpSpPr>
            <a:xfrm>
              <a:off x="7251" y="113539"/>
              <a:ext cx="1042" cy="602"/>
              <a:chOff x="3947" y="92666"/>
              <a:chExt cx="1042" cy="602"/>
            </a:xfrm>
          </p:grpSpPr>
          <p:sp>
            <p:nvSpPr>
              <p:cNvPr id="1073744400" name="圆角矩形 1073744399"/>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401" name="文本框 1073744400"/>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grpSp>
          <p:nvGrpSpPr>
            <p:cNvPr id="1073744402" name="组合 1073744401"/>
            <p:cNvGrpSpPr/>
            <p:nvPr/>
          </p:nvGrpSpPr>
          <p:grpSpPr>
            <a:xfrm>
              <a:off x="8578" y="113539"/>
              <a:ext cx="1042" cy="602"/>
              <a:chOff x="3947" y="92666"/>
              <a:chExt cx="1042" cy="602"/>
            </a:xfrm>
          </p:grpSpPr>
          <p:sp>
            <p:nvSpPr>
              <p:cNvPr id="1073744403" name="圆角矩形 1073744402"/>
              <p:cNvSpPr/>
              <p:nvPr/>
            </p:nvSpPr>
            <p:spPr>
              <a:xfrm>
                <a:off x="3947" y="92666"/>
                <a:ext cx="1043" cy="60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404" name="文本框 1073744403"/>
              <p:cNvSpPr txBox="1"/>
              <p:nvPr/>
            </p:nvSpPr>
            <p:spPr>
              <a:xfrm>
                <a:off x="3996" y="92777"/>
                <a:ext cx="901" cy="310"/>
              </a:xfrm>
              <a:prstGeom prst="rect">
                <a:avLst/>
              </a:prstGeom>
              <a:solidFill>
                <a:srgbClr val="FFFFFF"/>
              </a:solidFill>
              <a:ln w="9525">
                <a:noFill/>
              </a:ln>
            </p:spPr>
            <p:txBody>
              <a:bodyPr vert="horz" lIns="0" tIns="0" rIns="0" bIns="0" anchor="t"/>
              <a:lstStyle/>
              <a:p>
                <a:r>
                  <a:rPr lang="zh-CN" altLang="en-US"/>
                  <a:t>DataNode</a:t>
                </a:r>
              </a:p>
              <a:p>
                <a:endParaRPr lang="zh-CN" altLang="en-US"/>
              </a:p>
            </p:txBody>
          </p:sp>
        </p:grpSp>
        <p:sp>
          <p:nvSpPr>
            <p:cNvPr id="1073744405" name="文本框 1073744404"/>
            <p:cNvSpPr txBox="1"/>
            <p:nvPr/>
          </p:nvSpPr>
          <p:spPr>
            <a:xfrm>
              <a:off x="6463" y="113597"/>
              <a:ext cx="788" cy="544"/>
            </a:xfrm>
            <a:prstGeom prst="rect">
              <a:avLst/>
            </a:prstGeom>
            <a:noFill/>
            <a:ln w="9525">
              <a:noFill/>
            </a:ln>
          </p:spPr>
          <p:txBody>
            <a:bodyPr vert="horz" lIns="0" tIns="0" rIns="0" bIns="0" anchor="t"/>
            <a:lstStyle/>
            <a:p>
              <a:r>
                <a:rPr lang="zh-CN" altLang="en-US"/>
                <a:t>......</a:t>
              </a:r>
            </a:p>
            <a:p>
              <a:endParaRPr lang="zh-CN" altLang="en-US"/>
            </a:p>
          </p:txBody>
        </p:sp>
        <p:cxnSp>
          <p:nvCxnSpPr>
            <p:cNvPr id="1073744406" name="直接箭头连接符 1073744405"/>
            <p:cNvCxnSpPr>
              <a:stCxn id="1073744391" idx="2"/>
              <a:endCxn id="1073744394" idx="0"/>
            </p:cNvCxnSpPr>
            <p:nvPr/>
          </p:nvCxnSpPr>
          <p:spPr>
            <a:xfrm flipH="1">
              <a:off x="4387" y="112487"/>
              <a:ext cx="681" cy="1052"/>
            </a:xfrm>
            <a:prstGeom prst="straightConnector1">
              <a:avLst/>
            </a:prstGeom>
            <a:ln w="9525" cap="flat" cmpd="sng">
              <a:solidFill>
                <a:srgbClr val="000000"/>
              </a:solidFill>
              <a:prstDash val="solid"/>
              <a:headEnd type="none" w="med" len="med"/>
              <a:tailEnd type="arrow" w="med" len="med"/>
            </a:ln>
          </p:spPr>
        </p:cxnSp>
        <p:cxnSp>
          <p:nvCxnSpPr>
            <p:cNvPr id="1073744407" name="直接箭头连接符 1073744406"/>
            <p:cNvCxnSpPr>
              <a:stCxn id="1073744391" idx="2"/>
              <a:endCxn id="1073744397" idx="0"/>
            </p:cNvCxnSpPr>
            <p:nvPr/>
          </p:nvCxnSpPr>
          <p:spPr>
            <a:xfrm>
              <a:off x="5068" y="112487"/>
              <a:ext cx="572" cy="1052"/>
            </a:xfrm>
            <a:prstGeom prst="straightConnector1">
              <a:avLst/>
            </a:prstGeom>
            <a:ln w="9525" cap="flat" cmpd="sng">
              <a:solidFill>
                <a:srgbClr val="000000"/>
              </a:solidFill>
              <a:prstDash val="solid"/>
              <a:headEnd type="none" w="med" len="med"/>
              <a:tailEnd type="arrow" w="med" len="med"/>
            </a:ln>
          </p:spPr>
        </p:cxnSp>
        <p:cxnSp>
          <p:nvCxnSpPr>
            <p:cNvPr id="1073744408" name="直接箭头连接符 1073744407"/>
            <p:cNvCxnSpPr>
              <a:stCxn id="1073744391" idx="2"/>
              <a:endCxn id="1073744400" idx="0"/>
            </p:cNvCxnSpPr>
            <p:nvPr/>
          </p:nvCxnSpPr>
          <p:spPr>
            <a:xfrm>
              <a:off x="5068" y="112487"/>
              <a:ext cx="2705" cy="1052"/>
            </a:xfrm>
            <a:prstGeom prst="straightConnector1">
              <a:avLst/>
            </a:prstGeom>
            <a:ln w="9525" cap="flat" cmpd="sng">
              <a:solidFill>
                <a:srgbClr val="000000"/>
              </a:solidFill>
              <a:prstDash val="solid"/>
              <a:headEnd type="none" w="med" len="med"/>
              <a:tailEnd type="arrow" w="med" len="med"/>
            </a:ln>
          </p:spPr>
        </p:cxnSp>
        <p:cxnSp>
          <p:nvCxnSpPr>
            <p:cNvPr id="1073744409" name="直接箭头连接符 1073744408"/>
            <p:cNvCxnSpPr>
              <a:stCxn id="1073744391" idx="2"/>
              <a:endCxn id="1073744403" idx="0"/>
            </p:cNvCxnSpPr>
            <p:nvPr/>
          </p:nvCxnSpPr>
          <p:spPr>
            <a:xfrm>
              <a:off x="5068" y="112487"/>
              <a:ext cx="4032" cy="1052"/>
            </a:xfrm>
            <a:prstGeom prst="straightConnector1">
              <a:avLst/>
            </a:prstGeom>
            <a:ln w="9525" cap="flat" cmpd="sng">
              <a:solidFill>
                <a:srgbClr val="000000"/>
              </a:solidFill>
              <a:prstDash val="solid"/>
              <a:headEnd type="none" w="med" len="med"/>
              <a:tailEnd type="arrow" w="med" len="med"/>
            </a:ln>
          </p:spPr>
        </p:cxnSp>
        <p:grpSp>
          <p:nvGrpSpPr>
            <p:cNvPr id="1073744410" name="组合 1073744409"/>
            <p:cNvGrpSpPr/>
            <p:nvPr/>
          </p:nvGrpSpPr>
          <p:grpSpPr>
            <a:xfrm>
              <a:off x="5988" y="110384"/>
              <a:ext cx="1246" cy="786"/>
              <a:chOff x="3927" y="90498"/>
              <a:chExt cx="1246" cy="786"/>
            </a:xfrm>
          </p:grpSpPr>
          <p:sp>
            <p:nvSpPr>
              <p:cNvPr id="1073744411" name="圆角矩形 1073744410"/>
              <p:cNvSpPr/>
              <p:nvPr/>
            </p:nvSpPr>
            <p:spPr>
              <a:xfrm>
                <a:off x="3927" y="90498"/>
                <a:ext cx="1247"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412" name="文本框 1073744411"/>
              <p:cNvSpPr txBox="1"/>
              <p:nvPr/>
            </p:nvSpPr>
            <p:spPr>
              <a:xfrm>
                <a:off x="4069" y="90723"/>
                <a:ext cx="1032" cy="310"/>
              </a:xfrm>
              <a:prstGeom prst="rect">
                <a:avLst/>
              </a:prstGeom>
              <a:solidFill>
                <a:srgbClr val="FFFFFF"/>
              </a:solidFill>
              <a:ln w="9525">
                <a:noFill/>
              </a:ln>
            </p:spPr>
            <p:txBody>
              <a:bodyPr vert="horz" lIns="0" tIns="0" rIns="0" bIns="0" anchor="t"/>
              <a:lstStyle/>
              <a:p>
                <a:r>
                  <a:rPr lang="zh-CN" altLang="en-US"/>
                  <a:t>HDFS Client</a:t>
                </a:r>
              </a:p>
              <a:p>
                <a:endParaRPr lang="zh-CN" altLang="en-US"/>
              </a:p>
            </p:txBody>
          </p:sp>
        </p:grpSp>
        <p:cxnSp>
          <p:nvCxnSpPr>
            <p:cNvPr id="1073744413" name="直接箭头连接符 1073744412"/>
            <p:cNvCxnSpPr>
              <a:stCxn id="1073744411" idx="2"/>
              <a:endCxn id="1073744391" idx="0"/>
            </p:cNvCxnSpPr>
            <p:nvPr/>
          </p:nvCxnSpPr>
          <p:spPr>
            <a:xfrm flipH="1">
              <a:off x="5068" y="111171"/>
              <a:ext cx="1544" cy="520"/>
            </a:xfrm>
            <a:prstGeom prst="straightConnector1">
              <a:avLst/>
            </a:prstGeom>
            <a:ln w="9525" cap="flat" cmpd="sng">
              <a:solidFill>
                <a:srgbClr val="000000"/>
              </a:solidFill>
              <a:prstDash val="solid"/>
              <a:headEnd type="none" w="med" len="med"/>
              <a:tailEnd type="arrow" w="med" len="med"/>
            </a:ln>
          </p:spPr>
        </p:cxnSp>
        <p:grpSp>
          <p:nvGrpSpPr>
            <p:cNvPr id="1073744414" name="组合 1073744413"/>
            <p:cNvGrpSpPr/>
            <p:nvPr/>
          </p:nvGrpSpPr>
          <p:grpSpPr>
            <a:xfrm>
              <a:off x="7685" y="111706"/>
              <a:ext cx="1246" cy="795"/>
              <a:chOff x="3927" y="90498"/>
              <a:chExt cx="1246" cy="786"/>
            </a:xfrm>
          </p:grpSpPr>
          <p:sp>
            <p:nvSpPr>
              <p:cNvPr id="1073744415" name="圆角矩形 1073744414"/>
              <p:cNvSpPr/>
              <p:nvPr/>
            </p:nvSpPr>
            <p:spPr>
              <a:xfrm>
                <a:off x="3927" y="90498"/>
                <a:ext cx="1247" cy="787"/>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4416" name="文本框 1073744415"/>
              <p:cNvSpPr txBox="1"/>
              <p:nvPr/>
            </p:nvSpPr>
            <p:spPr>
              <a:xfrm>
                <a:off x="4069" y="90723"/>
                <a:ext cx="1032" cy="310"/>
              </a:xfrm>
              <a:prstGeom prst="rect">
                <a:avLst/>
              </a:prstGeom>
              <a:solidFill>
                <a:srgbClr val="FFFFFF"/>
              </a:solidFill>
              <a:ln w="9525">
                <a:noFill/>
              </a:ln>
            </p:spPr>
            <p:txBody>
              <a:bodyPr vert="horz" lIns="0" tIns="0" rIns="0" bIns="0" anchor="t"/>
              <a:lstStyle/>
              <a:p>
                <a:r>
                  <a:rPr lang="zh-CN" altLang="en-US"/>
                  <a:t>NameNode</a:t>
                </a:r>
              </a:p>
              <a:p>
                <a:endParaRPr lang="zh-CN" altLang="en-US"/>
              </a:p>
            </p:txBody>
          </p:sp>
        </p:grpSp>
        <p:cxnSp>
          <p:nvCxnSpPr>
            <p:cNvPr id="1073744417" name="直接箭头连接符 1073744416"/>
            <p:cNvCxnSpPr>
              <a:stCxn id="1073744394" idx="0"/>
              <a:endCxn id="1073744415" idx="2"/>
            </p:cNvCxnSpPr>
            <p:nvPr/>
          </p:nvCxnSpPr>
          <p:spPr>
            <a:xfrm flipV="1">
              <a:off x="4387" y="112502"/>
              <a:ext cx="3922" cy="1037"/>
            </a:xfrm>
            <a:prstGeom prst="straightConnector1">
              <a:avLst/>
            </a:prstGeom>
            <a:ln w="9525" cap="flat" cmpd="sng">
              <a:solidFill>
                <a:srgbClr val="000000"/>
              </a:solidFill>
              <a:prstDash val="solid"/>
              <a:headEnd type="none" w="med" len="med"/>
              <a:tailEnd type="arrow" w="med" len="med"/>
            </a:ln>
          </p:spPr>
        </p:cxnSp>
        <p:cxnSp>
          <p:nvCxnSpPr>
            <p:cNvPr id="1073744418" name="直接箭头连接符 1073744417"/>
            <p:cNvCxnSpPr>
              <a:stCxn id="1073744397" idx="0"/>
              <a:endCxn id="1073744415" idx="2"/>
            </p:cNvCxnSpPr>
            <p:nvPr/>
          </p:nvCxnSpPr>
          <p:spPr>
            <a:xfrm flipV="1">
              <a:off x="5640" y="112502"/>
              <a:ext cx="2669" cy="1037"/>
            </a:xfrm>
            <a:prstGeom prst="straightConnector1">
              <a:avLst/>
            </a:prstGeom>
            <a:ln w="9525" cap="flat" cmpd="sng">
              <a:solidFill>
                <a:srgbClr val="000000"/>
              </a:solidFill>
              <a:prstDash val="solid"/>
              <a:headEnd type="none" w="med" len="med"/>
              <a:tailEnd type="arrow" w="med" len="med"/>
            </a:ln>
          </p:spPr>
        </p:cxnSp>
        <p:cxnSp>
          <p:nvCxnSpPr>
            <p:cNvPr id="1073744419" name="直接箭头连接符 1073744418"/>
            <p:cNvCxnSpPr>
              <a:stCxn id="1073744400" idx="0"/>
              <a:endCxn id="1073744415" idx="2"/>
            </p:cNvCxnSpPr>
            <p:nvPr/>
          </p:nvCxnSpPr>
          <p:spPr>
            <a:xfrm flipV="1">
              <a:off x="7773" y="112502"/>
              <a:ext cx="536" cy="1037"/>
            </a:xfrm>
            <a:prstGeom prst="straightConnector1">
              <a:avLst/>
            </a:prstGeom>
            <a:ln w="9525" cap="flat" cmpd="sng">
              <a:solidFill>
                <a:srgbClr val="000000"/>
              </a:solidFill>
              <a:prstDash val="solid"/>
              <a:headEnd type="none" w="med" len="med"/>
              <a:tailEnd type="arrow" w="med" len="med"/>
            </a:ln>
          </p:spPr>
        </p:cxnSp>
        <p:cxnSp>
          <p:nvCxnSpPr>
            <p:cNvPr id="1073744420" name="直接箭头连接符 1073744419"/>
            <p:cNvCxnSpPr>
              <a:stCxn id="1073744403" idx="0"/>
              <a:endCxn id="1073744415" idx="2"/>
            </p:cNvCxnSpPr>
            <p:nvPr/>
          </p:nvCxnSpPr>
          <p:spPr>
            <a:xfrm flipH="1" flipV="1">
              <a:off x="8309" y="112502"/>
              <a:ext cx="791" cy="1037"/>
            </a:xfrm>
            <a:prstGeom prst="straightConnector1">
              <a:avLst/>
            </a:prstGeom>
            <a:ln w="9525" cap="flat" cmpd="sng">
              <a:solidFill>
                <a:srgbClr val="000000"/>
              </a:solidFill>
              <a:prstDash val="solid"/>
              <a:headEnd type="none" w="med" len="med"/>
              <a:tailEnd type="arrow" w="med" len="med"/>
            </a:ln>
          </p:spPr>
        </p:cxnSp>
        <p:sp>
          <p:nvSpPr>
            <p:cNvPr id="1073744421" name="文本框 1073744420"/>
            <p:cNvSpPr txBox="1"/>
            <p:nvPr/>
          </p:nvSpPr>
          <p:spPr>
            <a:xfrm rot="10800000" flipH="1" flipV="1">
              <a:off x="9075" y="111805"/>
              <a:ext cx="624" cy="583"/>
            </a:xfrm>
            <a:prstGeom prst="rect">
              <a:avLst/>
            </a:prstGeom>
            <a:solidFill>
              <a:srgbClr val="FFFFFF"/>
            </a:solidFill>
            <a:ln w="9525">
              <a:noFill/>
            </a:ln>
          </p:spPr>
          <p:txBody>
            <a:bodyPr vert="horz" lIns="0" tIns="0" rIns="0" bIns="0" anchor="t"/>
            <a:lstStyle/>
            <a:p>
              <a:r>
                <a:rPr lang="zh-CN" altLang="en-US">
                  <a:solidFill>
                    <a:srgbClr val="FF0000"/>
                  </a:solidFill>
                </a:rPr>
                <a:t>Standby</a:t>
              </a:r>
              <a:endParaRPr lang="zh-CN" altLang="en-US"/>
            </a:p>
            <a:p>
              <a:endParaRPr lang="zh-CN" altLang="en-US"/>
            </a:p>
          </p:txBody>
        </p:sp>
        <p:sp>
          <p:nvSpPr>
            <p:cNvPr id="1073744422" name="文本框 1073744421"/>
            <p:cNvSpPr txBox="1"/>
            <p:nvPr/>
          </p:nvSpPr>
          <p:spPr>
            <a:xfrm rot="10800000" flipH="1" flipV="1">
              <a:off x="5762" y="111754"/>
              <a:ext cx="911" cy="537"/>
            </a:xfrm>
            <a:prstGeom prst="rect">
              <a:avLst/>
            </a:prstGeom>
            <a:solidFill>
              <a:srgbClr val="FFFFFF"/>
            </a:solidFill>
            <a:ln w="9525">
              <a:noFill/>
            </a:ln>
          </p:spPr>
          <p:txBody>
            <a:bodyPr vert="horz" lIns="0" tIns="0" rIns="0" bIns="0" anchor="t"/>
            <a:lstStyle/>
            <a:p>
              <a:r>
                <a:rPr lang="zh-CN" altLang="en-US">
                  <a:solidFill>
                    <a:srgbClr val="FF0000"/>
                  </a:solidFill>
                </a:rPr>
                <a:t>Active</a:t>
              </a:r>
              <a:endParaRPr lang="zh-CN" altLang="en-US"/>
            </a:p>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4420" y="1380490"/>
            <a:ext cx="10173335" cy="4892675"/>
          </a:xfrm>
          <a:prstGeom prst="rect">
            <a:avLst/>
          </a:prstGeom>
          <a:noFill/>
        </p:spPr>
        <p:txBody>
          <a:bodyPr wrap="square" rtlCol="0" anchor="t">
            <a:spAutoFit/>
          </a:bodyPr>
          <a:lstStyle/>
          <a:p>
            <a:r>
              <a:rPr lang="zh-CN" altLang="en-US" sz="2400"/>
              <a:t>虽然HDFS HA解决了“单点故障”问题，但是在系统扩展性、整体性能和隔离性方面仍然存在问题。</a:t>
            </a:r>
          </a:p>
          <a:p>
            <a:endParaRPr lang="zh-CN" altLang="en-US" sz="2400"/>
          </a:p>
          <a:p>
            <a:r>
              <a:rPr lang="zh-CN" altLang="en-US" sz="2400"/>
              <a:t>（1）系统扩展性方面，元数据存储在N</a:t>
            </a:r>
            <a:r>
              <a:rPr lang="en-US" altLang="zh-CN" sz="2400"/>
              <a:t>ame</a:t>
            </a:r>
            <a:r>
              <a:rPr lang="zh-CN" altLang="en-US" sz="2400"/>
              <a:t>N</a:t>
            </a:r>
            <a:r>
              <a:rPr lang="en-US" altLang="zh-CN" sz="2400"/>
              <a:t>ode</a:t>
            </a:r>
            <a:r>
              <a:rPr lang="zh-CN" altLang="en-US" sz="2400"/>
              <a:t>内存中，受内存上限的制约。</a:t>
            </a:r>
          </a:p>
          <a:p>
            <a:endParaRPr lang="zh-CN" altLang="en-US" sz="2400"/>
          </a:p>
          <a:p>
            <a:r>
              <a:rPr lang="zh-CN" altLang="en-US" sz="2400"/>
              <a:t>（2）整体性能方面，吞吐量受单个</a:t>
            </a:r>
            <a:r>
              <a:rPr lang="zh-CN" altLang="en-US" sz="2400">
                <a:sym typeface="+mn-ea"/>
              </a:rPr>
              <a:t>N</a:t>
            </a:r>
            <a:r>
              <a:rPr lang="en-US" altLang="zh-CN" sz="2400">
                <a:sym typeface="+mn-ea"/>
              </a:rPr>
              <a:t>ame</a:t>
            </a:r>
            <a:r>
              <a:rPr lang="zh-CN" altLang="en-US" sz="2400">
                <a:sym typeface="+mn-ea"/>
              </a:rPr>
              <a:t>N</a:t>
            </a:r>
            <a:r>
              <a:rPr lang="en-US" altLang="zh-CN" sz="2400">
                <a:sym typeface="+mn-ea"/>
              </a:rPr>
              <a:t>ode</a:t>
            </a:r>
            <a:r>
              <a:rPr lang="zh-CN" altLang="en-US" sz="2400"/>
              <a:t>的影响。</a:t>
            </a:r>
          </a:p>
          <a:p>
            <a:endParaRPr lang="zh-CN" altLang="en-US" sz="2400"/>
          </a:p>
          <a:p>
            <a:r>
              <a:rPr lang="zh-CN" altLang="en-US" sz="2400"/>
              <a:t>（3）隔离性方面，一个程序可能会影响其他运行的程序，如一个程序消耗过多资源导致其他程序无法顺利运行。HDFS HA本质上还是单名称节点。</a:t>
            </a:r>
          </a:p>
          <a:p>
            <a:endParaRPr lang="zh-CN" altLang="en-US" sz="2400"/>
          </a:p>
          <a:p>
            <a:endParaRPr lang="zh-CN" altLang="en-US" sz="2400"/>
          </a:p>
          <a:p>
            <a:r>
              <a:rPr lang="zh-CN" altLang="en-US" sz="2400"/>
              <a:t>HDFS联邦可以解决以上三个方面问题。</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TextBox 6"/>
          <p:cNvSpPr txBox="1"/>
          <p:nvPr/>
        </p:nvSpPr>
        <p:spPr>
          <a:xfrm>
            <a:off x="1113155" y="800100"/>
            <a:ext cx="6336030" cy="521970"/>
          </a:xfrm>
          <a:prstGeom prst="rect">
            <a:avLst/>
          </a:prstGeom>
          <a:noFill/>
        </p:spPr>
        <p:txBody>
          <a:bodyPr wrap="square" rtlCol="0">
            <a:spAutoFit/>
          </a:bodyPr>
          <a:lstStyle/>
          <a:p>
            <a:r>
              <a:rPr lang="zh-CN" altLang="en-US" sz="2800" b="1" dirty="0"/>
              <a:t>联邦Federation</a:t>
            </a:r>
          </a:p>
        </p:txBody>
      </p:sp>
      <p:sp>
        <p:nvSpPr>
          <p:cNvPr id="6" name="矩形 5"/>
          <p:cNvSpPr/>
          <p:nvPr/>
        </p:nvSpPr>
        <p:spPr>
          <a:xfrm>
            <a:off x="7449185" y="1705610"/>
            <a:ext cx="4058285" cy="2630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759065" y="1348105"/>
            <a:ext cx="503555" cy="730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1</a:t>
            </a:r>
          </a:p>
        </p:txBody>
      </p:sp>
      <p:grpSp>
        <p:nvGrpSpPr>
          <p:cNvPr id="14" name="组合 13"/>
          <p:cNvGrpSpPr/>
          <p:nvPr/>
        </p:nvGrpSpPr>
        <p:grpSpPr>
          <a:xfrm>
            <a:off x="8547735" y="1332230"/>
            <a:ext cx="2240280" cy="746125"/>
            <a:chOff x="13461" y="2993"/>
            <a:chExt cx="3528" cy="1175"/>
          </a:xfrm>
        </p:grpSpPr>
        <p:sp>
          <p:nvSpPr>
            <p:cNvPr id="8" name="圆角矩形 7"/>
            <p:cNvSpPr/>
            <p:nvPr/>
          </p:nvSpPr>
          <p:spPr>
            <a:xfrm>
              <a:off x="13461" y="2993"/>
              <a:ext cx="793" cy="11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2</a:t>
              </a:r>
            </a:p>
          </p:txBody>
        </p:sp>
        <p:sp>
          <p:nvSpPr>
            <p:cNvPr id="9" name="圆角矩形 8"/>
            <p:cNvSpPr/>
            <p:nvPr/>
          </p:nvSpPr>
          <p:spPr>
            <a:xfrm>
              <a:off x="14765" y="3018"/>
              <a:ext cx="793" cy="11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3</a:t>
              </a:r>
            </a:p>
          </p:txBody>
        </p:sp>
        <p:sp>
          <p:nvSpPr>
            <p:cNvPr id="10" name="圆角矩形 9"/>
            <p:cNvSpPr/>
            <p:nvPr/>
          </p:nvSpPr>
          <p:spPr>
            <a:xfrm>
              <a:off x="16197" y="2993"/>
              <a:ext cx="793" cy="11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t>4</a:t>
              </a:r>
            </a:p>
          </p:txBody>
        </p:sp>
      </p:grpSp>
      <p:sp>
        <p:nvSpPr>
          <p:cNvPr id="11" name="文本框 10"/>
          <p:cNvSpPr txBox="1"/>
          <p:nvPr/>
        </p:nvSpPr>
        <p:spPr>
          <a:xfrm>
            <a:off x="8321675" y="3020060"/>
            <a:ext cx="1697355" cy="368300"/>
          </a:xfrm>
          <a:prstGeom prst="rect">
            <a:avLst/>
          </a:prstGeom>
          <a:noFill/>
        </p:spPr>
        <p:txBody>
          <a:bodyPr wrap="square" rtlCol="0">
            <a:spAutoFit/>
          </a:bodyPr>
          <a:lstStyle/>
          <a:p>
            <a:r>
              <a:rPr lang="en-US" altLang="zh-CN"/>
              <a:t>1000</a:t>
            </a:r>
            <a:r>
              <a:rPr lang="zh-CN" altLang="en-US"/>
              <a:t>个座位</a:t>
            </a:r>
          </a:p>
        </p:txBody>
      </p:sp>
      <p:sp>
        <p:nvSpPr>
          <p:cNvPr id="12" name="文本框 11"/>
          <p:cNvSpPr txBox="1"/>
          <p:nvPr/>
        </p:nvSpPr>
        <p:spPr>
          <a:xfrm>
            <a:off x="578485" y="1705610"/>
            <a:ext cx="6019165" cy="3415030"/>
          </a:xfrm>
          <a:prstGeom prst="rect">
            <a:avLst/>
          </a:prstGeom>
          <a:noFill/>
        </p:spPr>
        <p:txBody>
          <a:bodyPr wrap="square" rtlCol="0">
            <a:spAutoFit/>
          </a:bodyPr>
          <a:lstStyle/>
          <a:p>
            <a:r>
              <a:rPr lang="zh-CN" altLang="en-US" sz="2400"/>
              <a:t>示例：</a:t>
            </a:r>
          </a:p>
          <a:p>
            <a:endParaRPr lang="zh-CN" altLang="en-US" sz="2400"/>
          </a:p>
          <a:p>
            <a:r>
              <a:rPr lang="zh-CN" altLang="en-US" sz="2400"/>
              <a:t>如果只有</a:t>
            </a:r>
            <a:r>
              <a:rPr lang="en-US" altLang="zh-CN" sz="2400"/>
              <a:t>1</a:t>
            </a:r>
            <a:r>
              <a:rPr lang="zh-CN" altLang="en-US" sz="2400"/>
              <a:t>个门，压力大</a:t>
            </a:r>
          </a:p>
          <a:p>
            <a:endParaRPr lang="zh-CN" altLang="en-US" sz="2400"/>
          </a:p>
          <a:p>
            <a:r>
              <a:rPr lang="zh-CN" altLang="en-US" sz="2400"/>
              <a:t>多增加</a:t>
            </a:r>
            <a:r>
              <a:rPr lang="en-US" altLang="zh-CN" sz="2400"/>
              <a:t>3</a:t>
            </a:r>
            <a:r>
              <a:rPr lang="zh-CN" altLang="en-US" sz="2400"/>
              <a:t>个门。约定小学生只能从</a:t>
            </a:r>
            <a:r>
              <a:rPr lang="en-US" altLang="zh-CN" sz="2400"/>
              <a:t>1</a:t>
            </a:r>
            <a:r>
              <a:rPr lang="zh-CN" altLang="en-US" sz="2400"/>
              <a:t>，中学生</a:t>
            </a:r>
            <a:r>
              <a:rPr lang="zh-CN" altLang="en-US" sz="2400">
                <a:sym typeface="+mn-ea"/>
              </a:rPr>
              <a:t>只能</a:t>
            </a:r>
            <a:r>
              <a:rPr lang="zh-CN" altLang="en-US" sz="2400"/>
              <a:t>从</a:t>
            </a:r>
            <a:r>
              <a:rPr lang="en-US" altLang="zh-CN" sz="2400"/>
              <a:t>2</a:t>
            </a:r>
            <a:r>
              <a:rPr lang="zh-CN" altLang="en-US" sz="2400"/>
              <a:t>，高中生</a:t>
            </a:r>
            <a:r>
              <a:rPr lang="zh-CN" altLang="en-US" sz="2400">
                <a:sym typeface="+mn-ea"/>
              </a:rPr>
              <a:t>只能</a:t>
            </a:r>
            <a:r>
              <a:rPr lang="zh-CN" altLang="en-US" sz="2400"/>
              <a:t>从</a:t>
            </a:r>
            <a:r>
              <a:rPr lang="en-US" altLang="zh-CN" sz="2400"/>
              <a:t>3</a:t>
            </a:r>
            <a:r>
              <a:rPr lang="zh-CN" altLang="en-US" sz="2400"/>
              <a:t>，大学生</a:t>
            </a:r>
            <a:r>
              <a:rPr lang="zh-CN" altLang="en-US" sz="2400">
                <a:sym typeface="+mn-ea"/>
              </a:rPr>
              <a:t>只能</a:t>
            </a:r>
            <a:r>
              <a:rPr lang="zh-CN" altLang="en-US" sz="2400"/>
              <a:t>从</a:t>
            </a:r>
            <a:r>
              <a:rPr lang="en-US" altLang="zh-CN" sz="2400"/>
              <a:t>4</a:t>
            </a:r>
            <a:r>
              <a:rPr lang="zh-CN" altLang="en-US" sz="2400"/>
              <a:t>进来。</a:t>
            </a:r>
          </a:p>
          <a:p>
            <a:endParaRPr lang="en-US" altLang="zh-CN" sz="2400"/>
          </a:p>
          <a:p>
            <a:r>
              <a:rPr lang="zh-CN" altLang="en-US" sz="2400"/>
              <a:t>如果门</a:t>
            </a:r>
            <a:r>
              <a:rPr lang="en-US" altLang="zh-CN" sz="2400"/>
              <a:t>4</a:t>
            </a:r>
            <a:r>
              <a:rPr lang="zh-CN" altLang="en-US" sz="2400"/>
              <a:t>关了，大学生些人进不来了。</a:t>
            </a:r>
          </a:p>
        </p:txBody>
      </p:sp>
      <p:pic>
        <p:nvPicPr>
          <p:cNvPr id="13" name="图片 12"/>
          <p:cNvPicPr>
            <a:picLocks noChangeAspect="1"/>
          </p:cNvPicPr>
          <p:nvPr/>
        </p:nvPicPr>
        <p:blipFill>
          <a:blip r:embed="rId3"/>
          <a:stretch>
            <a:fillRect/>
          </a:stretch>
        </p:blipFill>
        <p:spPr>
          <a:xfrm>
            <a:off x="7449185" y="2265045"/>
            <a:ext cx="4058920" cy="2070735"/>
          </a:xfrm>
          <a:prstGeom prst="rect">
            <a:avLst/>
          </a:prstGeom>
        </p:spPr>
      </p:pic>
      <p:sp>
        <p:nvSpPr>
          <p:cNvPr id="16" name="文本框 15"/>
          <p:cNvSpPr txBox="1"/>
          <p:nvPr/>
        </p:nvSpPr>
        <p:spPr>
          <a:xfrm>
            <a:off x="10285095" y="1048385"/>
            <a:ext cx="715010" cy="1014730"/>
          </a:xfrm>
          <a:prstGeom prst="rect">
            <a:avLst/>
          </a:prstGeom>
          <a:noFill/>
        </p:spPr>
        <p:txBody>
          <a:bodyPr wrap="square" rtlCol="0">
            <a:spAutoFit/>
          </a:bodyPr>
          <a:lstStyle/>
          <a:p>
            <a:r>
              <a:rPr lang="en-US" altLang="zh-CN" sz="6000">
                <a:solidFill>
                  <a:srgbClr val="FF0000"/>
                </a:solidFill>
              </a:rPr>
              <a:t>x</a:t>
            </a:r>
          </a:p>
        </p:txBody>
      </p:sp>
      <p:pic>
        <p:nvPicPr>
          <p:cNvPr id="3" name="图片 2"/>
          <p:cNvPicPr>
            <a:picLocks noChangeAspect="1"/>
          </p:cNvPicPr>
          <p:nvPr/>
        </p:nvPicPr>
        <p:blipFill>
          <a:blip r:embed="rId4"/>
          <a:stretch>
            <a:fillRect/>
          </a:stretch>
        </p:blipFill>
        <p:spPr>
          <a:xfrm>
            <a:off x="8602345" y="4806950"/>
            <a:ext cx="1753235" cy="1829435"/>
          </a:xfrm>
          <a:prstGeom prst="rect">
            <a:avLst/>
          </a:prstGeom>
        </p:spPr>
      </p:pic>
      <p:sp>
        <p:nvSpPr>
          <p:cNvPr id="4" name="文本框 3"/>
          <p:cNvSpPr txBox="1"/>
          <p:nvPr/>
        </p:nvSpPr>
        <p:spPr>
          <a:xfrm>
            <a:off x="459105" y="5477510"/>
            <a:ext cx="7644130" cy="829945"/>
          </a:xfrm>
          <a:prstGeom prst="rect">
            <a:avLst/>
          </a:prstGeom>
          <a:noFill/>
        </p:spPr>
        <p:txBody>
          <a:bodyPr wrap="square" rtlCol="0">
            <a:spAutoFit/>
          </a:bodyPr>
          <a:lstStyle/>
          <a:p>
            <a:r>
              <a:rPr lang="en-US" altLang="zh-CN" sz="2400"/>
              <a:t>D</a:t>
            </a:r>
            <a:r>
              <a:rPr lang="zh-CN" altLang="en-US" sz="2400"/>
              <a:t>盘</a:t>
            </a:r>
            <a:r>
              <a:rPr lang="en-US" altLang="zh-CN" sz="2400"/>
              <a:t>4</a:t>
            </a:r>
            <a:r>
              <a:rPr lang="zh-CN" altLang="en-US" sz="2400"/>
              <a:t>个目录，</a:t>
            </a:r>
            <a:r>
              <a:rPr lang="en-US" altLang="zh-CN" sz="2400"/>
              <a:t>4</a:t>
            </a:r>
            <a:r>
              <a:rPr lang="zh-CN" altLang="en-US" sz="2400"/>
              <a:t>个名称空间，</a:t>
            </a:r>
            <a:r>
              <a:rPr lang="en-US" altLang="zh-CN" sz="2400"/>
              <a:t>A/B/C/D</a:t>
            </a:r>
            <a:r>
              <a:rPr lang="zh-CN" altLang="en-US" sz="2400"/>
              <a:t>共享空间</a:t>
            </a:r>
          </a:p>
          <a:p>
            <a:r>
              <a:rPr lang="zh-CN" altLang="en-US" sz="2400"/>
              <a:t>一旦对应的名称空间没有了，下面的文件就找不到了。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概述</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2257425" y="1708150"/>
            <a:ext cx="7277100" cy="6718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a:solidFill>
                  <a:schemeClr val="tx1"/>
                </a:solidFill>
              </a:rPr>
              <a:t>Ambari</a:t>
            </a:r>
            <a:endParaRPr lang="en-US" altLang="zh-CN">
              <a:solidFill>
                <a:schemeClr val="tx1"/>
              </a:solidFill>
            </a:endParaRPr>
          </a:p>
          <a:p>
            <a:pPr algn="ctr"/>
            <a:r>
              <a:rPr lang="zh-CN" altLang="en-US" sz="1400">
                <a:solidFill>
                  <a:schemeClr val="tx1"/>
                </a:solidFill>
              </a:rPr>
              <a:t>（安装部署工具）</a:t>
            </a:r>
          </a:p>
        </p:txBody>
      </p:sp>
      <p:sp>
        <p:nvSpPr>
          <p:cNvPr id="4" name="圆角矩形 3"/>
          <p:cNvSpPr/>
          <p:nvPr/>
        </p:nvSpPr>
        <p:spPr>
          <a:xfrm>
            <a:off x="2258060" y="2463165"/>
            <a:ext cx="737235" cy="330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rot="16200000">
            <a:off x="1389380" y="3792220"/>
            <a:ext cx="2446655" cy="583565"/>
          </a:xfrm>
          <a:prstGeom prst="rect">
            <a:avLst/>
          </a:prstGeom>
          <a:noFill/>
        </p:spPr>
        <p:txBody>
          <a:bodyPr wrap="square" rtlCol="0">
            <a:spAutoFit/>
          </a:bodyPr>
          <a:lstStyle/>
          <a:p>
            <a:pPr algn="ctr"/>
            <a:r>
              <a:rPr lang="en-US" altLang="zh-CN" b="1">
                <a:solidFill>
                  <a:schemeClr val="bg1"/>
                </a:solidFill>
              </a:rPr>
              <a:t>Zookeeper</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分布式协调服务</a:t>
            </a:r>
            <a:r>
              <a:rPr lang="en-US" altLang="zh-CN" sz="1400">
                <a:solidFill>
                  <a:schemeClr val="bg1"/>
                </a:solidFill>
              </a:rPr>
              <a:t>)</a:t>
            </a:r>
          </a:p>
        </p:txBody>
      </p:sp>
      <p:sp>
        <p:nvSpPr>
          <p:cNvPr id="7" name="圆角矩形 6"/>
          <p:cNvSpPr/>
          <p:nvPr/>
        </p:nvSpPr>
        <p:spPr>
          <a:xfrm>
            <a:off x="3178810" y="2462530"/>
            <a:ext cx="697230" cy="24796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文本框 8"/>
          <p:cNvSpPr txBox="1"/>
          <p:nvPr/>
        </p:nvSpPr>
        <p:spPr>
          <a:xfrm rot="16200000">
            <a:off x="2620645" y="3541395"/>
            <a:ext cx="1813560" cy="583565"/>
          </a:xfrm>
          <a:prstGeom prst="rect">
            <a:avLst/>
          </a:prstGeom>
          <a:noFill/>
        </p:spPr>
        <p:txBody>
          <a:bodyPr wrap="square" rtlCol="0">
            <a:spAutoFit/>
          </a:bodyPr>
          <a:lstStyle/>
          <a:p>
            <a:pPr algn="ctr"/>
            <a:r>
              <a:rPr lang="en-US" altLang="zh-CN" b="1">
                <a:solidFill>
                  <a:schemeClr val="bg1"/>
                </a:solidFill>
              </a:rPr>
              <a:t>HBase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分布式数据库</a:t>
            </a:r>
            <a:r>
              <a:rPr lang="en-US" altLang="zh-CN" sz="1400">
                <a:solidFill>
                  <a:schemeClr val="bg1"/>
                </a:solidFill>
              </a:rPr>
              <a:t>)</a:t>
            </a:r>
          </a:p>
        </p:txBody>
      </p:sp>
      <p:sp>
        <p:nvSpPr>
          <p:cNvPr id="10" name="圆角矩形 9"/>
          <p:cNvSpPr/>
          <p:nvPr/>
        </p:nvSpPr>
        <p:spPr>
          <a:xfrm>
            <a:off x="3163570" y="5052695"/>
            <a:ext cx="5449570"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HDFS</a:t>
            </a:r>
            <a:endParaRPr lang="en-US" altLang="zh-CN"/>
          </a:p>
          <a:p>
            <a:pPr algn="ctr"/>
            <a:r>
              <a:rPr lang="zh-CN" altLang="en-US" sz="1400"/>
              <a:t>（分布式存储系统）</a:t>
            </a:r>
          </a:p>
        </p:txBody>
      </p:sp>
      <p:sp>
        <p:nvSpPr>
          <p:cNvPr id="11" name="圆角矩形 10"/>
          <p:cNvSpPr/>
          <p:nvPr/>
        </p:nvSpPr>
        <p:spPr>
          <a:xfrm>
            <a:off x="3987165" y="4134485"/>
            <a:ext cx="4625975" cy="6896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YARN</a:t>
            </a:r>
            <a:endParaRPr lang="en-US" altLang="zh-CN"/>
          </a:p>
          <a:p>
            <a:pPr algn="ctr"/>
            <a:r>
              <a:rPr lang="zh-CN" altLang="en-US" sz="1400"/>
              <a:t>（资源调度框架）</a:t>
            </a:r>
          </a:p>
        </p:txBody>
      </p:sp>
      <p:sp>
        <p:nvSpPr>
          <p:cNvPr id="13" name="圆角矩形 12"/>
          <p:cNvSpPr/>
          <p:nvPr/>
        </p:nvSpPr>
        <p:spPr>
          <a:xfrm>
            <a:off x="4002405" y="3383915"/>
            <a:ext cx="3323590" cy="5530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1"/>
              <a:t>MapReduce</a:t>
            </a:r>
            <a:endParaRPr lang="en-US" altLang="zh-CN"/>
          </a:p>
          <a:p>
            <a:pPr algn="ctr"/>
            <a:r>
              <a:rPr lang="zh-CN" altLang="en-US" sz="1400"/>
              <a:t>（离线计算）</a:t>
            </a:r>
          </a:p>
        </p:txBody>
      </p:sp>
      <p:sp>
        <p:nvSpPr>
          <p:cNvPr id="14" name="圆角矩形 13"/>
          <p:cNvSpPr/>
          <p:nvPr/>
        </p:nvSpPr>
        <p:spPr>
          <a:xfrm>
            <a:off x="7493000" y="3383915"/>
            <a:ext cx="945515" cy="57912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a:t>...</a:t>
            </a:r>
          </a:p>
        </p:txBody>
      </p:sp>
      <p:sp>
        <p:nvSpPr>
          <p:cNvPr id="15" name="圆角矩形 14"/>
          <p:cNvSpPr/>
          <p:nvPr/>
        </p:nvSpPr>
        <p:spPr>
          <a:xfrm>
            <a:off x="4032885" y="2510155"/>
            <a:ext cx="748030" cy="5486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Hive</a:t>
            </a:r>
          </a:p>
        </p:txBody>
      </p:sp>
      <p:sp>
        <p:nvSpPr>
          <p:cNvPr id="16" name="圆角矩形 15"/>
          <p:cNvSpPr/>
          <p:nvPr/>
        </p:nvSpPr>
        <p:spPr>
          <a:xfrm>
            <a:off x="4887595" y="2505075"/>
            <a:ext cx="709295"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Pig</a:t>
            </a:r>
          </a:p>
        </p:txBody>
      </p:sp>
      <p:sp>
        <p:nvSpPr>
          <p:cNvPr id="17" name="圆角矩形 16"/>
          <p:cNvSpPr/>
          <p:nvPr/>
        </p:nvSpPr>
        <p:spPr>
          <a:xfrm>
            <a:off x="5680075" y="2510155"/>
            <a:ext cx="147066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Mahout</a:t>
            </a:r>
            <a:endParaRPr lang="en-US" altLang="zh-CN"/>
          </a:p>
        </p:txBody>
      </p:sp>
      <p:sp>
        <p:nvSpPr>
          <p:cNvPr id="18" name="圆角矩形 17"/>
          <p:cNvSpPr/>
          <p:nvPr/>
        </p:nvSpPr>
        <p:spPr>
          <a:xfrm>
            <a:off x="7325995" y="2510155"/>
            <a:ext cx="11125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ym typeface="+mn-ea"/>
              </a:rPr>
              <a:t>...</a:t>
            </a:r>
            <a:endParaRPr lang="en-US" altLang="zh-CN"/>
          </a:p>
        </p:txBody>
      </p:sp>
      <p:sp>
        <p:nvSpPr>
          <p:cNvPr id="19" name="圆角矩形 18"/>
          <p:cNvSpPr/>
          <p:nvPr/>
        </p:nvSpPr>
        <p:spPr>
          <a:xfrm>
            <a:off x="8907145" y="4118610"/>
            <a:ext cx="701040" cy="162941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0" name="圆角矩形 19"/>
          <p:cNvSpPr/>
          <p:nvPr/>
        </p:nvSpPr>
        <p:spPr>
          <a:xfrm>
            <a:off x="8891270" y="2489835"/>
            <a:ext cx="701040" cy="147066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1" name="文本框 20"/>
          <p:cNvSpPr txBox="1"/>
          <p:nvPr/>
        </p:nvSpPr>
        <p:spPr>
          <a:xfrm rot="16200000">
            <a:off x="8468995" y="4652010"/>
            <a:ext cx="1576705" cy="583565"/>
          </a:xfrm>
          <a:prstGeom prst="rect">
            <a:avLst/>
          </a:prstGeom>
          <a:noFill/>
        </p:spPr>
        <p:txBody>
          <a:bodyPr wrap="square" rtlCol="0">
            <a:spAutoFit/>
          </a:bodyPr>
          <a:lstStyle/>
          <a:p>
            <a:pPr algn="ctr"/>
            <a:r>
              <a:rPr lang="en-US" altLang="zh-CN" b="1">
                <a:solidFill>
                  <a:schemeClr val="bg1"/>
                </a:solidFill>
              </a:rPr>
              <a:t>Sqoop</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数据库</a:t>
            </a:r>
            <a:r>
              <a:rPr lang="en-US" altLang="zh-CN" sz="1400">
                <a:solidFill>
                  <a:schemeClr val="bg1"/>
                </a:solidFill>
              </a:rPr>
              <a:t>ETL</a:t>
            </a:r>
            <a:r>
              <a:rPr lang="zh-CN" altLang="en-US" sz="1400">
                <a:solidFill>
                  <a:schemeClr val="bg1"/>
                </a:solidFill>
              </a:rPr>
              <a:t>工具</a:t>
            </a:r>
            <a:r>
              <a:rPr lang="en-US" altLang="zh-CN" sz="1400">
                <a:solidFill>
                  <a:schemeClr val="bg1"/>
                </a:solidFill>
              </a:rPr>
              <a:t>)</a:t>
            </a:r>
          </a:p>
        </p:txBody>
      </p:sp>
      <p:sp>
        <p:nvSpPr>
          <p:cNvPr id="22" name="文本框 21"/>
          <p:cNvSpPr txBox="1"/>
          <p:nvPr/>
        </p:nvSpPr>
        <p:spPr>
          <a:xfrm rot="16200000">
            <a:off x="8621395" y="3031490"/>
            <a:ext cx="1273810" cy="583565"/>
          </a:xfrm>
          <a:prstGeom prst="rect">
            <a:avLst/>
          </a:prstGeom>
          <a:noFill/>
        </p:spPr>
        <p:txBody>
          <a:bodyPr wrap="square" rtlCol="0">
            <a:spAutoFit/>
          </a:bodyPr>
          <a:lstStyle/>
          <a:p>
            <a:pPr algn="ctr"/>
            <a:r>
              <a:rPr lang="en-US" altLang="zh-CN" b="1">
                <a:solidFill>
                  <a:schemeClr val="bg1"/>
                </a:solidFill>
              </a:rPr>
              <a:t>Flume</a:t>
            </a:r>
            <a:endParaRPr lang="en-US" altLang="zh-CN">
              <a:solidFill>
                <a:schemeClr val="bg1"/>
              </a:solidFill>
            </a:endParaRPr>
          </a:p>
          <a:p>
            <a:pPr algn="ctr"/>
            <a:r>
              <a:rPr lang="en-US" altLang="zh-CN" sz="1400">
                <a:solidFill>
                  <a:schemeClr val="bg1"/>
                </a:solidFill>
              </a:rPr>
              <a:t>(</a:t>
            </a:r>
            <a:r>
              <a:rPr lang="zh-CN" altLang="en-US" sz="1400">
                <a:solidFill>
                  <a:schemeClr val="bg1"/>
                </a:solidFill>
              </a:rPr>
              <a:t>日志采集</a:t>
            </a:r>
            <a:r>
              <a:rPr lang="en-US" altLang="zh-CN" sz="1400">
                <a:solidFill>
                  <a:schemeClr val="bg1"/>
                </a:solidFill>
              </a:rPr>
              <a:t>)</a:t>
            </a:r>
          </a:p>
        </p:txBody>
      </p:sp>
      <p:sp>
        <p:nvSpPr>
          <p:cNvPr id="8" name="文本框 7"/>
          <p:cNvSpPr txBox="1"/>
          <p:nvPr/>
        </p:nvSpPr>
        <p:spPr>
          <a:xfrm>
            <a:off x="4191635" y="3037840"/>
            <a:ext cx="1461135" cy="306705"/>
          </a:xfrm>
          <a:prstGeom prst="rect">
            <a:avLst/>
          </a:prstGeom>
          <a:noFill/>
        </p:spPr>
        <p:txBody>
          <a:bodyPr wrap="square" rtlCol="0">
            <a:spAutoFit/>
          </a:bodyPr>
          <a:lstStyle/>
          <a:p>
            <a:r>
              <a:rPr lang="zh-CN" altLang="en-US" sz="1400"/>
              <a:t>数据分析引擎</a:t>
            </a:r>
          </a:p>
        </p:txBody>
      </p:sp>
      <p:sp>
        <p:nvSpPr>
          <p:cNvPr id="12" name="文本框 11"/>
          <p:cNvSpPr txBox="1"/>
          <p:nvPr/>
        </p:nvSpPr>
        <p:spPr>
          <a:xfrm>
            <a:off x="5683885" y="3031490"/>
            <a:ext cx="1466215" cy="306705"/>
          </a:xfrm>
          <a:prstGeom prst="rect">
            <a:avLst/>
          </a:prstGeom>
          <a:noFill/>
        </p:spPr>
        <p:txBody>
          <a:bodyPr wrap="square" rtlCol="0">
            <a:spAutoFit/>
          </a:bodyPr>
          <a:lstStyle/>
          <a:p>
            <a:r>
              <a:rPr lang="zh-CN" altLang="en-US" sz="1400"/>
              <a:t>机器学习算法库</a:t>
            </a:r>
          </a:p>
        </p:txBody>
      </p:sp>
      <p:sp>
        <p:nvSpPr>
          <p:cNvPr id="23" name="文本框 22"/>
          <p:cNvSpPr txBox="1"/>
          <p:nvPr/>
        </p:nvSpPr>
        <p:spPr>
          <a:xfrm rot="16200000">
            <a:off x="8021320" y="3806190"/>
            <a:ext cx="1576705" cy="306705"/>
          </a:xfrm>
          <a:prstGeom prst="rect">
            <a:avLst/>
          </a:prstGeom>
          <a:noFill/>
        </p:spPr>
        <p:txBody>
          <a:bodyPr wrap="square" rtlCol="0">
            <a:spAutoFit/>
          </a:bodyPr>
          <a:lstStyle/>
          <a:p>
            <a:pPr algn="ctr"/>
            <a:r>
              <a:rPr lang="zh-CN" altLang="en-US" sz="1400">
                <a:solidFill>
                  <a:schemeClr val="tx1"/>
                </a:solidFill>
              </a:rPr>
              <a:t>数据采集引擎</a:t>
            </a:r>
          </a:p>
        </p:txBody>
      </p:sp>
      <p:sp>
        <p:nvSpPr>
          <p:cNvPr id="42" name="矩形 41"/>
          <p:cNvSpPr/>
          <p:nvPr/>
        </p:nvSpPr>
        <p:spPr>
          <a:xfrm>
            <a:off x="2995295" y="4988560"/>
            <a:ext cx="5661660" cy="774700"/>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TextBox 6"/>
          <p:cNvSpPr txBox="1"/>
          <p:nvPr/>
        </p:nvSpPr>
        <p:spPr>
          <a:xfrm>
            <a:off x="1113155" y="800100"/>
            <a:ext cx="6336030" cy="521970"/>
          </a:xfrm>
          <a:prstGeom prst="rect">
            <a:avLst/>
          </a:prstGeom>
          <a:noFill/>
        </p:spPr>
        <p:txBody>
          <a:bodyPr wrap="square" rtlCol="0">
            <a:spAutoFit/>
          </a:bodyPr>
          <a:lstStyle/>
          <a:p>
            <a:r>
              <a:rPr lang="zh-CN" altLang="en-US" sz="2800" b="1" dirty="0"/>
              <a:t>联邦Federation</a:t>
            </a:r>
          </a:p>
        </p:txBody>
      </p:sp>
      <p:sp>
        <p:nvSpPr>
          <p:cNvPr id="7" name="文本框 6"/>
          <p:cNvSpPr txBox="1"/>
          <p:nvPr/>
        </p:nvSpPr>
        <p:spPr>
          <a:xfrm>
            <a:off x="746760" y="1751330"/>
            <a:ext cx="11362055" cy="521970"/>
          </a:xfrm>
          <a:prstGeom prst="rect">
            <a:avLst/>
          </a:prstGeom>
          <a:noFill/>
        </p:spPr>
        <p:txBody>
          <a:bodyPr wrap="square" rtlCol="0">
            <a:spAutoFit/>
          </a:bodyPr>
          <a:lstStyle/>
          <a:p>
            <a:pPr indent="0">
              <a:buFont typeface="Wingdings" panose="05000000000000000000" charset="0"/>
              <a:buNone/>
            </a:pPr>
            <a:r>
              <a:rPr lang="zh-CN" altLang="en-US" sz="2800">
                <a:solidFill>
                  <a:schemeClr val="tx1"/>
                </a:solidFill>
              </a:rPr>
              <a:t>什么是</a:t>
            </a:r>
            <a:r>
              <a:rPr lang="en-US" altLang="zh-CN" sz="2800">
                <a:solidFill>
                  <a:schemeClr val="tx1"/>
                </a:solidFill>
              </a:rPr>
              <a:t>Federation?</a:t>
            </a:r>
            <a:endParaRPr lang="zh-CN" altLang="en-US" sz="2800">
              <a:solidFill>
                <a:schemeClr val="tx1"/>
              </a:solidFill>
            </a:endParaRPr>
          </a:p>
        </p:txBody>
      </p:sp>
      <p:sp>
        <p:nvSpPr>
          <p:cNvPr id="3" name="文本框 2"/>
          <p:cNvSpPr txBox="1"/>
          <p:nvPr/>
        </p:nvSpPr>
        <p:spPr>
          <a:xfrm>
            <a:off x="746760" y="2537460"/>
            <a:ext cx="11059160" cy="3969385"/>
          </a:xfrm>
          <a:prstGeom prst="rect">
            <a:avLst/>
          </a:prstGeom>
          <a:noFill/>
        </p:spPr>
        <p:txBody>
          <a:bodyPr wrap="square" rtlCol="0">
            <a:spAutoFit/>
          </a:bodyPr>
          <a:lstStyle/>
          <a:p>
            <a:pPr indent="0">
              <a:buFont typeface="Wingdings" panose="05000000000000000000" charset="0"/>
              <a:buNone/>
            </a:pPr>
            <a:r>
              <a:rPr lang="zh-CN" altLang="en-US" sz="2800">
                <a:sym typeface="+mn-ea"/>
              </a:rPr>
              <a:t>HDFS的Federation指的是HDFS有多个NameNode或NameSpace，这些NameNode或NameSpace是联合的,它们相互独立且不需要互相协调，各自分工，管理自己的区域。</a:t>
            </a:r>
            <a:endParaRPr lang="zh-CN" altLang="en-US" sz="2800">
              <a:solidFill>
                <a:schemeClr val="tx1"/>
              </a:solidFill>
            </a:endParaRPr>
          </a:p>
          <a:p>
            <a:pPr marL="457200" indent="-457200">
              <a:buFont typeface="Wingdings" panose="05000000000000000000" charset="0"/>
              <a:buChar char="ü"/>
            </a:pPr>
            <a:r>
              <a:rPr lang="zh-CN" altLang="en-US" sz="2800">
                <a:sym typeface="+mn-ea"/>
              </a:rPr>
              <a:t> 每个NameNode或NameSpace有自己的池(pool)，池与池之间独立的。一个namenode挂掉了，不会影响其他namenode。</a:t>
            </a:r>
            <a:endParaRPr lang="zh-CN" altLang="en-US" sz="2800">
              <a:solidFill>
                <a:schemeClr val="tx1"/>
              </a:solidFill>
            </a:endParaRPr>
          </a:p>
          <a:p>
            <a:pPr marL="457200" indent="-457200">
              <a:buFont typeface="Wingdings" panose="05000000000000000000" charset="0"/>
              <a:buChar char="ü"/>
            </a:pPr>
            <a:r>
              <a:rPr lang="zh-CN" altLang="en-US" sz="2800">
                <a:sym typeface="+mn-ea"/>
              </a:rPr>
              <a:t>但所有的池(pool)都是共享一个HDFS的存储空间。</a:t>
            </a:r>
            <a:endParaRPr lang="zh-CN" altLang="en-US" sz="2800">
              <a:solidFill>
                <a:schemeClr val="tx1"/>
              </a:solidFill>
            </a:endParaRPr>
          </a:p>
          <a:p>
            <a:endParaRPr lang="zh-CN" altLang="en-US" sz="2800">
              <a:solidFill>
                <a:schemeClr val="tx1"/>
              </a:solidFill>
            </a:endParaRPr>
          </a:p>
          <a:p>
            <a:r>
              <a:rPr lang="zh-CN" altLang="en-US" sz="2800">
                <a:sym typeface="+mn-ea"/>
              </a:rPr>
              <a:t>缺点：每个NN都还是存在单点故障问题的。</a:t>
            </a:r>
            <a:endParaRPr lang="zh-CN" altLang="en-US" sz="2800">
              <a:solidFill>
                <a:schemeClr val="tx1"/>
              </a:solidFill>
            </a:endParaRPr>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sz="2400" b="1" dirty="0">
                <a:solidFill>
                  <a:schemeClr val="tx1">
                    <a:lumMod val="50000"/>
                    <a:lumOff val="50000"/>
                  </a:schemeClr>
                </a:solidFill>
                <a:latin typeface="微软雅黑" panose="020B0503020204020204" charset="-122"/>
                <a:ea typeface="微软雅黑" panose="020B0503020204020204" charset="-122"/>
                <a:sym typeface="+mn-ea"/>
              </a:rPr>
              <a:t>联</a:t>
            </a:r>
            <a:r>
              <a:rPr lang="zh-CN" altLang="en-US" sz="2400" b="1">
                <a:solidFill>
                  <a:schemeClr val="tx1">
                    <a:lumMod val="50000"/>
                    <a:lumOff val="50000"/>
                  </a:schemeClr>
                </a:solidFill>
                <a:latin typeface="微软雅黑" panose="020B0503020204020204" charset="-122"/>
                <a:ea typeface="微软雅黑" panose="020B0503020204020204" charset="-122"/>
                <a:sym typeface="+mn-ea"/>
              </a:rPr>
              <a:t>邦</a:t>
            </a:r>
            <a:r>
              <a:rPr sz="2400" b="1" dirty="0">
                <a:solidFill>
                  <a:schemeClr val="tx1">
                    <a:lumMod val="50000"/>
                    <a:lumOff val="50000"/>
                  </a:schemeClr>
                </a:solidFill>
                <a:latin typeface="微软雅黑" panose="020B0503020204020204" charset="-122"/>
                <a:ea typeface="微软雅黑" panose="020B0503020204020204" charset="-122"/>
                <a:sym typeface="+mn-ea"/>
              </a:rPr>
              <a:t>Federation</a:t>
            </a:r>
            <a:endParaRPr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a:off x="2875280" y="1654175"/>
            <a:ext cx="7432040" cy="455422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sz="2400" b="1" dirty="0">
                <a:solidFill>
                  <a:schemeClr val="tx1">
                    <a:lumMod val="50000"/>
                    <a:lumOff val="50000"/>
                  </a:schemeClr>
                </a:solidFill>
                <a:latin typeface="微软雅黑" panose="020B0503020204020204" charset="-122"/>
                <a:ea typeface="微软雅黑" panose="020B0503020204020204" charset="-122"/>
                <a:sym typeface="+mn-ea"/>
              </a:rPr>
              <a:t>联</a:t>
            </a:r>
            <a:r>
              <a:rPr lang="zh-CN" altLang="en-US" sz="2400" b="1">
                <a:solidFill>
                  <a:schemeClr val="tx1">
                    <a:lumMod val="50000"/>
                    <a:lumOff val="50000"/>
                  </a:schemeClr>
                </a:solidFill>
                <a:latin typeface="微软雅黑" panose="020B0503020204020204" charset="-122"/>
                <a:ea typeface="微软雅黑" panose="020B0503020204020204" charset="-122"/>
                <a:sym typeface="+mn-ea"/>
              </a:rPr>
              <a:t>邦</a:t>
            </a:r>
            <a:r>
              <a:rPr sz="2400" b="1" dirty="0">
                <a:solidFill>
                  <a:schemeClr val="tx1">
                    <a:lumMod val="50000"/>
                    <a:lumOff val="50000"/>
                  </a:schemeClr>
                </a:solidFill>
                <a:latin typeface="微软雅黑" panose="020B0503020204020204" charset="-122"/>
                <a:ea typeface="微软雅黑" panose="020B0503020204020204" charset="-122"/>
                <a:sym typeface="+mn-ea"/>
              </a:rPr>
              <a:t>Federation</a:t>
            </a:r>
            <a:endParaRPr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120775" y="1814830"/>
            <a:ext cx="9475470" cy="3107690"/>
          </a:xfrm>
          <a:prstGeom prst="rect">
            <a:avLst/>
          </a:prstGeom>
          <a:noFill/>
          <a:ln w="9525">
            <a:noFill/>
          </a:ln>
        </p:spPr>
        <p:txBody>
          <a:bodyPr wrap="square">
            <a:spAutoFit/>
          </a:bodyPr>
          <a:lstStyle/>
          <a:p>
            <a:pPr indent="127000"/>
            <a:r>
              <a:rPr lang="zh-CN" sz="2800" b="0">
                <a:cs typeface="方正书宋简体" charset="0"/>
              </a:rPr>
              <a:t>优点：</a:t>
            </a:r>
          </a:p>
          <a:p>
            <a:pPr indent="127000"/>
            <a:r>
              <a:rPr lang="zh-CN" sz="2800"/>
              <a:t>（1）NameSpace可扩展性。原来只有DataNode可以水平扩展，现在NameNode也可以做到，减轻单个NameNode的内存和服务压力。</a:t>
            </a:r>
          </a:p>
          <a:p>
            <a:pPr indent="127000"/>
            <a:r>
              <a:rPr lang="zh-CN" sz="2800"/>
              <a:t>（2）性能方面。多个NameNode可以提高读写时的吞吐量。</a:t>
            </a:r>
          </a:p>
          <a:p>
            <a:pPr indent="127000"/>
            <a:r>
              <a:rPr lang="zh-CN" sz="2800"/>
              <a:t>（3）隔离性。隔离不同类型的程序，一定程度上控制资源的分配。</a:t>
            </a:r>
          </a:p>
        </p:txBody>
      </p:sp>
      <p:sp>
        <p:nvSpPr>
          <p:cNvPr id="101" name="文本框 100"/>
          <p:cNvSpPr txBox="1"/>
          <p:nvPr/>
        </p:nvSpPr>
        <p:spPr>
          <a:xfrm>
            <a:off x="5200650" y="278130"/>
            <a:ext cx="5080000" cy="706755"/>
          </a:xfrm>
          <a:prstGeom prst="rect">
            <a:avLst/>
          </a:prstGeom>
          <a:noFill/>
          <a:ln w="9525">
            <a:noFill/>
          </a:ln>
        </p:spPr>
        <p:txBody>
          <a:bodyPr>
            <a:spAutoFit/>
          </a:bodyPr>
          <a:lstStyle/>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sz="2400" b="1" dirty="0">
                <a:solidFill>
                  <a:schemeClr val="tx1">
                    <a:lumMod val="50000"/>
                    <a:lumOff val="50000"/>
                  </a:schemeClr>
                </a:solidFill>
                <a:latin typeface="微软雅黑" panose="020B0503020204020204" charset="-122"/>
                <a:ea typeface="微软雅黑" panose="020B0503020204020204" charset="-122"/>
                <a:sym typeface="+mn-ea"/>
              </a:rPr>
              <a:t>联</a:t>
            </a:r>
            <a:r>
              <a:rPr lang="zh-CN" altLang="en-US" sz="2400" b="1">
                <a:solidFill>
                  <a:schemeClr val="tx1">
                    <a:lumMod val="50000"/>
                    <a:lumOff val="50000"/>
                  </a:schemeClr>
                </a:solidFill>
                <a:latin typeface="微软雅黑" panose="020B0503020204020204" charset="-122"/>
                <a:ea typeface="微软雅黑" panose="020B0503020204020204" charset="-122"/>
                <a:sym typeface="+mn-ea"/>
              </a:rPr>
              <a:t>邦</a:t>
            </a:r>
            <a:r>
              <a:rPr sz="2400" b="1" dirty="0">
                <a:solidFill>
                  <a:schemeClr val="tx1">
                    <a:lumMod val="50000"/>
                    <a:lumOff val="50000"/>
                  </a:schemeClr>
                </a:solidFill>
                <a:latin typeface="微软雅黑" panose="020B0503020204020204" charset="-122"/>
                <a:ea typeface="微软雅黑" panose="020B0503020204020204" charset="-122"/>
                <a:sym typeface="+mn-ea"/>
              </a:rPr>
              <a:t>Federation</a:t>
            </a:r>
            <a:endParaRPr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5200650" y="278130"/>
            <a:ext cx="5080000" cy="706755"/>
          </a:xfrm>
          <a:prstGeom prst="rect">
            <a:avLst/>
          </a:prstGeom>
          <a:noFill/>
          <a:ln w="9525">
            <a:noFill/>
          </a:ln>
        </p:spPr>
        <p:txBody>
          <a:bodyPr>
            <a:spAutoFit/>
          </a:bodyPr>
          <a:lstStyle/>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endParaRPr lang="zh-CN" altLang="en-US"/>
          </a:p>
        </p:txBody>
      </p:sp>
      <p:grpSp>
        <p:nvGrpSpPr>
          <p:cNvPr id="1073744032" name="组合 51"/>
          <p:cNvGrpSpPr/>
          <p:nvPr/>
        </p:nvGrpSpPr>
        <p:grpSpPr>
          <a:xfrm>
            <a:off x="2124710" y="1724025"/>
            <a:ext cx="7294880" cy="4335780"/>
            <a:chOff x="2895" y="74883"/>
            <a:chExt cx="7140" cy="2370"/>
          </a:xfrm>
        </p:grpSpPr>
        <p:cxnSp>
          <p:nvCxnSpPr>
            <p:cNvPr id="1073744018" name="直接箭头连接符 11"/>
            <p:cNvCxnSpPr>
              <a:stCxn id="1073744022" idx="2"/>
              <a:endCxn id="1073744020" idx="0"/>
            </p:cNvCxnSpPr>
            <p:nvPr/>
          </p:nvCxnSpPr>
          <p:spPr>
            <a:xfrm>
              <a:off x="5089" y="75378"/>
              <a:ext cx="0" cy="555"/>
            </a:xfrm>
            <a:prstGeom prst="straightConnector1">
              <a:avLst/>
            </a:prstGeom>
            <a:ln w="9525" cap="flat" cmpd="sng">
              <a:solidFill>
                <a:srgbClr val="000000"/>
              </a:solidFill>
              <a:prstDash val="solid"/>
              <a:round/>
              <a:headEnd type="none" w="med" len="med"/>
              <a:tailEnd type="arrow" w="med" len="med"/>
            </a:ln>
          </p:spPr>
        </p:cxnSp>
        <p:grpSp>
          <p:nvGrpSpPr>
            <p:cNvPr id="1073744031" name="组合 50"/>
            <p:cNvGrpSpPr/>
            <p:nvPr/>
          </p:nvGrpSpPr>
          <p:grpSpPr>
            <a:xfrm>
              <a:off x="2895" y="74883"/>
              <a:ext cx="7140" cy="2370"/>
              <a:chOff x="2895" y="74883"/>
              <a:chExt cx="7140" cy="2370"/>
            </a:xfrm>
          </p:grpSpPr>
          <p:grpSp>
            <p:nvGrpSpPr>
              <p:cNvPr id="1073744029" name="组合 49"/>
              <p:cNvGrpSpPr/>
              <p:nvPr/>
            </p:nvGrpSpPr>
            <p:grpSpPr>
              <a:xfrm>
                <a:off x="2895" y="74883"/>
                <a:ext cx="6004" cy="2370"/>
                <a:chOff x="2895" y="74883"/>
                <a:chExt cx="6004" cy="2370"/>
              </a:xfrm>
            </p:grpSpPr>
            <p:cxnSp>
              <p:nvCxnSpPr>
                <p:cNvPr id="1073744019" name="直接箭头连接符 13"/>
                <p:cNvCxnSpPr>
                  <a:stCxn id="1073744022" idx="2"/>
                  <a:endCxn id="1073744020" idx="0"/>
                </p:cNvCxnSpPr>
                <p:nvPr/>
              </p:nvCxnSpPr>
              <p:spPr>
                <a:xfrm>
                  <a:off x="5089" y="76428"/>
                  <a:ext cx="1620" cy="330"/>
                </a:xfrm>
                <a:prstGeom prst="straightConnector1">
                  <a:avLst/>
                </a:prstGeom>
                <a:ln w="9525" cap="flat" cmpd="sng">
                  <a:solidFill>
                    <a:srgbClr val="000000"/>
                  </a:solidFill>
                  <a:prstDash val="solid"/>
                  <a:round/>
                  <a:headEnd type="none" w="med" len="med"/>
                  <a:tailEnd type="arrow" w="med" len="med"/>
                </a:ln>
              </p:spPr>
            </p:cxnSp>
            <p:grpSp>
              <p:nvGrpSpPr>
                <p:cNvPr id="1073744028" name="组合 14"/>
                <p:cNvGrpSpPr/>
                <p:nvPr/>
              </p:nvGrpSpPr>
              <p:grpSpPr>
                <a:xfrm>
                  <a:off x="2895" y="74883"/>
                  <a:ext cx="6004" cy="2370"/>
                  <a:chOff x="4331" y="74586"/>
                  <a:chExt cx="6004" cy="2370"/>
                </a:xfrm>
              </p:grpSpPr>
              <p:sp>
                <p:nvSpPr>
                  <p:cNvPr id="1073744020" name="矩形 6"/>
                  <p:cNvSpPr/>
                  <p:nvPr/>
                </p:nvSpPr>
                <p:spPr>
                  <a:xfrm>
                    <a:off x="5565" y="7563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NameNode</a:t>
                    </a:r>
                  </a:p>
                  <a:p>
                    <a:endParaRPr lang="zh-CN" altLang="en-US"/>
                  </a:p>
                </p:txBody>
              </p:sp>
              <p:cxnSp>
                <p:nvCxnSpPr>
                  <p:cNvPr id="1073744021" name="直接连接符 7"/>
                  <p:cNvCxnSpPr>
                    <a:stCxn id="1073744022" idx="2"/>
                    <a:endCxn id="1073744020" idx="0"/>
                  </p:cNvCxnSpPr>
                  <p:nvPr/>
                </p:nvCxnSpPr>
                <p:spPr>
                  <a:xfrm flipV="1">
                    <a:off x="4331" y="75342"/>
                    <a:ext cx="6004" cy="38"/>
                  </a:xfrm>
                  <a:prstGeom prst="line">
                    <a:avLst/>
                  </a:prstGeom>
                  <a:ln w="9525" cap="flat" cmpd="sng">
                    <a:solidFill>
                      <a:srgbClr val="000000"/>
                    </a:solidFill>
                    <a:prstDash val="solid"/>
                    <a:round/>
                    <a:headEnd type="none" w="med" len="med"/>
                    <a:tailEnd type="none" w="med" len="med"/>
                  </a:ln>
                </p:spPr>
              </p:cxnSp>
              <p:sp>
                <p:nvSpPr>
                  <p:cNvPr id="1073744022" name="矩形 8"/>
                  <p:cNvSpPr/>
                  <p:nvPr/>
                </p:nvSpPr>
                <p:spPr>
                  <a:xfrm>
                    <a:off x="5565" y="7458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Client</a:t>
                    </a:r>
                  </a:p>
                  <a:p>
                    <a:endParaRPr lang="zh-CN" altLang="en-US"/>
                  </a:p>
                </p:txBody>
              </p:sp>
              <p:sp>
                <p:nvSpPr>
                  <p:cNvPr id="1073744023" name="矩形 9"/>
                  <p:cNvSpPr/>
                  <p:nvPr/>
                </p:nvSpPr>
                <p:spPr>
                  <a:xfrm>
                    <a:off x="4620" y="7644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DataNode</a:t>
                    </a:r>
                  </a:p>
                  <a:p>
                    <a:endParaRPr lang="zh-CN" altLang="en-US"/>
                  </a:p>
                </p:txBody>
              </p:sp>
              <p:sp>
                <p:nvSpPr>
                  <p:cNvPr id="1073744024" name="矩形 10"/>
                  <p:cNvSpPr/>
                  <p:nvPr/>
                </p:nvSpPr>
                <p:spPr>
                  <a:xfrm>
                    <a:off x="7185" y="76461"/>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DataNode</a:t>
                    </a:r>
                  </a:p>
                  <a:p>
                    <a:endParaRPr lang="zh-CN" altLang="en-US"/>
                  </a:p>
                </p:txBody>
              </p:sp>
              <p:cxnSp>
                <p:nvCxnSpPr>
                  <p:cNvPr id="1073744025" name="直接箭头连接符 12"/>
                  <p:cNvCxnSpPr>
                    <a:stCxn id="1073744020" idx="2"/>
                    <a:endCxn id="1073744023" idx="0"/>
                  </p:cNvCxnSpPr>
                  <p:nvPr/>
                </p:nvCxnSpPr>
                <p:spPr>
                  <a:xfrm flipH="1">
                    <a:off x="5580" y="76131"/>
                    <a:ext cx="945" cy="315"/>
                  </a:xfrm>
                  <a:prstGeom prst="straightConnector1">
                    <a:avLst/>
                  </a:prstGeom>
                  <a:ln w="9525" cap="flat" cmpd="sng">
                    <a:solidFill>
                      <a:srgbClr val="000000"/>
                    </a:solidFill>
                    <a:prstDash val="solid"/>
                    <a:round/>
                    <a:headEnd type="none" w="med" len="med"/>
                    <a:tailEnd type="arrow" w="med" len="med"/>
                  </a:ln>
                </p:spPr>
              </p:cxnSp>
              <p:sp>
                <p:nvSpPr>
                  <p:cNvPr id="1073744026" name="矩形 44"/>
                  <p:cNvSpPr/>
                  <p:nvPr/>
                </p:nvSpPr>
                <p:spPr>
                  <a:xfrm>
                    <a:off x="5925" y="7461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Client</a:t>
                    </a:r>
                  </a:p>
                  <a:p>
                    <a:endParaRPr lang="zh-CN" altLang="en-US"/>
                  </a:p>
                </p:txBody>
              </p:sp>
              <p:sp>
                <p:nvSpPr>
                  <p:cNvPr id="1073744027" name="矩形 45"/>
                  <p:cNvSpPr/>
                  <p:nvPr/>
                </p:nvSpPr>
                <p:spPr>
                  <a:xfrm>
                    <a:off x="6060" y="7467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Client</a:t>
                    </a:r>
                  </a:p>
                  <a:p>
                    <a:endParaRPr lang="zh-CN" altLang="en-US"/>
                  </a:p>
                </p:txBody>
              </p:sp>
            </p:grpSp>
          </p:grpSp>
          <p:sp>
            <p:nvSpPr>
              <p:cNvPr id="1073744030" name="线形标注 2 18"/>
              <p:cNvSpPr/>
              <p:nvPr/>
            </p:nvSpPr>
            <p:spPr>
              <a:xfrm>
                <a:off x="8010" y="75177"/>
                <a:ext cx="2025" cy="1035"/>
              </a:xfrm>
              <a:prstGeom prst="borderCallout2">
                <a:avLst>
                  <a:gd name="adj1" fmla="val 18750"/>
                  <a:gd name="adj2" fmla="val -8333"/>
                  <a:gd name="adj3" fmla="val 18750"/>
                  <a:gd name="adj4" fmla="val -16667"/>
                  <a:gd name="adj5" fmla="val 58838"/>
                  <a:gd name="adj6" fmla="val -73333"/>
                </a:avLst>
              </a:prstGeom>
              <a:solidFill>
                <a:srgbClr val="FFFFFF"/>
              </a:solidFill>
              <a:ln w="25400" cap="flat" cmpd="sng">
                <a:solidFill>
                  <a:srgbClr val="000000"/>
                </a:solidFill>
                <a:prstDash val="dash"/>
                <a:round/>
                <a:headEnd type="none" w="med" len="med"/>
                <a:tailEnd type="none" w="med" len="med"/>
              </a:ln>
            </p:spPr>
            <p:txBody>
              <a:bodyPr vert="horz" wrap="square" anchor="ctr"/>
              <a:lstStyle/>
              <a:p>
                <a:pPr indent="0"/>
                <a:r>
                  <a:rPr lang="zh-CN" altLang="en-US"/>
                  <a:t>比如2000个Client时，NameNode要承担2000个请求</a:t>
                </a:r>
              </a:p>
              <a:p>
                <a:pPr algn="ctr"/>
                <a:endParaRPr lang="zh-CN" altLang="en-US"/>
              </a:p>
              <a:p>
                <a:endParaRPr lang="zh-CN" altLang="en-US"/>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sz="2400" b="1" dirty="0">
                <a:solidFill>
                  <a:schemeClr val="tx1">
                    <a:lumMod val="50000"/>
                    <a:lumOff val="50000"/>
                  </a:schemeClr>
                </a:solidFill>
                <a:latin typeface="微软雅黑" panose="020B0503020204020204" charset="-122"/>
                <a:ea typeface="微软雅黑" panose="020B0503020204020204" charset="-122"/>
                <a:sym typeface="+mn-ea"/>
              </a:rPr>
              <a:t>联</a:t>
            </a:r>
            <a:r>
              <a:rPr lang="zh-CN" altLang="en-US" sz="2400" b="1">
                <a:solidFill>
                  <a:schemeClr val="tx1">
                    <a:lumMod val="50000"/>
                    <a:lumOff val="50000"/>
                  </a:schemeClr>
                </a:solidFill>
                <a:latin typeface="微软雅黑" panose="020B0503020204020204" charset="-122"/>
                <a:ea typeface="微软雅黑" panose="020B0503020204020204" charset="-122"/>
                <a:sym typeface="+mn-ea"/>
              </a:rPr>
              <a:t>邦</a:t>
            </a:r>
            <a:r>
              <a:rPr sz="2400" b="1" dirty="0">
                <a:solidFill>
                  <a:schemeClr val="tx1">
                    <a:lumMod val="50000"/>
                    <a:lumOff val="50000"/>
                  </a:schemeClr>
                </a:solidFill>
                <a:latin typeface="微软雅黑" panose="020B0503020204020204" charset="-122"/>
                <a:ea typeface="微软雅黑" panose="020B0503020204020204" charset="-122"/>
                <a:sym typeface="+mn-ea"/>
              </a:rPr>
              <a:t>Federation</a:t>
            </a:r>
            <a:endParaRPr sz="2400" b="1" dirty="0">
              <a:solidFill>
                <a:schemeClr val="tx1">
                  <a:lumMod val="65000"/>
                  <a:lumOff val="35000"/>
                </a:schemeClr>
              </a:solidFill>
              <a:latin typeface="微软雅黑" panose="020B0503020204020204" charset="-122"/>
              <a:ea typeface="微软雅黑" panose="020B0503020204020204" charset="-122"/>
            </a:endParaRP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5200650" y="278130"/>
            <a:ext cx="5080000" cy="706755"/>
          </a:xfrm>
          <a:prstGeom prst="rect">
            <a:avLst/>
          </a:prstGeom>
          <a:noFill/>
          <a:ln w="9525">
            <a:noFill/>
          </a:ln>
        </p:spPr>
        <p:txBody>
          <a:bodyPr>
            <a:spAutoFit/>
          </a:bodyPr>
          <a:lstStyle/>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p>
          <a:p>
            <a:pPr indent="127000"/>
            <a:r>
              <a:rPr lang="en-US" sz="1000" b="0">
                <a:latin typeface="方正书宋简体" charset="0"/>
                <a:cs typeface="方正书宋简体" charset="0"/>
              </a:rPr>
              <a:t> </a:t>
            </a:r>
            <a:endParaRPr lang="zh-CN" altLang="en-US"/>
          </a:p>
        </p:txBody>
      </p:sp>
      <p:grpSp>
        <p:nvGrpSpPr>
          <p:cNvPr id="1073744048" name="组合 56"/>
          <p:cNvGrpSpPr/>
          <p:nvPr/>
        </p:nvGrpSpPr>
        <p:grpSpPr>
          <a:xfrm>
            <a:off x="1892300" y="2021840"/>
            <a:ext cx="8613775" cy="3881120"/>
            <a:chOff x="3049" y="106535"/>
            <a:chExt cx="7825" cy="2386"/>
          </a:xfrm>
        </p:grpSpPr>
        <p:grpSp>
          <p:nvGrpSpPr>
            <p:cNvPr id="1073744042" name="组合 33"/>
            <p:cNvGrpSpPr/>
            <p:nvPr/>
          </p:nvGrpSpPr>
          <p:grpSpPr>
            <a:xfrm>
              <a:off x="3049" y="106536"/>
              <a:ext cx="5324" cy="2385"/>
              <a:chOff x="4605" y="74571"/>
              <a:chExt cx="5324" cy="2385"/>
            </a:xfrm>
          </p:grpSpPr>
          <p:sp>
            <p:nvSpPr>
              <p:cNvPr id="1073744034" name="矩形 6"/>
              <p:cNvSpPr/>
              <p:nvPr/>
            </p:nvSpPr>
            <p:spPr>
              <a:xfrm>
                <a:off x="5565" y="7563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NameNode</a:t>
                </a:r>
              </a:p>
              <a:p>
                <a:endParaRPr lang="zh-CN" altLang="en-US"/>
              </a:p>
            </p:txBody>
          </p:sp>
          <p:sp>
            <p:nvSpPr>
              <p:cNvPr id="1073744036" name="矩形 8"/>
              <p:cNvSpPr/>
              <p:nvPr/>
            </p:nvSpPr>
            <p:spPr>
              <a:xfrm>
                <a:off x="6315" y="74571"/>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Client</a:t>
                </a:r>
              </a:p>
              <a:p>
                <a:endParaRPr lang="zh-CN" altLang="en-US"/>
              </a:p>
            </p:txBody>
          </p:sp>
          <p:sp>
            <p:nvSpPr>
              <p:cNvPr id="1073744037" name="矩形 9"/>
              <p:cNvSpPr/>
              <p:nvPr/>
            </p:nvSpPr>
            <p:spPr>
              <a:xfrm>
                <a:off x="4605" y="76446"/>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DataNode</a:t>
                </a:r>
              </a:p>
              <a:p>
                <a:endParaRPr lang="zh-CN" altLang="en-US"/>
              </a:p>
            </p:txBody>
          </p:sp>
          <p:sp>
            <p:nvSpPr>
              <p:cNvPr id="1073744038" name="矩形 10"/>
              <p:cNvSpPr/>
              <p:nvPr/>
            </p:nvSpPr>
            <p:spPr>
              <a:xfrm>
                <a:off x="7170" y="76461"/>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DataNode</a:t>
                </a:r>
              </a:p>
              <a:p>
                <a:endParaRPr lang="zh-CN" altLang="en-US"/>
              </a:p>
            </p:txBody>
          </p:sp>
          <p:sp>
            <p:nvSpPr>
              <p:cNvPr id="1073744039" name="矩形 6"/>
              <p:cNvSpPr/>
              <p:nvPr/>
            </p:nvSpPr>
            <p:spPr>
              <a:xfrm>
                <a:off x="8010" y="75681"/>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NameNode</a:t>
                </a:r>
              </a:p>
              <a:p>
                <a:endParaRPr lang="zh-CN" altLang="en-US"/>
              </a:p>
            </p:txBody>
          </p:sp>
          <p:sp>
            <p:nvSpPr>
              <p:cNvPr id="1073744040" name="矩形 8"/>
              <p:cNvSpPr/>
              <p:nvPr/>
            </p:nvSpPr>
            <p:spPr>
              <a:xfrm>
                <a:off x="6495" y="74631"/>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Client</a:t>
                </a:r>
              </a:p>
              <a:p>
                <a:endParaRPr lang="zh-CN" altLang="en-US"/>
              </a:p>
            </p:txBody>
          </p:sp>
          <p:sp>
            <p:nvSpPr>
              <p:cNvPr id="1073744041" name="矩形 8"/>
              <p:cNvSpPr/>
              <p:nvPr/>
            </p:nvSpPr>
            <p:spPr>
              <a:xfrm>
                <a:off x="6630" y="74721"/>
                <a:ext cx="1919" cy="495"/>
              </a:xfrm>
              <a:prstGeom prst="rect">
                <a:avLst/>
              </a:prstGeom>
              <a:solidFill>
                <a:srgbClr val="FFFFFF"/>
              </a:solidFill>
              <a:ln w="25400" cap="flat" cmpd="sng">
                <a:solidFill>
                  <a:srgbClr val="000000"/>
                </a:solidFill>
                <a:prstDash val="solid"/>
                <a:round/>
                <a:headEnd type="none" w="med" len="med"/>
                <a:tailEnd type="none" w="med" len="med"/>
              </a:ln>
            </p:spPr>
            <p:txBody>
              <a:bodyPr vert="horz" wrap="square" anchor="ctr"/>
              <a:lstStyle/>
              <a:p>
                <a:pPr indent="0" algn="ctr"/>
                <a:r>
                  <a:rPr lang="zh-CN" altLang="en-US"/>
                  <a:t>Client</a:t>
                </a:r>
              </a:p>
              <a:p>
                <a:endParaRPr lang="zh-CN" altLang="en-US"/>
              </a:p>
            </p:txBody>
          </p:sp>
        </p:grpSp>
        <p:sp>
          <p:nvSpPr>
            <p:cNvPr id="1073744045" name="线形标注 2 43"/>
            <p:cNvSpPr/>
            <p:nvPr/>
          </p:nvSpPr>
          <p:spPr>
            <a:xfrm>
              <a:off x="8475" y="106535"/>
              <a:ext cx="2399" cy="1454"/>
            </a:xfrm>
            <a:prstGeom prst="borderCallout2">
              <a:avLst>
                <a:gd name="adj1" fmla="val 18750"/>
                <a:gd name="adj2" fmla="val -8333"/>
                <a:gd name="adj3" fmla="val 18750"/>
                <a:gd name="adj4" fmla="val -16667"/>
                <a:gd name="adj5" fmla="val 58838"/>
                <a:gd name="adj6" fmla="val -73333"/>
              </a:avLst>
            </a:prstGeom>
            <a:solidFill>
              <a:srgbClr val="FFFFFF"/>
            </a:solidFill>
            <a:ln w="25400" cap="flat" cmpd="sng">
              <a:solidFill>
                <a:srgbClr val="000000"/>
              </a:solidFill>
              <a:prstDash val="dash"/>
              <a:round/>
              <a:headEnd type="none" w="med" len="med"/>
              <a:tailEnd type="none" w="med" len="med"/>
            </a:ln>
          </p:spPr>
          <p:txBody>
            <a:bodyPr vert="horz" wrap="square" anchor="ctr"/>
            <a:lstStyle/>
            <a:p>
              <a:pPr indent="0"/>
              <a:r>
                <a:rPr lang="zh-CN" altLang="en-US"/>
                <a:t>比如2000个Client时，有两NameNode，则每个承担1000个请求即可</a:t>
              </a:r>
            </a:p>
            <a:p>
              <a:pPr algn="ctr"/>
              <a:endParaRPr lang="zh-CN" altLang="en-US"/>
            </a:p>
            <a:p>
              <a:endParaRPr lang="zh-CN" altLang="en-US"/>
            </a:p>
          </p:txBody>
        </p:sp>
        <p:cxnSp>
          <p:nvCxnSpPr>
            <p:cNvPr id="1073744047" name="直接箭头连接符 54"/>
            <p:cNvCxnSpPr>
              <a:stCxn id="1073744034" idx="2"/>
              <a:endCxn id="1073744037" idx="0"/>
            </p:cNvCxnSpPr>
            <p:nvPr/>
          </p:nvCxnSpPr>
          <p:spPr>
            <a:xfrm flipH="1">
              <a:off x="4009" y="108096"/>
              <a:ext cx="960" cy="315"/>
            </a:xfrm>
            <a:prstGeom prst="straightConnector1">
              <a:avLst/>
            </a:prstGeom>
            <a:ln w="9525" cap="flat" cmpd="sng">
              <a:solidFill>
                <a:srgbClr val="000000"/>
              </a:solidFill>
              <a:prstDash val="solid"/>
              <a:round/>
              <a:headEnd type="none" w="med" len="med"/>
              <a:tailEnd type="arrow" w="med" len="med"/>
            </a:ln>
          </p:spPr>
        </p:cxn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任意多边形 24"/>
          <p:cNvSpPr/>
          <p:nvPr>
            <p:custDataLst>
              <p:tags r:id="rId2"/>
            </p:custDataLst>
          </p:nvPr>
        </p:nvSpPr>
        <p:spPr>
          <a:xfrm>
            <a:off x="1270" y="-86360"/>
            <a:ext cx="12179935" cy="318262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3"/>
            </p:custDataLst>
          </p:nvPr>
        </p:nvSpPr>
        <p:spPr>
          <a:xfrm>
            <a:off x="1905" y="-86360"/>
            <a:ext cx="11691620" cy="2997835"/>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4"/>
            </p:custDataLst>
          </p:nvPr>
        </p:nvSpPr>
        <p:spPr>
          <a:xfrm>
            <a:off x="1905" y="-86360"/>
            <a:ext cx="11500485" cy="2924810"/>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5"/>
            </p:custDataLst>
          </p:nvPr>
        </p:nvSpPr>
        <p:spPr>
          <a:xfrm>
            <a:off x="1905" y="-117475"/>
            <a:ext cx="11012805" cy="2740025"/>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6"/>
            </p:custDataLst>
          </p:nvPr>
        </p:nvSpPr>
        <p:spPr>
          <a:xfrm>
            <a:off x="1270" y="-117475"/>
            <a:ext cx="10802620" cy="2660015"/>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rgbClr val="B22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反白瑞翼教育LOGO"/>
          <p:cNvPicPr>
            <a:picLocks noChangeAspect="1"/>
          </p:cNvPicPr>
          <p:nvPr/>
        </p:nvPicPr>
        <p:blipFill>
          <a:blip r:embed="rId8"/>
          <a:stretch>
            <a:fillRect/>
          </a:stretch>
        </p:blipFill>
        <p:spPr>
          <a:xfrm>
            <a:off x="4115435" y="513080"/>
            <a:ext cx="2254250" cy="508635"/>
          </a:xfrm>
          <a:prstGeom prst="rect">
            <a:avLst/>
          </a:prstGeom>
        </p:spPr>
      </p:pic>
      <p:sp>
        <p:nvSpPr>
          <p:cNvPr id="41" name="矩形 40"/>
          <p:cNvSpPr/>
          <p:nvPr/>
        </p:nvSpPr>
        <p:spPr>
          <a:xfrm>
            <a:off x="6419215" y="3292475"/>
            <a:ext cx="4375150" cy="738505"/>
          </a:xfrm>
          <a:prstGeom prst="rect">
            <a:avLst/>
          </a:prstGeom>
        </p:spPr>
        <p:txBody>
          <a:bodyPr wrap="square" lIns="0" tIns="0" rIns="0" bIns="0">
            <a:spAutoFit/>
          </a:bodyPr>
          <a:lstStyle/>
          <a:p>
            <a:r>
              <a:rPr lang="zh-CN" altLang="en-US" sz="4800" b="1" dirty="0">
                <a:solidFill>
                  <a:schemeClr val="tx1">
                    <a:lumMod val="75000"/>
                    <a:lumOff val="25000"/>
                  </a:schemeClr>
                </a:solidFill>
                <a:latin typeface="微软雅黑" panose="020B0503020204020204" charset="-122"/>
                <a:ea typeface="微软雅黑" panose="020B0503020204020204" charset="-122"/>
              </a:rPr>
              <a:t>感谢您的观赏</a:t>
            </a:r>
          </a:p>
        </p:txBody>
      </p:sp>
      <p:sp>
        <p:nvSpPr>
          <p:cNvPr id="42" name="矩形 41"/>
          <p:cNvSpPr/>
          <p:nvPr/>
        </p:nvSpPr>
        <p:spPr>
          <a:xfrm>
            <a:off x="6419215" y="4083685"/>
            <a:ext cx="3575685" cy="245745"/>
          </a:xfrm>
          <a:prstGeom prst="rect">
            <a:avLst/>
          </a:prstGeom>
        </p:spPr>
        <p:txBody>
          <a:bodyPr wrap="square" lIns="0" tIns="0" rIns="0" bIns="0">
            <a:spAutoFit/>
          </a:bodyPr>
          <a:lstStyle/>
          <a:p>
            <a:pPr algn="dist"/>
            <a:r>
              <a:rPr lang="en-US" altLang="zh-CN" sz="1600">
                <a:solidFill>
                  <a:schemeClr val="tx1">
                    <a:lumMod val="75000"/>
                    <a:lumOff val="25000"/>
                  </a:schemeClr>
                </a:solidFill>
              </a:rPr>
              <a:t>THANK YOU FOR WATCHING</a:t>
            </a:r>
            <a:endParaRPr lang="en-US" altLang="zh-CN" sz="1600" dirty="0">
              <a:solidFill>
                <a:schemeClr val="tx1">
                  <a:lumMod val="75000"/>
                  <a:lumOff val="25000"/>
                </a:schemeClr>
              </a:solidFill>
            </a:endParaRPr>
          </a:p>
        </p:txBody>
      </p:sp>
      <p:cxnSp>
        <p:nvCxnSpPr>
          <p:cNvPr id="43" name="直接连接符 42"/>
          <p:cNvCxnSpPr/>
          <p:nvPr/>
        </p:nvCxnSpPr>
        <p:spPr>
          <a:xfrm flipV="1">
            <a:off x="6425565" y="4358640"/>
            <a:ext cx="3630930" cy="3175"/>
          </a:xfrm>
          <a:prstGeom prst="line">
            <a:avLst/>
          </a:prstGeom>
          <a:ln w="6350" cmpd="sng">
            <a:solidFill>
              <a:srgbClr val="10243F"/>
            </a:solidFill>
            <a:prstDash val="soli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6419215" y="4603115"/>
            <a:ext cx="4375150" cy="1188720"/>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联系人：**</a:t>
            </a: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职   务：曙光瑞翼教育 ***</a:t>
            </a: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联系电话：***</a:t>
            </a:r>
          </a:p>
          <a:p>
            <a:pPr>
              <a:lnSpc>
                <a:spcPct val="150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地   址：***</a:t>
            </a:r>
          </a:p>
        </p:txBody>
      </p:sp>
      <p:pic>
        <p:nvPicPr>
          <p:cNvPr id="2" name="图片 1" descr="SUGON图标"/>
          <p:cNvPicPr>
            <a:picLocks noChangeAspect="1"/>
          </p:cNvPicPr>
          <p:nvPr/>
        </p:nvPicPr>
        <p:blipFill>
          <a:blip r:embed="rId9"/>
          <a:stretch>
            <a:fillRect/>
          </a:stretch>
        </p:blipFill>
        <p:spPr>
          <a:xfrm>
            <a:off x="1651635" y="257175"/>
            <a:ext cx="2324735" cy="1020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概述</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21410" y="1193800"/>
            <a:ext cx="11084560" cy="5939155"/>
          </a:xfrm>
          <a:prstGeom prst="rect">
            <a:avLst/>
          </a:prstGeom>
          <a:noFill/>
        </p:spPr>
        <p:txBody>
          <a:bodyPr wrap="square" rtlCol="0">
            <a:spAutoFit/>
          </a:bodyPr>
          <a:lstStyle/>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特点：</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低成本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：HDFS实现的分布式存储实际是由数百个甚至数千个服务器提供的，这比单独使用一台大型服务器在遇到故障时的成本付出要少的多。</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高容错</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：完善的冗余备份机制。</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高吞吐</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：HDFS是“一次写入多次读写”的访问模型。</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流式数据访问</a:t>
            </a:r>
            <a:r>
              <a:rPr lang="zh-CN" altLang="en-US" sz="2000" dirty="0">
                <a:latin typeface="微软雅黑" panose="020B0503020204020204" charset="-122"/>
                <a:ea typeface="微软雅黑" panose="020B0503020204020204" charset="-122"/>
                <a:cs typeface="微软雅黑" panose="020B0503020204020204" charset="-122"/>
                <a:sym typeface="+mn-ea"/>
              </a:rPr>
              <a:t>：保证高吞吐量。</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就近原则</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：在数据附近执行程序要比将数据转移到程序所在的位置之后再执行效率要高，大大降低系统IO，“移动计算要比移动数据便宜”。</a:t>
            </a:r>
          </a:p>
          <a:p>
            <a:pPr indent="508000" fontAlgn="auto">
              <a:lnSpc>
                <a:spcPct val="190000"/>
              </a:lnSpc>
              <a:extLst>
                <a:ext uri="{35155182-B16C-46BC-9424-99874614C6A1}">
                  <wpsdc:indentchars xmlns:wpsdc="http://www.wps.cn/officeDocument/2017/drawingmlCustomData" xmlns="" val="200" checksum="282533468"/>
                </a:ext>
              </a:extLst>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可移植性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：HDFS可以实现不同平台之间的移植。</a:t>
            </a:r>
          </a:p>
          <a:p>
            <a:pPr indent="508000" fontAlgn="auto">
              <a:lnSpc>
                <a:spcPct val="190000"/>
              </a:lnSpc>
              <a:extLst>
                <a:ext uri="{35155182-B16C-46BC-9424-99874614C6A1}">
                  <wpsdc:indentchars xmlns:wpsdc="http://www.wps.cn/officeDocument/2017/drawingmlCustomData" xmlns="" val="200" checksum="282533468"/>
                </a:ext>
              </a:extLst>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优点</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203298" y="1389203"/>
            <a:ext cx="4624298" cy="4271939"/>
          </a:xfrm>
          <a:prstGeom prst="rect">
            <a:avLst/>
          </a:prstGeom>
          <a:noFill/>
          <a:ln w="9525">
            <a:noFill/>
            <a:miter lim="800000"/>
          </a:ln>
        </p:spPr>
        <p:txBody>
          <a:bodyPr wrap="square">
            <a:spAutoFit/>
          </a:bodyPr>
          <a:lstStyle/>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高容错性</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数据自动保存多个副本</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副本丢失后，自动恢复</a:t>
            </a:r>
          </a:p>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适合批处理</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移动计算而非移动数据</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数据位置暴露给计算框架</a:t>
            </a:r>
          </a:p>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适合大数据处理</a:t>
            </a:r>
          </a:p>
          <a:p>
            <a:pPr marL="685800" lvl="1" indent="-228600">
              <a:lnSpc>
                <a:spcPct val="110000"/>
              </a:lnSpc>
              <a:spcAft>
                <a:spcPts val="600"/>
              </a:spcAft>
              <a:buSzPct val="80000"/>
              <a:buBlip>
                <a:blip r:embed="rId3"/>
              </a:buBlip>
              <a:defRPr/>
            </a:pPr>
            <a:r>
              <a:rPr lang="en-US" altLang="zh-CN" sz="2000" dirty="0">
                <a:solidFill>
                  <a:schemeClr val="tx1">
                    <a:lumMod val="65000"/>
                    <a:lumOff val="35000"/>
                  </a:schemeClr>
                </a:solidFill>
                <a:latin typeface="微软雅黑" panose="020B0503020204020204" charset="-122"/>
                <a:ea typeface="微软雅黑" panose="020B0503020204020204" charset="-122"/>
              </a:rPr>
              <a:t>GB</a:t>
            </a:r>
            <a:r>
              <a:rPr lang="zh-CN" altLang="en-US" sz="2000" dirty="0">
                <a:solidFill>
                  <a:schemeClr val="tx1">
                    <a:lumMod val="65000"/>
                    <a:lumOff val="35000"/>
                  </a:schemeClr>
                </a:solidFill>
                <a:latin typeface="微软雅黑" panose="020B0503020204020204" charset="-122"/>
                <a:ea typeface="微软雅黑" panose="020B0503020204020204" charset="-122"/>
              </a:rPr>
              <a:t>、</a:t>
            </a:r>
            <a:r>
              <a:rPr lang="en-US" altLang="zh-CN" sz="2000" dirty="0">
                <a:solidFill>
                  <a:schemeClr val="tx1">
                    <a:lumMod val="65000"/>
                    <a:lumOff val="35000"/>
                  </a:schemeClr>
                </a:solidFill>
                <a:latin typeface="微软雅黑" panose="020B0503020204020204" charset="-122"/>
                <a:ea typeface="微软雅黑" panose="020B0503020204020204" charset="-122"/>
              </a:rPr>
              <a:t>TB</a:t>
            </a:r>
            <a:r>
              <a:rPr lang="zh-CN" altLang="en-US" sz="2000" dirty="0">
                <a:solidFill>
                  <a:schemeClr val="tx1">
                    <a:lumMod val="65000"/>
                    <a:lumOff val="35000"/>
                  </a:schemeClr>
                </a:solidFill>
                <a:latin typeface="微软雅黑" panose="020B0503020204020204" charset="-122"/>
                <a:ea typeface="微软雅黑" panose="020B0503020204020204" charset="-122"/>
              </a:rPr>
              <a:t>、甚至</a:t>
            </a:r>
            <a:r>
              <a:rPr lang="en-US" altLang="zh-CN" sz="2000" dirty="0">
                <a:solidFill>
                  <a:schemeClr val="tx1">
                    <a:lumMod val="65000"/>
                    <a:lumOff val="35000"/>
                  </a:schemeClr>
                </a:solidFill>
                <a:latin typeface="微软雅黑" panose="020B0503020204020204" charset="-122"/>
                <a:ea typeface="微软雅黑" panose="020B0503020204020204" charset="-122"/>
              </a:rPr>
              <a:t>PB</a:t>
            </a:r>
            <a:r>
              <a:rPr lang="zh-CN" altLang="en-US" sz="2000" dirty="0">
                <a:solidFill>
                  <a:schemeClr val="tx1">
                    <a:lumMod val="65000"/>
                    <a:lumOff val="35000"/>
                  </a:schemeClr>
                </a:solidFill>
                <a:latin typeface="微软雅黑" panose="020B0503020204020204" charset="-122"/>
                <a:ea typeface="微软雅黑" panose="020B0503020204020204" charset="-122"/>
              </a:rPr>
              <a:t>级数据</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百万规模以上的文件数量</a:t>
            </a:r>
          </a:p>
          <a:p>
            <a:pPr marL="685800" lvl="1" indent="-228600">
              <a:lnSpc>
                <a:spcPct val="110000"/>
              </a:lnSpc>
              <a:spcAft>
                <a:spcPts val="600"/>
              </a:spcAft>
              <a:buSzPct val="80000"/>
              <a:buBlip>
                <a:blip r:embed="rId3"/>
              </a:buBlip>
              <a:defRPr/>
            </a:pPr>
            <a:r>
              <a:rPr lang="en-US" altLang="zh-CN" sz="2000" dirty="0">
                <a:solidFill>
                  <a:schemeClr val="tx1">
                    <a:lumMod val="65000"/>
                    <a:lumOff val="35000"/>
                  </a:schemeClr>
                </a:solidFill>
                <a:latin typeface="微软雅黑" panose="020B0503020204020204" charset="-122"/>
                <a:ea typeface="微软雅黑" panose="020B0503020204020204" charset="-122"/>
              </a:rPr>
              <a:t>10K+</a:t>
            </a:r>
            <a:r>
              <a:rPr lang="zh-CN" altLang="en-US" sz="2000" dirty="0">
                <a:solidFill>
                  <a:schemeClr val="tx1">
                    <a:lumMod val="65000"/>
                    <a:lumOff val="35000"/>
                  </a:schemeClr>
                </a:solidFill>
                <a:latin typeface="微软雅黑" panose="020B0503020204020204" charset="-122"/>
                <a:ea typeface="微软雅黑" panose="020B0503020204020204" charset="-122"/>
              </a:rPr>
              <a:t>节点</a:t>
            </a:r>
          </a:p>
        </p:txBody>
      </p:sp>
      <p:sp>
        <p:nvSpPr>
          <p:cNvPr id="8" name="文本框 1"/>
          <p:cNvSpPr txBox="1">
            <a:spLocks noChangeArrowheads="1"/>
          </p:cNvSpPr>
          <p:nvPr/>
        </p:nvSpPr>
        <p:spPr bwMode="auto">
          <a:xfrm>
            <a:off x="6296196" y="1391475"/>
            <a:ext cx="4624298" cy="2552494"/>
          </a:xfrm>
          <a:prstGeom prst="rect">
            <a:avLst/>
          </a:prstGeom>
          <a:noFill/>
          <a:ln w="9525">
            <a:noFill/>
            <a:miter lim="800000"/>
          </a:ln>
        </p:spPr>
        <p:txBody>
          <a:bodyPr wrap="square">
            <a:spAutoFit/>
          </a:bodyPr>
          <a:lstStyle/>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流式文件访问</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一次性写入，多次读取</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保证数据一致性</a:t>
            </a:r>
          </a:p>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可构建在廉价机器上</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通过多副本提高可靠性</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提供了容错和恢复机制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18"/>
          <p:cNvSpPr txBox="1">
            <a:spLocks noChangeArrowheads="1"/>
          </p:cNvSpPr>
          <p:nvPr userDrawn="1"/>
        </p:nvSpPr>
        <p:spPr bwMode="gray">
          <a:xfrm>
            <a:off x="1121410" y="733425"/>
            <a:ext cx="37983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chemeClr val="tx1">
                    <a:lumMod val="65000"/>
                    <a:lumOff val="35000"/>
                  </a:schemeClr>
                </a:solidFill>
                <a:latin typeface="微软雅黑" panose="020B0503020204020204" charset="-122"/>
                <a:ea typeface="微软雅黑" panose="020B0503020204020204" charset="-122"/>
              </a:rPr>
              <a:t>HDFS</a:t>
            </a:r>
            <a:r>
              <a:rPr lang="zh-CN" altLang="en-US" sz="2400" b="1" dirty="0">
                <a:solidFill>
                  <a:schemeClr val="tx1">
                    <a:lumMod val="65000"/>
                    <a:lumOff val="35000"/>
                  </a:schemeClr>
                </a:solidFill>
                <a:latin typeface="微软雅黑" panose="020B0503020204020204" charset="-122"/>
                <a:ea typeface="微软雅黑" panose="020B0503020204020204" charset="-122"/>
              </a:rPr>
              <a:t>缺点</a:t>
            </a:r>
          </a:p>
        </p:txBody>
      </p:sp>
      <p:sp>
        <p:nvSpPr>
          <p:cNvPr id="40" name="平行四边形 39"/>
          <p:cNvSpPr/>
          <p:nvPr userDrawn="1"/>
        </p:nvSpPr>
        <p:spPr>
          <a:xfrm>
            <a:off x="760095" y="802005"/>
            <a:ext cx="124460" cy="198755"/>
          </a:xfrm>
          <a:prstGeom prst="parallelogram">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nvSpPr>
        <p:spPr>
          <a:xfrm>
            <a:off x="887095" y="929005"/>
            <a:ext cx="124460" cy="198755"/>
          </a:xfrm>
          <a:prstGeom prst="parallelogram">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userDrawn="1"/>
        </p:nvSpPr>
        <p:spPr>
          <a:xfrm>
            <a:off x="889635" y="929005"/>
            <a:ext cx="124460" cy="198755"/>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9051290" y="50165"/>
            <a:ext cx="0" cy="339090"/>
          </a:xfrm>
          <a:prstGeom prst="line">
            <a:avLst/>
          </a:prstGeom>
          <a:ln w="127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
          <p:cNvSpPr txBox="1">
            <a:spLocks noChangeArrowheads="1"/>
          </p:cNvSpPr>
          <p:nvPr/>
        </p:nvSpPr>
        <p:spPr bwMode="auto">
          <a:xfrm>
            <a:off x="1203298" y="1389203"/>
            <a:ext cx="4624298" cy="3856440"/>
          </a:xfrm>
          <a:prstGeom prst="rect">
            <a:avLst/>
          </a:prstGeom>
          <a:noFill/>
          <a:ln w="9525">
            <a:noFill/>
            <a:miter lim="800000"/>
          </a:ln>
        </p:spPr>
        <p:txBody>
          <a:bodyPr wrap="square">
            <a:spAutoFit/>
          </a:bodyPr>
          <a:lstStyle/>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不适合低延迟数据访问</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比如毫秒级</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低延迟与高吞吐率</a:t>
            </a:r>
          </a:p>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不适合小文件存取</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占用</a:t>
            </a:r>
            <a:r>
              <a:rPr lang="en-US" altLang="zh-CN" sz="2000" dirty="0" err="1">
                <a:solidFill>
                  <a:schemeClr val="tx1">
                    <a:lumMod val="65000"/>
                    <a:lumOff val="35000"/>
                  </a:schemeClr>
                </a:solidFill>
                <a:latin typeface="微软雅黑" panose="020B0503020204020204" charset="-122"/>
                <a:ea typeface="微软雅黑" panose="020B0503020204020204" charset="-122"/>
              </a:rPr>
              <a:t>NameNode</a:t>
            </a:r>
            <a:r>
              <a:rPr lang="zh-CN" altLang="en-US" sz="2000" dirty="0">
                <a:solidFill>
                  <a:schemeClr val="tx1">
                    <a:lumMod val="65000"/>
                    <a:lumOff val="35000"/>
                  </a:schemeClr>
                </a:solidFill>
                <a:latin typeface="微软雅黑" panose="020B0503020204020204" charset="-122"/>
                <a:ea typeface="微软雅黑" panose="020B0503020204020204" charset="-122"/>
              </a:rPr>
              <a:t>大量内存</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寻道时间超过读取时间</a:t>
            </a:r>
          </a:p>
          <a:p>
            <a:pPr marL="228600" indent="-228600">
              <a:lnSpc>
                <a:spcPct val="110000"/>
              </a:lnSpc>
              <a:spcAft>
                <a:spcPts val="600"/>
              </a:spcAft>
              <a:buSzPct val="80000"/>
              <a:buBlip>
                <a:blip r:embed="rId3"/>
              </a:buBlip>
              <a:defRPr/>
            </a:pPr>
            <a:r>
              <a:rPr lang="zh-CN" altLang="en-US" sz="2200" dirty="0">
                <a:solidFill>
                  <a:schemeClr val="tx1">
                    <a:lumMod val="65000"/>
                    <a:lumOff val="35000"/>
                  </a:schemeClr>
                </a:solidFill>
                <a:latin typeface="微软雅黑" panose="020B0503020204020204" charset="-122"/>
                <a:ea typeface="微软雅黑" panose="020B0503020204020204" charset="-122"/>
              </a:rPr>
              <a:t>不适合并发写入、文件随机修改</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一个文件只能有一个写入者</a:t>
            </a:r>
          </a:p>
          <a:p>
            <a:pPr marL="685800" lvl="1" indent="-228600">
              <a:lnSpc>
                <a:spcPct val="110000"/>
              </a:lnSpc>
              <a:spcAft>
                <a:spcPts val="600"/>
              </a:spcAft>
              <a:buSzPct val="80000"/>
              <a:buBlip>
                <a:blip r:embed="rId3"/>
              </a:buBlip>
              <a:defRPr/>
            </a:pPr>
            <a:r>
              <a:rPr lang="zh-CN" altLang="en-US" sz="2000" dirty="0">
                <a:solidFill>
                  <a:schemeClr val="tx1">
                    <a:lumMod val="65000"/>
                    <a:lumOff val="35000"/>
                  </a:schemeClr>
                </a:solidFill>
                <a:latin typeface="微软雅黑" panose="020B0503020204020204" charset="-122"/>
                <a:ea typeface="微软雅黑" panose="020B0503020204020204" charset="-122"/>
              </a:rPr>
              <a:t>仅支持</a:t>
            </a:r>
            <a:r>
              <a:rPr lang="en-US" altLang="zh-CN" sz="2000" dirty="0">
                <a:solidFill>
                  <a:schemeClr val="tx1">
                    <a:lumMod val="65000"/>
                    <a:lumOff val="35000"/>
                  </a:schemeClr>
                </a:solidFill>
                <a:latin typeface="微软雅黑" panose="020B0503020204020204" charset="-122"/>
                <a:ea typeface="微软雅黑" panose="020B0503020204020204" charset="-122"/>
              </a:rPr>
              <a:t>append</a:t>
            </a:r>
            <a:r>
              <a:rPr lang="zh-CN" altLang="en-US" sz="2000" dirty="0">
                <a:solidFill>
                  <a:schemeClr val="tx1">
                    <a:lumMod val="65000"/>
                    <a:lumOff val="35000"/>
                  </a:schemeClr>
                </a:solidFill>
                <a:latin typeface="微软雅黑" panose="020B0503020204020204" charset="-122"/>
                <a:ea typeface="微软雅黑" panose="020B0503020204020204" charset="-122"/>
              </a:rPr>
              <a:t>（附加）</a:t>
            </a:r>
            <a:endParaRPr lang="en-US" altLang="zh-CN" sz="2000"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8493</Words>
  <Application>Microsoft Office PowerPoint</Application>
  <PresentationFormat>宽屏</PresentationFormat>
  <Paragraphs>861</Paragraphs>
  <Slides>65</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65</vt:i4>
      </vt:variant>
    </vt:vector>
  </HeadingPairs>
  <TitlesOfParts>
    <vt:vector size="73" baseType="lpstr">
      <vt:lpstr>方正书宋简体</vt:lpstr>
      <vt:lpstr>华文行楷</vt:lpstr>
      <vt:lpstr>宋体</vt:lpstr>
      <vt:lpstr>微软雅黑</vt:lpstr>
      <vt:lpstr>Arial</vt:lpstr>
      <vt:lpstr>Calibri</vt:lpstr>
      <vt:lpstr>Wingdings</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韩 金瓶</cp:lastModifiedBy>
  <cp:revision>681</cp:revision>
  <dcterms:created xsi:type="dcterms:W3CDTF">2015-05-05T08:02:00Z</dcterms:created>
  <dcterms:modified xsi:type="dcterms:W3CDTF">2021-03-07T22:53:44Z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