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12" r:id="rId5"/>
    <p:sldId id="260" r:id="rId6"/>
    <p:sldId id="562" r:id="rId7"/>
    <p:sldId id="468" r:id="rId8"/>
    <p:sldId id="522" r:id="rId9"/>
    <p:sldId id="336" r:id="rId10"/>
    <p:sldId id="345" r:id="rId11"/>
    <p:sldId id="333" r:id="rId12"/>
    <p:sldId id="340" r:id="rId13"/>
    <p:sldId id="418" r:id="rId14"/>
    <p:sldId id="420" r:id="rId15"/>
    <p:sldId id="561" r:id="rId16"/>
    <p:sldId id="556" r:id="rId17"/>
    <p:sldId id="557" r:id="rId18"/>
    <p:sldId id="558" r:id="rId19"/>
    <p:sldId id="559" r:id="rId20"/>
    <p:sldId id="560" r:id="rId21"/>
    <p:sldId id="264" r:id="rId22"/>
    <p:sldId id="421" r:id="rId23"/>
    <p:sldId id="450" r:id="rId24"/>
    <p:sldId id="422" r:id="rId25"/>
    <p:sldId id="451" r:id="rId26"/>
    <p:sldId id="423" r:id="rId27"/>
    <p:sldId id="354" r:id="rId28"/>
    <p:sldId id="427" r:id="rId29"/>
    <p:sldId id="428" r:id="rId30"/>
    <p:sldId id="265" r:id="rId31"/>
    <p:sldId id="429" r:id="rId32"/>
    <p:sldId id="434" r:id="rId33"/>
    <p:sldId id="435" r:id="rId34"/>
    <p:sldId id="436" r:id="rId35"/>
    <p:sldId id="431" r:id="rId36"/>
    <p:sldId id="503" r:id="rId37"/>
    <p:sldId id="438" r:id="rId38"/>
    <p:sldId id="439" r:id="rId39"/>
    <p:sldId id="43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642"/>
    <a:srgbClr val="B01F3C"/>
    <a:srgbClr val="B52E49"/>
    <a:srgbClr val="A50021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35" autoAdjust="0"/>
  </p:normalViewPr>
  <p:slideViewPr>
    <p:cSldViewPr snapToGrid="0">
      <p:cViewPr>
        <p:scale>
          <a:sx n="100" d="100"/>
          <a:sy n="100" d="100"/>
        </p:scale>
        <p:origin x="-62" y="480"/>
      </p:cViewPr>
      <p:guideLst>
        <p:guide orient="horz" pos="2044"/>
        <p:guide pos="37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64"/>
    </p:cViewPr>
  </p:sorterViewPr>
  <p:notesViewPr>
    <p:cSldViewPr snapToGrid="0">
      <p:cViewPr varScale="1">
        <p:scale>
          <a:sx n="70" d="100"/>
          <a:sy n="70" d="100"/>
        </p:scale>
        <p:origin x="-3034" y="-72"/>
      </p:cViewPr>
      <p:guideLst>
        <p:guide orient="horz" pos="2725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D33E-1C2D-4FD2-9A5E-629BD2540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EE78-12D0-439A-9061-1165E887BF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本章我们来学习</a:t>
            </a:r>
            <a:r>
              <a:rPr lang="en-US" altLang="zh-CN"/>
              <a:t>YARN</a:t>
            </a:r>
            <a:r>
              <a:rPr lang="zh-CN" altLang="en-US"/>
              <a:t>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但</a:t>
            </a:r>
            <a:r>
              <a:rPr lang="en-US" altLang="zh-CN"/>
              <a:t>MapReduce1</a:t>
            </a:r>
            <a:r>
              <a:rPr lang="zh-CN" altLang="en-US"/>
              <a:t>存在局限性，从流程中可以看出</a:t>
            </a:r>
            <a:r>
              <a:rPr lang="en-US" altLang="zh-CN"/>
              <a:t>MapReduce1</a:t>
            </a:r>
            <a:r>
              <a:rPr lang="zh-CN" altLang="en-US"/>
              <a:t>的</a:t>
            </a:r>
            <a:r>
              <a:rPr lang="en-US" altLang="zh-CN"/>
              <a:t>JobTracker</a:t>
            </a:r>
            <a:r>
              <a:rPr lang="zh-CN" altLang="en-US"/>
              <a:t>有多忙？从流程中可以看到</a:t>
            </a:r>
            <a:r>
              <a:rPr lang="en-US" altLang="zh-CN"/>
              <a:t>JobTracker</a:t>
            </a:r>
            <a:r>
              <a:rPr lang="zh-CN" altLang="en-US"/>
              <a:t>主要负责 的任务有，第一是作业调度</a:t>
            </a:r>
            <a:r>
              <a:rPr lang="zh-CN" altLang="en-US">
                <a:sym typeface="+mn-ea"/>
              </a:rPr>
              <a:t>（把任务安排给</a:t>
            </a:r>
            <a:r>
              <a:rPr lang="en-US" altLang="zh-CN">
                <a:sym typeface="+mn-ea"/>
              </a:rPr>
              <a:t>TaskTracker</a:t>
            </a:r>
            <a:r>
              <a:rPr lang="zh-CN" altLang="en-US">
                <a:sym typeface="+mn-ea"/>
              </a:rPr>
              <a:t>），第二是任务进度监控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</a:t>
            </a:r>
            <a:r>
              <a:rPr lang="en-US" altLang="zh-CN"/>
              <a:t>JobTracker</a:t>
            </a:r>
            <a:r>
              <a:rPr lang="zh-CN" altLang="en-US"/>
              <a:t>的访问量很大时，此时</a:t>
            </a:r>
            <a:r>
              <a:rPr lang="en-US" altLang="zh-CN"/>
              <a:t>JobTracker</a:t>
            </a:r>
            <a:r>
              <a:rPr lang="zh-CN" altLang="en-US"/>
              <a:t>就忙不过来了，影响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系统扩展性，不适合所有大型计算。主要表现在大型集群上。官方称当节点数达到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4000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任务数达到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40000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MapReduce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会遇到可扩展瓶颈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。其他的问题是难以支持除MapReduce之外的框架，如Spark、Storm等。同时JobTracker存在单点故障，当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JobTracker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节点机器挂掉是，整个即将将无法使用。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MapReduce1</a:t>
            </a:r>
            <a:r>
              <a:rPr lang="zh-CN" altLang="en-US" dirty="0" smtClean="0"/>
              <a:t>存在的问题，</a:t>
            </a:r>
            <a:r>
              <a:rPr lang="en-US" altLang="zh-CN" dirty="0" smtClean="0"/>
              <a:t>Hadoop2.0</a:t>
            </a:r>
            <a:r>
              <a:rPr lang="zh-CN" altLang="en-US" dirty="0" smtClean="0"/>
              <a:t>就将</a:t>
            </a:r>
            <a:r>
              <a:rPr lang="en-US" altLang="zh-CN" dirty="0" smtClean="0"/>
              <a:t>MapReduce1</a:t>
            </a:r>
            <a:r>
              <a:rPr lang="zh-CN" altLang="en-US" dirty="0" smtClean="0">
                <a:sym typeface="+mn-ea"/>
              </a:rPr>
              <a:t>升级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MapReduce2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r>
              <a:rPr lang="zh-CN" altLang="en-US" dirty="0" smtClean="0"/>
              <a:t>从图中看出，</a:t>
            </a:r>
            <a:r>
              <a:rPr lang="en-US" altLang="zh-CN" dirty="0" err="1" smtClean="0"/>
              <a:t>Hadoop</a:t>
            </a:r>
            <a:r>
              <a:rPr lang="en-US" altLang="zh-CN" baseline="0" dirty="0" smtClean="0"/>
              <a:t> 2.0</a:t>
            </a:r>
            <a:r>
              <a:rPr lang="zh-CN" altLang="en-US" baseline="0" dirty="0" smtClean="0"/>
              <a:t>增加了</a:t>
            </a:r>
            <a:r>
              <a:rPr lang="en-US" altLang="zh-CN" baseline="0" dirty="0" smtClean="0"/>
              <a:t>YARN</a:t>
            </a:r>
            <a:r>
              <a:rPr lang="zh-CN" altLang="en-US" baseline="0" dirty="0" smtClean="0"/>
              <a:t>资源管理平台，</a:t>
            </a:r>
            <a:r>
              <a:rPr lang="en-US" altLang="zh-CN" baseline="0" dirty="0" smtClean="0"/>
              <a:t>MapReduce2</a:t>
            </a:r>
            <a:r>
              <a:rPr lang="zh-CN" altLang="en-US" baseline="0" dirty="0" smtClean="0"/>
              <a:t>运行在</a:t>
            </a:r>
            <a:r>
              <a:rPr lang="en-US" altLang="zh-CN" baseline="0" dirty="0" smtClean="0"/>
              <a:t>YARN</a:t>
            </a:r>
            <a:r>
              <a:rPr lang="zh-CN" altLang="en-US" baseline="0" dirty="0" smtClean="0"/>
              <a:t>之上。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AEE78-12D0-439A-9061-1165E887B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接下来我们来认识一下</a:t>
            </a:r>
            <a:r>
              <a:rPr lang="en-US" altLang="zh-CN"/>
              <a:t>YARN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star-yarn.sh</a:t>
            </a:r>
            <a:r>
              <a:rPr lang="zh-CN" altLang="en-US"/>
              <a:t>命令</a:t>
            </a:r>
            <a:r>
              <a:rPr lang="zh-CN" altLang="en-US"/>
              <a:t>启动</a:t>
            </a:r>
            <a:r>
              <a:rPr lang="en-US" altLang="zh-CN"/>
              <a:t>YARN</a:t>
            </a:r>
            <a:r>
              <a:rPr lang="zh-CN" altLang="en-US"/>
              <a:t>之后，用</a:t>
            </a:r>
            <a:r>
              <a:rPr lang="en-US" altLang="zh-CN"/>
              <a:t>jps</a:t>
            </a:r>
            <a:r>
              <a:rPr lang="zh-CN" altLang="en-US"/>
              <a:t>命令查看</a:t>
            </a:r>
            <a:r>
              <a:rPr lang="en-US" altLang="zh-CN"/>
              <a:t>YARN</a:t>
            </a:r>
            <a:r>
              <a:rPr lang="zh-CN" altLang="en-US"/>
              <a:t>的基本组件， 包括：</a:t>
            </a:r>
            <a:r>
              <a:rPr lang="en-US" altLang="zh-CN"/>
              <a:t>ResourceManager</a:t>
            </a:r>
            <a:r>
              <a:rPr lang="zh-CN" altLang="en-US"/>
              <a:t>和</a:t>
            </a:r>
            <a:r>
              <a:rPr lang="en-US" altLang="zh-CN"/>
              <a:t>NodeManager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8088</a:t>
            </a:r>
            <a:r>
              <a:rPr lang="zh-CN" altLang="en-US"/>
              <a:t>端口可以查看</a:t>
            </a:r>
            <a:r>
              <a:rPr lang="en-US" altLang="zh-CN"/>
              <a:t>YARN</a:t>
            </a:r>
            <a:r>
              <a:rPr lang="zh-CN" altLang="en-US"/>
              <a:t>的</a:t>
            </a:r>
            <a:r>
              <a:rPr lang="en-US" altLang="zh-CN"/>
              <a:t>Web</a:t>
            </a:r>
            <a:r>
              <a:rPr lang="zh-CN" altLang="en-US"/>
              <a:t>监控页面，该页面包含了</a:t>
            </a:r>
            <a:r>
              <a:rPr lang="en-US" altLang="zh-CN"/>
              <a:t>YARN</a:t>
            </a:r>
            <a:r>
              <a:rPr lang="zh-CN" altLang="en-US"/>
              <a:t>集群的基本信息、</a:t>
            </a:r>
            <a:r>
              <a:rPr lang="zh-CN" altLang="en-US">
                <a:sym typeface="+mn-ea"/>
              </a:rPr>
              <a:t>所有应用的基本信息等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通过刚才的介绍，大家对</a:t>
            </a:r>
            <a:r>
              <a:rPr lang="en-US" altLang="zh-CN"/>
              <a:t>YARN</a:t>
            </a:r>
            <a:r>
              <a:rPr lang="zh-CN" altLang="en-US"/>
              <a:t>有了一个初步的认识，那么</a:t>
            </a:r>
            <a:r>
              <a:rPr lang="en-US" altLang="zh-CN"/>
              <a:t>YARN</a:t>
            </a:r>
            <a:r>
              <a:rPr lang="zh-CN" altLang="en-US"/>
              <a:t>到底是什么呢？</a:t>
            </a:r>
            <a:r>
              <a:rPr lang="en-US" altLang="zh-CN"/>
              <a:t>YARN</a:t>
            </a:r>
            <a:r>
              <a:rPr lang="zh-CN" altLang="en-US"/>
              <a:t>是</a:t>
            </a:r>
            <a:r>
              <a:rPr lang="zh-CN" altLang="en-US">
                <a:sym typeface="+mn-ea"/>
              </a:rPr>
              <a:t>Yet Another Resource Negotiator的缩写，是另一种资源协调者。</a:t>
            </a:r>
            <a:endParaRPr lang="zh-CN" altLang="en-US">
              <a:sym typeface="+mn-ea"/>
            </a:endParaRPr>
          </a:p>
          <a:p>
            <a:r>
              <a:rPr lang="en-US" altLang="zh-CN"/>
              <a:t>YARN</a:t>
            </a:r>
            <a:r>
              <a:rPr lang="zh-CN" altLang="en-US"/>
              <a:t>的设计是为了改善</a:t>
            </a:r>
            <a:r>
              <a:rPr lang="en-US" altLang="zh-CN"/>
              <a:t>MapReduce1</a:t>
            </a:r>
            <a:r>
              <a:rPr lang="zh-CN" altLang="en-US"/>
              <a:t>存在的问题而出现的，但</a:t>
            </a:r>
            <a:r>
              <a:rPr lang="en-US" altLang="zh-CN"/>
              <a:t>YARN</a:t>
            </a:r>
            <a:r>
              <a:rPr lang="zh-CN" altLang="en-US"/>
              <a:t>也是一种资源管理调度框架，具有通用性，可为上层应用提供统一的资源管理和调度，可以支持其他的分布式计算模式，例如：</a:t>
            </a:r>
            <a:r>
              <a:rPr lang="en-US" altLang="zh-CN"/>
              <a:t>Spark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YARN</a:t>
            </a:r>
            <a:r>
              <a:rPr lang="zh-CN" altLang="en-US"/>
              <a:t>的引入</a:t>
            </a:r>
            <a:r>
              <a:rPr lang="zh-CN" altLang="en-US">
                <a:sym typeface="+mn-ea"/>
              </a:rPr>
              <a:t>为集群在利用率、资源统一管理和数据共享等方面带来了巨大好处。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YARN</a:t>
            </a:r>
            <a:r>
              <a:rPr lang="zh-CN" altLang="en-US"/>
              <a:t>是什么做一个总结，YARN是一种通用资源调度框架，不仅仅支持MapReduce一种框架，还支持其他的框架。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思考一下，</a:t>
            </a:r>
            <a:r>
              <a:rPr lang="en-US" altLang="zh-CN"/>
              <a:t>YARN</a:t>
            </a:r>
            <a:r>
              <a:rPr lang="zh-CN" altLang="en-US"/>
              <a:t>在</a:t>
            </a:r>
            <a:r>
              <a:rPr lang="en-US" altLang="zh-CN"/>
              <a:t>Hadoop</a:t>
            </a:r>
            <a:r>
              <a:rPr lang="zh-CN" altLang="en-US"/>
              <a:t>生态圈中的哪个位置呢？</a:t>
            </a:r>
            <a:endParaRPr lang="zh-CN" altLang="en-US"/>
          </a:p>
          <a:p>
            <a:r>
              <a:rPr lang="zh-CN" altLang="en-US"/>
              <a:t>从图中我们可以看出</a:t>
            </a:r>
            <a:r>
              <a:rPr lang="en-US" altLang="zh-CN"/>
              <a:t>YARN</a:t>
            </a:r>
            <a:r>
              <a:rPr lang="zh-CN" altLang="en-US"/>
              <a:t>在</a:t>
            </a:r>
            <a:r>
              <a:rPr lang="en-US" altLang="zh-CN"/>
              <a:t>HDFS</a:t>
            </a:r>
            <a:r>
              <a:rPr lang="zh-CN" altLang="en-US"/>
              <a:t>和</a:t>
            </a:r>
            <a:r>
              <a:rPr lang="en-US" altLang="zh-CN"/>
              <a:t>MapReduce</a:t>
            </a:r>
            <a:r>
              <a:rPr lang="zh-CN" altLang="en-US"/>
              <a:t>之间，因为</a:t>
            </a:r>
            <a:r>
              <a:rPr lang="en-US" altLang="zh-CN"/>
              <a:t>YARN</a:t>
            </a:r>
            <a:r>
              <a:rPr lang="zh-CN" altLang="en-US"/>
              <a:t>具有通用性，</a:t>
            </a:r>
            <a:r>
              <a:rPr lang="en-US" altLang="zh-CN"/>
              <a:t>YARN</a:t>
            </a:r>
            <a:r>
              <a:rPr lang="zh-CN" altLang="en-US"/>
              <a:t>的上方还可以支持其他的分布式计算框架，例如</a:t>
            </a:r>
            <a:r>
              <a:rPr lang="en-US" altLang="zh-CN"/>
              <a:t>Spark</a:t>
            </a:r>
            <a:r>
              <a:rPr lang="zh-CN" altLang="en-US"/>
              <a:t>，</a:t>
            </a:r>
            <a:r>
              <a:rPr lang="en-US" altLang="zh-CN"/>
              <a:t>Tez</a:t>
            </a:r>
            <a:r>
              <a:rPr lang="zh-CN" altLang="en-US"/>
              <a:t>等等。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接下来我们来学习</a:t>
            </a:r>
            <a:r>
              <a:rPr lang="en-US" altLang="zh-CN"/>
              <a:t>YARN</a:t>
            </a:r>
            <a:r>
              <a:rPr lang="zh-CN" altLang="en-US"/>
              <a:t>的架构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课程的目标有这四点，第一是了解</a:t>
            </a:r>
            <a:r>
              <a:rPr lang="en-US" altLang="zh-CN"/>
              <a:t>YARN</a:t>
            </a:r>
            <a:r>
              <a:rPr lang="zh-CN" altLang="en-US"/>
              <a:t>出现的背景，</a:t>
            </a:r>
            <a:r>
              <a:rPr lang="en-US" altLang="zh-CN"/>
              <a:t>YARN</a:t>
            </a:r>
            <a:r>
              <a:rPr lang="zh-CN" altLang="en-US"/>
              <a:t>的基本概念；第二是</a:t>
            </a:r>
            <a:r>
              <a:rPr dirty="0">
                <a:sym typeface="+mn-ea"/>
              </a:rPr>
              <a:t>掌握YARN的组成部分，各组成部分的作用</a:t>
            </a:r>
            <a:r>
              <a:rPr lang="zh-CN" dirty="0">
                <a:sym typeface="+mn-ea"/>
              </a:rPr>
              <a:t>；第三是了解</a:t>
            </a:r>
            <a:r>
              <a:rPr dirty="0">
                <a:sym typeface="+mn-ea"/>
              </a:rPr>
              <a:t>MapReduce1与YARN的区别</a:t>
            </a:r>
            <a:r>
              <a:rPr lang="zh-CN" dirty="0">
                <a:sym typeface="+mn-ea"/>
              </a:rPr>
              <a:t>；第四是</a:t>
            </a:r>
            <a:r>
              <a:rPr dirty="0">
                <a:sym typeface="+mn-ea"/>
              </a:rPr>
              <a:t>掌握YARN三种调度器的特点、工作方法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的架构是主从架构，主机为</a:t>
            </a:r>
            <a:r>
              <a:rPr lang="en-US" altLang="zh-CN"/>
              <a:t>ResourceManager</a:t>
            </a:r>
            <a:r>
              <a:rPr lang="zh-CN" altLang="en-US"/>
              <a:t>，从机为</a:t>
            </a:r>
            <a:r>
              <a:rPr lang="en-US" altLang="zh-CN"/>
              <a:t>NodeManager</a:t>
            </a:r>
            <a:r>
              <a:rPr lang="zh-CN" altLang="en-US"/>
              <a:t>，其中</a:t>
            </a:r>
            <a:r>
              <a:rPr lang="en-US" altLang="zh-CN"/>
              <a:t>ResourceManager</a:t>
            </a:r>
            <a:r>
              <a:rPr lang="zh-CN" altLang="en-US"/>
              <a:t>负责接收客户端的作业请求以及为作业分配相应的</a:t>
            </a:r>
            <a:r>
              <a:rPr lang="en-US" altLang="zh-CN"/>
              <a:t>NodeManager</a:t>
            </a:r>
            <a:r>
              <a:rPr lang="zh-CN" altLang="en-US"/>
              <a:t>资源，在</a:t>
            </a:r>
            <a:r>
              <a:rPr lang="en-US" altLang="zh-CN"/>
              <a:t>NodeManager</a:t>
            </a:r>
            <a:r>
              <a:rPr lang="zh-CN" altLang="en-US"/>
              <a:t>启动</a:t>
            </a:r>
            <a:r>
              <a:rPr lang="en-US" altLang="zh-CN"/>
              <a:t>Container</a:t>
            </a:r>
            <a:r>
              <a:rPr lang="zh-CN" altLang="en-US"/>
              <a:t>资源容器，在资源容器中运行相关作业。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架构中的</a:t>
            </a:r>
            <a:r>
              <a:rPr lang="en-US" altLang="zh-CN"/>
              <a:t>Container</a:t>
            </a:r>
            <a:r>
              <a:rPr lang="zh-CN" altLang="en-US"/>
              <a:t>容器，</a:t>
            </a:r>
            <a:r>
              <a:rPr lang="en-US" altLang="zh-CN"/>
              <a:t>YARN</a:t>
            </a:r>
            <a:r>
              <a:rPr lang="zh-CN" altLang="en-US"/>
              <a:t>管理的资源包括内存、</a:t>
            </a:r>
            <a:r>
              <a:rPr lang="en-US" altLang="zh-CN"/>
              <a:t>CPU</a:t>
            </a:r>
            <a:r>
              <a:rPr lang="zh-CN" altLang="en-US"/>
              <a:t>、磁盘、</a:t>
            </a:r>
            <a:r>
              <a:rPr lang="en-US" altLang="zh-CN"/>
              <a:t>IO</a:t>
            </a:r>
            <a:r>
              <a:rPr lang="zh-CN" altLang="en-US"/>
              <a:t>等等。</a:t>
            </a:r>
            <a:r>
              <a:rPr lang="en-US" altLang="zh-CN"/>
              <a:t>Container</a:t>
            </a:r>
            <a:r>
              <a:rPr lang="zh-CN" altLang="en-US"/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YARN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中资源的抽象，它封装了某个节点上的多维度资源。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接下来来学习</a:t>
            </a:r>
            <a:r>
              <a:rPr lang="en-US" altLang="zh-CN"/>
              <a:t>ResourceManager</a:t>
            </a:r>
            <a:r>
              <a:rPr lang="zh-CN" altLang="en-US"/>
              <a:t>资源管理器，</a:t>
            </a:r>
            <a:r>
              <a:rPr lang="en-US" altLang="zh-CN"/>
              <a:t>ResourceManger</a:t>
            </a:r>
            <a:r>
              <a:rPr lang="zh-CN" altLang="en-US"/>
              <a:t>负责整个系统的资源分配和管理，是一个全局的资源管理器。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主要由两个组件构成，分别是：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和应用程序管理器：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一、调度器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Scheduler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器会根据资源情况为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应用程序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分配封装在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Container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中的资源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二、应用程序管理器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Application Manager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应用程序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管理器负责管理整个系统中所有应用程序。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接下来来学习</a:t>
            </a:r>
            <a:r>
              <a:rPr lang="en-US" altLang="zh-CN" dirty="0">
                <a:sym typeface="+mn-ea"/>
              </a:rPr>
              <a:t>NodeManager</a:t>
            </a:r>
            <a:r>
              <a:rPr lang="zh-CN" altLang="en-US" dirty="0">
                <a:sym typeface="+mn-ea"/>
              </a:rPr>
              <a:t>节点</a:t>
            </a:r>
            <a:r>
              <a:rPr lang="zh-CN" altLang="en-US">
                <a:sym typeface="+mn-ea"/>
              </a:rPr>
              <a:t>管理器，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NodeManager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每个节点上的资源和任务管理器。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NodeManager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负责的工作有如下两点：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一、定时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向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ResourceManager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汇报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本节点上的资源使用情况和各个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Container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的运行状态；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二、接收并处理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来自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ApplicationManager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Container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启动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停止等请求。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en-US" altLang="zh-CN" dirty="0">
                <a:sym typeface="+mn-ea"/>
              </a:rPr>
              <a:t>ApplicationMaster</a:t>
            </a:r>
            <a:r>
              <a:rPr lang="zh-CN" altLang="en-US" dirty="0">
                <a:sym typeface="+mn-ea"/>
              </a:rPr>
              <a:t>是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一个详细的框架库，它结合从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ResourceManager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获得的资源和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NodeManager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协同工作来运行和监控任务。</a:t>
            </a:r>
            <a:endParaRPr lang="zh-CN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用户提交的每一个应用程序均包含一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ApplicationMaster</a:t>
            </a:r>
            <a:r>
              <a:rPr lang="zh-CN" altLang="en-US" dirty="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dirty="0" err="1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它的主要功能包括：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1)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、与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ResourceManager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调度器协商以获取抽象资源容器（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Container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）；</a:t>
            </a:r>
            <a:endParaRPr lang="zh-CN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2)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、负责应用的监控，跟踪应用执行状态，重启失败任务等；</a:t>
            </a:r>
            <a:endParaRPr lang="zh-CN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3)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、并且与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NodeManager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协同工作完成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Task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的执行和监控。</a:t>
            </a:r>
            <a:endParaRPr lang="zh-CN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ym typeface="+mn-ea"/>
              </a:rPr>
              <a:t>需要注意的是：第五章</a:t>
            </a:r>
            <a:r>
              <a:rPr lang="en-US" altLang="zh-CN" dirty="0">
                <a:sym typeface="+mn-ea"/>
              </a:rPr>
              <a:t>MRAppMaster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时的</a:t>
            </a:r>
            <a:r>
              <a:rPr lang="en-US" altLang="zh-CN" dirty="0">
                <a:sym typeface="+mn-ea"/>
              </a:rPr>
              <a:t>ApplicationMaster</a:t>
            </a:r>
            <a:r>
              <a:rPr lang="zh-CN" altLang="en-US" dirty="0">
                <a:sym typeface="+mn-ea"/>
              </a:rPr>
              <a:t>的一种实现。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可能同学们会有这样的疑问，</a:t>
            </a:r>
            <a:r>
              <a:rPr lang="en-US" altLang="zh-CN"/>
              <a:t>YARN</a:t>
            </a:r>
            <a:r>
              <a:rPr lang="zh-CN" altLang="en-US"/>
              <a:t>中的应用是如何运行的呢？应用是如何得到资源的？具体运行机制是怎样的？</a:t>
            </a:r>
            <a:endParaRPr lang="zh-CN" altLang="en-US"/>
          </a:p>
          <a:p>
            <a:r>
              <a:rPr lang="zh-CN" altLang="en-US"/>
              <a:t>答案是这样的，应用从客户端节点提交到</a:t>
            </a:r>
            <a:r>
              <a:rPr lang="en-US" altLang="zh-CN"/>
              <a:t>YARN</a:t>
            </a:r>
            <a:r>
              <a:rPr lang="zh-CN" altLang="en-US"/>
              <a:t>应用到资源管理器，然后资源管理查看集群里资源情况，在资源空闲的</a:t>
            </a:r>
            <a:r>
              <a:rPr lang="en-US" altLang="zh-CN"/>
              <a:t>NodeManager</a:t>
            </a:r>
            <a:r>
              <a:rPr lang="zh-CN" altLang="en-US"/>
              <a:t>节点启动</a:t>
            </a:r>
            <a:r>
              <a:rPr lang="en-US" altLang="zh-CN"/>
              <a:t>ApplicationMaster</a:t>
            </a:r>
            <a:r>
              <a:rPr lang="zh-CN" altLang="en-US"/>
              <a:t>作为管理该应用，</a:t>
            </a:r>
            <a:r>
              <a:rPr lang="en-US" altLang="zh-CN">
                <a:sym typeface="+mn-ea"/>
              </a:rPr>
              <a:t>ApplicationMaster</a:t>
            </a:r>
            <a:r>
              <a:rPr lang="zh-CN" altLang="en-US">
                <a:sym typeface="+mn-ea"/>
              </a:rPr>
              <a:t>分析计算是否有足够的资源运行任务，</a:t>
            </a:r>
            <a:r>
              <a:rPr lang="zh-CN" altLang="en-US">
                <a:sym typeface="+mn-ea"/>
              </a:rPr>
              <a:t>如果够，则自己处理；</a:t>
            </a:r>
            <a:r>
              <a:rPr lang="zh-CN" altLang="en-US">
                <a:sym typeface="+mn-ea"/>
              </a:rPr>
              <a:t>如果不够，则向资源管理器申请新的资源，当拿到新资源后，在新的资源所在的</a:t>
            </a:r>
            <a:r>
              <a:rPr lang="en-US" altLang="zh-CN">
                <a:sym typeface="+mn-ea"/>
              </a:rPr>
              <a:t>NodeManager</a:t>
            </a:r>
            <a:r>
              <a:rPr lang="zh-CN" altLang="en-US">
                <a:sym typeface="+mn-ea"/>
              </a:rPr>
              <a:t>启动资源容器，然后执行具体的作业任务。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MapReduce1</a:t>
            </a:r>
            <a:r>
              <a:rPr lang="zh-CN" altLang="en-US"/>
              <a:t>和</a:t>
            </a:r>
            <a:r>
              <a:rPr lang="en-US" altLang="zh-CN"/>
              <a:t>YARN</a:t>
            </a:r>
            <a:r>
              <a:rPr lang="zh-CN" altLang="en-US"/>
              <a:t>的对比</a:t>
            </a:r>
            <a:endParaRPr lang="zh-CN" altLang="en-US"/>
          </a:p>
          <a:p>
            <a:r>
              <a:rPr lang="zh-CN" altLang="en-US"/>
              <a:t>第一、</a:t>
            </a:r>
            <a:r>
              <a:rPr lang="en-US" altLang="zh-CN"/>
              <a:t>MapReduce1</a:t>
            </a:r>
            <a:r>
              <a:rPr lang="zh-CN" altLang="en-US"/>
              <a:t>的</a:t>
            </a:r>
            <a:r>
              <a:rPr lang="en-US" altLang="zh-CN"/>
              <a:t>JobTracker</a:t>
            </a:r>
            <a:r>
              <a:rPr lang="zh-CN" altLang="en-US"/>
              <a:t>负责作业调度和任务监控，而</a:t>
            </a:r>
            <a:r>
              <a:rPr lang="en-US" altLang="zh-CN"/>
              <a:t>YARN</a:t>
            </a:r>
            <a:r>
              <a:rPr lang="zh-CN" altLang="en-US"/>
              <a:t>将作业调度和任务进度监控分离，由</a:t>
            </a:r>
            <a:r>
              <a:rPr lang="en-US" altLang="zh-CN"/>
              <a:t>ResourceManager</a:t>
            </a:r>
            <a:r>
              <a:rPr lang="zh-CN" altLang="en-US"/>
              <a:t>组件负责作业调度，</a:t>
            </a:r>
            <a:r>
              <a:rPr lang="en-US" altLang="zh-CN"/>
              <a:t>Application Master</a:t>
            </a:r>
            <a:r>
              <a:rPr lang="zh-CN" altLang="en-US"/>
              <a:t>负责任务监控</a:t>
            </a:r>
            <a:endParaRPr lang="zh-CN" altLang="en-US"/>
          </a:p>
          <a:p>
            <a:r>
              <a:rPr lang="zh-CN" altLang="en-US"/>
              <a:t>第二、从任务的执行节点来看，</a:t>
            </a:r>
            <a:r>
              <a:rPr lang="en-US" altLang="zh-CN"/>
              <a:t>MapReduce1</a:t>
            </a:r>
            <a:r>
              <a:rPr lang="zh-CN" altLang="en-US"/>
              <a:t>是</a:t>
            </a:r>
            <a:r>
              <a:rPr lang="en-US" altLang="zh-CN"/>
              <a:t>TaskTracker</a:t>
            </a:r>
            <a:r>
              <a:rPr lang="zh-CN" altLang="en-US"/>
              <a:t>，而</a:t>
            </a:r>
            <a:r>
              <a:rPr lang="en-US" altLang="zh-CN"/>
              <a:t>YARN</a:t>
            </a:r>
            <a:r>
              <a:rPr lang="zh-CN" altLang="en-US"/>
              <a:t>是</a:t>
            </a:r>
            <a:r>
              <a:rPr lang="en-US" altLang="zh-CN"/>
              <a:t>NodeManager</a:t>
            </a:r>
            <a:r>
              <a:rPr lang="zh-CN" altLang="en-US"/>
              <a:t>节点</a:t>
            </a:r>
            <a:endParaRPr lang="zh-CN" altLang="en-US"/>
          </a:p>
          <a:p>
            <a:r>
              <a:rPr lang="zh-CN" altLang="en-US"/>
              <a:t>第三、从资源调配单元来看，</a:t>
            </a:r>
            <a:r>
              <a:rPr lang="en-US" altLang="zh-CN"/>
              <a:t>MapReduce1</a:t>
            </a:r>
            <a:r>
              <a:rPr lang="zh-CN" altLang="en-US"/>
              <a:t>的资源分配单位是</a:t>
            </a:r>
            <a:r>
              <a:rPr lang="en-US" altLang="zh-CN"/>
              <a:t>Slot</a:t>
            </a:r>
            <a:r>
              <a:rPr lang="zh-CN" altLang="en-US"/>
              <a:t>（槽），而</a:t>
            </a:r>
            <a:r>
              <a:rPr lang="en-US" altLang="zh-CN"/>
              <a:t>YARN</a:t>
            </a:r>
            <a:r>
              <a:rPr lang="zh-CN" altLang="en-US"/>
              <a:t>的资源分配单位为</a:t>
            </a:r>
            <a:r>
              <a:rPr lang="en-US" altLang="zh-CN"/>
              <a:t>Container</a:t>
            </a:r>
            <a:r>
              <a:rPr lang="zh-CN" altLang="en-US"/>
              <a:t>（容器）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区别于</a:t>
            </a:r>
            <a:r>
              <a:rPr lang="en-US" altLang="zh-CN"/>
              <a:t>MapReduce1</a:t>
            </a:r>
            <a:r>
              <a:rPr lang="zh-CN" altLang="en-US"/>
              <a:t>最主要的特点是资源管理与应用管理分离。这样做的带来了性能上的提升表现为可以扩展支持节点至</a:t>
            </a:r>
            <a:r>
              <a:rPr lang="en-US" altLang="zh-CN"/>
              <a:t>10000</a:t>
            </a:r>
            <a:r>
              <a:rPr lang="zh-CN" altLang="en-US"/>
              <a:t>个节点，任务数量扩展至</a:t>
            </a:r>
            <a:r>
              <a:rPr lang="en-US" altLang="zh-CN"/>
              <a:t>100000</a:t>
            </a:r>
            <a:r>
              <a:rPr lang="zh-CN" altLang="en-US"/>
              <a:t>个任务。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这一小节来学习</a:t>
            </a:r>
            <a:r>
              <a:rPr lang="en-US" altLang="zh-CN"/>
              <a:t>YARN</a:t>
            </a:r>
            <a:r>
              <a:rPr lang="zh-CN" altLang="en-US"/>
              <a:t>调度器（</a:t>
            </a:r>
            <a:r>
              <a:rPr lang="en-US" altLang="zh-CN"/>
              <a:t>Scheduler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调度器类似于一个工厂，接到很多订单，订单的大小不一样，比如一个订单是</a:t>
            </a:r>
            <a:r>
              <a:rPr lang="en-US" altLang="zh-CN"/>
              <a:t>1W</a:t>
            </a:r>
            <a:r>
              <a:rPr lang="zh-CN" altLang="en-US"/>
              <a:t>件，一个</a:t>
            </a:r>
            <a:r>
              <a:rPr lang="en-US" altLang="zh-CN"/>
              <a:t>100</a:t>
            </a:r>
            <a:r>
              <a:rPr lang="zh-CN" altLang="en-US"/>
              <a:t>件等等，工人的数量是有限的，那么该采用什么样的策略来安排才能使资源利用率最高呢？这就是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调度器所要考虑的。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YARN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调度器分三种：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FIFO  Scheduler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先进先出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Capacity  Scheduler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容器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Fair Scheduler :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公平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本章分为</a:t>
            </a:r>
            <a:r>
              <a:rPr lang="en-US" altLang="zh-CN"/>
              <a:t>5</a:t>
            </a:r>
            <a:r>
              <a:rPr lang="zh-CN" altLang="en-US"/>
              <a:t>个小节来讲，分别是</a:t>
            </a:r>
            <a:r>
              <a:rPr lang="en-US" altLang="zh-CN"/>
              <a:t>YARN</a:t>
            </a:r>
            <a:r>
              <a:rPr lang="zh-CN" altLang="en-US"/>
              <a:t>产生的背景、初始</a:t>
            </a:r>
            <a:r>
              <a:rPr lang="en-US" altLang="zh-CN"/>
              <a:t>YARN</a:t>
            </a:r>
            <a:r>
              <a:rPr lang="zh-CN" altLang="en-US"/>
              <a:t>、</a:t>
            </a:r>
            <a:r>
              <a:rPr lang="en-US" altLang="zh-CN"/>
              <a:t>YARN</a:t>
            </a:r>
            <a:r>
              <a:rPr lang="zh-CN" altLang="en-US"/>
              <a:t>的架构、</a:t>
            </a:r>
            <a:r>
              <a:rPr lang="en-US" altLang="zh-CN"/>
              <a:t>YARN</a:t>
            </a:r>
            <a:r>
              <a:rPr lang="zh-CN" altLang="en-US"/>
              <a:t>调度器、本章小结，本章的重点在第三小节和第四小节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FIFO  Scheduler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：先进先出调度器，是最简单的调度器，任务是按顺序执行的，哪个任务先提交，就先执行哪个任务，而且任务执行时资源利用率为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100%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，例如：图中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先提交，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后提交，而且在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正在进行时提交的，先执行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，等到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执行完成之后，才执行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，即使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正在运行时提交的，也只能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排队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等到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执行完了，才能执行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；在执行时，作业的资源利用率为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100%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AEE78-12D0-439A-9061-1165E887B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>
                <a:sym typeface="+mn-ea"/>
              </a:rPr>
              <a:t>(2)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Capacity  Schedule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：容量调度器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atinLnBrk="1"/>
            <a:r>
              <a:rPr lang="zh-CN">
                <a:sym typeface="+mn-ea"/>
              </a:rPr>
              <a:t>分成多个队列来执行不同的任务</a:t>
            </a:r>
            <a:r>
              <a:rPr lang="zh-CN">
                <a:sym typeface="+mn-ea"/>
              </a:rPr>
              <a:t>，每个队列占用一定资源，可以看作是F</a:t>
            </a:r>
            <a:r>
              <a:rPr lang="en-US" altLang="zh-CN">
                <a:sym typeface="+mn-ea"/>
              </a:rPr>
              <a:t>IFO </a:t>
            </a:r>
            <a:r>
              <a:rPr lang="zh-CN">
                <a:sym typeface="+mn-ea"/>
              </a:rPr>
              <a:t>Scheduler的多队列版本。每个队列可以限制资源使用量。但是，队列间的资源分配以使用量作为排列依据，使得容量小的队列有竞争优势。</a:t>
            </a:r>
            <a:endParaRPr lang="zh-CN"/>
          </a:p>
          <a:p>
            <a:pPr latinLnBrk="1"/>
            <a:r>
              <a:rPr lang="zh-CN">
                <a:sym typeface="+mn-ea"/>
              </a:rPr>
              <a:t>需要注意的是：如果不限制某队列最大容量，则运行过程中，它可以占用全部资源。</a:t>
            </a:r>
            <a:endParaRPr lang="zh-CN"/>
          </a:p>
          <a:p>
            <a:pPr latinLnBrk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AEE78-12D0-439A-9061-1165E887B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/>
              <a:t>可以通过浏览器输入</a:t>
            </a:r>
            <a:r>
              <a:rPr lang="en-US" altLang="zh-CN"/>
              <a:t>ip:8088</a:t>
            </a:r>
            <a:r>
              <a:rPr lang="zh-CN" altLang="en-US"/>
              <a:t>来查看</a:t>
            </a:r>
            <a:r>
              <a:rPr lang="en-US" altLang="zh-CN"/>
              <a:t>YARN</a:t>
            </a:r>
            <a:r>
              <a:rPr lang="zh-CN" altLang="en-US"/>
              <a:t>使用的调度器的种类，</a:t>
            </a:r>
            <a:r>
              <a:rPr lang="en-US" altLang="zh-CN">
                <a:sym typeface="+mn-ea"/>
              </a:rPr>
              <a:t>YARN</a:t>
            </a:r>
            <a:r>
              <a:rPr lang="zh-CN" altLang="en-US">
                <a:sym typeface="+mn-ea"/>
              </a:rPr>
              <a:t>默认采用</a:t>
            </a:r>
            <a:r>
              <a:rPr lang="en-US" altLang="zh-CN">
                <a:sym typeface="+mn-ea"/>
              </a:rPr>
              <a:t>Capacity Scheduler</a:t>
            </a:r>
            <a:r>
              <a:rPr lang="zh-CN" altLang="en-US">
                <a:sym typeface="+mn-ea"/>
              </a:rPr>
              <a:t>（容量调度器）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AEE78-12D0-439A-9061-1165E887B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(3)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Fair Scheduler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：公平调度器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所谓的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公平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，强调的是任务按队列公平的使用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YARN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资源，即，队列内的任务公平使用队列中的资源。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首先来看图（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）：是一个单队列，刚开始只有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一个任务，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占用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100%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的资源，当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提交后，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各占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50%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的资源，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运行完后，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又占用了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100%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的资源。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接下来看图（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）：是一个多队列，刚开始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提交，队列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没有任务运行，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占用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100%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的资源，当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在队列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提交后，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就退出占用队列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的资源后，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只占用队列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的所有资源，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占用队列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的所有资源；当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在队列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提交时，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退出一半的资源，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job3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公平的各占队列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50%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的资源。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需要注意的是：</a:t>
            </a:r>
            <a:r>
              <a:rPr lang="zh-CN" altLang="en-US">
                <a:sym typeface="+mn-ea"/>
              </a:rPr>
              <a:t>假设每个任务具有相同的优先级，采用公平调度器将平均分配系统的资源</a:t>
            </a:r>
            <a:endParaRPr lang="zh-CN" altLang="en-US"/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AEE78-12D0-439A-9061-1165E887B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简单总结下：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：是最简单的调度器，按照先进先出的方式处理应用。只有一个队列可提交应用，所有用户提交到这个队列。可以针对这个队列设置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。没有应用优先级可以配置，采用先进先出的原则。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：可以看作是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多队列版本。每个队列可以限制资源使用量。但是，队列间的资源分配以使用量作排列依据，使得容量小的队列有竞争优势。集群整体吞吐较大。延迟调度机制使得应用可以放弃，夸机器或者夸机架的调度机会，争取本地调度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：多队列，多用户共享资源，队列内的所有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具有相同的资源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。特有的客户端创建队列的特性，使得权限控制不太完美。根据队列设定的最小共享量或者权重等参数，按比例共享资源。延迟调度机制跟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CapacityScheduler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的目的类似，但是实现方式稍有不同。资源抢占特性，是指调度器能够依据公平资源共享算法，计算每个队列应得的资源，将超额资源的队列的部分容器释放掉的特性。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AEE78-12D0-439A-9061-1165E887B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接下来我们来总结一下本章所学的内容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>
                <a:sym typeface="+mn-ea"/>
              </a:rPr>
              <a:t>本章所学内容为如下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点：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 MapReduce 1 </a:t>
            </a:r>
            <a:r>
              <a:rPr lang="zh-CN" altLang="en-US">
                <a:sym typeface="+mn-ea"/>
              </a:rPr>
              <a:t>的局限性</a:t>
            </a:r>
            <a:endParaRPr lang="zh-CN" altLang="en-US"/>
          </a:p>
          <a:p>
            <a:r>
              <a:rPr lang="en-US" altLang="zh-CN">
                <a:sym typeface="+mn-ea"/>
              </a:rPr>
              <a:t>2. YARN</a:t>
            </a:r>
            <a:r>
              <a:rPr lang="zh-CN" altLang="en-US">
                <a:sym typeface="+mn-ea"/>
              </a:rPr>
              <a:t>架构</a:t>
            </a:r>
            <a:endParaRPr lang="zh-CN" altLang="en-US"/>
          </a:p>
          <a:p>
            <a:r>
              <a:rPr lang="en-US" altLang="zh-CN">
                <a:sym typeface="+mn-ea"/>
              </a:rPr>
              <a:t>3. YARN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>
                <a:sym typeface="+mn-ea"/>
              </a:rPr>
              <a:t>工作机制</a:t>
            </a:r>
            <a:endParaRPr lang="zh-CN" altLang="en-US"/>
          </a:p>
          <a:p>
            <a:r>
              <a:rPr lang="en-US" altLang="zh-CN">
                <a:sym typeface="+mn-ea"/>
              </a:rPr>
              <a:t>4. YARN</a:t>
            </a:r>
            <a:r>
              <a:rPr lang="zh-CN" altLang="en-US">
                <a:sym typeface="+mn-ea"/>
              </a:rPr>
              <a:t>三种调度器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AEE78-12D0-439A-9061-1165E887BF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本章学习到此结束，感谢您的聆听！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首先介绍</a:t>
            </a:r>
            <a:r>
              <a:rPr lang="en-US" altLang="zh-CN"/>
              <a:t>YARN</a:t>
            </a:r>
            <a:r>
              <a:rPr lang="zh-CN" altLang="en-US"/>
              <a:t>的产生背景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dirty="0">
                <a:sym typeface="+mn-ea"/>
              </a:rPr>
              <a:t>先来思考现实生活的例子</a:t>
            </a:r>
            <a:r>
              <a:rPr lang="zh-CN" altLang="en-US">
                <a:sym typeface="+mn-ea"/>
              </a:rPr>
              <a:t>一个电子厂，刚开始只有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个老板</a:t>
            </a:r>
            <a:r>
              <a:rPr lang="en-US" altLang="zh-CN">
                <a:sym typeface="+mn-ea"/>
              </a:rPr>
              <a:t>+ 3</a:t>
            </a:r>
            <a:r>
              <a:rPr lang="zh-CN" altLang="en-US">
                <a:sym typeface="+mn-ea"/>
              </a:rPr>
              <a:t>个工人</a:t>
            </a:r>
            <a:endParaRPr lang="zh-CN" altLang="en-US"/>
          </a:p>
          <a:p>
            <a:r>
              <a:rPr lang="zh-CN" altLang="en-US">
                <a:sym typeface="+mn-ea"/>
              </a:rPr>
              <a:t>思考：随着业务扩大，订单将增加，工人增多。电子厂会遇到哪些问题？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问题一：</a:t>
            </a:r>
            <a:endParaRPr lang="zh-CN" altLang="en-US"/>
          </a:p>
          <a:p>
            <a:r>
              <a:rPr lang="zh-CN" altLang="en-US">
                <a:sym typeface="+mn-ea"/>
              </a:rPr>
              <a:t>对于老板而言：订单进来，要分配任务；工人增多，管理工作事情多。老板很忙啊</a:t>
            </a:r>
            <a:r>
              <a:rPr lang="en-US" altLang="zh-CN">
                <a:sym typeface="+mn-ea"/>
              </a:rPr>
              <a:t>!!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问题二：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订单进来，工人数量是有一个上限的。那么如何安排协调资源，哪些订单先处理？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再看一个问题，</a:t>
            </a:r>
            <a:r>
              <a:rPr lang="zh-CN" altLang="en-US">
                <a:sym typeface="+mn-ea"/>
              </a:rPr>
              <a:t>一个电子厂，刚开始是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个老板</a:t>
            </a:r>
            <a:r>
              <a:rPr lang="en-US" altLang="zh-CN">
                <a:sym typeface="+mn-ea"/>
              </a:rPr>
              <a:t>+ 3</a:t>
            </a:r>
            <a:r>
              <a:rPr lang="zh-CN" altLang="en-US">
                <a:sym typeface="+mn-ea"/>
              </a:rPr>
              <a:t>个工人</a:t>
            </a:r>
            <a:endParaRPr lang="zh-CN" altLang="en-US"/>
          </a:p>
          <a:p>
            <a:r>
              <a:rPr lang="zh-CN" altLang="en-US">
                <a:sym typeface="+mn-ea"/>
              </a:rPr>
              <a:t>随着业务扩大，订单将增加，工人增多。</a:t>
            </a:r>
            <a:endParaRPr lang="zh-CN" altLang="en-US"/>
          </a:p>
          <a:p>
            <a:r>
              <a:rPr lang="zh-CN" altLang="en-US">
                <a:sym typeface="+mn-ea"/>
              </a:rPr>
              <a:t>思考一下：电子厂将会遇到哪些问题？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解决方法：可能会有以下两点思路</a:t>
            </a:r>
            <a:endParaRPr lang="zh-CN" altLang="en-US"/>
          </a:p>
          <a:p>
            <a:r>
              <a:rPr lang="en-US" altLang="zh-CN">
                <a:sym typeface="+mn-ea"/>
              </a:rPr>
              <a:t>(1)</a:t>
            </a:r>
            <a:r>
              <a:rPr lang="zh-CN" altLang="en-US">
                <a:sym typeface="+mn-ea"/>
              </a:rPr>
              <a:t>增加拉长的数量，负责跟进进度</a:t>
            </a:r>
            <a:endParaRPr lang="zh-CN" altLang="en-US"/>
          </a:p>
          <a:p>
            <a:r>
              <a:rPr lang="en-US" altLang="zh-CN">
                <a:sym typeface="+mn-ea"/>
              </a:rPr>
              <a:t>(2)</a:t>
            </a:r>
            <a:r>
              <a:rPr lang="zh-CN" altLang="en-US">
                <a:sym typeface="+mn-ea"/>
              </a:rPr>
              <a:t>采用合适的调度器处理订单。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那么在</a:t>
            </a:r>
            <a:r>
              <a:rPr lang="en-US" altLang="zh-CN">
                <a:sym typeface="+mn-ea"/>
              </a:rPr>
              <a:t>Hadoop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MapReduce</a:t>
            </a:r>
            <a:r>
              <a:rPr lang="zh-CN" altLang="en-US">
                <a:sym typeface="+mn-ea"/>
              </a:rPr>
              <a:t>处理的任务变多了，将如何解决类似于电子厂业务扩大的问题呢？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在回答这个问题之前，先来复习一下</a:t>
            </a:r>
            <a:r>
              <a:rPr lang="en-US" altLang="zh-CN"/>
              <a:t>Hadoop</a:t>
            </a:r>
            <a:r>
              <a:rPr lang="zh-CN" altLang="en-US"/>
              <a:t>的主要组成，</a:t>
            </a:r>
            <a:r>
              <a:rPr lang="en-US" altLang="zh-CN"/>
              <a:t>Hadoop</a:t>
            </a:r>
            <a:r>
              <a:rPr lang="zh-CN" altLang="en-US"/>
              <a:t>的两个重要组件分别是</a:t>
            </a:r>
            <a:r>
              <a:rPr lang="en-US" altLang="zh-CN"/>
              <a:t>HDFS</a:t>
            </a:r>
            <a:r>
              <a:rPr lang="zh-CN" altLang="en-US"/>
              <a:t>和</a:t>
            </a:r>
            <a:r>
              <a:rPr lang="en-US" altLang="zh-CN"/>
              <a:t>MapReduce</a:t>
            </a:r>
            <a:r>
              <a:rPr lang="zh-CN" altLang="en-US"/>
              <a:t>，其中</a:t>
            </a:r>
            <a:r>
              <a:rPr lang="en-US" altLang="zh-CN"/>
              <a:t>HDFS</a:t>
            </a:r>
            <a:r>
              <a:rPr lang="zh-CN" altLang="en-US"/>
              <a:t>负责存储，</a:t>
            </a:r>
            <a:r>
              <a:rPr lang="en-US" altLang="zh-CN"/>
              <a:t>MapReduce</a:t>
            </a:r>
            <a:r>
              <a:rPr lang="zh-CN" altLang="en-US"/>
              <a:t>负责计算，</a:t>
            </a:r>
            <a:r>
              <a:rPr lang="en-US" altLang="zh-CN"/>
              <a:t>MapReduce</a:t>
            </a:r>
            <a:r>
              <a:rPr lang="zh-CN" altLang="en-US"/>
              <a:t>随着</a:t>
            </a:r>
            <a:r>
              <a:rPr lang="en-US" altLang="zh-CN"/>
              <a:t>Hadoop</a:t>
            </a:r>
            <a:r>
              <a:rPr lang="zh-CN" altLang="en-US"/>
              <a:t>的变化也经历了两个版本，</a:t>
            </a:r>
            <a:r>
              <a:rPr lang="en-US" altLang="zh-CN"/>
              <a:t>Hadoop1.x</a:t>
            </a:r>
            <a:r>
              <a:rPr lang="zh-CN" altLang="en-US"/>
              <a:t>及之前对应的是</a:t>
            </a:r>
            <a:r>
              <a:rPr lang="en-US" altLang="zh-CN"/>
              <a:t>MapReduce1</a:t>
            </a:r>
            <a:r>
              <a:rPr lang="zh-CN" altLang="en-US"/>
              <a:t>，</a:t>
            </a:r>
            <a:r>
              <a:rPr lang="en-US" altLang="zh-CN"/>
              <a:t>Hadoop2.x</a:t>
            </a:r>
            <a:r>
              <a:rPr lang="zh-CN" altLang="en-US"/>
              <a:t>对应的是</a:t>
            </a:r>
            <a:r>
              <a:rPr lang="en-US" altLang="zh-CN"/>
              <a:t>MapReduce2</a:t>
            </a:r>
            <a:r>
              <a:rPr lang="zh-CN" altLang="en-US"/>
              <a:t>，</a:t>
            </a:r>
            <a:r>
              <a:rPr lang="en-US" altLang="zh-CN"/>
              <a:t>MapReuce</a:t>
            </a:r>
            <a:r>
              <a:rPr lang="zh-CN" altLang="en-US"/>
              <a:t>两个版本的两大任务是不变的，分别是</a:t>
            </a:r>
            <a:r>
              <a:rPr lang="en-US" altLang="zh-CN"/>
              <a:t>Map</a:t>
            </a:r>
            <a:r>
              <a:rPr lang="zh-CN" altLang="en-US"/>
              <a:t>任务和</a:t>
            </a:r>
            <a:r>
              <a:rPr lang="en-US" altLang="zh-CN"/>
              <a:t>Reduce</a:t>
            </a:r>
            <a:r>
              <a:rPr lang="zh-CN" altLang="en-US"/>
              <a:t>任务，不同的是</a:t>
            </a:r>
            <a:r>
              <a:rPr lang="en-US" altLang="zh-CN"/>
              <a:t>MapReduce1</a:t>
            </a:r>
            <a:r>
              <a:rPr lang="zh-CN" altLang="en-US"/>
              <a:t>和</a:t>
            </a:r>
            <a:r>
              <a:rPr lang="en-US" altLang="zh-CN"/>
              <a:t>MapReduce2</a:t>
            </a:r>
            <a:r>
              <a:rPr lang="zh-CN" altLang="en-US"/>
              <a:t>的资源管理器是不一样的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先来看</a:t>
            </a:r>
            <a:r>
              <a:rPr lang="en-US" altLang="zh-CN"/>
              <a:t>MapReduce1</a:t>
            </a:r>
            <a:r>
              <a:rPr lang="zh-CN" altLang="en-US"/>
              <a:t>的架构，分为主从架构，主是</a:t>
            </a:r>
            <a:r>
              <a:rPr lang="en-US" altLang="zh-CN"/>
              <a:t>JobTracker</a:t>
            </a:r>
            <a:r>
              <a:rPr lang="zh-CN" altLang="en-US"/>
              <a:t>，从是</a:t>
            </a:r>
            <a:r>
              <a:rPr lang="en-US" altLang="zh-CN"/>
              <a:t>TaskTracker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JobTracker：负责资源管理和所有作业的控制；TaskTracker：负责接收来自JobTracker的命令并执行。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为客户端，主要负责向</a:t>
            </a:r>
            <a:r>
              <a:rPr lang="en-US" altLang="zh-CN">
                <a:sym typeface="+mn-ea"/>
              </a:rPr>
              <a:t>JobTracker</a:t>
            </a:r>
            <a:r>
              <a:rPr lang="zh-CN" altLang="en-US">
                <a:sym typeface="+mn-ea"/>
              </a:rPr>
              <a:t>提交任务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的工作流程如图所示，</a:t>
            </a:r>
            <a:endParaRPr lang="zh-CN" altLang="en-US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步：一个客户端向一个 Hadoop 集群发出一个请求。</a:t>
            </a:r>
            <a:endParaRPr lang="zh-CN" altLang="en-US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步： JobTracker 与 NameNode 联合将工作分发到离它所处理的数据尽可能近的位置。NameNode 提供元数据服务来执行数据分发和复制。JobTracker 将任务安排到一个或多个 TaskTracker 的可用资源插槽（</a:t>
            </a:r>
            <a:r>
              <a:rPr lang="en-US" altLang="zh-CN">
                <a:sym typeface="+mn-ea"/>
              </a:rPr>
              <a:t>Slot)</a:t>
            </a:r>
            <a:r>
              <a:rPr lang="zh-CN" altLang="en-US">
                <a:sym typeface="+mn-ea"/>
              </a:rPr>
              <a:t>中。</a:t>
            </a:r>
            <a:endParaRPr lang="zh-CN" altLang="en-US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步：TaskTracker 与 DataNode 一起对来自 DataNode 的数据执行 Map 和 Reduce 任务。</a:t>
            </a:r>
            <a:endParaRPr lang="zh-CN" altLang="en-US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步：当 Map 和 Reduce 任务完成时，TaskTracker 会告知 JobTracker</a:t>
            </a:r>
            <a:endParaRPr lang="zh-CN" altLang="en-US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步：</a:t>
            </a:r>
            <a:r>
              <a:rPr lang="en-US" altLang="zh-CN">
                <a:sym typeface="+mn-ea"/>
              </a:rPr>
              <a:t>JobTracker</a:t>
            </a:r>
            <a:r>
              <a:rPr lang="zh-CN" altLang="en-US">
                <a:sym typeface="+mn-ea"/>
              </a:rPr>
              <a:t>确定所有任务何时完成并最终告知客户作业已完成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4445" y="-3175"/>
            <a:ext cx="6901180" cy="12827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-4445" y="125095"/>
            <a:ext cx="6901815" cy="14414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-4445" y="269240"/>
            <a:ext cx="6901180" cy="14414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瑞翼教育（红灰版）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36710" y="41275"/>
            <a:ext cx="1787525" cy="403225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1423015" y="-3175"/>
            <a:ext cx="797560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红色SUGON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84085" y="-149225"/>
            <a:ext cx="1757680" cy="77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69685" y="3474720"/>
            <a:ext cx="4897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charset="-122"/>
                <a:ea typeface="微软雅黑" panose="020B0503020204020204" charset="-122"/>
              </a:rPr>
              <a:t>YARN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90535" y="5043805"/>
            <a:ext cx="3297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报告人： 曙光瑞翼教育品牌部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时   间：  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4.1.4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MapReduce 1 </a:t>
            </a:r>
            <a:r>
              <a:rPr lang="zh-CN" altLang="en-US" sz="2800" b="1" dirty="0">
                <a:sym typeface="+mn-ea"/>
              </a:rPr>
              <a:t>局限性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8550" y="1754505"/>
            <a:ext cx="635063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800"/>
              <a:t>MapReduce 1</a:t>
            </a:r>
            <a:r>
              <a:rPr lang="zh-CN" altLang="en-US" sz="2800"/>
              <a:t>的</a:t>
            </a:r>
            <a:r>
              <a:rPr lang="en-US" altLang="zh-CN" sz="2800"/>
              <a:t>JobTracker</a:t>
            </a:r>
            <a:r>
              <a:rPr lang="zh-CN" altLang="en-US" sz="2800"/>
              <a:t>有多忙？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569085" y="2907030"/>
            <a:ext cx="7256780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800"/>
              <a:t>1</a:t>
            </a:r>
            <a:r>
              <a:rPr lang="zh-CN" altLang="en-US" sz="2800"/>
              <a:t>、作业调度（把任务安排给</a:t>
            </a:r>
            <a:r>
              <a:rPr lang="en-US" altLang="zh-CN" sz="2800"/>
              <a:t>TaskTracker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569085" y="4251960"/>
            <a:ext cx="1011364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800"/>
              <a:t>2</a:t>
            </a:r>
            <a:r>
              <a:rPr lang="zh-CN" altLang="en-US" sz="2800"/>
              <a:t>、任务进度监控（跟踪任务、重启失败的任务；记录任务流水）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3155" y="1949450"/>
            <a:ext cx="10269220" cy="445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. JobTracker访问压力大，影响系统扩展性，不适合所有大型计算。主要表现在大型集群上。官方称当节点数达到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4000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任务数达到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40000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MapReduce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会遇到可扩展瓶颈</a:t>
            </a:r>
            <a:r>
              <a:rPr lang="zh-CN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zh-CN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其他：</a:t>
            </a:r>
            <a:endParaRPr lang="zh-CN" altLang="zh-CN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. 难以支持除MapReduce之外的框架，如Spark、Storm等。</a:t>
            </a:r>
            <a:endParaRPr lang="zh-CN" altLang="zh-CN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 JobTracker单点故障（因为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Hadoop 1.0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的本身就有单点故障</a:t>
            </a:r>
            <a:r>
              <a:rPr lang="zh-CN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zh-CN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4.1.4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MapReduce 1 </a:t>
            </a:r>
            <a:r>
              <a:rPr lang="zh-CN" altLang="en-US" sz="2800" b="1" dirty="0">
                <a:sym typeface="+mn-ea"/>
              </a:rPr>
              <a:t>局限性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175" y="1557655"/>
            <a:ext cx="6419215" cy="3742690"/>
          </a:xfrm>
          <a:prstGeom prst="rect">
            <a:avLst/>
          </a:prstGeom>
        </p:spPr>
      </p:pic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4.1.5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MapReduce 2</a:t>
            </a:r>
            <a:endParaRPr lang="en-US" sz="28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6835" y="5861050"/>
            <a:ext cx="922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可以这样理解：</a:t>
            </a:r>
            <a:r>
              <a:rPr lang="en-US" altLang="zh-CN" sz="2800"/>
              <a:t>MapReduce 2 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→MapReduce + YARN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zh-CN" altLang="en-US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初识</a:t>
              </a:r>
              <a:r>
                <a:rPr lang="en-US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YARN</a:t>
              </a:r>
              <a:endParaRPr lang="en-US" altLang="zh-CN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0 2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4.2.1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 - </a:t>
            </a:r>
            <a:r>
              <a:rPr lang="zh-CN" altLang="en-US" sz="2800" b="1" dirty="0">
                <a:sym typeface="+mn-ea"/>
              </a:rPr>
              <a:t>进程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1667510"/>
            <a:ext cx="6374765" cy="1867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4452620"/>
            <a:ext cx="6453505" cy="1814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4.2.2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 - Web</a:t>
            </a:r>
            <a:r>
              <a:rPr lang="zh-CN" altLang="en-US" sz="2800" b="1" dirty="0">
                <a:sym typeface="+mn-ea"/>
              </a:rPr>
              <a:t>界面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769110"/>
            <a:ext cx="11373485" cy="37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4.2.3 </a:t>
            </a:r>
            <a:r>
              <a:rPr lang="zh-CN" altLang="en-US" sz="2800" b="1" dirty="0">
                <a:sym typeface="+mn-ea"/>
              </a:rPr>
              <a:t> 什么是</a:t>
            </a:r>
            <a:r>
              <a:rPr lang="en-US" altLang="zh-CN" sz="2800" b="1" dirty="0">
                <a:sym typeface="+mn-ea"/>
              </a:rPr>
              <a:t>YARN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2525" y="1946275"/>
            <a:ext cx="99180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/>
              <a:t>YARN ：Yet Another Resource Negotiator，另一种资源协调者。</a:t>
            </a:r>
            <a:endParaRPr lang="zh-CN" altLang="en-US" sz="2800">
              <a:sym typeface="+mn-ea"/>
            </a:endParaRPr>
          </a:p>
          <a:p>
            <a:pPr marL="457200" indent="-457200">
              <a:buFont typeface="Wingdings" panose="05000000000000000000" charset="0"/>
              <a:buChar char="ü"/>
            </a:pPr>
            <a:endParaRPr lang="zh-CN" altLang="en-US" sz="2800">
              <a:sym typeface="+mn-ea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>
                <a:sym typeface="+mn-ea"/>
              </a:rPr>
              <a:t>最初是为了改善</a:t>
            </a:r>
            <a:r>
              <a:rPr lang="en-US" altLang="zh-CN" sz="2800">
                <a:sym typeface="+mn-ea"/>
              </a:rPr>
              <a:t>MapReduce</a:t>
            </a:r>
            <a:r>
              <a:rPr lang="zh-CN" altLang="en-US" sz="2800">
                <a:sym typeface="+mn-ea"/>
              </a:rPr>
              <a:t>的实现，但也是一种资源调度框架，具有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通用性</a:t>
            </a:r>
            <a:r>
              <a:rPr lang="zh-CN" altLang="en-US" sz="2800">
                <a:sym typeface="+mn-ea"/>
              </a:rPr>
              <a:t>，可为上层应用提供统一的资源管理和调度，</a:t>
            </a:r>
            <a:r>
              <a:rPr lang="zh-CN" altLang="en-US" sz="2800"/>
              <a:t>可以支持其他的分布式计算模式（如</a:t>
            </a:r>
            <a:r>
              <a:rPr lang="en-US" altLang="zh-CN" sz="2800"/>
              <a:t>Spark</a:t>
            </a:r>
            <a:r>
              <a:rPr lang="zh-CN" altLang="en-US" sz="2800"/>
              <a:t>）。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ü"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ü"/>
            </a:pPr>
            <a:endParaRPr lang="zh-CN" altLang="en-US" sz="2800"/>
          </a:p>
          <a:p>
            <a:pPr marL="457200" indent="-457200">
              <a:buFont typeface="Wingdings" panose="05000000000000000000" charset="0"/>
              <a:buChar char="ü"/>
            </a:pPr>
            <a:r>
              <a:rPr lang="zh-CN" altLang="en-US" sz="2800"/>
              <a:t>它的引入为集群在利用率、资源统一管理和数据共享等方面带来了巨大好处。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4.2.3 </a:t>
            </a:r>
            <a:r>
              <a:rPr lang="zh-CN" altLang="en-US" sz="2800" b="1" dirty="0">
                <a:sym typeface="+mn-ea"/>
              </a:rPr>
              <a:t> 什么是</a:t>
            </a:r>
            <a:r>
              <a:rPr lang="en-US" altLang="zh-CN" sz="2800" b="1" dirty="0">
                <a:sym typeface="+mn-ea"/>
              </a:rPr>
              <a:t>YARN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1498" y="2275840"/>
            <a:ext cx="11087735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YARN</a:t>
            </a:r>
            <a:r>
              <a:rPr lang="zh-CN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是一种通用资源调度框架，</a:t>
            </a:r>
            <a:endParaRPr lang="zh-CN" altLang="en-US" sz="6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不仅仅支持</a:t>
            </a:r>
            <a:r>
              <a:rPr lang="en-US" altLang="zh-CN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MapReduce</a:t>
            </a:r>
            <a:endParaRPr lang="en-US" altLang="zh-CN" sz="6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4.2.4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在</a:t>
            </a:r>
            <a:r>
              <a:rPr lang="en-US" altLang="zh-CN" sz="2800" b="1" dirty="0">
                <a:sym typeface="+mn-ea"/>
              </a:rPr>
              <a:t>Hadoop</a:t>
            </a:r>
            <a:r>
              <a:rPr lang="zh-CN" altLang="en-US" sz="2800" b="1" dirty="0">
                <a:sym typeface="+mn-ea"/>
              </a:rPr>
              <a:t>生态圈中位置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57425" y="1708150"/>
            <a:ext cx="7277100" cy="6718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Ambari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（安装部署工具）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258060" y="2463165"/>
            <a:ext cx="737235" cy="330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rot="16200000">
            <a:off x="1389380" y="3792220"/>
            <a:ext cx="2446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Zookeeper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分布式协调服务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178810" y="2462530"/>
            <a:ext cx="697230" cy="2479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rot="16200000">
            <a:off x="2620645" y="3541395"/>
            <a:ext cx="1813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HBase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分布式数据库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163570" y="5052695"/>
            <a:ext cx="5449570" cy="6896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HDFS</a:t>
            </a:r>
            <a:endParaRPr lang="en-US" altLang="zh-CN"/>
          </a:p>
          <a:p>
            <a:pPr algn="ctr"/>
            <a:r>
              <a:rPr lang="zh-CN" altLang="en-US" sz="1400"/>
              <a:t>（分布式存储系统）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3987165" y="4134485"/>
            <a:ext cx="4625975" cy="6896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YARN</a:t>
            </a:r>
            <a:endParaRPr lang="en-US" altLang="zh-CN"/>
          </a:p>
          <a:p>
            <a:pPr algn="ctr"/>
            <a:r>
              <a:rPr lang="zh-CN" altLang="en-US" sz="1400"/>
              <a:t>（资源调度框架）</a:t>
            </a:r>
            <a:endParaRPr lang="zh-CN" altLang="en-US" sz="1400"/>
          </a:p>
        </p:txBody>
      </p:sp>
      <p:sp>
        <p:nvSpPr>
          <p:cNvPr id="30" name="圆角矩形 29"/>
          <p:cNvSpPr/>
          <p:nvPr/>
        </p:nvSpPr>
        <p:spPr>
          <a:xfrm>
            <a:off x="4002405" y="3383915"/>
            <a:ext cx="3323590" cy="553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MapReduce</a:t>
            </a:r>
            <a:endParaRPr lang="en-US" altLang="zh-CN"/>
          </a:p>
          <a:p>
            <a:pPr algn="ctr"/>
            <a:r>
              <a:rPr lang="zh-CN" altLang="en-US" sz="1400"/>
              <a:t>（离线计算）</a:t>
            </a:r>
            <a:endParaRPr lang="zh-CN" altLang="en-US" sz="1400"/>
          </a:p>
        </p:txBody>
      </p:sp>
      <p:sp>
        <p:nvSpPr>
          <p:cNvPr id="31" name="圆角矩形 30"/>
          <p:cNvSpPr/>
          <p:nvPr/>
        </p:nvSpPr>
        <p:spPr>
          <a:xfrm>
            <a:off x="7493000" y="3383915"/>
            <a:ext cx="945515" cy="579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4032885" y="2510155"/>
            <a:ext cx="748030" cy="54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887595" y="2505075"/>
            <a:ext cx="709295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Pig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5680075" y="2510155"/>
            <a:ext cx="147066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Mahout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7325995" y="2510155"/>
            <a:ext cx="11125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8907145" y="4118610"/>
            <a:ext cx="701040" cy="16294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8891270" y="2489835"/>
            <a:ext cx="701040" cy="1470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 rot="16200000">
            <a:off x="8468995" y="4652010"/>
            <a:ext cx="1576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Sqoop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数据库</a:t>
            </a:r>
            <a:r>
              <a:rPr lang="en-US" altLang="zh-CN" sz="1400">
                <a:solidFill>
                  <a:schemeClr val="bg1"/>
                </a:solidFill>
              </a:rPr>
              <a:t>ETL</a:t>
            </a:r>
            <a:r>
              <a:rPr lang="zh-CN" altLang="en-US" sz="1400">
                <a:solidFill>
                  <a:schemeClr val="bg1"/>
                </a:solidFill>
              </a:rPr>
              <a:t>工具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rot="16200000">
            <a:off x="8621395" y="3031490"/>
            <a:ext cx="1273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Flume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日志采集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91635" y="3037840"/>
            <a:ext cx="1461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数据分析引擎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683885" y="3031490"/>
            <a:ext cx="1466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机器学习算法库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 rot="16200000">
            <a:off x="8021320" y="3806190"/>
            <a:ext cx="1576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数据采集引擎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87165" y="4074160"/>
            <a:ext cx="4669790" cy="7747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9980295" y="2454910"/>
            <a:ext cx="1898650" cy="648970"/>
          </a:xfrm>
          <a:prstGeom prst="borderCallout1">
            <a:avLst>
              <a:gd name="adj1" fmla="val 18750"/>
              <a:gd name="adj2" fmla="val -8333"/>
              <a:gd name="adj3" fmla="val 135029"/>
              <a:gd name="adj4" fmla="val -105585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CC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Spark, Tez...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YARN</a:t>
              </a:r>
              <a:r>
                <a:rPr lang="zh-CN" altLang="en-US" sz="3600" b="1" dirty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架构</a:t>
              </a:r>
              <a:endParaRPr lang="zh-CN" altLang="en-US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0 3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700" y="812800"/>
            <a:ext cx="429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/>
              <a:t>课程目标</a:t>
            </a:r>
            <a:endParaRPr lang="zh-CN" sz="2800" b="1" dirty="0"/>
          </a:p>
        </p:txBody>
      </p:sp>
      <p:sp>
        <p:nvSpPr>
          <p:cNvPr id="2" name="TextBox 2"/>
          <p:cNvSpPr txBox="1"/>
          <p:nvPr/>
        </p:nvSpPr>
        <p:spPr>
          <a:xfrm>
            <a:off x="641350" y="1983740"/>
            <a:ext cx="109093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2800" dirty="0"/>
              <a:t>了解YARN出现的背景，YARN的基本概念</a:t>
            </a:r>
            <a:endParaRPr sz="28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2800" dirty="0"/>
              <a:t>掌握YARN的组成部分，各组成部分的作用</a:t>
            </a:r>
            <a:endParaRPr sz="28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2800" dirty="0"/>
              <a:t>MapReduce1与YARN的区别</a:t>
            </a:r>
            <a:endParaRPr sz="2800" dirty="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sz="2800" dirty="0"/>
              <a:t>了解</a:t>
            </a:r>
            <a:r>
              <a:rPr sz="2800" dirty="0"/>
              <a:t>YARN三种调度器的特点、工作方法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51020" y="1809115"/>
            <a:ext cx="2789555" cy="8464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ResourceManager</a:t>
            </a:r>
            <a:endParaRPr lang="en-US" altLang="zh-CN" sz="2400"/>
          </a:p>
        </p:txBody>
      </p:sp>
      <p:cxnSp>
        <p:nvCxnSpPr>
          <p:cNvPr id="14" name="直接箭头连接符 13"/>
          <p:cNvCxnSpPr>
            <a:stCxn id="9" idx="2"/>
            <a:endCxn id="12" idx="0"/>
          </p:cNvCxnSpPr>
          <p:nvPr/>
        </p:nvCxnSpPr>
        <p:spPr>
          <a:xfrm flipH="1">
            <a:off x="2235200" y="2655570"/>
            <a:ext cx="3510915" cy="136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33" idx="0"/>
          </p:cNvCxnSpPr>
          <p:nvPr/>
        </p:nvCxnSpPr>
        <p:spPr>
          <a:xfrm>
            <a:off x="5746115" y="2655570"/>
            <a:ext cx="222885" cy="140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39" idx="0"/>
          </p:cNvCxnSpPr>
          <p:nvPr/>
        </p:nvCxnSpPr>
        <p:spPr>
          <a:xfrm>
            <a:off x="5746115" y="2655570"/>
            <a:ext cx="3385820" cy="1447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672590" y="1809115"/>
            <a:ext cx="1363980" cy="84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Client</a:t>
            </a:r>
            <a:endParaRPr lang="en-US" altLang="zh-CN" sz="2400"/>
          </a:p>
        </p:txBody>
      </p:sp>
      <p:cxnSp>
        <p:nvCxnSpPr>
          <p:cNvPr id="31" name="直接箭头连接符 30"/>
          <p:cNvCxnSpPr>
            <a:stCxn id="30" idx="3"/>
          </p:cNvCxnSpPr>
          <p:nvPr/>
        </p:nvCxnSpPr>
        <p:spPr>
          <a:xfrm flipV="1">
            <a:off x="3036570" y="2225040"/>
            <a:ext cx="132461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40105" y="4018915"/>
            <a:ext cx="2789555" cy="26797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15" name="圆角矩形 14"/>
          <p:cNvSpPr/>
          <p:nvPr/>
        </p:nvSpPr>
        <p:spPr>
          <a:xfrm>
            <a:off x="1178560" y="4060825"/>
            <a:ext cx="1858010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NodeManager</a:t>
            </a:r>
            <a:endParaRPr lang="en-US" altLang="zh-CN"/>
          </a:p>
        </p:txBody>
      </p:sp>
      <p:sp>
        <p:nvSpPr>
          <p:cNvPr id="10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4.3.1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架构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1865" y="4836795"/>
            <a:ext cx="2566035" cy="1682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45895" y="5064760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017905" y="5551170"/>
            <a:ext cx="2433320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ApplicationMaster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01540" y="4018915"/>
            <a:ext cx="2789555" cy="2679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33" name="圆角矩形 32"/>
          <p:cNvSpPr/>
          <p:nvPr/>
        </p:nvSpPr>
        <p:spPr>
          <a:xfrm>
            <a:off x="5039995" y="4060825"/>
            <a:ext cx="1858010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NodeManager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4813300" y="4836795"/>
            <a:ext cx="2566035" cy="1682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307330" y="5064760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4879340" y="5551170"/>
            <a:ext cx="2433320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Application </a:t>
            </a: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864475" y="4060825"/>
            <a:ext cx="2789555" cy="26371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39" name="圆角矩形 38"/>
          <p:cNvSpPr/>
          <p:nvPr/>
        </p:nvSpPr>
        <p:spPr>
          <a:xfrm>
            <a:off x="8202930" y="4102735"/>
            <a:ext cx="1858010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NodeManager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976235" y="4878705"/>
            <a:ext cx="2566035" cy="1641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470265" y="5106670"/>
            <a:ext cx="123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8042275" y="5593080"/>
            <a:ext cx="2433320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Application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0390" y="2303780"/>
            <a:ext cx="110318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>
                <a:sym typeface="+mn-ea"/>
              </a:rPr>
              <a:t>YARN</a:t>
            </a:r>
            <a:r>
              <a:rPr lang="zh-CN" altLang="en-US" sz="2400">
                <a:sym typeface="+mn-ea"/>
              </a:rPr>
              <a:t>中资源包括内存、</a:t>
            </a:r>
            <a:r>
              <a:rPr lang="en-US" altLang="zh-CN" sz="2400">
                <a:sym typeface="+mn-ea"/>
              </a:rPr>
              <a:t>CPU</a:t>
            </a:r>
            <a:r>
              <a:rPr lang="zh-CN" altLang="en-US" sz="2400">
                <a:sym typeface="+mn-ea"/>
              </a:rPr>
              <a:t>、磁盘输入输出等等。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Container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YARN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中资源的抽象，它封装了某个节点上的多维度资源。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动态的资源单位  ，根据具体需求动态生成的，每一个</a:t>
            </a:r>
            <a:r>
              <a:rPr lang="en-US" altLang="zh-CN" sz="2400" dirty="0"/>
              <a:t>container</a:t>
            </a:r>
            <a:r>
              <a:rPr lang="zh-CN" altLang="en-US" sz="2400" dirty="0"/>
              <a:t>资源可以不同</a:t>
            </a:r>
            <a:endParaRPr lang="zh-CN" altLang="en-US" sz="2400" dirty="0"/>
          </a:p>
          <a:p>
            <a:pPr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Slot(MapReduce1.0</a:t>
            </a:r>
            <a:r>
              <a:rPr lang="zh-CN" altLang="en-US" sz="2400" dirty="0"/>
              <a:t>的资源单位</a:t>
            </a:r>
            <a:r>
              <a:rPr lang="en-US" altLang="zh-CN" sz="2400" dirty="0"/>
              <a:t>)</a:t>
            </a:r>
            <a:r>
              <a:rPr lang="zh-CN" altLang="en-US" sz="2400" dirty="0"/>
              <a:t>也称为作业槽，</a:t>
            </a:r>
            <a:r>
              <a:rPr lang="en-US" altLang="zh-CN" sz="2400" dirty="0"/>
              <a:t> </a:t>
            </a:r>
            <a:r>
              <a:rPr lang="zh-CN" altLang="en-US" sz="2400" dirty="0"/>
              <a:t>静态的，每个</a:t>
            </a:r>
            <a:r>
              <a:rPr lang="en-US" altLang="zh-CN" sz="2400" dirty="0"/>
              <a:t>slot</a:t>
            </a:r>
            <a:r>
              <a:rPr lang="zh-CN" altLang="en-US" sz="2400" dirty="0"/>
              <a:t>都是一样的</a:t>
            </a:r>
            <a:endParaRPr lang="zh-CN" altLang="en-US" sz="2400" dirty="0"/>
          </a:p>
        </p:txBody>
      </p:sp>
      <p:sp>
        <p:nvSpPr>
          <p:cNvPr id="10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4.3.1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架构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320" y="1527175"/>
            <a:ext cx="7338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1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>
                <a:sym typeface="+mn-ea"/>
              </a:rPr>
              <a:t>Container</a:t>
            </a:r>
            <a:r>
              <a:rPr lang="zh-CN" altLang="en-US" sz="2800" b="1" dirty="0">
                <a:sym typeface="+mn-ea"/>
              </a:rPr>
              <a:t>（容器）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9405" y="2118995"/>
            <a:ext cx="115347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ResourceManager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负责整个系统的资源分配和管理，是一个全局的资源管理器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。主要由两个组件构成：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调度器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和应用程序管理器：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调度器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Scheduler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：可插拔的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调度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器根据资源情况为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应用程序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分配封装在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Container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中的资源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应用程序管理器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Application Manager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应用程序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管理器负责管理整个系统中所有应用程序。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4.3.1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架构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320" y="1527175"/>
            <a:ext cx="7338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2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>
                <a:sym typeface="+mn-ea"/>
              </a:rPr>
              <a:t>ResourceManager</a:t>
            </a:r>
            <a:r>
              <a:rPr lang="zh-CN" altLang="en-US" sz="2800" b="1" dirty="0">
                <a:sym typeface="+mn-ea"/>
              </a:rPr>
              <a:t>（资源管理器）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3075" y="2536825"/>
            <a:ext cx="115849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NodeManager</a:t>
            </a:r>
            <a:r>
              <a:rPr lang="zh-CN" altLang="zh-CN" sz="2400" b="1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每个节点上的资源和任务管理器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定时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向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ResourceManager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汇报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本节点上的资源使用情况和各个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Container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的运行状态；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接收并处理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来自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ApplicationManager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Container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启动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停止等请求。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10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4.3.1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架构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320" y="1527175"/>
            <a:ext cx="7338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3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>
                <a:sym typeface="+mn-ea"/>
              </a:rPr>
              <a:t>NodeManager</a:t>
            </a:r>
            <a:r>
              <a:rPr lang="zh-CN" altLang="en-US" sz="2800" b="1" dirty="0">
                <a:sym typeface="+mn-ea"/>
              </a:rPr>
              <a:t>（节点管理器）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4545" y="2427605"/>
            <a:ext cx="1058354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ApplicationMaster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是一个详细的框架库，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它结合从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ResourceManager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获得的资源和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NodeManager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协同工作来运行和监控任务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用户提交的每一个应用程序均包含一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ApplicationMaster</a:t>
            </a:r>
            <a:r>
              <a:rPr lang="zh-CN" altLang="en-US" sz="2400" dirty="0" err="1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en-US" sz="2400" dirty="0" err="1" smtClean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主要功能包括：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1)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、与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ResourceManager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调度器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协商以获取抽象资源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Container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）；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2)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、负责应用的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监控，跟踪应用执行状态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，重启失败任务等；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3)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、并且与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NodeManager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协同工作完成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Task</a:t>
            </a:r>
            <a:r>
              <a:rPr lang="zh-CN" altLang="zh-CN" sz="20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的执行和监控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备注：第五章</a:t>
            </a:r>
            <a:r>
              <a:rPr lang="en-US" altLang="zh-CN" sz="2400" dirty="0"/>
              <a:t>MRAppMaster</a:t>
            </a:r>
            <a:r>
              <a:rPr lang="zh-CN" altLang="en-US" sz="2400" dirty="0"/>
              <a:t>是</a:t>
            </a:r>
            <a:r>
              <a:rPr lang="en-US" altLang="zh-CN" sz="2400" dirty="0"/>
              <a:t>MapReduce</a:t>
            </a:r>
            <a:r>
              <a:rPr lang="zh-CN" altLang="en-US" sz="2400" dirty="0"/>
              <a:t>时的</a:t>
            </a:r>
            <a:r>
              <a:rPr lang="en-US" altLang="zh-CN" sz="2400" dirty="0"/>
              <a:t>ApplicationMaster</a:t>
            </a:r>
            <a:r>
              <a:rPr lang="zh-CN" altLang="en-US" sz="2400" dirty="0"/>
              <a:t>的一种实现。</a:t>
            </a:r>
            <a:endParaRPr lang="zh-CN" altLang="en-US" sz="2400" dirty="0"/>
          </a:p>
        </p:txBody>
      </p:sp>
      <p:sp>
        <p:nvSpPr>
          <p:cNvPr id="10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4.3.1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架构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320" y="1527175"/>
            <a:ext cx="7338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4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>
                <a:sym typeface="+mn-ea"/>
              </a:rPr>
              <a:t>ApplicationMaster </a:t>
            </a:r>
            <a:r>
              <a:rPr lang="zh-CN" altLang="en-US" sz="2800" b="1" dirty="0">
                <a:sym typeface="+mn-ea"/>
              </a:rPr>
              <a:t>（主应用）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4.3.2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中应用（</a:t>
            </a:r>
            <a:r>
              <a:rPr lang="en-US" altLang="zh-CN" sz="2800" b="1" dirty="0">
                <a:sym typeface="+mn-ea"/>
              </a:rPr>
              <a:t>Application</a:t>
            </a:r>
            <a:r>
              <a:rPr lang="zh-CN" altLang="en-US" sz="2800" b="1" dirty="0">
                <a:sym typeface="+mn-ea"/>
              </a:rPr>
              <a:t>）运行机制（流程）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115" y="1689100"/>
            <a:ext cx="11545570" cy="5095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3895" y="1845310"/>
            <a:ext cx="3718560" cy="123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34415" y="2150110"/>
            <a:ext cx="3139440" cy="563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Application Client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14855" y="2710815"/>
            <a:ext cx="173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 node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597900" y="1845310"/>
            <a:ext cx="2652395" cy="123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56980" y="2012950"/>
            <a:ext cx="2286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092565" y="2150110"/>
            <a:ext cx="1929130" cy="563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ResourceManager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173855" y="2322830"/>
            <a:ext cx="4364990" cy="5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811895" y="2774950"/>
            <a:ext cx="252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resource manager node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531235" y="3687445"/>
            <a:ext cx="2953385" cy="2993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752215" y="6329680"/>
            <a:ext cx="252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 manager node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4085590" y="3837305"/>
            <a:ext cx="1861820" cy="563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NodeManager</a:t>
            </a:r>
            <a:endParaRPr lang="en-US" altLang="zh-CN"/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6477635" y="2955925"/>
            <a:ext cx="2094230" cy="7791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20400000">
            <a:off x="6663055" y="2926080"/>
            <a:ext cx="1638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2a:</a:t>
            </a:r>
            <a:r>
              <a:rPr lang="zh-CN" altLang="en-US"/>
              <a:t>初始化容器（</a:t>
            </a:r>
            <a:r>
              <a:rPr lang="en-US" altLang="zh-CN"/>
              <a:t>Container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46" name="直接箭头连接符 45"/>
          <p:cNvCxnSpPr>
            <a:stCxn id="43" idx="2"/>
            <a:endCxn id="78" idx="0"/>
          </p:cNvCxnSpPr>
          <p:nvPr/>
        </p:nvCxnSpPr>
        <p:spPr>
          <a:xfrm>
            <a:off x="5016500" y="4401185"/>
            <a:ext cx="5715" cy="4597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972050" y="4446905"/>
            <a:ext cx="144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2b:</a:t>
            </a:r>
            <a:r>
              <a:rPr lang="zh-CN" altLang="en-US"/>
              <a:t>启动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 rot="19500000">
            <a:off x="6314440" y="3825875"/>
            <a:ext cx="256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4:</a:t>
            </a:r>
            <a:r>
              <a:rPr lang="zh-CN" altLang="en-US">
                <a:solidFill>
                  <a:srgbClr val="FF0000"/>
                </a:solidFill>
              </a:rPr>
              <a:t>资源不够</a:t>
            </a:r>
            <a:r>
              <a:rPr lang="en-US" altLang="zh-CN">
                <a:solidFill>
                  <a:srgbClr val="FF0000"/>
                </a:solidFill>
              </a:rPr>
              <a:t>?</a:t>
            </a:r>
            <a:r>
              <a:rPr lang="zh-CN" altLang="en-US">
                <a:solidFill>
                  <a:srgbClr val="FF0000"/>
                </a:solidFill>
              </a:rPr>
              <a:t>申请新资源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97900" y="3761105"/>
            <a:ext cx="3048000" cy="2919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977630" y="6342380"/>
            <a:ext cx="252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 manager node</a:t>
            </a:r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8856345" y="3839845"/>
            <a:ext cx="2485390" cy="5638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NodeManager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6250305" y="5905500"/>
            <a:ext cx="2257425" cy="247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351145" y="1845310"/>
            <a:ext cx="2860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1:</a:t>
            </a:r>
            <a:r>
              <a:rPr lang="zh-CN" altLang="en-US"/>
              <a:t>提交</a:t>
            </a:r>
            <a:r>
              <a:rPr lang="en-US" altLang="zh-CN"/>
              <a:t>YARN Application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8811895" y="4860925"/>
            <a:ext cx="2694940" cy="1576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886190" y="5276850"/>
            <a:ext cx="2546985" cy="862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Application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（应用进程）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092565" y="4403725"/>
            <a:ext cx="147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5b:</a:t>
            </a:r>
            <a:r>
              <a:rPr lang="zh-CN" altLang="en-US">
                <a:solidFill>
                  <a:srgbClr val="FF0000"/>
                </a:solidFill>
              </a:rPr>
              <a:t>启动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0135235" y="4403725"/>
            <a:ext cx="0" cy="5048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978390" y="4908550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674745" y="4860925"/>
            <a:ext cx="2694940" cy="1512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4838065" y="4908550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841115" y="5238750"/>
            <a:ext cx="2440305" cy="862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ApplicationMaster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6250305" y="3101975"/>
            <a:ext cx="2807970" cy="21424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440170" y="5285105"/>
            <a:ext cx="2157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5a: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资源拿到了？启动容器</a:t>
            </a:r>
            <a:endParaRPr lang="zh-CN" altLang="en-US"/>
          </a:p>
        </p:txBody>
      </p:sp>
      <p:cxnSp>
        <p:nvCxnSpPr>
          <p:cNvPr id="83" name="曲线连接符 82"/>
          <p:cNvCxnSpPr/>
          <p:nvPr/>
        </p:nvCxnSpPr>
        <p:spPr>
          <a:xfrm rot="5400000">
            <a:off x="3680460" y="5686425"/>
            <a:ext cx="332105" cy="42545"/>
          </a:xfrm>
          <a:prstGeom prst="curvedConnector4">
            <a:avLst>
              <a:gd name="adj1" fmla="val 7648"/>
              <a:gd name="adj2" fmla="val 65970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550035" y="5385435"/>
            <a:ext cx="1981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</a:t>
            </a:r>
            <a:r>
              <a:rPr lang="zh-CN" altLang="en-US"/>
              <a:t>计算资源够不够，</a:t>
            </a:r>
            <a:endParaRPr lang="zh-CN" altLang="en-US"/>
          </a:p>
          <a:p>
            <a:r>
              <a:rPr lang="zh-CN" altLang="en-US"/>
              <a:t>够，则运行任务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4.3.4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MapReduce 1 </a:t>
            </a:r>
            <a:r>
              <a:rPr lang="zh-CN" altLang="en-US" sz="2800" b="1" dirty="0">
                <a:sym typeface="+mn-ea"/>
              </a:rPr>
              <a:t>与 </a:t>
            </a:r>
            <a:r>
              <a:rPr lang="en-US" altLang="zh-CN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组成对比</a:t>
            </a:r>
            <a:endParaRPr lang="zh-CN" altLang="en-US" sz="2800" b="1" dirty="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22605" y="1969135"/>
          <a:ext cx="11147425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350"/>
                <a:gridCol w="2338070"/>
                <a:gridCol w="423100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分工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MapReduce 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YARN</a:t>
                      </a:r>
                      <a:endParaRPr lang="en-US" altLang="zh-CN" sz="280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（</a:t>
                      </a:r>
                      <a:r>
                        <a:rPr lang="en-US" altLang="zh-CN" sz="2800"/>
                        <a:t>1</a:t>
                      </a:r>
                      <a:r>
                        <a:rPr lang="zh-CN" altLang="en-US" sz="2800"/>
                        <a:t>）</a:t>
                      </a:r>
                      <a:r>
                        <a:rPr lang="zh-CN" altLang="en-US" sz="2800" b="1"/>
                        <a:t>作业调度</a:t>
                      </a:r>
                      <a:endParaRPr lang="zh-CN" altLang="en-US" sz="2800"/>
                    </a:p>
                    <a:p>
                      <a:pPr>
                        <a:buNone/>
                      </a:pPr>
                      <a:r>
                        <a:rPr lang="zh-CN" altLang="en-US" sz="2800"/>
                        <a:t>（</a:t>
                      </a:r>
                      <a:r>
                        <a:rPr lang="en-US" altLang="zh-CN" sz="2800"/>
                        <a:t>2</a:t>
                      </a:r>
                      <a:r>
                        <a:rPr lang="zh-CN" altLang="en-US" sz="2800"/>
                        <a:t>）</a:t>
                      </a:r>
                      <a:r>
                        <a:rPr lang="zh-CN" altLang="en-US" sz="2800" b="1"/>
                        <a:t>任务进度监控</a:t>
                      </a:r>
                      <a:r>
                        <a:rPr lang="zh-CN" altLang="en-US" sz="2800">
                          <a:sym typeface="+mn-ea"/>
                        </a:rPr>
                        <a:t>（跟踪任务、重启失败的任务；记录任务流水）</a:t>
                      </a:r>
                      <a:endParaRPr lang="zh-CN" altLang="en-US" sz="2800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JobTracker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ResourceManager  </a:t>
                      </a:r>
                      <a:r>
                        <a:rPr lang="en-US" altLang="zh-CN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zh-CN" altLang="en-US" sz="2800">
                          <a:sym typeface="+mn-ea"/>
                        </a:rPr>
                        <a:t>作业调度</a:t>
                      </a:r>
                      <a:endParaRPr lang="en-US" altLang="zh-CN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Application Master  </a:t>
                      </a:r>
                      <a:r>
                        <a:rPr lang="en-US" altLang="zh-CN" sz="2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→</a:t>
                      </a:r>
                      <a:r>
                        <a:rPr lang="zh-CN" altLang="en-US" sz="2800">
                          <a:sym typeface="+mn-ea"/>
                        </a:rPr>
                        <a:t>任务进度监控</a:t>
                      </a:r>
                      <a:endParaRPr lang="en-US" altLang="zh-CN" sz="28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任务执行</a:t>
                      </a:r>
                      <a:r>
                        <a:rPr lang="en-US" altLang="zh-CN" sz="2800"/>
                        <a:t>(</a:t>
                      </a:r>
                      <a:r>
                        <a:rPr lang="zh-CN" altLang="en-US" sz="2800"/>
                        <a:t>或节点资源管理</a:t>
                      </a:r>
                      <a:r>
                        <a:rPr lang="en-US" altLang="zh-CN" sz="2800"/>
                        <a:t>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TaskTracker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NodeManager</a:t>
                      </a:r>
                      <a:endParaRPr lang="en-US" altLang="zh-CN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资源调配单元</a:t>
                      </a:r>
                      <a:r>
                        <a:rPr lang="en-US" altLang="zh-CN" sz="2800"/>
                        <a:t>(cpu，内存</a:t>
                      </a:r>
                      <a:r>
                        <a:rPr lang="zh-CN" altLang="en-US" sz="2800"/>
                        <a:t>等</a:t>
                      </a:r>
                      <a:r>
                        <a:rPr lang="en-US" altLang="zh-CN" sz="2800"/>
                        <a:t>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Slot</a:t>
                      </a:r>
                      <a:r>
                        <a:rPr lang="zh-CN" altLang="en-US" sz="2800"/>
                        <a:t>（槽）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Container</a:t>
                      </a:r>
                      <a:r>
                        <a:rPr lang="zh-CN" altLang="en-US" sz="2800"/>
                        <a:t>（容器）</a:t>
                      </a: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4.3.5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对</a:t>
            </a:r>
            <a:r>
              <a:rPr lang="en-US" altLang="zh-CN" sz="2800" b="1" dirty="0">
                <a:sym typeface="+mn-ea"/>
              </a:rPr>
              <a:t>MapReduce</a:t>
            </a:r>
            <a:r>
              <a:rPr lang="zh-CN" altLang="en-US" sz="2800" b="1" dirty="0">
                <a:sym typeface="+mn-ea"/>
              </a:rPr>
              <a:t>运行性能提升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3155" y="1949450"/>
            <a:ext cx="10269220" cy="714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主要特点： 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ResourceManager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Application Master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分离</a:t>
            </a:r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340485" y="3263900"/>
            <a:ext cx="10269220" cy="714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性能提升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: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可以扩展支持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10000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个节点，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100000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个任务</a:t>
            </a:r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YARN</a:t>
              </a:r>
              <a:r>
                <a:rPr lang="zh-CN" altLang="en-US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调度器</a:t>
              </a:r>
              <a:r>
                <a:rPr lang="en-US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(Scheduler)</a:t>
              </a:r>
              <a:endParaRPr lang="en-US" altLang="zh-CN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0 4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4.4.1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调度器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113155" y="1725295"/>
            <a:ext cx="10269220" cy="1960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类似一个工厂，接到很多订单，比如一个订单是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1W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件，一个是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100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件等等，</a:t>
            </a:r>
            <a:r>
              <a:rPr 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工人是有限的，采用什么样的策略来安排达到资源利用率最高？这就是调度器所要考虑的。</a:t>
            </a:r>
            <a:endParaRPr lang="zh-CN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113155" y="3961765"/>
            <a:ext cx="10269220" cy="2584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YARN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调度器分三种：</a:t>
            </a:r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FIFO  Scheduler          </a:t>
            </a:r>
            <a:r>
              <a:rPr lang="en-US" altLang="zh-CN" sz="27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先进先出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</a:t>
            </a:r>
            <a:endParaRPr lang="en-US" altLang="zh-CN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Capacity  Scheduler   </a:t>
            </a:r>
            <a:r>
              <a:rPr lang="en-US" altLang="zh-CN" sz="27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容器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</a:t>
            </a:r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en-US" altLang="zh-CN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Fair Scheduler            </a:t>
            </a:r>
            <a:r>
              <a:rPr lang="en-US" altLang="zh-CN" sz="27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→</a:t>
            </a:r>
            <a:r>
              <a:rPr lang="zh-CN" altLang="en-US" sz="27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公平</a:t>
            </a:r>
            <a:r>
              <a:rPr lang="zh-CN" altLang="en-US" sz="27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调度器</a:t>
            </a:r>
            <a:endParaRPr lang="zh-CN" altLang="en-US" sz="27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78"/>
          <p:cNvSpPr/>
          <p:nvPr/>
        </p:nvSpPr>
        <p:spPr>
          <a:xfrm>
            <a:off x="1651000" y="2275205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0" name="Flowchart: Decision 79"/>
          <p:cNvSpPr/>
          <p:nvPr/>
        </p:nvSpPr>
        <p:spPr>
          <a:xfrm>
            <a:off x="1651000" y="2491740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3" name="TextBox 93"/>
          <p:cNvSpPr txBox="1"/>
          <p:nvPr/>
        </p:nvSpPr>
        <p:spPr>
          <a:xfrm>
            <a:off x="2326005" y="3447415"/>
            <a:ext cx="1449070" cy="52197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sz="28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28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7141210" y="1213485"/>
            <a:ext cx="374650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产生的背景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141210" y="2409190"/>
            <a:ext cx="347599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141210" y="3589020"/>
            <a:ext cx="308102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158990" y="173672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58990" y="292671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990" y="415290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43"/>
          <p:cNvGrpSpPr/>
          <p:nvPr/>
        </p:nvGrpSpPr>
        <p:grpSpPr>
          <a:xfrm>
            <a:off x="5655310" y="756920"/>
            <a:ext cx="999490" cy="1127126"/>
            <a:chOff x="4231809" y="1059102"/>
            <a:chExt cx="570731" cy="643494"/>
          </a:xfrm>
        </p:grpSpPr>
        <p:grpSp>
          <p:nvGrpSpPr>
            <p:cNvPr id="29" name="组合 44"/>
            <p:cNvGrpSpPr/>
            <p:nvPr/>
          </p:nvGrpSpPr>
          <p:grpSpPr>
            <a:xfrm>
              <a:off x="4231809" y="1059102"/>
              <a:ext cx="570731" cy="643494"/>
              <a:chOff x="4067944" y="608070"/>
              <a:chExt cx="1375279" cy="1550616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608070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783407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400418" y="1304174"/>
              <a:ext cx="287904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48"/>
          <p:cNvGrpSpPr/>
          <p:nvPr/>
        </p:nvGrpSpPr>
        <p:grpSpPr>
          <a:xfrm>
            <a:off x="5655310" y="1956435"/>
            <a:ext cx="999490" cy="1123315"/>
            <a:chOff x="4231809" y="1724300"/>
            <a:chExt cx="570731" cy="641318"/>
          </a:xfrm>
        </p:grpSpPr>
        <p:grpSp>
          <p:nvGrpSpPr>
            <p:cNvPr id="32" name="组合 49"/>
            <p:cNvGrpSpPr/>
            <p:nvPr/>
          </p:nvGrpSpPr>
          <p:grpSpPr>
            <a:xfrm>
              <a:off x="4231809" y="1724300"/>
              <a:ext cx="570731" cy="641318"/>
              <a:chOff x="4067944" y="566138"/>
              <a:chExt cx="1375279" cy="1545374"/>
            </a:xfrm>
          </p:grpSpPr>
          <p:sp>
            <p:nvSpPr>
              <p:cNvPr id="33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TextBox 61"/>
            <p:cNvSpPr txBox="1"/>
            <p:nvPr/>
          </p:nvSpPr>
          <p:spPr>
            <a:xfrm>
              <a:off x="4381562" y="1944357"/>
              <a:ext cx="306759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53"/>
          <p:cNvGrpSpPr/>
          <p:nvPr/>
        </p:nvGrpSpPr>
        <p:grpSpPr>
          <a:xfrm>
            <a:off x="5655310" y="3136900"/>
            <a:ext cx="1000125" cy="1122680"/>
            <a:chOff x="4231809" y="2398195"/>
            <a:chExt cx="571094" cy="640956"/>
          </a:xfrm>
        </p:grpSpPr>
        <p:grpSp>
          <p:nvGrpSpPr>
            <p:cNvPr id="37" name="组合 54"/>
            <p:cNvGrpSpPr/>
            <p:nvPr/>
          </p:nvGrpSpPr>
          <p:grpSpPr>
            <a:xfrm>
              <a:off x="4231809" y="2398195"/>
              <a:ext cx="571094" cy="640956"/>
              <a:chOff x="4067944" y="566138"/>
              <a:chExt cx="1376153" cy="1544500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8818" y="735359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8" name="TextBox 63"/>
            <p:cNvSpPr txBox="1"/>
            <p:nvPr/>
          </p:nvSpPr>
          <p:spPr>
            <a:xfrm>
              <a:off x="4378640" y="2634404"/>
              <a:ext cx="286453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43"/>
          <p:cNvSpPr txBox="1"/>
          <p:nvPr/>
        </p:nvSpPr>
        <p:spPr>
          <a:xfrm>
            <a:off x="7149465" y="4742815"/>
            <a:ext cx="308102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YARN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167245" y="530669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53"/>
          <p:cNvGrpSpPr/>
          <p:nvPr/>
        </p:nvGrpSpPr>
        <p:grpSpPr>
          <a:xfrm>
            <a:off x="5663565" y="4290695"/>
            <a:ext cx="1000125" cy="1122680"/>
            <a:chOff x="4231809" y="2398195"/>
            <a:chExt cx="571094" cy="640956"/>
          </a:xfrm>
        </p:grpSpPr>
        <p:grpSp>
          <p:nvGrpSpPr>
            <p:cNvPr id="7" name="组合 54"/>
            <p:cNvGrpSpPr/>
            <p:nvPr/>
          </p:nvGrpSpPr>
          <p:grpSpPr>
            <a:xfrm>
              <a:off x="4231809" y="2398195"/>
              <a:ext cx="571094" cy="640956"/>
              <a:chOff x="4067944" y="566138"/>
              <a:chExt cx="1376153" cy="1544500"/>
            </a:xfrm>
          </p:grpSpPr>
          <p:sp>
            <p:nvSpPr>
              <p:cNvPr id="8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Flowchart: Decision 79"/>
              <p:cNvSpPr/>
              <p:nvPr/>
            </p:nvSpPr>
            <p:spPr>
              <a:xfrm>
                <a:off x="4068818" y="735359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1" name="TextBox 63"/>
            <p:cNvSpPr txBox="1"/>
            <p:nvPr/>
          </p:nvSpPr>
          <p:spPr>
            <a:xfrm>
              <a:off x="4378640" y="2634404"/>
              <a:ext cx="286453" cy="22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TextBox 43"/>
          <p:cNvSpPr txBox="1"/>
          <p:nvPr/>
        </p:nvSpPr>
        <p:spPr>
          <a:xfrm>
            <a:off x="7148830" y="5894705"/>
            <a:ext cx="308102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166610" y="645858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53"/>
          <p:cNvGrpSpPr/>
          <p:nvPr/>
        </p:nvGrpSpPr>
        <p:grpSpPr>
          <a:xfrm>
            <a:off x="5662930" y="5442585"/>
            <a:ext cx="1000125" cy="1122680"/>
            <a:chOff x="4231809" y="2398195"/>
            <a:chExt cx="571094" cy="640956"/>
          </a:xfrm>
        </p:grpSpPr>
        <p:grpSp>
          <p:nvGrpSpPr>
            <p:cNvPr id="20" name="组合 54"/>
            <p:cNvGrpSpPr/>
            <p:nvPr/>
          </p:nvGrpSpPr>
          <p:grpSpPr>
            <a:xfrm>
              <a:off x="4231809" y="2398195"/>
              <a:ext cx="571094" cy="640956"/>
              <a:chOff x="4067944" y="566138"/>
              <a:chExt cx="1376153" cy="1544500"/>
            </a:xfrm>
          </p:grpSpPr>
          <p:sp>
            <p:nvSpPr>
              <p:cNvPr id="24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Flowchart: Decision 79"/>
              <p:cNvSpPr/>
              <p:nvPr/>
            </p:nvSpPr>
            <p:spPr>
              <a:xfrm>
                <a:off x="4068818" y="735359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" name="TextBox 63"/>
            <p:cNvSpPr txBox="1"/>
            <p:nvPr/>
          </p:nvSpPr>
          <p:spPr>
            <a:xfrm>
              <a:off x="4378640" y="2634404"/>
              <a:ext cx="286453" cy="22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4.4.1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调度器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830" y="1445895"/>
            <a:ext cx="431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(1)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FIFO  Scheduler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547370" y="2907030"/>
            <a:ext cx="5080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最简单的调度器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job1</a:t>
            </a:r>
            <a:r>
              <a:rPr lang="zh-CN" altLang="en-US" sz="2400"/>
              <a:t>运行完后，</a:t>
            </a:r>
            <a:r>
              <a:rPr lang="en-US" altLang="zh-CN" sz="2400"/>
              <a:t>job2</a:t>
            </a:r>
            <a:r>
              <a:rPr lang="zh-CN" altLang="en-US" sz="2400"/>
              <a:t>才能获取到资源</a:t>
            </a:r>
            <a:endParaRPr lang="zh-CN" altLang="en-US" sz="2400"/>
          </a:p>
        </p:txBody>
      </p:sp>
      <p:pic>
        <p:nvPicPr>
          <p:cNvPr id="5" name="图片 2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4370" y="2246948"/>
            <a:ext cx="4287520" cy="3142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4.4.1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调度器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830" y="1445895"/>
            <a:ext cx="431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(2)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Capacity  Scheduler</a:t>
            </a:r>
            <a:endParaRPr lang="en-US" altLang="zh-CN" sz="2400"/>
          </a:p>
        </p:txBody>
      </p:sp>
      <p:pic>
        <p:nvPicPr>
          <p:cNvPr id="8" name="图片 23" descr="IMG_2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0" y="1209040"/>
            <a:ext cx="6750685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4165" y="2737485"/>
            <a:ext cx="54051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分成多个队列，每个队列占用一定资源</a:t>
            </a:r>
            <a:endParaRPr lang="zh-CN" sz="2400"/>
          </a:p>
          <a:p>
            <a:r>
              <a:rPr lang="zh-CN" sz="2400"/>
              <a:t>可以看作是F</a:t>
            </a:r>
            <a:r>
              <a:rPr lang="en-US" altLang="zh-CN" sz="2400"/>
              <a:t>IFO </a:t>
            </a:r>
            <a:r>
              <a:rPr lang="zh-CN" sz="2400"/>
              <a:t>Scheduler的多队列版本。</a:t>
            </a:r>
            <a:endParaRPr lang="zh-CN" sz="2400"/>
          </a:p>
          <a:p>
            <a:endParaRPr lang="zh-CN" sz="2400"/>
          </a:p>
          <a:p>
            <a:r>
              <a:rPr lang="zh-CN" sz="2400"/>
              <a:t>每个队列可以限制资源使用量。但是，队列间的资源分配以使用量作排列依据，使得容量小的队列有竞争优势。</a:t>
            </a:r>
            <a:endParaRPr lang="zh-CN" sz="2400"/>
          </a:p>
          <a:p>
            <a:endParaRPr lang="zh-CN" sz="2400"/>
          </a:p>
          <a:p>
            <a:r>
              <a:rPr lang="zh-CN" sz="2400"/>
              <a:t>注意：如果不限制某队列最大容量，则运行过程中，它可以占用全部资源。</a:t>
            </a: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4.4.1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调度器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9830" y="1445895"/>
            <a:ext cx="431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(2)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Capacity  Scheduler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8515" y="1906270"/>
            <a:ext cx="6844665" cy="4587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480" y="3013710"/>
            <a:ext cx="447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YARN</a:t>
            </a:r>
            <a:r>
              <a:rPr lang="zh-CN" altLang="en-US" sz="2400"/>
              <a:t>默认采用</a:t>
            </a:r>
            <a:r>
              <a:rPr lang="en-US" altLang="zh-CN" sz="2400"/>
              <a:t>Capacity Scheduler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4.4.1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YARN</a:t>
            </a:r>
            <a:r>
              <a:rPr lang="zh-CN" altLang="en-US" sz="2800" b="1" dirty="0">
                <a:sym typeface="+mn-ea"/>
              </a:rPr>
              <a:t>调度器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10242" name="图片 3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46405"/>
            <a:ext cx="4449445" cy="380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179830" y="1445895"/>
            <a:ext cx="431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(3)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Fair Scheduler 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304165" y="2737485"/>
            <a:ext cx="54051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刚开始，</a:t>
            </a:r>
            <a:r>
              <a:rPr lang="en-US" altLang="zh-CN" sz="2400"/>
              <a:t>job1</a:t>
            </a:r>
            <a:r>
              <a:rPr lang="zh-CN" altLang="en-US" sz="2400"/>
              <a:t>占用</a:t>
            </a:r>
            <a:r>
              <a:rPr lang="en-US" altLang="zh-CN" sz="2400"/>
              <a:t>100%</a:t>
            </a:r>
            <a:r>
              <a:rPr lang="zh-CN" altLang="en-US" sz="2400"/>
              <a:t>资源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job2</a:t>
            </a:r>
            <a:r>
              <a:rPr lang="zh-CN" altLang="en-US" sz="2400"/>
              <a:t>提交后，</a:t>
            </a:r>
            <a:r>
              <a:rPr lang="en-US" altLang="zh-CN" sz="2400"/>
              <a:t>job1</a:t>
            </a:r>
            <a:r>
              <a:rPr lang="zh-CN" altLang="en-US" sz="2400"/>
              <a:t>、</a:t>
            </a:r>
            <a:r>
              <a:rPr lang="en-US" altLang="zh-CN" sz="2400"/>
              <a:t>job2</a:t>
            </a:r>
            <a:r>
              <a:rPr lang="zh-CN" altLang="en-US" sz="2400"/>
              <a:t>各占</a:t>
            </a:r>
            <a:r>
              <a:rPr lang="en-US" altLang="zh-CN" sz="2400"/>
              <a:t>50%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job2</a:t>
            </a:r>
            <a:r>
              <a:rPr lang="zh-CN" altLang="en-US" sz="2400"/>
              <a:t>运行完后，</a:t>
            </a:r>
            <a:r>
              <a:rPr lang="en-US" altLang="zh-CN" sz="2400"/>
              <a:t>job1</a:t>
            </a:r>
            <a:r>
              <a:rPr lang="zh-CN" altLang="en-US" sz="2400"/>
              <a:t>又占</a:t>
            </a:r>
            <a:r>
              <a:rPr lang="en-US" altLang="zh-CN" sz="2400"/>
              <a:t>100%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511810" y="5342255"/>
            <a:ext cx="4515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假设每个任务具有相同的优先级，平均分配系统的资源</a:t>
            </a:r>
            <a:endParaRPr lang="zh-CN" altLang="en-US" sz="2400"/>
          </a:p>
        </p:txBody>
      </p:sp>
      <p:pic>
        <p:nvPicPr>
          <p:cNvPr id="3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3" y="3544888"/>
            <a:ext cx="3913505" cy="3293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4.4.2</a:t>
            </a:r>
            <a:r>
              <a:rPr lang="zh-CN" altLang="en-US" sz="2800" b="1" dirty="0">
                <a:sym typeface="+mn-ea"/>
              </a:rPr>
              <a:t>  三种调度器比较</a:t>
            </a:r>
            <a:endParaRPr lang="zh-CN" altLang="en-US" sz="2800" b="1" dirty="0"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72795" y="1656080"/>
          <a:ext cx="111309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550"/>
                <a:gridCol w="88893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调度器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工作方法</a:t>
                      </a:r>
                      <a:endParaRPr lang="zh-CN" alt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FIFO  Scheduler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sym typeface="+mn-ea"/>
                        </a:rPr>
                        <a:t>1</a:t>
                      </a:r>
                      <a:r>
                        <a:rPr lang="zh-CN" altLang="en-US" sz="2400">
                          <a:sym typeface="+mn-ea"/>
                        </a:rPr>
                        <a:t>）单队列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sym typeface="+mn-ea"/>
                        </a:rPr>
                        <a:t>）</a:t>
                      </a:r>
                      <a:r>
                        <a:rPr lang="en-US" altLang="zh-CN" sz="2400">
                          <a:sym typeface="+mn-ea"/>
                        </a:rPr>
                        <a:t>先进先出的原则</a:t>
                      </a:r>
                      <a:endParaRPr lang="zh-CN" altLang="en-US" sz="2400"/>
                    </a:p>
                  </a:txBody>
                  <a:tcPr/>
                </a:tc>
              </a:tr>
              <a:tr h="1282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Capacity Scheduler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sym typeface="+mn-ea"/>
                        </a:rPr>
                        <a:t>1</a:t>
                      </a:r>
                      <a:r>
                        <a:rPr lang="zh-CN" altLang="en-US" sz="2400">
                          <a:sym typeface="+mn-ea"/>
                        </a:rPr>
                        <a:t>）多队列。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sym typeface="+mn-ea"/>
                        </a:rPr>
                        <a:t>）</a:t>
                      </a:r>
                      <a:r>
                        <a:rPr lang="en-US" altLang="zh-CN" sz="2400">
                          <a:sym typeface="+mn-ea"/>
                        </a:rPr>
                        <a:t>计算能力调度器，选择</a:t>
                      </a:r>
                      <a:r>
                        <a:rPr lang="zh-CN" altLang="en-US" sz="2400">
                          <a:sym typeface="+mn-ea"/>
                        </a:rPr>
                        <a:t>资源使用量</a:t>
                      </a:r>
                      <a:r>
                        <a:rPr lang="en-US" altLang="zh-CN" sz="2400">
                          <a:sym typeface="+mn-ea"/>
                        </a:rPr>
                        <a:t>占用最小、优先级高的先执行。</a:t>
                      </a:r>
                      <a:endParaRPr lang="en-US" altLang="zh-CN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sym typeface="+mn-ea"/>
                        </a:rPr>
                        <a:t>3</a:t>
                      </a:r>
                      <a:r>
                        <a:rPr lang="zh-CN" altLang="en-US" sz="2400">
                          <a:sym typeface="+mn-ea"/>
                        </a:rPr>
                        <a:t>）</a:t>
                      </a:r>
                      <a:r>
                        <a:rPr lang="en-US" altLang="zh-CN" sz="2400">
                          <a:sym typeface="+mn-ea"/>
                        </a:rPr>
                        <a:t>多用户的情况下，</a:t>
                      </a:r>
                      <a:r>
                        <a:rPr lang="zh-CN" altLang="en-US" sz="2400">
                          <a:sym typeface="+mn-ea"/>
                        </a:rPr>
                        <a:t>可以</a:t>
                      </a:r>
                      <a:r>
                        <a:rPr lang="en-US" altLang="zh-CN" sz="2400">
                          <a:sym typeface="+mn-ea"/>
                        </a:rPr>
                        <a:t>最大化集群的吞吐和利用率</a:t>
                      </a:r>
                      <a:r>
                        <a:rPr lang="zh-CN" altLang="en-US" sz="2400">
                          <a:sym typeface="+mn-ea"/>
                        </a:rPr>
                        <a:t>。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 Fair Scheduler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sym typeface="+mn-ea"/>
                        </a:rPr>
                        <a:t>1</a:t>
                      </a:r>
                      <a:r>
                        <a:rPr lang="zh-CN" altLang="en-US" sz="2400">
                          <a:sym typeface="+mn-ea"/>
                        </a:rPr>
                        <a:t>）多队列。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（</a:t>
                      </a:r>
                      <a:r>
                        <a:rPr lang="en-US" altLang="zh-CN" sz="2400">
                          <a:sym typeface="+mn-ea"/>
                        </a:rPr>
                        <a:t>2</a:t>
                      </a:r>
                      <a:r>
                        <a:rPr lang="zh-CN" altLang="en-US" sz="2400">
                          <a:sym typeface="+mn-ea"/>
                        </a:rPr>
                        <a:t>）</a:t>
                      </a:r>
                      <a:r>
                        <a:rPr lang="en-US" altLang="zh-CN" sz="2400">
                          <a:sym typeface="+mn-ea"/>
                        </a:rPr>
                        <a:t>公平调度，所有的 job 具有相同的资源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zh-CN" altLang="en-US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小结</a:t>
              </a:r>
              <a:endParaRPr lang="zh-CN" altLang="en-US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0 5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/>
          <p:cNvSpPr txBox="1"/>
          <p:nvPr/>
        </p:nvSpPr>
        <p:spPr>
          <a:xfrm>
            <a:off x="1113155" y="800100"/>
            <a:ext cx="7944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4.5.1</a:t>
            </a:r>
            <a:r>
              <a:rPr lang="zh-CN" altLang="en-US" sz="2800" b="1" dirty="0">
                <a:sym typeface="+mn-ea"/>
              </a:rPr>
              <a:t>  小结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2885" y="2046605"/>
            <a:ext cx="74028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MapReduce 1 </a:t>
            </a:r>
            <a:r>
              <a:rPr lang="zh-CN" altLang="en-US" sz="2800"/>
              <a:t>的局限性</a:t>
            </a:r>
            <a:endParaRPr lang="zh-CN" altLang="en-US" sz="2800"/>
          </a:p>
          <a:p>
            <a:r>
              <a:rPr lang="en-US" altLang="zh-CN" sz="2800"/>
              <a:t>2. YARN</a:t>
            </a:r>
            <a:r>
              <a:rPr lang="zh-CN" altLang="en-US" sz="2800"/>
              <a:t>架构</a:t>
            </a:r>
            <a:endParaRPr lang="zh-CN" altLang="en-US" sz="2800"/>
          </a:p>
          <a:p>
            <a:r>
              <a:rPr lang="en-US" altLang="zh-CN" sz="2800"/>
              <a:t>3. YARN</a:t>
            </a:r>
            <a:r>
              <a:rPr lang="zh-CN" altLang="en-US" sz="2800"/>
              <a:t>中</a:t>
            </a:r>
            <a:r>
              <a:rPr lang="en-US" altLang="zh-CN" sz="2800"/>
              <a:t>Application</a:t>
            </a:r>
            <a:r>
              <a:rPr lang="zh-CN" altLang="en-US" sz="2800"/>
              <a:t>工作机制</a:t>
            </a:r>
            <a:endParaRPr lang="zh-CN" altLang="en-US" sz="2800"/>
          </a:p>
          <a:p>
            <a:r>
              <a:rPr lang="en-US" altLang="zh-CN" sz="2800"/>
              <a:t>4. YARN</a:t>
            </a:r>
            <a:r>
              <a:rPr lang="zh-CN" altLang="en-US" sz="2800"/>
              <a:t>三种调度器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4500" y="27686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charset="-122"/>
                <a:ea typeface="微软雅黑" panose="020B0503020204020204" charset="-122"/>
              </a:rPr>
              <a:t>感谢您的聆听！</a:t>
            </a:r>
            <a:endParaRPr lang="en-US" altLang="zh-CN" sz="4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74742" y="1995805"/>
            <a:ext cx="5347879" cy="3246556"/>
            <a:chOff x="5726" y="2576"/>
            <a:chExt cx="4993" cy="3031"/>
          </a:xfrm>
        </p:grpSpPr>
        <p:sp>
          <p:nvSpPr>
            <p:cNvPr id="12" name="TextBox 11"/>
            <p:cNvSpPr txBox="1"/>
            <p:nvPr/>
          </p:nvSpPr>
          <p:spPr>
            <a:xfrm>
              <a:off x="6066" y="2689"/>
              <a:ext cx="4653" cy="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endPara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/>
              <a:endParaRPr lang="en-US" altLang="zh-CN" sz="2800" b="1" dirty="0">
                <a:solidFill>
                  <a:srgbClr val="08080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1" algn="ctr"/>
              <a:r>
                <a:rPr lang="en-US" altLang="zh-CN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YARN</a:t>
              </a:r>
              <a:r>
                <a:rPr lang="zh-CN" altLang="en-US" sz="3600" b="1" dirty="0" smtClean="0">
                  <a:solidFill>
                    <a:srgbClr val="B22F33"/>
                  </a:solidFill>
                  <a:latin typeface="微软雅黑" panose="020B0503020204020204" charset="-122"/>
                  <a:ea typeface="微软雅黑" panose="020B0503020204020204" charset="-122"/>
                </a:rPr>
                <a:t>产生背景</a:t>
              </a:r>
              <a:endParaRPr lang="zh-CN" altLang="en-US" sz="3600" b="1" dirty="0" smtClean="0">
                <a:solidFill>
                  <a:srgbClr val="B22F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726" y="2576"/>
              <a:ext cx="0" cy="3031"/>
            </a:xfrm>
            <a:prstGeom prst="line">
              <a:avLst/>
            </a:prstGeom>
            <a:ln w="12700">
              <a:solidFill>
                <a:srgbClr val="0808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/>
        </p:nvCxnSpPr>
        <p:spPr>
          <a:xfrm>
            <a:off x="9051290" y="5016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/>
          <p:cNvSpPr/>
          <p:nvPr/>
        </p:nvSpPr>
        <p:spPr>
          <a:xfrm>
            <a:off x="1651000" y="2368550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3" name="Flowchart: Decision 79"/>
          <p:cNvSpPr/>
          <p:nvPr/>
        </p:nvSpPr>
        <p:spPr>
          <a:xfrm>
            <a:off x="1651000" y="2585085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5" name="TextBox 93"/>
          <p:cNvSpPr txBox="1"/>
          <p:nvPr/>
        </p:nvSpPr>
        <p:spPr>
          <a:xfrm>
            <a:off x="2351405" y="3418205"/>
            <a:ext cx="1007110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r>
              <a:rPr lang="en-US" altLang="zh-CN" sz="44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0 1</a:t>
            </a:r>
            <a:endParaRPr lang="en-US" altLang="zh-CN" sz="44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ym typeface="+mn-ea"/>
              </a:rPr>
              <a:t>思考现实生活的例子</a:t>
            </a:r>
            <a:endParaRPr lang="zh-CN" sz="2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0225" y="942340"/>
            <a:ext cx="4924425" cy="285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255" y="1462405"/>
            <a:ext cx="6348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一个电子厂，刚开始是</a:t>
            </a:r>
            <a:r>
              <a:rPr lang="en-US" altLang="zh-CN" sz="2400"/>
              <a:t>1</a:t>
            </a:r>
            <a:r>
              <a:rPr lang="zh-CN" altLang="en-US" sz="2400"/>
              <a:t>老板</a:t>
            </a:r>
            <a:r>
              <a:rPr lang="en-US" altLang="zh-CN" sz="2400"/>
              <a:t>+ 3</a:t>
            </a:r>
            <a:r>
              <a:rPr lang="zh-CN" altLang="en-US" sz="2400"/>
              <a:t>个工人</a:t>
            </a:r>
            <a:endParaRPr lang="zh-CN" altLang="en-US" sz="2400"/>
          </a:p>
          <a:p>
            <a:r>
              <a:rPr lang="zh-CN" altLang="en-US" sz="2400"/>
              <a:t>思考：</a:t>
            </a:r>
            <a:r>
              <a:rPr lang="zh-CN" altLang="en-US" sz="2400">
                <a:sym typeface="+mn-ea"/>
              </a:rPr>
              <a:t>随着业务扩大，订单将增加，工人增多。</a:t>
            </a:r>
            <a:r>
              <a:rPr lang="zh-CN" altLang="en-US" sz="2400"/>
              <a:t>电子厂会遇到哪些问题？</a:t>
            </a:r>
            <a:endParaRPr lang="zh-CN" altLang="en-US" sz="2400"/>
          </a:p>
        </p:txBody>
      </p:sp>
      <p:grpSp>
        <p:nvGrpSpPr>
          <p:cNvPr id="19" name="组合 18"/>
          <p:cNvGrpSpPr/>
          <p:nvPr/>
        </p:nvGrpSpPr>
        <p:grpSpPr>
          <a:xfrm>
            <a:off x="4138295" y="3886200"/>
            <a:ext cx="8096885" cy="2471420"/>
            <a:chOff x="6517" y="6120"/>
            <a:chExt cx="12751" cy="3892"/>
          </a:xfrm>
        </p:grpSpPr>
        <p:sp>
          <p:nvSpPr>
            <p:cNvPr id="6" name="圆角矩形 5"/>
            <p:cNvSpPr/>
            <p:nvPr/>
          </p:nvSpPr>
          <p:spPr>
            <a:xfrm>
              <a:off x="9150" y="6120"/>
              <a:ext cx="2659" cy="10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老板</a:t>
              </a: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517" y="8709"/>
              <a:ext cx="2377" cy="12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工人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50" y="8760"/>
              <a:ext cx="2377" cy="12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工人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911" y="8759"/>
              <a:ext cx="2377" cy="12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工人</a:t>
              </a:r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 flipH="1">
              <a:off x="7706" y="7194"/>
              <a:ext cx="2774" cy="15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2"/>
              <a:endCxn id="8" idx="0"/>
            </p:cNvCxnSpPr>
            <p:nvPr/>
          </p:nvCxnSpPr>
          <p:spPr>
            <a:xfrm flipH="1">
              <a:off x="10339" y="7194"/>
              <a:ext cx="141" cy="15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>
              <a:off x="10525" y="7338"/>
              <a:ext cx="2575" cy="142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左箭头 14"/>
            <p:cNvSpPr/>
            <p:nvPr/>
          </p:nvSpPr>
          <p:spPr>
            <a:xfrm>
              <a:off x="13898" y="6274"/>
              <a:ext cx="2408" cy="9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609" y="6444"/>
              <a:ext cx="25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客户</a:t>
              </a:r>
              <a:r>
                <a:rPr lang="en-US" altLang="zh-CN" b="1"/>
                <a:t>1 </a:t>
              </a:r>
              <a:r>
                <a:rPr lang="zh-CN" altLang="en-US" b="1"/>
                <a:t>订单</a:t>
              </a:r>
              <a:endParaRPr lang="zh-CN" altLang="en-US" b="1"/>
            </a:p>
          </p:txBody>
        </p:sp>
        <p:sp>
          <p:nvSpPr>
            <p:cNvPr id="17" name="左箭头 16"/>
            <p:cNvSpPr/>
            <p:nvPr/>
          </p:nvSpPr>
          <p:spPr>
            <a:xfrm>
              <a:off x="13898" y="7193"/>
              <a:ext cx="2408" cy="9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685" y="7363"/>
              <a:ext cx="25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客户</a:t>
              </a:r>
              <a:r>
                <a:rPr lang="en-US" altLang="zh-CN" b="1"/>
                <a:t>2 </a:t>
              </a:r>
              <a:r>
                <a:rPr lang="zh-CN" altLang="en-US" b="1"/>
                <a:t>订单</a:t>
              </a:r>
              <a:endParaRPr lang="zh-CN" altLang="en-US" b="1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89255" y="3138170"/>
            <a:ext cx="40913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问题一：</a:t>
            </a:r>
            <a:endParaRPr lang="zh-CN" altLang="en-US" sz="2000"/>
          </a:p>
          <a:p>
            <a:r>
              <a:rPr lang="zh-CN" altLang="en-US" sz="2000"/>
              <a:t>对于老板：订单进来，要分配任务。工人增多，管理工作事情多。老板很忙啊</a:t>
            </a:r>
            <a:r>
              <a:rPr lang="en-US" altLang="zh-CN" sz="2000"/>
              <a:t>!!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389255" y="4783455"/>
            <a:ext cx="40913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问题二：订单进来，工人数量是有一个上限。如何安排协调资源，哪些订单先处理？</a:t>
            </a:r>
            <a:endParaRPr lang="zh-CN" altLang="en-US" sz="2000"/>
          </a:p>
        </p:txBody>
      </p:sp>
      <p:sp>
        <p:nvSpPr>
          <p:cNvPr id="22" name="笑脸 21"/>
          <p:cNvSpPr/>
          <p:nvPr/>
        </p:nvSpPr>
        <p:spPr>
          <a:xfrm>
            <a:off x="11804650" y="4048760"/>
            <a:ext cx="308610" cy="454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笑脸 22"/>
          <p:cNvSpPr/>
          <p:nvPr/>
        </p:nvSpPr>
        <p:spPr>
          <a:xfrm>
            <a:off x="11804650" y="4675505"/>
            <a:ext cx="308610" cy="454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9255" y="598932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其他问题：</a:t>
            </a:r>
            <a:r>
              <a:rPr lang="en-US" altLang="zh-CN"/>
              <a:t>.......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 dirty="0">
                <a:sym typeface="+mn-ea"/>
              </a:rPr>
              <a:t>如何解决？</a:t>
            </a:r>
            <a:endParaRPr lang="zh-CN" sz="2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0225" y="942340"/>
            <a:ext cx="4924425" cy="2857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255" y="1462405"/>
            <a:ext cx="6348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一个电子厂，刚开始是一个老板</a:t>
            </a:r>
            <a:r>
              <a:rPr lang="en-US" altLang="zh-CN" sz="2400"/>
              <a:t>+ 3</a:t>
            </a:r>
            <a:r>
              <a:rPr lang="zh-CN" altLang="en-US" sz="2400"/>
              <a:t>个工人</a:t>
            </a:r>
            <a:endParaRPr lang="zh-CN" altLang="en-US" sz="2400"/>
          </a:p>
          <a:p>
            <a:r>
              <a:rPr lang="zh-CN" altLang="en-US" sz="2400"/>
              <a:t>随着业务扩大，订单将增加，工人增多。</a:t>
            </a:r>
            <a:endParaRPr lang="zh-CN" altLang="en-US" sz="2400"/>
          </a:p>
          <a:p>
            <a:r>
              <a:rPr lang="zh-CN" altLang="en-US" sz="2400"/>
              <a:t>思考：电子厂会遇到哪些问题？</a:t>
            </a:r>
            <a:endParaRPr lang="zh-CN" altLang="en-US" sz="2400"/>
          </a:p>
        </p:txBody>
      </p:sp>
      <p:grpSp>
        <p:nvGrpSpPr>
          <p:cNvPr id="19" name="组合 18"/>
          <p:cNvGrpSpPr/>
          <p:nvPr/>
        </p:nvGrpSpPr>
        <p:grpSpPr>
          <a:xfrm>
            <a:off x="4138295" y="3886200"/>
            <a:ext cx="8096885" cy="2471420"/>
            <a:chOff x="6517" y="6120"/>
            <a:chExt cx="12751" cy="3892"/>
          </a:xfrm>
        </p:grpSpPr>
        <p:sp>
          <p:nvSpPr>
            <p:cNvPr id="6" name="圆角矩形 5"/>
            <p:cNvSpPr/>
            <p:nvPr/>
          </p:nvSpPr>
          <p:spPr>
            <a:xfrm>
              <a:off x="7952" y="6120"/>
              <a:ext cx="2659" cy="10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老板</a:t>
              </a: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517" y="8709"/>
              <a:ext cx="2377" cy="12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工人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50" y="8760"/>
              <a:ext cx="2377" cy="12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工人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911" y="8759"/>
              <a:ext cx="2377" cy="125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工人</a:t>
              </a:r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6" idx="2"/>
              <a:endCxn id="7" idx="0"/>
            </p:cNvCxnSpPr>
            <p:nvPr/>
          </p:nvCxnSpPr>
          <p:spPr>
            <a:xfrm flipH="1">
              <a:off x="7706" y="7194"/>
              <a:ext cx="1576" cy="15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2"/>
              <a:endCxn id="8" idx="0"/>
            </p:cNvCxnSpPr>
            <p:nvPr/>
          </p:nvCxnSpPr>
          <p:spPr>
            <a:xfrm>
              <a:off x="9282" y="7194"/>
              <a:ext cx="1057" cy="156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>
              <a:off x="9407" y="7288"/>
              <a:ext cx="3693" cy="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左箭头 14"/>
            <p:cNvSpPr/>
            <p:nvPr/>
          </p:nvSpPr>
          <p:spPr>
            <a:xfrm>
              <a:off x="13898" y="6274"/>
              <a:ext cx="2408" cy="9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609" y="6444"/>
              <a:ext cx="25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客户</a:t>
              </a:r>
              <a:r>
                <a:rPr lang="en-US" altLang="zh-CN" b="1"/>
                <a:t>1 </a:t>
              </a:r>
              <a:r>
                <a:rPr lang="zh-CN" altLang="en-US" b="1"/>
                <a:t>订单</a:t>
              </a:r>
              <a:endParaRPr lang="zh-CN" altLang="en-US" b="1"/>
            </a:p>
          </p:txBody>
        </p:sp>
        <p:sp>
          <p:nvSpPr>
            <p:cNvPr id="17" name="左箭头 16"/>
            <p:cNvSpPr/>
            <p:nvPr/>
          </p:nvSpPr>
          <p:spPr>
            <a:xfrm>
              <a:off x="13898" y="7193"/>
              <a:ext cx="2408" cy="9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685" y="7363"/>
              <a:ext cx="25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客户</a:t>
              </a:r>
              <a:r>
                <a:rPr lang="en-US" altLang="zh-CN" b="1"/>
                <a:t>2 </a:t>
              </a:r>
              <a:r>
                <a:rPr lang="zh-CN" altLang="en-US" b="1"/>
                <a:t>订单</a:t>
              </a:r>
              <a:endParaRPr lang="zh-CN" altLang="en-US" b="1"/>
            </a:p>
          </p:txBody>
        </p:sp>
      </p:grpSp>
      <p:sp>
        <p:nvSpPr>
          <p:cNvPr id="22" name="笑脸 21"/>
          <p:cNvSpPr/>
          <p:nvPr/>
        </p:nvSpPr>
        <p:spPr>
          <a:xfrm>
            <a:off x="11804650" y="4048760"/>
            <a:ext cx="308610" cy="454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笑脸 22"/>
          <p:cNvSpPr/>
          <p:nvPr/>
        </p:nvSpPr>
        <p:spPr>
          <a:xfrm>
            <a:off x="11804650" y="4675505"/>
            <a:ext cx="308610" cy="45466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358265" y="4048760"/>
            <a:ext cx="2904738" cy="1543050"/>
            <a:chOff x="2139" y="6376"/>
            <a:chExt cx="3602" cy="2430"/>
          </a:xfrm>
        </p:grpSpPr>
        <p:sp>
          <p:nvSpPr>
            <p:cNvPr id="2050" name=" 2050"/>
            <p:cNvSpPr/>
            <p:nvPr/>
          </p:nvSpPr>
          <p:spPr bwMode="auto">
            <a:xfrm>
              <a:off x="2827" y="6376"/>
              <a:ext cx="2225" cy="148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139" y="8081"/>
              <a:ext cx="360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拉长（</a:t>
              </a:r>
              <a:r>
                <a:rPr lang="en-US" altLang="zh-CN" sz="2400"/>
                <a:t>Line Leader</a:t>
              </a:r>
              <a:r>
                <a:rPr lang="zh-CN" altLang="en-US" sz="2400"/>
                <a:t>）</a:t>
              </a:r>
              <a:endParaRPr lang="zh-CN" altLang="en-US" sz="24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62610" y="2728595"/>
            <a:ext cx="4010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解决方法：</a:t>
            </a:r>
            <a:endParaRPr lang="zh-CN" altLang="en-US"/>
          </a:p>
          <a:p>
            <a:r>
              <a:rPr lang="en-US" altLang="zh-CN"/>
              <a:t>(1)</a:t>
            </a:r>
            <a:r>
              <a:rPr lang="zh-CN" altLang="en-US"/>
              <a:t>增加拉长，负责跟进进度</a:t>
            </a:r>
            <a:endParaRPr lang="zh-CN" altLang="en-US"/>
          </a:p>
          <a:p>
            <a:r>
              <a:rPr lang="en-US" altLang="zh-CN"/>
              <a:t>(2)</a:t>
            </a:r>
            <a:r>
              <a:rPr lang="zh-CN" altLang="en-US"/>
              <a:t>采用合适的调度器处理订单。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517265" y="4644390"/>
            <a:ext cx="4675505" cy="908050"/>
            <a:chOff x="5539" y="7314"/>
            <a:chExt cx="7363" cy="1430"/>
          </a:xfrm>
        </p:grpSpPr>
        <p:cxnSp>
          <p:nvCxnSpPr>
            <p:cNvPr id="14" name="直接箭头连接符 13"/>
            <p:cNvCxnSpPr/>
            <p:nvPr/>
          </p:nvCxnSpPr>
          <p:spPr>
            <a:xfrm flipH="1" flipV="1">
              <a:off x="5539" y="7314"/>
              <a:ext cx="2301" cy="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5590" y="7339"/>
              <a:ext cx="4705" cy="13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5590" y="7365"/>
              <a:ext cx="7312" cy="1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圆角矩形 19"/>
          <p:cNvSpPr/>
          <p:nvPr/>
        </p:nvSpPr>
        <p:spPr>
          <a:xfrm>
            <a:off x="6880225" y="3898900"/>
            <a:ext cx="1688465" cy="6819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老板娘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190625" y="1958975"/>
            <a:ext cx="2961640" cy="4578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4.1.1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altLang="zh-CN" sz="2800" b="1" dirty="0">
                <a:sym typeface="+mn-ea"/>
              </a:rPr>
              <a:t>Hadoop</a:t>
            </a:r>
            <a:r>
              <a:rPr lang="zh-CN" altLang="en-US" sz="2800" b="1" dirty="0">
                <a:sym typeface="+mn-ea"/>
              </a:rPr>
              <a:t>主要组成</a:t>
            </a:r>
            <a:endParaRPr lang="zh-CN" altLang="en-US" sz="2800" b="1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7040" y="2212109"/>
            <a:ext cx="1947545" cy="4078210"/>
            <a:chOff x="2704" y="4689"/>
            <a:chExt cx="3067" cy="3880"/>
          </a:xfrm>
        </p:grpSpPr>
        <p:sp>
          <p:nvSpPr>
            <p:cNvPr id="32" name="矩形 31"/>
            <p:cNvSpPr/>
            <p:nvPr/>
          </p:nvSpPr>
          <p:spPr>
            <a:xfrm>
              <a:off x="2704" y="7635"/>
              <a:ext cx="3067" cy="934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400"/>
                <a:t>存储</a:t>
              </a:r>
              <a:endParaRPr lang="zh-CN" altLang="en-US" sz="2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704" y="4689"/>
              <a:ext cx="3067" cy="934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2400"/>
                <a:t>计算</a:t>
              </a:r>
              <a:endParaRPr lang="zh-CN" altLang="en-US" sz="240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373505" y="1437005"/>
            <a:ext cx="3275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Hadoop</a:t>
            </a:r>
            <a:r>
              <a:rPr lang="zh-CN" altLang="en-US" sz="2800"/>
              <a:t>主要的组成</a:t>
            </a:r>
            <a:endParaRPr lang="zh-CN" altLang="en-US" sz="2800"/>
          </a:p>
        </p:txBody>
      </p:sp>
      <p:grpSp>
        <p:nvGrpSpPr>
          <p:cNvPr id="66" name="组合 65"/>
          <p:cNvGrpSpPr/>
          <p:nvPr/>
        </p:nvGrpSpPr>
        <p:grpSpPr>
          <a:xfrm>
            <a:off x="3664585" y="2090420"/>
            <a:ext cx="6977380" cy="1198880"/>
            <a:chOff x="5771" y="3484"/>
            <a:chExt cx="10988" cy="1888"/>
          </a:xfrm>
        </p:grpSpPr>
        <p:sp>
          <p:nvSpPr>
            <p:cNvPr id="53" name="矩形 52"/>
            <p:cNvSpPr/>
            <p:nvPr/>
          </p:nvSpPr>
          <p:spPr>
            <a:xfrm>
              <a:off x="9341" y="3484"/>
              <a:ext cx="7419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7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MapReduce</a:t>
              </a:r>
              <a:endPara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5771" y="4058"/>
              <a:ext cx="3570" cy="741"/>
            </a:xfrm>
            <a:prstGeom prst="rightArrow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664585" y="5339080"/>
            <a:ext cx="4567555" cy="1198880"/>
            <a:chOff x="5771" y="6241"/>
            <a:chExt cx="7193" cy="1888"/>
          </a:xfrm>
        </p:grpSpPr>
        <p:sp>
          <p:nvSpPr>
            <p:cNvPr id="55" name="矩形 54"/>
            <p:cNvSpPr/>
            <p:nvPr/>
          </p:nvSpPr>
          <p:spPr>
            <a:xfrm>
              <a:off x="9538" y="6241"/>
              <a:ext cx="3427" cy="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7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HDFS</a:t>
              </a:r>
              <a:endPara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5771" y="6814"/>
              <a:ext cx="3570" cy="741"/>
            </a:xfrm>
            <a:prstGeom prst="rightArrow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648835" y="2997835"/>
            <a:ext cx="3174365" cy="1908810"/>
            <a:chOff x="7321" y="4721"/>
            <a:chExt cx="4999" cy="3006"/>
          </a:xfrm>
        </p:grpSpPr>
        <p:sp>
          <p:nvSpPr>
            <p:cNvPr id="67" name="下箭头 66"/>
            <p:cNvSpPr/>
            <p:nvPr/>
          </p:nvSpPr>
          <p:spPr>
            <a:xfrm>
              <a:off x="10456" y="4721"/>
              <a:ext cx="987" cy="1357"/>
            </a:xfrm>
            <a:prstGeom prst="downArrow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21" y="6226"/>
              <a:ext cx="4999" cy="150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en-US" sz="2800"/>
                <a:t>Hadoop </a:t>
              </a:r>
              <a:r>
                <a:rPr lang="en-US" sz="2800">
                  <a:sym typeface="+mn-ea"/>
                </a:rPr>
                <a:t>1.x</a:t>
              </a:r>
              <a:r>
                <a:rPr lang="zh-CN" altLang="en-US" sz="2800">
                  <a:sym typeface="+mn-ea"/>
                </a:rPr>
                <a:t>及之前</a:t>
              </a:r>
              <a:endParaRPr lang="en-US" sz="2800"/>
            </a:p>
            <a:p>
              <a:r>
                <a:rPr lang="zh-CN" altLang="en-US" sz="2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→</a:t>
              </a:r>
              <a:r>
                <a:rPr lang="en-US" altLang="zh-CN" sz="2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MapReduce 1</a:t>
              </a:r>
              <a:endPara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232775" y="3091815"/>
            <a:ext cx="3195320" cy="1814830"/>
            <a:chOff x="12965" y="4870"/>
            <a:chExt cx="3949" cy="2858"/>
          </a:xfrm>
        </p:grpSpPr>
        <p:sp>
          <p:nvSpPr>
            <p:cNvPr id="68" name="下箭头 67"/>
            <p:cNvSpPr/>
            <p:nvPr/>
          </p:nvSpPr>
          <p:spPr>
            <a:xfrm>
              <a:off x="13714" y="4870"/>
              <a:ext cx="987" cy="1357"/>
            </a:xfrm>
            <a:prstGeom prst="downArrow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2965" y="6227"/>
              <a:ext cx="3949" cy="150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p>
              <a:r>
                <a:rPr lang="en-US" sz="2800"/>
                <a:t>Hadoop 2.x  +</a:t>
              </a:r>
              <a:endParaRPr lang="en-US" sz="2800"/>
            </a:p>
            <a:p>
              <a:r>
                <a:rPr lang="zh-CN" altLang="en-US" sz="2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→ </a:t>
              </a:r>
              <a:r>
                <a:rPr lang="en-US" altLang="zh-CN" sz="28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MapReduce 2</a:t>
              </a:r>
              <a:endPara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602095" y="1844040"/>
            <a:ext cx="482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两类任务：</a:t>
            </a:r>
            <a:r>
              <a:rPr lang="en-US" altLang="zh-CN">
                <a:solidFill>
                  <a:srgbClr val="FF0000"/>
                </a:solidFill>
              </a:rPr>
              <a:t>Map</a:t>
            </a:r>
            <a:r>
              <a:rPr lang="zh-CN" altLang="en-US">
                <a:solidFill>
                  <a:srgbClr val="FF0000"/>
                </a:solidFill>
              </a:rPr>
              <a:t>任务  </a:t>
            </a:r>
            <a:r>
              <a:rPr lang="en-US" altLang="zh-CN">
                <a:solidFill>
                  <a:srgbClr val="FF0000"/>
                </a:solidFill>
              </a:rPr>
              <a:t>+   Reduce</a:t>
            </a:r>
            <a:r>
              <a:rPr lang="zh-CN" altLang="en-US">
                <a:solidFill>
                  <a:srgbClr val="FF0000"/>
                </a:solidFill>
              </a:rPr>
              <a:t>任务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643620" y="5222240"/>
            <a:ext cx="187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两个实现的版本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4.1.2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MapReduce 1 </a:t>
            </a:r>
            <a:r>
              <a:rPr lang="zh-CN" altLang="en-US" sz="2800" b="1" dirty="0">
                <a:sym typeface="+mn-ea"/>
              </a:rPr>
              <a:t>架构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9495" y="2621280"/>
            <a:ext cx="2789555" cy="8464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JobTracker</a:t>
            </a:r>
            <a:endParaRPr lang="en-US" altLang="zh-CN" sz="2400"/>
          </a:p>
        </p:txBody>
      </p:sp>
      <p:sp>
        <p:nvSpPr>
          <p:cNvPr id="13" name="矩形 12"/>
          <p:cNvSpPr/>
          <p:nvPr/>
        </p:nvSpPr>
        <p:spPr>
          <a:xfrm>
            <a:off x="7120255" y="4789170"/>
            <a:ext cx="2789555" cy="16090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cxnSp>
        <p:nvCxnSpPr>
          <p:cNvPr id="14" name="直接箭头连接符 13"/>
          <p:cNvCxnSpPr>
            <a:stCxn id="9" idx="2"/>
            <a:endCxn id="10" idx="0"/>
          </p:cNvCxnSpPr>
          <p:nvPr/>
        </p:nvCxnSpPr>
        <p:spPr>
          <a:xfrm flipH="1">
            <a:off x="1118870" y="3467735"/>
            <a:ext cx="3855720" cy="132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1" idx="0"/>
          </p:cNvCxnSpPr>
          <p:nvPr/>
        </p:nvCxnSpPr>
        <p:spPr>
          <a:xfrm>
            <a:off x="4974590" y="3467735"/>
            <a:ext cx="109220" cy="132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2" idx="0"/>
          </p:cNvCxnSpPr>
          <p:nvPr/>
        </p:nvCxnSpPr>
        <p:spPr>
          <a:xfrm>
            <a:off x="4974590" y="3467735"/>
            <a:ext cx="3413125" cy="136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23100" y="1045845"/>
            <a:ext cx="5237480" cy="3046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Client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客户端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JobTracker：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负责资源管理和所有作业的控制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TaskTracker：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负责接收来自JobTracker的命令并执行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1065" y="2621280"/>
            <a:ext cx="1363980" cy="846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Client</a:t>
            </a:r>
            <a:endParaRPr lang="en-US" altLang="zh-CN" sz="2400"/>
          </a:p>
        </p:txBody>
      </p:sp>
      <p:cxnSp>
        <p:nvCxnSpPr>
          <p:cNvPr id="31" name="直接箭头连接符 30"/>
          <p:cNvCxnSpPr>
            <a:endCxn id="9" idx="1"/>
          </p:cNvCxnSpPr>
          <p:nvPr/>
        </p:nvCxnSpPr>
        <p:spPr>
          <a:xfrm>
            <a:off x="2299335" y="3037205"/>
            <a:ext cx="128016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7458710" y="4831080"/>
            <a:ext cx="1858010" cy="5854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TaskTracker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7214870" y="5794375"/>
            <a:ext cx="1220470" cy="49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514715" y="5777865"/>
            <a:ext cx="1395095" cy="49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Reduce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06215" y="4789170"/>
            <a:ext cx="2789555" cy="16090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6" name="圆角矩形 5"/>
          <p:cNvSpPr/>
          <p:nvPr/>
        </p:nvSpPr>
        <p:spPr>
          <a:xfrm>
            <a:off x="4344670" y="4831080"/>
            <a:ext cx="1858010" cy="5854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TaskTracker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100830" y="5794375"/>
            <a:ext cx="1220470" cy="49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00675" y="5777865"/>
            <a:ext cx="1395095" cy="49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Reduce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580" y="4831080"/>
            <a:ext cx="2789555" cy="16090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15" name="圆角矩形 14"/>
          <p:cNvSpPr/>
          <p:nvPr/>
        </p:nvSpPr>
        <p:spPr>
          <a:xfrm>
            <a:off x="407035" y="4872990"/>
            <a:ext cx="1858010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TaskTracker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63195" y="5836285"/>
            <a:ext cx="1220470" cy="49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63040" y="5819775"/>
            <a:ext cx="1395095" cy="494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Reduce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6785" y="1935480"/>
            <a:ext cx="8580120" cy="4160520"/>
          </a:xfrm>
          <a:prstGeom prst="rect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866390" y="1992630"/>
            <a:ext cx="0" cy="479298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3773805" y="4739005"/>
            <a:ext cx="2447925" cy="1228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777355" y="4752340"/>
            <a:ext cx="2447925" cy="1228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581515" y="4739005"/>
            <a:ext cx="2447925" cy="1228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15535" y="4799965"/>
            <a:ext cx="120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DataNode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80375" y="4862830"/>
            <a:ext cx="120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DataNode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37845" y="2409190"/>
            <a:ext cx="1599565" cy="933450"/>
            <a:chOff x="847" y="3794"/>
            <a:chExt cx="2519" cy="1470"/>
          </a:xfrm>
        </p:grpSpPr>
        <p:sp>
          <p:nvSpPr>
            <p:cNvPr id="17" name="圆角矩形 16"/>
            <p:cNvSpPr/>
            <p:nvPr/>
          </p:nvSpPr>
          <p:spPr>
            <a:xfrm>
              <a:off x="847" y="3794"/>
              <a:ext cx="2519" cy="14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7" y="3858"/>
              <a:ext cx="1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任务</a:t>
              </a:r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003675" y="2303780"/>
            <a:ext cx="3215640" cy="958215"/>
            <a:chOff x="6305" y="3628"/>
            <a:chExt cx="5064" cy="1509"/>
          </a:xfrm>
        </p:grpSpPr>
        <p:sp>
          <p:nvSpPr>
            <p:cNvPr id="19" name="圆角矩形 18"/>
            <p:cNvSpPr/>
            <p:nvPr/>
          </p:nvSpPr>
          <p:spPr>
            <a:xfrm>
              <a:off x="6305" y="3628"/>
              <a:ext cx="5064" cy="15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38" y="3794"/>
              <a:ext cx="21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管理节点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93660" y="2256790"/>
            <a:ext cx="3584575" cy="957580"/>
            <a:chOff x="12117" y="3618"/>
            <a:chExt cx="5645" cy="1508"/>
          </a:xfrm>
        </p:grpSpPr>
        <p:sp>
          <p:nvSpPr>
            <p:cNvPr id="21" name="圆角矩形 20"/>
            <p:cNvSpPr/>
            <p:nvPr/>
          </p:nvSpPr>
          <p:spPr>
            <a:xfrm>
              <a:off x="12117" y="3618"/>
              <a:ext cx="5645" cy="15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472" y="3794"/>
              <a:ext cx="40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SecondaryNameNode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755140" y="1935480"/>
            <a:ext cx="101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2C50C"/>
                </a:solidFill>
              </a:rPr>
              <a:t>客户端</a:t>
            </a:r>
            <a:endParaRPr lang="zh-CN" altLang="en-US">
              <a:solidFill>
                <a:srgbClr val="22C50C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009630" y="1992630"/>
            <a:ext cx="101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2C50C"/>
                </a:solidFill>
              </a:rPr>
              <a:t>服务端</a:t>
            </a:r>
            <a:endParaRPr lang="zh-CN" altLang="en-US">
              <a:solidFill>
                <a:srgbClr val="22C50C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40705" y="2449830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NameNode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808335" y="4801870"/>
            <a:ext cx="120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DataNode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6" name="TextBox 6"/>
          <p:cNvSpPr txBox="1"/>
          <p:nvPr/>
        </p:nvSpPr>
        <p:spPr>
          <a:xfrm>
            <a:off x="1113155" y="800100"/>
            <a:ext cx="6336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ym typeface="+mn-ea"/>
              </a:rPr>
              <a:t>4.1.3</a:t>
            </a:r>
            <a:r>
              <a:rPr lang="zh-CN" altLang="en-US" sz="2800" b="1" dirty="0">
                <a:sym typeface="+mn-ea"/>
              </a:rPr>
              <a:t>  </a:t>
            </a:r>
            <a:r>
              <a:rPr lang="en-US" sz="2800" b="1" dirty="0">
                <a:sym typeface="+mn-ea"/>
              </a:rPr>
              <a:t>MapReduce 1 </a:t>
            </a:r>
            <a:r>
              <a:rPr lang="zh-CN" altLang="en-US" sz="2800" b="1" dirty="0">
                <a:sym typeface="+mn-ea"/>
              </a:rPr>
              <a:t>工作流程</a:t>
            </a:r>
            <a:r>
              <a:rPr lang="en-US" altLang="zh-CN" sz="2800" b="1" dirty="0">
                <a:sym typeface="+mn-ea"/>
              </a:rPr>
              <a:t>(</a:t>
            </a:r>
            <a:r>
              <a:rPr lang="zh-CN" altLang="en-US" sz="2800" b="1" dirty="0">
                <a:sym typeface="+mn-ea"/>
              </a:rPr>
              <a:t>了解即可</a:t>
            </a:r>
            <a:r>
              <a:rPr lang="en-US" altLang="zh-CN" sz="2800" b="1" dirty="0">
                <a:sym typeface="+mn-ea"/>
              </a:rPr>
              <a:t>)</a:t>
            </a:r>
            <a:endParaRPr lang="en-US" altLang="zh-CN" sz="2800" b="1" dirty="0">
              <a:sym typeface="+mn-ea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003675" y="2776855"/>
            <a:ext cx="7273925" cy="2955925"/>
            <a:chOff x="6305" y="4373"/>
            <a:chExt cx="11455" cy="4655"/>
          </a:xfrm>
        </p:grpSpPr>
        <p:sp>
          <p:nvSpPr>
            <p:cNvPr id="6" name="矩形 5"/>
            <p:cNvSpPr/>
            <p:nvPr/>
          </p:nvSpPr>
          <p:spPr>
            <a:xfrm>
              <a:off x="6305" y="8324"/>
              <a:ext cx="2115" cy="70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TaskTracker</a:t>
              </a:r>
              <a:endParaRPr lang="en-US" altLang="zh-CN"/>
            </a:p>
          </p:txBody>
        </p:sp>
        <p:sp>
          <p:nvSpPr>
            <p:cNvPr id="37" name="矩形 36"/>
            <p:cNvSpPr/>
            <p:nvPr/>
          </p:nvSpPr>
          <p:spPr>
            <a:xfrm>
              <a:off x="11038" y="8324"/>
              <a:ext cx="2115" cy="70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TaskTracker</a:t>
              </a:r>
              <a:endParaRPr lang="en-US" altLang="zh-CN"/>
            </a:p>
          </p:txBody>
        </p:sp>
        <p:sp>
          <p:nvSpPr>
            <p:cNvPr id="39" name="矩形 38"/>
            <p:cNvSpPr/>
            <p:nvPr/>
          </p:nvSpPr>
          <p:spPr>
            <a:xfrm>
              <a:off x="15646" y="8324"/>
              <a:ext cx="2115" cy="70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TaskTracker</a:t>
              </a:r>
              <a:endParaRPr lang="en-US" altLang="zh-CN"/>
            </a:p>
          </p:txBody>
        </p:sp>
        <p:sp>
          <p:nvSpPr>
            <p:cNvPr id="3" name="矩形 2"/>
            <p:cNvSpPr/>
            <p:nvPr/>
          </p:nvSpPr>
          <p:spPr>
            <a:xfrm>
              <a:off x="6566" y="4373"/>
              <a:ext cx="2115" cy="7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JobTracker</a:t>
              </a:r>
              <a:endParaRPr lang="en-US" altLang="zh-CN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056505" y="6417310"/>
            <a:ext cx="329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Hadoop 1.0</a:t>
            </a:r>
            <a:endParaRPr 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2120900" y="2632710"/>
            <a:ext cx="2048510" cy="368300"/>
            <a:chOff x="3340" y="4146"/>
            <a:chExt cx="3226" cy="580"/>
          </a:xfrm>
        </p:grpSpPr>
        <p:cxnSp>
          <p:nvCxnSpPr>
            <p:cNvPr id="47" name="直接箭头连接符 46"/>
            <p:cNvCxnSpPr>
              <a:endCxn id="3" idx="1"/>
            </p:cNvCxnSpPr>
            <p:nvPr/>
          </p:nvCxnSpPr>
          <p:spPr>
            <a:xfrm>
              <a:off x="3340" y="4643"/>
              <a:ext cx="3226" cy="8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3366" y="4146"/>
              <a:ext cx="21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1</a:t>
              </a:r>
              <a:r>
                <a:rPr lang="zh-CN" altLang="en-US">
                  <a:solidFill>
                    <a:srgbClr val="FF0000"/>
                  </a:solidFill>
                </a:rPr>
                <a:t>步：请求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232910" y="3211195"/>
            <a:ext cx="6380480" cy="2061210"/>
            <a:chOff x="6666" y="5057"/>
            <a:chExt cx="10048" cy="3246"/>
          </a:xfrm>
        </p:grpSpPr>
        <p:cxnSp>
          <p:nvCxnSpPr>
            <p:cNvPr id="40" name="直接箭头连接符 39"/>
            <p:cNvCxnSpPr/>
            <p:nvPr/>
          </p:nvCxnSpPr>
          <p:spPr>
            <a:xfrm flipH="1">
              <a:off x="7373" y="5057"/>
              <a:ext cx="261" cy="32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634" y="5057"/>
              <a:ext cx="4472" cy="32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779" y="5078"/>
              <a:ext cx="8935" cy="32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666" y="5557"/>
              <a:ext cx="4383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zh-CN" altLang="en-US">
                  <a:solidFill>
                    <a:srgbClr val="FF0000"/>
                  </a:solidFill>
                </a:rPr>
                <a:t>步</a:t>
              </a:r>
              <a:r>
                <a:rPr lang="en-US" altLang="zh-CN">
                  <a:solidFill>
                    <a:srgbClr val="FF0000"/>
                  </a:solidFill>
                </a:rPr>
                <a:t>: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NameNode</a:t>
              </a:r>
              <a:r>
                <a:rPr lang="zh-CN" altLang="en-US">
                  <a:solidFill>
                    <a:srgbClr val="FF0000"/>
                  </a:solidFill>
                </a:rPr>
                <a:t>分发数据</a:t>
              </a:r>
              <a:endParaRPr lang="zh-CN" altLang="en-US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JobTracker</a:t>
              </a:r>
              <a:r>
                <a:rPr lang="zh-CN" altLang="en-US">
                  <a:solidFill>
                    <a:srgbClr val="FF0000"/>
                  </a:solidFill>
                </a:rPr>
                <a:t>安排任务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5271135" y="5231130"/>
            <a:ext cx="1430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步：执行任务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512435" y="3001010"/>
            <a:ext cx="5373370" cy="2264410"/>
            <a:chOff x="8681" y="4726"/>
            <a:chExt cx="8462" cy="3566"/>
          </a:xfrm>
        </p:grpSpPr>
        <p:cxnSp>
          <p:nvCxnSpPr>
            <p:cNvPr id="66" name="直接箭头连接符 65"/>
            <p:cNvCxnSpPr>
              <a:endCxn id="3" idx="3"/>
            </p:cNvCxnSpPr>
            <p:nvPr/>
          </p:nvCxnSpPr>
          <p:spPr>
            <a:xfrm flipH="1" flipV="1">
              <a:off x="8681" y="4726"/>
              <a:ext cx="8463" cy="356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2850" y="5948"/>
              <a:ext cx="30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5"/>
                  </a:solidFill>
                </a:rPr>
                <a:t>4</a:t>
              </a:r>
              <a:r>
                <a:rPr lang="zh-CN" altLang="en-US">
                  <a:solidFill>
                    <a:schemeClr val="accent5"/>
                  </a:solidFill>
                </a:rPr>
                <a:t>步：反馈进度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181860" y="3152140"/>
            <a:ext cx="1926590" cy="389890"/>
            <a:chOff x="3436" y="4964"/>
            <a:chExt cx="3034" cy="614"/>
          </a:xfrm>
        </p:grpSpPr>
        <p:sp>
          <p:nvSpPr>
            <p:cNvPr id="68" name="文本框 67"/>
            <p:cNvSpPr txBox="1"/>
            <p:nvPr/>
          </p:nvSpPr>
          <p:spPr>
            <a:xfrm>
              <a:off x="3436" y="4998"/>
              <a:ext cx="30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5"/>
                  </a:solidFill>
                </a:rPr>
                <a:t>5</a:t>
              </a:r>
              <a:r>
                <a:rPr lang="zh-CN" altLang="en-US">
                  <a:solidFill>
                    <a:schemeClr val="accent5"/>
                  </a:solidFill>
                </a:rPr>
                <a:t>步：反馈进度</a:t>
              </a:r>
              <a:endParaRPr lang="zh-CN" altLang="en-US">
                <a:solidFill>
                  <a:schemeClr val="accent5"/>
                </a:solidFill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 flipH="1" flipV="1">
              <a:off x="3602" y="4964"/>
              <a:ext cx="2715" cy="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UNIT_TABLE_BEAUTIFY" val="smartTable{f87d3d9f-8e5f-40b2-b397-f74d7f5ffced}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4324</Words>
  <Application>WPS 演示</Application>
  <PresentationFormat>自定义</PresentationFormat>
  <Paragraphs>511</Paragraphs>
  <Slides>37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Times New Roman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韩金瓶</cp:lastModifiedBy>
  <cp:revision>589</cp:revision>
  <dcterms:created xsi:type="dcterms:W3CDTF">2015-05-05T08:02:00Z</dcterms:created>
  <dcterms:modified xsi:type="dcterms:W3CDTF">2020-04-13T07:20:35Z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