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55"/>
  </p:handoutMasterIdLst>
  <p:sldIdLst>
    <p:sldId id="603" r:id="rId3"/>
    <p:sldId id="829" r:id="rId4"/>
    <p:sldId id="870" r:id="rId5"/>
    <p:sldId id="604" r:id="rId7"/>
    <p:sldId id="605" r:id="rId8"/>
    <p:sldId id="941" r:id="rId9"/>
    <p:sldId id="606" r:id="rId10"/>
    <p:sldId id="607" r:id="rId11"/>
    <p:sldId id="871" r:id="rId12"/>
    <p:sldId id="652" r:id="rId13"/>
    <p:sldId id="960" r:id="rId14"/>
    <p:sldId id="961" r:id="rId15"/>
    <p:sldId id="609" r:id="rId16"/>
    <p:sldId id="966" r:id="rId17"/>
    <p:sldId id="718" r:id="rId18"/>
    <p:sldId id="632" r:id="rId19"/>
    <p:sldId id="962" r:id="rId20"/>
    <p:sldId id="943" r:id="rId21"/>
    <p:sldId id="945" r:id="rId22"/>
    <p:sldId id="946" r:id="rId23"/>
    <p:sldId id="1005" r:id="rId24"/>
    <p:sldId id="947" r:id="rId25"/>
    <p:sldId id="949" r:id="rId26"/>
    <p:sldId id="965" r:id="rId27"/>
    <p:sldId id="951" r:id="rId28"/>
    <p:sldId id="872" r:id="rId29"/>
    <p:sldId id="780" r:id="rId30"/>
    <p:sldId id="781" r:id="rId31"/>
    <p:sldId id="914" r:id="rId32"/>
    <p:sldId id="694" r:id="rId33"/>
    <p:sldId id="693" r:id="rId34"/>
    <p:sldId id="695" r:id="rId35"/>
    <p:sldId id="696" r:id="rId36"/>
    <p:sldId id="621" r:id="rId37"/>
    <p:sldId id="697" r:id="rId38"/>
    <p:sldId id="873" r:id="rId39"/>
    <p:sldId id="710" r:id="rId40"/>
    <p:sldId id="654" r:id="rId41"/>
    <p:sldId id="819" r:id="rId42"/>
    <p:sldId id="820" r:id="rId43"/>
    <p:sldId id="1035" r:id="rId44"/>
    <p:sldId id="1034" r:id="rId45"/>
    <p:sldId id="1033" r:id="rId46"/>
    <p:sldId id="875" r:id="rId47"/>
    <p:sldId id="715" r:id="rId48"/>
    <p:sldId id="627" r:id="rId49"/>
    <p:sldId id="628" r:id="rId50"/>
    <p:sldId id="911" r:id="rId51"/>
    <p:sldId id="874" r:id="rId52"/>
    <p:sldId id="936" r:id="rId53"/>
    <p:sldId id="716"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400"/>
    <a:srgbClr val="B01F3C"/>
    <a:srgbClr val="B52E49"/>
    <a:srgbClr val="A50021"/>
    <a:srgbClr val="B22642"/>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3" autoAdjust="0"/>
    <p:restoredTop sz="80404" autoAdjust="0"/>
  </p:normalViewPr>
  <p:slideViewPr>
    <p:cSldViewPr snapToGrid="0">
      <p:cViewPr varScale="1">
        <p:scale>
          <a:sx n="67" d="100"/>
          <a:sy n="67" d="100"/>
        </p:scale>
        <p:origin x="73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7D819-5FC4-4CF5-8195-40001D20147A}"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F91A9-D84C-44C2-96C3-29782D35832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注意：如果</a:t>
            </a:r>
            <a:r>
              <a:rPr lang="en-US" altLang="zh-CN"/>
              <a:t>pom.xml</a:t>
            </a:r>
            <a:r>
              <a:rPr lang="zh-CN" altLang="en-US"/>
              <a:t>没有指定主类（mainClass），</a:t>
            </a:r>
            <a:r>
              <a:rPr lang="en-US" altLang="zh-CN">
                <a:sym typeface="+mn-ea"/>
              </a:rPr>
              <a:t>hadoop jar wordcount-1.0-SNAPSHOT.jar </a:t>
            </a:r>
            <a:r>
              <a:rPr lang="zh-CN" altLang="en-US">
                <a:sym typeface="+mn-ea"/>
              </a:rPr>
              <a:t>【主类】</a:t>
            </a:r>
            <a:r>
              <a:rPr lang="en-US" altLang="zh-CN">
                <a:solidFill>
                  <a:srgbClr val="FF0000"/>
                </a:solidFill>
                <a:sym typeface="+mn-ea"/>
              </a:rPr>
              <a:t> </a:t>
            </a:r>
            <a:r>
              <a:rPr lang="en-US" altLang="zh-CN">
                <a:sym typeface="+mn-ea"/>
              </a:rPr>
              <a:t>/input/data.txt  /output/wc</a:t>
            </a:r>
            <a:endParaRPr lang="en-US" altLang="zh-CN"/>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建议课堂演示徒手写程序</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授课提示：本章重点也是难点，需要理清流程，并能讲清楚。</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授课提示：本节是重点。</a:t>
            </a:r>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endParaRPr lang="zh-CN" altLang="en-US" dirty="0"/>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endParaRPr lang="zh-CN" altLang="en-US" sz="1600" b="0"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endParaRPr lang="zh-CN" altLang="en-US" dirty="0"/>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endParaRPr lang="zh-CN" altLang="en-US" sz="1600" b="0"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endParaRPr lang="zh-CN" altLang="en-US" dirty="0"/>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endParaRPr lang="zh-CN" altLang="en-US" sz="1600" b="0"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endParaRPr lang="zh-CN" altLang="en-US" dirty="0"/>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endParaRPr lang="zh-CN" altLang="en-US" sz="1600" b="0"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0" hangingPunct="0">
              <a:defRPr/>
            </a:lvl1pPr>
          </a:lstStyle>
          <a:p>
            <a:fld id="{068C4245-2DB4-4457-AC6A-D8E11794E114}" type="datetimeFigureOut">
              <a:rPr lang="en-US" altLang="en-US"/>
            </a:fld>
            <a:endParaRPr lang="en-US" altLang="en-US"/>
          </a:p>
        </p:txBody>
      </p:sp>
      <p:sp>
        <p:nvSpPr>
          <p:cNvPr id="3" name="Footer Placeholder 4"/>
          <p:cNvSpPr>
            <a:spLocks noGrp="1"/>
          </p:cNvSpPr>
          <p:nvPr>
            <p:ph type="ftr" sz="quarter" idx="11"/>
          </p:nvPr>
        </p:nvSpPr>
        <p:spPr/>
        <p:txBody>
          <a:bodyPr/>
          <a:lstStyle>
            <a:lvl1pPr eaLnBrk="0" hangingPunct="0">
              <a:defRPr/>
            </a:lvl1pPr>
          </a:lstStyle>
          <a:p>
            <a:endParaRPr lang="en-US" altLang="en-US"/>
          </a:p>
        </p:txBody>
      </p:sp>
      <p:sp>
        <p:nvSpPr>
          <p:cNvPr id="4" name="Slide Number Placeholder 5"/>
          <p:cNvSpPr>
            <a:spLocks noGrp="1"/>
          </p:cNvSpPr>
          <p:nvPr>
            <p:ph type="sldNum" sz="quarter" idx="12"/>
          </p:nvPr>
        </p:nvSpPr>
        <p:spPr/>
        <p:txBody>
          <a:bodyPr/>
          <a:lstStyle>
            <a:lvl1pPr eaLnBrk="0" hangingPunct="0">
              <a:defRPr/>
            </a:lvl1pPr>
          </a:lstStyle>
          <a:p>
            <a:fld id="{EBCD4427-F983-4DBA-B951-CD70FAFEE3E0}"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
        <p:nvSpPr>
          <p:cNvPr id="16" name="矩形 15"/>
          <p:cNvSpPr/>
          <p:nvPr userDrawn="1"/>
        </p:nvSpPr>
        <p:spPr>
          <a:xfrm>
            <a:off x="-4445" y="-3175"/>
            <a:ext cx="6901180" cy="12827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4445" y="125095"/>
            <a:ext cx="6901815" cy="144145"/>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userDrawn="1"/>
        </p:nvSpPr>
        <p:spPr>
          <a:xfrm>
            <a:off x="-4445" y="269240"/>
            <a:ext cx="6901180" cy="144145"/>
          </a:xfrm>
          <a:prstGeom prst="rect">
            <a:avLst/>
          </a:prstGeom>
          <a:solidFill>
            <a:srgbClr val="A50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片 50" descr="瑞翼教育（红灰版）"/>
          <p:cNvPicPr>
            <a:picLocks noChangeAspect="1"/>
          </p:cNvPicPr>
          <p:nvPr userDrawn="1"/>
        </p:nvPicPr>
        <p:blipFill>
          <a:blip r:embed="rId9"/>
          <a:stretch>
            <a:fillRect/>
          </a:stretch>
        </p:blipFill>
        <p:spPr>
          <a:xfrm>
            <a:off x="9236710" y="41275"/>
            <a:ext cx="1787525" cy="403225"/>
          </a:xfrm>
          <a:prstGeom prst="rect">
            <a:avLst/>
          </a:prstGeom>
        </p:spPr>
      </p:pic>
      <p:grpSp>
        <p:nvGrpSpPr>
          <p:cNvPr id="37" name="组合 36"/>
          <p:cNvGrpSpPr/>
          <p:nvPr userDrawn="1"/>
        </p:nvGrpSpPr>
        <p:grpSpPr>
          <a:xfrm>
            <a:off x="11423015" y="-3175"/>
            <a:ext cx="797560" cy="422275"/>
            <a:chOff x="-7" y="-6"/>
            <a:chExt cx="1256" cy="665"/>
          </a:xfrm>
        </p:grpSpPr>
        <p:sp>
          <p:nvSpPr>
            <p:cNvPr id="10" name="矩形 9"/>
            <p:cNvSpPr/>
            <p:nvPr userDrawn="1"/>
          </p:nvSpPr>
          <p:spPr>
            <a:xfrm>
              <a:off x="-6" y="-6"/>
              <a:ext cx="1255" cy="2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 y="196"/>
              <a:ext cx="1247" cy="227"/>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6" y="423"/>
              <a:ext cx="1255" cy="236"/>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红色SUGON"/>
          <p:cNvPicPr>
            <a:picLocks noChangeAspect="1"/>
          </p:cNvPicPr>
          <p:nvPr userDrawn="1"/>
        </p:nvPicPr>
        <p:blipFill>
          <a:blip r:embed="rId10"/>
          <a:stretch>
            <a:fillRect/>
          </a:stretch>
        </p:blipFill>
        <p:spPr>
          <a:xfrm>
            <a:off x="7284085" y="-149225"/>
            <a:ext cx="1757680" cy="7715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png"/><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slideLayout" Target="../slideLayouts/slideLayout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14.wmf"/><Relationship Id="rId2" Type="http://schemas.openxmlformats.org/officeDocument/2006/relationships/oleObject" Target="../embeddings/oleObject8.bin"/><Relationship Id="rId1"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2"/>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3"/>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4"/>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5"/>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6"/>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7"/>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04265" y="3474720"/>
            <a:ext cx="10163175" cy="829945"/>
          </a:xfrm>
          <a:prstGeom prst="rect">
            <a:avLst/>
          </a:prstGeom>
          <a:noFill/>
        </p:spPr>
        <p:txBody>
          <a:bodyPr wrap="square" rtlCol="0">
            <a:spAutoFit/>
          </a:bodyPr>
          <a:lstStyle/>
          <a:p>
            <a:pPr algn="ctr"/>
            <a:r>
              <a:rPr lang="zh-CN" altLang="en-US" sz="4800" b="1" dirty="0">
                <a:latin typeface="微软雅黑" panose="020B0503020204020204" charset="-122"/>
                <a:ea typeface="微软雅黑" panose="020B0503020204020204" charset="-122"/>
              </a:rPr>
              <a:t>Hadoop大数据技术与应用</a:t>
            </a:r>
            <a:r>
              <a:rPr lang="en-US" altLang="zh-CN" sz="4800" b="1" dirty="0">
                <a:latin typeface="微软雅黑" panose="020B0503020204020204" charset="-122"/>
                <a:ea typeface="微软雅黑" panose="020B0503020204020204" charset="-122"/>
              </a:rPr>
              <a:t>-</a:t>
            </a:r>
            <a:r>
              <a:rPr lang="zh-CN" altLang="en-US" sz="4800" b="1" dirty="0">
                <a:latin typeface="微软雅黑" panose="020B0503020204020204" charset="-122"/>
                <a:ea typeface="微软雅黑" panose="020B0503020204020204" charset="-122"/>
              </a:rPr>
              <a:t>第五章</a:t>
            </a:r>
            <a:endParaRPr lang="zh-CN" altLang="en-US" sz="4800" b="1" dirty="0">
              <a:solidFill>
                <a:schemeClr val="tx1"/>
              </a:solidFill>
              <a:latin typeface="微软雅黑" panose="020B0503020204020204" charset="-122"/>
              <a:ea typeface="微软雅黑" panose="020B0503020204020204" charset="-122"/>
            </a:endParaRPr>
          </a:p>
        </p:txBody>
      </p:sp>
      <p:pic>
        <p:nvPicPr>
          <p:cNvPr id="5" name="图片 4" descr="反白瑞翼教育LOGO"/>
          <p:cNvPicPr>
            <a:picLocks noChangeAspect="1"/>
          </p:cNvPicPr>
          <p:nvPr/>
        </p:nvPicPr>
        <p:blipFill>
          <a:blip r:embed="rId8" cstate="print"/>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9" cstate="print"/>
          <a:stretch>
            <a:fillRect/>
          </a:stretch>
        </p:blipFill>
        <p:spPr>
          <a:xfrm>
            <a:off x="1651635" y="257175"/>
            <a:ext cx="2324735" cy="1020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8998585" cy="521970"/>
          </a:xfrm>
          <a:prstGeom prst="rect">
            <a:avLst/>
          </a:prstGeom>
          <a:noFill/>
        </p:spPr>
        <p:txBody>
          <a:bodyPr wrap="square" rtlCol="0">
            <a:spAutoFit/>
          </a:bodyPr>
          <a:lstStyle/>
          <a:p>
            <a:r>
              <a:rPr lang="en-US" altLang="zh-CN" sz="2800" b="1" dirty="0"/>
              <a:t>5.2.1  MapReduce编程模型</a:t>
            </a:r>
            <a:r>
              <a:rPr lang="zh-CN" altLang="en-US" sz="2800" b="1" dirty="0">
                <a:sym typeface="+mn-ea"/>
              </a:rPr>
              <a:t>概</a:t>
            </a:r>
            <a:r>
              <a:rPr lang="zh-CN" altLang="en-US" sz="2800" b="1" dirty="0"/>
              <a:t>论</a:t>
            </a:r>
            <a:endParaRPr lang="zh-CN" altLang="en-US" sz="2800" b="1" dirty="0"/>
          </a:p>
        </p:txBody>
      </p:sp>
      <p:sp>
        <p:nvSpPr>
          <p:cNvPr id="3" name="TextBox 2"/>
          <p:cNvSpPr txBox="1"/>
          <p:nvPr/>
        </p:nvSpPr>
        <p:spPr>
          <a:xfrm>
            <a:off x="603250" y="3710940"/>
            <a:ext cx="10985500" cy="1814830"/>
          </a:xfrm>
          <a:prstGeom prst="rect">
            <a:avLst/>
          </a:prstGeom>
          <a:noFill/>
        </p:spPr>
        <p:txBody>
          <a:bodyPr wrap="square" rtlCol="0">
            <a:spAutoFit/>
          </a:bodyPr>
          <a:lstStyle/>
          <a:p>
            <a:pPr marL="342900" indent="-342900">
              <a:buFont typeface="Wingdings" panose="05000000000000000000" charset="0"/>
              <a:buChar char="Ø"/>
            </a:pPr>
            <a:r>
              <a:rPr lang="zh-CN" altLang="en-US" sz="2800">
                <a:sym typeface="+mn-ea"/>
              </a:rPr>
              <a:t>输入一个大文件，通过</a:t>
            </a:r>
            <a:r>
              <a:rPr lang="en-US" altLang="zh-CN" sz="2800">
                <a:sym typeface="+mn-ea"/>
              </a:rPr>
              <a:t>Split</a:t>
            </a:r>
            <a:r>
              <a:rPr lang="zh-CN" altLang="en-US" sz="2800">
                <a:sym typeface="+mn-ea"/>
              </a:rPr>
              <a:t>之后，将其分为多个分片</a:t>
            </a:r>
            <a:endParaRPr lang="zh-CN" altLang="en-US" sz="2800"/>
          </a:p>
          <a:p>
            <a:pPr marL="342900" indent="-342900">
              <a:buFont typeface="Wingdings" panose="05000000000000000000" charset="0"/>
              <a:buChar char="Ø"/>
            </a:pPr>
            <a:r>
              <a:rPr lang="zh-CN" altLang="en-US" sz="2800">
                <a:sym typeface="+mn-ea"/>
              </a:rPr>
              <a:t>每个文件分片由单独的机器去处理，这就是</a:t>
            </a:r>
            <a:r>
              <a:rPr lang="en-US" altLang="zh-CN" sz="2800">
                <a:sym typeface="+mn-ea"/>
              </a:rPr>
              <a:t>Map</a:t>
            </a:r>
            <a:r>
              <a:rPr lang="zh-CN" altLang="en-US" sz="2800">
                <a:sym typeface="+mn-ea"/>
              </a:rPr>
              <a:t>方法</a:t>
            </a:r>
            <a:endParaRPr lang="zh-CN" altLang="en-US" sz="2800"/>
          </a:p>
          <a:p>
            <a:pPr marL="342900" indent="-342900">
              <a:buFont typeface="Wingdings" panose="05000000000000000000" charset="0"/>
              <a:buChar char="Ø"/>
            </a:pPr>
            <a:r>
              <a:rPr lang="zh-CN" altLang="en-US" sz="2800">
                <a:sym typeface="+mn-ea"/>
              </a:rPr>
              <a:t>将各个机器计算的结果进行汇总并得到最终结果，这就是</a:t>
            </a:r>
            <a:r>
              <a:rPr lang="en-US" altLang="zh-CN" sz="2800">
                <a:sym typeface="+mn-ea"/>
              </a:rPr>
              <a:t>Reduce</a:t>
            </a:r>
            <a:r>
              <a:rPr lang="zh-CN" altLang="en-US" sz="2800">
                <a:sym typeface="+mn-ea"/>
              </a:rPr>
              <a:t>方法</a:t>
            </a:r>
            <a:endParaRPr lang="zh-CN" altLang="en-US" sz="2800" dirty="0"/>
          </a:p>
        </p:txBody>
      </p:sp>
      <p:sp>
        <p:nvSpPr>
          <p:cNvPr id="2" name="文本框 1"/>
          <p:cNvSpPr txBox="1"/>
          <p:nvPr/>
        </p:nvSpPr>
        <p:spPr>
          <a:xfrm>
            <a:off x="899160" y="1334770"/>
            <a:ext cx="5265420" cy="583565"/>
          </a:xfrm>
          <a:prstGeom prst="rect">
            <a:avLst/>
          </a:prstGeom>
          <a:noFill/>
        </p:spPr>
        <p:txBody>
          <a:bodyPr wrap="square" rtlCol="0">
            <a:spAutoFit/>
          </a:bodyPr>
          <a:lstStyle/>
          <a:p>
            <a:r>
              <a:rPr lang="zh-CN" altLang="en-US" sz="3200" b="1" dirty="0">
                <a:sym typeface="+mn-ea"/>
              </a:rPr>
              <a:t>（</a:t>
            </a:r>
            <a:r>
              <a:rPr lang="en-US" altLang="zh-CN" sz="3200" b="1" dirty="0">
                <a:sym typeface="+mn-ea"/>
              </a:rPr>
              <a:t>1</a:t>
            </a:r>
            <a:r>
              <a:rPr lang="zh-CN" altLang="en-US" sz="3200" b="1" dirty="0">
                <a:sym typeface="+mn-ea"/>
              </a:rPr>
              <a:t>）初识</a:t>
            </a:r>
            <a:r>
              <a:rPr lang="en-US" altLang="zh-CN" sz="3200" b="1" dirty="0">
                <a:sym typeface="+mn-ea"/>
              </a:rPr>
              <a:t>MapReduce</a:t>
            </a:r>
            <a:r>
              <a:rPr lang="zh-CN" altLang="en-US" sz="3200" b="1" dirty="0">
                <a:sym typeface="+mn-ea"/>
              </a:rPr>
              <a:t>模型</a:t>
            </a:r>
            <a:endParaRPr lang="zh-CN" altLang="en-US" sz="3200" b="1" dirty="0">
              <a:sym typeface="+mn-ea"/>
            </a:endParaRPr>
          </a:p>
        </p:txBody>
      </p:sp>
      <p:sp>
        <p:nvSpPr>
          <p:cNvPr id="5" name="TextBox 2"/>
          <p:cNvSpPr txBox="1"/>
          <p:nvPr/>
        </p:nvSpPr>
        <p:spPr>
          <a:xfrm>
            <a:off x="520700" y="2032635"/>
            <a:ext cx="10985500" cy="1383665"/>
          </a:xfrm>
          <a:prstGeom prst="rect">
            <a:avLst/>
          </a:prstGeom>
          <a:noFill/>
        </p:spPr>
        <p:txBody>
          <a:bodyPr wrap="square" rtlCol="0">
            <a:spAutoFit/>
          </a:bodyPr>
          <a:lstStyle/>
          <a:p>
            <a:r>
              <a:rPr lang="zh-CN" altLang="en-US" sz="2800" dirty="0"/>
              <a:t>从</a:t>
            </a:r>
            <a:r>
              <a:rPr lang="en-US" altLang="zh-CN" sz="2800" dirty="0"/>
              <a:t>MapReduce</a:t>
            </a:r>
            <a:r>
              <a:rPr lang="zh-CN" altLang="en-US" sz="2800" dirty="0"/>
              <a:t>自身的命名特点可以看出，</a:t>
            </a:r>
            <a:r>
              <a:rPr lang="en-US" altLang="zh-CN" sz="2800" dirty="0"/>
              <a:t>MapReduce</a:t>
            </a:r>
            <a:r>
              <a:rPr lang="zh-CN" altLang="en-US" sz="2800" dirty="0"/>
              <a:t>由两个阶段组成：</a:t>
            </a:r>
            <a:r>
              <a:rPr lang="en-US" altLang="zh-CN" sz="2800" dirty="0"/>
              <a:t>Map</a:t>
            </a:r>
            <a:r>
              <a:rPr lang="zh-CN" altLang="en-US" sz="2800" dirty="0"/>
              <a:t>和</a:t>
            </a:r>
            <a:r>
              <a:rPr lang="en-US" altLang="zh-CN" sz="2800" dirty="0"/>
              <a:t>Reduce</a:t>
            </a:r>
            <a:r>
              <a:rPr lang="zh-CN" altLang="en-US" sz="2800" dirty="0"/>
              <a:t>。用户只需要编写</a:t>
            </a:r>
            <a:r>
              <a:rPr lang="en-US" altLang="zh-CN" sz="2800" dirty="0"/>
              <a:t>map()</a:t>
            </a:r>
            <a:r>
              <a:rPr lang="zh-CN" altLang="en-US" sz="2800" dirty="0"/>
              <a:t>和</a:t>
            </a:r>
            <a:r>
              <a:rPr lang="en-US" altLang="zh-CN" sz="2800" dirty="0"/>
              <a:t>reduce()</a:t>
            </a:r>
            <a:r>
              <a:rPr lang="zh-CN" altLang="en-US" sz="2800" dirty="0"/>
              <a:t>两个函数，即可完成分布式程序的设计。</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3575" y="695325"/>
            <a:ext cx="10515600" cy="852805"/>
          </a:xfrm>
        </p:spPr>
        <p:txBody>
          <a:bodyPr/>
          <a:lstStyle/>
          <a:p>
            <a:r>
              <a:rPr lang="zh-CN" altLang="en-US" sz="3200" b="1" dirty="0">
                <a:sym typeface="+mn-ea"/>
              </a:rPr>
              <a:t>（</a:t>
            </a:r>
            <a:r>
              <a:rPr lang="en-US" altLang="zh-CN" sz="3200" b="1" dirty="0">
                <a:sym typeface="+mn-ea"/>
              </a:rPr>
              <a:t>1</a:t>
            </a:r>
            <a:r>
              <a:rPr lang="zh-CN" altLang="en-US" sz="3200" b="1" dirty="0">
                <a:sym typeface="+mn-ea"/>
              </a:rPr>
              <a:t>）初识</a:t>
            </a:r>
            <a:r>
              <a:rPr lang="en-US" altLang="zh-CN" sz="3200" b="1" dirty="0">
                <a:sym typeface="+mn-ea"/>
              </a:rPr>
              <a:t>MapReduce</a:t>
            </a:r>
            <a:r>
              <a:rPr lang="zh-CN" altLang="en-US" sz="3200" b="1" dirty="0">
                <a:sym typeface="+mn-ea"/>
              </a:rPr>
              <a:t>模型</a:t>
            </a:r>
            <a:r>
              <a:rPr lang="zh-CN" altLang="en-US" sz="3200" dirty="0"/>
              <a:t>：输入和输出</a:t>
            </a:r>
            <a:endParaRPr lang="zh-CN" altLang="en-US" sz="3200" dirty="0"/>
          </a:p>
        </p:txBody>
      </p:sp>
      <p:sp>
        <p:nvSpPr>
          <p:cNvPr id="4" name="矩形: 圆角 3"/>
          <p:cNvSpPr/>
          <p:nvPr/>
        </p:nvSpPr>
        <p:spPr>
          <a:xfrm>
            <a:off x="4523842" y="2790749"/>
            <a:ext cx="2794406" cy="1711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MapReduce</a:t>
            </a:r>
            <a:endParaRPr lang="zh-CN" altLang="en-US" sz="3600" dirty="0"/>
          </a:p>
        </p:txBody>
      </p:sp>
      <p:sp>
        <p:nvSpPr>
          <p:cNvPr id="5" name="矩形: 圆角 4"/>
          <p:cNvSpPr/>
          <p:nvPr/>
        </p:nvSpPr>
        <p:spPr>
          <a:xfrm>
            <a:off x="1528877" y="2205533"/>
            <a:ext cx="1550822" cy="28821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latin typeface="微软雅黑" panose="020B0503020204020204" charset="-122"/>
                <a:ea typeface="微软雅黑" panose="020B0503020204020204" charset="-122"/>
              </a:rPr>
              <a:t>键值对</a:t>
            </a:r>
            <a:endParaRPr lang="en-US" altLang="zh-CN" sz="2800" dirty="0">
              <a:latin typeface="微软雅黑" panose="020B0503020204020204" charset="-122"/>
              <a:ea typeface="微软雅黑" panose="020B0503020204020204" charset="-122"/>
            </a:endParaRPr>
          </a:p>
          <a:p>
            <a:pPr algn="ctr"/>
            <a:r>
              <a:rPr lang="zh-CN" altLang="en-US" sz="2800" dirty="0">
                <a:latin typeface="微软雅黑" panose="020B0503020204020204" charset="-122"/>
                <a:ea typeface="微软雅黑" panose="020B0503020204020204" charset="-122"/>
              </a:rPr>
              <a:t>键值对</a:t>
            </a:r>
            <a:endParaRPr lang="en-US" altLang="zh-CN" sz="2800" dirty="0">
              <a:latin typeface="微软雅黑" panose="020B0503020204020204" charset="-122"/>
              <a:ea typeface="微软雅黑" panose="020B0503020204020204" charset="-122"/>
            </a:endParaRPr>
          </a:p>
          <a:p>
            <a:pPr algn="ctr"/>
            <a:r>
              <a:rPr lang="zh-CN" altLang="en-US" sz="2800" dirty="0">
                <a:latin typeface="微软雅黑" panose="020B0503020204020204" charset="-122"/>
                <a:ea typeface="微软雅黑" panose="020B0503020204020204" charset="-122"/>
              </a:rPr>
              <a:t>键值对</a:t>
            </a:r>
            <a:endParaRPr lang="en-US" altLang="zh-CN" sz="2800" dirty="0">
              <a:latin typeface="微软雅黑" panose="020B0503020204020204" charset="-122"/>
              <a:ea typeface="微软雅黑" panose="020B0503020204020204" charset="-122"/>
            </a:endParaRPr>
          </a:p>
          <a:p>
            <a:pPr algn="ctr"/>
            <a:r>
              <a:rPr lang="en-US" altLang="zh-CN" sz="2800" dirty="0">
                <a:latin typeface="微软雅黑" panose="020B0503020204020204" charset="-122"/>
                <a:ea typeface="微软雅黑" panose="020B0503020204020204" charset="-122"/>
              </a:rPr>
              <a:t>……</a:t>
            </a:r>
            <a:endParaRPr lang="zh-CN" altLang="en-US" sz="2800" dirty="0">
              <a:latin typeface="微软雅黑" panose="020B0503020204020204" charset="-122"/>
              <a:ea typeface="微软雅黑" panose="020B0503020204020204" charset="-122"/>
            </a:endParaRPr>
          </a:p>
        </p:txBody>
      </p:sp>
      <p:sp>
        <p:nvSpPr>
          <p:cNvPr id="6" name="箭头: 右 5"/>
          <p:cNvSpPr/>
          <p:nvPr/>
        </p:nvSpPr>
        <p:spPr>
          <a:xfrm>
            <a:off x="3275076" y="3390595"/>
            <a:ext cx="1053389" cy="51206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矩形: 圆角 6"/>
          <p:cNvSpPr/>
          <p:nvPr/>
        </p:nvSpPr>
        <p:spPr>
          <a:xfrm>
            <a:off x="8762391" y="2205533"/>
            <a:ext cx="1550822" cy="28821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latin typeface="微软雅黑" panose="020B0503020204020204" charset="-122"/>
                <a:ea typeface="微软雅黑" panose="020B0503020204020204" charset="-122"/>
              </a:rPr>
              <a:t>键值对</a:t>
            </a:r>
            <a:endParaRPr lang="en-US" altLang="zh-CN" sz="2800" dirty="0">
              <a:latin typeface="微软雅黑" panose="020B0503020204020204" charset="-122"/>
              <a:ea typeface="微软雅黑" panose="020B0503020204020204" charset="-122"/>
            </a:endParaRPr>
          </a:p>
          <a:p>
            <a:pPr algn="ctr"/>
            <a:r>
              <a:rPr lang="zh-CN" altLang="en-US" sz="2800" dirty="0">
                <a:latin typeface="微软雅黑" panose="020B0503020204020204" charset="-122"/>
                <a:ea typeface="微软雅黑" panose="020B0503020204020204" charset="-122"/>
              </a:rPr>
              <a:t>键值对</a:t>
            </a:r>
            <a:endParaRPr lang="en-US" altLang="zh-CN" sz="2800" dirty="0">
              <a:latin typeface="微软雅黑" panose="020B0503020204020204" charset="-122"/>
              <a:ea typeface="微软雅黑" panose="020B0503020204020204" charset="-122"/>
            </a:endParaRPr>
          </a:p>
          <a:p>
            <a:pPr algn="ctr"/>
            <a:r>
              <a:rPr lang="zh-CN" altLang="en-US" sz="2800" dirty="0">
                <a:latin typeface="微软雅黑" panose="020B0503020204020204" charset="-122"/>
                <a:ea typeface="微软雅黑" panose="020B0503020204020204" charset="-122"/>
              </a:rPr>
              <a:t>键值对</a:t>
            </a:r>
            <a:endParaRPr lang="en-US" altLang="zh-CN" sz="2800" dirty="0">
              <a:latin typeface="微软雅黑" panose="020B0503020204020204" charset="-122"/>
              <a:ea typeface="微软雅黑" panose="020B0503020204020204" charset="-122"/>
            </a:endParaRPr>
          </a:p>
          <a:p>
            <a:pPr algn="ctr"/>
            <a:r>
              <a:rPr lang="en-US" altLang="zh-CN" sz="2800" dirty="0">
                <a:latin typeface="微软雅黑" panose="020B0503020204020204" charset="-122"/>
                <a:ea typeface="微软雅黑" panose="020B0503020204020204" charset="-122"/>
              </a:rPr>
              <a:t>……</a:t>
            </a:r>
            <a:endParaRPr lang="zh-CN" altLang="en-US" sz="2800" dirty="0">
              <a:latin typeface="微软雅黑" panose="020B0503020204020204" charset="-122"/>
              <a:ea typeface="微软雅黑" panose="020B0503020204020204" charset="-122"/>
            </a:endParaRPr>
          </a:p>
        </p:txBody>
      </p:sp>
      <p:sp>
        <p:nvSpPr>
          <p:cNvPr id="8" name="箭头: 右 7"/>
          <p:cNvSpPr/>
          <p:nvPr/>
        </p:nvSpPr>
        <p:spPr>
          <a:xfrm>
            <a:off x="7513625" y="3390595"/>
            <a:ext cx="1053389" cy="51206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8"/>
          <p:cNvSpPr txBox="1"/>
          <p:nvPr/>
        </p:nvSpPr>
        <p:spPr>
          <a:xfrm>
            <a:off x="3247772" y="2644445"/>
            <a:ext cx="1107996" cy="646331"/>
          </a:xfrm>
          <a:prstGeom prst="rect">
            <a:avLst/>
          </a:prstGeom>
          <a:noFill/>
        </p:spPr>
        <p:txBody>
          <a:bodyPr wrap="none" rtlCol="0">
            <a:spAutoFit/>
          </a:bodyPr>
          <a:lstStyle/>
          <a:p>
            <a:r>
              <a:rPr lang="zh-CN" altLang="en-US" sz="3600" dirty="0">
                <a:latin typeface="楷体" panose="02010609060101010101" pitchFamily="49" charset="-122"/>
                <a:ea typeface="楷体" panose="02010609060101010101" pitchFamily="49" charset="-122"/>
              </a:rPr>
              <a:t>输入</a:t>
            </a:r>
            <a:endParaRPr lang="zh-CN" altLang="en-US" sz="3600" dirty="0">
              <a:latin typeface="楷体" panose="02010609060101010101" pitchFamily="49" charset="-122"/>
              <a:ea typeface="楷体" panose="02010609060101010101" pitchFamily="49" charset="-122"/>
            </a:endParaRPr>
          </a:p>
        </p:txBody>
      </p:sp>
      <p:sp>
        <p:nvSpPr>
          <p:cNvPr id="10" name="文本框 9"/>
          <p:cNvSpPr txBox="1"/>
          <p:nvPr/>
        </p:nvSpPr>
        <p:spPr>
          <a:xfrm>
            <a:off x="7486321" y="2648103"/>
            <a:ext cx="1107996" cy="646331"/>
          </a:xfrm>
          <a:prstGeom prst="rect">
            <a:avLst/>
          </a:prstGeom>
          <a:noFill/>
        </p:spPr>
        <p:txBody>
          <a:bodyPr wrap="none" rtlCol="0">
            <a:spAutoFit/>
          </a:bodyPr>
          <a:lstStyle/>
          <a:p>
            <a:r>
              <a:rPr lang="zh-CN" altLang="en-US" sz="3600" dirty="0">
                <a:latin typeface="楷体" panose="02010609060101010101" pitchFamily="49" charset="-122"/>
                <a:ea typeface="楷体" panose="02010609060101010101" pitchFamily="49" charset="-122"/>
              </a:rPr>
              <a:t>输出</a:t>
            </a:r>
            <a:endParaRPr lang="zh-CN" altLang="en-US" sz="3600" dirty="0">
              <a:latin typeface="楷体" panose="02010609060101010101" pitchFamily="49" charset="-122"/>
              <a:ea typeface="楷体" panose="02010609060101010101" pitchFamily="49" charset="-122"/>
            </a:endParaRPr>
          </a:p>
        </p:txBody>
      </p:sp>
      <p:sp>
        <p:nvSpPr>
          <p:cNvPr id="11" name="对话气泡: 圆角矩形 10"/>
          <p:cNvSpPr/>
          <p:nvPr/>
        </p:nvSpPr>
        <p:spPr>
          <a:xfrm>
            <a:off x="1111910" y="5800954"/>
            <a:ext cx="2384756" cy="741784"/>
          </a:xfrm>
          <a:prstGeom prst="wedgeRoundRectCallout">
            <a:avLst>
              <a:gd name="adj1" fmla="val -2150"/>
              <a:gd name="adj2" fmla="val -13528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t>一种类型的</a:t>
            </a:r>
            <a:endParaRPr lang="en-US" altLang="zh-CN" sz="2400" dirty="0"/>
          </a:p>
          <a:p>
            <a:pPr algn="ctr"/>
            <a:r>
              <a:rPr lang="zh-CN" altLang="en-US" sz="2400" dirty="0"/>
              <a:t>键值对的集合</a:t>
            </a:r>
            <a:endParaRPr lang="zh-CN" altLang="en-US" sz="2400" dirty="0"/>
          </a:p>
        </p:txBody>
      </p:sp>
      <p:sp>
        <p:nvSpPr>
          <p:cNvPr id="12" name="对话气泡: 圆角矩形 11"/>
          <p:cNvSpPr/>
          <p:nvPr/>
        </p:nvSpPr>
        <p:spPr>
          <a:xfrm>
            <a:off x="8345424" y="5800954"/>
            <a:ext cx="2384756" cy="741784"/>
          </a:xfrm>
          <a:prstGeom prst="wedgeRoundRectCallout">
            <a:avLst>
              <a:gd name="adj1" fmla="val -310"/>
              <a:gd name="adj2" fmla="val -13528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t>另一种类型的键值对的集合</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9615" y="781050"/>
            <a:ext cx="10515600" cy="695325"/>
          </a:xfrm>
        </p:spPr>
        <p:txBody>
          <a:bodyPr/>
          <a:lstStyle/>
          <a:p>
            <a:r>
              <a:rPr lang="zh-CN" altLang="en-US" sz="3200" b="1" dirty="0">
                <a:sym typeface="+mn-ea"/>
              </a:rPr>
              <a:t>（</a:t>
            </a:r>
            <a:r>
              <a:rPr lang="en-US" altLang="zh-CN" sz="3200" b="1" dirty="0">
                <a:sym typeface="+mn-ea"/>
              </a:rPr>
              <a:t>1</a:t>
            </a:r>
            <a:r>
              <a:rPr lang="zh-CN" altLang="en-US" sz="3200" b="1" dirty="0">
                <a:sym typeface="+mn-ea"/>
              </a:rPr>
              <a:t>）初识</a:t>
            </a:r>
            <a:r>
              <a:rPr lang="en-US" altLang="zh-CN" sz="3200" b="1" dirty="0">
                <a:sym typeface="+mn-ea"/>
              </a:rPr>
              <a:t>MapReduce</a:t>
            </a:r>
            <a:r>
              <a:rPr lang="zh-CN" altLang="en-US" sz="3200" b="1" dirty="0">
                <a:sym typeface="+mn-ea"/>
              </a:rPr>
              <a:t>模型</a:t>
            </a:r>
            <a:r>
              <a:rPr lang="zh-CN" altLang="en-US" sz="3200" dirty="0"/>
              <a:t>：</a:t>
            </a:r>
            <a:r>
              <a:rPr lang="en-US" altLang="zh-CN" sz="3200"/>
              <a:t>Map</a:t>
            </a:r>
            <a:r>
              <a:rPr lang="en-US" altLang="zh-CN" sz="3200" dirty="0"/>
              <a:t>/</a:t>
            </a:r>
            <a:r>
              <a:rPr lang="en-US" altLang="zh-CN" sz="3200"/>
              <a:t>Reduce</a:t>
            </a:r>
            <a:r>
              <a:rPr lang="zh-CN" altLang="en-US" sz="3200" dirty="0"/>
              <a:t>任务</a:t>
            </a:r>
            <a:endParaRPr lang="zh-CN" altLang="en-US" sz="3200" dirty="0"/>
          </a:p>
        </p:txBody>
      </p:sp>
      <p:grpSp>
        <p:nvGrpSpPr>
          <p:cNvPr id="4" name="组合 3"/>
          <p:cNvGrpSpPr/>
          <p:nvPr/>
        </p:nvGrpSpPr>
        <p:grpSpPr>
          <a:xfrm>
            <a:off x="729759" y="2179929"/>
            <a:ext cx="10732481" cy="2498141"/>
            <a:chOff x="729759" y="2179929"/>
            <a:chExt cx="10732481" cy="2498141"/>
          </a:xfrm>
        </p:grpSpPr>
        <p:sp>
          <p:nvSpPr>
            <p:cNvPr id="5" name="矩形: 圆角 4"/>
            <p:cNvSpPr/>
            <p:nvPr/>
          </p:nvSpPr>
          <p:spPr>
            <a:xfrm>
              <a:off x="729759" y="2179929"/>
              <a:ext cx="1550822" cy="24981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微软雅黑" panose="020B0503020204020204" charset="-122"/>
                  <a:ea typeface="微软雅黑" panose="020B0503020204020204" charset="-122"/>
                </a:rPr>
                <a:t>&lt;k1,v1&gt;</a:t>
              </a:r>
              <a:endParaRPr lang="en-US" altLang="zh-CN" sz="2400" dirty="0">
                <a:latin typeface="微软雅黑" panose="020B0503020204020204" charset="-122"/>
                <a:ea typeface="微软雅黑" panose="020B0503020204020204" charset="-122"/>
              </a:endParaRPr>
            </a:p>
            <a:p>
              <a:pPr algn="ctr"/>
              <a:r>
                <a:rPr lang="en-US" altLang="zh-CN" sz="2400" dirty="0">
                  <a:latin typeface="微软雅黑" panose="020B0503020204020204" charset="-122"/>
                  <a:ea typeface="微软雅黑" panose="020B0503020204020204" charset="-122"/>
                </a:rPr>
                <a:t>&lt;k1,v1&gt;</a:t>
              </a:r>
              <a:endParaRPr lang="en-US" altLang="zh-CN" sz="2400" dirty="0">
                <a:latin typeface="微软雅黑" panose="020B0503020204020204" charset="-122"/>
                <a:ea typeface="微软雅黑" panose="020B0503020204020204" charset="-122"/>
              </a:endParaRPr>
            </a:p>
            <a:p>
              <a:pPr algn="ctr"/>
              <a:r>
                <a:rPr lang="en-US" altLang="zh-CN" sz="2400" dirty="0">
                  <a:latin typeface="微软雅黑" panose="020B0503020204020204" charset="-122"/>
                  <a:ea typeface="微软雅黑" panose="020B0503020204020204" charset="-122"/>
                </a:rPr>
                <a:t>&lt;k1,v1&gt;</a:t>
              </a:r>
              <a:endParaRPr lang="en-US" altLang="zh-CN" sz="2400" dirty="0">
                <a:latin typeface="微软雅黑" panose="020B0503020204020204" charset="-122"/>
                <a:ea typeface="微软雅黑" panose="020B0503020204020204" charset="-122"/>
              </a:endParaRPr>
            </a:p>
            <a:p>
              <a:pPr algn="ctr"/>
              <a:r>
                <a:rPr lang="en-US" altLang="zh-CN"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6" name="箭头: 右 5"/>
            <p:cNvSpPr/>
            <p:nvPr/>
          </p:nvSpPr>
          <p:spPr>
            <a:xfrm>
              <a:off x="2377382" y="3058107"/>
              <a:ext cx="432253" cy="741785"/>
            </a:xfrm>
            <a:prstGeom prst="rightArrow">
              <a:avLst>
                <a:gd name="adj1" fmla="val 50000"/>
                <a:gd name="adj2" fmla="val 3857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矩形: 圆角 12"/>
            <p:cNvSpPr/>
            <p:nvPr/>
          </p:nvSpPr>
          <p:spPr>
            <a:xfrm>
              <a:off x="9911418" y="2179929"/>
              <a:ext cx="1550822" cy="24981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微软雅黑" panose="020B0503020204020204" charset="-122"/>
                  <a:ea typeface="微软雅黑" panose="020B0503020204020204" charset="-122"/>
                </a:rPr>
                <a:t>&lt;k3,v3&gt;</a:t>
              </a:r>
              <a:endParaRPr lang="en-US" altLang="zh-CN" sz="2400" dirty="0">
                <a:latin typeface="微软雅黑" panose="020B0503020204020204" charset="-122"/>
                <a:ea typeface="微软雅黑" panose="020B0503020204020204" charset="-122"/>
              </a:endParaRPr>
            </a:p>
            <a:p>
              <a:pPr algn="ctr"/>
              <a:r>
                <a:rPr lang="en-US" altLang="zh-CN" sz="2400" dirty="0">
                  <a:latin typeface="微软雅黑" panose="020B0503020204020204" charset="-122"/>
                  <a:ea typeface="微软雅黑" panose="020B0503020204020204" charset="-122"/>
                </a:rPr>
                <a:t>&lt;k3,v3&gt;</a:t>
              </a:r>
              <a:endParaRPr lang="en-US" altLang="zh-CN" sz="2400" dirty="0">
                <a:latin typeface="微软雅黑" panose="020B0503020204020204" charset="-122"/>
                <a:ea typeface="微软雅黑" panose="020B0503020204020204" charset="-122"/>
              </a:endParaRPr>
            </a:p>
            <a:p>
              <a:pPr algn="ctr"/>
              <a:r>
                <a:rPr lang="en-US" altLang="zh-CN" sz="2400" dirty="0">
                  <a:latin typeface="微软雅黑" panose="020B0503020204020204" charset="-122"/>
                  <a:ea typeface="微软雅黑" panose="020B0503020204020204" charset="-122"/>
                </a:rPr>
                <a:t>&lt;k3,v3&gt;</a:t>
              </a:r>
              <a:endParaRPr lang="en-US" altLang="zh-CN" sz="2400" dirty="0">
                <a:latin typeface="微软雅黑" panose="020B0503020204020204" charset="-122"/>
                <a:ea typeface="微软雅黑" panose="020B0503020204020204" charset="-122"/>
              </a:endParaRPr>
            </a:p>
            <a:p>
              <a:pPr algn="ctr"/>
              <a:r>
                <a:rPr lang="en-US" altLang="zh-CN"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15" name="矩形: 圆角 14"/>
            <p:cNvSpPr/>
            <p:nvPr/>
          </p:nvSpPr>
          <p:spPr>
            <a:xfrm>
              <a:off x="7497265" y="2612440"/>
              <a:ext cx="1788297" cy="1633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charset="-122"/>
                  <a:ea typeface="微软雅黑" panose="020B0503020204020204" charset="-122"/>
                </a:rPr>
                <a:t>Reduce</a:t>
              </a:r>
              <a:endParaRPr lang="en-US" altLang="zh-CN" sz="3200" dirty="0">
                <a:latin typeface="微软雅黑" panose="020B0503020204020204" charset="-122"/>
                <a:ea typeface="微软雅黑" panose="020B0503020204020204" charset="-122"/>
              </a:endParaRPr>
            </a:p>
            <a:p>
              <a:pPr algn="ctr"/>
              <a:r>
                <a:rPr lang="zh-CN" altLang="en-US" sz="3200" dirty="0">
                  <a:latin typeface="微软雅黑" panose="020B0503020204020204" charset="-122"/>
                  <a:ea typeface="微软雅黑" panose="020B0503020204020204" charset="-122"/>
                </a:rPr>
                <a:t>任务</a:t>
              </a:r>
              <a:endParaRPr lang="zh-CN" altLang="en-US" sz="3200" dirty="0">
                <a:latin typeface="微软雅黑" panose="020B0503020204020204" charset="-122"/>
                <a:ea typeface="微软雅黑" panose="020B0503020204020204" charset="-122"/>
              </a:endParaRPr>
            </a:p>
          </p:txBody>
        </p:sp>
        <p:sp>
          <p:nvSpPr>
            <p:cNvPr id="17" name="矩形: 圆角 16"/>
            <p:cNvSpPr/>
            <p:nvPr/>
          </p:nvSpPr>
          <p:spPr>
            <a:xfrm>
              <a:off x="5320588" y="2179929"/>
              <a:ext cx="1550822" cy="24981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微软雅黑" panose="020B0503020204020204" charset="-122"/>
                  <a:ea typeface="微软雅黑" panose="020B0503020204020204" charset="-122"/>
                </a:rPr>
                <a:t>&lt;k2,v2&gt;</a:t>
              </a:r>
              <a:endParaRPr lang="en-US" altLang="zh-CN" sz="2400" dirty="0">
                <a:latin typeface="微软雅黑" panose="020B0503020204020204" charset="-122"/>
                <a:ea typeface="微软雅黑" panose="020B0503020204020204" charset="-122"/>
              </a:endParaRPr>
            </a:p>
            <a:p>
              <a:pPr algn="ctr"/>
              <a:r>
                <a:rPr lang="en-US" altLang="zh-CN" sz="2400" dirty="0">
                  <a:latin typeface="微软雅黑" panose="020B0503020204020204" charset="-122"/>
                  <a:ea typeface="微软雅黑" panose="020B0503020204020204" charset="-122"/>
                </a:rPr>
                <a:t>&lt;k2,v2&gt;</a:t>
              </a:r>
              <a:endParaRPr lang="en-US" altLang="zh-CN" sz="2400" dirty="0">
                <a:latin typeface="微软雅黑" panose="020B0503020204020204" charset="-122"/>
                <a:ea typeface="微软雅黑" panose="020B0503020204020204" charset="-122"/>
              </a:endParaRPr>
            </a:p>
            <a:p>
              <a:pPr algn="ctr"/>
              <a:r>
                <a:rPr lang="en-US" altLang="zh-CN" sz="2400" dirty="0">
                  <a:latin typeface="微软雅黑" panose="020B0503020204020204" charset="-122"/>
                  <a:ea typeface="微软雅黑" panose="020B0503020204020204" charset="-122"/>
                </a:rPr>
                <a:t>&lt;k2,v2&gt;</a:t>
              </a:r>
              <a:endParaRPr lang="en-US" altLang="zh-CN" sz="2400" dirty="0">
                <a:latin typeface="微软雅黑" panose="020B0503020204020204" charset="-122"/>
                <a:ea typeface="微软雅黑" panose="020B0503020204020204" charset="-122"/>
              </a:endParaRPr>
            </a:p>
            <a:p>
              <a:pPr algn="ctr"/>
              <a:r>
                <a:rPr lang="en-US" altLang="zh-CN"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18" name="箭头: 右 17"/>
            <p:cNvSpPr/>
            <p:nvPr/>
          </p:nvSpPr>
          <p:spPr>
            <a:xfrm>
              <a:off x="4791534" y="3058107"/>
              <a:ext cx="432253" cy="741785"/>
            </a:xfrm>
            <a:prstGeom prst="rightArrow">
              <a:avLst>
                <a:gd name="adj1" fmla="val 50000"/>
                <a:gd name="adj2" fmla="val 3857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箭头: 右 18"/>
            <p:cNvSpPr/>
            <p:nvPr/>
          </p:nvSpPr>
          <p:spPr>
            <a:xfrm>
              <a:off x="6968211" y="3058107"/>
              <a:ext cx="432253" cy="741785"/>
            </a:xfrm>
            <a:prstGeom prst="rightArrow">
              <a:avLst>
                <a:gd name="adj1" fmla="val 50000"/>
                <a:gd name="adj2" fmla="val 3857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箭头: 右 19"/>
            <p:cNvSpPr/>
            <p:nvPr/>
          </p:nvSpPr>
          <p:spPr>
            <a:xfrm>
              <a:off x="9382363" y="3058107"/>
              <a:ext cx="432253" cy="741785"/>
            </a:xfrm>
            <a:prstGeom prst="rightArrow">
              <a:avLst>
                <a:gd name="adj1" fmla="val 50000"/>
                <a:gd name="adj2" fmla="val 3857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矩形: 圆角 13"/>
            <p:cNvSpPr/>
            <p:nvPr/>
          </p:nvSpPr>
          <p:spPr>
            <a:xfrm>
              <a:off x="2906436" y="2612440"/>
              <a:ext cx="1788297" cy="1633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charset="-122"/>
                  <a:ea typeface="微软雅黑" panose="020B0503020204020204" charset="-122"/>
                </a:rPr>
                <a:t>Map</a:t>
              </a:r>
              <a:endParaRPr lang="en-US" altLang="zh-CN" sz="3200" dirty="0">
                <a:latin typeface="微软雅黑" panose="020B0503020204020204" charset="-122"/>
                <a:ea typeface="微软雅黑" panose="020B0503020204020204" charset="-122"/>
              </a:endParaRPr>
            </a:p>
            <a:p>
              <a:pPr algn="ctr"/>
              <a:r>
                <a:rPr lang="zh-CN" altLang="en-US" sz="3200" dirty="0">
                  <a:latin typeface="微软雅黑" panose="020B0503020204020204" charset="-122"/>
                  <a:ea typeface="微软雅黑" panose="020B0503020204020204" charset="-122"/>
                </a:rPr>
                <a:t>任务</a:t>
              </a:r>
              <a:endParaRPr lang="zh-CN" altLang="en-US" sz="3200" dirty="0">
                <a:latin typeface="微软雅黑" panose="020B0503020204020204" charset="-122"/>
                <a:ea typeface="微软雅黑" panose="020B0503020204020204"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6762750" cy="521970"/>
          </a:xfrm>
          <a:prstGeom prst="rect">
            <a:avLst/>
          </a:prstGeom>
          <a:noFill/>
        </p:spPr>
        <p:txBody>
          <a:bodyPr wrap="square" rtlCol="0">
            <a:spAutoFit/>
          </a:bodyPr>
          <a:lstStyle/>
          <a:p>
            <a:r>
              <a:rPr lang="en-US" altLang="zh-CN" sz="2800" b="1" dirty="0"/>
              <a:t>5.2.1  </a:t>
            </a:r>
            <a:r>
              <a:rPr lang="en-US" altLang="zh-CN" sz="2800" b="1" dirty="0">
                <a:sym typeface="+mn-ea"/>
              </a:rPr>
              <a:t>MapReduce编程模型</a:t>
            </a:r>
            <a:r>
              <a:rPr lang="zh-CN" altLang="en-US" sz="2800" b="1" dirty="0">
                <a:sym typeface="+mn-ea"/>
              </a:rPr>
              <a:t>概论</a:t>
            </a:r>
            <a:endParaRPr lang="zh-CN" altLang="en-US" sz="2800" b="1" dirty="0"/>
          </a:p>
        </p:txBody>
      </p:sp>
      <p:sp>
        <p:nvSpPr>
          <p:cNvPr id="6" name="文本框 5"/>
          <p:cNvSpPr txBox="1"/>
          <p:nvPr/>
        </p:nvSpPr>
        <p:spPr>
          <a:xfrm>
            <a:off x="3666490" y="1906905"/>
            <a:ext cx="3618865" cy="460375"/>
          </a:xfrm>
          <a:prstGeom prst="rect">
            <a:avLst/>
          </a:prstGeom>
          <a:noFill/>
          <a:ln w="12700" cmpd="sng">
            <a:solidFill>
              <a:schemeClr val="accent1">
                <a:shade val="50000"/>
              </a:schemeClr>
            </a:solidFill>
            <a:prstDash val="solid"/>
          </a:ln>
        </p:spPr>
        <p:txBody>
          <a:bodyPr wrap="square" rtlCol="0">
            <a:spAutoFit/>
          </a:bodyPr>
          <a:lstStyle/>
          <a:p>
            <a:pPr algn="ctr"/>
            <a:r>
              <a:rPr lang="en-US" altLang="zh-CN" sz="2400"/>
              <a:t>1+2+3+4+5+6+7+8+9+10</a:t>
            </a:r>
            <a:endParaRPr lang="en-US" altLang="zh-CN" sz="2400"/>
          </a:p>
        </p:txBody>
      </p:sp>
      <p:sp>
        <p:nvSpPr>
          <p:cNvPr id="8" name="文本框 7"/>
          <p:cNvSpPr txBox="1"/>
          <p:nvPr/>
        </p:nvSpPr>
        <p:spPr>
          <a:xfrm>
            <a:off x="1388745" y="2011680"/>
            <a:ext cx="1525905" cy="368300"/>
          </a:xfrm>
          <a:prstGeom prst="rect">
            <a:avLst/>
          </a:prstGeom>
          <a:noFill/>
        </p:spPr>
        <p:txBody>
          <a:bodyPr wrap="square" rtlCol="0">
            <a:spAutoFit/>
          </a:bodyPr>
          <a:lstStyle/>
          <a:p>
            <a:r>
              <a:rPr lang="zh-CN" altLang="en-US"/>
              <a:t>大任务：</a:t>
            </a:r>
            <a:endParaRPr lang="zh-CN" altLang="en-US"/>
          </a:p>
        </p:txBody>
      </p:sp>
      <p:sp>
        <p:nvSpPr>
          <p:cNvPr id="9" name="文本框 8"/>
          <p:cNvSpPr txBox="1"/>
          <p:nvPr/>
        </p:nvSpPr>
        <p:spPr>
          <a:xfrm>
            <a:off x="2914650" y="3659505"/>
            <a:ext cx="1512570" cy="460375"/>
          </a:xfrm>
          <a:prstGeom prst="rect">
            <a:avLst/>
          </a:prstGeom>
          <a:noFill/>
          <a:ln w="12700" cmpd="sng">
            <a:solidFill>
              <a:schemeClr val="accent1">
                <a:shade val="50000"/>
              </a:schemeClr>
            </a:solidFill>
            <a:prstDash val="solid"/>
          </a:ln>
        </p:spPr>
        <p:txBody>
          <a:bodyPr wrap="square" rtlCol="0">
            <a:spAutoFit/>
          </a:bodyPr>
          <a:lstStyle/>
          <a:p>
            <a:pPr algn="ctr"/>
            <a:r>
              <a:rPr lang="en-US" altLang="zh-CN" sz="2400"/>
              <a:t>1+2+3+4</a:t>
            </a:r>
            <a:endParaRPr lang="en-US" altLang="zh-CN" sz="2400"/>
          </a:p>
        </p:txBody>
      </p:sp>
      <p:sp>
        <p:nvSpPr>
          <p:cNvPr id="10" name="文本框 9"/>
          <p:cNvSpPr txBox="1"/>
          <p:nvPr/>
        </p:nvSpPr>
        <p:spPr>
          <a:xfrm>
            <a:off x="1388745" y="3705225"/>
            <a:ext cx="1525905" cy="368300"/>
          </a:xfrm>
          <a:prstGeom prst="rect">
            <a:avLst/>
          </a:prstGeom>
          <a:noFill/>
        </p:spPr>
        <p:txBody>
          <a:bodyPr wrap="square" rtlCol="0">
            <a:spAutoFit/>
          </a:bodyPr>
          <a:lstStyle/>
          <a:p>
            <a:r>
              <a:rPr lang="zh-CN" altLang="en-US"/>
              <a:t>小任务：</a:t>
            </a:r>
            <a:endParaRPr lang="zh-CN" altLang="en-US"/>
          </a:p>
        </p:txBody>
      </p:sp>
      <p:sp>
        <p:nvSpPr>
          <p:cNvPr id="11" name="文本框 10"/>
          <p:cNvSpPr txBox="1"/>
          <p:nvPr/>
        </p:nvSpPr>
        <p:spPr>
          <a:xfrm>
            <a:off x="4755515" y="3658870"/>
            <a:ext cx="1512570" cy="460375"/>
          </a:xfrm>
          <a:prstGeom prst="rect">
            <a:avLst/>
          </a:prstGeom>
          <a:noFill/>
          <a:ln w="12700" cmpd="sng">
            <a:solidFill>
              <a:schemeClr val="accent1">
                <a:shade val="50000"/>
              </a:schemeClr>
            </a:solidFill>
            <a:prstDash val="solid"/>
          </a:ln>
        </p:spPr>
        <p:txBody>
          <a:bodyPr wrap="square" rtlCol="0">
            <a:spAutoFit/>
          </a:bodyPr>
          <a:lstStyle/>
          <a:p>
            <a:pPr algn="ctr"/>
            <a:r>
              <a:rPr lang="en-US" altLang="zh-CN" sz="2400"/>
              <a:t>5+6+7</a:t>
            </a:r>
            <a:endParaRPr lang="en-US" altLang="zh-CN" sz="2400"/>
          </a:p>
        </p:txBody>
      </p:sp>
      <p:sp>
        <p:nvSpPr>
          <p:cNvPr id="12" name="文本框 11"/>
          <p:cNvSpPr txBox="1"/>
          <p:nvPr/>
        </p:nvSpPr>
        <p:spPr>
          <a:xfrm>
            <a:off x="6548755" y="3643630"/>
            <a:ext cx="1512570" cy="460375"/>
          </a:xfrm>
          <a:prstGeom prst="rect">
            <a:avLst/>
          </a:prstGeom>
          <a:noFill/>
          <a:ln w="12700" cmpd="sng">
            <a:solidFill>
              <a:schemeClr val="accent1">
                <a:shade val="50000"/>
              </a:schemeClr>
            </a:solidFill>
            <a:prstDash val="solid"/>
          </a:ln>
        </p:spPr>
        <p:txBody>
          <a:bodyPr wrap="square" rtlCol="0">
            <a:spAutoFit/>
          </a:bodyPr>
          <a:lstStyle/>
          <a:p>
            <a:pPr algn="ctr"/>
            <a:r>
              <a:rPr lang="en-US" altLang="zh-CN" sz="2400"/>
              <a:t>8+9+10</a:t>
            </a:r>
            <a:endParaRPr lang="en-US" altLang="zh-CN" sz="2400"/>
          </a:p>
        </p:txBody>
      </p:sp>
      <p:sp>
        <p:nvSpPr>
          <p:cNvPr id="14" name="文本框 13"/>
          <p:cNvSpPr txBox="1"/>
          <p:nvPr/>
        </p:nvSpPr>
        <p:spPr>
          <a:xfrm>
            <a:off x="5726430" y="2669540"/>
            <a:ext cx="1007110" cy="368300"/>
          </a:xfrm>
          <a:prstGeom prst="rect">
            <a:avLst/>
          </a:prstGeom>
          <a:noFill/>
        </p:spPr>
        <p:txBody>
          <a:bodyPr wrap="square" rtlCol="0">
            <a:spAutoFit/>
          </a:bodyPr>
          <a:lstStyle/>
          <a:p>
            <a:r>
              <a:rPr lang="en-US" altLang="zh-CN"/>
              <a:t>split</a:t>
            </a:r>
            <a:endParaRPr lang="en-US" altLang="zh-CN"/>
          </a:p>
        </p:txBody>
      </p:sp>
      <p:sp>
        <p:nvSpPr>
          <p:cNvPr id="15" name="文本框 14"/>
          <p:cNvSpPr txBox="1"/>
          <p:nvPr/>
        </p:nvSpPr>
        <p:spPr>
          <a:xfrm>
            <a:off x="3348355" y="5139055"/>
            <a:ext cx="645795" cy="368300"/>
          </a:xfrm>
          <a:prstGeom prst="rect">
            <a:avLst/>
          </a:prstGeom>
          <a:noFill/>
        </p:spPr>
        <p:txBody>
          <a:bodyPr wrap="square" rtlCol="0">
            <a:spAutoFit/>
          </a:bodyPr>
          <a:lstStyle/>
          <a:p>
            <a:pPr algn="ctr"/>
            <a:r>
              <a:rPr lang="en-US" altLang="zh-CN"/>
              <a:t>10</a:t>
            </a:r>
            <a:endParaRPr lang="en-US" altLang="zh-CN"/>
          </a:p>
        </p:txBody>
      </p:sp>
      <p:sp>
        <p:nvSpPr>
          <p:cNvPr id="16" name="文本框 15"/>
          <p:cNvSpPr txBox="1"/>
          <p:nvPr/>
        </p:nvSpPr>
        <p:spPr>
          <a:xfrm>
            <a:off x="5356225" y="5139055"/>
            <a:ext cx="645795" cy="368300"/>
          </a:xfrm>
          <a:prstGeom prst="rect">
            <a:avLst/>
          </a:prstGeom>
          <a:noFill/>
        </p:spPr>
        <p:txBody>
          <a:bodyPr wrap="square" rtlCol="0">
            <a:spAutoFit/>
          </a:bodyPr>
          <a:lstStyle/>
          <a:p>
            <a:pPr algn="ctr"/>
            <a:r>
              <a:rPr lang="en-US" altLang="zh-CN"/>
              <a:t>18</a:t>
            </a:r>
            <a:endParaRPr lang="en-US" altLang="zh-CN"/>
          </a:p>
        </p:txBody>
      </p:sp>
      <p:sp>
        <p:nvSpPr>
          <p:cNvPr id="17" name="文本框 16"/>
          <p:cNvSpPr txBox="1"/>
          <p:nvPr/>
        </p:nvSpPr>
        <p:spPr>
          <a:xfrm>
            <a:off x="6982460" y="5139055"/>
            <a:ext cx="645795" cy="368300"/>
          </a:xfrm>
          <a:prstGeom prst="rect">
            <a:avLst/>
          </a:prstGeom>
          <a:noFill/>
        </p:spPr>
        <p:txBody>
          <a:bodyPr wrap="square" rtlCol="0">
            <a:spAutoFit/>
          </a:bodyPr>
          <a:lstStyle/>
          <a:p>
            <a:pPr algn="ctr"/>
            <a:r>
              <a:rPr lang="en-US" altLang="zh-CN"/>
              <a:t>27</a:t>
            </a:r>
            <a:endParaRPr lang="en-US" altLang="zh-CN"/>
          </a:p>
        </p:txBody>
      </p:sp>
      <p:sp>
        <p:nvSpPr>
          <p:cNvPr id="18" name="下箭头 17"/>
          <p:cNvSpPr/>
          <p:nvPr/>
        </p:nvSpPr>
        <p:spPr>
          <a:xfrm>
            <a:off x="3513455" y="4337050"/>
            <a:ext cx="314325" cy="584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5356225" y="4354830"/>
            <a:ext cx="314325" cy="584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7147560" y="4370705"/>
            <a:ext cx="314325" cy="584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270500" y="6454140"/>
            <a:ext cx="645795" cy="368300"/>
          </a:xfrm>
          <a:prstGeom prst="rect">
            <a:avLst/>
          </a:prstGeom>
          <a:noFill/>
        </p:spPr>
        <p:txBody>
          <a:bodyPr wrap="square" rtlCol="0">
            <a:spAutoFit/>
          </a:bodyPr>
          <a:lstStyle/>
          <a:p>
            <a:pPr algn="ctr"/>
            <a:r>
              <a:rPr lang="en-US" altLang="zh-CN"/>
              <a:t>55</a:t>
            </a:r>
            <a:endParaRPr lang="en-US" altLang="zh-CN"/>
          </a:p>
        </p:txBody>
      </p:sp>
      <p:sp>
        <p:nvSpPr>
          <p:cNvPr id="22" name="下箭头 21"/>
          <p:cNvSpPr/>
          <p:nvPr/>
        </p:nvSpPr>
        <p:spPr>
          <a:xfrm rot="19200000">
            <a:off x="4164330" y="5469255"/>
            <a:ext cx="280670" cy="1149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5411470" y="5602605"/>
            <a:ext cx="259080" cy="8515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2160000">
            <a:off x="6616065" y="5601335"/>
            <a:ext cx="314325" cy="950595"/>
          </a:xfrm>
          <a:prstGeom prst="downArrow">
            <a:avLst>
              <a:gd name="adj1" fmla="val 4192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345805" y="3659505"/>
            <a:ext cx="1321435" cy="368300"/>
          </a:xfrm>
          <a:prstGeom prst="rect">
            <a:avLst/>
          </a:prstGeom>
          <a:noFill/>
        </p:spPr>
        <p:txBody>
          <a:bodyPr wrap="square" rtlCol="0">
            <a:spAutoFit/>
          </a:bodyPr>
          <a:lstStyle/>
          <a:p>
            <a:r>
              <a:rPr lang="en-US" altLang="zh-CN">
                <a:solidFill>
                  <a:srgbClr val="FF0000"/>
                </a:solidFill>
              </a:rPr>
              <a:t>&lt;k1,v1&gt;</a:t>
            </a:r>
            <a:endParaRPr lang="en-US" altLang="zh-CN">
              <a:solidFill>
                <a:srgbClr val="FF0000"/>
              </a:solidFill>
            </a:endParaRPr>
          </a:p>
        </p:txBody>
      </p:sp>
      <p:sp>
        <p:nvSpPr>
          <p:cNvPr id="26" name="文本框 25"/>
          <p:cNvSpPr txBox="1"/>
          <p:nvPr/>
        </p:nvSpPr>
        <p:spPr>
          <a:xfrm>
            <a:off x="8345805" y="4955540"/>
            <a:ext cx="1321435" cy="368300"/>
          </a:xfrm>
          <a:prstGeom prst="rect">
            <a:avLst/>
          </a:prstGeom>
          <a:noFill/>
        </p:spPr>
        <p:txBody>
          <a:bodyPr wrap="square" rtlCol="0">
            <a:spAutoFit/>
          </a:bodyPr>
          <a:lstStyle/>
          <a:p>
            <a:r>
              <a:rPr lang="en-US" altLang="zh-CN">
                <a:solidFill>
                  <a:srgbClr val="FF0000"/>
                </a:solidFill>
              </a:rPr>
              <a:t>&lt;k2,v2&gt;</a:t>
            </a:r>
            <a:endParaRPr lang="en-US" altLang="zh-CN">
              <a:solidFill>
                <a:srgbClr val="FF0000"/>
              </a:solidFill>
            </a:endParaRPr>
          </a:p>
        </p:txBody>
      </p:sp>
      <p:sp>
        <p:nvSpPr>
          <p:cNvPr id="27" name="文本框 26"/>
          <p:cNvSpPr txBox="1"/>
          <p:nvPr/>
        </p:nvSpPr>
        <p:spPr>
          <a:xfrm>
            <a:off x="8535670" y="5234305"/>
            <a:ext cx="1321435" cy="368300"/>
          </a:xfrm>
          <a:prstGeom prst="rect">
            <a:avLst/>
          </a:prstGeom>
          <a:noFill/>
        </p:spPr>
        <p:txBody>
          <a:bodyPr wrap="square" rtlCol="0">
            <a:spAutoFit/>
          </a:bodyPr>
          <a:lstStyle/>
          <a:p>
            <a:r>
              <a:rPr lang="en-US" altLang="zh-CN">
                <a:solidFill>
                  <a:schemeClr val="accent5"/>
                </a:solidFill>
              </a:rPr>
              <a:t>&lt;k3,v3&gt;</a:t>
            </a:r>
            <a:endParaRPr lang="en-US" altLang="zh-CN">
              <a:solidFill>
                <a:schemeClr val="accent5"/>
              </a:solidFill>
            </a:endParaRPr>
          </a:p>
        </p:txBody>
      </p:sp>
      <p:sp>
        <p:nvSpPr>
          <p:cNvPr id="28" name="文本框 27"/>
          <p:cNvSpPr txBox="1"/>
          <p:nvPr/>
        </p:nvSpPr>
        <p:spPr>
          <a:xfrm>
            <a:off x="8345805" y="6454140"/>
            <a:ext cx="1321435" cy="368300"/>
          </a:xfrm>
          <a:prstGeom prst="rect">
            <a:avLst/>
          </a:prstGeom>
          <a:noFill/>
        </p:spPr>
        <p:txBody>
          <a:bodyPr wrap="square" rtlCol="0">
            <a:spAutoFit/>
          </a:bodyPr>
          <a:lstStyle/>
          <a:p>
            <a:r>
              <a:rPr lang="en-US" altLang="zh-CN">
                <a:solidFill>
                  <a:schemeClr val="accent5"/>
                </a:solidFill>
              </a:rPr>
              <a:t>&lt;k4,v4&gt;</a:t>
            </a:r>
            <a:endParaRPr lang="en-US" altLang="zh-CN">
              <a:solidFill>
                <a:schemeClr val="accent5"/>
              </a:solidFill>
            </a:endParaRPr>
          </a:p>
        </p:txBody>
      </p:sp>
      <p:sp>
        <p:nvSpPr>
          <p:cNvPr id="29" name="矩形 28"/>
          <p:cNvSpPr/>
          <p:nvPr/>
        </p:nvSpPr>
        <p:spPr>
          <a:xfrm>
            <a:off x="1456690" y="3142615"/>
            <a:ext cx="8037830" cy="2370455"/>
          </a:xfrm>
          <a:prstGeom prst="rect">
            <a:avLst/>
          </a:prstGeom>
          <a:noFill/>
          <a:ln w="12700" cmpd="sng">
            <a:solidFill>
              <a:srgbClr val="DC34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595755" y="5037455"/>
            <a:ext cx="7757160" cy="1785620"/>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489950" y="4177030"/>
            <a:ext cx="2038985" cy="368300"/>
          </a:xfrm>
          <a:prstGeom prst="rect">
            <a:avLst/>
          </a:prstGeom>
          <a:noFill/>
        </p:spPr>
        <p:txBody>
          <a:bodyPr wrap="square" rtlCol="0">
            <a:spAutoFit/>
          </a:bodyPr>
          <a:lstStyle/>
          <a:p>
            <a:r>
              <a:rPr lang="en-US" altLang="zh-CN">
                <a:solidFill>
                  <a:srgbClr val="FF0000"/>
                </a:solidFill>
              </a:rPr>
              <a:t>Map</a:t>
            </a:r>
            <a:r>
              <a:rPr lang="zh-CN" altLang="en-US">
                <a:solidFill>
                  <a:srgbClr val="FF0000"/>
                </a:solidFill>
              </a:rPr>
              <a:t>阶段</a:t>
            </a:r>
            <a:endParaRPr lang="zh-CN" altLang="en-US">
              <a:solidFill>
                <a:srgbClr val="FF0000"/>
              </a:solidFill>
            </a:endParaRPr>
          </a:p>
        </p:txBody>
      </p:sp>
      <p:sp>
        <p:nvSpPr>
          <p:cNvPr id="32" name="文本框 31"/>
          <p:cNvSpPr txBox="1"/>
          <p:nvPr/>
        </p:nvSpPr>
        <p:spPr>
          <a:xfrm>
            <a:off x="8103870" y="5892165"/>
            <a:ext cx="1805305" cy="368300"/>
          </a:xfrm>
          <a:prstGeom prst="rect">
            <a:avLst/>
          </a:prstGeom>
          <a:noFill/>
        </p:spPr>
        <p:txBody>
          <a:bodyPr wrap="square" rtlCol="0">
            <a:spAutoFit/>
          </a:bodyPr>
          <a:lstStyle/>
          <a:p>
            <a:r>
              <a:rPr lang="en-US" altLang="zh-CN">
                <a:solidFill>
                  <a:schemeClr val="accent5"/>
                </a:solidFill>
              </a:rPr>
              <a:t>Reduce</a:t>
            </a:r>
            <a:r>
              <a:rPr lang="zh-CN" altLang="en-US">
                <a:solidFill>
                  <a:schemeClr val="accent5"/>
                </a:solidFill>
              </a:rPr>
              <a:t>阶段</a:t>
            </a:r>
            <a:endParaRPr lang="zh-CN" altLang="en-US">
              <a:solidFill>
                <a:schemeClr val="accent5"/>
              </a:solidFill>
            </a:endParaRPr>
          </a:p>
        </p:txBody>
      </p:sp>
      <p:sp>
        <p:nvSpPr>
          <p:cNvPr id="2" name="下箭头 1"/>
          <p:cNvSpPr/>
          <p:nvPr/>
        </p:nvSpPr>
        <p:spPr>
          <a:xfrm>
            <a:off x="3666490" y="2922270"/>
            <a:ext cx="304800" cy="5886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下箭头 2"/>
          <p:cNvSpPr/>
          <p:nvPr/>
        </p:nvSpPr>
        <p:spPr>
          <a:xfrm>
            <a:off x="5421630" y="2922270"/>
            <a:ext cx="304800" cy="6407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7157085" y="2746375"/>
            <a:ext cx="304800" cy="816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766185" y="2745740"/>
            <a:ext cx="3451225" cy="17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5270500" y="2379980"/>
            <a:ext cx="70104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628255" y="2379980"/>
            <a:ext cx="589915" cy="368300"/>
          </a:xfrm>
          <a:prstGeom prst="rect">
            <a:avLst/>
          </a:prstGeom>
          <a:noFill/>
        </p:spPr>
        <p:txBody>
          <a:bodyPr wrap="none" rtlCol="0">
            <a:spAutoFit/>
          </a:bodyPr>
          <a:lstStyle/>
          <a:p>
            <a:r>
              <a:rPr lang="en-US" altLang="zh-CN"/>
              <a:t>Split</a:t>
            </a:r>
            <a:endParaRPr lang="en-US" altLang="zh-CN"/>
          </a:p>
        </p:txBody>
      </p:sp>
      <p:sp>
        <p:nvSpPr>
          <p:cNvPr id="13" name="文本框 12"/>
          <p:cNvSpPr txBox="1"/>
          <p:nvPr/>
        </p:nvSpPr>
        <p:spPr>
          <a:xfrm>
            <a:off x="885825" y="1334770"/>
            <a:ext cx="5265420" cy="398780"/>
          </a:xfrm>
          <a:prstGeom prst="rect">
            <a:avLst/>
          </a:prstGeom>
          <a:noFill/>
        </p:spPr>
        <p:txBody>
          <a:bodyPr wrap="square" rtlCol="0">
            <a:spAutoFit/>
          </a:bodyPr>
          <a:lstStyle/>
          <a:p>
            <a:r>
              <a:rPr lang="zh-CN" altLang="en-US" sz="2000" b="1" dirty="0">
                <a:sym typeface="+mn-ea"/>
              </a:rPr>
              <a:t>（</a:t>
            </a:r>
            <a:r>
              <a:rPr lang="en-US" altLang="zh-CN" sz="2000" b="1" dirty="0">
                <a:sym typeface="+mn-ea"/>
              </a:rPr>
              <a:t>2</a:t>
            </a:r>
            <a:r>
              <a:rPr lang="zh-CN" altLang="en-US" sz="2000" b="1" dirty="0">
                <a:sym typeface="+mn-ea"/>
              </a:rPr>
              <a:t>）</a:t>
            </a:r>
            <a:r>
              <a:rPr sz="2000" b="1" dirty="0">
                <a:sym typeface="+mn-ea"/>
              </a:rPr>
              <a:t>从一个简单示例看MapReduce</a:t>
            </a:r>
            <a:r>
              <a:rPr lang="zh-CN" sz="2000" b="1" dirty="0">
                <a:sym typeface="+mn-ea"/>
              </a:rPr>
              <a:t>编程</a:t>
            </a:r>
            <a:r>
              <a:rPr sz="2000" b="1" dirty="0">
                <a:sym typeface="+mn-ea"/>
              </a:rPr>
              <a:t>模型</a:t>
            </a:r>
            <a:endParaRPr sz="2000" b="1"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4680" cy="521970"/>
          </a:xfrm>
          <a:prstGeom prst="rect">
            <a:avLst/>
          </a:prstGeom>
          <a:noFill/>
        </p:spPr>
        <p:txBody>
          <a:bodyPr wrap="square" rtlCol="0">
            <a:spAutoFit/>
          </a:bodyPr>
          <a:lstStyle/>
          <a:p>
            <a:r>
              <a:rPr lang="en-US" altLang="zh-CN" sz="2800" b="1" dirty="0"/>
              <a:t>5.2.1  </a:t>
            </a:r>
            <a:r>
              <a:rPr lang="en-US" altLang="zh-CN" sz="2800" b="1" dirty="0">
                <a:sym typeface="+mn-ea"/>
              </a:rPr>
              <a:t>MapReduce编程模型</a:t>
            </a:r>
            <a:r>
              <a:rPr lang="zh-CN" altLang="en-US" sz="2800" b="1" dirty="0">
                <a:sym typeface="+mn-ea"/>
              </a:rPr>
              <a:t>概论</a:t>
            </a:r>
            <a:endParaRPr lang="zh-CN" altLang="en-US" sz="2800" b="1" dirty="0"/>
          </a:p>
        </p:txBody>
      </p:sp>
      <p:sp>
        <p:nvSpPr>
          <p:cNvPr id="3" name="矩形 2"/>
          <p:cNvSpPr/>
          <p:nvPr/>
        </p:nvSpPr>
        <p:spPr>
          <a:xfrm>
            <a:off x="805815" y="2762250"/>
            <a:ext cx="624840" cy="2164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rgbClr val="FF0000"/>
                </a:solidFill>
              </a:rPr>
              <a:t>input</a:t>
            </a:r>
            <a:endParaRPr lang="en-US" altLang="zh-CN" sz="1500">
              <a:solidFill>
                <a:srgbClr val="FF0000"/>
              </a:solidFill>
            </a:endParaRPr>
          </a:p>
        </p:txBody>
      </p:sp>
      <p:cxnSp>
        <p:nvCxnSpPr>
          <p:cNvPr id="10" name="直接箭头连接符 9"/>
          <p:cNvCxnSpPr>
            <a:stCxn id="3" idx="3"/>
            <a:endCxn id="30" idx="1"/>
          </p:cNvCxnSpPr>
          <p:nvPr/>
        </p:nvCxnSpPr>
        <p:spPr>
          <a:xfrm flipV="1">
            <a:off x="1430655" y="2975610"/>
            <a:ext cx="566420" cy="8686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24" idx="1"/>
          </p:cNvCxnSpPr>
          <p:nvPr/>
        </p:nvCxnSpPr>
        <p:spPr>
          <a:xfrm>
            <a:off x="1448435" y="3765550"/>
            <a:ext cx="558800" cy="9499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20" idx="1"/>
          </p:cNvCxnSpPr>
          <p:nvPr/>
        </p:nvCxnSpPr>
        <p:spPr>
          <a:xfrm flipV="1">
            <a:off x="1470025" y="3509010"/>
            <a:ext cx="537210" cy="2946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22" idx="1"/>
          </p:cNvCxnSpPr>
          <p:nvPr/>
        </p:nvCxnSpPr>
        <p:spPr>
          <a:xfrm>
            <a:off x="1433195" y="3745230"/>
            <a:ext cx="574040" cy="3441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453255" y="2790190"/>
            <a:ext cx="83820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&lt;k2,v2&gt;</a:t>
            </a:r>
            <a:endParaRPr lang="en-US" altLang="zh-CN" sz="1500">
              <a:solidFill>
                <a:schemeClr val="tx1"/>
              </a:solidFill>
            </a:endParaRPr>
          </a:p>
        </p:txBody>
      </p:sp>
      <p:sp>
        <p:nvSpPr>
          <p:cNvPr id="19" name="矩形 18"/>
          <p:cNvSpPr/>
          <p:nvPr/>
        </p:nvSpPr>
        <p:spPr>
          <a:xfrm>
            <a:off x="3326130" y="2762250"/>
            <a:ext cx="654685" cy="3854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rgbClr val="FF0000"/>
                </a:solidFill>
              </a:rPr>
              <a:t>map()</a:t>
            </a:r>
            <a:endParaRPr lang="zh-CN" altLang="en-US" sz="1500">
              <a:solidFill>
                <a:srgbClr val="FF0000"/>
              </a:solidFill>
            </a:endParaRPr>
          </a:p>
        </p:txBody>
      </p:sp>
      <p:sp>
        <p:nvSpPr>
          <p:cNvPr id="20" name="矩形 19"/>
          <p:cNvSpPr/>
          <p:nvPr/>
        </p:nvSpPr>
        <p:spPr>
          <a:xfrm>
            <a:off x="2007235" y="3348990"/>
            <a:ext cx="83820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&lt;k1,v1&gt;</a:t>
            </a:r>
            <a:endParaRPr lang="en-US" altLang="zh-CN" sz="1500">
              <a:solidFill>
                <a:schemeClr val="tx1"/>
              </a:solidFill>
            </a:endParaRPr>
          </a:p>
        </p:txBody>
      </p:sp>
      <p:sp>
        <p:nvSpPr>
          <p:cNvPr id="22" name="矩形 21"/>
          <p:cNvSpPr/>
          <p:nvPr/>
        </p:nvSpPr>
        <p:spPr>
          <a:xfrm>
            <a:off x="2007235" y="3929380"/>
            <a:ext cx="83820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&lt;k1,v1&gt;</a:t>
            </a:r>
            <a:endParaRPr lang="en-US" altLang="zh-CN" sz="1500">
              <a:solidFill>
                <a:schemeClr val="tx1"/>
              </a:solidFill>
            </a:endParaRPr>
          </a:p>
        </p:txBody>
      </p:sp>
      <p:sp>
        <p:nvSpPr>
          <p:cNvPr id="24" name="矩形 23"/>
          <p:cNvSpPr/>
          <p:nvPr/>
        </p:nvSpPr>
        <p:spPr>
          <a:xfrm>
            <a:off x="2007235" y="4555490"/>
            <a:ext cx="83820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&lt;k1,v1&gt;</a:t>
            </a:r>
            <a:endParaRPr lang="en-US" altLang="zh-CN" sz="1500">
              <a:solidFill>
                <a:schemeClr val="tx1"/>
              </a:solidFill>
            </a:endParaRPr>
          </a:p>
        </p:txBody>
      </p:sp>
      <p:sp>
        <p:nvSpPr>
          <p:cNvPr id="30" name="矩形 29"/>
          <p:cNvSpPr/>
          <p:nvPr/>
        </p:nvSpPr>
        <p:spPr>
          <a:xfrm>
            <a:off x="1997075" y="2815590"/>
            <a:ext cx="83820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&lt;k1,v1&gt;</a:t>
            </a:r>
            <a:endParaRPr lang="en-US" altLang="zh-CN" sz="1500">
              <a:solidFill>
                <a:schemeClr val="tx1"/>
              </a:solidFill>
            </a:endParaRPr>
          </a:p>
        </p:txBody>
      </p:sp>
      <p:sp>
        <p:nvSpPr>
          <p:cNvPr id="31" name="矩形 30"/>
          <p:cNvSpPr/>
          <p:nvPr/>
        </p:nvSpPr>
        <p:spPr>
          <a:xfrm>
            <a:off x="4458335" y="3450590"/>
            <a:ext cx="83820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&lt;k2,v2&gt;</a:t>
            </a:r>
            <a:endParaRPr lang="en-US" altLang="zh-CN" sz="1500">
              <a:solidFill>
                <a:schemeClr val="tx1"/>
              </a:solidFill>
            </a:endParaRPr>
          </a:p>
        </p:txBody>
      </p:sp>
      <p:sp>
        <p:nvSpPr>
          <p:cNvPr id="32" name="矩形 31"/>
          <p:cNvSpPr/>
          <p:nvPr/>
        </p:nvSpPr>
        <p:spPr>
          <a:xfrm>
            <a:off x="4458335" y="4056380"/>
            <a:ext cx="83820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&lt;k2,v2&gt;</a:t>
            </a:r>
            <a:endParaRPr lang="en-US" altLang="zh-CN" sz="1500">
              <a:solidFill>
                <a:schemeClr val="tx1"/>
              </a:solidFill>
            </a:endParaRPr>
          </a:p>
        </p:txBody>
      </p:sp>
      <p:sp>
        <p:nvSpPr>
          <p:cNvPr id="33" name="矩形 32"/>
          <p:cNvSpPr/>
          <p:nvPr/>
        </p:nvSpPr>
        <p:spPr>
          <a:xfrm>
            <a:off x="4458335" y="4632960"/>
            <a:ext cx="83820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&lt;k2,v2&gt;</a:t>
            </a:r>
            <a:endParaRPr lang="en-US" altLang="zh-CN" sz="1500">
              <a:solidFill>
                <a:schemeClr val="tx1"/>
              </a:solidFill>
            </a:endParaRPr>
          </a:p>
        </p:txBody>
      </p:sp>
      <p:cxnSp>
        <p:nvCxnSpPr>
          <p:cNvPr id="34" name="直接箭头连接符 33"/>
          <p:cNvCxnSpPr>
            <a:stCxn id="19" idx="3"/>
            <a:endCxn id="14" idx="1"/>
          </p:cNvCxnSpPr>
          <p:nvPr/>
        </p:nvCxnSpPr>
        <p:spPr>
          <a:xfrm flipV="1">
            <a:off x="3968115" y="2950210"/>
            <a:ext cx="472440" cy="5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586855" y="2790190"/>
            <a:ext cx="83820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&lt;k3,v3&gt;</a:t>
            </a:r>
            <a:endParaRPr lang="en-US" altLang="zh-CN" sz="1500">
              <a:solidFill>
                <a:schemeClr val="tx1"/>
              </a:solidFill>
            </a:endParaRPr>
          </a:p>
        </p:txBody>
      </p:sp>
      <p:sp>
        <p:nvSpPr>
          <p:cNvPr id="39" name="矩形 38"/>
          <p:cNvSpPr/>
          <p:nvPr/>
        </p:nvSpPr>
        <p:spPr>
          <a:xfrm>
            <a:off x="6591935" y="3633470"/>
            <a:ext cx="83820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&lt;k3,v3&gt;</a:t>
            </a:r>
            <a:endParaRPr lang="en-US" altLang="zh-CN" sz="1500">
              <a:solidFill>
                <a:schemeClr val="tx1"/>
              </a:solidFill>
            </a:endParaRPr>
          </a:p>
        </p:txBody>
      </p:sp>
      <p:sp>
        <p:nvSpPr>
          <p:cNvPr id="40" name="矩形 39"/>
          <p:cNvSpPr/>
          <p:nvPr/>
        </p:nvSpPr>
        <p:spPr>
          <a:xfrm>
            <a:off x="6591935" y="4422140"/>
            <a:ext cx="83820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&lt;k3,v3&gt;</a:t>
            </a:r>
            <a:endParaRPr lang="en-US" altLang="zh-CN" sz="1500">
              <a:solidFill>
                <a:schemeClr val="tx1"/>
              </a:solidFill>
            </a:endParaRPr>
          </a:p>
        </p:txBody>
      </p:sp>
      <p:sp>
        <p:nvSpPr>
          <p:cNvPr id="45" name="矩形 44"/>
          <p:cNvSpPr/>
          <p:nvPr/>
        </p:nvSpPr>
        <p:spPr>
          <a:xfrm>
            <a:off x="8086090" y="2774950"/>
            <a:ext cx="862965" cy="1992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rgbClr val="FF0000"/>
                </a:solidFill>
              </a:rPr>
              <a:t>reduce()</a:t>
            </a:r>
            <a:endParaRPr lang="en-US" altLang="zh-CN" sz="1500">
              <a:solidFill>
                <a:srgbClr val="FF0000"/>
              </a:solidFill>
            </a:endParaRPr>
          </a:p>
        </p:txBody>
      </p:sp>
      <p:cxnSp>
        <p:nvCxnSpPr>
          <p:cNvPr id="47" name="直接箭头连接符 46"/>
          <p:cNvCxnSpPr/>
          <p:nvPr/>
        </p:nvCxnSpPr>
        <p:spPr>
          <a:xfrm>
            <a:off x="7425055" y="2919730"/>
            <a:ext cx="6527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425055" y="3757930"/>
            <a:ext cx="652780" cy="17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7425055" y="4511675"/>
            <a:ext cx="665480" cy="196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9467215" y="2987675"/>
            <a:ext cx="118491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rPr>
              <a:t>&lt;k4,v4&gt;</a:t>
            </a:r>
            <a:endParaRPr lang="en-US" altLang="zh-CN" sz="1500">
              <a:solidFill>
                <a:schemeClr val="tx1"/>
              </a:solidFill>
            </a:endParaRPr>
          </a:p>
        </p:txBody>
      </p:sp>
      <p:sp>
        <p:nvSpPr>
          <p:cNvPr id="52" name="矩形 51"/>
          <p:cNvSpPr/>
          <p:nvPr/>
        </p:nvSpPr>
        <p:spPr>
          <a:xfrm>
            <a:off x="9500870" y="3702685"/>
            <a:ext cx="1150620"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sym typeface="+mn-ea"/>
              </a:rPr>
              <a:t>&lt;k4,v4&gt;</a:t>
            </a:r>
            <a:endParaRPr lang="en-US" altLang="zh-CN" sz="1500">
              <a:solidFill>
                <a:schemeClr val="tx1"/>
              </a:solidFill>
            </a:endParaRPr>
          </a:p>
        </p:txBody>
      </p:sp>
      <p:sp>
        <p:nvSpPr>
          <p:cNvPr id="53" name="矩形 52"/>
          <p:cNvSpPr/>
          <p:nvPr/>
        </p:nvSpPr>
        <p:spPr>
          <a:xfrm>
            <a:off x="9504045" y="4308475"/>
            <a:ext cx="1148715" cy="32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chemeClr val="tx1"/>
                </a:solidFill>
                <a:sym typeface="+mn-ea"/>
              </a:rPr>
              <a:t>&lt;k4,v4&gt;</a:t>
            </a:r>
            <a:endParaRPr lang="en-US" altLang="zh-CN" sz="1500">
              <a:solidFill>
                <a:schemeClr val="tx1"/>
              </a:solidFill>
            </a:endParaRPr>
          </a:p>
        </p:txBody>
      </p:sp>
      <p:cxnSp>
        <p:nvCxnSpPr>
          <p:cNvPr id="56" name="直接箭头连接符 55"/>
          <p:cNvCxnSpPr/>
          <p:nvPr/>
        </p:nvCxnSpPr>
        <p:spPr>
          <a:xfrm>
            <a:off x="8921750" y="3844290"/>
            <a:ext cx="5791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8949055" y="4468495"/>
            <a:ext cx="518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8949055" y="3147695"/>
            <a:ext cx="5791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882775" y="2334895"/>
            <a:ext cx="1082040" cy="321945"/>
          </a:xfrm>
          <a:prstGeom prst="rect">
            <a:avLst/>
          </a:prstGeom>
          <a:noFill/>
        </p:spPr>
        <p:txBody>
          <a:bodyPr wrap="square" rtlCol="0">
            <a:spAutoFit/>
          </a:bodyPr>
          <a:lstStyle/>
          <a:p>
            <a:r>
              <a:rPr lang="en-US" altLang="zh-CN" sz="1500">
                <a:solidFill>
                  <a:srgbClr val="FF0000"/>
                </a:solidFill>
              </a:rPr>
              <a:t>map</a:t>
            </a:r>
            <a:r>
              <a:rPr lang="zh-CN" altLang="en-US" sz="1500">
                <a:solidFill>
                  <a:srgbClr val="FF0000"/>
                </a:solidFill>
              </a:rPr>
              <a:t>输入</a:t>
            </a:r>
            <a:endParaRPr lang="zh-CN" altLang="en-US" sz="1500">
              <a:solidFill>
                <a:srgbClr val="FF0000"/>
              </a:solidFill>
            </a:endParaRPr>
          </a:p>
        </p:txBody>
      </p:sp>
      <p:sp>
        <p:nvSpPr>
          <p:cNvPr id="61" name="文本框 60"/>
          <p:cNvSpPr txBox="1"/>
          <p:nvPr/>
        </p:nvSpPr>
        <p:spPr>
          <a:xfrm>
            <a:off x="4458335" y="2273935"/>
            <a:ext cx="1082040" cy="321945"/>
          </a:xfrm>
          <a:prstGeom prst="rect">
            <a:avLst/>
          </a:prstGeom>
          <a:noFill/>
        </p:spPr>
        <p:txBody>
          <a:bodyPr wrap="square" rtlCol="0">
            <a:spAutoFit/>
          </a:bodyPr>
          <a:lstStyle/>
          <a:p>
            <a:r>
              <a:rPr lang="en-US" altLang="zh-CN" sz="1500">
                <a:solidFill>
                  <a:srgbClr val="FF0000"/>
                </a:solidFill>
              </a:rPr>
              <a:t>map</a:t>
            </a:r>
            <a:r>
              <a:rPr lang="zh-CN" altLang="en-US" sz="1500">
                <a:solidFill>
                  <a:srgbClr val="FF0000"/>
                </a:solidFill>
              </a:rPr>
              <a:t>输出</a:t>
            </a:r>
            <a:endParaRPr lang="en-US" altLang="zh-CN" sz="1500">
              <a:solidFill>
                <a:srgbClr val="FF0000"/>
              </a:solidFill>
            </a:endParaRPr>
          </a:p>
        </p:txBody>
      </p:sp>
      <p:sp>
        <p:nvSpPr>
          <p:cNvPr id="62" name="文本框 61"/>
          <p:cNvSpPr txBox="1"/>
          <p:nvPr/>
        </p:nvSpPr>
        <p:spPr>
          <a:xfrm>
            <a:off x="6464935" y="2361565"/>
            <a:ext cx="1279525" cy="321945"/>
          </a:xfrm>
          <a:prstGeom prst="rect">
            <a:avLst/>
          </a:prstGeom>
          <a:noFill/>
        </p:spPr>
        <p:txBody>
          <a:bodyPr wrap="square" rtlCol="0">
            <a:spAutoFit/>
          </a:bodyPr>
          <a:lstStyle/>
          <a:p>
            <a:r>
              <a:rPr lang="en-US" altLang="zh-CN" sz="1500">
                <a:solidFill>
                  <a:srgbClr val="FF0000"/>
                </a:solidFill>
              </a:rPr>
              <a:t>reduce</a:t>
            </a:r>
            <a:r>
              <a:rPr lang="zh-CN" altLang="en-US" sz="1500">
                <a:solidFill>
                  <a:srgbClr val="FF0000"/>
                </a:solidFill>
              </a:rPr>
              <a:t>输入</a:t>
            </a:r>
            <a:endParaRPr lang="zh-CN" altLang="en-US" sz="1500">
              <a:solidFill>
                <a:srgbClr val="FF0000"/>
              </a:solidFill>
            </a:endParaRPr>
          </a:p>
        </p:txBody>
      </p:sp>
      <p:sp>
        <p:nvSpPr>
          <p:cNvPr id="63" name="文本框 62"/>
          <p:cNvSpPr txBox="1"/>
          <p:nvPr/>
        </p:nvSpPr>
        <p:spPr>
          <a:xfrm>
            <a:off x="9282430" y="2334895"/>
            <a:ext cx="1279525" cy="321945"/>
          </a:xfrm>
          <a:prstGeom prst="rect">
            <a:avLst/>
          </a:prstGeom>
          <a:noFill/>
        </p:spPr>
        <p:txBody>
          <a:bodyPr wrap="square" rtlCol="0">
            <a:spAutoFit/>
          </a:bodyPr>
          <a:lstStyle/>
          <a:p>
            <a:r>
              <a:rPr lang="en-US" altLang="zh-CN" sz="1500">
                <a:solidFill>
                  <a:srgbClr val="FF0000"/>
                </a:solidFill>
              </a:rPr>
              <a:t>reduce</a:t>
            </a:r>
            <a:r>
              <a:rPr lang="zh-CN" altLang="en-US" sz="1500">
                <a:solidFill>
                  <a:srgbClr val="FF0000"/>
                </a:solidFill>
              </a:rPr>
              <a:t>输出</a:t>
            </a:r>
            <a:endParaRPr lang="en-US" altLang="zh-CN" sz="1500">
              <a:solidFill>
                <a:srgbClr val="FF0000"/>
              </a:solidFill>
            </a:endParaRPr>
          </a:p>
        </p:txBody>
      </p:sp>
      <p:sp>
        <p:nvSpPr>
          <p:cNvPr id="64" name="文本框 63"/>
          <p:cNvSpPr txBox="1"/>
          <p:nvPr/>
        </p:nvSpPr>
        <p:spPr>
          <a:xfrm>
            <a:off x="5693410" y="4102735"/>
            <a:ext cx="821055" cy="321945"/>
          </a:xfrm>
          <a:prstGeom prst="rect">
            <a:avLst/>
          </a:prstGeom>
          <a:noFill/>
        </p:spPr>
        <p:txBody>
          <a:bodyPr wrap="square" rtlCol="0">
            <a:spAutoFit/>
          </a:bodyPr>
          <a:lstStyle/>
          <a:p>
            <a:r>
              <a:rPr lang="en-US" sz="1500">
                <a:solidFill>
                  <a:srgbClr val="FF0000"/>
                </a:solidFill>
              </a:rPr>
              <a:t>shuffle</a:t>
            </a:r>
            <a:endParaRPr lang="en-US" sz="1500">
              <a:solidFill>
                <a:srgbClr val="FF0000"/>
              </a:solidFill>
            </a:endParaRPr>
          </a:p>
        </p:txBody>
      </p:sp>
      <p:sp>
        <p:nvSpPr>
          <p:cNvPr id="2" name="文本框 1"/>
          <p:cNvSpPr txBox="1"/>
          <p:nvPr/>
        </p:nvSpPr>
        <p:spPr>
          <a:xfrm>
            <a:off x="885825" y="1334770"/>
            <a:ext cx="5265420" cy="398780"/>
          </a:xfrm>
          <a:prstGeom prst="rect">
            <a:avLst/>
          </a:prstGeom>
          <a:noFill/>
        </p:spPr>
        <p:txBody>
          <a:bodyPr wrap="square" rtlCol="0">
            <a:spAutoFit/>
          </a:bodyPr>
          <a:lstStyle/>
          <a:p>
            <a:r>
              <a:rPr lang="zh-CN" altLang="en-US" sz="2000" b="1" dirty="0">
                <a:sym typeface="+mn-ea"/>
              </a:rPr>
              <a:t>（</a:t>
            </a:r>
            <a:r>
              <a:rPr lang="en-US" altLang="zh-CN" sz="2000" b="1" dirty="0">
                <a:sym typeface="+mn-ea"/>
              </a:rPr>
              <a:t>3</a:t>
            </a:r>
            <a:r>
              <a:rPr lang="zh-CN" altLang="en-US" sz="2000" b="1" dirty="0">
                <a:sym typeface="+mn-ea"/>
              </a:rPr>
              <a:t>）</a:t>
            </a:r>
            <a:r>
              <a:rPr sz="2000" b="1" dirty="0">
                <a:sym typeface="+mn-ea"/>
              </a:rPr>
              <a:t>MapReduce</a:t>
            </a:r>
            <a:r>
              <a:rPr lang="zh-CN" sz="2000" b="1" dirty="0">
                <a:sym typeface="+mn-ea"/>
              </a:rPr>
              <a:t>编程</a:t>
            </a:r>
            <a:r>
              <a:rPr sz="2000" b="1" dirty="0">
                <a:sym typeface="+mn-ea"/>
              </a:rPr>
              <a:t>模型</a:t>
            </a:r>
            <a:endParaRPr sz="2000" b="1" dirty="0">
              <a:sym typeface="+mn-ea"/>
            </a:endParaRPr>
          </a:p>
        </p:txBody>
      </p:sp>
      <p:sp>
        <p:nvSpPr>
          <p:cNvPr id="5" name="矩形 4"/>
          <p:cNvSpPr/>
          <p:nvPr/>
        </p:nvSpPr>
        <p:spPr>
          <a:xfrm>
            <a:off x="11042650" y="2856865"/>
            <a:ext cx="782955" cy="2164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rgbClr val="FF0000"/>
                </a:solidFill>
              </a:rPr>
              <a:t>output</a:t>
            </a:r>
            <a:endParaRPr lang="en-US" altLang="zh-CN" sz="1500">
              <a:solidFill>
                <a:srgbClr val="FF0000"/>
              </a:solidFill>
            </a:endParaRPr>
          </a:p>
        </p:txBody>
      </p:sp>
      <p:cxnSp>
        <p:nvCxnSpPr>
          <p:cNvPr id="15" name="直接箭头连接符 14"/>
          <p:cNvCxnSpPr>
            <a:stCxn id="51" idx="3"/>
            <a:endCxn id="5" idx="1"/>
          </p:cNvCxnSpPr>
          <p:nvPr/>
        </p:nvCxnSpPr>
        <p:spPr>
          <a:xfrm>
            <a:off x="10652125" y="3147695"/>
            <a:ext cx="390525" cy="7912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52" idx="3"/>
          </p:cNvCxnSpPr>
          <p:nvPr/>
        </p:nvCxnSpPr>
        <p:spPr>
          <a:xfrm>
            <a:off x="10651490" y="3862705"/>
            <a:ext cx="726440" cy="220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53" idx="3"/>
          </p:cNvCxnSpPr>
          <p:nvPr/>
        </p:nvCxnSpPr>
        <p:spPr>
          <a:xfrm flipV="1">
            <a:off x="10652760" y="4030980"/>
            <a:ext cx="673735" cy="4375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5" name="文本框 54"/>
          <p:cNvSpPr txBox="1"/>
          <p:nvPr/>
        </p:nvSpPr>
        <p:spPr>
          <a:xfrm>
            <a:off x="464185" y="2327275"/>
            <a:ext cx="1308100" cy="321945"/>
          </a:xfrm>
          <a:prstGeom prst="rect">
            <a:avLst/>
          </a:prstGeom>
          <a:noFill/>
        </p:spPr>
        <p:txBody>
          <a:bodyPr wrap="square" rtlCol="0">
            <a:spAutoFit/>
          </a:bodyPr>
          <a:lstStyle/>
          <a:p>
            <a:r>
              <a:rPr lang="en-US" altLang="zh-CN" sz="1500">
                <a:solidFill>
                  <a:schemeClr val="tx1"/>
                </a:solidFill>
              </a:rPr>
              <a:t>HDFS/HBase</a:t>
            </a:r>
            <a:endParaRPr lang="en-US" altLang="zh-CN" sz="1500">
              <a:solidFill>
                <a:schemeClr val="tx1"/>
              </a:solidFill>
            </a:endParaRPr>
          </a:p>
        </p:txBody>
      </p:sp>
      <p:sp>
        <p:nvSpPr>
          <p:cNvPr id="65" name="文本框 64"/>
          <p:cNvSpPr txBox="1"/>
          <p:nvPr/>
        </p:nvSpPr>
        <p:spPr>
          <a:xfrm>
            <a:off x="10847705" y="2403475"/>
            <a:ext cx="1172845" cy="321945"/>
          </a:xfrm>
          <a:prstGeom prst="rect">
            <a:avLst/>
          </a:prstGeom>
          <a:noFill/>
        </p:spPr>
        <p:txBody>
          <a:bodyPr wrap="square" rtlCol="0">
            <a:spAutoFit/>
          </a:bodyPr>
          <a:lstStyle/>
          <a:p>
            <a:r>
              <a:rPr lang="en-US" altLang="zh-CN" sz="1500">
                <a:solidFill>
                  <a:schemeClr val="tx1"/>
                </a:solidFill>
                <a:sym typeface="+mn-ea"/>
              </a:rPr>
              <a:t>HDFS/HBase</a:t>
            </a:r>
            <a:endParaRPr lang="en-US" altLang="zh-CN" sz="1500">
              <a:solidFill>
                <a:schemeClr val="tx1"/>
              </a:solidFill>
              <a:sym typeface="+mn-ea"/>
            </a:endParaRPr>
          </a:p>
        </p:txBody>
      </p:sp>
      <p:sp>
        <p:nvSpPr>
          <p:cNvPr id="74" name="矩形 73"/>
          <p:cNvSpPr/>
          <p:nvPr/>
        </p:nvSpPr>
        <p:spPr>
          <a:xfrm>
            <a:off x="3326130" y="3348990"/>
            <a:ext cx="654685" cy="3854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rgbClr val="FF0000"/>
                </a:solidFill>
              </a:rPr>
              <a:t>map()</a:t>
            </a:r>
            <a:endParaRPr lang="zh-CN" altLang="en-US" sz="1500">
              <a:solidFill>
                <a:srgbClr val="FF0000"/>
              </a:solidFill>
            </a:endParaRPr>
          </a:p>
        </p:txBody>
      </p:sp>
      <p:sp>
        <p:nvSpPr>
          <p:cNvPr id="75" name="矩形 74"/>
          <p:cNvSpPr/>
          <p:nvPr/>
        </p:nvSpPr>
        <p:spPr>
          <a:xfrm>
            <a:off x="3326130" y="3952875"/>
            <a:ext cx="654685" cy="3854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rgbClr val="FF0000"/>
                </a:solidFill>
              </a:rPr>
              <a:t>map()</a:t>
            </a:r>
            <a:endParaRPr lang="zh-CN" altLang="en-US" sz="1500">
              <a:solidFill>
                <a:srgbClr val="FF0000"/>
              </a:solidFill>
            </a:endParaRPr>
          </a:p>
        </p:txBody>
      </p:sp>
      <p:sp>
        <p:nvSpPr>
          <p:cNvPr id="76" name="矩形 75"/>
          <p:cNvSpPr/>
          <p:nvPr/>
        </p:nvSpPr>
        <p:spPr>
          <a:xfrm>
            <a:off x="3326130" y="4542155"/>
            <a:ext cx="654685" cy="3854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solidFill>
                  <a:srgbClr val="FF0000"/>
                </a:solidFill>
              </a:rPr>
              <a:t>map()</a:t>
            </a:r>
            <a:endParaRPr lang="zh-CN" altLang="en-US" sz="1500">
              <a:solidFill>
                <a:srgbClr val="FF0000"/>
              </a:solidFill>
            </a:endParaRPr>
          </a:p>
        </p:txBody>
      </p:sp>
      <p:cxnSp>
        <p:nvCxnSpPr>
          <p:cNvPr id="77" name="直接箭头连接符 76"/>
          <p:cNvCxnSpPr>
            <a:endCxn id="19" idx="1"/>
          </p:cNvCxnSpPr>
          <p:nvPr/>
        </p:nvCxnSpPr>
        <p:spPr>
          <a:xfrm>
            <a:off x="2720975" y="2948305"/>
            <a:ext cx="592455" cy="69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20" idx="3"/>
          </p:cNvCxnSpPr>
          <p:nvPr/>
        </p:nvCxnSpPr>
        <p:spPr>
          <a:xfrm>
            <a:off x="2832735" y="3509010"/>
            <a:ext cx="506730" cy="82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2760980" y="4089400"/>
            <a:ext cx="564515" cy="3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24" idx="3"/>
          </p:cNvCxnSpPr>
          <p:nvPr/>
        </p:nvCxnSpPr>
        <p:spPr>
          <a:xfrm>
            <a:off x="2832735" y="4715510"/>
            <a:ext cx="471805" cy="19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3980815" y="3514090"/>
            <a:ext cx="490220" cy="133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3997325" y="4151630"/>
            <a:ext cx="490220" cy="133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3980815" y="4740910"/>
            <a:ext cx="490220" cy="133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5299075" y="4145280"/>
            <a:ext cx="344805" cy="0"/>
          </a:xfrm>
          <a:prstGeom prst="line">
            <a:avLst/>
          </a:prstGeom>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5299075" y="3649980"/>
            <a:ext cx="344805" cy="0"/>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5621020" y="3667125"/>
            <a:ext cx="0" cy="485775"/>
          </a:xfrm>
          <a:prstGeom prst="line">
            <a:avLst/>
          </a:prstGeom>
        </p:spPr>
        <p:style>
          <a:lnRef idx="1">
            <a:schemeClr val="dk1"/>
          </a:lnRef>
          <a:fillRef idx="0">
            <a:schemeClr val="dk1"/>
          </a:fillRef>
          <a:effectRef idx="0">
            <a:schemeClr val="dk1"/>
          </a:effectRef>
          <a:fontRef idx="minor">
            <a:schemeClr val="tx1"/>
          </a:fontRef>
        </p:style>
      </p:cxnSp>
      <p:cxnSp>
        <p:nvCxnSpPr>
          <p:cNvPr id="95" name="直接箭头连接符 94"/>
          <p:cNvCxnSpPr>
            <a:endCxn id="38" idx="1"/>
          </p:cNvCxnSpPr>
          <p:nvPr/>
        </p:nvCxnSpPr>
        <p:spPr>
          <a:xfrm flipV="1">
            <a:off x="5608320" y="2950210"/>
            <a:ext cx="965835" cy="9366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6" name="直接箭头连接符 95"/>
          <p:cNvCxnSpPr>
            <a:stCxn id="14" idx="3"/>
            <a:endCxn id="39" idx="1"/>
          </p:cNvCxnSpPr>
          <p:nvPr/>
        </p:nvCxnSpPr>
        <p:spPr>
          <a:xfrm>
            <a:off x="5278755" y="2950210"/>
            <a:ext cx="1300480" cy="8432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7" name="直接箭头连接符 96"/>
          <p:cNvCxnSpPr>
            <a:stCxn id="33" idx="3"/>
            <a:endCxn id="40" idx="1"/>
          </p:cNvCxnSpPr>
          <p:nvPr/>
        </p:nvCxnSpPr>
        <p:spPr>
          <a:xfrm flipV="1">
            <a:off x="5283835" y="4582160"/>
            <a:ext cx="1295400" cy="2108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8" name="矩形 97"/>
          <p:cNvSpPr/>
          <p:nvPr/>
        </p:nvSpPr>
        <p:spPr>
          <a:xfrm>
            <a:off x="1656080" y="2725420"/>
            <a:ext cx="128270" cy="223774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9" name="矩形 98"/>
          <p:cNvSpPr/>
          <p:nvPr/>
        </p:nvSpPr>
        <p:spPr>
          <a:xfrm>
            <a:off x="10690225" y="2762250"/>
            <a:ext cx="128270" cy="223774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圆角矩形标注 5"/>
          <p:cNvSpPr/>
          <p:nvPr/>
        </p:nvSpPr>
        <p:spPr>
          <a:xfrm>
            <a:off x="1434465" y="5422900"/>
            <a:ext cx="1530350" cy="723265"/>
          </a:xfrm>
          <a:prstGeom prst="wedgeRoundRectCallout">
            <a:avLst>
              <a:gd name="adj1" fmla="val -31535"/>
              <a:gd name="adj2" fmla="val -110667"/>
              <a:gd name="adj3" fmla="val 16667"/>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InputFormat</a:t>
            </a:r>
            <a:endParaRPr lang="en-US" altLang="zh-CN"/>
          </a:p>
        </p:txBody>
      </p:sp>
      <p:sp>
        <p:nvSpPr>
          <p:cNvPr id="7" name="圆角矩形标注 6"/>
          <p:cNvSpPr/>
          <p:nvPr/>
        </p:nvSpPr>
        <p:spPr>
          <a:xfrm>
            <a:off x="9822815" y="5422900"/>
            <a:ext cx="1696720" cy="723265"/>
          </a:xfrm>
          <a:prstGeom prst="wedgeRoundRectCallout">
            <a:avLst>
              <a:gd name="adj1" fmla="val 3630"/>
              <a:gd name="adj2" fmla="val -112510"/>
              <a:gd name="adj3" fmla="val 16667"/>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OutputFormat</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4680" cy="521970"/>
          </a:xfrm>
          <a:prstGeom prst="rect">
            <a:avLst/>
          </a:prstGeom>
          <a:noFill/>
        </p:spPr>
        <p:txBody>
          <a:bodyPr wrap="square" rtlCol="0">
            <a:spAutoFit/>
          </a:bodyPr>
          <a:lstStyle/>
          <a:p>
            <a:r>
              <a:rPr lang="en-US" altLang="zh-CN" sz="2800" b="1" dirty="0"/>
              <a:t>5.2.1  </a:t>
            </a:r>
            <a:r>
              <a:rPr lang="en-US" altLang="zh-CN" sz="2800" b="1" dirty="0">
                <a:sym typeface="+mn-ea"/>
              </a:rPr>
              <a:t>MapReduce编程模型</a:t>
            </a:r>
            <a:r>
              <a:rPr lang="zh-CN" altLang="en-US" sz="2800" b="1" dirty="0">
                <a:sym typeface="+mn-ea"/>
              </a:rPr>
              <a:t>概论</a:t>
            </a:r>
            <a:endParaRPr lang="zh-CN" altLang="en-US" sz="2800" b="1" dirty="0"/>
          </a:p>
        </p:txBody>
      </p:sp>
      <p:sp>
        <p:nvSpPr>
          <p:cNvPr id="2" name="文本框 1"/>
          <p:cNvSpPr txBox="1"/>
          <p:nvPr/>
        </p:nvSpPr>
        <p:spPr>
          <a:xfrm>
            <a:off x="885825" y="1334770"/>
            <a:ext cx="5265420" cy="398780"/>
          </a:xfrm>
          <a:prstGeom prst="rect">
            <a:avLst/>
          </a:prstGeom>
          <a:noFill/>
        </p:spPr>
        <p:txBody>
          <a:bodyPr wrap="square" rtlCol="0">
            <a:spAutoFit/>
          </a:bodyPr>
          <a:lstStyle/>
          <a:p>
            <a:r>
              <a:rPr lang="zh-CN" altLang="en-US" sz="2000" b="1" dirty="0">
                <a:sym typeface="+mn-ea"/>
              </a:rPr>
              <a:t>（</a:t>
            </a:r>
            <a:r>
              <a:rPr lang="en-US" altLang="zh-CN" sz="2000" b="1" dirty="0">
                <a:sym typeface="+mn-ea"/>
              </a:rPr>
              <a:t>3</a:t>
            </a:r>
            <a:r>
              <a:rPr lang="zh-CN" altLang="en-US" sz="2000" b="1" dirty="0">
                <a:sym typeface="+mn-ea"/>
              </a:rPr>
              <a:t>）</a:t>
            </a:r>
            <a:r>
              <a:rPr sz="2000" b="1" dirty="0">
                <a:sym typeface="+mn-ea"/>
              </a:rPr>
              <a:t>MapReduce</a:t>
            </a:r>
            <a:r>
              <a:rPr lang="zh-CN" sz="2000" b="1" dirty="0">
                <a:sym typeface="+mn-ea"/>
              </a:rPr>
              <a:t>编程</a:t>
            </a:r>
            <a:r>
              <a:rPr sz="2000" b="1" dirty="0">
                <a:sym typeface="+mn-ea"/>
              </a:rPr>
              <a:t>模型</a:t>
            </a:r>
            <a:endParaRPr sz="2000" b="1" dirty="0">
              <a:sym typeface="+mn-ea"/>
            </a:endParaRPr>
          </a:p>
        </p:txBody>
      </p:sp>
      <p:sp>
        <p:nvSpPr>
          <p:cNvPr id="8" name="文本框 7"/>
          <p:cNvSpPr txBox="1"/>
          <p:nvPr/>
        </p:nvSpPr>
        <p:spPr>
          <a:xfrm>
            <a:off x="1132205" y="2183130"/>
            <a:ext cx="10220325" cy="4831080"/>
          </a:xfrm>
          <a:prstGeom prst="rect">
            <a:avLst/>
          </a:prstGeom>
          <a:noFill/>
        </p:spPr>
        <p:txBody>
          <a:bodyPr wrap="square" rtlCol="0" anchor="t">
            <a:spAutoFit/>
          </a:bodyPr>
          <a:lstStyle/>
          <a:p>
            <a:r>
              <a:rPr lang="zh-CN" altLang="en-US" sz="2800">
                <a:sym typeface="+mn-ea"/>
              </a:rPr>
              <a:t>InputFormat类：该类的作用是将输入的文件和数据分割成许多小的split文件，并将split的每个行通过LineRecorderReader解析成,通过job.setInputFromatClass()函数来设置，默认的情况为类TextInputFormat，其中Key默认为字符偏移量，value是该行的值。</a:t>
            </a:r>
            <a:endParaRPr lang="zh-CN" altLang="en-US" sz="2800">
              <a:sym typeface="+mn-ea"/>
            </a:endParaRPr>
          </a:p>
          <a:p>
            <a:endParaRPr lang="zh-CN" altLang="en-US" sz="2800">
              <a:sym typeface="+mn-ea"/>
            </a:endParaRPr>
          </a:p>
          <a:p>
            <a:r>
              <a:rPr lang="zh-CN" altLang="en-US" sz="2800">
                <a:sym typeface="+mn-ea"/>
              </a:rPr>
              <a:t>OutPutFormat类：该类负责输出结果的格式。可以通过job.setOutputFormatClass()方法进行设置。默认使用TextOUtputFormat类。</a:t>
            </a:r>
            <a:endParaRPr lang="zh-CN" altLang="en-US" sz="2800"/>
          </a:p>
          <a:p>
            <a:endParaRPr lang="zh-CN" altLang="en-US" sz="2800">
              <a:sym typeface="+mn-ea"/>
            </a:endParaRPr>
          </a:p>
          <a:p>
            <a:endParaRPr lang="zh-CN" altLang="en-US" sz="2800">
              <a:sym typeface="+mn-ea"/>
            </a:endParaRPr>
          </a:p>
          <a:p>
            <a:endParaRPr lang="zh-CN" altLang="en-US" sz="28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4680" cy="521970"/>
          </a:xfrm>
          <a:prstGeom prst="rect">
            <a:avLst/>
          </a:prstGeom>
          <a:noFill/>
        </p:spPr>
        <p:txBody>
          <a:bodyPr wrap="square" rtlCol="0">
            <a:spAutoFit/>
          </a:bodyPr>
          <a:lstStyle/>
          <a:p>
            <a:r>
              <a:rPr lang="en-US" altLang="zh-CN" sz="2800" b="1" dirty="0"/>
              <a:t>5.2.1  </a:t>
            </a:r>
            <a:r>
              <a:rPr lang="en-US" altLang="zh-CN" sz="2800" b="1" dirty="0">
                <a:sym typeface="+mn-ea"/>
              </a:rPr>
              <a:t>MapReduce编程模型</a:t>
            </a:r>
            <a:r>
              <a:rPr lang="zh-CN" altLang="en-US" sz="2800" b="1" dirty="0">
                <a:sym typeface="+mn-ea"/>
              </a:rPr>
              <a:t>概论</a:t>
            </a:r>
            <a:endParaRPr lang="zh-CN" altLang="en-US" sz="2800" b="1" dirty="0"/>
          </a:p>
        </p:txBody>
      </p:sp>
      <p:sp>
        <p:nvSpPr>
          <p:cNvPr id="5" name="TextBox 4"/>
          <p:cNvSpPr txBox="1"/>
          <p:nvPr/>
        </p:nvSpPr>
        <p:spPr>
          <a:xfrm>
            <a:off x="946150" y="1877695"/>
            <a:ext cx="10299700" cy="3784600"/>
          </a:xfrm>
          <a:prstGeom prst="rect">
            <a:avLst/>
          </a:prstGeom>
          <a:noFill/>
        </p:spPr>
        <p:txBody>
          <a:bodyPr wrap="square" rtlCol="0">
            <a:spAutoFit/>
          </a:bodyPr>
          <a:lstStyle/>
          <a:p>
            <a:r>
              <a:rPr lang="zh-CN" altLang="en-US" sz="2400" dirty="0"/>
              <a:t>（</a:t>
            </a:r>
            <a:r>
              <a:rPr lang="en-US" altLang="zh-CN" sz="2400" dirty="0"/>
              <a:t>1</a:t>
            </a:r>
            <a:r>
              <a:rPr lang="zh-CN" altLang="en-US" sz="2400" dirty="0"/>
              <a:t>）任务</a:t>
            </a:r>
            <a:r>
              <a:rPr lang="en-US" altLang="zh-CN" sz="2400" dirty="0"/>
              <a:t>Job = Map + Reduce</a:t>
            </a:r>
            <a:endParaRPr lang="en-US" altLang="zh-CN" sz="2400" dirty="0"/>
          </a:p>
          <a:p>
            <a:r>
              <a:rPr lang="zh-CN" altLang="en-US" sz="2400" dirty="0"/>
              <a:t>（</a:t>
            </a:r>
            <a:r>
              <a:rPr lang="en-US" altLang="zh-CN" sz="2400" dirty="0"/>
              <a:t>2</a:t>
            </a:r>
            <a:r>
              <a:rPr lang="zh-CN" altLang="en-US" sz="2400" dirty="0"/>
              <a:t>）</a:t>
            </a:r>
            <a:r>
              <a:rPr lang="en-US" altLang="zh-CN" sz="2400" dirty="0"/>
              <a:t>Map</a:t>
            </a:r>
            <a:r>
              <a:rPr lang="zh-CN" altLang="en-US" sz="2400" dirty="0"/>
              <a:t>的输出并不等于是</a:t>
            </a:r>
            <a:r>
              <a:rPr lang="en-US" altLang="zh-CN" sz="2400" dirty="0"/>
              <a:t>Reduce</a:t>
            </a:r>
            <a:r>
              <a:rPr lang="zh-CN" altLang="en-US" sz="2400" dirty="0"/>
              <a:t>的输入</a:t>
            </a:r>
            <a:endParaRPr lang="zh-CN" altLang="en-US" sz="2400" dirty="0"/>
          </a:p>
          <a:p>
            <a:r>
              <a:rPr lang="zh-CN" altLang="en-US" sz="2400" dirty="0"/>
              <a:t>（</a:t>
            </a:r>
            <a:r>
              <a:rPr lang="en-US" altLang="zh-CN" sz="2400" dirty="0"/>
              <a:t>3</a:t>
            </a:r>
            <a:r>
              <a:rPr lang="zh-CN" altLang="en-US" sz="2400" dirty="0"/>
              <a:t>）所有的输入和输出都是</a:t>
            </a:r>
            <a:r>
              <a:rPr lang="en-US" altLang="zh-CN" sz="2400" dirty="0"/>
              <a:t>&lt;Key,Value&gt;</a:t>
            </a:r>
            <a:r>
              <a:rPr lang="zh-CN" altLang="en-US" sz="2400" dirty="0"/>
              <a:t>形式</a:t>
            </a:r>
            <a:endParaRPr lang="zh-CN" altLang="en-US" sz="2400" dirty="0"/>
          </a:p>
          <a:p>
            <a:r>
              <a:rPr lang="zh-CN" altLang="en-US" sz="2400" dirty="0"/>
              <a:t>          </a:t>
            </a:r>
            <a:r>
              <a:rPr lang="en-US" altLang="zh-CN" sz="2400" dirty="0"/>
              <a:t>&lt;k1,v1&gt;</a:t>
            </a:r>
            <a:r>
              <a:rPr lang="zh-CN" altLang="en-US" sz="2400" dirty="0"/>
              <a:t>是</a:t>
            </a:r>
            <a:r>
              <a:rPr lang="en-US" altLang="zh-CN" sz="2400" dirty="0"/>
              <a:t>Map</a:t>
            </a:r>
            <a:r>
              <a:rPr lang="zh-CN" altLang="en-US" sz="2400" dirty="0"/>
              <a:t>的输入，</a:t>
            </a:r>
            <a:r>
              <a:rPr lang="en-US" altLang="zh-CN" sz="2400" dirty="0"/>
              <a:t>&lt;k2,v2&gt;</a:t>
            </a:r>
            <a:r>
              <a:rPr lang="zh-CN" altLang="en-US" sz="2400" dirty="0"/>
              <a:t>是</a:t>
            </a:r>
            <a:r>
              <a:rPr lang="en-US" altLang="zh-CN" sz="2400" dirty="0"/>
              <a:t>Map</a:t>
            </a:r>
            <a:r>
              <a:rPr lang="zh-CN" altLang="en-US" sz="2400" dirty="0"/>
              <a:t>的输出</a:t>
            </a:r>
            <a:endParaRPr lang="zh-CN" altLang="en-US" sz="2400" dirty="0"/>
          </a:p>
          <a:p>
            <a:r>
              <a:rPr lang="zh-CN" altLang="en-US" sz="2400" dirty="0"/>
              <a:t>         </a:t>
            </a:r>
            <a:r>
              <a:rPr lang="en-US" altLang="zh-CN" sz="2400" dirty="0"/>
              <a:t>&lt;k3,v3&gt;</a:t>
            </a:r>
            <a:r>
              <a:rPr lang="zh-CN" altLang="en-US" sz="2400" dirty="0"/>
              <a:t>是</a:t>
            </a:r>
            <a:r>
              <a:rPr lang="en-US" altLang="zh-CN" sz="2400" dirty="0"/>
              <a:t>Reduce</a:t>
            </a:r>
            <a:r>
              <a:rPr lang="zh-CN" altLang="en-US" sz="2400" dirty="0"/>
              <a:t>的输入，</a:t>
            </a:r>
            <a:r>
              <a:rPr lang="en-US" altLang="zh-CN" sz="2400" dirty="0"/>
              <a:t>&lt;k4,v4&gt;</a:t>
            </a:r>
            <a:r>
              <a:rPr lang="zh-CN" altLang="en-US" sz="2400" dirty="0"/>
              <a:t>是</a:t>
            </a:r>
            <a:r>
              <a:rPr lang="en-US" altLang="zh-CN" sz="2400" dirty="0"/>
              <a:t>Reduce</a:t>
            </a:r>
            <a:r>
              <a:rPr lang="zh-CN" altLang="en-US" sz="2400" dirty="0"/>
              <a:t>的输出</a:t>
            </a:r>
            <a:endParaRPr lang="zh-CN" altLang="en-US" sz="2400" dirty="0"/>
          </a:p>
          <a:p>
            <a:r>
              <a:rPr lang="zh-CN" altLang="en-US" sz="2400" dirty="0"/>
              <a:t>（</a:t>
            </a:r>
            <a:r>
              <a:rPr lang="en-US" altLang="zh-CN" sz="2400" dirty="0"/>
              <a:t>4</a:t>
            </a:r>
            <a:r>
              <a:rPr lang="zh-CN" altLang="en-US" sz="2400" dirty="0"/>
              <a:t>）</a:t>
            </a:r>
            <a:r>
              <a:rPr lang="en-US" altLang="zh-CN" sz="2400" dirty="0"/>
              <a:t>k2=k3</a:t>
            </a:r>
            <a:r>
              <a:rPr lang="zh-CN" altLang="en-US" sz="2400" dirty="0"/>
              <a:t>，</a:t>
            </a:r>
            <a:r>
              <a:rPr lang="en-US" altLang="zh-CN" sz="2400" b="1" dirty="0"/>
              <a:t>v3</a:t>
            </a:r>
            <a:r>
              <a:rPr lang="zh-CN" altLang="en-US" sz="2400" b="1" dirty="0"/>
              <a:t>是一个集合，</a:t>
            </a:r>
            <a:r>
              <a:rPr lang="en-US" altLang="zh-CN" sz="2400" b="1" dirty="0"/>
              <a:t>v3</a:t>
            </a:r>
            <a:r>
              <a:rPr lang="zh-CN" altLang="en-US" sz="2400" b="1" dirty="0"/>
              <a:t>的元素就是</a:t>
            </a:r>
            <a:r>
              <a:rPr lang="en-US" altLang="zh-CN" sz="2400" b="1" dirty="0"/>
              <a:t>v2</a:t>
            </a:r>
            <a:endParaRPr lang="en-US" altLang="zh-CN" sz="2400" dirty="0"/>
          </a:p>
          <a:p>
            <a:r>
              <a:rPr lang="zh-CN" altLang="en-US" sz="2400" dirty="0"/>
              <a:t>（</a:t>
            </a:r>
            <a:r>
              <a:rPr lang="en-US" altLang="zh-CN" sz="2400" dirty="0"/>
              <a:t>5</a:t>
            </a:r>
            <a:r>
              <a:rPr lang="zh-CN" altLang="en-US" sz="2400" dirty="0"/>
              <a:t>）所有的输入和输出的数据类型必须是</a:t>
            </a:r>
            <a:r>
              <a:rPr lang="en-US" altLang="zh-CN" sz="2400" dirty="0"/>
              <a:t>hadoop</a:t>
            </a:r>
            <a:r>
              <a:rPr lang="zh-CN" altLang="en-US" sz="2400" dirty="0"/>
              <a:t>的数据类型（实现</a:t>
            </a:r>
            <a:r>
              <a:rPr lang="en-US" altLang="zh-CN" sz="2400" dirty="0"/>
              <a:t>Writable</a:t>
            </a:r>
            <a:r>
              <a:rPr lang="zh-CN" altLang="en-US" sz="2400" dirty="0"/>
              <a:t>接口）</a:t>
            </a:r>
            <a:endParaRPr lang="zh-CN" altLang="en-US" sz="2400" dirty="0"/>
          </a:p>
          <a:p>
            <a:r>
              <a:rPr lang="zh-CN" altLang="en-US" sz="2400" dirty="0"/>
              <a:t>       </a:t>
            </a:r>
            <a:r>
              <a:rPr lang="en-US" altLang="zh-CN" sz="2400" dirty="0"/>
              <a:t>Integer  -&gt; IntWritable      Long  -&gt; LongWritable</a:t>
            </a:r>
            <a:endParaRPr lang="en-US" altLang="zh-CN" sz="2400" dirty="0"/>
          </a:p>
          <a:p>
            <a:r>
              <a:rPr lang="en-US" altLang="zh-CN" sz="2400" dirty="0"/>
              <a:t>       String    -&gt; Text                   null -&gt; NullWritable</a:t>
            </a:r>
            <a:endParaRPr lang="zh-CN" altLang="en-US" sz="2400" dirty="0"/>
          </a:p>
        </p:txBody>
      </p:sp>
      <p:sp>
        <p:nvSpPr>
          <p:cNvPr id="2" name="文本框 1"/>
          <p:cNvSpPr txBox="1"/>
          <p:nvPr/>
        </p:nvSpPr>
        <p:spPr>
          <a:xfrm>
            <a:off x="885825" y="1334770"/>
            <a:ext cx="5265420" cy="398780"/>
          </a:xfrm>
          <a:prstGeom prst="rect">
            <a:avLst/>
          </a:prstGeom>
          <a:noFill/>
        </p:spPr>
        <p:txBody>
          <a:bodyPr wrap="square" rtlCol="0">
            <a:spAutoFit/>
          </a:bodyPr>
          <a:lstStyle/>
          <a:p>
            <a:r>
              <a:rPr lang="zh-CN" altLang="en-US" sz="2000" b="1" dirty="0">
                <a:sym typeface="+mn-ea"/>
              </a:rPr>
              <a:t>（</a:t>
            </a:r>
            <a:r>
              <a:rPr lang="en-US" altLang="zh-CN" sz="2000" b="1" dirty="0">
                <a:sym typeface="+mn-ea"/>
              </a:rPr>
              <a:t>4</a:t>
            </a:r>
            <a:r>
              <a:rPr lang="zh-CN" altLang="en-US" sz="2000" b="1" dirty="0">
                <a:sym typeface="+mn-ea"/>
              </a:rPr>
              <a:t>）</a:t>
            </a:r>
            <a:r>
              <a:rPr sz="2000" b="1" dirty="0">
                <a:sym typeface="+mn-ea"/>
              </a:rPr>
              <a:t>MapReduce模型</a:t>
            </a:r>
            <a:r>
              <a:rPr lang="zh-CN" sz="2000" b="1" dirty="0">
                <a:sym typeface="+mn-ea"/>
              </a:rPr>
              <a:t>要点</a:t>
            </a:r>
            <a:endParaRPr lang="zh-CN" sz="2000" b="1"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nvGraphicFramePr>
        <p:xfrm>
          <a:off x="858520" y="2397760"/>
          <a:ext cx="9685655" cy="3544570"/>
        </p:xfrm>
        <a:graphic>
          <a:graphicData uri="http://schemas.openxmlformats.org/drawingml/2006/table">
            <a:tbl>
              <a:tblPr firstRow="1" bandRow="1">
                <a:tableStyleId>{5940675A-B579-460E-94D1-54222C63F5DA}</a:tableStyleId>
              </a:tblPr>
              <a:tblGrid>
                <a:gridCol w="2798445"/>
                <a:gridCol w="3442970"/>
                <a:gridCol w="3444240"/>
              </a:tblGrid>
              <a:tr h="412115">
                <a:tc>
                  <a:txBody>
                    <a:bodyPr/>
                    <a:lstStyle/>
                    <a:p>
                      <a:pPr indent="0" algn="ctr">
                        <a:buNone/>
                      </a:pPr>
                      <a:r>
                        <a:rPr lang="en-US" sz="2000" b="0">
                          <a:latin typeface="方正书宋简体" charset="0"/>
                          <a:cs typeface="方正书宋简体" charset="0"/>
                        </a:rPr>
                        <a:t>Java的类型</a:t>
                      </a:r>
                      <a:endParaRPr lang="en-US" altLang="en-US" sz="2000" b="0">
                        <a:latin typeface="方正书宋简体" charset="0"/>
                        <a:ea typeface="方正书宋简体" charset="0"/>
                        <a:cs typeface="方正书宋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方正书宋简体" charset="0"/>
                          <a:cs typeface="方正书宋简体" charset="0"/>
                        </a:rPr>
                        <a:t>Hadoop的内置类型</a:t>
                      </a:r>
                      <a:endParaRPr lang="en-US" altLang="en-US" sz="20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方正书宋简体" charset="0"/>
                          <a:cs typeface="方正书宋简体" charset="0"/>
                        </a:rPr>
                        <a:t>说明</a:t>
                      </a:r>
                      <a:endParaRPr lang="en-US" altLang="en-US" sz="20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845">
                <a:tc>
                  <a:txBody>
                    <a:bodyPr/>
                    <a:lstStyle/>
                    <a:p>
                      <a:pPr indent="0" algn="ctr">
                        <a:buNone/>
                      </a:pPr>
                      <a:r>
                        <a:rPr lang="en-US" sz="2000" b="0">
                          <a:latin typeface="方正书宋简体" charset="0"/>
                          <a:cs typeface="方正书宋简体" charset="0"/>
                        </a:rPr>
                        <a:t>boolean</a:t>
                      </a:r>
                      <a:endParaRPr lang="en-US" altLang="en-US" sz="2000" b="0">
                        <a:latin typeface="方正书宋简体" charset="0"/>
                        <a:ea typeface="方正书宋简体" charset="0"/>
                        <a:cs typeface="方正书宋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方正书宋简体" charset="0"/>
                          <a:cs typeface="方正书宋简体" charset="0"/>
                        </a:rPr>
                        <a:t>BooleanWritable</a:t>
                      </a:r>
                      <a:endParaRPr lang="en-US" altLang="en-US" sz="20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indent="0" algn="ctr">
                        <a:buNone/>
                      </a:pPr>
                      <a:r>
                        <a:rPr lang="en-US" sz="2000" b="0">
                          <a:latin typeface="方正书宋简体" charset="0"/>
                          <a:cs typeface="方正书宋简体" charset="0"/>
                        </a:rPr>
                        <a:t>Integer/int</a:t>
                      </a:r>
                      <a:endParaRPr lang="en-US" altLang="en-US" sz="2000" b="0">
                        <a:latin typeface="方正书宋简体" charset="0"/>
                        <a:ea typeface="方正书宋简体" charset="0"/>
                        <a:cs typeface="方正书宋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方正书宋简体" charset="0"/>
                          <a:cs typeface="方正书宋简体" charset="0"/>
                        </a:rPr>
                        <a:t>IntWritable      </a:t>
                      </a:r>
                      <a:endParaRPr lang="en-US" altLang="en-US" sz="20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115">
                <a:tc>
                  <a:txBody>
                    <a:bodyPr/>
                    <a:lstStyle/>
                    <a:p>
                      <a:pPr indent="0" algn="ctr">
                        <a:buNone/>
                      </a:pPr>
                      <a:r>
                        <a:rPr lang="en-US" sz="2000" b="0">
                          <a:latin typeface="方正书宋简体" charset="0"/>
                          <a:cs typeface="方正书宋简体" charset="0"/>
                        </a:rPr>
                        <a:t>Long/long</a:t>
                      </a:r>
                      <a:endParaRPr lang="en-US" altLang="en-US" sz="2000" b="0">
                        <a:latin typeface="方正书宋简体" charset="0"/>
                        <a:ea typeface="方正书宋简体" charset="0"/>
                        <a:cs typeface="方正书宋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方正书宋简体" charset="0"/>
                          <a:cs typeface="方正书宋简体" charset="0"/>
                        </a:rPr>
                        <a:t>LongWritable</a:t>
                      </a:r>
                      <a:endParaRPr lang="en-US" altLang="en-US" sz="20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indent="0" algn="ctr">
                        <a:buNone/>
                      </a:pPr>
                      <a:r>
                        <a:rPr lang="en-US" sz="2000" b="0">
                          <a:latin typeface="方正书宋简体" charset="0"/>
                          <a:cs typeface="方正书宋简体" charset="0"/>
                        </a:rPr>
                        <a:t>Float/float</a:t>
                      </a:r>
                      <a:endParaRPr lang="en-US" altLang="en-US" sz="2000" b="0">
                        <a:latin typeface="方正书宋简体" charset="0"/>
                        <a:ea typeface="方正书宋简体" charset="0"/>
                        <a:cs typeface="方正书宋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方正书宋简体" charset="0"/>
                          <a:cs typeface="方正书宋简体" charset="0"/>
                        </a:rPr>
                        <a:t>FloatWritable</a:t>
                      </a:r>
                      <a:endParaRPr lang="en-US" altLang="en-US" sz="20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indent="0" algn="ctr">
                        <a:buNone/>
                      </a:pPr>
                      <a:r>
                        <a:rPr lang="en-US" sz="2000" b="0">
                          <a:latin typeface="方正书宋简体" charset="0"/>
                          <a:cs typeface="方正书宋简体" charset="0"/>
                        </a:rPr>
                        <a:t>Double/double</a:t>
                      </a:r>
                      <a:endParaRPr lang="en-US" altLang="en-US" sz="2000" b="0">
                        <a:latin typeface="方正书宋简体" charset="0"/>
                        <a:ea typeface="方正书宋简体" charset="0"/>
                        <a:cs typeface="方正书宋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方正书宋简体" charset="0"/>
                          <a:cs typeface="方正书宋简体" charset="0"/>
                        </a:rPr>
                        <a:t>DoubleWritable</a:t>
                      </a:r>
                      <a:endParaRPr lang="en-US" altLang="en-US" sz="20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indent="0" algn="ctr">
                        <a:buNone/>
                      </a:pPr>
                      <a:r>
                        <a:rPr lang="en-US" sz="2000" b="0">
                          <a:latin typeface="方正书宋简体" charset="0"/>
                          <a:cs typeface="方正书宋简体" charset="0"/>
                        </a:rPr>
                        <a:t>String    </a:t>
                      </a:r>
                      <a:endParaRPr lang="en-US" altLang="en-US" sz="2000" b="0">
                        <a:latin typeface="方正书宋简体" charset="0"/>
                        <a:ea typeface="方正书宋简体" charset="0"/>
                        <a:cs typeface="方正书宋简体"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方正书宋简体" charset="0"/>
                          <a:cs typeface="方正书宋简体" charset="0"/>
                        </a:rPr>
                        <a:t>Text                   </a:t>
                      </a:r>
                      <a:endParaRPr lang="en-US" altLang="en-US" sz="20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3575">
                <a:tc>
                  <a:txBody>
                    <a:bodyPr/>
                    <a:lstStyle/>
                    <a:p>
                      <a:pPr indent="0" algn="ctr">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方正书宋简体" charset="0"/>
                          <a:cs typeface="方正书宋简体" charset="0"/>
                        </a:rPr>
                        <a:t>NullWritable</a:t>
                      </a:r>
                      <a:endParaRPr lang="en-US" altLang="en-US" sz="20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方正书宋简体" charset="0"/>
                          <a:cs typeface="方正书宋简体" charset="0"/>
                        </a:rPr>
                        <a:t>当&lt;key, value&gt;中的key或value为空时使用</a:t>
                      </a:r>
                      <a:endParaRPr lang="en-US" altLang="en-US" sz="20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1403985" y="1350645"/>
            <a:ext cx="5080000" cy="706755"/>
          </a:xfrm>
          <a:prstGeom prst="rect">
            <a:avLst/>
          </a:prstGeom>
          <a:noFill/>
          <a:ln w="9525">
            <a:noFill/>
          </a:ln>
        </p:spPr>
        <p:txBody>
          <a:bodyPr>
            <a:spAutoFit/>
          </a:bodyPr>
          <a:lstStyle/>
          <a:p>
            <a:pPr indent="127000"/>
            <a:r>
              <a:rPr lang="en-US" sz="4000" b="0">
                <a:solidFill>
                  <a:schemeClr val="tx1"/>
                </a:solidFill>
                <a:effectLst>
                  <a:outerShdw blurRad="38100" dist="19050" dir="2700000" algn="tl" rotWithShape="0">
                    <a:schemeClr val="dk1">
                      <a:alpha val="40000"/>
                    </a:schemeClr>
                  </a:outerShdw>
                </a:effectLst>
                <a:latin typeface="Times New Roman" panose="02020603050405020304" charset="0"/>
                <a:cs typeface="方正书宋简体" charset="0"/>
              </a:rPr>
              <a:t>Hadoop</a:t>
            </a:r>
            <a:r>
              <a:rPr lang="zh-CN" sz="4000" b="0">
                <a:solidFill>
                  <a:schemeClr val="tx1"/>
                </a:solidFill>
                <a:effectLst>
                  <a:outerShdw blurRad="38100" dist="19050" dir="2700000" algn="tl" rotWithShape="0">
                    <a:schemeClr val="dk1">
                      <a:alpha val="40000"/>
                    </a:schemeClr>
                  </a:outerShdw>
                </a:effectLst>
                <a:latin typeface="Times New Roman" panose="02020603050405020304" charset="0"/>
                <a:cs typeface="方正书宋简体" charset="0"/>
              </a:rPr>
              <a:t>的数据类型</a:t>
            </a:r>
            <a:endParaRPr lang="zh-CN" altLang="en-US" sz="4000" b="0">
              <a:solidFill>
                <a:schemeClr val="tx1"/>
              </a:solidFill>
              <a:effectLst>
                <a:outerShdw blurRad="38100" dist="19050" dir="2700000" algn="tl" rotWithShape="0">
                  <a:schemeClr val="dk1">
                    <a:alpha val="40000"/>
                  </a:schemeClr>
                </a:outerShdw>
              </a:effectLst>
              <a:latin typeface="Times New Roman" panose="02020603050405020304" charset="0"/>
              <a:cs typeface="方正书宋简体"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t>5.2.2  </a:t>
            </a:r>
            <a:r>
              <a:rPr lang="en-US" altLang="zh-CN" sz="2800" b="1" dirty="0">
                <a:sym typeface="+mn-ea"/>
              </a:rPr>
              <a:t>MapReduce</a:t>
            </a:r>
            <a:r>
              <a:rPr lang="zh-CN" altLang="en-US" sz="2800" b="1" dirty="0">
                <a:sym typeface="+mn-ea"/>
              </a:rPr>
              <a:t>编程实例</a:t>
            </a:r>
            <a:endParaRPr lang="en-US" altLang="zh-CN" sz="2800" b="1" dirty="0"/>
          </a:p>
        </p:txBody>
      </p:sp>
      <p:sp>
        <p:nvSpPr>
          <p:cNvPr id="5" name="单圆角矩形 4"/>
          <p:cNvSpPr/>
          <p:nvPr/>
        </p:nvSpPr>
        <p:spPr>
          <a:xfrm>
            <a:off x="1379855" y="2079625"/>
            <a:ext cx="2884170" cy="1133475"/>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单圆角矩形 5"/>
          <p:cNvSpPr/>
          <p:nvPr/>
        </p:nvSpPr>
        <p:spPr>
          <a:xfrm>
            <a:off x="1379855" y="3999865"/>
            <a:ext cx="2884170" cy="1133475"/>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stCxn id="5" idx="0"/>
          </p:cNvCxnSpPr>
          <p:nvPr/>
        </p:nvCxnSpPr>
        <p:spPr>
          <a:xfrm flipV="1">
            <a:off x="4264025" y="2639060"/>
            <a:ext cx="136271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264025" y="4563110"/>
            <a:ext cx="136271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83555" y="2625090"/>
            <a:ext cx="0" cy="1965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5612765" y="3485515"/>
            <a:ext cx="1993900" cy="29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06665" y="2465070"/>
            <a:ext cx="3442970" cy="2668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695450" y="2294890"/>
            <a:ext cx="2023110" cy="829945"/>
          </a:xfrm>
          <a:prstGeom prst="rect">
            <a:avLst/>
          </a:prstGeom>
          <a:noFill/>
        </p:spPr>
        <p:txBody>
          <a:bodyPr wrap="square" rtlCol="0">
            <a:spAutoFit/>
          </a:bodyPr>
          <a:lstStyle/>
          <a:p>
            <a:r>
              <a:rPr lang="en-US" altLang="zh-CN" sz="2400"/>
              <a:t>Hello World</a:t>
            </a:r>
            <a:endParaRPr lang="en-US" altLang="zh-CN" sz="2400"/>
          </a:p>
          <a:p>
            <a:r>
              <a:rPr lang="en-US" altLang="zh-CN" sz="2400"/>
              <a:t>Bye World</a:t>
            </a:r>
            <a:endParaRPr lang="en-US" altLang="zh-CN" sz="2400"/>
          </a:p>
        </p:txBody>
      </p:sp>
      <p:sp>
        <p:nvSpPr>
          <p:cNvPr id="14" name="文本框 13"/>
          <p:cNvSpPr txBox="1"/>
          <p:nvPr/>
        </p:nvSpPr>
        <p:spPr>
          <a:xfrm>
            <a:off x="1695450" y="4244340"/>
            <a:ext cx="2023110" cy="829945"/>
          </a:xfrm>
          <a:prstGeom prst="rect">
            <a:avLst/>
          </a:prstGeom>
          <a:noFill/>
        </p:spPr>
        <p:txBody>
          <a:bodyPr wrap="square" rtlCol="0">
            <a:spAutoFit/>
          </a:bodyPr>
          <a:lstStyle/>
          <a:p>
            <a:r>
              <a:rPr lang="en-US" altLang="zh-CN" sz="2400"/>
              <a:t>Hello World</a:t>
            </a:r>
            <a:endParaRPr lang="en-US" altLang="zh-CN" sz="2400"/>
          </a:p>
          <a:p>
            <a:r>
              <a:rPr lang="en-US" altLang="zh-CN" sz="2400"/>
              <a:t>Bye World</a:t>
            </a:r>
            <a:endParaRPr lang="en-US" altLang="zh-CN" sz="2400"/>
          </a:p>
        </p:txBody>
      </p:sp>
      <p:sp>
        <p:nvSpPr>
          <p:cNvPr id="15" name="文本框 14"/>
          <p:cNvSpPr txBox="1"/>
          <p:nvPr/>
        </p:nvSpPr>
        <p:spPr>
          <a:xfrm>
            <a:off x="8154035" y="3213100"/>
            <a:ext cx="2023110" cy="1383665"/>
          </a:xfrm>
          <a:prstGeom prst="rect">
            <a:avLst/>
          </a:prstGeom>
          <a:noFill/>
        </p:spPr>
        <p:txBody>
          <a:bodyPr wrap="square" rtlCol="0">
            <a:spAutoFit/>
          </a:bodyPr>
          <a:lstStyle/>
          <a:p>
            <a:r>
              <a:rPr lang="en-US" altLang="zh-CN" sz="2800">
                <a:sym typeface="+mn-ea"/>
              </a:rPr>
              <a:t>Bye       2</a:t>
            </a:r>
            <a:endParaRPr lang="en-US" altLang="zh-CN" sz="2800"/>
          </a:p>
          <a:p>
            <a:r>
              <a:rPr lang="en-US" altLang="zh-CN" sz="2800"/>
              <a:t>Hello    2 </a:t>
            </a:r>
            <a:endParaRPr lang="en-US" altLang="zh-CN" sz="2800"/>
          </a:p>
          <a:p>
            <a:r>
              <a:rPr lang="en-US" altLang="zh-CN" sz="2800"/>
              <a:t>World  4</a:t>
            </a:r>
            <a:endParaRPr lang="en-US" altLang="zh-CN"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t>5.2.2  </a:t>
            </a:r>
            <a:r>
              <a:rPr lang="en-US" altLang="zh-CN" sz="2800" b="1" dirty="0">
                <a:sym typeface="+mn-ea"/>
              </a:rPr>
              <a:t>MapReduce</a:t>
            </a:r>
            <a:r>
              <a:rPr lang="zh-CN" altLang="en-US" sz="2800" b="1" dirty="0">
                <a:sym typeface="+mn-ea"/>
              </a:rPr>
              <a:t>编程实例</a:t>
            </a:r>
            <a:endParaRPr lang="en-US" altLang="zh-CN" sz="2800" b="1" dirty="0"/>
          </a:p>
        </p:txBody>
      </p:sp>
      <p:sp>
        <p:nvSpPr>
          <p:cNvPr id="5" name="单圆角矩形 4"/>
          <p:cNvSpPr/>
          <p:nvPr/>
        </p:nvSpPr>
        <p:spPr>
          <a:xfrm>
            <a:off x="1379855" y="2079625"/>
            <a:ext cx="2884170" cy="1133475"/>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单圆角矩形 5"/>
          <p:cNvSpPr/>
          <p:nvPr/>
        </p:nvSpPr>
        <p:spPr>
          <a:xfrm>
            <a:off x="1379855" y="4315460"/>
            <a:ext cx="2884170" cy="1133475"/>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4542790" y="2741930"/>
            <a:ext cx="2785745" cy="3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06665" y="4244340"/>
            <a:ext cx="3442970" cy="127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695450" y="2294890"/>
            <a:ext cx="2023110" cy="829945"/>
          </a:xfrm>
          <a:prstGeom prst="rect">
            <a:avLst/>
          </a:prstGeom>
          <a:noFill/>
        </p:spPr>
        <p:txBody>
          <a:bodyPr wrap="square" rtlCol="0">
            <a:spAutoFit/>
          </a:bodyPr>
          <a:lstStyle/>
          <a:p>
            <a:r>
              <a:rPr lang="en-US" altLang="zh-CN" sz="2400"/>
              <a:t>Hello World</a:t>
            </a:r>
            <a:endParaRPr lang="en-US" altLang="zh-CN" sz="2400"/>
          </a:p>
          <a:p>
            <a:r>
              <a:rPr lang="en-US" altLang="zh-CN" sz="2400"/>
              <a:t>Bye World</a:t>
            </a:r>
            <a:endParaRPr lang="en-US" altLang="zh-CN" sz="2400"/>
          </a:p>
        </p:txBody>
      </p:sp>
      <p:sp>
        <p:nvSpPr>
          <p:cNvPr id="14" name="文本框 13"/>
          <p:cNvSpPr txBox="1"/>
          <p:nvPr/>
        </p:nvSpPr>
        <p:spPr>
          <a:xfrm>
            <a:off x="1695450" y="4559935"/>
            <a:ext cx="2023110" cy="829945"/>
          </a:xfrm>
          <a:prstGeom prst="rect">
            <a:avLst/>
          </a:prstGeom>
          <a:noFill/>
        </p:spPr>
        <p:txBody>
          <a:bodyPr wrap="square" rtlCol="0">
            <a:spAutoFit/>
          </a:bodyPr>
          <a:lstStyle/>
          <a:p>
            <a:r>
              <a:rPr lang="en-US" altLang="zh-CN" sz="2400"/>
              <a:t>Hello World</a:t>
            </a:r>
            <a:endParaRPr lang="en-US" altLang="zh-CN" sz="2400"/>
          </a:p>
          <a:p>
            <a:r>
              <a:rPr lang="en-US" altLang="zh-CN" sz="2400"/>
              <a:t>Bye World</a:t>
            </a:r>
            <a:endParaRPr lang="en-US" altLang="zh-CN" sz="2400"/>
          </a:p>
        </p:txBody>
      </p:sp>
      <p:sp>
        <p:nvSpPr>
          <p:cNvPr id="15" name="文本框 14"/>
          <p:cNvSpPr txBox="1"/>
          <p:nvPr/>
        </p:nvSpPr>
        <p:spPr>
          <a:xfrm>
            <a:off x="8154035" y="4421505"/>
            <a:ext cx="2581275" cy="829945"/>
          </a:xfrm>
          <a:prstGeom prst="rect">
            <a:avLst/>
          </a:prstGeom>
          <a:noFill/>
        </p:spPr>
        <p:txBody>
          <a:bodyPr wrap="square" rtlCol="0">
            <a:spAutoFit/>
          </a:bodyPr>
          <a:lstStyle/>
          <a:p>
            <a:r>
              <a:rPr lang="en-US" altLang="zh-CN" sz="2400">
                <a:sym typeface="+mn-ea"/>
              </a:rPr>
              <a:t>(0,”Hello World”)</a:t>
            </a:r>
            <a:endParaRPr lang="en-US" altLang="zh-CN" sz="2400"/>
          </a:p>
          <a:p>
            <a:r>
              <a:rPr lang="en-US" altLang="zh-CN" sz="2400">
                <a:sym typeface="+mn-ea"/>
              </a:rPr>
              <a:t>(12,”Bye World”)</a:t>
            </a:r>
            <a:endParaRPr lang="en-US" altLang="zh-CN" sz="2400">
              <a:sym typeface="+mn-ea"/>
            </a:endParaRPr>
          </a:p>
        </p:txBody>
      </p:sp>
      <p:sp>
        <p:nvSpPr>
          <p:cNvPr id="2" name="矩形 1"/>
          <p:cNvSpPr/>
          <p:nvPr/>
        </p:nvSpPr>
        <p:spPr>
          <a:xfrm>
            <a:off x="7606665" y="2208530"/>
            <a:ext cx="3442970" cy="127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54035" y="2385695"/>
            <a:ext cx="2581910" cy="829945"/>
          </a:xfrm>
          <a:prstGeom prst="rect">
            <a:avLst/>
          </a:prstGeom>
          <a:noFill/>
        </p:spPr>
        <p:txBody>
          <a:bodyPr wrap="square" rtlCol="0">
            <a:spAutoFit/>
          </a:bodyPr>
          <a:lstStyle/>
          <a:p>
            <a:r>
              <a:rPr lang="en-US" altLang="zh-CN" sz="2400"/>
              <a:t>(0,”Hello World”)</a:t>
            </a:r>
            <a:endParaRPr lang="en-US" altLang="zh-CN" sz="2400"/>
          </a:p>
          <a:p>
            <a:r>
              <a:rPr lang="en-US" altLang="zh-CN" sz="2400"/>
              <a:t>(12,”Bye World”)</a:t>
            </a:r>
            <a:endParaRPr lang="en-US" altLang="zh-CN" sz="2400"/>
          </a:p>
        </p:txBody>
      </p:sp>
      <p:cxnSp>
        <p:nvCxnSpPr>
          <p:cNvPr id="7" name="直接箭头连接符 6"/>
          <p:cNvCxnSpPr/>
          <p:nvPr/>
        </p:nvCxnSpPr>
        <p:spPr>
          <a:xfrm flipV="1">
            <a:off x="4542790" y="5029835"/>
            <a:ext cx="2785745" cy="3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78205" y="1448435"/>
            <a:ext cx="2668270" cy="368300"/>
          </a:xfrm>
          <a:prstGeom prst="rect">
            <a:avLst/>
          </a:prstGeom>
          <a:noFill/>
        </p:spPr>
        <p:txBody>
          <a:bodyPr wrap="square" rtlCol="0">
            <a:spAutoFit/>
          </a:bodyPr>
          <a:lstStyle/>
          <a:p>
            <a:r>
              <a:rPr lang="en-US" altLang="zh-CN"/>
              <a:t>1.</a:t>
            </a:r>
            <a:r>
              <a:rPr lang="zh-CN" altLang="en-US"/>
              <a:t>拆分输入数据</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78"/>
          <p:cNvSpPr/>
          <p:nvPr/>
        </p:nvSpPr>
        <p:spPr>
          <a:xfrm>
            <a:off x="1651000" y="2275205"/>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0" name="Flowchart: Decision 79"/>
          <p:cNvSpPr/>
          <p:nvPr/>
        </p:nvSpPr>
        <p:spPr>
          <a:xfrm>
            <a:off x="1651000" y="2491740"/>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3" name="TextBox 93"/>
          <p:cNvSpPr txBox="1"/>
          <p:nvPr/>
        </p:nvSpPr>
        <p:spPr>
          <a:xfrm>
            <a:off x="2326005" y="3447415"/>
            <a:ext cx="1449070" cy="521970"/>
          </a:xfrm>
          <a:prstGeom prst="rect">
            <a:avLst/>
          </a:prstGeom>
          <a:noFill/>
        </p:spPr>
        <p:txBody>
          <a:bodyPr wrap="square" lIns="65023" tIns="32511" rIns="65023" bIns="32511" rtlCol="0">
            <a:spAutoFit/>
          </a:bodyPr>
          <a:lstStyle/>
          <a:p>
            <a:r>
              <a:rPr lang="zh-CN" altLang="en-US" sz="2800" b="1" dirty="0">
                <a:solidFill>
                  <a:srgbClr val="B23033"/>
                </a:solidFill>
                <a:latin typeface="微软雅黑" panose="020B0503020204020204" charset="-122"/>
                <a:ea typeface="微软雅黑" panose="020B0503020204020204" charset="-122"/>
              </a:rPr>
              <a:t>目  录</a:t>
            </a:r>
            <a:endParaRPr lang="zh-CN" altLang="en-US" sz="2800" b="1" dirty="0">
              <a:solidFill>
                <a:srgbClr val="B23033"/>
              </a:solidFill>
              <a:latin typeface="微软雅黑" panose="020B0503020204020204" charset="-122"/>
              <a:ea typeface="微软雅黑" panose="020B0503020204020204" charset="-122"/>
            </a:endParaRPr>
          </a:p>
        </p:txBody>
      </p:sp>
      <p:sp>
        <p:nvSpPr>
          <p:cNvPr id="16" name="TextBox 5"/>
          <p:cNvSpPr txBox="1"/>
          <p:nvPr/>
        </p:nvSpPr>
        <p:spPr>
          <a:xfrm>
            <a:off x="7141210" y="1195070"/>
            <a:ext cx="374650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5.1 MapReduce概述</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sp>
        <p:nvSpPr>
          <p:cNvPr id="22" name="TextBox 39"/>
          <p:cNvSpPr txBox="1"/>
          <p:nvPr/>
        </p:nvSpPr>
        <p:spPr>
          <a:xfrm>
            <a:off x="7141210" y="2162175"/>
            <a:ext cx="347599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5.2 MapReduce编程模型</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sp>
        <p:nvSpPr>
          <p:cNvPr id="23" name="TextBox 43"/>
          <p:cNvSpPr txBox="1"/>
          <p:nvPr/>
        </p:nvSpPr>
        <p:spPr>
          <a:xfrm>
            <a:off x="7141210" y="3143885"/>
            <a:ext cx="308102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5.3 MapReduce编程进阶</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sp>
        <p:nvSpPr>
          <p:cNvPr id="17" name="TextBox 47"/>
          <p:cNvSpPr txBox="1"/>
          <p:nvPr/>
        </p:nvSpPr>
        <p:spPr>
          <a:xfrm>
            <a:off x="7141210" y="4135120"/>
            <a:ext cx="308102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5.4 MapReduce工作机制</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cxnSp>
        <p:nvCxnSpPr>
          <p:cNvPr id="18" name="直接连接符 17"/>
          <p:cNvCxnSpPr/>
          <p:nvPr/>
        </p:nvCxnSpPr>
        <p:spPr>
          <a:xfrm>
            <a:off x="7158990" y="171831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158990" y="267970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158990" y="3707765"/>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158990" y="464185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43"/>
          <p:cNvGrpSpPr/>
          <p:nvPr/>
        </p:nvGrpSpPr>
        <p:grpSpPr>
          <a:xfrm>
            <a:off x="5655310" y="738505"/>
            <a:ext cx="999490" cy="1127126"/>
            <a:chOff x="4231809" y="1059102"/>
            <a:chExt cx="570731" cy="643494"/>
          </a:xfrm>
        </p:grpSpPr>
        <p:grpSp>
          <p:nvGrpSpPr>
            <p:cNvPr id="29" name="组合 44"/>
            <p:cNvGrpSpPr/>
            <p:nvPr/>
          </p:nvGrpSpPr>
          <p:grpSpPr>
            <a:xfrm>
              <a:off x="4231809" y="1059102"/>
              <a:ext cx="570731" cy="643494"/>
              <a:chOff x="4067944" y="608070"/>
              <a:chExt cx="1375279" cy="1550616"/>
            </a:xfrm>
          </p:grpSpPr>
          <p:sp>
            <p:nvSpPr>
              <p:cNvPr id="47"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8"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6" name="TextBox 12"/>
            <p:cNvSpPr txBox="1"/>
            <p:nvPr/>
          </p:nvSpPr>
          <p:spPr>
            <a:xfrm>
              <a:off x="4400418" y="1304174"/>
              <a:ext cx="287904"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01</a:t>
              </a:r>
              <a:endParaRPr lang="en-US" altLang="zh-CN" sz="2000" b="1" dirty="0">
                <a:solidFill>
                  <a:srgbClr val="B23033"/>
                </a:solidFill>
                <a:latin typeface="微软雅黑" panose="020B0503020204020204" charset="-122"/>
                <a:ea typeface="微软雅黑" panose="020B0503020204020204" charset="-122"/>
              </a:endParaRPr>
            </a:p>
          </p:txBody>
        </p:sp>
      </p:grpSp>
      <p:grpSp>
        <p:nvGrpSpPr>
          <p:cNvPr id="31" name="组合 48"/>
          <p:cNvGrpSpPr/>
          <p:nvPr/>
        </p:nvGrpSpPr>
        <p:grpSpPr>
          <a:xfrm>
            <a:off x="5655310" y="1709420"/>
            <a:ext cx="999490" cy="1123315"/>
            <a:chOff x="4231809" y="1724300"/>
            <a:chExt cx="570731" cy="641318"/>
          </a:xfrm>
        </p:grpSpPr>
        <p:grpSp>
          <p:nvGrpSpPr>
            <p:cNvPr id="32" name="组合 49"/>
            <p:cNvGrpSpPr/>
            <p:nvPr/>
          </p:nvGrpSpPr>
          <p:grpSpPr>
            <a:xfrm>
              <a:off x="4231809" y="1724300"/>
              <a:ext cx="570731" cy="641318"/>
              <a:chOff x="4067944" y="566138"/>
              <a:chExt cx="1375279" cy="1545374"/>
            </a:xfrm>
          </p:grpSpPr>
          <p:sp>
            <p:nvSpPr>
              <p:cNvPr id="33"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4"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5" name="TextBox 61"/>
            <p:cNvSpPr txBox="1"/>
            <p:nvPr/>
          </p:nvSpPr>
          <p:spPr>
            <a:xfrm>
              <a:off x="4381562" y="1944357"/>
              <a:ext cx="306759"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02</a:t>
              </a:r>
              <a:endParaRPr lang="en-US" altLang="zh-CN" sz="2000" b="1" dirty="0">
                <a:solidFill>
                  <a:srgbClr val="B23033"/>
                </a:solidFill>
                <a:latin typeface="微软雅黑" panose="020B0503020204020204" charset="-122"/>
                <a:ea typeface="微软雅黑" panose="020B0503020204020204" charset="-122"/>
              </a:endParaRPr>
            </a:p>
          </p:txBody>
        </p:sp>
      </p:grpSp>
      <p:grpSp>
        <p:nvGrpSpPr>
          <p:cNvPr id="36" name="组合 53"/>
          <p:cNvGrpSpPr/>
          <p:nvPr/>
        </p:nvGrpSpPr>
        <p:grpSpPr>
          <a:xfrm>
            <a:off x="5655310" y="2691765"/>
            <a:ext cx="1000125" cy="1122680"/>
            <a:chOff x="4231809" y="2398195"/>
            <a:chExt cx="571094" cy="640956"/>
          </a:xfrm>
        </p:grpSpPr>
        <p:grpSp>
          <p:nvGrpSpPr>
            <p:cNvPr id="37" name="组合 54"/>
            <p:cNvGrpSpPr/>
            <p:nvPr/>
          </p:nvGrpSpPr>
          <p:grpSpPr>
            <a:xfrm>
              <a:off x="4231809" y="2398195"/>
              <a:ext cx="571094" cy="640956"/>
              <a:chOff x="4067944" y="566138"/>
              <a:chExt cx="1376153" cy="1544500"/>
            </a:xfrm>
          </p:grpSpPr>
          <p:sp>
            <p:nvSpPr>
              <p:cNvPr id="57"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58" name="Flowchart: Decision 79"/>
              <p:cNvSpPr/>
              <p:nvPr/>
            </p:nvSpPr>
            <p:spPr>
              <a:xfrm>
                <a:off x="4068818" y="735359"/>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8" name="TextBox 63"/>
            <p:cNvSpPr txBox="1"/>
            <p:nvPr/>
          </p:nvSpPr>
          <p:spPr>
            <a:xfrm>
              <a:off x="4378640" y="2634404"/>
              <a:ext cx="286453"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03</a:t>
              </a:r>
              <a:endParaRPr lang="en-US" altLang="zh-CN" sz="2000" b="1" dirty="0">
                <a:solidFill>
                  <a:srgbClr val="B23033"/>
                </a:solidFill>
                <a:latin typeface="微软雅黑" panose="020B0503020204020204" charset="-122"/>
                <a:ea typeface="微软雅黑" panose="020B0503020204020204" charset="-122"/>
              </a:endParaRPr>
            </a:p>
          </p:txBody>
        </p:sp>
      </p:grpSp>
      <p:grpSp>
        <p:nvGrpSpPr>
          <p:cNvPr id="39" name="组合 58"/>
          <p:cNvGrpSpPr/>
          <p:nvPr/>
        </p:nvGrpSpPr>
        <p:grpSpPr>
          <a:xfrm>
            <a:off x="5655310" y="3682365"/>
            <a:ext cx="999490" cy="1123315"/>
            <a:chOff x="4231809" y="3056190"/>
            <a:chExt cx="570731" cy="641318"/>
          </a:xfrm>
        </p:grpSpPr>
        <p:grpSp>
          <p:nvGrpSpPr>
            <p:cNvPr id="40" name="组合 59"/>
            <p:cNvGrpSpPr/>
            <p:nvPr/>
          </p:nvGrpSpPr>
          <p:grpSpPr>
            <a:xfrm>
              <a:off x="4231809" y="3056190"/>
              <a:ext cx="570731" cy="641318"/>
              <a:chOff x="4067944" y="566138"/>
              <a:chExt cx="1375279" cy="1545374"/>
            </a:xfrm>
          </p:grpSpPr>
          <p:sp>
            <p:nvSpPr>
              <p:cNvPr id="62"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63"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61" name="TextBox 64"/>
            <p:cNvSpPr txBox="1"/>
            <p:nvPr/>
          </p:nvSpPr>
          <p:spPr>
            <a:xfrm>
              <a:off x="4365949" y="3292923"/>
              <a:ext cx="302045"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04</a:t>
              </a:r>
              <a:endParaRPr lang="en-US" altLang="zh-CN" sz="2000" b="1" dirty="0">
                <a:solidFill>
                  <a:srgbClr val="B23033"/>
                </a:solidFill>
                <a:latin typeface="微软雅黑" panose="020B0503020204020204" charset="-122"/>
                <a:ea typeface="微软雅黑" panose="020B0503020204020204" charset="-122"/>
              </a:endParaRPr>
            </a:p>
          </p:txBody>
        </p:sp>
      </p:gr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47"/>
          <p:cNvSpPr txBox="1"/>
          <p:nvPr/>
        </p:nvSpPr>
        <p:spPr>
          <a:xfrm>
            <a:off x="7161530" y="5085080"/>
            <a:ext cx="308102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5.5 MapReduce编程案例</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cxnSp>
        <p:nvCxnSpPr>
          <p:cNvPr id="4" name="直接连接符 3"/>
          <p:cNvCxnSpPr/>
          <p:nvPr/>
        </p:nvCxnSpPr>
        <p:spPr>
          <a:xfrm>
            <a:off x="7179310" y="559181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 name="组合 58"/>
          <p:cNvGrpSpPr/>
          <p:nvPr/>
        </p:nvGrpSpPr>
        <p:grpSpPr>
          <a:xfrm>
            <a:off x="5675630" y="4632325"/>
            <a:ext cx="999490" cy="1123315"/>
            <a:chOff x="4231809" y="3056190"/>
            <a:chExt cx="570731" cy="641318"/>
          </a:xfrm>
        </p:grpSpPr>
        <p:grpSp>
          <p:nvGrpSpPr>
            <p:cNvPr id="7" name="组合 59"/>
            <p:cNvGrpSpPr/>
            <p:nvPr/>
          </p:nvGrpSpPr>
          <p:grpSpPr>
            <a:xfrm>
              <a:off x="4231809" y="3056190"/>
              <a:ext cx="570731" cy="641318"/>
              <a:chOff x="4067944" y="566138"/>
              <a:chExt cx="1375279" cy="1545374"/>
            </a:xfrm>
          </p:grpSpPr>
          <p:sp>
            <p:nvSpPr>
              <p:cNvPr id="8"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9"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11" name="TextBox 64"/>
            <p:cNvSpPr txBox="1"/>
            <p:nvPr/>
          </p:nvSpPr>
          <p:spPr>
            <a:xfrm>
              <a:off x="4365949" y="3292923"/>
              <a:ext cx="302045"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05</a:t>
              </a:r>
              <a:endParaRPr lang="en-US" altLang="zh-CN" sz="2000" b="1" dirty="0">
                <a:solidFill>
                  <a:srgbClr val="B23033"/>
                </a:solidFill>
                <a:latin typeface="微软雅黑" panose="020B0503020204020204" charset="-122"/>
                <a:ea typeface="微软雅黑" panose="020B0503020204020204" charset="-122"/>
              </a:endParaRPr>
            </a:p>
          </p:txBody>
        </p:sp>
      </p:grpSp>
      <p:sp>
        <p:nvSpPr>
          <p:cNvPr id="12" name="TextBox 47"/>
          <p:cNvSpPr txBox="1"/>
          <p:nvPr/>
        </p:nvSpPr>
        <p:spPr>
          <a:xfrm>
            <a:off x="7166610" y="6050280"/>
            <a:ext cx="308102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5.6 小结与思考</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cxnSp>
        <p:nvCxnSpPr>
          <p:cNvPr id="14" name="直接连接符 13"/>
          <p:cNvCxnSpPr/>
          <p:nvPr/>
        </p:nvCxnSpPr>
        <p:spPr>
          <a:xfrm>
            <a:off x="7184390" y="655701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58"/>
          <p:cNvGrpSpPr/>
          <p:nvPr/>
        </p:nvGrpSpPr>
        <p:grpSpPr>
          <a:xfrm>
            <a:off x="5680710" y="5597525"/>
            <a:ext cx="999490" cy="1123315"/>
            <a:chOff x="4231809" y="3056190"/>
            <a:chExt cx="570731" cy="641318"/>
          </a:xfrm>
        </p:grpSpPr>
        <p:grpSp>
          <p:nvGrpSpPr>
            <p:cNvPr id="20" name="组合 59"/>
            <p:cNvGrpSpPr/>
            <p:nvPr/>
          </p:nvGrpSpPr>
          <p:grpSpPr>
            <a:xfrm>
              <a:off x="4231809" y="3056190"/>
              <a:ext cx="570731" cy="641318"/>
              <a:chOff x="4067944" y="566138"/>
              <a:chExt cx="1375279" cy="1545374"/>
            </a:xfrm>
          </p:grpSpPr>
          <p:sp>
            <p:nvSpPr>
              <p:cNvPr id="24"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25"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26" name="TextBox 64"/>
            <p:cNvSpPr txBox="1"/>
            <p:nvPr/>
          </p:nvSpPr>
          <p:spPr>
            <a:xfrm>
              <a:off x="4365949" y="3292923"/>
              <a:ext cx="302045"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06</a:t>
              </a:r>
              <a:endParaRPr lang="en-US" altLang="zh-CN" sz="2000" b="1" dirty="0">
                <a:solidFill>
                  <a:srgbClr val="B23033"/>
                </a:solidFill>
                <a:latin typeface="微软雅黑" panose="020B0503020204020204" charset="-122"/>
                <a:ea typeface="微软雅黑" panose="020B050302020402020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t>5.2.2  </a:t>
            </a:r>
            <a:r>
              <a:rPr lang="en-US" altLang="zh-CN" sz="2800" b="1" dirty="0">
                <a:sym typeface="+mn-ea"/>
              </a:rPr>
              <a:t>MapReduce</a:t>
            </a:r>
            <a:r>
              <a:rPr lang="zh-CN" altLang="en-US" sz="2800" b="1" dirty="0">
                <a:sym typeface="+mn-ea"/>
              </a:rPr>
              <a:t>编程实例</a:t>
            </a:r>
            <a:endParaRPr lang="en-US" altLang="zh-CN" sz="2800" b="1" dirty="0"/>
          </a:p>
        </p:txBody>
      </p:sp>
      <p:sp>
        <p:nvSpPr>
          <p:cNvPr id="5" name="单圆角矩形 4"/>
          <p:cNvSpPr/>
          <p:nvPr/>
        </p:nvSpPr>
        <p:spPr>
          <a:xfrm>
            <a:off x="1379855" y="2079625"/>
            <a:ext cx="2884170" cy="1133475"/>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单圆角矩形 5"/>
          <p:cNvSpPr/>
          <p:nvPr/>
        </p:nvSpPr>
        <p:spPr>
          <a:xfrm>
            <a:off x="1379855" y="4315460"/>
            <a:ext cx="2884170" cy="1133475"/>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4542790" y="2741930"/>
            <a:ext cx="2785745" cy="3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95450" y="2294890"/>
            <a:ext cx="2453640" cy="829945"/>
          </a:xfrm>
          <a:prstGeom prst="rect">
            <a:avLst/>
          </a:prstGeom>
          <a:noFill/>
        </p:spPr>
        <p:txBody>
          <a:bodyPr wrap="square" rtlCol="0">
            <a:spAutoFit/>
          </a:bodyPr>
          <a:lstStyle/>
          <a:p>
            <a:r>
              <a:rPr lang="en-US" altLang="zh-CN" sz="2400">
                <a:sym typeface="+mn-ea"/>
              </a:rPr>
              <a:t>(0,”Hello World”)</a:t>
            </a:r>
            <a:endParaRPr lang="en-US" altLang="zh-CN" sz="2400"/>
          </a:p>
          <a:p>
            <a:r>
              <a:rPr lang="en-US" altLang="zh-CN" sz="2400">
                <a:sym typeface="+mn-ea"/>
              </a:rPr>
              <a:t>(12,”Bye World”)</a:t>
            </a:r>
            <a:endParaRPr lang="en-US" altLang="zh-CN" sz="2400">
              <a:sym typeface="+mn-ea"/>
            </a:endParaRPr>
          </a:p>
        </p:txBody>
      </p:sp>
      <p:sp>
        <p:nvSpPr>
          <p:cNvPr id="14" name="文本框 13"/>
          <p:cNvSpPr txBox="1"/>
          <p:nvPr/>
        </p:nvSpPr>
        <p:spPr>
          <a:xfrm>
            <a:off x="1695450" y="4559935"/>
            <a:ext cx="2453640" cy="829945"/>
          </a:xfrm>
          <a:prstGeom prst="rect">
            <a:avLst/>
          </a:prstGeom>
          <a:noFill/>
        </p:spPr>
        <p:txBody>
          <a:bodyPr wrap="square" rtlCol="0">
            <a:spAutoFit/>
          </a:bodyPr>
          <a:lstStyle/>
          <a:p>
            <a:r>
              <a:rPr lang="en-US" altLang="zh-CN" sz="2400">
                <a:sym typeface="+mn-ea"/>
              </a:rPr>
              <a:t>(0,”Hello World”)</a:t>
            </a:r>
            <a:endParaRPr lang="en-US" altLang="zh-CN" sz="2400"/>
          </a:p>
          <a:p>
            <a:r>
              <a:rPr lang="en-US" altLang="zh-CN" sz="2400">
                <a:sym typeface="+mn-ea"/>
              </a:rPr>
              <a:t>(12,”Bye World”)</a:t>
            </a:r>
            <a:endParaRPr lang="en-US" altLang="zh-CN" sz="2400">
              <a:sym typeface="+mn-ea"/>
            </a:endParaRPr>
          </a:p>
        </p:txBody>
      </p:sp>
      <p:sp>
        <p:nvSpPr>
          <p:cNvPr id="2" name="矩形 1"/>
          <p:cNvSpPr/>
          <p:nvPr/>
        </p:nvSpPr>
        <p:spPr>
          <a:xfrm>
            <a:off x="7606665" y="1978660"/>
            <a:ext cx="3442970" cy="166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54035" y="2079625"/>
            <a:ext cx="2023110" cy="1568450"/>
          </a:xfrm>
          <a:prstGeom prst="rect">
            <a:avLst/>
          </a:prstGeom>
          <a:noFill/>
        </p:spPr>
        <p:txBody>
          <a:bodyPr wrap="square" rtlCol="0">
            <a:spAutoFit/>
          </a:bodyPr>
          <a:lstStyle/>
          <a:p>
            <a:r>
              <a:rPr lang="en-US" altLang="zh-CN" sz="2400"/>
              <a:t>(Hello,1)</a:t>
            </a:r>
            <a:endParaRPr lang="en-US" altLang="zh-CN" sz="2400"/>
          </a:p>
          <a:p>
            <a:r>
              <a:rPr lang="en-US" altLang="zh-CN" sz="2400"/>
              <a:t>(World,1)</a:t>
            </a:r>
            <a:endParaRPr lang="en-US" altLang="zh-CN" sz="2400"/>
          </a:p>
          <a:p>
            <a:r>
              <a:rPr lang="en-US" altLang="zh-CN" sz="2400"/>
              <a:t>(Bye,1)</a:t>
            </a:r>
            <a:endParaRPr lang="en-US" altLang="zh-CN" sz="2400"/>
          </a:p>
          <a:p>
            <a:r>
              <a:rPr lang="en-US" altLang="zh-CN" sz="2400"/>
              <a:t>(World,1)</a:t>
            </a:r>
            <a:endParaRPr lang="en-US" altLang="zh-CN" sz="2400"/>
          </a:p>
        </p:txBody>
      </p:sp>
      <p:cxnSp>
        <p:nvCxnSpPr>
          <p:cNvPr id="7" name="直接箭头连接符 6"/>
          <p:cNvCxnSpPr/>
          <p:nvPr/>
        </p:nvCxnSpPr>
        <p:spPr>
          <a:xfrm flipV="1">
            <a:off x="4542790" y="5029835"/>
            <a:ext cx="2785745" cy="3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78205" y="1448435"/>
            <a:ext cx="2668270" cy="368300"/>
          </a:xfrm>
          <a:prstGeom prst="rect">
            <a:avLst/>
          </a:prstGeom>
          <a:noFill/>
        </p:spPr>
        <p:txBody>
          <a:bodyPr wrap="square" rtlCol="0">
            <a:spAutoFit/>
          </a:bodyPr>
          <a:lstStyle/>
          <a:p>
            <a:r>
              <a:rPr lang="en-US" altLang="zh-CN"/>
              <a:t>2.</a:t>
            </a:r>
            <a:r>
              <a:rPr lang="zh-CN" altLang="en-US"/>
              <a:t>执行</a:t>
            </a:r>
            <a:r>
              <a:rPr lang="en-US" altLang="zh-CN"/>
              <a:t>Map</a:t>
            </a:r>
            <a:r>
              <a:rPr lang="zh-CN" altLang="en-US"/>
              <a:t>方法</a:t>
            </a:r>
            <a:endParaRPr lang="zh-CN" altLang="en-US"/>
          </a:p>
        </p:txBody>
      </p:sp>
      <p:sp>
        <p:nvSpPr>
          <p:cNvPr id="8" name="文本框 7"/>
          <p:cNvSpPr txBox="1"/>
          <p:nvPr/>
        </p:nvSpPr>
        <p:spPr>
          <a:xfrm>
            <a:off x="4660265" y="2294890"/>
            <a:ext cx="2668270" cy="460375"/>
          </a:xfrm>
          <a:prstGeom prst="rect">
            <a:avLst/>
          </a:prstGeom>
          <a:noFill/>
        </p:spPr>
        <p:txBody>
          <a:bodyPr wrap="square" rtlCol="0">
            <a:spAutoFit/>
          </a:bodyPr>
          <a:lstStyle/>
          <a:p>
            <a:r>
              <a:rPr lang="en-US" sz="2400"/>
              <a:t>          map()</a:t>
            </a:r>
            <a:endParaRPr lang="en-US" sz="2400"/>
          </a:p>
        </p:txBody>
      </p:sp>
      <p:sp>
        <p:nvSpPr>
          <p:cNvPr id="9" name="文本框 8"/>
          <p:cNvSpPr txBox="1"/>
          <p:nvPr/>
        </p:nvSpPr>
        <p:spPr>
          <a:xfrm>
            <a:off x="4660265" y="4661535"/>
            <a:ext cx="2668270" cy="460375"/>
          </a:xfrm>
          <a:prstGeom prst="rect">
            <a:avLst/>
          </a:prstGeom>
          <a:noFill/>
        </p:spPr>
        <p:txBody>
          <a:bodyPr wrap="square" rtlCol="0">
            <a:spAutoFit/>
          </a:bodyPr>
          <a:lstStyle/>
          <a:p>
            <a:r>
              <a:rPr lang="en-US" sz="2400"/>
              <a:t>          map()</a:t>
            </a:r>
            <a:endParaRPr lang="en-US" sz="2400"/>
          </a:p>
        </p:txBody>
      </p:sp>
      <p:sp>
        <p:nvSpPr>
          <p:cNvPr id="10" name="矩形 9"/>
          <p:cNvSpPr/>
          <p:nvPr/>
        </p:nvSpPr>
        <p:spPr>
          <a:xfrm>
            <a:off x="7606665" y="4057015"/>
            <a:ext cx="3442970" cy="166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154035" y="4157980"/>
            <a:ext cx="2023110" cy="1568450"/>
          </a:xfrm>
          <a:prstGeom prst="rect">
            <a:avLst/>
          </a:prstGeom>
          <a:noFill/>
        </p:spPr>
        <p:txBody>
          <a:bodyPr wrap="square" rtlCol="0">
            <a:spAutoFit/>
          </a:bodyPr>
          <a:lstStyle/>
          <a:p>
            <a:r>
              <a:rPr lang="en-US" altLang="zh-CN" sz="2400"/>
              <a:t>(Hello,1)</a:t>
            </a:r>
            <a:endParaRPr lang="en-US" altLang="zh-CN" sz="2400"/>
          </a:p>
          <a:p>
            <a:r>
              <a:rPr lang="en-US" altLang="zh-CN" sz="2400"/>
              <a:t>(World,1)</a:t>
            </a:r>
            <a:endParaRPr lang="en-US" altLang="zh-CN" sz="2400"/>
          </a:p>
          <a:p>
            <a:r>
              <a:rPr lang="en-US" altLang="zh-CN" sz="2400"/>
              <a:t>(Bye,1)</a:t>
            </a:r>
            <a:endParaRPr lang="en-US" altLang="zh-CN" sz="2400"/>
          </a:p>
          <a:p>
            <a:r>
              <a:rPr lang="en-US" altLang="zh-CN" sz="2400"/>
              <a:t>(World,1)</a:t>
            </a:r>
            <a:endParaRPr lang="en-US" altLang="zh-CN"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输入是&lt;k1,v1&gt;，其中k1默认是指偏移量，类型是LongWritable，v1是指一行的文本内容，类型是Text。因为要统计单词的数量，所以k2是指单词，类型是Text。v2用数字1表示，即一个单词记一次数，类型是IntWritable。</a:t>
            </a:r>
            <a:endParaRPr lang="zh-CN" altLang="en-US"/>
          </a:p>
          <a:p>
            <a:pPr marL="0" indent="0">
              <a:buNone/>
            </a:pPr>
            <a:endParaRPr lang="zh-CN" altLang="en-US"/>
          </a:p>
          <a:p>
            <a:r>
              <a:rPr lang="zh-CN" altLang="en-US"/>
              <a:t>在用户自己实现的map（）函数中，取到的v1即这一行的文本，以空格为分隔符对字符串进行拆分，获取到每个单词，并将&lt;k2,v2&gt;的格式输出</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t>5.2.2  </a:t>
            </a:r>
            <a:r>
              <a:rPr lang="en-US" altLang="zh-CN" sz="2800" b="1" dirty="0">
                <a:sym typeface="+mn-ea"/>
              </a:rPr>
              <a:t>MapReduce</a:t>
            </a:r>
            <a:r>
              <a:rPr lang="zh-CN" altLang="en-US" sz="2800" b="1" dirty="0">
                <a:sym typeface="+mn-ea"/>
              </a:rPr>
              <a:t>编程实例</a:t>
            </a:r>
            <a:endParaRPr lang="en-US" altLang="zh-CN" sz="2800" b="1" dirty="0"/>
          </a:p>
        </p:txBody>
      </p:sp>
      <p:sp>
        <p:nvSpPr>
          <p:cNvPr id="5" name="单圆角矩形 4"/>
          <p:cNvSpPr/>
          <p:nvPr/>
        </p:nvSpPr>
        <p:spPr>
          <a:xfrm>
            <a:off x="1379855" y="2079625"/>
            <a:ext cx="1679575" cy="140589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3013710" y="2769870"/>
            <a:ext cx="1529080" cy="2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547235" y="4244340"/>
            <a:ext cx="2065655" cy="127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695450" y="2208530"/>
            <a:ext cx="2023110" cy="1198880"/>
          </a:xfrm>
          <a:prstGeom prst="rect">
            <a:avLst/>
          </a:prstGeom>
          <a:noFill/>
        </p:spPr>
        <p:txBody>
          <a:bodyPr wrap="square" rtlCol="0">
            <a:spAutoFit/>
          </a:bodyPr>
          <a:lstStyle/>
          <a:p>
            <a:r>
              <a:rPr lang="en-US" altLang="zh-CN">
                <a:sym typeface="+mn-ea"/>
              </a:rPr>
              <a:t>(Hello,1)</a:t>
            </a:r>
            <a:endParaRPr lang="en-US" altLang="zh-CN"/>
          </a:p>
          <a:p>
            <a:r>
              <a:rPr lang="en-US" altLang="zh-CN">
                <a:sym typeface="+mn-ea"/>
              </a:rPr>
              <a:t>(World,1)</a:t>
            </a:r>
            <a:endParaRPr lang="en-US" altLang="zh-CN"/>
          </a:p>
          <a:p>
            <a:r>
              <a:rPr lang="en-US" altLang="zh-CN">
                <a:sym typeface="+mn-ea"/>
              </a:rPr>
              <a:t>(Bye,1)</a:t>
            </a:r>
            <a:endParaRPr lang="en-US" altLang="zh-CN"/>
          </a:p>
          <a:p>
            <a:r>
              <a:rPr lang="en-US" altLang="zh-CN">
                <a:sym typeface="+mn-ea"/>
              </a:rPr>
              <a:t>(World,1)</a:t>
            </a:r>
            <a:endParaRPr lang="en-US" altLang="zh-CN"/>
          </a:p>
        </p:txBody>
      </p:sp>
      <p:sp>
        <p:nvSpPr>
          <p:cNvPr id="15" name="文本框 14"/>
          <p:cNvSpPr txBox="1"/>
          <p:nvPr/>
        </p:nvSpPr>
        <p:spPr>
          <a:xfrm>
            <a:off x="5094605" y="4322445"/>
            <a:ext cx="2023110" cy="1198880"/>
          </a:xfrm>
          <a:prstGeom prst="rect">
            <a:avLst/>
          </a:prstGeom>
          <a:noFill/>
        </p:spPr>
        <p:txBody>
          <a:bodyPr wrap="square" rtlCol="0">
            <a:spAutoFit/>
          </a:bodyPr>
          <a:lstStyle/>
          <a:p>
            <a:r>
              <a:rPr lang="en-US" altLang="zh-CN">
                <a:sym typeface="+mn-ea"/>
              </a:rPr>
              <a:t>(Bye,1)</a:t>
            </a:r>
            <a:endParaRPr lang="en-US" altLang="zh-CN">
              <a:sym typeface="+mn-ea"/>
            </a:endParaRPr>
          </a:p>
          <a:p>
            <a:r>
              <a:rPr lang="en-US" altLang="zh-CN">
                <a:sym typeface="+mn-ea"/>
              </a:rPr>
              <a:t>(Hello,1)</a:t>
            </a:r>
            <a:endParaRPr lang="en-US" altLang="zh-CN"/>
          </a:p>
          <a:p>
            <a:r>
              <a:rPr lang="en-US" altLang="zh-CN">
                <a:sym typeface="+mn-ea"/>
              </a:rPr>
              <a:t>(World,1)</a:t>
            </a:r>
            <a:endParaRPr lang="en-US" altLang="zh-CN"/>
          </a:p>
          <a:p>
            <a:r>
              <a:rPr lang="en-US" altLang="zh-CN">
                <a:sym typeface="+mn-ea"/>
              </a:rPr>
              <a:t>(World,1)</a:t>
            </a:r>
            <a:endParaRPr lang="en-US" altLang="zh-CN"/>
          </a:p>
        </p:txBody>
      </p:sp>
      <p:sp>
        <p:nvSpPr>
          <p:cNvPr id="2" name="矩形 1"/>
          <p:cNvSpPr/>
          <p:nvPr/>
        </p:nvSpPr>
        <p:spPr>
          <a:xfrm>
            <a:off x="4547235" y="2208530"/>
            <a:ext cx="2065655" cy="127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094605" y="2272665"/>
            <a:ext cx="2023110" cy="1198880"/>
          </a:xfrm>
          <a:prstGeom prst="rect">
            <a:avLst/>
          </a:prstGeom>
          <a:noFill/>
        </p:spPr>
        <p:txBody>
          <a:bodyPr wrap="square" rtlCol="0">
            <a:spAutoFit/>
          </a:bodyPr>
          <a:lstStyle/>
          <a:p>
            <a:r>
              <a:rPr lang="en-US" altLang="zh-CN">
                <a:sym typeface="+mn-ea"/>
              </a:rPr>
              <a:t>(Bye,1)</a:t>
            </a:r>
            <a:endParaRPr lang="en-US" altLang="zh-CN">
              <a:sym typeface="+mn-ea"/>
            </a:endParaRPr>
          </a:p>
          <a:p>
            <a:r>
              <a:rPr lang="en-US" altLang="zh-CN"/>
              <a:t>(Hello,1)</a:t>
            </a:r>
            <a:endParaRPr lang="en-US" altLang="zh-CN"/>
          </a:p>
          <a:p>
            <a:r>
              <a:rPr lang="en-US" altLang="zh-CN"/>
              <a:t>(World,1)</a:t>
            </a:r>
            <a:endParaRPr lang="en-US" altLang="zh-CN"/>
          </a:p>
          <a:p>
            <a:r>
              <a:rPr lang="en-US" altLang="zh-CN"/>
              <a:t>(World,1)</a:t>
            </a:r>
            <a:endParaRPr lang="en-US" altLang="zh-CN"/>
          </a:p>
        </p:txBody>
      </p:sp>
      <p:sp>
        <p:nvSpPr>
          <p:cNvPr id="16" name="文本框 15"/>
          <p:cNvSpPr txBox="1"/>
          <p:nvPr/>
        </p:nvSpPr>
        <p:spPr>
          <a:xfrm>
            <a:off x="878205" y="1448435"/>
            <a:ext cx="2668270" cy="368300"/>
          </a:xfrm>
          <a:prstGeom prst="rect">
            <a:avLst/>
          </a:prstGeom>
          <a:noFill/>
        </p:spPr>
        <p:txBody>
          <a:bodyPr wrap="square" rtlCol="0">
            <a:spAutoFit/>
          </a:bodyPr>
          <a:lstStyle/>
          <a:p>
            <a:r>
              <a:rPr lang="en-US" altLang="zh-CN"/>
              <a:t>3.</a:t>
            </a:r>
            <a:r>
              <a:rPr lang="zh-CN" altLang="en-US"/>
              <a:t>排序与合并处理</a:t>
            </a:r>
            <a:endParaRPr lang="zh-CN" altLang="en-US"/>
          </a:p>
        </p:txBody>
      </p:sp>
      <p:sp>
        <p:nvSpPr>
          <p:cNvPr id="8" name="文本框 7"/>
          <p:cNvSpPr txBox="1"/>
          <p:nvPr/>
        </p:nvSpPr>
        <p:spPr>
          <a:xfrm>
            <a:off x="2887345" y="2401570"/>
            <a:ext cx="1772920" cy="368300"/>
          </a:xfrm>
          <a:prstGeom prst="rect">
            <a:avLst/>
          </a:prstGeom>
          <a:noFill/>
        </p:spPr>
        <p:txBody>
          <a:bodyPr wrap="square" rtlCol="0">
            <a:spAutoFit/>
          </a:bodyPr>
          <a:lstStyle/>
          <a:p>
            <a:r>
              <a:rPr lang="en-US"/>
              <a:t>    Map</a:t>
            </a:r>
            <a:r>
              <a:rPr lang="zh-CN" altLang="en-US"/>
              <a:t>端排序</a:t>
            </a:r>
            <a:endParaRPr lang="zh-CN" altLang="en-US"/>
          </a:p>
        </p:txBody>
      </p:sp>
      <p:sp>
        <p:nvSpPr>
          <p:cNvPr id="10" name="单圆角矩形 9"/>
          <p:cNvSpPr/>
          <p:nvPr/>
        </p:nvSpPr>
        <p:spPr>
          <a:xfrm>
            <a:off x="1379855" y="4115435"/>
            <a:ext cx="1679575" cy="140589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695450" y="4218940"/>
            <a:ext cx="2023110" cy="1198880"/>
          </a:xfrm>
          <a:prstGeom prst="rect">
            <a:avLst/>
          </a:prstGeom>
          <a:noFill/>
        </p:spPr>
        <p:txBody>
          <a:bodyPr wrap="square" rtlCol="0">
            <a:spAutoFit/>
          </a:bodyPr>
          <a:lstStyle/>
          <a:p>
            <a:r>
              <a:rPr lang="en-US" altLang="zh-CN">
                <a:sym typeface="+mn-ea"/>
              </a:rPr>
              <a:t>(Hello,1)</a:t>
            </a:r>
            <a:endParaRPr lang="en-US" altLang="zh-CN"/>
          </a:p>
          <a:p>
            <a:r>
              <a:rPr lang="en-US" altLang="zh-CN">
                <a:sym typeface="+mn-ea"/>
              </a:rPr>
              <a:t>(World,1)</a:t>
            </a:r>
            <a:endParaRPr lang="en-US" altLang="zh-CN"/>
          </a:p>
          <a:p>
            <a:r>
              <a:rPr lang="en-US" altLang="zh-CN">
                <a:sym typeface="+mn-ea"/>
              </a:rPr>
              <a:t>(Bye,1)</a:t>
            </a:r>
            <a:endParaRPr lang="en-US" altLang="zh-CN"/>
          </a:p>
          <a:p>
            <a:r>
              <a:rPr lang="en-US" altLang="zh-CN">
                <a:sym typeface="+mn-ea"/>
              </a:rPr>
              <a:t>(World,1)</a:t>
            </a:r>
            <a:endParaRPr lang="en-US" altLang="zh-CN"/>
          </a:p>
        </p:txBody>
      </p:sp>
      <p:cxnSp>
        <p:nvCxnSpPr>
          <p:cNvPr id="19" name="直接箭头连接符 18"/>
          <p:cNvCxnSpPr/>
          <p:nvPr/>
        </p:nvCxnSpPr>
        <p:spPr>
          <a:xfrm flipV="1">
            <a:off x="3018155" y="5106035"/>
            <a:ext cx="1529080" cy="2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891790" y="4737735"/>
            <a:ext cx="1772920" cy="368300"/>
          </a:xfrm>
          <a:prstGeom prst="rect">
            <a:avLst/>
          </a:prstGeom>
          <a:noFill/>
        </p:spPr>
        <p:txBody>
          <a:bodyPr wrap="square" rtlCol="0">
            <a:spAutoFit/>
          </a:bodyPr>
          <a:lstStyle/>
          <a:p>
            <a:r>
              <a:rPr lang="en-US"/>
              <a:t>    Map</a:t>
            </a:r>
            <a:r>
              <a:rPr lang="zh-CN" altLang="en-US"/>
              <a:t>端排序</a:t>
            </a:r>
            <a:endParaRPr lang="zh-CN" altLang="en-US"/>
          </a:p>
        </p:txBody>
      </p:sp>
      <p:sp>
        <p:nvSpPr>
          <p:cNvPr id="23" name="文本框 22"/>
          <p:cNvSpPr txBox="1"/>
          <p:nvPr/>
        </p:nvSpPr>
        <p:spPr>
          <a:xfrm>
            <a:off x="6863715" y="2623820"/>
            <a:ext cx="1141730" cy="368300"/>
          </a:xfrm>
          <a:prstGeom prst="rect">
            <a:avLst/>
          </a:prstGeom>
          <a:noFill/>
        </p:spPr>
        <p:txBody>
          <a:bodyPr wrap="square" rtlCol="0">
            <a:spAutoFit/>
          </a:bodyPr>
          <a:lstStyle/>
          <a:p>
            <a:r>
              <a:rPr lang="en-US"/>
              <a:t>Combine</a:t>
            </a:r>
            <a:endParaRPr lang="en-US"/>
          </a:p>
        </p:txBody>
      </p:sp>
      <p:cxnSp>
        <p:nvCxnSpPr>
          <p:cNvPr id="24" name="直接箭头连接符 23"/>
          <p:cNvCxnSpPr/>
          <p:nvPr/>
        </p:nvCxnSpPr>
        <p:spPr>
          <a:xfrm flipV="1">
            <a:off x="6688455" y="2940685"/>
            <a:ext cx="1492250"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8180705" y="2208530"/>
            <a:ext cx="2065655" cy="127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sym typeface="+mn-ea"/>
              </a:rPr>
              <a:t>(Bye,1)</a:t>
            </a:r>
            <a:endParaRPr lang="en-US" altLang="zh-CN">
              <a:solidFill>
                <a:schemeClr val="tx1"/>
              </a:solidFill>
              <a:sym typeface="+mn-ea"/>
            </a:endParaRPr>
          </a:p>
          <a:p>
            <a:pPr algn="ctr"/>
            <a:r>
              <a:rPr lang="en-US" altLang="zh-CN">
                <a:solidFill>
                  <a:schemeClr val="tx1"/>
                </a:solidFill>
                <a:sym typeface="+mn-ea"/>
              </a:rPr>
              <a:t>(Hello,1)</a:t>
            </a:r>
            <a:endParaRPr lang="en-US" altLang="zh-CN">
              <a:solidFill>
                <a:schemeClr val="tx1"/>
              </a:solidFill>
            </a:endParaRPr>
          </a:p>
          <a:p>
            <a:pPr algn="ctr"/>
            <a:r>
              <a:rPr lang="en-US" altLang="zh-CN">
                <a:solidFill>
                  <a:schemeClr val="tx1"/>
                </a:solidFill>
                <a:sym typeface="+mn-ea"/>
              </a:rPr>
              <a:t>(World,2)</a:t>
            </a:r>
            <a:endParaRPr lang="en-US" altLang="zh-CN">
              <a:solidFill>
                <a:schemeClr val="tx1"/>
              </a:solidFill>
              <a:sym typeface="+mn-ea"/>
            </a:endParaRPr>
          </a:p>
        </p:txBody>
      </p:sp>
      <p:sp>
        <p:nvSpPr>
          <p:cNvPr id="26" name="矩形 25"/>
          <p:cNvSpPr/>
          <p:nvPr/>
        </p:nvSpPr>
        <p:spPr>
          <a:xfrm>
            <a:off x="8180705" y="4244340"/>
            <a:ext cx="2065655" cy="127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sym typeface="+mn-ea"/>
              </a:rPr>
              <a:t>(Bye,1)</a:t>
            </a:r>
            <a:endParaRPr lang="en-US" altLang="zh-CN">
              <a:solidFill>
                <a:schemeClr val="tx1"/>
              </a:solidFill>
              <a:sym typeface="+mn-ea"/>
            </a:endParaRPr>
          </a:p>
          <a:p>
            <a:pPr algn="ctr"/>
            <a:r>
              <a:rPr lang="en-US" altLang="zh-CN">
                <a:solidFill>
                  <a:schemeClr val="tx1"/>
                </a:solidFill>
                <a:sym typeface="+mn-ea"/>
              </a:rPr>
              <a:t>(Hello,1)</a:t>
            </a:r>
            <a:endParaRPr lang="en-US" altLang="zh-CN">
              <a:solidFill>
                <a:schemeClr val="tx1"/>
              </a:solidFill>
            </a:endParaRPr>
          </a:p>
          <a:p>
            <a:pPr algn="ctr"/>
            <a:r>
              <a:rPr lang="en-US" altLang="zh-CN">
                <a:solidFill>
                  <a:schemeClr val="tx1"/>
                </a:solidFill>
                <a:sym typeface="+mn-ea"/>
              </a:rPr>
              <a:t>(World,2)</a:t>
            </a:r>
            <a:endParaRPr lang="en-US" altLang="zh-CN">
              <a:solidFill>
                <a:schemeClr val="tx1"/>
              </a:solidFill>
              <a:sym typeface="+mn-ea"/>
            </a:endParaRPr>
          </a:p>
        </p:txBody>
      </p:sp>
      <p:sp>
        <p:nvSpPr>
          <p:cNvPr id="27" name="文本框 26"/>
          <p:cNvSpPr txBox="1"/>
          <p:nvPr/>
        </p:nvSpPr>
        <p:spPr>
          <a:xfrm>
            <a:off x="6863715" y="4486910"/>
            <a:ext cx="1141730" cy="368300"/>
          </a:xfrm>
          <a:prstGeom prst="rect">
            <a:avLst/>
          </a:prstGeom>
          <a:noFill/>
        </p:spPr>
        <p:txBody>
          <a:bodyPr wrap="square" rtlCol="0">
            <a:spAutoFit/>
          </a:bodyPr>
          <a:lstStyle/>
          <a:p>
            <a:r>
              <a:rPr lang="en-US"/>
              <a:t>Combine</a:t>
            </a:r>
            <a:endParaRPr lang="en-US"/>
          </a:p>
        </p:txBody>
      </p:sp>
      <p:cxnSp>
        <p:nvCxnSpPr>
          <p:cNvPr id="28" name="直接箭头连接符 27"/>
          <p:cNvCxnSpPr/>
          <p:nvPr/>
        </p:nvCxnSpPr>
        <p:spPr>
          <a:xfrm flipV="1">
            <a:off x="6688455" y="4868545"/>
            <a:ext cx="1492250"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t>5.2.2  </a:t>
            </a:r>
            <a:r>
              <a:rPr lang="en-US" altLang="zh-CN" sz="2800" b="1" dirty="0">
                <a:sym typeface="+mn-ea"/>
              </a:rPr>
              <a:t>MapReduce</a:t>
            </a:r>
            <a:r>
              <a:rPr lang="zh-CN" altLang="en-US" sz="2800" b="1" dirty="0">
                <a:sym typeface="+mn-ea"/>
              </a:rPr>
              <a:t>编程实例</a:t>
            </a:r>
            <a:endParaRPr lang="en-US" altLang="zh-CN" sz="2800" b="1" dirty="0"/>
          </a:p>
        </p:txBody>
      </p:sp>
      <p:sp>
        <p:nvSpPr>
          <p:cNvPr id="5" name="单圆角矩形 4"/>
          <p:cNvSpPr/>
          <p:nvPr/>
        </p:nvSpPr>
        <p:spPr>
          <a:xfrm>
            <a:off x="1208405" y="2243455"/>
            <a:ext cx="1679575" cy="140589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3272155" y="3773170"/>
            <a:ext cx="1529080" cy="2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323340" y="2537460"/>
            <a:ext cx="1405255" cy="922020"/>
          </a:xfrm>
          <a:prstGeom prst="rect">
            <a:avLst/>
          </a:prstGeom>
          <a:noFill/>
        </p:spPr>
        <p:txBody>
          <a:bodyPr wrap="square" rtlCol="0">
            <a:spAutoFit/>
          </a:bodyPr>
          <a:lstStyle/>
          <a:p>
            <a:pPr algn="ctr"/>
            <a:r>
              <a:rPr lang="en-US" altLang="zh-CN">
                <a:sym typeface="+mn-ea"/>
              </a:rPr>
              <a:t>(Bye,1)</a:t>
            </a:r>
            <a:endParaRPr lang="en-US" altLang="zh-CN">
              <a:sym typeface="+mn-ea"/>
            </a:endParaRPr>
          </a:p>
          <a:p>
            <a:pPr algn="ctr"/>
            <a:r>
              <a:rPr lang="en-US" altLang="zh-CN">
                <a:sym typeface="+mn-ea"/>
              </a:rPr>
              <a:t>(Hello,1)</a:t>
            </a:r>
            <a:endParaRPr lang="en-US" altLang="zh-CN"/>
          </a:p>
          <a:p>
            <a:pPr algn="ctr"/>
            <a:r>
              <a:rPr lang="en-US" altLang="zh-CN">
                <a:sym typeface="+mn-ea"/>
              </a:rPr>
              <a:t>(World,2)</a:t>
            </a:r>
            <a:endParaRPr lang="en-US" altLang="zh-CN"/>
          </a:p>
        </p:txBody>
      </p:sp>
      <p:sp>
        <p:nvSpPr>
          <p:cNvPr id="2" name="矩形 1"/>
          <p:cNvSpPr/>
          <p:nvPr/>
        </p:nvSpPr>
        <p:spPr>
          <a:xfrm>
            <a:off x="5063490" y="3241040"/>
            <a:ext cx="2065655" cy="127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317490" y="3305175"/>
            <a:ext cx="1628775" cy="1198880"/>
          </a:xfrm>
          <a:prstGeom prst="rect">
            <a:avLst/>
          </a:prstGeom>
          <a:noFill/>
        </p:spPr>
        <p:txBody>
          <a:bodyPr wrap="square" rtlCol="0">
            <a:spAutoFit/>
          </a:bodyPr>
          <a:lstStyle/>
          <a:p>
            <a:r>
              <a:rPr lang="en-US" altLang="zh-CN">
                <a:sym typeface="+mn-ea"/>
              </a:rPr>
              <a:t>(Bye,list(1,1))</a:t>
            </a:r>
            <a:endParaRPr lang="en-US" altLang="zh-CN">
              <a:sym typeface="+mn-ea"/>
            </a:endParaRPr>
          </a:p>
          <a:p>
            <a:r>
              <a:rPr lang="en-US" altLang="zh-CN"/>
              <a:t>(Hello,list(2))</a:t>
            </a:r>
            <a:endParaRPr lang="en-US" altLang="zh-CN"/>
          </a:p>
          <a:p>
            <a:r>
              <a:rPr lang="en-US" altLang="zh-CN"/>
              <a:t>(World,</a:t>
            </a:r>
            <a:r>
              <a:rPr lang="en-US" altLang="zh-CN">
                <a:sym typeface="+mn-ea"/>
              </a:rPr>
              <a:t>list(2,2)</a:t>
            </a:r>
            <a:r>
              <a:rPr lang="en-US" altLang="zh-CN"/>
              <a:t>)</a:t>
            </a:r>
            <a:endParaRPr lang="en-US" altLang="zh-CN"/>
          </a:p>
          <a:p>
            <a:r>
              <a:rPr lang="zh-CN" altLang="en-US"/>
              <a:t>或</a:t>
            </a:r>
            <a:r>
              <a:rPr lang="en-US" altLang="zh-CN"/>
              <a:t>(World,</a:t>
            </a:r>
            <a:r>
              <a:rPr lang="en-US" altLang="zh-CN">
                <a:sym typeface="+mn-ea"/>
              </a:rPr>
              <a:t>list(4)</a:t>
            </a:r>
            <a:r>
              <a:rPr lang="en-US" altLang="zh-CN"/>
              <a:t>)</a:t>
            </a:r>
            <a:endParaRPr lang="en-US" altLang="zh-CN"/>
          </a:p>
        </p:txBody>
      </p:sp>
      <p:sp>
        <p:nvSpPr>
          <p:cNvPr id="16" name="文本框 15"/>
          <p:cNvSpPr txBox="1"/>
          <p:nvPr/>
        </p:nvSpPr>
        <p:spPr>
          <a:xfrm>
            <a:off x="878205" y="1448435"/>
            <a:ext cx="3669665" cy="368300"/>
          </a:xfrm>
          <a:prstGeom prst="rect">
            <a:avLst/>
          </a:prstGeom>
          <a:noFill/>
        </p:spPr>
        <p:txBody>
          <a:bodyPr wrap="square" rtlCol="0">
            <a:spAutoFit/>
          </a:bodyPr>
          <a:lstStyle/>
          <a:p>
            <a:r>
              <a:rPr lang="en-US" altLang="zh-CN"/>
              <a:t>4.Reduce</a:t>
            </a:r>
            <a:r>
              <a:rPr lang="zh-CN" altLang="en-US"/>
              <a:t>阶段的排序与合并</a:t>
            </a:r>
            <a:endParaRPr lang="zh-CN" altLang="en-US"/>
          </a:p>
        </p:txBody>
      </p:sp>
      <p:sp>
        <p:nvSpPr>
          <p:cNvPr id="8" name="文本框 7"/>
          <p:cNvSpPr txBox="1"/>
          <p:nvPr/>
        </p:nvSpPr>
        <p:spPr>
          <a:xfrm>
            <a:off x="3145790" y="3404870"/>
            <a:ext cx="1772920" cy="368300"/>
          </a:xfrm>
          <a:prstGeom prst="rect">
            <a:avLst/>
          </a:prstGeom>
          <a:noFill/>
        </p:spPr>
        <p:txBody>
          <a:bodyPr wrap="square" rtlCol="0">
            <a:spAutoFit/>
          </a:bodyPr>
          <a:lstStyle/>
          <a:p>
            <a:r>
              <a:rPr lang="en-US"/>
              <a:t>    Reduce</a:t>
            </a:r>
            <a:r>
              <a:rPr lang="zh-CN" altLang="en-US"/>
              <a:t>端排序</a:t>
            </a:r>
            <a:endParaRPr lang="zh-CN" altLang="en-US"/>
          </a:p>
        </p:txBody>
      </p:sp>
      <p:sp>
        <p:nvSpPr>
          <p:cNvPr id="10" name="单圆角矩形 9"/>
          <p:cNvSpPr/>
          <p:nvPr/>
        </p:nvSpPr>
        <p:spPr>
          <a:xfrm>
            <a:off x="1208405" y="4042410"/>
            <a:ext cx="1679575" cy="140589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323340" y="4246245"/>
            <a:ext cx="1192530" cy="922020"/>
          </a:xfrm>
          <a:prstGeom prst="rect">
            <a:avLst/>
          </a:prstGeom>
          <a:noFill/>
        </p:spPr>
        <p:txBody>
          <a:bodyPr wrap="square" rtlCol="0">
            <a:spAutoFit/>
          </a:bodyPr>
          <a:lstStyle/>
          <a:p>
            <a:pPr algn="ctr"/>
            <a:r>
              <a:rPr lang="en-US" altLang="zh-CN">
                <a:sym typeface="+mn-ea"/>
              </a:rPr>
              <a:t>(Bye,1)</a:t>
            </a:r>
            <a:endParaRPr lang="en-US" altLang="zh-CN">
              <a:sym typeface="+mn-ea"/>
            </a:endParaRPr>
          </a:p>
          <a:p>
            <a:pPr algn="ctr"/>
            <a:r>
              <a:rPr lang="en-US" altLang="zh-CN">
                <a:sym typeface="+mn-ea"/>
              </a:rPr>
              <a:t>(Hello,1)</a:t>
            </a:r>
            <a:endParaRPr lang="en-US" altLang="zh-CN"/>
          </a:p>
          <a:p>
            <a:pPr algn="ctr"/>
            <a:r>
              <a:rPr lang="en-US" altLang="zh-CN">
                <a:sym typeface="+mn-ea"/>
              </a:rPr>
              <a:t>(World,2)</a:t>
            </a:r>
            <a:endParaRPr lang="en-US" altLang="zh-CN"/>
          </a:p>
        </p:txBody>
      </p:sp>
      <p:sp>
        <p:nvSpPr>
          <p:cNvPr id="23" name="文本框 22"/>
          <p:cNvSpPr txBox="1"/>
          <p:nvPr/>
        </p:nvSpPr>
        <p:spPr>
          <a:xfrm>
            <a:off x="7379970" y="3656330"/>
            <a:ext cx="1141730" cy="368300"/>
          </a:xfrm>
          <a:prstGeom prst="rect">
            <a:avLst/>
          </a:prstGeom>
          <a:noFill/>
        </p:spPr>
        <p:txBody>
          <a:bodyPr wrap="square" rtlCol="0">
            <a:spAutoFit/>
          </a:bodyPr>
          <a:lstStyle/>
          <a:p>
            <a:r>
              <a:rPr lang="en-US"/>
              <a:t>Reduce()</a:t>
            </a:r>
            <a:endParaRPr lang="en-US"/>
          </a:p>
        </p:txBody>
      </p:sp>
      <p:cxnSp>
        <p:nvCxnSpPr>
          <p:cNvPr id="24" name="直接箭头连接符 23"/>
          <p:cNvCxnSpPr/>
          <p:nvPr/>
        </p:nvCxnSpPr>
        <p:spPr>
          <a:xfrm flipV="1">
            <a:off x="7204710" y="3973195"/>
            <a:ext cx="1492250"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8696960" y="3241040"/>
            <a:ext cx="2065655" cy="127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sym typeface="+mn-ea"/>
              </a:rPr>
              <a:t>(Bye,2)</a:t>
            </a:r>
            <a:endParaRPr lang="en-US" altLang="zh-CN">
              <a:solidFill>
                <a:schemeClr val="tx1"/>
              </a:solidFill>
              <a:sym typeface="+mn-ea"/>
            </a:endParaRPr>
          </a:p>
          <a:p>
            <a:pPr algn="ctr"/>
            <a:r>
              <a:rPr lang="en-US" altLang="zh-CN">
                <a:solidFill>
                  <a:schemeClr val="tx1"/>
                </a:solidFill>
                <a:sym typeface="+mn-ea"/>
              </a:rPr>
              <a:t>(Hello,2)</a:t>
            </a:r>
            <a:endParaRPr lang="en-US" altLang="zh-CN">
              <a:solidFill>
                <a:schemeClr val="tx1"/>
              </a:solidFill>
            </a:endParaRPr>
          </a:p>
          <a:p>
            <a:pPr algn="ctr"/>
            <a:r>
              <a:rPr lang="en-US" altLang="zh-CN">
                <a:solidFill>
                  <a:schemeClr val="tx1"/>
                </a:solidFill>
                <a:sym typeface="+mn-ea"/>
              </a:rPr>
              <a:t>(World,4)</a:t>
            </a:r>
            <a:endParaRPr lang="en-US" altLang="zh-CN">
              <a:solidFill>
                <a:schemeClr val="tx1"/>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2500" y="2056130"/>
            <a:ext cx="10515600" cy="2543810"/>
          </a:xfrm>
        </p:spPr>
        <p:txBody>
          <a:bodyPr/>
          <a:lstStyle/>
          <a:p>
            <a:r>
              <a:rPr lang="zh-CN" altLang="en-US"/>
              <a:t>按MapReduce的理论得知，在Reduce阶段，输入&lt;k3,v3&gt;，k3与k2一致，表示单词，类型是Text。v3则是v2的集合，即list(v2)，类型是IntWritable。同时，k3默认已经按字典顺序排序。</a:t>
            </a:r>
            <a:endParaRPr lang="zh-CN" altLang="en-US"/>
          </a:p>
          <a:p>
            <a:r>
              <a:rPr lang="zh-CN" altLang="en-US"/>
              <a:t>在用户自己实现的reduce()函数中，读入得&lt;k3,v3&gt;并统计v3集合中每个单词的总数，并将&lt;k4,v4&gt;输出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zh-CN" altLang="en-US" sz="2800" b="1" dirty="0">
                <a:sym typeface="+mn-ea"/>
              </a:rPr>
              <a:t>案例一：</a:t>
            </a:r>
            <a:r>
              <a:rPr lang="zh-CN" altLang="en-US" sz="2800">
                <a:sym typeface="+mn-ea"/>
              </a:rPr>
              <a:t>WordCount程序</a:t>
            </a:r>
            <a:endParaRPr lang="en-US" altLang="zh-CN" sz="2800" b="1" dirty="0"/>
          </a:p>
        </p:txBody>
      </p:sp>
      <p:sp>
        <p:nvSpPr>
          <p:cNvPr id="3" name="文本框 2"/>
          <p:cNvSpPr txBox="1"/>
          <p:nvPr/>
        </p:nvSpPr>
        <p:spPr>
          <a:xfrm>
            <a:off x="822960" y="1334770"/>
            <a:ext cx="9723755" cy="368300"/>
          </a:xfrm>
          <a:prstGeom prst="rect">
            <a:avLst/>
          </a:prstGeom>
          <a:noFill/>
        </p:spPr>
        <p:txBody>
          <a:bodyPr wrap="square" rtlCol="0">
            <a:spAutoFit/>
          </a:bodyPr>
          <a:lstStyle/>
          <a:p>
            <a:r>
              <a:rPr lang="zh-CN" altLang="en-US" b="1" dirty="0">
                <a:sym typeface="+mn-ea"/>
              </a:rPr>
              <a:t>开发自己的WordCount程序</a:t>
            </a:r>
            <a:endParaRPr lang="zh-CN" altLang="en-US" b="1" dirty="0">
              <a:sym typeface="+mn-ea"/>
            </a:endParaRPr>
          </a:p>
        </p:txBody>
      </p:sp>
      <p:sp>
        <p:nvSpPr>
          <p:cNvPr id="2" name="文本框 1"/>
          <p:cNvSpPr txBox="1"/>
          <p:nvPr/>
        </p:nvSpPr>
        <p:spPr>
          <a:xfrm>
            <a:off x="3685540" y="2275840"/>
            <a:ext cx="3615690" cy="14763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添加依赖：</a:t>
            </a:r>
            <a:endParaRPr lang="zh-CN" altLang="en-US"/>
          </a:p>
          <a:p>
            <a:r>
              <a:rPr lang="zh-CN" altLang="en-US"/>
              <a:t>hadoop-common</a:t>
            </a:r>
            <a:endParaRPr lang="zh-CN" altLang="en-US"/>
          </a:p>
          <a:p>
            <a:r>
              <a:rPr lang="zh-CN" altLang="en-US"/>
              <a:t>hadoop-hdfs</a:t>
            </a:r>
            <a:endParaRPr lang="zh-CN" altLang="en-US"/>
          </a:p>
          <a:p>
            <a:r>
              <a:rPr lang="zh-CN" altLang="en-US"/>
              <a:t>hadoop-client</a:t>
            </a:r>
            <a:endParaRPr lang="zh-CN" altLang="en-US"/>
          </a:p>
          <a:p>
            <a:r>
              <a:rPr lang="zh-CN" altLang="en-US">
                <a:sym typeface="+mn-ea"/>
              </a:rPr>
              <a:t>hadoop-mapreduce-client-core</a:t>
            </a:r>
            <a:endParaRPr lang="zh-CN" altLang="en-US"/>
          </a:p>
        </p:txBody>
      </p:sp>
      <p:sp>
        <p:nvSpPr>
          <p:cNvPr id="5" name="文本框 4"/>
          <p:cNvSpPr txBox="1"/>
          <p:nvPr/>
        </p:nvSpPr>
        <p:spPr>
          <a:xfrm>
            <a:off x="8331835" y="2275840"/>
            <a:ext cx="2948305" cy="1198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实战开发：</a:t>
            </a:r>
            <a:endParaRPr lang="en-US" altLang="zh-CN"/>
          </a:p>
          <a:p>
            <a:r>
              <a:rPr lang="en-US" altLang="zh-CN"/>
              <a:t>WordCountMapper</a:t>
            </a:r>
            <a:endParaRPr lang="en-US" altLang="zh-CN"/>
          </a:p>
          <a:p>
            <a:r>
              <a:rPr lang="en-US" altLang="zh-CN"/>
              <a:t>WordCountReducer</a:t>
            </a:r>
            <a:endParaRPr lang="en-US" altLang="zh-CN"/>
          </a:p>
          <a:p>
            <a:r>
              <a:rPr lang="en-US" altLang="zh-CN">
                <a:sym typeface="+mn-ea"/>
              </a:rPr>
              <a:t>WordCountMain</a:t>
            </a:r>
            <a:endParaRPr lang="en-US" altLang="zh-CN"/>
          </a:p>
        </p:txBody>
      </p:sp>
      <p:sp>
        <p:nvSpPr>
          <p:cNvPr id="6" name="文本框 5"/>
          <p:cNvSpPr txBox="1"/>
          <p:nvPr/>
        </p:nvSpPr>
        <p:spPr>
          <a:xfrm>
            <a:off x="3685540" y="3759835"/>
            <a:ext cx="3615690" cy="3683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http://mvnrepository.com/</a:t>
            </a:r>
            <a:endParaRPr lang="zh-CN" altLang="en-US"/>
          </a:p>
        </p:txBody>
      </p:sp>
      <p:sp>
        <p:nvSpPr>
          <p:cNvPr id="7" name="文本框 6"/>
          <p:cNvSpPr txBox="1"/>
          <p:nvPr/>
        </p:nvSpPr>
        <p:spPr>
          <a:xfrm>
            <a:off x="1167765" y="2275840"/>
            <a:ext cx="1418590" cy="9220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开发环境：</a:t>
            </a:r>
            <a:endParaRPr lang="en-US" altLang="zh-CN"/>
          </a:p>
          <a:p>
            <a:r>
              <a:rPr lang="en-US" altLang="zh-CN"/>
              <a:t>maven</a:t>
            </a:r>
            <a:endParaRPr lang="zh-CN" altLang="en-US"/>
          </a:p>
          <a:p>
            <a:r>
              <a:rPr lang="en-US" altLang="zh-CN"/>
              <a:t>IDEA/Eclipse</a:t>
            </a:r>
            <a:endParaRPr lang="en-US" altLang="zh-CN"/>
          </a:p>
        </p:txBody>
      </p:sp>
      <p:sp>
        <p:nvSpPr>
          <p:cNvPr id="8" name="文本框 7"/>
          <p:cNvSpPr txBox="1"/>
          <p:nvPr/>
        </p:nvSpPr>
        <p:spPr>
          <a:xfrm>
            <a:off x="3978910" y="5981065"/>
            <a:ext cx="7301230" cy="6451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上传运行：</a:t>
            </a:r>
            <a:endParaRPr lang="zh-CN" altLang="en-US"/>
          </a:p>
          <a:p>
            <a:r>
              <a:rPr lang="en-US" altLang="zh-CN"/>
              <a:t>hadoop jar wordcount-1.0-SNAPSHOT.jar </a:t>
            </a:r>
            <a:r>
              <a:rPr lang="en-US" altLang="zh-CN">
                <a:solidFill>
                  <a:srgbClr val="FF0000"/>
                </a:solidFill>
                <a:sym typeface="+mn-ea"/>
              </a:rPr>
              <a:t> </a:t>
            </a:r>
            <a:r>
              <a:rPr lang="en-US" altLang="zh-CN"/>
              <a:t>/input/data.txt  /output/wc</a:t>
            </a:r>
            <a:endParaRPr lang="en-US" altLang="zh-CN"/>
          </a:p>
        </p:txBody>
      </p:sp>
      <p:sp>
        <p:nvSpPr>
          <p:cNvPr id="9" name="文本框 8"/>
          <p:cNvSpPr txBox="1"/>
          <p:nvPr/>
        </p:nvSpPr>
        <p:spPr>
          <a:xfrm>
            <a:off x="3978910" y="4784725"/>
            <a:ext cx="7301230" cy="6451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构建：</a:t>
            </a:r>
            <a:endParaRPr lang="zh-CN" altLang="en-US"/>
          </a:p>
          <a:p>
            <a:r>
              <a:rPr lang="en-US" altLang="zh-CN"/>
              <a:t>mvn package</a:t>
            </a:r>
            <a:endParaRPr lang="en-US" altLang="zh-CN"/>
          </a:p>
        </p:txBody>
      </p:sp>
      <p:sp>
        <p:nvSpPr>
          <p:cNvPr id="10" name="右箭头 9"/>
          <p:cNvSpPr/>
          <p:nvPr/>
        </p:nvSpPr>
        <p:spPr>
          <a:xfrm>
            <a:off x="2705735" y="2555875"/>
            <a:ext cx="765175"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7442835" y="2555875"/>
            <a:ext cx="765175"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9480550" y="3838575"/>
            <a:ext cx="292100" cy="946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9536430" y="5577840"/>
            <a:ext cx="236220" cy="403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对象 12">
            <a:hlinkClick r:id="" action="ppaction://ole?verb=0"/>
          </p:cNvPr>
          <p:cNvGraphicFramePr>
            <a:graphicFrameLocks noChangeAspect="1"/>
          </p:cNvGraphicFramePr>
          <p:nvPr/>
        </p:nvGraphicFramePr>
        <p:xfrm>
          <a:off x="733425" y="4653915"/>
          <a:ext cx="2287270" cy="1569720"/>
        </p:xfrm>
        <a:graphic>
          <a:graphicData uri="http://schemas.openxmlformats.org/presentationml/2006/ole">
            <mc:AlternateContent xmlns:mc="http://schemas.openxmlformats.org/markup-compatibility/2006">
              <mc:Choice xmlns:v="urn:schemas-microsoft-com:vml" Requires="v">
                <p:oleObj spid="_x0000_s1029" name="" showAsIcon="1" r:id="rId1" imgW="971550" imgH="666750" progId="Package">
                  <p:embed/>
                </p:oleObj>
              </mc:Choice>
              <mc:Fallback>
                <p:oleObj name="" showAsIcon="1" r:id="rId1" imgW="971550" imgH="666750" progId="Package">
                  <p:embed/>
                  <p:pic>
                    <p:nvPicPr>
                      <p:cNvPr id="0" name="图片 1025"/>
                      <p:cNvPicPr/>
                      <p:nvPr/>
                    </p:nvPicPr>
                    <p:blipFill>
                      <a:blip r:embed="rId2"/>
                      <a:stretch>
                        <a:fillRect/>
                      </a:stretch>
                    </p:blipFill>
                    <p:spPr>
                      <a:xfrm>
                        <a:off x="733425" y="4653915"/>
                        <a:ext cx="2287270" cy="156972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MapReduce进阶</a:t>
              </a:r>
              <a:endParaRPr lang="zh-CN" altLang="en-US" sz="3600" b="1" dirty="0">
                <a:solidFill>
                  <a:srgbClr val="B22F33"/>
                </a:solidFill>
                <a:latin typeface="微软雅黑" panose="020B0503020204020204" charset="-122"/>
                <a:ea typeface="微软雅黑" panose="020B0503020204020204" charset="-122"/>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0 3</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5.3.1  </a:t>
            </a:r>
            <a:r>
              <a:rPr sz="2800" b="1" dirty="0">
                <a:sym typeface="+mn-ea"/>
              </a:rPr>
              <a:t>MapReduce的输入格式</a:t>
            </a:r>
            <a:endParaRPr sz="2800" b="1" dirty="0">
              <a:sym typeface="+mn-ea"/>
            </a:endParaRPr>
          </a:p>
        </p:txBody>
      </p:sp>
      <p:sp>
        <p:nvSpPr>
          <p:cNvPr id="3" name="文本框 2"/>
          <p:cNvSpPr txBox="1"/>
          <p:nvPr/>
        </p:nvSpPr>
        <p:spPr>
          <a:xfrm>
            <a:off x="822960" y="1329690"/>
            <a:ext cx="8229600" cy="368300"/>
          </a:xfrm>
          <a:prstGeom prst="rect">
            <a:avLst/>
          </a:prstGeom>
          <a:noFill/>
        </p:spPr>
        <p:txBody>
          <a:bodyPr wrap="square" rtlCol="0">
            <a:spAutoFit/>
          </a:bodyPr>
          <a:lstStyle/>
          <a:p>
            <a:r>
              <a:rPr lang="zh-CN" altLang="en-US" b="1" dirty="0">
                <a:sym typeface="+mn-ea"/>
              </a:rPr>
              <a:t>InputFormat提供以下两个功能</a:t>
            </a:r>
            <a:endParaRPr lang="en-US" altLang="zh-CN" b="1" dirty="0">
              <a:sym typeface="+mn-ea"/>
            </a:endParaRPr>
          </a:p>
        </p:txBody>
      </p:sp>
      <p:sp>
        <p:nvSpPr>
          <p:cNvPr id="2" name="文本框 1"/>
          <p:cNvSpPr txBox="1"/>
          <p:nvPr/>
        </p:nvSpPr>
        <p:spPr>
          <a:xfrm>
            <a:off x="822960" y="1809115"/>
            <a:ext cx="8743950" cy="2306955"/>
          </a:xfrm>
          <a:prstGeom prst="rect">
            <a:avLst/>
          </a:prstGeom>
          <a:noFill/>
        </p:spPr>
        <p:txBody>
          <a:bodyPr wrap="square" rtlCol="0">
            <a:spAutoFit/>
          </a:bodyPr>
          <a:lstStyle/>
          <a:p>
            <a:pPr indent="0">
              <a:buFont typeface="Wingdings" panose="05000000000000000000" charset="0"/>
              <a:buNone/>
            </a:pPr>
            <a:r>
              <a:rPr lang="zh-CN" altLang="en-US">
                <a:sym typeface="+mn-ea"/>
              </a:rPr>
              <a:t>SplitInput：</a:t>
            </a:r>
            <a:r>
              <a:rPr lang="zh-CN" altLang="en-US"/>
              <a:t>逻辑切片，FileInputFormat.getSplits(JobContext job)获取到。</a:t>
            </a:r>
            <a:endParaRPr lang="zh-CN" altLang="en-US"/>
          </a:p>
          <a:p>
            <a:pPr indent="0">
              <a:buFont typeface="Wingdings" panose="05000000000000000000" charset="0"/>
              <a:buNone/>
            </a:pPr>
            <a:endParaRPr lang="zh-CN" altLang="en-US"/>
          </a:p>
          <a:p>
            <a:pPr marL="285750" indent="-285750">
              <a:buFont typeface="Wingdings" panose="05000000000000000000" charset="0"/>
              <a:buChar char="ü"/>
            </a:pPr>
            <a:r>
              <a:rPr lang="zh-CN" altLang="en-US">
                <a:sym typeface="+mn-ea"/>
              </a:rPr>
              <a:t>数据分片</a:t>
            </a:r>
            <a:endParaRPr lang="zh-CN" altLang="en-US"/>
          </a:p>
          <a:p>
            <a:pPr marL="285750" indent="-285750">
              <a:buFont typeface="Wingdings" panose="05000000000000000000" charset="0"/>
              <a:buChar char="ü"/>
            </a:pPr>
            <a:r>
              <a:rPr lang="zh-CN" altLang="en-US"/>
              <a:t>为Mapper提供输入数据</a:t>
            </a:r>
            <a:endParaRPr lang="zh-CN" altLang="en-US"/>
          </a:p>
          <a:p>
            <a:pPr indent="0">
              <a:buFont typeface="Wingdings" panose="05000000000000000000" charset="0"/>
              <a:buNone/>
            </a:pPr>
            <a:endParaRPr lang="zh-CN" altLang="en-US"/>
          </a:p>
          <a:p>
            <a:pPr indent="0">
              <a:buFont typeface="Wingdings" panose="05000000000000000000" charset="0"/>
              <a:buNone/>
            </a:pPr>
            <a:r>
              <a:rPr lang="en-US" altLang="zh-CN"/>
              <a:t>TextInputFormat </a:t>
            </a:r>
            <a:r>
              <a:rPr lang="zh-CN" altLang="en-US"/>
              <a:t>是默认</a:t>
            </a:r>
            <a:r>
              <a:rPr lang="en-US" altLang="zh-CN"/>
              <a:t>InputFormat</a:t>
            </a:r>
            <a:endParaRPr lang="zh-CN" altLang="en-US"/>
          </a:p>
          <a:p>
            <a:pPr indent="0">
              <a:buFont typeface="Wingdings" panose="05000000000000000000" charset="0"/>
              <a:buNone/>
            </a:pPr>
            <a:r>
              <a:rPr lang="zh-CN" altLang="en-US">
                <a:solidFill>
                  <a:srgbClr val="FF0000"/>
                </a:solidFill>
              </a:rPr>
              <a:t>RecordReader规定每个InputSplit的每一条不完整记录划给前一个InputSplit。</a:t>
            </a:r>
            <a:endParaRPr lang="zh-CN" altLang="en-US">
              <a:solidFill>
                <a:srgbClr val="FF0000"/>
              </a:solidFill>
            </a:endParaRPr>
          </a:p>
          <a:p>
            <a:pPr indent="0">
              <a:buFont typeface="Wingdings" panose="05000000000000000000" charset="0"/>
              <a:buNone/>
            </a:pPr>
            <a:endParaRPr lang="zh-CN" altLang="en-US">
              <a:solidFill>
                <a:srgbClr val="FF0000"/>
              </a:solidFill>
            </a:endParaRPr>
          </a:p>
        </p:txBody>
      </p:sp>
      <p:grpSp>
        <p:nvGrpSpPr>
          <p:cNvPr id="17" name="组合 17"/>
          <p:cNvGrpSpPr/>
          <p:nvPr/>
        </p:nvGrpSpPr>
        <p:grpSpPr>
          <a:xfrm>
            <a:off x="918845" y="3242310"/>
            <a:ext cx="10396220" cy="3140710"/>
            <a:chOff x="1722" y="385936"/>
            <a:chExt cx="8531" cy="2079"/>
          </a:xfrm>
        </p:grpSpPr>
        <p:sp>
          <p:nvSpPr>
            <p:cNvPr id="5" name="矩形 4"/>
            <p:cNvSpPr/>
            <p:nvPr/>
          </p:nvSpPr>
          <p:spPr>
            <a:xfrm>
              <a:off x="1722" y="386645"/>
              <a:ext cx="1189" cy="79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indent="0" algn="ctr"/>
              <a:r>
                <a:rPr lang="en-US" altLang="zh-CN" sz="1600" kern="1000">
                  <a:latin typeface="Times New Roman" panose="02020603050405020304"/>
                  <a:ea typeface="方正书宋简体"/>
                  <a:cs typeface="Times New Roman" panose="02020603050405020304"/>
                  <a:sym typeface="Times New Roman" panose="02020603050405020304"/>
                </a:rPr>
                <a:t>File</a:t>
              </a:r>
              <a:endParaRPr lang="en-US" altLang="zh-CN" sz="1600" kern="1000">
                <a:latin typeface="Times New Roman" panose="02020603050405020304"/>
                <a:ea typeface="方正书宋简体"/>
                <a:cs typeface="Times New Roman" panose="02020603050405020304"/>
                <a:sym typeface="Times New Roman" panose="02020603050405020304"/>
              </a:endParaRPr>
            </a:p>
          </p:txBody>
        </p:sp>
        <p:sp>
          <p:nvSpPr>
            <p:cNvPr id="15" name="矩形 6"/>
            <p:cNvSpPr/>
            <p:nvPr/>
          </p:nvSpPr>
          <p:spPr>
            <a:xfrm>
              <a:off x="5001" y="386826"/>
              <a:ext cx="1136" cy="46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indent="0" algn="ctr"/>
              <a:r>
                <a:rPr lang="en-US" altLang="zh-CN" sz="1600" kern="1000">
                  <a:latin typeface="Times New Roman" panose="02020603050405020304"/>
                  <a:ea typeface="方正书宋简体"/>
                  <a:cs typeface="Times New Roman" panose="02020603050405020304"/>
                  <a:sym typeface="Times New Roman" panose="02020603050405020304"/>
                </a:rPr>
                <a:t>InputSplit[]</a:t>
              </a:r>
              <a:endParaRPr lang="en-US" altLang="zh-CN" sz="1600" kern="1000">
                <a:latin typeface="Times New Roman" panose="02020603050405020304"/>
                <a:ea typeface="方正书宋简体"/>
                <a:cs typeface="Times New Roman" panose="02020603050405020304"/>
                <a:sym typeface="Times New Roman" panose="02020603050405020304"/>
              </a:endParaRPr>
            </a:p>
          </p:txBody>
        </p:sp>
        <p:sp>
          <p:nvSpPr>
            <p:cNvPr id="16" name="椭圆 12"/>
            <p:cNvSpPr/>
            <p:nvPr/>
          </p:nvSpPr>
          <p:spPr>
            <a:xfrm>
              <a:off x="3201" y="386672"/>
              <a:ext cx="1347" cy="761"/>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indent="0" algn="just"/>
              <a:r>
                <a:rPr lang="en-US" altLang="zh-CN" sz="1600" kern="1000">
                  <a:solidFill>
                    <a:srgbClr val="000000"/>
                  </a:solidFill>
                  <a:latin typeface="Times New Roman" panose="02020603050405020304"/>
                  <a:ea typeface="方正书宋简体"/>
                  <a:cs typeface="Times New Roman" panose="02020603050405020304"/>
                  <a:sym typeface="Times New Roman" panose="02020603050405020304"/>
                </a:rPr>
                <a:t>getSplits()</a:t>
              </a:r>
              <a:endParaRPr lang="en-US" altLang="zh-CN" sz="1600" kern="1000">
                <a:solidFill>
                  <a:srgbClr val="000000"/>
                </a:solidFill>
                <a:latin typeface="Times New Roman" panose="02020603050405020304"/>
                <a:ea typeface="方正书宋简体"/>
                <a:cs typeface="Times New Roman" panose="02020603050405020304"/>
                <a:sym typeface="Times New Roman" panose="02020603050405020304"/>
              </a:endParaRPr>
            </a:p>
          </p:txBody>
        </p:sp>
        <p:cxnSp>
          <p:nvCxnSpPr>
            <p:cNvPr id="18" name="直接箭头连接符 13"/>
            <p:cNvCxnSpPr>
              <a:stCxn id="5" idx="3"/>
              <a:endCxn id="16" idx="2"/>
            </p:cNvCxnSpPr>
            <p:nvPr/>
          </p:nvCxnSpPr>
          <p:spPr>
            <a:xfrm>
              <a:off x="2911" y="387042"/>
              <a:ext cx="290" cy="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椭圆 21"/>
            <p:cNvSpPr/>
            <p:nvPr/>
          </p:nvSpPr>
          <p:spPr>
            <a:xfrm>
              <a:off x="6641" y="386661"/>
              <a:ext cx="2257" cy="708"/>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indent="0" algn="just"/>
              <a:r>
                <a:rPr lang="en-US" altLang="zh-CN" sz="1600" kern="1000">
                  <a:solidFill>
                    <a:srgbClr val="000000"/>
                  </a:solidFill>
                  <a:latin typeface="Times New Roman" panose="02020603050405020304"/>
                  <a:ea typeface="方正书宋简体"/>
                  <a:cs typeface="Times New Roman" panose="02020603050405020304"/>
                  <a:sym typeface="Times New Roman" panose="02020603050405020304"/>
                </a:rPr>
                <a:t>RecordReader读取</a:t>
              </a:r>
              <a:endParaRPr lang="en-US" altLang="zh-CN" sz="1600" kern="1000">
                <a:solidFill>
                  <a:srgbClr val="000000"/>
                </a:solidFill>
                <a:latin typeface="Times New Roman" panose="02020603050405020304"/>
                <a:ea typeface="方正书宋简体"/>
                <a:cs typeface="Times New Roman" panose="02020603050405020304"/>
                <a:sym typeface="Times New Roman" panose="02020603050405020304"/>
              </a:endParaRPr>
            </a:p>
          </p:txBody>
        </p:sp>
        <p:sp>
          <p:nvSpPr>
            <p:cNvPr id="25" name="矩形 25"/>
            <p:cNvSpPr/>
            <p:nvPr/>
          </p:nvSpPr>
          <p:spPr>
            <a:xfrm>
              <a:off x="9274" y="385936"/>
              <a:ext cx="924" cy="46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indent="0" algn="ctr"/>
              <a:r>
                <a:rPr lang="en-US" altLang="zh-CN" sz="1600" kern="1000">
                  <a:latin typeface="Times New Roman" panose="02020603050405020304"/>
                  <a:ea typeface="方正书宋简体"/>
                  <a:cs typeface="Times New Roman" panose="02020603050405020304"/>
                  <a:sym typeface="Times New Roman" panose="02020603050405020304"/>
                </a:rPr>
                <a:t>&lt;k1,v1&gt;</a:t>
              </a:r>
              <a:endParaRPr lang="en-US" altLang="zh-CN" sz="1600" kern="1000">
                <a:latin typeface="Times New Roman" panose="02020603050405020304"/>
                <a:ea typeface="方正书宋简体"/>
                <a:cs typeface="Times New Roman" panose="02020603050405020304"/>
                <a:sym typeface="Times New Roman" panose="02020603050405020304"/>
              </a:endParaRPr>
            </a:p>
          </p:txBody>
        </p:sp>
        <p:cxnSp>
          <p:nvCxnSpPr>
            <p:cNvPr id="28" name="直接箭头连接符 28"/>
            <p:cNvCxnSpPr>
              <a:stCxn id="21" idx="7"/>
              <a:endCxn id="25" idx="1"/>
            </p:cNvCxnSpPr>
            <p:nvPr/>
          </p:nvCxnSpPr>
          <p:spPr>
            <a:xfrm flipV="1">
              <a:off x="8567" y="386166"/>
              <a:ext cx="707" cy="599"/>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9"/>
            <p:cNvCxnSpPr>
              <a:stCxn id="21" idx="6"/>
            </p:cNvCxnSpPr>
            <p:nvPr/>
          </p:nvCxnSpPr>
          <p:spPr>
            <a:xfrm flipV="1">
              <a:off x="8898" y="386989"/>
              <a:ext cx="420" cy="2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直接箭头连接符 65"/>
            <p:cNvCxnSpPr>
              <a:stCxn id="21" idx="5"/>
            </p:cNvCxnSpPr>
            <p:nvPr/>
          </p:nvCxnSpPr>
          <p:spPr>
            <a:xfrm>
              <a:off x="8567" y="387265"/>
              <a:ext cx="751" cy="17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6" name="矩形 66"/>
            <p:cNvSpPr/>
            <p:nvPr/>
          </p:nvSpPr>
          <p:spPr>
            <a:xfrm>
              <a:off x="9329" y="386770"/>
              <a:ext cx="924" cy="46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indent="0" algn="ctr"/>
              <a:r>
                <a:rPr lang="en-US" altLang="zh-CN" sz="1600" kern="1000">
                  <a:latin typeface="Times New Roman" panose="02020603050405020304"/>
                  <a:ea typeface="方正书宋简体"/>
                  <a:cs typeface="Times New Roman" panose="02020603050405020304"/>
                  <a:sym typeface="Times New Roman" panose="02020603050405020304"/>
                </a:rPr>
                <a:t>&lt;k1,v1&gt;</a:t>
              </a:r>
              <a:endParaRPr lang="en-US" altLang="zh-CN" sz="1600" kern="1000">
                <a:latin typeface="Times New Roman" panose="02020603050405020304"/>
                <a:ea typeface="方正书宋简体"/>
                <a:cs typeface="Times New Roman" panose="02020603050405020304"/>
                <a:sym typeface="Times New Roman" panose="02020603050405020304"/>
              </a:endParaRPr>
            </a:p>
          </p:txBody>
        </p:sp>
        <p:sp>
          <p:nvSpPr>
            <p:cNvPr id="67" name="矩形 67"/>
            <p:cNvSpPr/>
            <p:nvPr/>
          </p:nvSpPr>
          <p:spPr>
            <a:xfrm>
              <a:off x="9328" y="387555"/>
              <a:ext cx="924" cy="46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indent="0" algn="ctr"/>
              <a:r>
                <a:rPr lang="en-US" altLang="zh-CN" sz="1600" kern="1000">
                  <a:latin typeface="Times New Roman" panose="02020603050405020304"/>
                  <a:ea typeface="方正书宋简体"/>
                  <a:cs typeface="Times New Roman" panose="02020603050405020304"/>
                  <a:sym typeface="Times New Roman" panose="02020603050405020304"/>
                </a:rPr>
                <a:t>&lt;k1,v1&gt;</a:t>
              </a:r>
              <a:endParaRPr lang="en-US" altLang="zh-CN" sz="1600" kern="1000">
                <a:latin typeface="Times New Roman" panose="02020603050405020304"/>
                <a:ea typeface="方正书宋简体"/>
                <a:cs typeface="Times New Roman" panose="02020603050405020304"/>
                <a:sym typeface="Times New Roman" panose="02020603050405020304"/>
              </a:endParaRPr>
            </a:p>
          </p:txBody>
        </p:sp>
        <p:cxnSp>
          <p:nvCxnSpPr>
            <p:cNvPr id="19" name="直接箭头连接符 14"/>
            <p:cNvCxnSpPr>
              <a:endCxn id="15" idx="1"/>
            </p:cNvCxnSpPr>
            <p:nvPr/>
          </p:nvCxnSpPr>
          <p:spPr>
            <a:xfrm flipV="1">
              <a:off x="4540" y="387056"/>
              <a:ext cx="461" cy="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5"/>
            <p:cNvCxnSpPr>
              <a:endCxn id="21" idx="2"/>
            </p:cNvCxnSpPr>
            <p:nvPr/>
          </p:nvCxnSpPr>
          <p:spPr>
            <a:xfrm flipV="1">
              <a:off x="6136" y="387015"/>
              <a:ext cx="505" cy="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5.3.2  </a:t>
            </a:r>
            <a:r>
              <a:rPr sz="2800" b="1" dirty="0">
                <a:sym typeface="+mn-ea"/>
              </a:rPr>
              <a:t>MapReduce的输</a:t>
            </a:r>
            <a:r>
              <a:rPr lang="zh-CN" altLang="en-US" sz="2800" b="1" dirty="0">
                <a:sym typeface="+mn-ea"/>
              </a:rPr>
              <a:t>出</a:t>
            </a:r>
            <a:r>
              <a:rPr sz="2800" b="1" dirty="0">
                <a:sym typeface="+mn-ea"/>
              </a:rPr>
              <a:t>格式</a:t>
            </a:r>
            <a:endParaRPr sz="2800" b="1" dirty="0">
              <a:sym typeface="+mn-ea"/>
            </a:endParaRPr>
          </a:p>
        </p:txBody>
      </p:sp>
      <p:sp>
        <p:nvSpPr>
          <p:cNvPr id="3" name="文本框 2"/>
          <p:cNvSpPr txBox="1"/>
          <p:nvPr/>
        </p:nvSpPr>
        <p:spPr>
          <a:xfrm>
            <a:off x="767715" y="1718945"/>
            <a:ext cx="10233025" cy="1198880"/>
          </a:xfrm>
          <a:prstGeom prst="rect">
            <a:avLst/>
          </a:prstGeom>
          <a:noFill/>
        </p:spPr>
        <p:txBody>
          <a:bodyPr wrap="square" rtlCol="0">
            <a:spAutoFit/>
          </a:bodyPr>
          <a:lstStyle/>
          <a:p>
            <a:pPr>
              <a:lnSpc>
                <a:spcPct val="150000"/>
              </a:lnSpc>
            </a:pPr>
            <a:r>
              <a:rPr lang="zh-CN" altLang="en-US" sz="2400" dirty="0">
                <a:sym typeface="+mn-ea"/>
              </a:rPr>
              <a:t>OutputFormat主要用于描述输出数据的格式，通过RecordWriter能够将用户提供的key/value对写入特定格式的文件中</a:t>
            </a:r>
            <a:endParaRPr lang="zh-CN" altLang="en-US" sz="2400" dirty="0">
              <a:sym typeface="+mn-ea"/>
            </a:endParaRPr>
          </a:p>
        </p:txBody>
      </p:sp>
      <p:sp>
        <p:nvSpPr>
          <p:cNvPr id="2" name="文本框 1"/>
          <p:cNvSpPr txBox="1"/>
          <p:nvPr/>
        </p:nvSpPr>
        <p:spPr>
          <a:xfrm>
            <a:off x="854710" y="3543935"/>
            <a:ext cx="8909685" cy="829945"/>
          </a:xfrm>
          <a:prstGeom prst="rect">
            <a:avLst/>
          </a:prstGeom>
          <a:noFill/>
        </p:spPr>
        <p:txBody>
          <a:bodyPr wrap="square" rtlCol="0" anchor="t">
            <a:spAutoFit/>
          </a:bodyPr>
          <a:lstStyle/>
          <a:p>
            <a:r>
              <a:rPr lang="zh-CN" altLang="en-US" sz="2400" dirty="0">
                <a:sym typeface="+mn-ea"/>
              </a:rPr>
              <a:t>（1）TextOutputForm</a:t>
            </a:r>
            <a:r>
              <a:rPr lang="en-US" altLang="zh-CN" sz="2400" dirty="0">
                <a:sym typeface="+mn-ea"/>
              </a:rPr>
              <a:t>a</a:t>
            </a:r>
            <a:r>
              <a:rPr lang="zh-CN" altLang="en-US" sz="2400" dirty="0">
                <a:sym typeface="+mn-ea"/>
              </a:rPr>
              <a:t>t调用toString()方法把它们转换为字符串</a:t>
            </a:r>
            <a:endParaRPr lang="zh-CN" altLang="en-US" sz="2400" dirty="0"/>
          </a:p>
          <a:p>
            <a:r>
              <a:rPr lang="zh-CN" altLang="en-US" sz="2400" dirty="0">
                <a:sym typeface="+mn-ea"/>
              </a:rPr>
              <a:t>（2）NullWritable时省略输出的key或value</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5.3.3  </a:t>
            </a:r>
            <a:r>
              <a:rPr lang="zh-CN" altLang="en-US" sz="2800" b="1" dirty="0">
                <a:sym typeface="+mn-ea"/>
              </a:rPr>
              <a:t>分区</a:t>
            </a:r>
            <a:r>
              <a:rPr lang="en-US" altLang="zh-CN" sz="2800" b="1" dirty="0">
                <a:sym typeface="+mn-ea"/>
              </a:rPr>
              <a:t>P</a:t>
            </a:r>
            <a:r>
              <a:rPr lang="zh-CN" altLang="en-US" sz="2800" b="1" dirty="0">
                <a:sym typeface="+mn-ea"/>
              </a:rPr>
              <a:t>artition</a:t>
            </a:r>
            <a:endParaRPr lang="zh-CN" altLang="en-US" sz="2800" b="1" dirty="0">
              <a:sym typeface="+mn-ea"/>
            </a:endParaRPr>
          </a:p>
        </p:txBody>
      </p:sp>
      <p:sp>
        <p:nvSpPr>
          <p:cNvPr id="3" name="文本框 2"/>
          <p:cNvSpPr txBox="1"/>
          <p:nvPr/>
        </p:nvSpPr>
        <p:spPr>
          <a:xfrm>
            <a:off x="822960" y="1329690"/>
            <a:ext cx="8229600" cy="368300"/>
          </a:xfrm>
          <a:prstGeom prst="rect">
            <a:avLst/>
          </a:prstGeom>
          <a:noFill/>
        </p:spPr>
        <p:txBody>
          <a:bodyPr wrap="square" rtlCol="0">
            <a:spAutoFit/>
          </a:bodyPr>
          <a:lstStyle/>
          <a:p>
            <a:r>
              <a:rPr lang="zh-CN" altLang="en-US" b="1" dirty="0">
                <a:sym typeface="+mn-ea"/>
              </a:rPr>
              <a:t>（</a:t>
            </a:r>
            <a:r>
              <a:rPr lang="en-US" altLang="zh-CN" b="1" dirty="0">
                <a:sym typeface="+mn-ea"/>
              </a:rPr>
              <a:t>1</a:t>
            </a:r>
            <a:r>
              <a:rPr lang="zh-CN" altLang="en-US" b="1" dirty="0">
                <a:sym typeface="+mn-ea"/>
              </a:rPr>
              <a:t>）什么是分区</a:t>
            </a:r>
            <a:endParaRPr lang="en-US" altLang="zh-CN" b="1" dirty="0">
              <a:sym typeface="+mn-ea"/>
            </a:endParaRPr>
          </a:p>
        </p:txBody>
      </p:sp>
      <p:sp>
        <p:nvSpPr>
          <p:cNvPr id="5" name="文本框 4"/>
          <p:cNvSpPr txBox="1"/>
          <p:nvPr/>
        </p:nvSpPr>
        <p:spPr>
          <a:xfrm>
            <a:off x="650240" y="1868170"/>
            <a:ext cx="10454640" cy="2306955"/>
          </a:xfrm>
          <a:prstGeom prst="rect">
            <a:avLst/>
          </a:prstGeom>
          <a:noFill/>
        </p:spPr>
        <p:txBody>
          <a:bodyPr wrap="square" rtlCol="0">
            <a:spAutoFit/>
          </a:bodyPr>
          <a:lstStyle/>
          <a:p>
            <a:r>
              <a:rPr lang="en-US" altLang="zh-CN" sz="2400">
                <a:sym typeface="+mn-ea"/>
              </a:rPr>
              <a:t>Partition</a:t>
            </a:r>
            <a:r>
              <a:rPr lang="zh-CN" altLang="en-US" sz="2400">
                <a:sym typeface="+mn-ea"/>
              </a:rPr>
              <a:t>定义：</a:t>
            </a:r>
            <a:endParaRPr lang="zh-CN" altLang="en-US" sz="2400">
              <a:sym typeface="+mn-ea"/>
            </a:endParaRPr>
          </a:p>
          <a:p>
            <a:r>
              <a:rPr lang="en-US" altLang="zh-CN" sz="2400"/>
              <a:t>Mapper</a:t>
            </a:r>
            <a:r>
              <a:rPr lang="zh-CN" altLang="en-US" sz="2400"/>
              <a:t>任务划分数据的过程称作</a:t>
            </a:r>
            <a:r>
              <a:rPr lang="en-US" altLang="zh-CN" sz="2400"/>
              <a:t>Partition</a:t>
            </a:r>
            <a:r>
              <a:rPr lang="zh-CN" altLang="en-US" sz="2400"/>
              <a:t>。</a:t>
            </a:r>
            <a:endParaRPr lang="zh-CN" altLang="en-US" sz="2400"/>
          </a:p>
          <a:p>
            <a:r>
              <a:rPr lang="zh-CN" altLang="en-US" sz="2400"/>
              <a:t>负责实现数据的类称作</a:t>
            </a:r>
            <a:r>
              <a:rPr lang="en-US" altLang="zh-CN" sz="2400"/>
              <a:t>Partitioner</a:t>
            </a:r>
            <a:r>
              <a:rPr lang="zh-CN" altLang="en-US" sz="2400"/>
              <a:t>，默认的分区是</a:t>
            </a:r>
            <a:r>
              <a:rPr lang="en-US" altLang="zh-CN" sz="2400"/>
              <a:t>Hash</a:t>
            </a:r>
            <a:r>
              <a:rPr lang="zh-CN" altLang="en-US" sz="2400"/>
              <a:t>分区 </a:t>
            </a:r>
            <a:r>
              <a:rPr lang="en-US" altLang="zh-CN" sz="2400"/>
              <a:t>(Hash Partition)</a:t>
            </a:r>
            <a:r>
              <a:rPr lang="zh-CN" altLang="en-US" sz="2400"/>
              <a:t>。</a:t>
            </a:r>
            <a:endParaRPr lang="zh-CN" altLang="en-US" sz="2400"/>
          </a:p>
          <a:p>
            <a:endParaRPr lang="zh-CN" altLang="en-US" sz="2400"/>
          </a:p>
          <a:p>
            <a:r>
              <a:rPr lang="en-US" altLang="zh-CN" sz="2400"/>
              <a:t>P</a:t>
            </a:r>
            <a:r>
              <a:rPr lang="zh-CN" altLang="en-US" sz="2400"/>
              <a:t>artition作用：将map阶段产生的所有</a:t>
            </a:r>
            <a:r>
              <a:rPr lang="en-US" altLang="zh-CN" sz="2400"/>
              <a:t>&lt;key,value&gt;</a:t>
            </a:r>
            <a:r>
              <a:rPr lang="zh-CN" altLang="en-US" sz="2400"/>
              <a:t>对分配给不同的</a:t>
            </a:r>
            <a:r>
              <a:rPr lang="en-US" altLang="zh-CN" sz="2400"/>
              <a:t>R</a:t>
            </a:r>
            <a:r>
              <a:rPr lang="zh-CN" altLang="en-US" sz="2400"/>
              <a:t>educer 处理，可以将</a:t>
            </a:r>
            <a:r>
              <a:rPr lang="en-US" altLang="zh-CN" sz="2400"/>
              <a:t>R</a:t>
            </a:r>
            <a:r>
              <a:rPr lang="zh-CN" altLang="en-US" sz="2400"/>
              <a:t>educe阶段的处理负载进行分摊。</a:t>
            </a:r>
            <a:endParaRPr lang="en-US" altLang="zh-CN" sz="2400"/>
          </a:p>
        </p:txBody>
      </p:sp>
      <p:sp>
        <p:nvSpPr>
          <p:cNvPr id="15" name="文本框 14"/>
          <p:cNvSpPr txBox="1"/>
          <p:nvPr/>
        </p:nvSpPr>
        <p:spPr>
          <a:xfrm>
            <a:off x="826770" y="4595495"/>
            <a:ext cx="9724390" cy="460375"/>
          </a:xfrm>
          <a:prstGeom prst="rect">
            <a:avLst/>
          </a:prstGeom>
          <a:noFill/>
        </p:spPr>
        <p:txBody>
          <a:bodyPr wrap="square" rtlCol="0">
            <a:spAutoFit/>
          </a:bodyPr>
          <a:lstStyle/>
          <a:p>
            <a:r>
              <a:rPr lang="en-US" altLang="zh-CN" sz="2400">
                <a:latin typeface="Arial" panose="020B0604020202020204" pitchFamily="34" charset="0"/>
                <a:cs typeface="Arial" panose="020B0604020202020204" pitchFamily="34" charset="0"/>
                <a:sym typeface="+mn-ea"/>
              </a:rPr>
              <a:t>→ </a:t>
            </a:r>
            <a:r>
              <a:rPr lang="en-US" altLang="zh-CN" sz="2400">
                <a:sym typeface="+mn-ea"/>
              </a:rPr>
              <a:t>P</a:t>
            </a:r>
            <a:r>
              <a:rPr lang="zh-CN" altLang="en-US" sz="2400">
                <a:sym typeface="+mn-ea"/>
              </a:rPr>
              <a:t>artition的数量决定</a:t>
            </a:r>
            <a:r>
              <a:rPr lang="en-US" altLang="zh-CN" sz="2400">
                <a:sym typeface="+mn-ea"/>
              </a:rPr>
              <a:t>Reducer</a:t>
            </a:r>
            <a:r>
              <a:rPr lang="zh-CN" altLang="en-US" sz="2400">
                <a:sym typeface="+mn-ea"/>
              </a:rPr>
              <a:t>的数量。</a:t>
            </a:r>
            <a:endParaRPr lang="zh-CN" altLang="en-US" sz="2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MapReduce概述</a:t>
              </a:r>
              <a:endParaRPr lang="zh-CN" altLang="en-US" sz="3600" b="1" dirty="0">
                <a:solidFill>
                  <a:srgbClr val="B22F33"/>
                </a:solidFill>
                <a:latin typeface="微软雅黑" panose="020B0503020204020204" charset="-122"/>
                <a:ea typeface="微软雅黑" panose="020B0503020204020204" charset="-122"/>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0 1</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5.3.3  </a:t>
            </a:r>
            <a:r>
              <a:rPr lang="zh-CN" altLang="en-US" sz="2800" b="1" dirty="0">
                <a:sym typeface="+mn-ea"/>
              </a:rPr>
              <a:t>分区</a:t>
            </a:r>
            <a:r>
              <a:rPr lang="en-US" altLang="zh-CN" sz="2800" b="1" dirty="0">
                <a:sym typeface="+mn-ea"/>
              </a:rPr>
              <a:t>P</a:t>
            </a:r>
            <a:r>
              <a:rPr lang="zh-CN" altLang="en-US" sz="2800" b="1" dirty="0">
                <a:sym typeface="+mn-ea"/>
              </a:rPr>
              <a:t>artition</a:t>
            </a:r>
            <a:endParaRPr lang="zh-CN" altLang="en-US" sz="2800" b="1" dirty="0">
              <a:sym typeface="+mn-ea"/>
            </a:endParaRPr>
          </a:p>
        </p:txBody>
      </p:sp>
      <p:sp>
        <p:nvSpPr>
          <p:cNvPr id="2" name="文本框 1"/>
          <p:cNvSpPr txBox="1"/>
          <p:nvPr/>
        </p:nvSpPr>
        <p:spPr>
          <a:xfrm>
            <a:off x="883920" y="1604010"/>
            <a:ext cx="8229600" cy="368300"/>
          </a:xfrm>
          <a:prstGeom prst="rect">
            <a:avLst/>
          </a:prstGeom>
          <a:noFill/>
        </p:spPr>
        <p:txBody>
          <a:bodyPr wrap="square" rtlCol="0">
            <a:spAutoFit/>
          </a:bodyPr>
          <a:lstStyle/>
          <a:p>
            <a:r>
              <a:rPr lang="zh-CN" altLang="en-US" b="1" dirty="0">
                <a:sym typeface="+mn-ea"/>
              </a:rPr>
              <a:t>（</a:t>
            </a:r>
            <a:r>
              <a:rPr lang="en-US" altLang="zh-CN" b="1" dirty="0">
                <a:sym typeface="+mn-ea"/>
              </a:rPr>
              <a:t>2</a:t>
            </a:r>
            <a:r>
              <a:rPr lang="zh-CN" altLang="en-US" b="1" dirty="0">
                <a:sym typeface="+mn-ea"/>
              </a:rPr>
              <a:t>）</a:t>
            </a:r>
            <a:r>
              <a:rPr lang="en-US" altLang="zh-CN" b="1" dirty="0">
                <a:sym typeface="+mn-ea"/>
              </a:rPr>
              <a:t>Hash</a:t>
            </a:r>
            <a:r>
              <a:rPr lang="zh-CN" altLang="en-US" b="1" dirty="0">
                <a:sym typeface="+mn-ea"/>
              </a:rPr>
              <a:t>分区基本原理              </a:t>
            </a:r>
            <a:endParaRPr lang="zh-CN" altLang="en-US" b="1" dirty="0">
              <a:sym typeface="+mn-ea"/>
            </a:endParaRPr>
          </a:p>
        </p:txBody>
      </p:sp>
      <p:sp>
        <p:nvSpPr>
          <p:cNvPr id="3" name="文本框 2"/>
          <p:cNvSpPr txBox="1"/>
          <p:nvPr/>
        </p:nvSpPr>
        <p:spPr>
          <a:xfrm>
            <a:off x="1192530" y="2083435"/>
            <a:ext cx="6531610" cy="368300"/>
          </a:xfrm>
          <a:prstGeom prst="rect">
            <a:avLst/>
          </a:prstGeom>
          <a:noFill/>
        </p:spPr>
        <p:txBody>
          <a:bodyPr wrap="square" rtlCol="0">
            <a:spAutoFit/>
          </a:bodyPr>
          <a:lstStyle/>
          <a:p>
            <a:r>
              <a:rPr lang="zh-CN" altLang="en-US"/>
              <a:t>计算某个值的</a:t>
            </a:r>
            <a:r>
              <a:rPr lang="en-US" altLang="zh-CN"/>
              <a:t>hash</a:t>
            </a:r>
            <a:r>
              <a:rPr lang="zh-CN" altLang="en-US"/>
              <a:t>值，如果结果相同，则放入同一个分区</a:t>
            </a:r>
            <a:endParaRPr lang="zh-CN" altLang="en-US"/>
          </a:p>
        </p:txBody>
      </p:sp>
      <p:sp>
        <p:nvSpPr>
          <p:cNvPr id="5" name="文本框 4"/>
          <p:cNvSpPr txBox="1"/>
          <p:nvPr/>
        </p:nvSpPr>
        <p:spPr>
          <a:xfrm>
            <a:off x="1204595" y="2591435"/>
            <a:ext cx="6531610" cy="368300"/>
          </a:xfrm>
          <a:prstGeom prst="rect">
            <a:avLst/>
          </a:prstGeom>
          <a:noFill/>
        </p:spPr>
        <p:txBody>
          <a:bodyPr wrap="square" rtlCol="0">
            <a:spAutoFit/>
          </a:bodyPr>
          <a:lstStyle/>
          <a:p>
            <a:r>
              <a:rPr lang="en-US"/>
              <a:t>Hash</a:t>
            </a:r>
            <a:r>
              <a:rPr lang="zh-CN" altLang="en-US"/>
              <a:t>分区的作用：</a:t>
            </a:r>
            <a:r>
              <a:rPr lang="zh-CN" altLang="en-US" b="1"/>
              <a:t>把数据打散进行存放，最终是为了避免热块</a:t>
            </a:r>
            <a:endParaRPr lang="zh-CN" altLang="en-US" b="1"/>
          </a:p>
        </p:txBody>
      </p:sp>
      <p:sp>
        <p:nvSpPr>
          <p:cNvPr id="7" name="文本框 6"/>
          <p:cNvSpPr txBox="1"/>
          <p:nvPr/>
        </p:nvSpPr>
        <p:spPr>
          <a:xfrm>
            <a:off x="1192530" y="3244850"/>
            <a:ext cx="8367395" cy="922020"/>
          </a:xfrm>
          <a:prstGeom prst="rect">
            <a:avLst/>
          </a:prstGeom>
          <a:noFill/>
        </p:spPr>
        <p:txBody>
          <a:bodyPr wrap="square" rtlCol="0">
            <a:spAutoFit/>
          </a:bodyPr>
          <a:lstStyle/>
          <a:p>
            <a:r>
              <a:rPr lang="zh-CN" altLang="en-US"/>
              <a:t>数据：             </a:t>
            </a:r>
            <a:r>
              <a:rPr lang="en-US" altLang="zh-CN"/>
              <a:t>1      2      3      4     5     6    7     8    9               </a:t>
            </a:r>
            <a:r>
              <a:rPr lang="zh-CN" altLang="en-US"/>
              <a:t>要求：尽量把数据打散</a:t>
            </a:r>
            <a:endParaRPr lang="en-US" altLang="zh-CN"/>
          </a:p>
          <a:p>
            <a:r>
              <a:rPr lang="en-US" altLang="zh-CN"/>
              <a:t>hash</a:t>
            </a:r>
            <a:r>
              <a:rPr lang="zh-CN" altLang="en-US"/>
              <a:t>运算：</a:t>
            </a:r>
            <a:r>
              <a:rPr lang="zh-CN" altLang="en-US">
                <a:sym typeface="+mn-ea"/>
              </a:rPr>
              <a:t>     </a:t>
            </a:r>
            <a:r>
              <a:rPr lang="en-US" altLang="zh-CN">
                <a:sym typeface="+mn-ea"/>
              </a:rPr>
              <a:t>1      2      3      0     1     2    3     0    1        </a:t>
            </a:r>
            <a:r>
              <a:rPr lang="zh-CN" altLang="en-US">
                <a:sym typeface="+mn-ea"/>
              </a:rPr>
              <a:t>求余运算</a:t>
            </a:r>
            <a:endParaRPr lang="en-US" altLang="zh-CN"/>
          </a:p>
          <a:p>
            <a:r>
              <a:rPr lang="zh-CN" altLang="en-US"/>
              <a:t>（对</a:t>
            </a:r>
            <a:r>
              <a:rPr lang="en-US" altLang="zh-CN"/>
              <a:t>4</a:t>
            </a:r>
            <a:r>
              <a:rPr lang="zh-CN" altLang="en-US"/>
              <a:t>求余数）</a:t>
            </a:r>
            <a:endParaRPr lang="zh-CN" altLang="en-US"/>
          </a:p>
        </p:txBody>
      </p:sp>
      <p:grpSp>
        <p:nvGrpSpPr>
          <p:cNvPr id="12" name="组合 11"/>
          <p:cNvGrpSpPr/>
          <p:nvPr/>
        </p:nvGrpSpPr>
        <p:grpSpPr>
          <a:xfrm>
            <a:off x="1204595" y="4929505"/>
            <a:ext cx="1412240" cy="1116330"/>
            <a:chOff x="1919" y="7763"/>
            <a:chExt cx="2224" cy="1758"/>
          </a:xfrm>
        </p:grpSpPr>
        <p:cxnSp>
          <p:nvCxnSpPr>
            <p:cNvPr id="9" name="直接连接符 8"/>
            <p:cNvCxnSpPr/>
            <p:nvPr/>
          </p:nvCxnSpPr>
          <p:spPr>
            <a:xfrm>
              <a:off x="1919" y="7763"/>
              <a:ext cx="0" cy="17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143" y="7763"/>
              <a:ext cx="0" cy="17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919" y="9474"/>
              <a:ext cx="22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3166110" y="4944745"/>
            <a:ext cx="1412240" cy="1116330"/>
            <a:chOff x="1919" y="7763"/>
            <a:chExt cx="2224" cy="1758"/>
          </a:xfrm>
        </p:grpSpPr>
        <p:cxnSp>
          <p:nvCxnSpPr>
            <p:cNvPr id="14" name="直接连接符 13"/>
            <p:cNvCxnSpPr/>
            <p:nvPr/>
          </p:nvCxnSpPr>
          <p:spPr>
            <a:xfrm>
              <a:off x="1919" y="7763"/>
              <a:ext cx="0" cy="17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143" y="7763"/>
              <a:ext cx="0" cy="17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919" y="9474"/>
              <a:ext cx="22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5389880" y="4899660"/>
            <a:ext cx="1412240" cy="1116330"/>
            <a:chOff x="1919" y="7763"/>
            <a:chExt cx="2224" cy="1758"/>
          </a:xfrm>
        </p:grpSpPr>
        <p:cxnSp>
          <p:nvCxnSpPr>
            <p:cNvPr id="18" name="直接连接符 17"/>
            <p:cNvCxnSpPr/>
            <p:nvPr/>
          </p:nvCxnSpPr>
          <p:spPr>
            <a:xfrm>
              <a:off x="1919" y="7763"/>
              <a:ext cx="0" cy="17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143" y="7763"/>
              <a:ext cx="0" cy="17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919" y="9474"/>
              <a:ext cx="22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7736205" y="4899660"/>
            <a:ext cx="1412240" cy="1116330"/>
            <a:chOff x="1919" y="7763"/>
            <a:chExt cx="2224" cy="1758"/>
          </a:xfrm>
        </p:grpSpPr>
        <p:cxnSp>
          <p:nvCxnSpPr>
            <p:cNvPr id="22" name="直接连接符 21"/>
            <p:cNvCxnSpPr/>
            <p:nvPr/>
          </p:nvCxnSpPr>
          <p:spPr>
            <a:xfrm>
              <a:off x="1919" y="7763"/>
              <a:ext cx="0" cy="17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143" y="7763"/>
              <a:ext cx="0" cy="17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919" y="9474"/>
              <a:ext cx="22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525905" y="6061710"/>
            <a:ext cx="1085850" cy="368300"/>
          </a:xfrm>
          <a:prstGeom prst="rect">
            <a:avLst/>
          </a:prstGeom>
          <a:noFill/>
        </p:spPr>
        <p:txBody>
          <a:bodyPr wrap="square" rtlCol="0">
            <a:spAutoFit/>
          </a:bodyPr>
          <a:lstStyle/>
          <a:p>
            <a:r>
              <a:rPr lang="en-US" altLang="zh-CN"/>
              <a:t>0</a:t>
            </a:r>
            <a:endParaRPr lang="en-US" altLang="zh-CN"/>
          </a:p>
        </p:txBody>
      </p:sp>
      <p:sp>
        <p:nvSpPr>
          <p:cNvPr id="26" name="文本框 25"/>
          <p:cNvSpPr txBox="1"/>
          <p:nvPr/>
        </p:nvSpPr>
        <p:spPr>
          <a:xfrm>
            <a:off x="3326765" y="6153785"/>
            <a:ext cx="1085850" cy="368300"/>
          </a:xfrm>
          <a:prstGeom prst="rect">
            <a:avLst/>
          </a:prstGeom>
          <a:noFill/>
        </p:spPr>
        <p:txBody>
          <a:bodyPr wrap="square" rtlCol="0">
            <a:spAutoFit/>
          </a:bodyPr>
          <a:lstStyle/>
          <a:p>
            <a:r>
              <a:rPr lang="en-US" altLang="zh-CN"/>
              <a:t>1</a:t>
            </a:r>
            <a:endParaRPr lang="en-US" altLang="zh-CN"/>
          </a:p>
        </p:txBody>
      </p:sp>
      <p:sp>
        <p:nvSpPr>
          <p:cNvPr id="27" name="文本框 26"/>
          <p:cNvSpPr txBox="1"/>
          <p:nvPr/>
        </p:nvSpPr>
        <p:spPr>
          <a:xfrm>
            <a:off x="5716270" y="6153785"/>
            <a:ext cx="1085850" cy="368300"/>
          </a:xfrm>
          <a:prstGeom prst="rect">
            <a:avLst/>
          </a:prstGeom>
          <a:noFill/>
        </p:spPr>
        <p:txBody>
          <a:bodyPr wrap="square" rtlCol="0">
            <a:spAutoFit/>
          </a:bodyPr>
          <a:lstStyle/>
          <a:p>
            <a:r>
              <a:rPr lang="en-US" altLang="zh-CN"/>
              <a:t>2</a:t>
            </a:r>
            <a:endParaRPr lang="en-US" altLang="zh-CN"/>
          </a:p>
        </p:txBody>
      </p:sp>
      <p:sp>
        <p:nvSpPr>
          <p:cNvPr id="28" name="文本框 27"/>
          <p:cNvSpPr txBox="1"/>
          <p:nvPr/>
        </p:nvSpPr>
        <p:spPr>
          <a:xfrm>
            <a:off x="8027670" y="6153785"/>
            <a:ext cx="1085850" cy="368300"/>
          </a:xfrm>
          <a:prstGeom prst="rect">
            <a:avLst/>
          </a:prstGeom>
          <a:noFill/>
        </p:spPr>
        <p:txBody>
          <a:bodyPr wrap="square" rtlCol="0">
            <a:spAutoFit/>
          </a:bodyPr>
          <a:lstStyle/>
          <a:p>
            <a:r>
              <a:rPr lang="en-US" altLang="zh-CN"/>
              <a:t>3</a:t>
            </a:r>
            <a:endParaRPr lang="en-US" altLang="zh-CN"/>
          </a:p>
        </p:txBody>
      </p:sp>
      <p:sp>
        <p:nvSpPr>
          <p:cNvPr id="29" name="文本框 28"/>
          <p:cNvSpPr txBox="1"/>
          <p:nvPr/>
        </p:nvSpPr>
        <p:spPr>
          <a:xfrm>
            <a:off x="1365250" y="5036185"/>
            <a:ext cx="1085850" cy="645160"/>
          </a:xfrm>
          <a:prstGeom prst="rect">
            <a:avLst/>
          </a:prstGeom>
          <a:noFill/>
        </p:spPr>
        <p:txBody>
          <a:bodyPr wrap="square" rtlCol="0">
            <a:spAutoFit/>
          </a:bodyPr>
          <a:lstStyle/>
          <a:p>
            <a:r>
              <a:rPr lang="en-US" altLang="zh-CN"/>
              <a:t>4</a:t>
            </a:r>
            <a:endParaRPr lang="en-US" altLang="zh-CN"/>
          </a:p>
          <a:p>
            <a:r>
              <a:rPr lang="en-US" altLang="zh-CN"/>
              <a:t>8</a:t>
            </a:r>
            <a:endParaRPr lang="en-US" altLang="zh-CN"/>
          </a:p>
        </p:txBody>
      </p:sp>
      <p:sp>
        <p:nvSpPr>
          <p:cNvPr id="30" name="文本框 29"/>
          <p:cNvSpPr txBox="1"/>
          <p:nvPr/>
        </p:nvSpPr>
        <p:spPr>
          <a:xfrm>
            <a:off x="3487420" y="5036185"/>
            <a:ext cx="1085850" cy="922020"/>
          </a:xfrm>
          <a:prstGeom prst="rect">
            <a:avLst/>
          </a:prstGeom>
          <a:noFill/>
        </p:spPr>
        <p:txBody>
          <a:bodyPr wrap="square" rtlCol="0">
            <a:spAutoFit/>
          </a:bodyPr>
          <a:lstStyle/>
          <a:p>
            <a:r>
              <a:rPr lang="en-US" altLang="zh-CN"/>
              <a:t>1</a:t>
            </a:r>
            <a:endParaRPr lang="en-US" altLang="zh-CN"/>
          </a:p>
          <a:p>
            <a:r>
              <a:rPr lang="en-US" altLang="zh-CN"/>
              <a:t>5</a:t>
            </a:r>
            <a:endParaRPr lang="en-US" altLang="zh-CN"/>
          </a:p>
          <a:p>
            <a:r>
              <a:rPr lang="en-US" altLang="zh-CN"/>
              <a:t>9</a:t>
            </a:r>
            <a:endParaRPr lang="en-US" altLang="zh-CN"/>
          </a:p>
        </p:txBody>
      </p:sp>
      <p:sp>
        <p:nvSpPr>
          <p:cNvPr id="31" name="文本框 30"/>
          <p:cNvSpPr txBox="1"/>
          <p:nvPr/>
        </p:nvSpPr>
        <p:spPr>
          <a:xfrm>
            <a:off x="5553075" y="4996815"/>
            <a:ext cx="1085850" cy="645160"/>
          </a:xfrm>
          <a:prstGeom prst="rect">
            <a:avLst/>
          </a:prstGeom>
          <a:noFill/>
        </p:spPr>
        <p:txBody>
          <a:bodyPr wrap="square" rtlCol="0">
            <a:spAutoFit/>
          </a:bodyPr>
          <a:lstStyle/>
          <a:p>
            <a:r>
              <a:rPr lang="en-US" altLang="zh-CN"/>
              <a:t>2</a:t>
            </a:r>
            <a:endParaRPr lang="en-US" altLang="zh-CN"/>
          </a:p>
          <a:p>
            <a:r>
              <a:rPr lang="en-US" altLang="zh-CN"/>
              <a:t>6</a:t>
            </a:r>
            <a:endParaRPr lang="en-US" altLang="zh-CN"/>
          </a:p>
        </p:txBody>
      </p:sp>
      <p:sp>
        <p:nvSpPr>
          <p:cNvPr id="32" name="文本框 31"/>
          <p:cNvSpPr txBox="1"/>
          <p:nvPr/>
        </p:nvSpPr>
        <p:spPr>
          <a:xfrm>
            <a:off x="7896860" y="5036185"/>
            <a:ext cx="1085850" cy="645160"/>
          </a:xfrm>
          <a:prstGeom prst="rect">
            <a:avLst/>
          </a:prstGeom>
          <a:noFill/>
        </p:spPr>
        <p:txBody>
          <a:bodyPr wrap="square" rtlCol="0">
            <a:spAutoFit/>
          </a:bodyPr>
          <a:lstStyle/>
          <a:p>
            <a:r>
              <a:rPr lang="en-US" altLang="zh-CN"/>
              <a:t>3</a:t>
            </a:r>
            <a:endParaRPr lang="en-US" altLang="zh-CN"/>
          </a:p>
          <a:p>
            <a:r>
              <a:rPr lang="en-US" altLang="zh-CN"/>
              <a:t>7</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5.3.3  </a:t>
            </a:r>
            <a:r>
              <a:rPr lang="zh-CN" altLang="en-US" sz="2800" b="1" dirty="0">
                <a:sym typeface="+mn-ea"/>
              </a:rPr>
              <a:t>分区</a:t>
            </a:r>
            <a:r>
              <a:rPr lang="en-US" altLang="zh-CN" sz="2800" b="1" dirty="0">
                <a:sym typeface="+mn-ea"/>
              </a:rPr>
              <a:t>P</a:t>
            </a:r>
            <a:r>
              <a:rPr lang="zh-CN" altLang="en-US" sz="2800" b="1" dirty="0">
                <a:sym typeface="+mn-ea"/>
              </a:rPr>
              <a:t>artition</a:t>
            </a:r>
            <a:endParaRPr lang="zh-CN" altLang="en-US" sz="2800" b="1" dirty="0">
              <a:sym typeface="+mn-ea"/>
            </a:endParaRPr>
          </a:p>
        </p:txBody>
      </p:sp>
      <p:sp>
        <p:nvSpPr>
          <p:cNvPr id="3" name="文本框 2"/>
          <p:cNvSpPr txBox="1"/>
          <p:nvPr/>
        </p:nvSpPr>
        <p:spPr>
          <a:xfrm>
            <a:off x="822960" y="1334770"/>
            <a:ext cx="8229600" cy="368300"/>
          </a:xfrm>
          <a:prstGeom prst="rect">
            <a:avLst/>
          </a:prstGeom>
          <a:noFill/>
        </p:spPr>
        <p:txBody>
          <a:bodyPr wrap="square" rtlCol="0">
            <a:spAutoFit/>
          </a:bodyPr>
          <a:lstStyle/>
          <a:p>
            <a:r>
              <a:rPr lang="zh-CN" altLang="en-US" b="1" dirty="0">
                <a:sym typeface="+mn-ea"/>
              </a:rPr>
              <a:t>（</a:t>
            </a:r>
            <a:r>
              <a:rPr lang="en-US" altLang="zh-CN" b="1" dirty="0">
                <a:sym typeface="+mn-ea"/>
              </a:rPr>
              <a:t>3</a:t>
            </a:r>
            <a:r>
              <a:rPr lang="zh-CN" altLang="en-US" b="1" dirty="0">
                <a:sym typeface="+mn-ea"/>
              </a:rPr>
              <a:t>）使用MR建立分区</a:t>
            </a:r>
            <a:endParaRPr lang="zh-CN" altLang="en-US" b="1" dirty="0">
              <a:sym typeface="+mn-ea"/>
            </a:endParaRPr>
          </a:p>
        </p:txBody>
      </p:sp>
      <p:sp>
        <p:nvSpPr>
          <p:cNvPr id="6" name="文本框 5"/>
          <p:cNvSpPr txBox="1"/>
          <p:nvPr/>
        </p:nvSpPr>
        <p:spPr>
          <a:xfrm>
            <a:off x="1031875" y="1906270"/>
            <a:ext cx="6552565" cy="1198880"/>
          </a:xfrm>
          <a:prstGeom prst="rect">
            <a:avLst/>
          </a:prstGeom>
          <a:noFill/>
        </p:spPr>
        <p:txBody>
          <a:bodyPr wrap="square" rtlCol="0">
            <a:spAutoFit/>
          </a:bodyPr>
          <a:lstStyle/>
          <a:p>
            <a:r>
              <a:rPr lang="zh-CN" altLang="en-US"/>
              <a:t>默认情况下，MapReduce只有一个分区</a:t>
            </a:r>
            <a:endParaRPr lang="zh-CN" altLang="en-US"/>
          </a:p>
          <a:p>
            <a:r>
              <a:rPr lang="zh-CN" altLang="en-US"/>
              <a:t>如果自定义分区，根据Map的输出&lt;k2,v2&gt;来建立分区</a:t>
            </a:r>
            <a:endParaRPr lang="zh-CN" altLang="en-US"/>
          </a:p>
          <a:p>
            <a:endParaRPr lang="zh-CN" altLang="en-US"/>
          </a:p>
          <a:p>
            <a:r>
              <a:rPr lang="en-US" altLang="zh-CN"/>
              <a:t>Demo:按照员工的部门号进行分区</a:t>
            </a:r>
            <a:endParaRPr lang="en-US" altLang="zh-CN"/>
          </a:p>
        </p:txBody>
      </p:sp>
      <p:sp>
        <p:nvSpPr>
          <p:cNvPr id="7" name="文本框 6"/>
          <p:cNvSpPr txBox="1"/>
          <p:nvPr/>
        </p:nvSpPr>
        <p:spPr>
          <a:xfrm>
            <a:off x="1031875" y="3384550"/>
            <a:ext cx="2148205" cy="368300"/>
          </a:xfrm>
          <a:prstGeom prst="rect">
            <a:avLst/>
          </a:prstGeom>
          <a:noFill/>
        </p:spPr>
        <p:txBody>
          <a:bodyPr wrap="square" rtlCol="0">
            <a:spAutoFit/>
          </a:bodyPr>
          <a:lstStyle/>
          <a:p>
            <a:r>
              <a:rPr lang="zh-CN" altLang="en-US"/>
              <a:t>实战示例：</a:t>
            </a:r>
            <a:endParaRPr lang="zh-CN" altLang="en-US"/>
          </a:p>
        </p:txBody>
      </p:sp>
      <p:sp>
        <p:nvSpPr>
          <p:cNvPr id="8" name="文本框 7"/>
          <p:cNvSpPr txBox="1"/>
          <p:nvPr/>
        </p:nvSpPr>
        <p:spPr>
          <a:xfrm>
            <a:off x="822960" y="5462905"/>
            <a:ext cx="7301230" cy="1198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上传运行：</a:t>
            </a:r>
            <a:endParaRPr lang="zh-CN" altLang="en-US"/>
          </a:p>
          <a:p>
            <a:r>
              <a:rPr lang="en-US" altLang="zh-CN"/>
              <a:t>hadoop jar partition-1.0-SNAPSHOT.jar /input/emp.csv  /output/partition</a:t>
            </a:r>
            <a:endParaRPr lang="en-US" altLang="zh-CN"/>
          </a:p>
          <a:p>
            <a:endParaRPr lang="zh-CN" altLang="en-US"/>
          </a:p>
          <a:p>
            <a:r>
              <a:rPr lang="zh-CN" altLang="en-US"/>
              <a:t>查看输出</a:t>
            </a:r>
            <a:endParaRPr lang="zh-CN" altLang="en-US"/>
          </a:p>
        </p:txBody>
      </p:sp>
      <p:graphicFrame>
        <p:nvGraphicFramePr>
          <p:cNvPr id="2" name="对象 1">
            <a:hlinkClick r:id="" action="ppaction://ole?verb=0"/>
          </p:cNvPr>
          <p:cNvGraphicFramePr>
            <a:graphicFrameLocks noChangeAspect="1"/>
          </p:cNvGraphicFramePr>
          <p:nvPr/>
        </p:nvGraphicFramePr>
        <p:xfrm>
          <a:off x="2830830" y="4092575"/>
          <a:ext cx="1817370" cy="1247140"/>
        </p:xfrm>
        <a:graphic>
          <a:graphicData uri="http://schemas.openxmlformats.org/presentationml/2006/ole">
            <mc:AlternateContent xmlns:mc="http://schemas.openxmlformats.org/markup-compatibility/2006">
              <mc:Choice xmlns:v="urn:schemas-microsoft-com:vml" Requires="v">
                <p:oleObj spid="_x0000_s3076" name="" showAsIcon="1" r:id="rId1" imgW="971550" imgH="666750" progId="Package">
                  <p:embed/>
                </p:oleObj>
              </mc:Choice>
              <mc:Fallback>
                <p:oleObj name="" showAsIcon="1" r:id="rId1" imgW="971550" imgH="666750" progId="Package">
                  <p:embed/>
                  <p:pic>
                    <p:nvPicPr>
                      <p:cNvPr id="0" name="图片 3072"/>
                      <p:cNvPicPr/>
                      <p:nvPr/>
                    </p:nvPicPr>
                    <p:blipFill>
                      <a:blip r:embed="rId2"/>
                      <a:stretch>
                        <a:fillRect/>
                      </a:stretch>
                    </p:blipFill>
                    <p:spPr>
                      <a:xfrm>
                        <a:off x="2830830" y="4092575"/>
                        <a:ext cx="1817370" cy="124714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5.3.4  合并Combiner</a:t>
            </a:r>
            <a:endParaRPr lang="en-US" altLang="zh-CN" sz="2800" b="1" dirty="0">
              <a:sym typeface="+mn-ea"/>
            </a:endParaRPr>
          </a:p>
        </p:txBody>
      </p:sp>
      <p:sp>
        <p:nvSpPr>
          <p:cNvPr id="3" name="文本框 2"/>
          <p:cNvSpPr txBox="1"/>
          <p:nvPr/>
        </p:nvSpPr>
        <p:spPr>
          <a:xfrm>
            <a:off x="822960" y="1334770"/>
            <a:ext cx="8229600" cy="368300"/>
          </a:xfrm>
          <a:prstGeom prst="rect">
            <a:avLst/>
          </a:prstGeom>
          <a:noFill/>
        </p:spPr>
        <p:txBody>
          <a:bodyPr wrap="square" rtlCol="0">
            <a:spAutoFit/>
          </a:bodyPr>
          <a:lstStyle/>
          <a:p>
            <a:r>
              <a:rPr lang="zh-CN" altLang="en-US" b="1" dirty="0">
                <a:sym typeface="+mn-ea"/>
              </a:rPr>
              <a:t>（</a:t>
            </a:r>
            <a:r>
              <a:rPr lang="en-US" altLang="zh-CN" b="1" dirty="0">
                <a:sym typeface="+mn-ea"/>
              </a:rPr>
              <a:t>1</a:t>
            </a:r>
            <a:r>
              <a:rPr lang="zh-CN" altLang="en-US" b="1" dirty="0">
                <a:sym typeface="+mn-ea"/>
              </a:rPr>
              <a:t>）</a:t>
            </a:r>
            <a:r>
              <a:rPr lang="en-US" altLang="zh-CN" b="1" dirty="0">
                <a:sym typeface="+mn-ea"/>
              </a:rPr>
              <a:t>Combiner</a:t>
            </a:r>
            <a:r>
              <a:rPr lang="zh-CN" altLang="en-US" b="1" dirty="0">
                <a:sym typeface="+mn-ea"/>
              </a:rPr>
              <a:t>概述</a:t>
            </a:r>
            <a:endParaRPr lang="zh-CN" altLang="en-US" b="1" dirty="0">
              <a:sym typeface="+mn-ea"/>
            </a:endParaRPr>
          </a:p>
        </p:txBody>
      </p:sp>
      <p:sp>
        <p:nvSpPr>
          <p:cNvPr id="2" name="文本框 1"/>
          <p:cNvSpPr txBox="1"/>
          <p:nvPr/>
        </p:nvSpPr>
        <p:spPr>
          <a:xfrm>
            <a:off x="1047115" y="2241550"/>
            <a:ext cx="10210165" cy="3784600"/>
          </a:xfrm>
          <a:prstGeom prst="rect">
            <a:avLst/>
          </a:prstGeom>
          <a:noFill/>
        </p:spPr>
        <p:txBody>
          <a:bodyPr wrap="square" rtlCol="0">
            <a:spAutoFit/>
          </a:bodyPr>
          <a:lstStyle/>
          <a:p>
            <a:r>
              <a:rPr lang="zh-CN" altLang="en-US" sz="2400"/>
              <a:t>是一种特殊Reducer</a:t>
            </a:r>
            <a:endParaRPr lang="zh-CN" altLang="en-US" sz="2400"/>
          </a:p>
          <a:p>
            <a:r>
              <a:rPr lang="zh-CN" altLang="en-US" sz="2400"/>
              <a:t>在Mapper端，先执行一次Reducer   </a:t>
            </a:r>
            <a:endParaRPr lang="zh-CN" altLang="en-US" sz="2400"/>
          </a:p>
          <a:p>
            <a:r>
              <a:rPr lang="zh-CN" altLang="en-US" sz="2400"/>
              <a:t>作用：</a:t>
            </a:r>
            <a:endParaRPr lang="zh-CN" altLang="en-US" sz="2400"/>
          </a:p>
          <a:p>
            <a:r>
              <a:rPr lang="zh-CN" altLang="en-US" sz="2400"/>
              <a:t>-----&gt;  减少Mapper输出到Reduce的数据量，缓解网络传输瓶颈，提高reducer的执行效率。</a:t>
            </a:r>
            <a:endParaRPr lang="zh-CN" altLang="en-US" sz="2400"/>
          </a:p>
          <a:p>
            <a:r>
              <a:rPr lang="zh-CN" altLang="en-US" sz="2400"/>
              <a:t>						  </a:t>
            </a:r>
            <a:endParaRPr lang="zh-CN" altLang="en-US" sz="2400"/>
          </a:p>
          <a:p>
            <a:r>
              <a:rPr lang="zh-CN" altLang="en-US" sz="2400"/>
              <a:t>需要注意的问题：一定要谨慎使用Combiner</a:t>
            </a:r>
            <a:endParaRPr lang="zh-CN" altLang="en-US" sz="2400"/>
          </a:p>
          <a:p>
            <a:r>
              <a:rPr lang="zh-CN" altLang="en-US" sz="2400"/>
              <a:t>有些情况不能使用Combiner ----&gt;  如：求平均值</a:t>
            </a:r>
            <a:endParaRPr lang="zh-CN" altLang="en-US" sz="2400"/>
          </a:p>
          <a:p>
            <a:r>
              <a:rPr lang="zh-CN" altLang="en-US" sz="2400"/>
              <a:t>保证引入Combiner以后，不能改变原来的逻辑</a:t>
            </a:r>
            <a:endParaRPr lang="zh-CN" altLang="en-US" sz="2400"/>
          </a:p>
          <a:p>
            <a:r>
              <a:rPr lang="zh-CN" altLang="en-US" sz="2400"/>
              <a:t>						    </a:t>
            </a: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5.3.4  合并Combiner</a:t>
            </a:r>
            <a:endParaRPr lang="en-US" altLang="zh-CN" sz="2800" b="1" dirty="0">
              <a:sym typeface="+mn-ea"/>
            </a:endParaRPr>
          </a:p>
        </p:txBody>
      </p:sp>
      <p:sp>
        <p:nvSpPr>
          <p:cNvPr id="3" name="文本框 2"/>
          <p:cNvSpPr txBox="1"/>
          <p:nvPr/>
        </p:nvSpPr>
        <p:spPr>
          <a:xfrm>
            <a:off x="822960" y="1334770"/>
            <a:ext cx="8229600" cy="368300"/>
          </a:xfrm>
          <a:prstGeom prst="rect">
            <a:avLst/>
          </a:prstGeom>
          <a:noFill/>
        </p:spPr>
        <p:txBody>
          <a:bodyPr wrap="square" rtlCol="0">
            <a:spAutoFit/>
          </a:bodyPr>
          <a:lstStyle/>
          <a:p>
            <a:r>
              <a:rPr lang="zh-CN" altLang="en-US" b="1" dirty="0">
                <a:sym typeface="+mn-ea"/>
              </a:rPr>
              <a:t>（</a:t>
            </a:r>
            <a:r>
              <a:rPr lang="en-US" altLang="zh-CN" b="1" dirty="0">
                <a:sym typeface="+mn-ea"/>
              </a:rPr>
              <a:t>2</a:t>
            </a:r>
            <a:r>
              <a:rPr lang="zh-CN" altLang="en-US" b="1" dirty="0">
                <a:sym typeface="+mn-ea"/>
              </a:rPr>
              <a:t>）使用</a:t>
            </a:r>
            <a:r>
              <a:rPr lang="en-US" altLang="zh-CN" b="1" dirty="0">
                <a:sym typeface="+mn-ea"/>
              </a:rPr>
              <a:t>Combiner</a:t>
            </a:r>
            <a:r>
              <a:rPr lang="zh-CN" altLang="en-US" b="1" dirty="0">
                <a:sym typeface="+mn-ea"/>
              </a:rPr>
              <a:t>差异</a:t>
            </a:r>
            <a:endParaRPr lang="zh-CN" altLang="en-US" b="1" dirty="0">
              <a:sym typeface="+mn-ea"/>
            </a:endParaRPr>
          </a:p>
        </p:txBody>
      </p:sp>
      <p:sp>
        <p:nvSpPr>
          <p:cNvPr id="5" name="文本框 4"/>
          <p:cNvSpPr txBox="1"/>
          <p:nvPr/>
        </p:nvSpPr>
        <p:spPr>
          <a:xfrm>
            <a:off x="1137285" y="1932305"/>
            <a:ext cx="2219325" cy="321945"/>
          </a:xfrm>
          <a:prstGeom prst="rect">
            <a:avLst/>
          </a:prstGeom>
          <a:noFill/>
        </p:spPr>
        <p:txBody>
          <a:bodyPr wrap="square" rtlCol="0">
            <a:spAutoFit/>
          </a:bodyPr>
          <a:lstStyle/>
          <a:p>
            <a:r>
              <a:rPr lang="en-US" altLang="zh-CN" sz="1500"/>
              <a:t>1.</a:t>
            </a:r>
            <a:r>
              <a:rPr lang="zh-CN" altLang="en-US" sz="1500"/>
              <a:t>没有</a:t>
            </a:r>
            <a:r>
              <a:rPr lang="en-US" altLang="zh-CN" sz="1500"/>
              <a:t>Combiner</a:t>
            </a:r>
            <a:endParaRPr lang="en-US" altLang="zh-CN" sz="1500"/>
          </a:p>
        </p:txBody>
      </p:sp>
      <p:sp>
        <p:nvSpPr>
          <p:cNvPr id="6" name="文本框 5"/>
          <p:cNvSpPr txBox="1"/>
          <p:nvPr/>
        </p:nvSpPr>
        <p:spPr>
          <a:xfrm>
            <a:off x="3827780" y="1958340"/>
            <a:ext cx="2219325" cy="321945"/>
          </a:xfrm>
          <a:prstGeom prst="rect">
            <a:avLst/>
          </a:prstGeom>
          <a:noFill/>
        </p:spPr>
        <p:txBody>
          <a:bodyPr wrap="square" rtlCol="0">
            <a:spAutoFit/>
          </a:bodyPr>
          <a:lstStyle/>
          <a:p>
            <a:r>
              <a:rPr lang="en-US" sz="1500"/>
              <a:t>Mapper</a:t>
            </a:r>
            <a:r>
              <a:rPr lang="zh-CN" altLang="en-US" sz="1500"/>
              <a:t>的输出</a:t>
            </a:r>
            <a:endParaRPr lang="zh-CN" altLang="en-US" sz="1500"/>
          </a:p>
        </p:txBody>
      </p:sp>
      <p:sp>
        <p:nvSpPr>
          <p:cNvPr id="7" name="文本框 6"/>
          <p:cNvSpPr txBox="1"/>
          <p:nvPr/>
        </p:nvSpPr>
        <p:spPr>
          <a:xfrm>
            <a:off x="7080250" y="1932305"/>
            <a:ext cx="2219325" cy="321945"/>
          </a:xfrm>
          <a:prstGeom prst="rect">
            <a:avLst/>
          </a:prstGeom>
          <a:noFill/>
        </p:spPr>
        <p:txBody>
          <a:bodyPr wrap="square" rtlCol="0">
            <a:spAutoFit/>
          </a:bodyPr>
          <a:lstStyle/>
          <a:p>
            <a:r>
              <a:rPr lang="en-US" sz="1500"/>
              <a:t>Reduce</a:t>
            </a:r>
            <a:r>
              <a:rPr lang="zh-CN" altLang="en-US" sz="1500"/>
              <a:t>阶段</a:t>
            </a:r>
            <a:endParaRPr lang="zh-CN" altLang="en-US" sz="1500"/>
          </a:p>
        </p:txBody>
      </p:sp>
      <p:sp>
        <p:nvSpPr>
          <p:cNvPr id="8" name="文本框 7"/>
          <p:cNvSpPr txBox="1"/>
          <p:nvPr/>
        </p:nvSpPr>
        <p:spPr>
          <a:xfrm>
            <a:off x="4180840" y="2559050"/>
            <a:ext cx="600710" cy="1245235"/>
          </a:xfrm>
          <a:prstGeom prst="rect">
            <a:avLst/>
          </a:prstGeom>
          <a:noFill/>
        </p:spPr>
        <p:txBody>
          <a:bodyPr wrap="square" rtlCol="0">
            <a:spAutoFit/>
          </a:bodyPr>
          <a:lstStyle/>
          <a:p>
            <a:r>
              <a:rPr lang="en-US" altLang="zh-CN" sz="1500"/>
              <a:t>1</a:t>
            </a:r>
            <a:endParaRPr lang="en-US" altLang="zh-CN" sz="1500"/>
          </a:p>
          <a:p>
            <a:r>
              <a:rPr lang="en-US" altLang="zh-CN" sz="1500"/>
              <a:t>2</a:t>
            </a:r>
            <a:endParaRPr lang="en-US" altLang="zh-CN" sz="1500"/>
          </a:p>
          <a:p>
            <a:r>
              <a:rPr lang="en-US" altLang="zh-CN" sz="1500"/>
              <a:t>3</a:t>
            </a:r>
            <a:endParaRPr lang="en-US" altLang="zh-CN" sz="1500"/>
          </a:p>
          <a:p>
            <a:r>
              <a:rPr lang="en-US" altLang="zh-CN" sz="1500"/>
              <a:t>4</a:t>
            </a:r>
            <a:endParaRPr lang="en-US" altLang="zh-CN" sz="1500"/>
          </a:p>
          <a:p>
            <a:r>
              <a:rPr lang="en-US" altLang="zh-CN" sz="1500"/>
              <a:t>5</a:t>
            </a:r>
            <a:endParaRPr lang="en-US" altLang="zh-CN" sz="1500"/>
          </a:p>
        </p:txBody>
      </p:sp>
      <p:sp>
        <p:nvSpPr>
          <p:cNvPr id="9" name="文本框 8"/>
          <p:cNvSpPr txBox="1"/>
          <p:nvPr/>
        </p:nvSpPr>
        <p:spPr>
          <a:xfrm>
            <a:off x="7093585" y="2938145"/>
            <a:ext cx="2219325" cy="321945"/>
          </a:xfrm>
          <a:prstGeom prst="rect">
            <a:avLst/>
          </a:prstGeom>
          <a:noFill/>
        </p:spPr>
        <p:txBody>
          <a:bodyPr wrap="square" rtlCol="0">
            <a:spAutoFit/>
          </a:bodyPr>
          <a:lstStyle/>
          <a:p>
            <a:r>
              <a:rPr lang="en-US" altLang="zh-CN" sz="1500"/>
              <a:t>(1,2,3,4,5)</a:t>
            </a:r>
            <a:endParaRPr lang="en-US" altLang="zh-CN" sz="1500"/>
          </a:p>
        </p:txBody>
      </p:sp>
      <p:cxnSp>
        <p:nvCxnSpPr>
          <p:cNvPr id="10" name="直接箭头连接符 9"/>
          <p:cNvCxnSpPr>
            <a:endCxn id="9" idx="1"/>
          </p:cNvCxnSpPr>
          <p:nvPr/>
        </p:nvCxnSpPr>
        <p:spPr>
          <a:xfrm>
            <a:off x="4429125" y="2716530"/>
            <a:ext cx="2664460" cy="3829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9" idx="1"/>
          </p:cNvCxnSpPr>
          <p:nvPr/>
        </p:nvCxnSpPr>
        <p:spPr>
          <a:xfrm>
            <a:off x="4415155" y="2944495"/>
            <a:ext cx="2678430" cy="1549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4460875" y="3112135"/>
            <a:ext cx="2545080" cy="6096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521835" y="3142615"/>
            <a:ext cx="2392680" cy="2743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4582795" y="3173095"/>
            <a:ext cx="2453640" cy="4876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右箭头 14"/>
          <p:cNvSpPr/>
          <p:nvPr/>
        </p:nvSpPr>
        <p:spPr>
          <a:xfrm>
            <a:off x="8270875" y="2944495"/>
            <a:ext cx="1234440" cy="2438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文本框 15"/>
          <p:cNvSpPr txBox="1"/>
          <p:nvPr/>
        </p:nvSpPr>
        <p:spPr>
          <a:xfrm>
            <a:off x="8225155" y="2533015"/>
            <a:ext cx="1158240" cy="368300"/>
          </a:xfrm>
          <a:prstGeom prst="rect">
            <a:avLst/>
          </a:prstGeom>
          <a:noFill/>
        </p:spPr>
        <p:txBody>
          <a:bodyPr wrap="square" rtlCol="0">
            <a:spAutoFit/>
          </a:bodyPr>
          <a:lstStyle/>
          <a:p>
            <a:r>
              <a:rPr lang="zh-CN" altLang="en-US"/>
              <a:t>求和</a:t>
            </a:r>
            <a:endParaRPr lang="zh-CN" altLang="en-US"/>
          </a:p>
        </p:txBody>
      </p:sp>
      <p:sp>
        <p:nvSpPr>
          <p:cNvPr id="17" name="文本框 16"/>
          <p:cNvSpPr txBox="1"/>
          <p:nvPr/>
        </p:nvSpPr>
        <p:spPr>
          <a:xfrm>
            <a:off x="9714865" y="2901315"/>
            <a:ext cx="2219325" cy="321945"/>
          </a:xfrm>
          <a:prstGeom prst="rect">
            <a:avLst/>
          </a:prstGeom>
          <a:noFill/>
        </p:spPr>
        <p:txBody>
          <a:bodyPr wrap="square" rtlCol="0">
            <a:spAutoFit/>
          </a:bodyPr>
          <a:lstStyle/>
          <a:p>
            <a:r>
              <a:rPr lang="en-US" altLang="zh-CN" sz="1500"/>
              <a:t>15</a:t>
            </a:r>
            <a:endParaRPr lang="en-US" altLang="zh-CN" sz="1500"/>
          </a:p>
        </p:txBody>
      </p:sp>
      <p:sp>
        <p:nvSpPr>
          <p:cNvPr id="18" name="文本框 17"/>
          <p:cNvSpPr txBox="1"/>
          <p:nvPr/>
        </p:nvSpPr>
        <p:spPr>
          <a:xfrm>
            <a:off x="1137285" y="4126230"/>
            <a:ext cx="2219325" cy="321945"/>
          </a:xfrm>
          <a:prstGeom prst="rect">
            <a:avLst/>
          </a:prstGeom>
          <a:noFill/>
        </p:spPr>
        <p:txBody>
          <a:bodyPr wrap="square" rtlCol="0">
            <a:spAutoFit/>
          </a:bodyPr>
          <a:lstStyle/>
          <a:p>
            <a:r>
              <a:rPr lang="en-US" altLang="zh-CN" sz="1500"/>
              <a:t>2.</a:t>
            </a:r>
            <a:r>
              <a:rPr lang="zh-CN" altLang="en-US" sz="1500"/>
              <a:t>有</a:t>
            </a:r>
            <a:r>
              <a:rPr lang="en-US" altLang="zh-CN" sz="1500"/>
              <a:t>Combiner</a:t>
            </a:r>
            <a:endParaRPr lang="en-US" altLang="zh-CN" sz="1500"/>
          </a:p>
        </p:txBody>
      </p:sp>
      <p:sp>
        <p:nvSpPr>
          <p:cNvPr id="19" name="文本框 18"/>
          <p:cNvSpPr txBox="1"/>
          <p:nvPr/>
        </p:nvSpPr>
        <p:spPr>
          <a:xfrm>
            <a:off x="4180840" y="4627880"/>
            <a:ext cx="600710" cy="1706880"/>
          </a:xfrm>
          <a:prstGeom prst="rect">
            <a:avLst/>
          </a:prstGeom>
          <a:noFill/>
        </p:spPr>
        <p:txBody>
          <a:bodyPr wrap="square" rtlCol="0">
            <a:spAutoFit/>
          </a:bodyPr>
          <a:lstStyle/>
          <a:p>
            <a:r>
              <a:rPr lang="en-US" altLang="zh-CN" sz="1500"/>
              <a:t>1</a:t>
            </a:r>
            <a:endParaRPr lang="en-US" altLang="zh-CN" sz="1500"/>
          </a:p>
          <a:p>
            <a:r>
              <a:rPr lang="en-US" altLang="zh-CN" sz="1500"/>
              <a:t>2</a:t>
            </a:r>
            <a:endParaRPr lang="en-US" altLang="zh-CN" sz="1500"/>
          </a:p>
          <a:p>
            <a:r>
              <a:rPr lang="en-US" altLang="zh-CN" sz="1500"/>
              <a:t>3</a:t>
            </a:r>
            <a:endParaRPr lang="en-US" altLang="zh-CN" sz="1500"/>
          </a:p>
          <a:p>
            <a:endParaRPr lang="en-US" altLang="zh-CN" sz="1500"/>
          </a:p>
          <a:p>
            <a:endParaRPr lang="en-US" altLang="zh-CN" sz="1500"/>
          </a:p>
          <a:p>
            <a:r>
              <a:rPr lang="en-US" altLang="zh-CN" sz="1500"/>
              <a:t>4</a:t>
            </a:r>
            <a:endParaRPr lang="en-US" altLang="zh-CN" sz="1500"/>
          </a:p>
          <a:p>
            <a:r>
              <a:rPr lang="en-US" altLang="zh-CN" sz="1500"/>
              <a:t>5</a:t>
            </a:r>
            <a:endParaRPr lang="en-US" altLang="zh-CN" sz="1500"/>
          </a:p>
        </p:txBody>
      </p:sp>
      <p:sp>
        <p:nvSpPr>
          <p:cNvPr id="20" name="文本框 19"/>
          <p:cNvSpPr txBox="1"/>
          <p:nvPr/>
        </p:nvSpPr>
        <p:spPr>
          <a:xfrm>
            <a:off x="5818505" y="4941570"/>
            <a:ext cx="955040" cy="321945"/>
          </a:xfrm>
          <a:prstGeom prst="rect">
            <a:avLst/>
          </a:prstGeom>
          <a:noFill/>
        </p:spPr>
        <p:txBody>
          <a:bodyPr wrap="square" rtlCol="0">
            <a:spAutoFit/>
          </a:bodyPr>
          <a:lstStyle/>
          <a:p>
            <a:r>
              <a:rPr lang="en-US" altLang="zh-CN" sz="1500"/>
              <a:t>(1,2,3)</a:t>
            </a:r>
            <a:endParaRPr lang="en-US" altLang="zh-CN" sz="1500"/>
          </a:p>
        </p:txBody>
      </p:sp>
      <p:cxnSp>
        <p:nvCxnSpPr>
          <p:cNvPr id="21" name="直接箭头连接符 20"/>
          <p:cNvCxnSpPr/>
          <p:nvPr/>
        </p:nvCxnSpPr>
        <p:spPr>
          <a:xfrm>
            <a:off x="4341495" y="4798060"/>
            <a:ext cx="1475740" cy="2628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20" idx="1"/>
          </p:cNvCxnSpPr>
          <p:nvPr/>
        </p:nvCxnSpPr>
        <p:spPr>
          <a:xfrm>
            <a:off x="4373245" y="5013960"/>
            <a:ext cx="1445260" cy="88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4460875" y="5182870"/>
            <a:ext cx="1325880" cy="590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右箭头 25"/>
          <p:cNvSpPr/>
          <p:nvPr/>
        </p:nvSpPr>
        <p:spPr>
          <a:xfrm>
            <a:off x="8270875" y="5453380"/>
            <a:ext cx="1234440" cy="2438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7" name="文本框 26"/>
          <p:cNvSpPr txBox="1"/>
          <p:nvPr/>
        </p:nvSpPr>
        <p:spPr>
          <a:xfrm>
            <a:off x="8225155" y="5041900"/>
            <a:ext cx="1158240" cy="368300"/>
          </a:xfrm>
          <a:prstGeom prst="rect">
            <a:avLst/>
          </a:prstGeom>
          <a:noFill/>
        </p:spPr>
        <p:txBody>
          <a:bodyPr wrap="square" rtlCol="0">
            <a:spAutoFit/>
          </a:bodyPr>
          <a:lstStyle/>
          <a:p>
            <a:r>
              <a:rPr lang="zh-CN" altLang="en-US"/>
              <a:t>求和</a:t>
            </a:r>
            <a:endParaRPr lang="zh-CN" altLang="en-US"/>
          </a:p>
        </p:txBody>
      </p:sp>
      <p:sp>
        <p:nvSpPr>
          <p:cNvPr id="28" name="文本框 27"/>
          <p:cNvSpPr txBox="1"/>
          <p:nvPr/>
        </p:nvSpPr>
        <p:spPr>
          <a:xfrm>
            <a:off x="6013450" y="5842000"/>
            <a:ext cx="760095" cy="321945"/>
          </a:xfrm>
          <a:prstGeom prst="rect">
            <a:avLst/>
          </a:prstGeom>
          <a:noFill/>
        </p:spPr>
        <p:txBody>
          <a:bodyPr wrap="square" rtlCol="0">
            <a:spAutoFit/>
          </a:bodyPr>
          <a:lstStyle/>
          <a:p>
            <a:r>
              <a:rPr lang="en-US" altLang="zh-CN" sz="1500"/>
              <a:t>(4,5)</a:t>
            </a:r>
            <a:endParaRPr lang="en-US" altLang="zh-CN" sz="1500"/>
          </a:p>
        </p:txBody>
      </p:sp>
      <p:cxnSp>
        <p:nvCxnSpPr>
          <p:cNvPr id="29" name="直接箭头连接符 28"/>
          <p:cNvCxnSpPr>
            <a:endCxn id="28" idx="1"/>
          </p:cNvCxnSpPr>
          <p:nvPr/>
        </p:nvCxnSpPr>
        <p:spPr>
          <a:xfrm>
            <a:off x="4373245" y="5922010"/>
            <a:ext cx="1640205" cy="812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8" idx="1"/>
          </p:cNvCxnSpPr>
          <p:nvPr/>
        </p:nvCxnSpPr>
        <p:spPr>
          <a:xfrm flipV="1">
            <a:off x="4413885" y="6003290"/>
            <a:ext cx="1599565" cy="1765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0" idx="3"/>
          </p:cNvCxnSpPr>
          <p:nvPr/>
        </p:nvCxnSpPr>
        <p:spPr>
          <a:xfrm flipV="1">
            <a:off x="6517640" y="5102860"/>
            <a:ext cx="255905" cy="2349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6517640" y="5991225"/>
            <a:ext cx="255905" cy="2349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781165" y="4952365"/>
            <a:ext cx="955040" cy="321945"/>
          </a:xfrm>
          <a:prstGeom prst="rect">
            <a:avLst/>
          </a:prstGeom>
          <a:noFill/>
        </p:spPr>
        <p:txBody>
          <a:bodyPr wrap="square" rtlCol="0">
            <a:spAutoFit/>
          </a:bodyPr>
          <a:lstStyle/>
          <a:p>
            <a:r>
              <a:rPr lang="en-US" altLang="zh-CN" sz="1500"/>
              <a:t>6</a:t>
            </a:r>
            <a:endParaRPr lang="en-US" altLang="zh-CN" sz="1500"/>
          </a:p>
        </p:txBody>
      </p:sp>
      <p:sp>
        <p:nvSpPr>
          <p:cNvPr id="34" name="文本框 33"/>
          <p:cNvSpPr txBox="1"/>
          <p:nvPr/>
        </p:nvSpPr>
        <p:spPr>
          <a:xfrm>
            <a:off x="6741160" y="5842000"/>
            <a:ext cx="955040" cy="321945"/>
          </a:xfrm>
          <a:prstGeom prst="rect">
            <a:avLst/>
          </a:prstGeom>
          <a:noFill/>
        </p:spPr>
        <p:txBody>
          <a:bodyPr wrap="square" rtlCol="0">
            <a:spAutoFit/>
          </a:bodyPr>
          <a:lstStyle/>
          <a:p>
            <a:r>
              <a:rPr lang="en-US" altLang="zh-CN" sz="1500"/>
              <a:t>9</a:t>
            </a:r>
            <a:endParaRPr lang="en-US" altLang="zh-CN" sz="1500"/>
          </a:p>
        </p:txBody>
      </p:sp>
      <p:sp>
        <p:nvSpPr>
          <p:cNvPr id="35" name="文本框 34"/>
          <p:cNvSpPr txBox="1"/>
          <p:nvPr/>
        </p:nvSpPr>
        <p:spPr>
          <a:xfrm>
            <a:off x="7285990" y="5453380"/>
            <a:ext cx="726440" cy="321945"/>
          </a:xfrm>
          <a:prstGeom prst="rect">
            <a:avLst/>
          </a:prstGeom>
          <a:noFill/>
        </p:spPr>
        <p:txBody>
          <a:bodyPr wrap="square" rtlCol="0">
            <a:spAutoFit/>
          </a:bodyPr>
          <a:lstStyle/>
          <a:p>
            <a:r>
              <a:rPr lang="en-US" altLang="zh-CN" sz="1500"/>
              <a:t>(6,9)</a:t>
            </a:r>
            <a:endParaRPr lang="en-US" altLang="zh-CN" sz="1500"/>
          </a:p>
        </p:txBody>
      </p:sp>
      <p:cxnSp>
        <p:nvCxnSpPr>
          <p:cNvPr id="36" name="直接箭头连接符 35"/>
          <p:cNvCxnSpPr>
            <a:endCxn id="35" idx="1"/>
          </p:cNvCxnSpPr>
          <p:nvPr/>
        </p:nvCxnSpPr>
        <p:spPr>
          <a:xfrm>
            <a:off x="7030085" y="5122545"/>
            <a:ext cx="255905" cy="4921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35" idx="1"/>
          </p:cNvCxnSpPr>
          <p:nvPr/>
        </p:nvCxnSpPr>
        <p:spPr>
          <a:xfrm flipV="1">
            <a:off x="7016115" y="5614670"/>
            <a:ext cx="269875" cy="415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9714865" y="5401945"/>
            <a:ext cx="2219325" cy="321945"/>
          </a:xfrm>
          <a:prstGeom prst="rect">
            <a:avLst/>
          </a:prstGeom>
          <a:noFill/>
        </p:spPr>
        <p:txBody>
          <a:bodyPr wrap="square" rtlCol="0">
            <a:spAutoFit/>
          </a:bodyPr>
          <a:lstStyle/>
          <a:p>
            <a:r>
              <a:rPr lang="en-US" altLang="zh-CN" sz="1500"/>
              <a:t>15</a:t>
            </a:r>
            <a:endParaRPr lang="en-US" altLang="zh-CN" sz="1500"/>
          </a:p>
        </p:txBody>
      </p:sp>
      <p:sp>
        <p:nvSpPr>
          <p:cNvPr id="39" name="文本框 38"/>
          <p:cNvSpPr txBox="1"/>
          <p:nvPr/>
        </p:nvSpPr>
        <p:spPr>
          <a:xfrm>
            <a:off x="5666105" y="4126230"/>
            <a:ext cx="2219325" cy="321945"/>
          </a:xfrm>
          <a:prstGeom prst="rect">
            <a:avLst/>
          </a:prstGeom>
          <a:noFill/>
        </p:spPr>
        <p:txBody>
          <a:bodyPr wrap="square" rtlCol="0">
            <a:spAutoFit/>
          </a:bodyPr>
          <a:lstStyle/>
          <a:p>
            <a:r>
              <a:rPr lang="en-US" altLang="zh-CN" sz="1500"/>
              <a:t>Combiner</a:t>
            </a:r>
            <a:r>
              <a:rPr lang="zh-CN" altLang="en-US" sz="1500"/>
              <a:t>阶段</a:t>
            </a:r>
            <a:endParaRPr lang="zh-CN" altLang="en-US" sz="1500"/>
          </a:p>
        </p:txBody>
      </p:sp>
      <p:sp>
        <p:nvSpPr>
          <p:cNvPr id="40" name="文本框 39"/>
          <p:cNvSpPr txBox="1"/>
          <p:nvPr/>
        </p:nvSpPr>
        <p:spPr>
          <a:xfrm>
            <a:off x="3599180" y="4126230"/>
            <a:ext cx="2219325" cy="321945"/>
          </a:xfrm>
          <a:prstGeom prst="rect">
            <a:avLst/>
          </a:prstGeom>
          <a:noFill/>
        </p:spPr>
        <p:txBody>
          <a:bodyPr wrap="square" rtlCol="0">
            <a:spAutoFit/>
          </a:bodyPr>
          <a:lstStyle/>
          <a:p>
            <a:r>
              <a:rPr lang="en-US" sz="1500"/>
              <a:t>Mapper</a:t>
            </a:r>
            <a:r>
              <a:rPr lang="zh-CN" altLang="en-US" sz="1500"/>
              <a:t>的输出</a:t>
            </a:r>
            <a:endParaRPr lang="zh-CN" altLang="en-US" sz="1500"/>
          </a:p>
        </p:txBody>
      </p:sp>
      <p:sp>
        <p:nvSpPr>
          <p:cNvPr id="41" name="文本框 40"/>
          <p:cNvSpPr txBox="1"/>
          <p:nvPr/>
        </p:nvSpPr>
        <p:spPr>
          <a:xfrm>
            <a:off x="7285990" y="4126230"/>
            <a:ext cx="2219325" cy="321945"/>
          </a:xfrm>
          <a:prstGeom prst="rect">
            <a:avLst/>
          </a:prstGeom>
          <a:noFill/>
        </p:spPr>
        <p:txBody>
          <a:bodyPr wrap="square" rtlCol="0">
            <a:spAutoFit/>
          </a:bodyPr>
          <a:lstStyle/>
          <a:p>
            <a:r>
              <a:rPr lang="en-US" sz="1500"/>
              <a:t>Reduce</a:t>
            </a:r>
            <a:r>
              <a:rPr lang="zh-CN" altLang="en-US" sz="1500"/>
              <a:t>阶段</a:t>
            </a:r>
            <a:endParaRPr lang="zh-CN" altLang="en-US" sz="1500"/>
          </a:p>
        </p:txBody>
      </p:sp>
      <p:cxnSp>
        <p:nvCxnSpPr>
          <p:cNvPr id="2" name="直接连接符 1"/>
          <p:cNvCxnSpPr/>
          <p:nvPr/>
        </p:nvCxnSpPr>
        <p:spPr>
          <a:xfrm>
            <a:off x="914400" y="3872230"/>
            <a:ext cx="9906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5.3.4  合并Combiner</a:t>
            </a:r>
            <a:endParaRPr lang="en-US" altLang="zh-CN" sz="2800" b="1" dirty="0">
              <a:sym typeface="+mn-ea"/>
            </a:endParaRPr>
          </a:p>
        </p:txBody>
      </p:sp>
      <p:sp>
        <p:nvSpPr>
          <p:cNvPr id="3" name="文本框 2"/>
          <p:cNvSpPr txBox="1"/>
          <p:nvPr/>
        </p:nvSpPr>
        <p:spPr>
          <a:xfrm>
            <a:off x="838200" y="1334770"/>
            <a:ext cx="8229600" cy="368300"/>
          </a:xfrm>
          <a:prstGeom prst="rect">
            <a:avLst/>
          </a:prstGeom>
          <a:noFill/>
        </p:spPr>
        <p:txBody>
          <a:bodyPr wrap="square" rtlCol="0">
            <a:spAutoFit/>
          </a:bodyPr>
          <a:lstStyle/>
          <a:p>
            <a:r>
              <a:rPr lang="zh-CN" altLang="en-US" b="1" dirty="0">
                <a:sym typeface="+mn-ea"/>
              </a:rPr>
              <a:t>（</a:t>
            </a:r>
            <a:r>
              <a:rPr lang="en-US" altLang="zh-CN" b="1" dirty="0">
                <a:sym typeface="+mn-ea"/>
              </a:rPr>
              <a:t>3</a:t>
            </a:r>
            <a:r>
              <a:rPr lang="zh-CN" altLang="en-US" b="1" dirty="0">
                <a:sym typeface="+mn-ea"/>
              </a:rPr>
              <a:t>）增加</a:t>
            </a:r>
            <a:r>
              <a:rPr lang="en-US" altLang="zh-CN" b="1" dirty="0">
                <a:sym typeface="+mn-ea"/>
              </a:rPr>
              <a:t>Combiner</a:t>
            </a:r>
            <a:r>
              <a:rPr lang="zh-CN" altLang="en-US" b="1" dirty="0">
                <a:sym typeface="+mn-ea"/>
              </a:rPr>
              <a:t>的</a:t>
            </a:r>
            <a:r>
              <a:rPr lang="en-US" altLang="zh-CN" b="1" dirty="0">
                <a:sym typeface="+mn-ea"/>
              </a:rPr>
              <a:t>WordCount</a:t>
            </a:r>
            <a:endParaRPr lang="en-US" altLang="zh-CN" b="1" dirty="0">
              <a:sym typeface="+mn-ea"/>
            </a:endParaRPr>
          </a:p>
        </p:txBody>
      </p:sp>
      <p:sp>
        <p:nvSpPr>
          <p:cNvPr id="32" name="文本框 31"/>
          <p:cNvSpPr txBox="1"/>
          <p:nvPr/>
        </p:nvSpPr>
        <p:spPr>
          <a:xfrm>
            <a:off x="180340" y="1920875"/>
            <a:ext cx="1266190" cy="321945"/>
          </a:xfrm>
          <a:prstGeom prst="rect">
            <a:avLst/>
          </a:prstGeom>
          <a:noFill/>
        </p:spPr>
        <p:txBody>
          <a:bodyPr wrap="square" rtlCol="0">
            <a:spAutoFit/>
          </a:bodyPr>
          <a:lstStyle/>
          <a:p>
            <a:r>
              <a:rPr lang="zh-CN" altLang="en-US" sz="1500"/>
              <a:t>输入</a:t>
            </a:r>
            <a:endParaRPr lang="zh-CN" altLang="en-US" sz="1500"/>
          </a:p>
        </p:txBody>
      </p:sp>
      <p:sp>
        <p:nvSpPr>
          <p:cNvPr id="33" name="文本框 32"/>
          <p:cNvSpPr txBox="1"/>
          <p:nvPr/>
        </p:nvSpPr>
        <p:spPr>
          <a:xfrm>
            <a:off x="4445" y="3639185"/>
            <a:ext cx="2249170" cy="768350"/>
          </a:xfrm>
          <a:prstGeom prst="rect">
            <a:avLst/>
          </a:prstGeom>
          <a:noFill/>
        </p:spPr>
        <p:txBody>
          <a:bodyPr wrap="square" rtlCol="0">
            <a:spAutoFit/>
          </a:bodyPr>
          <a:lstStyle/>
          <a:p>
            <a:r>
              <a:rPr lang="en-US" altLang="zh-CN" sz="1100"/>
              <a:t>/input/data.txt</a:t>
            </a:r>
            <a:endParaRPr lang="en-US" altLang="zh-CN" sz="1100"/>
          </a:p>
          <a:p>
            <a:endParaRPr lang="en-US" altLang="zh-CN" sz="1100"/>
          </a:p>
          <a:p>
            <a:r>
              <a:rPr lang="en-US" altLang="zh-CN" sz="1100"/>
              <a:t>a good beginning is half the battle</a:t>
            </a:r>
            <a:endParaRPr lang="en-US" altLang="zh-CN" sz="1100"/>
          </a:p>
          <a:p>
            <a:r>
              <a:rPr lang="en-US" altLang="zh-CN" sz="1100"/>
              <a:t>where there is a will there is a way</a:t>
            </a:r>
            <a:endParaRPr lang="en-US" altLang="zh-CN" sz="1100"/>
          </a:p>
        </p:txBody>
      </p:sp>
      <p:sp>
        <p:nvSpPr>
          <p:cNvPr id="34" name="文本框 33"/>
          <p:cNvSpPr txBox="1"/>
          <p:nvPr/>
        </p:nvSpPr>
        <p:spPr>
          <a:xfrm>
            <a:off x="3042285" y="1920875"/>
            <a:ext cx="1266190" cy="321945"/>
          </a:xfrm>
          <a:prstGeom prst="rect">
            <a:avLst/>
          </a:prstGeom>
          <a:noFill/>
        </p:spPr>
        <p:txBody>
          <a:bodyPr wrap="square" rtlCol="0">
            <a:spAutoFit/>
          </a:bodyPr>
          <a:lstStyle/>
          <a:p>
            <a:r>
              <a:rPr lang="en-US" altLang="zh-CN" sz="1500"/>
              <a:t>Mapper</a:t>
            </a:r>
            <a:endParaRPr lang="en-US" altLang="zh-CN" sz="1500"/>
          </a:p>
        </p:txBody>
      </p:sp>
      <p:sp>
        <p:nvSpPr>
          <p:cNvPr id="35" name="文本框 34"/>
          <p:cNvSpPr txBox="1"/>
          <p:nvPr/>
        </p:nvSpPr>
        <p:spPr>
          <a:xfrm>
            <a:off x="2508250" y="2778760"/>
            <a:ext cx="2334260" cy="937260"/>
          </a:xfrm>
          <a:prstGeom prst="rect">
            <a:avLst/>
          </a:prstGeom>
          <a:noFill/>
        </p:spPr>
        <p:txBody>
          <a:bodyPr wrap="square" rtlCol="0">
            <a:spAutoFit/>
          </a:bodyPr>
          <a:lstStyle/>
          <a:p>
            <a:r>
              <a:rPr lang="en-US" altLang="zh-CN" sz="1100"/>
              <a:t>k1</a:t>
            </a:r>
            <a:r>
              <a:rPr lang="zh-CN" altLang="en-US" sz="1100"/>
              <a:t>：偏移量 </a:t>
            </a:r>
            <a:r>
              <a:rPr lang="en-US" altLang="zh-CN" sz="1100">
                <a:solidFill>
                  <a:srgbClr val="FF0000"/>
                </a:solidFill>
              </a:rPr>
              <a:t>LongWritable</a:t>
            </a:r>
            <a:endParaRPr lang="en-US" altLang="zh-CN" sz="1100"/>
          </a:p>
          <a:p>
            <a:r>
              <a:rPr lang="en-US" altLang="zh-CN" sz="1100"/>
              <a:t>v1</a:t>
            </a:r>
            <a:r>
              <a:rPr lang="zh-CN" altLang="en-US" sz="1100"/>
              <a:t>：数据  </a:t>
            </a:r>
            <a:r>
              <a:rPr lang="en-US" altLang="zh-CN" sz="1100">
                <a:solidFill>
                  <a:srgbClr val="FF0000"/>
                </a:solidFill>
              </a:rPr>
              <a:t>Text</a:t>
            </a:r>
            <a:endParaRPr lang="en-US" altLang="zh-CN" sz="1100"/>
          </a:p>
          <a:p>
            <a:r>
              <a:rPr lang="en-US" altLang="zh-CN" sz="1100"/>
              <a:t>&lt;k1, v1&gt;</a:t>
            </a:r>
            <a:endParaRPr lang="en-US" altLang="zh-CN" sz="1100"/>
          </a:p>
          <a:p>
            <a:endParaRPr lang="en-US" altLang="zh-CN" sz="1100"/>
          </a:p>
          <a:p>
            <a:endParaRPr lang="en-US" altLang="zh-CN" sz="1100"/>
          </a:p>
        </p:txBody>
      </p:sp>
      <p:sp>
        <p:nvSpPr>
          <p:cNvPr id="36" name="文本框 35"/>
          <p:cNvSpPr txBox="1"/>
          <p:nvPr/>
        </p:nvSpPr>
        <p:spPr>
          <a:xfrm>
            <a:off x="5309235" y="2595880"/>
            <a:ext cx="2334260" cy="3969385"/>
          </a:xfrm>
          <a:prstGeom prst="rect">
            <a:avLst/>
          </a:prstGeom>
          <a:noFill/>
        </p:spPr>
        <p:txBody>
          <a:bodyPr wrap="square" rtlCol="0">
            <a:spAutoFit/>
          </a:bodyPr>
          <a:lstStyle/>
          <a:p>
            <a:r>
              <a:rPr lang="en-US" altLang="zh-CN" sz="1200"/>
              <a:t>k2</a:t>
            </a:r>
            <a:r>
              <a:rPr lang="zh-CN" altLang="en-US" sz="1200"/>
              <a:t>：单词 </a:t>
            </a:r>
            <a:r>
              <a:rPr lang="en-US" altLang="zh-CN" sz="1200">
                <a:solidFill>
                  <a:srgbClr val="FF0000"/>
                </a:solidFill>
              </a:rPr>
              <a:t>Text</a:t>
            </a:r>
            <a:r>
              <a:rPr lang="zh-CN" altLang="en-US" sz="1200">
                <a:solidFill>
                  <a:srgbClr val="FF0000"/>
                </a:solidFill>
              </a:rPr>
              <a:t> </a:t>
            </a:r>
            <a:endParaRPr lang="en-US" altLang="zh-CN" sz="1200"/>
          </a:p>
          <a:p>
            <a:r>
              <a:rPr lang="en-US" altLang="zh-CN" sz="1200"/>
              <a:t>v2</a:t>
            </a:r>
            <a:r>
              <a:rPr lang="zh-CN" altLang="en-US" sz="1200"/>
              <a:t>：</a:t>
            </a:r>
            <a:r>
              <a:rPr lang="en-US" altLang="zh-CN" sz="1200"/>
              <a:t>1  </a:t>
            </a:r>
            <a:r>
              <a:rPr lang="en-US" altLang="zh-CN" sz="1200">
                <a:solidFill>
                  <a:srgbClr val="FF0000"/>
                </a:solidFill>
              </a:rPr>
              <a:t>IntWritable</a:t>
            </a:r>
            <a:endParaRPr lang="en-US" altLang="zh-CN" sz="1200"/>
          </a:p>
          <a:p>
            <a:r>
              <a:rPr lang="en-US" altLang="zh-CN" sz="1200"/>
              <a:t>&lt;k2,v2&gt;</a:t>
            </a:r>
            <a:endParaRPr lang="en-US" altLang="zh-CN" sz="1200"/>
          </a:p>
          <a:p>
            <a:r>
              <a:rPr lang="en-US" altLang="zh-CN" sz="1200">
                <a:sym typeface="+mn-ea"/>
              </a:rPr>
              <a:t>a                  1</a:t>
            </a:r>
            <a:endParaRPr lang="en-US" altLang="zh-CN" sz="1200">
              <a:sym typeface="+mn-ea"/>
            </a:endParaRPr>
          </a:p>
          <a:p>
            <a:r>
              <a:rPr lang="en-US" altLang="zh-CN" sz="1200">
                <a:sym typeface="+mn-ea"/>
              </a:rPr>
              <a:t>good           1</a:t>
            </a:r>
            <a:endParaRPr lang="en-US" altLang="zh-CN" sz="1200">
              <a:sym typeface="+mn-ea"/>
            </a:endParaRPr>
          </a:p>
          <a:p>
            <a:r>
              <a:rPr lang="en-US" altLang="zh-CN" sz="1200">
                <a:sym typeface="+mn-ea"/>
              </a:rPr>
              <a:t>beginning  1</a:t>
            </a:r>
            <a:endParaRPr lang="en-US" altLang="zh-CN" sz="1200">
              <a:sym typeface="+mn-ea"/>
            </a:endParaRPr>
          </a:p>
          <a:p>
            <a:r>
              <a:rPr lang="en-US" altLang="zh-CN" sz="1200">
                <a:sym typeface="+mn-ea"/>
              </a:rPr>
              <a:t>is                  1</a:t>
            </a:r>
            <a:endParaRPr lang="en-US" altLang="zh-CN" sz="1200">
              <a:sym typeface="+mn-ea"/>
            </a:endParaRPr>
          </a:p>
          <a:p>
            <a:r>
              <a:rPr lang="en-US" altLang="zh-CN" sz="1200">
                <a:sym typeface="+mn-ea"/>
              </a:rPr>
              <a:t> half             1</a:t>
            </a:r>
            <a:endParaRPr lang="en-US" altLang="zh-CN" sz="1200">
              <a:sym typeface="+mn-ea"/>
            </a:endParaRPr>
          </a:p>
          <a:p>
            <a:r>
              <a:rPr lang="en-US" altLang="zh-CN" sz="1200">
                <a:sym typeface="+mn-ea"/>
              </a:rPr>
              <a:t>the               1</a:t>
            </a:r>
            <a:endParaRPr lang="en-US" altLang="zh-CN" sz="1200">
              <a:sym typeface="+mn-ea"/>
            </a:endParaRPr>
          </a:p>
          <a:p>
            <a:r>
              <a:rPr lang="en-US" altLang="zh-CN" sz="1200">
                <a:sym typeface="+mn-ea"/>
              </a:rPr>
              <a:t> battle          1</a:t>
            </a:r>
            <a:endParaRPr lang="en-US" altLang="zh-CN" sz="1200">
              <a:sym typeface="+mn-ea"/>
            </a:endParaRPr>
          </a:p>
          <a:p>
            <a:endParaRPr lang="en-US" altLang="zh-CN" sz="1200">
              <a:sym typeface="+mn-ea"/>
            </a:endParaRPr>
          </a:p>
          <a:p>
            <a:endParaRPr lang="en-US" altLang="zh-CN" sz="1200"/>
          </a:p>
          <a:p>
            <a:r>
              <a:rPr lang="en-US" altLang="zh-CN" sz="1200">
                <a:sym typeface="+mn-ea"/>
              </a:rPr>
              <a:t>where          1</a:t>
            </a:r>
            <a:endParaRPr lang="en-US" altLang="zh-CN" sz="1200">
              <a:sym typeface="+mn-ea"/>
            </a:endParaRPr>
          </a:p>
          <a:p>
            <a:r>
              <a:rPr lang="en-US" altLang="zh-CN" sz="1200">
                <a:sym typeface="+mn-ea"/>
              </a:rPr>
              <a:t>there            1</a:t>
            </a:r>
            <a:endParaRPr lang="en-US" altLang="zh-CN" sz="1200">
              <a:sym typeface="+mn-ea"/>
            </a:endParaRPr>
          </a:p>
          <a:p>
            <a:r>
              <a:rPr lang="en-US" altLang="zh-CN" sz="1200">
                <a:sym typeface="+mn-ea"/>
              </a:rPr>
              <a:t>is                   1</a:t>
            </a:r>
            <a:endParaRPr lang="en-US" altLang="zh-CN" sz="1200">
              <a:sym typeface="+mn-ea"/>
            </a:endParaRPr>
          </a:p>
          <a:p>
            <a:r>
              <a:rPr lang="en-US" altLang="zh-CN" sz="1200">
                <a:sym typeface="+mn-ea"/>
              </a:rPr>
              <a:t>a                    1</a:t>
            </a:r>
            <a:endParaRPr lang="en-US" altLang="zh-CN" sz="1200">
              <a:sym typeface="+mn-ea"/>
            </a:endParaRPr>
          </a:p>
          <a:p>
            <a:r>
              <a:rPr lang="en-US" altLang="zh-CN" sz="1200">
                <a:sym typeface="+mn-ea"/>
              </a:rPr>
              <a:t>will                1</a:t>
            </a:r>
            <a:endParaRPr lang="en-US" altLang="zh-CN" sz="1200">
              <a:sym typeface="+mn-ea"/>
            </a:endParaRPr>
          </a:p>
          <a:p>
            <a:r>
              <a:rPr lang="en-US" altLang="zh-CN" sz="1200">
                <a:sym typeface="+mn-ea"/>
              </a:rPr>
              <a:t>there             1</a:t>
            </a:r>
            <a:endParaRPr lang="en-US" altLang="zh-CN" sz="1200">
              <a:sym typeface="+mn-ea"/>
            </a:endParaRPr>
          </a:p>
          <a:p>
            <a:r>
              <a:rPr lang="en-US" altLang="zh-CN" sz="1200">
                <a:sym typeface="+mn-ea"/>
              </a:rPr>
              <a:t> is                   1</a:t>
            </a:r>
            <a:endParaRPr lang="en-US" altLang="zh-CN" sz="1200">
              <a:sym typeface="+mn-ea"/>
            </a:endParaRPr>
          </a:p>
          <a:p>
            <a:r>
              <a:rPr lang="en-US" altLang="zh-CN" sz="1200">
                <a:sym typeface="+mn-ea"/>
              </a:rPr>
              <a:t> a                    1</a:t>
            </a:r>
            <a:endParaRPr lang="en-US" altLang="zh-CN" sz="1200">
              <a:sym typeface="+mn-ea"/>
            </a:endParaRPr>
          </a:p>
          <a:p>
            <a:r>
              <a:rPr lang="en-US" altLang="zh-CN" sz="1200">
                <a:sym typeface="+mn-ea"/>
              </a:rPr>
              <a:t>way                1 </a:t>
            </a:r>
            <a:endParaRPr lang="en-US" altLang="zh-CN" sz="1200"/>
          </a:p>
        </p:txBody>
      </p:sp>
      <p:sp>
        <p:nvSpPr>
          <p:cNvPr id="37" name="文本框 36"/>
          <p:cNvSpPr txBox="1"/>
          <p:nvPr/>
        </p:nvSpPr>
        <p:spPr>
          <a:xfrm>
            <a:off x="6918325" y="1920875"/>
            <a:ext cx="1266190" cy="321945"/>
          </a:xfrm>
          <a:prstGeom prst="rect">
            <a:avLst/>
          </a:prstGeom>
          <a:noFill/>
        </p:spPr>
        <p:txBody>
          <a:bodyPr wrap="square" rtlCol="0">
            <a:spAutoFit/>
          </a:bodyPr>
          <a:lstStyle/>
          <a:p>
            <a:r>
              <a:rPr lang="en-US" altLang="zh-CN" sz="1500"/>
              <a:t>Combiner</a:t>
            </a:r>
            <a:endParaRPr lang="en-US" altLang="zh-CN" sz="1500"/>
          </a:p>
        </p:txBody>
      </p:sp>
      <p:sp>
        <p:nvSpPr>
          <p:cNvPr id="38" name="文本框 37"/>
          <p:cNvSpPr txBox="1"/>
          <p:nvPr/>
        </p:nvSpPr>
        <p:spPr>
          <a:xfrm>
            <a:off x="2600960" y="5391150"/>
            <a:ext cx="2334260" cy="260350"/>
          </a:xfrm>
          <a:prstGeom prst="rect">
            <a:avLst/>
          </a:prstGeom>
          <a:noFill/>
        </p:spPr>
        <p:txBody>
          <a:bodyPr wrap="square" rtlCol="0">
            <a:spAutoFit/>
          </a:bodyPr>
          <a:lstStyle/>
          <a:p>
            <a:r>
              <a:rPr lang="en-US" altLang="zh-CN" sz="1100">
                <a:sym typeface="+mn-ea"/>
              </a:rPr>
              <a:t>where there is a will there is a way</a:t>
            </a:r>
            <a:endParaRPr lang="en-US" altLang="zh-CN" sz="1100"/>
          </a:p>
        </p:txBody>
      </p:sp>
      <p:sp>
        <p:nvSpPr>
          <p:cNvPr id="39" name="文本框 38"/>
          <p:cNvSpPr txBox="1"/>
          <p:nvPr/>
        </p:nvSpPr>
        <p:spPr>
          <a:xfrm>
            <a:off x="2600325" y="3726815"/>
            <a:ext cx="2334260" cy="260350"/>
          </a:xfrm>
          <a:prstGeom prst="rect">
            <a:avLst/>
          </a:prstGeom>
          <a:noFill/>
        </p:spPr>
        <p:txBody>
          <a:bodyPr wrap="square" rtlCol="0">
            <a:spAutoFit/>
          </a:bodyPr>
          <a:lstStyle/>
          <a:p>
            <a:r>
              <a:rPr lang="en-US" altLang="zh-CN" sz="1100">
                <a:sym typeface="+mn-ea"/>
              </a:rPr>
              <a:t>a good beginning is half the battle</a:t>
            </a:r>
            <a:endParaRPr lang="en-US" altLang="zh-CN" sz="1100"/>
          </a:p>
        </p:txBody>
      </p:sp>
      <p:sp>
        <p:nvSpPr>
          <p:cNvPr id="40" name="文本框 39"/>
          <p:cNvSpPr txBox="1"/>
          <p:nvPr/>
        </p:nvSpPr>
        <p:spPr>
          <a:xfrm>
            <a:off x="8306435" y="2595880"/>
            <a:ext cx="1563370" cy="1383665"/>
          </a:xfrm>
          <a:prstGeom prst="rect">
            <a:avLst/>
          </a:prstGeom>
          <a:noFill/>
        </p:spPr>
        <p:txBody>
          <a:bodyPr wrap="square" rtlCol="0">
            <a:spAutoFit/>
          </a:bodyPr>
          <a:lstStyle/>
          <a:p>
            <a:r>
              <a:rPr lang="en-US" altLang="zh-CN" sz="1200"/>
              <a:t>k3</a:t>
            </a:r>
            <a:r>
              <a:rPr lang="zh-CN" altLang="en-US" sz="1200"/>
              <a:t>：单词 </a:t>
            </a:r>
            <a:r>
              <a:rPr lang="en-US" altLang="zh-CN" sz="1200">
                <a:solidFill>
                  <a:srgbClr val="FF0000"/>
                </a:solidFill>
              </a:rPr>
              <a:t>Text</a:t>
            </a:r>
            <a:r>
              <a:rPr lang="zh-CN" altLang="en-US" sz="1200">
                <a:solidFill>
                  <a:srgbClr val="FF0000"/>
                </a:solidFill>
              </a:rPr>
              <a:t> </a:t>
            </a:r>
            <a:endParaRPr lang="en-US" altLang="zh-CN" sz="1200"/>
          </a:p>
          <a:p>
            <a:r>
              <a:rPr lang="en-US" altLang="zh-CN" sz="1200"/>
              <a:t>v3</a:t>
            </a:r>
            <a:r>
              <a:rPr lang="zh-CN" altLang="en-US" sz="1200"/>
              <a:t>：</a:t>
            </a:r>
            <a:r>
              <a:rPr lang="en-US" altLang="zh-CN" sz="1200"/>
              <a:t>1  </a:t>
            </a:r>
            <a:r>
              <a:rPr lang="en-US" altLang="zh-CN" sz="1200">
                <a:solidFill>
                  <a:srgbClr val="FF0000"/>
                </a:solidFill>
              </a:rPr>
              <a:t>IntWritable</a:t>
            </a:r>
            <a:endParaRPr lang="en-US" altLang="zh-CN" sz="1200"/>
          </a:p>
          <a:p>
            <a:r>
              <a:rPr lang="en-US" altLang="zh-CN" sz="1200"/>
              <a:t>&lt;k3,v3&gt;</a:t>
            </a:r>
            <a:endParaRPr lang="en-US" altLang="zh-CN" sz="1200"/>
          </a:p>
          <a:p>
            <a:r>
              <a:rPr lang="en-US" altLang="zh-CN" sz="1200">
                <a:sym typeface="+mn-ea"/>
              </a:rPr>
              <a:t>a                  (1,2)</a:t>
            </a:r>
            <a:endParaRPr lang="en-US" altLang="zh-CN" sz="1200">
              <a:sym typeface="+mn-ea"/>
            </a:endParaRPr>
          </a:p>
          <a:p>
            <a:r>
              <a:rPr lang="en-US" altLang="zh-CN" sz="1200">
                <a:sym typeface="+mn-ea"/>
              </a:rPr>
              <a:t>good           (1)</a:t>
            </a:r>
            <a:endParaRPr lang="en-US" altLang="zh-CN" sz="1200">
              <a:sym typeface="+mn-ea"/>
            </a:endParaRPr>
          </a:p>
          <a:p>
            <a:r>
              <a:rPr lang="en-US" altLang="zh-CN" sz="1200">
                <a:sym typeface="+mn-ea"/>
              </a:rPr>
              <a:t>beginning   (1)</a:t>
            </a:r>
            <a:endParaRPr lang="en-US" altLang="zh-CN" sz="1200">
              <a:sym typeface="+mn-ea"/>
            </a:endParaRPr>
          </a:p>
          <a:p>
            <a:r>
              <a:rPr lang="en-US" altLang="zh-CN" sz="1200"/>
              <a:t>is                  (1,1,1)</a:t>
            </a:r>
            <a:endParaRPr lang="en-US" altLang="zh-CN" sz="1200"/>
          </a:p>
        </p:txBody>
      </p:sp>
      <p:cxnSp>
        <p:nvCxnSpPr>
          <p:cNvPr id="41" name="直接连接符 40"/>
          <p:cNvCxnSpPr/>
          <p:nvPr/>
        </p:nvCxnSpPr>
        <p:spPr>
          <a:xfrm>
            <a:off x="8300720" y="2008505"/>
            <a:ext cx="5715" cy="4556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0428605" y="2600325"/>
            <a:ext cx="1563370" cy="2676525"/>
          </a:xfrm>
          <a:prstGeom prst="rect">
            <a:avLst/>
          </a:prstGeom>
          <a:noFill/>
        </p:spPr>
        <p:txBody>
          <a:bodyPr wrap="square" rtlCol="0">
            <a:spAutoFit/>
          </a:bodyPr>
          <a:lstStyle/>
          <a:p>
            <a:r>
              <a:rPr lang="en-US" altLang="zh-CN" sz="1200"/>
              <a:t>k4</a:t>
            </a:r>
            <a:r>
              <a:rPr lang="zh-CN" altLang="en-US" sz="1200"/>
              <a:t>：单词 </a:t>
            </a:r>
            <a:r>
              <a:rPr lang="en-US" altLang="zh-CN" sz="1200">
                <a:solidFill>
                  <a:srgbClr val="FF0000"/>
                </a:solidFill>
              </a:rPr>
              <a:t>Text</a:t>
            </a:r>
            <a:r>
              <a:rPr lang="zh-CN" altLang="en-US" sz="1200">
                <a:solidFill>
                  <a:srgbClr val="FF0000"/>
                </a:solidFill>
              </a:rPr>
              <a:t> </a:t>
            </a:r>
            <a:endParaRPr lang="en-US" altLang="zh-CN" sz="1200"/>
          </a:p>
          <a:p>
            <a:r>
              <a:rPr lang="en-US" altLang="zh-CN" sz="1200"/>
              <a:t>v4</a:t>
            </a:r>
            <a:r>
              <a:rPr lang="zh-CN" altLang="en-US" sz="1200"/>
              <a:t>：频率 </a:t>
            </a:r>
            <a:r>
              <a:rPr lang="en-US" altLang="zh-CN" sz="1200">
                <a:solidFill>
                  <a:srgbClr val="FF0000"/>
                </a:solidFill>
              </a:rPr>
              <a:t>IntWritable</a:t>
            </a:r>
            <a:endParaRPr lang="en-US" altLang="zh-CN" sz="1200"/>
          </a:p>
          <a:p>
            <a:r>
              <a:rPr lang="en-US" altLang="zh-CN" sz="1200"/>
              <a:t>&lt;k4,v4&gt;</a:t>
            </a:r>
            <a:endParaRPr lang="en-US" altLang="zh-CN" sz="1200"/>
          </a:p>
          <a:p>
            <a:r>
              <a:rPr lang="en-US" altLang="zh-CN" sz="1200">
                <a:sym typeface="+mn-ea"/>
              </a:rPr>
              <a:t>a	3</a:t>
            </a:r>
            <a:endParaRPr lang="en-US" altLang="zh-CN" sz="1200">
              <a:sym typeface="+mn-ea"/>
            </a:endParaRPr>
          </a:p>
          <a:p>
            <a:r>
              <a:rPr lang="en-US" altLang="zh-CN" sz="1200">
                <a:sym typeface="+mn-ea"/>
              </a:rPr>
              <a:t>battle	1</a:t>
            </a:r>
            <a:endParaRPr lang="en-US" altLang="zh-CN" sz="1200">
              <a:sym typeface="+mn-ea"/>
            </a:endParaRPr>
          </a:p>
          <a:p>
            <a:r>
              <a:rPr lang="en-US" altLang="zh-CN" sz="1200">
                <a:sym typeface="+mn-ea"/>
              </a:rPr>
              <a:t>beginning	1</a:t>
            </a:r>
            <a:endParaRPr lang="en-US" altLang="zh-CN" sz="1200">
              <a:sym typeface="+mn-ea"/>
            </a:endParaRPr>
          </a:p>
          <a:p>
            <a:r>
              <a:rPr lang="en-US" altLang="zh-CN" sz="1200">
                <a:sym typeface="+mn-ea"/>
              </a:rPr>
              <a:t>good	1</a:t>
            </a:r>
            <a:endParaRPr lang="en-US" altLang="zh-CN" sz="1200">
              <a:sym typeface="+mn-ea"/>
            </a:endParaRPr>
          </a:p>
          <a:p>
            <a:r>
              <a:rPr lang="en-US" altLang="zh-CN" sz="1200">
                <a:sym typeface="+mn-ea"/>
              </a:rPr>
              <a:t>half	1</a:t>
            </a:r>
            <a:endParaRPr lang="en-US" altLang="zh-CN" sz="1200">
              <a:sym typeface="+mn-ea"/>
            </a:endParaRPr>
          </a:p>
          <a:p>
            <a:r>
              <a:rPr lang="en-US" altLang="zh-CN" sz="1200">
                <a:sym typeface="+mn-ea"/>
              </a:rPr>
              <a:t>is	3</a:t>
            </a:r>
            <a:endParaRPr lang="en-US" altLang="zh-CN" sz="1200">
              <a:sym typeface="+mn-ea"/>
            </a:endParaRPr>
          </a:p>
          <a:p>
            <a:r>
              <a:rPr lang="en-US" altLang="zh-CN" sz="1200">
                <a:sym typeface="+mn-ea"/>
              </a:rPr>
              <a:t>the	1</a:t>
            </a:r>
            <a:endParaRPr lang="en-US" altLang="zh-CN" sz="1200">
              <a:sym typeface="+mn-ea"/>
            </a:endParaRPr>
          </a:p>
          <a:p>
            <a:r>
              <a:rPr lang="en-US" altLang="zh-CN" sz="1200">
                <a:sym typeface="+mn-ea"/>
              </a:rPr>
              <a:t>there	2</a:t>
            </a:r>
            <a:endParaRPr lang="en-US" altLang="zh-CN" sz="1200">
              <a:sym typeface="+mn-ea"/>
            </a:endParaRPr>
          </a:p>
          <a:p>
            <a:r>
              <a:rPr lang="en-US" altLang="zh-CN" sz="1200">
                <a:sym typeface="+mn-ea"/>
              </a:rPr>
              <a:t>way	1</a:t>
            </a:r>
            <a:endParaRPr lang="en-US" altLang="zh-CN" sz="1200">
              <a:sym typeface="+mn-ea"/>
            </a:endParaRPr>
          </a:p>
          <a:p>
            <a:r>
              <a:rPr lang="en-US" altLang="zh-CN" sz="1200">
                <a:sym typeface="+mn-ea"/>
              </a:rPr>
              <a:t>where	1</a:t>
            </a:r>
            <a:endParaRPr lang="en-US" altLang="zh-CN" sz="1200">
              <a:sym typeface="+mn-ea"/>
            </a:endParaRPr>
          </a:p>
          <a:p>
            <a:r>
              <a:rPr lang="en-US" altLang="zh-CN" sz="1200">
                <a:sym typeface="+mn-ea"/>
              </a:rPr>
              <a:t>will	1</a:t>
            </a:r>
            <a:endParaRPr lang="en-US" altLang="zh-CN" sz="1200">
              <a:sym typeface="+mn-ea"/>
            </a:endParaRPr>
          </a:p>
        </p:txBody>
      </p:sp>
      <p:sp>
        <p:nvSpPr>
          <p:cNvPr id="49" name="右箭头 48"/>
          <p:cNvSpPr/>
          <p:nvPr/>
        </p:nvSpPr>
        <p:spPr>
          <a:xfrm>
            <a:off x="9754235" y="3399790"/>
            <a:ext cx="638810" cy="1930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9608820" y="3178810"/>
            <a:ext cx="819785" cy="275590"/>
          </a:xfrm>
          <a:prstGeom prst="rect">
            <a:avLst/>
          </a:prstGeom>
          <a:noFill/>
        </p:spPr>
        <p:txBody>
          <a:bodyPr wrap="square" rtlCol="0">
            <a:spAutoFit/>
          </a:bodyPr>
          <a:lstStyle/>
          <a:p>
            <a:r>
              <a:rPr lang="zh-CN" altLang="en-US" sz="1200"/>
              <a:t>对</a:t>
            </a:r>
            <a:r>
              <a:rPr lang="en-US" altLang="zh-CN" sz="1200"/>
              <a:t>v3</a:t>
            </a:r>
            <a:r>
              <a:rPr lang="zh-CN" altLang="en-US" sz="1200"/>
              <a:t>求和</a:t>
            </a:r>
            <a:endParaRPr lang="zh-CN" altLang="en-US" sz="1200"/>
          </a:p>
        </p:txBody>
      </p:sp>
      <p:sp>
        <p:nvSpPr>
          <p:cNvPr id="53" name="文本框 52"/>
          <p:cNvSpPr txBox="1"/>
          <p:nvPr/>
        </p:nvSpPr>
        <p:spPr>
          <a:xfrm>
            <a:off x="2253615" y="4215765"/>
            <a:ext cx="819785" cy="275590"/>
          </a:xfrm>
          <a:prstGeom prst="rect">
            <a:avLst/>
          </a:prstGeom>
          <a:noFill/>
        </p:spPr>
        <p:txBody>
          <a:bodyPr wrap="square" rtlCol="0">
            <a:spAutoFit/>
          </a:bodyPr>
          <a:lstStyle/>
          <a:p>
            <a:r>
              <a:rPr lang="en-US" sz="1200"/>
              <a:t>split</a:t>
            </a:r>
            <a:endParaRPr lang="en-US" sz="1200"/>
          </a:p>
        </p:txBody>
      </p:sp>
      <p:sp>
        <p:nvSpPr>
          <p:cNvPr id="54" name="右箭头 53"/>
          <p:cNvSpPr/>
          <p:nvPr/>
        </p:nvSpPr>
        <p:spPr>
          <a:xfrm>
            <a:off x="2315845" y="4491355"/>
            <a:ext cx="398780" cy="1784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右箭头 54"/>
          <p:cNvSpPr/>
          <p:nvPr/>
        </p:nvSpPr>
        <p:spPr>
          <a:xfrm>
            <a:off x="4634230" y="3639185"/>
            <a:ext cx="570230" cy="1924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右箭头 55"/>
          <p:cNvSpPr/>
          <p:nvPr/>
        </p:nvSpPr>
        <p:spPr>
          <a:xfrm>
            <a:off x="4739005" y="5474335"/>
            <a:ext cx="570230" cy="1924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8910955" y="1920875"/>
            <a:ext cx="1266190" cy="321945"/>
          </a:xfrm>
          <a:prstGeom prst="rect">
            <a:avLst/>
          </a:prstGeom>
          <a:noFill/>
        </p:spPr>
        <p:txBody>
          <a:bodyPr wrap="square" rtlCol="0">
            <a:spAutoFit/>
          </a:bodyPr>
          <a:lstStyle/>
          <a:p>
            <a:r>
              <a:rPr lang="en-US" altLang="zh-CN" sz="1500"/>
              <a:t>Reducer</a:t>
            </a:r>
            <a:endParaRPr lang="en-US" altLang="zh-CN" sz="1500"/>
          </a:p>
        </p:txBody>
      </p:sp>
      <p:sp>
        <p:nvSpPr>
          <p:cNvPr id="58" name="文本框 57"/>
          <p:cNvSpPr txBox="1"/>
          <p:nvPr/>
        </p:nvSpPr>
        <p:spPr>
          <a:xfrm>
            <a:off x="6621145" y="5080000"/>
            <a:ext cx="1563370" cy="275590"/>
          </a:xfrm>
          <a:prstGeom prst="rect">
            <a:avLst/>
          </a:prstGeom>
          <a:noFill/>
        </p:spPr>
        <p:txBody>
          <a:bodyPr wrap="square" rtlCol="0">
            <a:spAutoFit/>
          </a:bodyPr>
          <a:lstStyle/>
          <a:p>
            <a:r>
              <a:rPr lang="en-US" sz="1200"/>
              <a:t>a  (1,1)  ---&gt;  a   2</a:t>
            </a:r>
            <a:endParaRPr lang="en-US" altLang="zh-CN" sz="1200"/>
          </a:p>
        </p:txBody>
      </p:sp>
      <p:cxnSp>
        <p:nvCxnSpPr>
          <p:cNvPr id="59" name="直接箭头连接符 58"/>
          <p:cNvCxnSpPr/>
          <p:nvPr/>
        </p:nvCxnSpPr>
        <p:spPr>
          <a:xfrm flipV="1">
            <a:off x="7799705" y="3384550"/>
            <a:ext cx="548640" cy="1828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6245225" y="3323590"/>
            <a:ext cx="2072640" cy="6096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 name="对象 4">
            <a:hlinkClick r:id="" action="ppaction://ole?verb=0"/>
          </p:cNvPr>
          <p:cNvGraphicFramePr>
            <a:graphicFrameLocks noChangeAspect="1"/>
          </p:cNvGraphicFramePr>
          <p:nvPr/>
        </p:nvGraphicFramePr>
        <p:xfrm>
          <a:off x="180340" y="5474335"/>
          <a:ext cx="1659890" cy="1139190"/>
        </p:xfrm>
        <a:graphic>
          <a:graphicData uri="http://schemas.openxmlformats.org/presentationml/2006/ole">
            <mc:AlternateContent xmlns:mc="http://schemas.openxmlformats.org/markup-compatibility/2006">
              <mc:Choice xmlns:v="urn:schemas-microsoft-com:vml" Requires="v">
                <p:oleObj spid="_x0000_s4100" name="" showAsIcon="1" r:id="rId1" imgW="971550" imgH="666750" progId="Package">
                  <p:embed/>
                </p:oleObj>
              </mc:Choice>
              <mc:Fallback>
                <p:oleObj name="" showAsIcon="1" r:id="rId1" imgW="971550" imgH="666750" progId="Package">
                  <p:embed/>
                  <p:pic>
                    <p:nvPicPr>
                      <p:cNvPr id="0" name="图片 4096"/>
                      <p:cNvPicPr/>
                      <p:nvPr/>
                    </p:nvPicPr>
                    <p:blipFill>
                      <a:blip r:embed="rId2"/>
                      <a:stretch>
                        <a:fillRect/>
                      </a:stretch>
                    </p:blipFill>
                    <p:spPr>
                      <a:xfrm>
                        <a:off x="180340" y="5474335"/>
                        <a:ext cx="1659890" cy="1139190"/>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5.3.4  合并Combiner</a:t>
            </a:r>
            <a:endParaRPr lang="en-US" altLang="zh-CN" sz="2800" b="1" dirty="0">
              <a:sym typeface="+mn-ea"/>
            </a:endParaRPr>
          </a:p>
        </p:txBody>
      </p:sp>
      <p:sp>
        <p:nvSpPr>
          <p:cNvPr id="3" name="文本框 2"/>
          <p:cNvSpPr txBox="1"/>
          <p:nvPr/>
        </p:nvSpPr>
        <p:spPr>
          <a:xfrm>
            <a:off x="822960" y="1334770"/>
            <a:ext cx="8229600" cy="368300"/>
          </a:xfrm>
          <a:prstGeom prst="rect">
            <a:avLst/>
          </a:prstGeom>
          <a:noFill/>
        </p:spPr>
        <p:txBody>
          <a:bodyPr wrap="square" rtlCol="0">
            <a:spAutoFit/>
          </a:bodyPr>
          <a:lstStyle/>
          <a:p>
            <a:r>
              <a:rPr lang="zh-CN" altLang="en-US" b="1" dirty="0">
                <a:sym typeface="+mn-ea"/>
              </a:rPr>
              <a:t>（</a:t>
            </a:r>
            <a:r>
              <a:rPr lang="en-US" altLang="zh-CN" b="1" dirty="0">
                <a:sym typeface="+mn-ea"/>
              </a:rPr>
              <a:t>4</a:t>
            </a:r>
            <a:r>
              <a:rPr lang="zh-CN" altLang="en-US" b="1" dirty="0">
                <a:sym typeface="+mn-ea"/>
              </a:rPr>
              <a:t>）哪些情况不能使用</a:t>
            </a:r>
            <a:r>
              <a:rPr lang="en-US" altLang="zh-CN" b="1" dirty="0">
                <a:sym typeface="+mn-ea"/>
              </a:rPr>
              <a:t>Combiner   --&gt;</a:t>
            </a:r>
            <a:r>
              <a:rPr lang="zh-CN" altLang="en-US" b="1" dirty="0">
                <a:sym typeface="+mn-ea"/>
              </a:rPr>
              <a:t>举例：求平均值</a:t>
            </a:r>
            <a:endParaRPr lang="zh-CN" altLang="en-US" b="1" dirty="0">
              <a:sym typeface="+mn-ea"/>
            </a:endParaRPr>
          </a:p>
        </p:txBody>
      </p:sp>
      <p:sp>
        <p:nvSpPr>
          <p:cNvPr id="5" name="文本框 4"/>
          <p:cNvSpPr txBox="1"/>
          <p:nvPr/>
        </p:nvSpPr>
        <p:spPr>
          <a:xfrm>
            <a:off x="1301750" y="1909445"/>
            <a:ext cx="2021205" cy="1198880"/>
          </a:xfrm>
          <a:prstGeom prst="rect">
            <a:avLst/>
          </a:prstGeom>
          <a:noFill/>
        </p:spPr>
        <p:txBody>
          <a:bodyPr wrap="square" rtlCol="0">
            <a:spAutoFit/>
          </a:bodyPr>
          <a:lstStyle/>
          <a:p>
            <a:r>
              <a:rPr lang="en-US" altLang="zh-CN"/>
              <a:t>Mapper</a:t>
            </a:r>
            <a:r>
              <a:rPr lang="zh-CN" altLang="en-US"/>
              <a:t>输出</a:t>
            </a:r>
            <a:endParaRPr lang="zh-CN" altLang="en-US"/>
          </a:p>
          <a:p>
            <a:r>
              <a:rPr lang="en-US" altLang="zh-CN"/>
              <a:t>1</a:t>
            </a:r>
            <a:endParaRPr lang="en-US" altLang="zh-CN"/>
          </a:p>
          <a:p>
            <a:r>
              <a:rPr lang="en-US" altLang="zh-CN"/>
              <a:t>2</a:t>
            </a:r>
            <a:endParaRPr lang="en-US" altLang="zh-CN"/>
          </a:p>
          <a:p>
            <a:r>
              <a:rPr lang="en-US" altLang="zh-CN"/>
              <a:t>3</a:t>
            </a:r>
            <a:endParaRPr lang="en-US" altLang="zh-CN"/>
          </a:p>
        </p:txBody>
      </p:sp>
      <p:sp>
        <p:nvSpPr>
          <p:cNvPr id="6" name="文本框 5"/>
          <p:cNvSpPr txBox="1"/>
          <p:nvPr/>
        </p:nvSpPr>
        <p:spPr>
          <a:xfrm>
            <a:off x="4268470" y="2186305"/>
            <a:ext cx="1339215" cy="645160"/>
          </a:xfrm>
          <a:prstGeom prst="rect">
            <a:avLst/>
          </a:prstGeom>
          <a:noFill/>
        </p:spPr>
        <p:txBody>
          <a:bodyPr wrap="square" rtlCol="0">
            <a:spAutoFit/>
          </a:bodyPr>
          <a:lstStyle/>
          <a:p>
            <a:r>
              <a:rPr lang="en-US" altLang="zh-CN"/>
              <a:t>Reducer</a:t>
            </a:r>
            <a:endParaRPr lang="zh-CN" altLang="en-US"/>
          </a:p>
          <a:p>
            <a:r>
              <a:rPr lang="en-US" altLang="zh-CN"/>
              <a:t>(1,2,3)</a:t>
            </a:r>
            <a:endParaRPr lang="en-US" altLang="zh-CN"/>
          </a:p>
        </p:txBody>
      </p:sp>
      <p:sp>
        <p:nvSpPr>
          <p:cNvPr id="7" name="文本框 6"/>
          <p:cNvSpPr txBox="1"/>
          <p:nvPr/>
        </p:nvSpPr>
        <p:spPr>
          <a:xfrm>
            <a:off x="7183120" y="2385060"/>
            <a:ext cx="1339215" cy="368300"/>
          </a:xfrm>
          <a:prstGeom prst="rect">
            <a:avLst/>
          </a:prstGeom>
          <a:noFill/>
        </p:spPr>
        <p:txBody>
          <a:bodyPr wrap="square" rtlCol="0">
            <a:spAutoFit/>
          </a:bodyPr>
          <a:lstStyle/>
          <a:p>
            <a:r>
              <a:rPr lang="en-US"/>
              <a:t>2</a:t>
            </a:r>
            <a:endParaRPr lang="en-US"/>
          </a:p>
        </p:txBody>
      </p:sp>
      <p:sp>
        <p:nvSpPr>
          <p:cNvPr id="8" name="右箭头 7"/>
          <p:cNvSpPr/>
          <p:nvPr/>
        </p:nvSpPr>
        <p:spPr>
          <a:xfrm>
            <a:off x="2901315" y="2410460"/>
            <a:ext cx="918845" cy="2832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右箭头 8"/>
          <p:cNvSpPr/>
          <p:nvPr/>
        </p:nvSpPr>
        <p:spPr>
          <a:xfrm>
            <a:off x="5728335" y="2395855"/>
            <a:ext cx="1017270" cy="3117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文本框 9"/>
          <p:cNvSpPr txBox="1"/>
          <p:nvPr/>
        </p:nvSpPr>
        <p:spPr>
          <a:xfrm>
            <a:off x="1148080" y="4118610"/>
            <a:ext cx="2021205" cy="1198880"/>
          </a:xfrm>
          <a:prstGeom prst="rect">
            <a:avLst/>
          </a:prstGeom>
          <a:noFill/>
        </p:spPr>
        <p:txBody>
          <a:bodyPr wrap="square" rtlCol="0">
            <a:spAutoFit/>
          </a:bodyPr>
          <a:lstStyle/>
          <a:p>
            <a:r>
              <a:rPr lang="en-US" altLang="zh-CN"/>
              <a:t>Mapper</a:t>
            </a:r>
            <a:r>
              <a:rPr lang="zh-CN" altLang="en-US"/>
              <a:t>输出</a:t>
            </a:r>
            <a:endParaRPr lang="zh-CN" altLang="en-US"/>
          </a:p>
          <a:p>
            <a:r>
              <a:rPr lang="en-US" altLang="zh-CN"/>
              <a:t>1</a:t>
            </a:r>
            <a:endParaRPr lang="en-US" altLang="zh-CN"/>
          </a:p>
          <a:p>
            <a:r>
              <a:rPr lang="en-US" altLang="zh-CN"/>
              <a:t>2</a:t>
            </a:r>
            <a:endParaRPr lang="en-US" altLang="zh-CN"/>
          </a:p>
          <a:p>
            <a:r>
              <a:rPr lang="en-US" altLang="zh-CN"/>
              <a:t>3</a:t>
            </a:r>
            <a:endParaRPr lang="en-US" altLang="zh-CN"/>
          </a:p>
        </p:txBody>
      </p:sp>
      <p:sp>
        <p:nvSpPr>
          <p:cNvPr id="11" name="文本框 10"/>
          <p:cNvSpPr txBox="1"/>
          <p:nvPr/>
        </p:nvSpPr>
        <p:spPr>
          <a:xfrm>
            <a:off x="4352290" y="4605020"/>
            <a:ext cx="1339215" cy="368300"/>
          </a:xfrm>
          <a:prstGeom prst="rect">
            <a:avLst/>
          </a:prstGeom>
          <a:noFill/>
        </p:spPr>
        <p:txBody>
          <a:bodyPr wrap="square" rtlCol="0">
            <a:spAutoFit/>
          </a:bodyPr>
          <a:lstStyle/>
          <a:p>
            <a:r>
              <a:rPr lang="en-US" altLang="zh-CN"/>
              <a:t>(1.5,3)</a:t>
            </a:r>
            <a:endParaRPr lang="en-US" altLang="zh-CN"/>
          </a:p>
        </p:txBody>
      </p:sp>
      <p:sp>
        <p:nvSpPr>
          <p:cNvPr id="12" name="文本框 11"/>
          <p:cNvSpPr txBox="1"/>
          <p:nvPr/>
        </p:nvSpPr>
        <p:spPr>
          <a:xfrm>
            <a:off x="7029450" y="4594225"/>
            <a:ext cx="1339215" cy="321945"/>
          </a:xfrm>
          <a:prstGeom prst="rect">
            <a:avLst/>
          </a:prstGeom>
          <a:noFill/>
        </p:spPr>
        <p:txBody>
          <a:bodyPr wrap="square" rtlCol="0">
            <a:spAutoFit/>
          </a:bodyPr>
          <a:lstStyle/>
          <a:p>
            <a:r>
              <a:rPr lang="zh-CN" altLang="en-US" sz="1500"/>
              <a:t>不是</a:t>
            </a:r>
            <a:r>
              <a:rPr lang="en-US" altLang="zh-CN" sz="1500"/>
              <a:t>2</a:t>
            </a:r>
            <a:endParaRPr lang="en-US" altLang="zh-CN" sz="1500"/>
          </a:p>
        </p:txBody>
      </p:sp>
      <p:sp>
        <p:nvSpPr>
          <p:cNvPr id="14" name="右箭头 13"/>
          <p:cNvSpPr/>
          <p:nvPr/>
        </p:nvSpPr>
        <p:spPr>
          <a:xfrm>
            <a:off x="5574665" y="4605020"/>
            <a:ext cx="1017270" cy="3117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5" name="直接箭头连接符 14"/>
          <p:cNvCxnSpPr/>
          <p:nvPr/>
        </p:nvCxnSpPr>
        <p:spPr>
          <a:xfrm>
            <a:off x="1779905" y="4558665"/>
            <a:ext cx="1233170" cy="140970"/>
          </a:xfrm>
          <a:prstGeom prst="straightConnector1">
            <a:avLst/>
          </a:prstGeom>
          <a:ln w="25400">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flipV="1">
            <a:off x="1831340" y="4712970"/>
            <a:ext cx="1117600" cy="115570"/>
          </a:xfrm>
          <a:prstGeom prst="straightConnector1">
            <a:avLst/>
          </a:prstGeom>
          <a:ln w="25400">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3013075" y="4533900"/>
            <a:ext cx="1339215" cy="368300"/>
          </a:xfrm>
          <a:prstGeom prst="rect">
            <a:avLst/>
          </a:prstGeom>
          <a:noFill/>
        </p:spPr>
        <p:txBody>
          <a:bodyPr wrap="square" rtlCol="0">
            <a:spAutoFit/>
          </a:bodyPr>
          <a:lstStyle/>
          <a:p>
            <a:r>
              <a:rPr lang="en-US"/>
              <a:t>1.5</a:t>
            </a:r>
            <a:endParaRPr lang="en-US"/>
          </a:p>
        </p:txBody>
      </p:sp>
      <p:cxnSp>
        <p:nvCxnSpPr>
          <p:cNvPr id="18" name="直接箭头连接符 17"/>
          <p:cNvCxnSpPr>
            <a:endCxn id="17" idx="3"/>
          </p:cNvCxnSpPr>
          <p:nvPr/>
        </p:nvCxnSpPr>
        <p:spPr>
          <a:xfrm>
            <a:off x="3385185" y="4686935"/>
            <a:ext cx="967105" cy="31115"/>
          </a:xfrm>
          <a:prstGeom prst="straightConnector1">
            <a:avLst/>
          </a:prstGeom>
          <a:ln w="25400">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endCxn id="17" idx="3"/>
          </p:cNvCxnSpPr>
          <p:nvPr/>
        </p:nvCxnSpPr>
        <p:spPr>
          <a:xfrm flipV="1">
            <a:off x="1870075" y="4718050"/>
            <a:ext cx="2482215" cy="418465"/>
          </a:xfrm>
          <a:prstGeom prst="straightConnector1">
            <a:avLst/>
          </a:prstGeom>
          <a:ln w="25400">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5691505" y="2063115"/>
            <a:ext cx="1339215" cy="321945"/>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1500">
                <a:solidFill>
                  <a:schemeClr val="tx1"/>
                </a:solidFill>
              </a:rPr>
              <a:t>求平均值</a:t>
            </a:r>
            <a:endParaRPr lang="zh-CN" altLang="en-US" sz="1500">
              <a:solidFill>
                <a:schemeClr val="tx1"/>
              </a:solidFill>
            </a:endParaRPr>
          </a:p>
        </p:txBody>
      </p:sp>
      <p:sp>
        <p:nvSpPr>
          <p:cNvPr id="22" name="文本框 21"/>
          <p:cNvSpPr txBox="1"/>
          <p:nvPr/>
        </p:nvSpPr>
        <p:spPr>
          <a:xfrm>
            <a:off x="5426710" y="4364990"/>
            <a:ext cx="1339215" cy="321945"/>
          </a:xfrm>
          <a:prstGeom prst="rect">
            <a:avLst/>
          </a:prstGeom>
          <a:noFill/>
        </p:spPr>
        <p:txBody>
          <a:bodyPr wrap="square" rtlCol="0">
            <a:spAutoFit/>
          </a:bodyPr>
          <a:lstStyle/>
          <a:p>
            <a:r>
              <a:rPr lang="zh-CN" altLang="en-US" sz="1500"/>
              <a:t>求平均值</a:t>
            </a:r>
            <a:endParaRPr lang="zh-CN" altLang="en-US" sz="1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MapReduce工作机制</a:t>
              </a:r>
              <a:endParaRPr lang="zh-CN" altLang="en-US" sz="3600" b="1" dirty="0">
                <a:solidFill>
                  <a:srgbClr val="B22F33"/>
                </a:solidFill>
                <a:latin typeface="微软雅黑" panose="020B0503020204020204" charset="-122"/>
                <a:ea typeface="微软雅黑" panose="020B0503020204020204" charset="-122"/>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0 4</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6380480" cy="521970"/>
          </a:xfrm>
          <a:prstGeom prst="rect">
            <a:avLst/>
          </a:prstGeom>
          <a:noFill/>
        </p:spPr>
        <p:txBody>
          <a:bodyPr wrap="square" rtlCol="0">
            <a:spAutoFit/>
          </a:bodyPr>
          <a:lstStyle/>
          <a:p>
            <a:r>
              <a:rPr lang="en-US" altLang="zh-CN" sz="2800" b="1" dirty="0"/>
              <a:t>5.4.1  </a:t>
            </a:r>
            <a:r>
              <a:rPr lang="en-US" sz="2800" b="1" dirty="0">
                <a:sym typeface="+mn-ea"/>
              </a:rPr>
              <a:t>MapReduce</a:t>
            </a:r>
            <a:r>
              <a:rPr lang="zh-CN" altLang="en-US" sz="2800" b="1" dirty="0">
                <a:sym typeface="+mn-ea"/>
              </a:rPr>
              <a:t>作业运行</a:t>
            </a:r>
            <a:r>
              <a:rPr lang="zh-CN" altLang="en-US" sz="2800" b="1" dirty="0"/>
              <a:t>机制</a:t>
            </a:r>
            <a:endParaRPr lang="zh-CN" altLang="en-US" sz="2800" b="1" dirty="0"/>
          </a:p>
        </p:txBody>
      </p:sp>
      <p:sp>
        <p:nvSpPr>
          <p:cNvPr id="15" name="文本框 14"/>
          <p:cNvSpPr txBox="1"/>
          <p:nvPr/>
        </p:nvSpPr>
        <p:spPr>
          <a:xfrm>
            <a:off x="276860" y="1532890"/>
            <a:ext cx="11962130" cy="4130675"/>
          </a:xfrm>
          <a:prstGeom prst="rect">
            <a:avLst/>
          </a:prstGeom>
          <a:noFill/>
        </p:spPr>
        <p:txBody>
          <a:bodyPr wrap="square" rtlCol="0">
            <a:spAutoFit/>
          </a:bodyPr>
          <a:lstStyle/>
          <a:p>
            <a:pPr>
              <a:lnSpc>
                <a:spcPct val="150000"/>
              </a:lnSpc>
            </a:pPr>
            <a:r>
              <a:rPr lang="zh-CN" altLang="en-US" sz="2500"/>
              <a:t>整个过程涉及五个独立的实体：</a:t>
            </a:r>
            <a:endParaRPr lang="zh-CN" altLang="en-US" sz="2500"/>
          </a:p>
          <a:p>
            <a:pPr>
              <a:lnSpc>
                <a:spcPct val="150000"/>
              </a:lnSpc>
            </a:pPr>
            <a:r>
              <a:rPr lang="zh-CN" altLang="en-US" sz="2500"/>
              <a:t>（</a:t>
            </a:r>
            <a:r>
              <a:rPr lang="en-US" altLang="zh-CN" sz="2500"/>
              <a:t>1</a:t>
            </a:r>
            <a:r>
              <a:rPr lang="zh-CN" altLang="en-US" sz="2500"/>
              <a:t>）客户端：提交</a:t>
            </a:r>
            <a:r>
              <a:rPr lang="en-US" altLang="zh-CN" sz="2500"/>
              <a:t>MapReduce</a:t>
            </a:r>
            <a:r>
              <a:rPr lang="zh-CN" altLang="en-US" sz="2500"/>
              <a:t>作业</a:t>
            </a:r>
            <a:endParaRPr lang="zh-CN" altLang="en-US" sz="2500"/>
          </a:p>
          <a:p>
            <a:pPr>
              <a:lnSpc>
                <a:spcPct val="150000"/>
              </a:lnSpc>
            </a:pPr>
            <a:r>
              <a:rPr lang="zh-CN" altLang="en-US" sz="2500"/>
              <a:t>（</a:t>
            </a:r>
            <a:r>
              <a:rPr lang="en-US" altLang="zh-CN" sz="2500"/>
              <a:t>2</a:t>
            </a:r>
            <a:r>
              <a:rPr lang="zh-CN" altLang="en-US" sz="2500"/>
              <a:t>）</a:t>
            </a:r>
            <a:r>
              <a:rPr lang="en-US" altLang="zh-CN" sz="2500"/>
              <a:t>YARN Resource Manager</a:t>
            </a:r>
            <a:r>
              <a:rPr lang="zh-CN" altLang="en-US" sz="2500"/>
              <a:t>：负责协调集群上计算机资源的分配</a:t>
            </a:r>
            <a:endParaRPr lang="zh-CN" altLang="en-US" sz="2500"/>
          </a:p>
          <a:p>
            <a:pPr>
              <a:lnSpc>
                <a:spcPct val="150000"/>
              </a:lnSpc>
            </a:pPr>
            <a:r>
              <a:rPr lang="zh-CN" altLang="en-US" sz="2500"/>
              <a:t>（</a:t>
            </a:r>
            <a:r>
              <a:rPr lang="en-US" altLang="zh-CN" sz="2500"/>
              <a:t>3</a:t>
            </a:r>
            <a:r>
              <a:rPr lang="zh-CN" altLang="en-US" sz="2500"/>
              <a:t>）</a:t>
            </a:r>
            <a:r>
              <a:rPr lang="en-US" altLang="zh-CN" sz="2500"/>
              <a:t>YARN Node Manager</a:t>
            </a:r>
            <a:r>
              <a:rPr lang="zh-CN" altLang="en-US" sz="2500"/>
              <a:t>：负责启动和监视集群中机器上的计算容器</a:t>
            </a:r>
            <a:r>
              <a:rPr lang="en-US" altLang="zh-CN" sz="2500"/>
              <a:t>(container)</a:t>
            </a:r>
            <a:endParaRPr lang="en-US" altLang="zh-CN" sz="2500"/>
          </a:p>
          <a:p>
            <a:pPr>
              <a:lnSpc>
                <a:spcPct val="150000"/>
              </a:lnSpc>
            </a:pPr>
            <a:r>
              <a:rPr lang="zh-CN" altLang="en-US" sz="2500"/>
              <a:t>（</a:t>
            </a:r>
            <a:r>
              <a:rPr lang="en-US" altLang="zh-CN" sz="2500"/>
              <a:t>4</a:t>
            </a:r>
            <a:r>
              <a:rPr lang="zh-CN" altLang="en-US" sz="2500"/>
              <a:t>）</a:t>
            </a:r>
            <a:r>
              <a:rPr lang="en-US" altLang="zh-CN" sz="2500"/>
              <a:t>Application Master</a:t>
            </a:r>
            <a:r>
              <a:rPr lang="zh-CN" altLang="en-US" sz="2500"/>
              <a:t>，负责协调运行</a:t>
            </a:r>
            <a:r>
              <a:rPr lang="en-US" altLang="zh-CN" sz="2500"/>
              <a:t>MapReduce</a:t>
            </a:r>
            <a:r>
              <a:rPr lang="zh-CN" altLang="en-US" sz="2500"/>
              <a:t>作业的任务。它和</a:t>
            </a:r>
            <a:r>
              <a:rPr lang="en-US" altLang="zh-CN" sz="2500"/>
              <a:t>MapReduce</a:t>
            </a:r>
            <a:r>
              <a:rPr lang="zh-CN" altLang="en-US" sz="2500"/>
              <a:t>任务在容器中运行，这些容器由资源管理器分配并由节点管理器进行管理。</a:t>
            </a:r>
            <a:endParaRPr lang="zh-CN" altLang="en-US" sz="2500"/>
          </a:p>
          <a:p>
            <a:pPr>
              <a:lnSpc>
                <a:spcPct val="150000"/>
              </a:lnSpc>
            </a:pPr>
            <a:r>
              <a:rPr lang="zh-CN" altLang="en-US" sz="2500"/>
              <a:t>（</a:t>
            </a:r>
            <a:r>
              <a:rPr lang="en-US" altLang="zh-CN" sz="2500"/>
              <a:t>5</a:t>
            </a:r>
            <a:r>
              <a:rPr lang="zh-CN" altLang="en-US" sz="2500"/>
              <a:t>）分布式文件系统（一般为</a:t>
            </a:r>
            <a:r>
              <a:rPr lang="en-US" altLang="zh-CN" sz="2500"/>
              <a:t>HDFS</a:t>
            </a:r>
            <a:r>
              <a:rPr lang="zh-CN" altLang="en-US" sz="2500"/>
              <a:t>）：共享作业文件</a:t>
            </a:r>
            <a:endParaRPr lang="en-US" altLang="zh-CN" sz="25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8076565" cy="521970"/>
          </a:xfrm>
          <a:prstGeom prst="rect">
            <a:avLst/>
          </a:prstGeom>
          <a:noFill/>
        </p:spPr>
        <p:txBody>
          <a:bodyPr wrap="square" rtlCol="0">
            <a:spAutoFit/>
          </a:bodyPr>
          <a:lstStyle/>
          <a:p>
            <a:r>
              <a:rPr lang="en-US" altLang="zh-CN" sz="2800" b="1" dirty="0"/>
              <a:t>5.4.1  YARN</a:t>
            </a:r>
            <a:r>
              <a:rPr lang="zh-CN" altLang="en-US" sz="2800" b="1" dirty="0"/>
              <a:t>中</a:t>
            </a:r>
            <a:r>
              <a:rPr lang="en-US" sz="2800" b="1" dirty="0">
                <a:sym typeface="+mn-ea"/>
              </a:rPr>
              <a:t>MapReduce</a:t>
            </a:r>
            <a:r>
              <a:rPr lang="zh-CN" altLang="en-US" sz="2800" b="1" dirty="0">
                <a:sym typeface="+mn-ea"/>
              </a:rPr>
              <a:t>作业运行</a:t>
            </a:r>
            <a:r>
              <a:rPr lang="zh-CN" altLang="en-US" sz="2800" b="1" dirty="0"/>
              <a:t>机制</a:t>
            </a:r>
            <a:endParaRPr lang="zh-CN" altLang="en-US" sz="2800" b="1" dirty="0"/>
          </a:p>
        </p:txBody>
      </p:sp>
      <p:sp>
        <p:nvSpPr>
          <p:cNvPr id="2" name="矩形 1"/>
          <p:cNvSpPr/>
          <p:nvPr/>
        </p:nvSpPr>
        <p:spPr>
          <a:xfrm>
            <a:off x="285115" y="1689100"/>
            <a:ext cx="11545570" cy="5095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83895" y="1845310"/>
            <a:ext cx="3718560" cy="12338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36295" y="2012950"/>
            <a:ext cx="3458845"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34415" y="2150110"/>
            <a:ext cx="1401445" cy="5638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MapReduce</a:t>
            </a:r>
            <a:endParaRPr lang="en-US" altLang="zh-CN">
              <a:solidFill>
                <a:schemeClr val="tx1"/>
              </a:solidFill>
            </a:endParaRPr>
          </a:p>
          <a:p>
            <a:pPr algn="ctr"/>
            <a:r>
              <a:rPr lang="en-US" altLang="zh-CN">
                <a:solidFill>
                  <a:schemeClr val="tx1"/>
                </a:solidFill>
              </a:rPr>
              <a:t>program</a:t>
            </a:r>
            <a:endParaRPr lang="en-US" altLang="zh-CN">
              <a:solidFill>
                <a:schemeClr val="tx1"/>
              </a:solidFill>
            </a:endParaRPr>
          </a:p>
        </p:txBody>
      </p:sp>
      <p:sp>
        <p:nvSpPr>
          <p:cNvPr id="7" name="矩形 6"/>
          <p:cNvSpPr/>
          <p:nvPr/>
        </p:nvSpPr>
        <p:spPr>
          <a:xfrm>
            <a:off x="3488055" y="2150110"/>
            <a:ext cx="685800" cy="5638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Job</a:t>
            </a:r>
            <a:endParaRPr lang="en-US" altLang="zh-CN"/>
          </a:p>
        </p:txBody>
      </p:sp>
      <p:cxnSp>
        <p:nvCxnSpPr>
          <p:cNvPr id="9" name="直接箭头连接符 8"/>
          <p:cNvCxnSpPr>
            <a:stCxn id="6" idx="3"/>
            <a:endCxn id="7" idx="1"/>
          </p:cNvCxnSpPr>
          <p:nvPr/>
        </p:nvCxnSpPr>
        <p:spPr>
          <a:xfrm>
            <a:off x="2435860" y="2432050"/>
            <a:ext cx="105219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435860" y="2043430"/>
            <a:ext cx="1475740" cy="368300"/>
          </a:xfrm>
          <a:prstGeom prst="rect">
            <a:avLst/>
          </a:prstGeom>
          <a:noFill/>
        </p:spPr>
        <p:txBody>
          <a:bodyPr wrap="square" rtlCol="0">
            <a:spAutoFit/>
          </a:bodyPr>
          <a:lstStyle/>
          <a:p>
            <a:r>
              <a:rPr lang="en-US" altLang="zh-CN"/>
              <a:t>1.run job</a:t>
            </a:r>
            <a:endParaRPr lang="en-US" altLang="zh-CN"/>
          </a:p>
        </p:txBody>
      </p:sp>
      <p:sp>
        <p:nvSpPr>
          <p:cNvPr id="11" name="文本框 10"/>
          <p:cNvSpPr txBox="1"/>
          <p:nvPr/>
        </p:nvSpPr>
        <p:spPr>
          <a:xfrm>
            <a:off x="2360295" y="2528570"/>
            <a:ext cx="1203960" cy="368300"/>
          </a:xfrm>
          <a:prstGeom prst="rect">
            <a:avLst/>
          </a:prstGeom>
          <a:noFill/>
        </p:spPr>
        <p:txBody>
          <a:bodyPr wrap="square" rtlCol="0">
            <a:spAutoFit/>
          </a:bodyPr>
          <a:lstStyle/>
          <a:p>
            <a:r>
              <a:rPr lang="en-US" altLang="zh-CN"/>
              <a:t>client JVM</a:t>
            </a:r>
            <a:endParaRPr lang="en-US" altLang="zh-CN"/>
          </a:p>
        </p:txBody>
      </p:sp>
      <p:sp>
        <p:nvSpPr>
          <p:cNvPr id="12" name="文本框 11"/>
          <p:cNvSpPr txBox="1"/>
          <p:nvPr/>
        </p:nvSpPr>
        <p:spPr>
          <a:xfrm>
            <a:off x="2092960" y="2805430"/>
            <a:ext cx="1737360" cy="368300"/>
          </a:xfrm>
          <a:prstGeom prst="rect">
            <a:avLst/>
          </a:prstGeom>
          <a:noFill/>
        </p:spPr>
        <p:txBody>
          <a:bodyPr wrap="square" rtlCol="0">
            <a:spAutoFit/>
          </a:bodyPr>
          <a:lstStyle/>
          <a:p>
            <a:r>
              <a:rPr lang="en-US" altLang="zh-CN"/>
              <a:t>client node</a:t>
            </a:r>
            <a:endParaRPr lang="en-US" altLang="zh-CN"/>
          </a:p>
        </p:txBody>
      </p:sp>
      <p:sp>
        <p:nvSpPr>
          <p:cNvPr id="13" name="矩形 12"/>
          <p:cNvSpPr/>
          <p:nvPr/>
        </p:nvSpPr>
        <p:spPr>
          <a:xfrm>
            <a:off x="8597900" y="1845310"/>
            <a:ext cx="2652395" cy="12338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856980" y="2012950"/>
            <a:ext cx="22860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159875" y="2150110"/>
            <a:ext cx="1983105" cy="5638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ResourceManager</a:t>
            </a:r>
            <a:endParaRPr lang="en-US" altLang="zh-CN"/>
          </a:p>
        </p:txBody>
      </p:sp>
      <p:cxnSp>
        <p:nvCxnSpPr>
          <p:cNvPr id="17" name="直接箭头连接符 16"/>
          <p:cNvCxnSpPr/>
          <p:nvPr/>
        </p:nvCxnSpPr>
        <p:spPr>
          <a:xfrm>
            <a:off x="4173855" y="2327910"/>
            <a:ext cx="4970145" cy="76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838190" y="1967230"/>
            <a:ext cx="2343785" cy="368300"/>
          </a:xfrm>
          <a:prstGeom prst="rect">
            <a:avLst/>
          </a:prstGeom>
          <a:noFill/>
        </p:spPr>
        <p:txBody>
          <a:bodyPr wrap="square" rtlCol="0">
            <a:spAutoFit/>
          </a:bodyPr>
          <a:lstStyle/>
          <a:p>
            <a:r>
              <a:rPr lang="en-US" altLang="zh-CN"/>
              <a:t>2:</a:t>
            </a:r>
            <a:r>
              <a:rPr lang="zh-CN" altLang="en-US"/>
              <a:t>获取</a:t>
            </a:r>
            <a:r>
              <a:rPr lang="en-US" altLang="zh-CN"/>
              <a:t>JobID</a:t>
            </a:r>
            <a:endParaRPr lang="en-US" altLang="zh-CN"/>
          </a:p>
        </p:txBody>
      </p:sp>
      <p:sp>
        <p:nvSpPr>
          <p:cNvPr id="20" name="文本框 19"/>
          <p:cNvSpPr txBox="1"/>
          <p:nvPr/>
        </p:nvSpPr>
        <p:spPr>
          <a:xfrm>
            <a:off x="8811895" y="2774950"/>
            <a:ext cx="2529205" cy="368300"/>
          </a:xfrm>
          <a:prstGeom prst="rect">
            <a:avLst/>
          </a:prstGeom>
          <a:noFill/>
        </p:spPr>
        <p:txBody>
          <a:bodyPr wrap="square" rtlCol="0">
            <a:spAutoFit/>
          </a:bodyPr>
          <a:lstStyle/>
          <a:p>
            <a:r>
              <a:rPr lang="en-US" altLang="zh-CN"/>
              <a:t>resource manager </a:t>
            </a:r>
            <a:endParaRPr lang="en-US" altLang="zh-CN"/>
          </a:p>
        </p:txBody>
      </p:sp>
      <p:sp>
        <p:nvSpPr>
          <p:cNvPr id="23" name="文本框 22"/>
          <p:cNvSpPr txBox="1"/>
          <p:nvPr/>
        </p:nvSpPr>
        <p:spPr>
          <a:xfrm>
            <a:off x="4557395" y="2528570"/>
            <a:ext cx="3822700" cy="368300"/>
          </a:xfrm>
          <a:prstGeom prst="rect">
            <a:avLst/>
          </a:prstGeom>
          <a:noFill/>
        </p:spPr>
        <p:txBody>
          <a:bodyPr wrap="square" rtlCol="0">
            <a:spAutoFit/>
          </a:bodyPr>
          <a:lstStyle/>
          <a:p>
            <a:r>
              <a:rPr lang="en-US" altLang="zh-CN"/>
              <a:t>4:</a:t>
            </a:r>
            <a:r>
              <a:rPr lang="zh-CN" altLang="en-US"/>
              <a:t>提交</a:t>
            </a:r>
            <a:r>
              <a:rPr lang="en-US" altLang="zh-CN"/>
              <a:t>Job (JobID/</a:t>
            </a:r>
            <a:r>
              <a:rPr lang="zh-CN" altLang="en-US"/>
              <a:t>数据元信息</a:t>
            </a:r>
            <a:r>
              <a:rPr lang="en-US" altLang="zh-CN"/>
              <a:t>)</a:t>
            </a:r>
            <a:endParaRPr lang="en-US" altLang="zh-CN"/>
          </a:p>
        </p:txBody>
      </p:sp>
      <p:sp>
        <p:nvSpPr>
          <p:cNvPr id="24" name="矩形 23"/>
          <p:cNvSpPr/>
          <p:nvPr/>
        </p:nvSpPr>
        <p:spPr>
          <a:xfrm>
            <a:off x="4686300" y="2993390"/>
            <a:ext cx="2743200" cy="19843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165090" y="4181475"/>
            <a:ext cx="1861820" cy="5638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MRAppMaster</a:t>
            </a:r>
            <a:endParaRPr lang="en-US" altLang="zh-CN"/>
          </a:p>
        </p:txBody>
      </p:sp>
      <p:sp>
        <p:nvSpPr>
          <p:cNvPr id="27" name="文本框 26"/>
          <p:cNvSpPr txBox="1"/>
          <p:nvPr/>
        </p:nvSpPr>
        <p:spPr>
          <a:xfrm>
            <a:off x="5090160" y="4685665"/>
            <a:ext cx="2529205" cy="368300"/>
          </a:xfrm>
          <a:prstGeom prst="rect">
            <a:avLst/>
          </a:prstGeom>
          <a:noFill/>
        </p:spPr>
        <p:txBody>
          <a:bodyPr wrap="square" rtlCol="0">
            <a:spAutoFit/>
          </a:bodyPr>
          <a:lstStyle/>
          <a:p>
            <a:r>
              <a:rPr lang="en-US" altLang="zh-CN"/>
              <a:t>node manager node</a:t>
            </a:r>
            <a:endParaRPr lang="en-US" altLang="zh-CN"/>
          </a:p>
        </p:txBody>
      </p:sp>
      <p:sp>
        <p:nvSpPr>
          <p:cNvPr id="28" name="云形 27"/>
          <p:cNvSpPr/>
          <p:nvPr/>
        </p:nvSpPr>
        <p:spPr>
          <a:xfrm>
            <a:off x="520700" y="5293995"/>
            <a:ext cx="2350135" cy="1143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Shared</a:t>
            </a:r>
            <a:endParaRPr lang="en-US" altLang="zh-CN"/>
          </a:p>
          <a:p>
            <a:pPr algn="ctr"/>
            <a:r>
              <a:rPr lang="en-US" altLang="zh-CN"/>
              <a:t>File System</a:t>
            </a:r>
            <a:endParaRPr lang="en-US" altLang="zh-CN"/>
          </a:p>
          <a:p>
            <a:pPr algn="ctr"/>
            <a:r>
              <a:rPr lang="en-US" altLang="zh-CN"/>
              <a:t>(HDFS)</a:t>
            </a:r>
            <a:endParaRPr lang="en-US" altLang="zh-CN"/>
          </a:p>
        </p:txBody>
      </p:sp>
      <p:cxnSp>
        <p:nvCxnSpPr>
          <p:cNvPr id="29" name="直接箭头连接符 28"/>
          <p:cNvCxnSpPr/>
          <p:nvPr/>
        </p:nvCxnSpPr>
        <p:spPr>
          <a:xfrm flipH="1">
            <a:off x="1061085" y="2663190"/>
            <a:ext cx="2549525" cy="268033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rot="18720000">
            <a:off x="688340" y="3790315"/>
            <a:ext cx="2343785" cy="922020"/>
          </a:xfrm>
          <a:prstGeom prst="rect">
            <a:avLst/>
          </a:prstGeom>
          <a:noFill/>
        </p:spPr>
        <p:txBody>
          <a:bodyPr wrap="square" rtlCol="0">
            <a:spAutoFit/>
          </a:bodyPr>
          <a:lstStyle/>
          <a:p>
            <a:r>
              <a:rPr lang="en-US" altLang="zh-CN"/>
              <a:t>3a:</a:t>
            </a:r>
            <a:r>
              <a:rPr lang="zh-CN" altLang="en-US"/>
              <a:t>分片，将</a:t>
            </a:r>
            <a:r>
              <a:rPr lang="en-US" altLang="zh-CN"/>
              <a:t>Jar</a:t>
            </a:r>
            <a:r>
              <a:rPr lang="zh-CN" altLang="en-US"/>
              <a:t>文件</a:t>
            </a:r>
            <a:r>
              <a:rPr lang="en-US" altLang="zh-CN"/>
              <a:t>/</a:t>
            </a:r>
            <a:r>
              <a:rPr lang="zh-CN" altLang="en-US"/>
              <a:t>分片保存到以</a:t>
            </a:r>
            <a:r>
              <a:rPr lang="en-US" altLang="zh-CN"/>
              <a:t>JobID</a:t>
            </a:r>
            <a:r>
              <a:rPr lang="zh-CN" altLang="en-US"/>
              <a:t>命名的目录。</a:t>
            </a:r>
            <a:endParaRPr lang="zh-CN" altLang="en-US"/>
          </a:p>
        </p:txBody>
      </p:sp>
      <p:sp>
        <p:nvSpPr>
          <p:cNvPr id="31" name="矩形 30"/>
          <p:cNvSpPr/>
          <p:nvPr/>
        </p:nvSpPr>
        <p:spPr>
          <a:xfrm>
            <a:off x="5126990" y="3143250"/>
            <a:ext cx="1861820" cy="5638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NodeManager</a:t>
            </a:r>
            <a:endParaRPr lang="en-US" altLang="zh-CN"/>
          </a:p>
        </p:txBody>
      </p:sp>
      <p:cxnSp>
        <p:nvCxnSpPr>
          <p:cNvPr id="32" name="直接箭头连接符 31"/>
          <p:cNvCxnSpPr>
            <a:endCxn id="31" idx="3"/>
          </p:cNvCxnSpPr>
          <p:nvPr/>
        </p:nvCxnSpPr>
        <p:spPr>
          <a:xfrm flipH="1">
            <a:off x="6988810" y="2713990"/>
            <a:ext cx="2196465" cy="7112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rot="20400000">
            <a:off x="7026910" y="2929890"/>
            <a:ext cx="2343785" cy="368300"/>
          </a:xfrm>
          <a:prstGeom prst="rect">
            <a:avLst/>
          </a:prstGeom>
          <a:noFill/>
        </p:spPr>
        <p:txBody>
          <a:bodyPr wrap="square" rtlCol="0">
            <a:spAutoFit/>
          </a:bodyPr>
          <a:lstStyle/>
          <a:p>
            <a:r>
              <a:rPr lang="en-US" altLang="zh-CN"/>
              <a:t>5a:</a:t>
            </a:r>
            <a:r>
              <a:rPr lang="zh-CN" altLang="en-US"/>
              <a:t>启动容器</a:t>
            </a:r>
            <a:endParaRPr lang="zh-CN" altLang="en-US"/>
          </a:p>
        </p:txBody>
      </p:sp>
      <p:cxnSp>
        <p:nvCxnSpPr>
          <p:cNvPr id="34" name="直接箭头连接符 33"/>
          <p:cNvCxnSpPr>
            <a:stCxn id="31" idx="2"/>
            <a:endCxn id="26" idx="0"/>
          </p:cNvCxnSpPr>
          <p:nvPr/>
        </p:nvCxnSpPr>
        <p:spPr>
          <a:xfrm>
            <a:off x="6057900" y="3707130"/>
            <a:ext cx="38100" cy="47434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035675" y="3760470"/>
            <a:ext cx="2343785" cy="368300"/>
          </a:xfrm>
          <a:prstGeom prst="rect">
            <a:avLst/>
          </a:prstGeom>
          <a:noFill/>
        </p:spPr>
        <p:txBody>
          <a:bodyPr wrap="square" rtlCol="0">
            <a:spAutoFit/>
          </a:bodyPr>
          <a:lstStyle/>
          <a:p>
            <a:r>
              <a:rPr lang="en-US" altLang="zh-CN"/>
              <a:t>5b:</a:t>
            </a:r>
            <a:r>
              <a:rPr lang="zh-CN" altLang="en-US"/>
              <a:t>启动</a:t>
            </a:r>
            <a:endParaRPr lang="zh-CN" altLang="en-US"/>
          </a:p>
        </p:txBody>
      </p:sp>
      <p:cxnSp>
        <p:nvCxnSpPr>
          <p:cNvPr id="38" name="曲线连接符 37"/>
          <p:cNvCxnSpPr>
            <a:endCxn id="26" idx="1"/>
          </p:cNvCxnSpPr>
          <p:nvPr/>
        </p:nvCxnSpPr>
        <p:spPr>
          <a:xfrm rot="5400000">
            <a:off x="5020310" y="4275455"/>
            <a:ext cx="332105" cy="42545"/>
          </a:xfrm>
          <a:prstGeom prst="curvedConnector4">
            <a:avLst>
              <a:gd name="adj1" fmla="val 7648"/>
              <a:gd name="adj2" fmla="val 65970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714115" y="4032250"/>
            <a:ext cx="2343785" cy="645160"/>
          </a:xfrm>
          <a:prstGeom prst="rect">
            <a:avLst/>
          </a:prstGeom>
          <a:noFill/>
        </p:spPr>
        <p:txBody>
          <a:bodyPr wrap="square" rtlCol="0">
            <a:spAutoFit/>
          </a:bodyPr>
          <a:lstStyle/>
          <a:p>
            <a:r>
              <a:rPr lang="en-US" altLang="zh-CN"/>
              <a:t>6:</a:t>
            </a:r>
            <a:r>
              <a:rPr lang="zh-CN" altLang="en-US"/>
              <a:t>初始化</a:t>
            </a:r>
            <a:r>
              <a:rPr lang="en-US" altLang="zh-CN"/>
              <a:t>Job</a:t>
            </a:r>
            <a:endParaRPr lang="en-US" altLang="zh-CN"/>
          </a:p>
          <a:p>
            <a:endParaRPr lang="en-US" altLang="zh-CN"/>
          </a:p>
        </p:txBody>
      </p:sp>
      <p:cxnSp>
        <p:nvCxnSpPr>
          <p:cNvPr id="40" name="直接箭头连接符 39"/>
          <p:cNvCxnSpPr/>
          <p:nvPr/>
        </p:nvCxnSpPr>
        <p:spPr>
          <a:xfrm flipH="1">
            <a:off x="2439670" y="4716780"/>
            <a:ext cx="2773680" cy="84645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rot="20460000">
            <a:off x="2594610" y="4784725"/>
            <a:ext cx="2343785" cy="645160"/>
          </a:xfrm>
          <a:prstGeom prst="rect">
            <a:avLst/>
          </a:prstGeom>
          <a:noFill/>
        </p:spPr>
        <p:txBody>
          <a:bodyPr wrap="square" rtlCol="0">
            <a:spAutoFit/>
          </a:bodyPr>
          <a:lstStyle/>
          <a:p>
            <a:r>
              <a:rPr lang="en-US" altLang="zh-CN"/>
              <a:t>7:</a:t>
            </a:r>
            <a:r>
              <a:rPr lang="zh-CN" altLang="en-US"/>
              <a:t>获取分片</a:t>
            </a:r>
            <a:r>
              <a:rPr lang="en-US" altLang="zh-CN"/>
              <a:t>,</a:t>
            </a:r>
            <a:endParaRPr lang="en-US" altLang="zh-CN"/>
          </a:p>
          <a:p>
            <a:r>
              <a:rPr lang="zh-CN" altLang="en-US"/>
              <a:t>创建</a:t>
            </a:r>
            <a:r>
              <a:rPr lang="en-US" altLang="zh-CN"/>
              <a:t>map/reduce</a:t>
            </a:r>
            <a:endParaRPr lang="en-US" altLang="zh-CN"/>
          </a:p>
        </p:txBody>
      </p:sp>
      <p:cxnSp>
        <p:nvCxnSpPr>
          <p:cNvPr id="42" name="直接箭头连接符 41"/>
          <p:cNvCxnSpPr>
            <a:endCxn id="20" idx="0"/>
          </p:cNvCxnSpPr>
          <p:nvPr/>
        </p:nvCxnSpPr>
        <p:spPr>
          <a:xfrm flipV="1">
            <a:off x="7036435" y="2774950"/>
            <a:ext cx="3040380" cy="15544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rot="19860000">
            <a:off x="7171055" y="3511550"/>
            <a:ext cx="2567305" cy="368300"/>
          </a:xfrm>
          <a:prstGeom prst="rect">
            <a:avLst/>
          </a:prstGeom>
          <a:noFill/>
        </p:spPr>
        <p:txBody>
          <a:bodyPr wrap="square" rtlCol="0">
            <a:spAutoFit/>
          </a:bodyPr>
          <a:lstStyle/>
          <a:p>
            <a:r>
              <a:rPr lang="en-US" altLang="zh-CN">
                <a:solidFill>
                  <a:srgbClr val="FF0000"/>
                </a:solidFill>
              </a:rPr>
              <a:t>8:</a:t>
            </a:r>
            <a:r>
              <a:rPr lang="zh-CN" altLang="en-US">
                <a:solidFill>
                  <a:srgbClr val="FF0000"/>
                </a:solidFill>
              </a:rPr>
              <a:t>资源不够</a:t>
            </a:r>
            <a:r>
              <a:rPr lang="en-US" altLang="zh-CN">
                <a:solidFill>
                  <a:srgbClr val="FF0000"/>
                </a:solidFill>
              </a:rPr>
              <a:t>?</a:t>
            </a:r>
            <a:r>
              <a:rPr lang="zh-CN" altLang="en-US">
                <a:solidFill>
                  <a:srgbClr val="FF0000"/>
                </a:solidFill>
              </a:rPr>
              <a:t>申请新资源</a:t>
            </a:r>
            <a:endParaRPr lang="zh-CN" altLang="en-US">
              <a:solidFill>
                <a:srgbClr val="FF0000"/>
              </a:solidFill>
            </a:endParaRPr>
          </a:p>
        </p:txBody>
      </p:sp>
      <p:sp>
        <p:nvSpPr>
          <p:cNvPr id="44" name="矩形 43"/>
          <p:cNvSpPr/>
          <p:nvPr/>
        </p:nvSpPr>
        <p:spPr>
          <a:xfrm>
            <a:off x="8597900" y="3761105"/>
            <a:ext cx="3048000" cy="29190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8977630" y="6342380"/>
            <a:ext cx="2529205" cy="368300"/>
          </a:xfrm>
          <a:prstGeom prst="rect">
            <a:avLst/>
          </a:prstGeom>
          <a:noFill/>
        </p:spPr>
        <p:txBody>
          <a:bodyPr wrap="square" rtlCol="0">
            <a:spAutoFit/>
          </a:bodyPr>
          <a:lstStyle/>
          <a:p>
            <a:r>
              <a:rPr lang="en-US" altLang="zh-CN"/>
              <a:t>node manager node</a:t>
            </a:r>
            <a:endParaRPr lang="en-US" altLang="zh-CN"/>
          </a:p>
        </p:txBody>
      </p:sp>
      <p:sp>
        <p:nvSpPr>
          <p:cNvPr id="46" name="矩形 45"/>
          <p:cNvSpPr/>
          <p:nvPr/>
        </p:nvSpPr>
        <p:spPr>
          <a:xfrm>
            <a:off x="8856345" y="3839845"/>
            <a:ext cx="2485390" cy="5638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NodeManager</a:t>
            </a:r>
            <a:endParaRPr lang="en-US" altLang="zh-CN"/>
          </a:p>
        </p:txBody>
      </p:sp>
      <p:cxnSp>
        <p:nvCxnSpPr>
          <p:cNvPr id="48" name="直接箭头连接符 47"/>
          <p:cNvCxnSpPr>
            <a:endCxn id="46" idx="1"/>
          </p:cNvCxnSpPr>
          <p:nvPr/>
        </p:nvCxnSpPr>
        <p:spPr>
          <a:xfrm flipV="1">
            <a:off x="7082155" y="4121785"/>
            <a:ext cx="1774190" cy="46672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rot="20700000">
            <a:off x="7204710" y="4173855"/>
            <a:ext cx="2611755" cy="645160"/>
          </a:xfrm>
          <a:prstGeom prst="rect">
            <a:avLst/>
          </a:prstGeom>
          <a:noFill/>
        </p:spPr>
        <p:txBody>
          <a:bodyPr wrap="square" rtlCol="0">
            <a:spAutoFit/>
          </a:bodyPr>
          <a:lstStyle/>
          <a:p>
            <a:r>
              <a:rPr lang="en-US" altLang="zh-CN">
                <a:solidFill>
                  <a:srgbClr val="FF0000"/>
                </a:solidFill>
              </a:rPr>
              <a:t>9a:</a:t>
            </a:r>
            <a:r>
              <a:rPr lang="zh-CN" altLang="en-US">
                <a:solidFill>
                  <a:srgbClr val="FF0000"/>
                </a:solidFill>
              </a:rPr>
              <a:t>资源拿到了？</a:t>
            </a:r>
            <a:endParaRPr lang="zh-CN" altLang="en-US">
              <a:solidFill>
                <a:srgbClr val="FF0000"/>
              </a:solidFill>
            </a:endParaRPr>
          </a:p>
          <a:p>
            <a:r>
              <a:rPr lang="zh-CN" altLang="en-US">
                <a:solidFill>
                  <a:srgbClr val="FF0000"/>
                </a:solidFill>
              </a:rPr>
              <a:t>启动容器</a:t>
            </a:r>
            <a:endParaRPr lang="zh-CN" altLang="en-US">
              <a:solidFill>
                <a:srgbClr val="FF0000"/>
              </a:solidFill>
            </a:endParaRPr>
          </a:p>
        </p:txBody>
      </p:sp>
      <p:sp>
        <p:nvSpPr>
          <p:cNvPr id="51" name="矩形 50"/>
          <p:cNvSpPr/>
          <p:nvPr/>
        </p:nvSpPr>
        <p:spPr>
          <a:xfrm>
            <a:off x="836295" y="2012950"/>
            <a:ext cx="3458845"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034415" y="2150110"/>
            <a:ext cx="1401445" cy="5638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MapReduce</a:t>
            </a:r>
            <a:endParaRPr lang="en-US" altLang="zh-CN">
              <a:solidFill>
                <a:schemeClr val="tx1"/>
              </a:solidFill>
            </a:endParaRPr>
          </a:p>
          <a:p>
            <a:pPr algn="ctr"/>
            <a:r>
              <a:rPr lang="en-US" altLang="zh-CN">
                <a:solidFill>
                  <a:schemeClr val="tx1"/>
                </a:solidFill>
              </a:rPr>
              <a:t>program</a:t>
            </a:r>
            <a:endParaRPr lang="en-US" altLang="zh-CN">
              <a:solidFill>
                <a:schemeClr val="tx1"/>
              </a:solidFill>
            </a:endParaRPr>
          </a:p>
        </p:txBody>
      </p:sp>
      <p:sp>
        <p:nvSpPr>
          <p:cNvPr id="53" name="矩形 52"/>
          <p:cNvSpPr/>
          <p:nvPr/>
        </p:nvSpPr>
        <p:spPr>
          <a:xfrm>
            <a:off x="3488055" y="2150110"/>
            <a:ext cx="685800" cy="5638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Job</a:t>
            </a:r>
            <a:endParaRPr lang="en-US" altLang="zh-CN"/>
          </a:p>
        </p:txBody>
      </p:sp>
      <p:sp>
        <p:nvSpPr>
          <p:cNvPr id="54" name="文本框 53"/>
          <p:cNvSpPr txBox="1"/>
          <p:nvPr/>
        </p:nvSpPr>
        <p:spPr>
          <a:xfrm>
            <a:off x="2433955" y="2141220"/>
            <a:ext cx="1475740" cy="521970"/>
          </a:xfrm>
          <a:prstGeom prst="rect">
            <a:avLst/>
          </a:prstGeom>
          <a:noFill/>
        </p:spPr>
        <p:txBody>
          <a:bodyPr wrap="square" rtlCol="0">
            <a:spAutoFit/>
          </a:bodyPr>
          <a:lstStyle/>
          <a:p>
            <a:r>
              <a:rPr lang="en-US" altLang="zh-CN" sz="1400"/>
              <a:t>1:</a:t>
            </a:r>
            <a:r>
              <a:rPr lang="zh-CN" altLang="en-US" sz="1400"/>
              <a:t>请求执行</a:t>
            </a:r>
            <a:endParaRPr lang="zh-CN" altLang="en-US" sz="1400"/>
          </a:p>
          <a:p>
            <a:r>
              <a:rPr lang="en-US" altLang="zh-CN" sz="1400"/>
              <a:t>Job</a:t>
            </a:r>
            <a:endParaRPr lang="en-US" altLang="zh-CN" sz="1400"/>
          </a:p>
        </p:txBody>
      </p:sp>
      <p:sp>
        <p:nvSpPr>
          <p:cNvPr id="55" name="矩形 54"/>
          <p:cNvSpPr/>
          <p:nvPr/>
        </p:nvSpPr>
        <p:spPr>
          <a:xfrm>
            <a:off x="8811895" y="4860925"/>
            <a:ext cx="2694940" cy="1576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895715" y="5914390"/>
            <a:ext cx="2546985" cy="42672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MapTask or ReduceTask</a:t>
            </a:r>
            <a:endParaRPr lang="en-US" altLang="zh-CN">
              <a:solidFill>
                <a:schemeClr val="tx1"/>
              </a:solidFill>
            </a:endParaRPr>
          </a:p>
        </p:txBody>
      </p:sp>
      <p:sp>
        <p:nvSpPr>
          <p:cNvPr id="57" name="矩形 56"/>
          <p:cNvSpPr/>
          <p:nvPr/>
        </p:nvSpPr>
        <p:spPr>
          <a:xfrm>
            <a:off x="9002395" y="4966335"/>
            <a:ext cx="1896110" cy="41846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Container</a:t>
            </a:r>
            <a:endParaRPr lang="en-US" altLang="zh-CN"/>
          </a:p>
        </p:txBody>
      </p:sp>
      <p:sp>
        <p:nvSpPr>
          <p:cNvPr id="58" name="文本框 57"/>
          <p:cNvSpPr txBox="1"/>
          <p:nvPr/>
        </p:nvSpPr>
        <p:spPr>
          <a:xfrm>
            <a:off x="9423400" y="5454650"/>
            <a:ext cx="1475740" cy="368300"/>
          </a:xfrm>
          <a:prstGeom prst="rect">
            <a:avLst/>
          </a:prstGeom>
          <a:noFill/>
        </p:spPr>
        <p:txBody>
          <a:bodyPr wrap="square" rtlCol="0">
            <a:spAutoFit/>
          </a:bodyPr>
          <a:lstStyle/>
          <a:p>
            <a:r>
              <a:rPr lang="en-US" altLang="zh-CN">
                <a:solidFill>
                  <a:srgbClr val="FF0000"/>
                </a:solidFill>
              </a:rPr>
              <a:t>11:</a:t>
            </a:r>
            <a:r>
              <a:rPr lang="zh-CN" altLang="en-US">
                <a:solidFill>
                  <a:srgbClr val="FF0000"/>
                </a:solidFill>
              </a:rPr>
              <a:t>运行</a:t>
            </a:r>
            <a:endParaRPr lang="zh-CN" altLang="en-US">
              <a:solidFill>
                <a:srgbClr val="FF0000"/>
              </a:solidFill>
            </a:endParaRPr>
          </a:p>
        </p:txBody>
      </p:sp>
      <p:sp>
        <p:nvSpPr>
          <p:cNvPr id="59" name="文本框 58"/>
          <p:cNvSpPr txBox="1"/>
          <p:nvPr/>
        </p:nvSpPr>
        <p:spPr>
          <a:xfrm>
            <a:off x="9092565" y="4403725"/>
            <a:ext cx="1475740" cy="368300"/>
          </a:xfrm>
          <a:prstGeom prst="rect">
            <a:avLst/>
          </a:prstGeom>
          <a:noFill/>
        </p:spPr>
        <p:txBody>
          <a:bodyPr wrap="square" rtlCol="0">
            <a:spAutoFit/>
          </a:bodyPr>
          <a:lstStyle/>
          <a:p>
            <a:r>
              <a:rPr lang="en-US" altLang="zh-CN">
                <a:solidFill>
                  <a:srgbClr val="FF0000"/>
                </a:solidFill>
              </a:rPr>
              <a:t>9b:</a:t>
            </a:r>
            <a:r>
              <a:rPr lang="zh-CN" altLang="en-US">
                <a:solidFill>
                  <a:srgbClr val="FF0000"/>
                </a:solidFill>
              </a:rPr>
              <a:t>启动</a:t>
            </a:r>
            <a:endParaRPr lang="zh-CN" altLang="en-US">
              <a:solidFill>
                <a:srgbClr val="FF0000"/>
              </a:solidFill>
            </a:endParaRPr>
          </a:p>
        </p:txBody>
      </p:sp>
      <p:cxnSp>
        <p:nvCxnSpPr>
          <p:cNvPr id="60" name="直接箭头连接符 59"/>
          <p:cNvCxnSpPr>
            <a:endCxn id="57" idx="1"/>
          </p:cNvCxnSpPr>
          <p:nvPr/>
        </p:nvCxnSpPr>
        <p:spPr>
          <a:xfrm flipV="1">
            <a:off x="2987040" y="5175885"/>
            <a:ext cx="6015355" cy="64706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rot="21180000">
            <a:off x="3850640" y="5415915"/>
            <a:ext cx="4305935" cy="368300"/>
          </a:xfrm>
          <a:prstGeom prst="rect">
            <a:avLst/>
          </a:prstGeom>
          <a:noFill/>
        </p:spPr>
        <p:txBody>
          <a:bodyPr wrap="square" rtlCol="0">
            <a:spAutoFit/>
          </a:bodyPr>
          <a:lstStyle/>
          <a:p>
            <a:r>
              <a:rPr lang="en-US" altLang="zh-CN">
                <a:solidFill>
                  <a:srgbClr val="FF0000"/>
                </a:solidFill>
              </a:rPr>
              <a:t>10</a:t>
            </a:r>
            <a:r>
              <a:rPr lang="zh-CN" altLang="en-US">
                <a:solidFill>
                  <a:srgbClr val="FF0000"/>
                </a:solidFill>
              </a:rPr>
              <a:t>：获取分片</a:t>
            </a:r>
            <a:r>
              <a:rPr lang="en-US" altLang="zh-CN">
                <a:solidFill>
                  <a:srgbClr val="FF0000"/>
                </a:solidFill>
              </a:rPr>
              <a:t>/</a:t>
            </a:r>
            <a:r>
              <a:rPr lang="zh-CN" altLang="en-US">
                <a:solidFill>
                  <a:srgbClr val="FF0000"/>
                </a:solidFill>
              </a:rPr>
              <a:t>配置</a:t>
            </a:r>
            <a:r>
              <a:rPr lang="en-US" altLang="zh-CN">
                <a:solidFill>
                  <a:srgbClr val="FF0000"/>
                </a:solidFill>
              </a:rPr>
              <a:t>/Jar</a:t>
            </a:r>
            <a:r>
              <a:rPr lang="zh-CN" altLang="en-US">
                <a:solidFill>
                  <a:srgbClr val="FF0000"/>
                </a:solidFill>
              </a:rPr>
              <a:t>文件，保存到本地</a:t>
            </a:r>
            <a:endParaRPr lang="zh-CN" altLang="en-US">
              <a:solidFill>
                <a:srgbClr val="FF0000"/>
              </a:solidFill>
            </a:endParaRPr>
          </a:p>
        </p:txBody>
      </p:sp>
      <p:cxnSp>
        <p:nvCxnSpPr>
          <p:cNvPr id="63" name="直接箭头连接符 62"/>
          <p:cNvCxnSpPr/>
          <p:nvPr/>
        </p:nvCxnSpPr>
        <p:spPr>
          <a:xfrm>
            <a:off x="10135235" y="4403725"/>
            <a:ext cx="0" cy="50482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0099040" y="5454650"/>
            <a:ext cx="0" cy="50482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11005820" y="5016500"/>
            <a:ext cx="747395" cy="645160"/>
          </a:xfrm>
          <a:prstGeom prst="rect">
            <a:avLst/>
          </a:prstGeom>
          <a:noFill/>
        </p:spPr>
        <p:txBody>
          <a:bodyPr wrap="square" rtlCol="0">
            <a:spAutoFit/>
          </a:bodyPr>
          <a:lstStyle/>
          <a:p>
            <a:r>
              <a:rPr lang="en-US" altLang="zh-CN"/>
              <a:t>task </a:t>
            </a:r>
            <a:endParaRPr lang="en-US" altLang="zh-CN"/>
          </a:p>
          <a:p>
            <a:r>
              <a:rPr lang="en-US" altLang="zh-CN"/>
              <a:t>JVM</a:t>
            </a:r>
            <a:endParaRPr lang="en-US" altLang="zh-CN"/>
          </a:p>
        </p:txBody>
      </p:sp>
      <p:sp>
        <p:nvSpPr>
          <p:cNvPr id="66" name="文本框 65"/>
          <p:cNvSpPr txBox="1"/>
          <p:nvPr/>
        </p:nvSpPr>
        <p:spPr>
          <a:xfrm>
            <a:off x="822960" y="1334770"/>
            <a:ext cx="8229600" cy="368300"/>
          </a:xfrm>
          <a:prstGeom prst="rect">
            <a:avLst/>
          </a:prstGeom>
          <a:noFill/>
        </p:spPr>
        <p:txBody>
          <a:bodyPr wrap="square" rtlCol="0">
            <a:spAutoFit/>
          </a:bodyPr>
          <a:lstStyle/>
          <a:p>
            <a:r>
              <a:rPr lang="zh-CN" altLang="en-US" b="1" dirty="0">
                <a:sym typeface="+mn-ea"/>
              </a:rPr>
              <a:t>（</a:t>
            </a:r>
            <a:r>
              <a:rPr lang="en-US" altLang="zh-CN" b="1" dirty="0">
                <a:sym typeface="+mn-ea"/>
              </a:rPr>
              <a:t>1</a:t>
            </a:r>
            <a:r>
              <a:rPr lang="zh-CN" altLang="en-US" b="1" dirty="0">
                <a:sym typeface="+mn-ea"/>
              </a:rPr>
              <a:t>）</a:t>
            </a:r>
            <a:r>
              <a:rPr lang="en-US" altLang="zh-CN" b="1" dirty="0">
                <a:sym typeface="+mn-ea"/>
              </a:rPr>
              <a:t>MapReduce</a:t>
            </a:r>
            <a:r>
              <a:rPr lang="zh-CN" altLang="en-US" b="1" dirty="0">
                <a:sym typeface="+mn-ea"/>
              </a:rPr>
              <a:t>作业工作原理</a:t>
            </a:r>
            <a:endParaRPr lang="zh-CN" altLang="en-US" b="1" dirty="0">
              <a:sym typeface="+mn-ea"/>
            </a:endParaRPr>
          </a:p>
        </p:txBody>
      </p:sp>
      <p:cxnSp>
        <p:nvCxnSpPr>
          <p:cNvPr id="67" name="直接箭头连接符 66"/>
          <p:cNvCxnSpPr/>
          <p:nvPr/>
        </p:nvCxnSpPr>
        <p:spPr>
          <a:xfrm flipV="1">
            <a:off x="2435860" y="2409190"/>
            <a:ext cx="1019175" cy="127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215130" y="2520950"/>
            <a:ext cx="4970145" cy="76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8" idx="3"/>
            <a:endCxn id="12" idx="3"/>
          </p:cNvCxnSpPr>
          <p:nvPr/>
        </p:nvCxnSpPr>
        <p:spPr>
          <a:xfrm flipV="1">
            <a:off x="1696085" y="2989580"/>
            <a:ext cx="2134235" cy="23698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rot="18660000">
            <a:off x="1543685" y="4097655"/>
            <a:ext cx="2774315" cy="368300"/>
          </a:xfrm>
          <a:prstGeom prst="rect">
            <a:avLst/>
          </a:prstGeom>
          <a:noFill/>
        </p:spPr>
        <p:txBody>
          <a:bodyPr wrap="square" rtlCol="0">
            <a:spAutoFit/>
          </a:bodyPr>
          <a:lstStyle/>
          <a:p>
            <a:r>
              <a:rPr lang="en-US" altLang="zh-CN">
                <a:sym typeface="+mn-ea"/>
              </a:rPr>
              <a:t>3b: </a:t>
            </a:r>
            <a:r>
              <a:rPr lang="zh-CN" altLang="en-US">
                <a:sym typeface="+mn-ea"/>
              </a:rPr>
              <a:t>获取到数据元信息。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ppt_x"/>
                                          </p:val>
                                        </p:tav>
                                        <p:tav tm="100000">
                                          <p:val>
                                            <p:strVal val="#ppt_x"/>
                                          </p:val>
                                        </p:tav>
                                      </p:tavLst>
                                    </p:anim>
                                    <p:anim calcmode="lin" valueType="num">
                                      <p:cBhvr additive="base">
                                        <p:cTn id="5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ppt_x"/>
                                          </p:val>
                                        </p:tav>
                                        <p:tav tm="100000">
                                          <p:val>
                                            <p:strVal val="#ppt_x"/>
                                          </p:val>
                                        </p:tav>
                                      </p:tavLst>
                                    </p:anim>
                                    <p:anim calcmode="lin" valueType="num">
                                      <p:cBhvr additive="base">
                                        <p:cTn id="6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additive="base">
                                        <p:cTn id="67" dur="500" fill="hold"/>
                                        <p:tgtEl>
                                          <p:spTgt spid="49"/>
                                        </p:tgtEl>
                                        <p:attrNameLst>
                                          <p:attrName>ppt_x</p:attrName>
                                        </p:attrNameLst>
                                      </p:cBhvr>
                                      <p:tavLst>
                                        <p:tav tm="0">
                                          <p:val>
                                            <p:strVal val="#ppt_x"/>
                                          </p:val>
                                        </p:tav>
                                        <p:tav tm="100000">
                                          <p:val>
                                            <p:strVal val="#ppt_x"/>
                                          </p:val>
                                        </p:tav>
                                      </p:tavLst>
                                    </p:anim>
                                    <p:anim calcmode="lin" valueType="num">
                                      <p:cBhvr additive="base">
                                        <p:cTn id="6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additive="base">
                                        <p:cTn id="73" dur="500" fill="hold"/>
                                        <p:tgtEl>
                                          <p:spTgt spid="59"/>
                                        </p:tgtEl>
                                        <p:attrNameLst>
                                          <p:attrName>ppt_x</p:attrName>
                                        </p:attrNameLst>
                                      </p:cBhvr>
                                      <p:tavLst>
                                        <p:tav tm="0">
                                          <p:val>
                                            <p:strVal val="#ppt_x"/>
                                          </p:val>
                                        </p:tav>
                                        <p:tav tm="100000">
                                          <p:val>
                                            <p:strVal val="#ppt_x"/>
                                          </p:val>
                                        </p:tav>
                                      </p:tavLst>
                                    </p:anim>
                                    <p:anim calcmode="lin" valueType="num">
                                      <p:cBhvr additive="base">
                                        <p:cTn id="7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additive="base">
                                        <p:cTn id="79" dur="500" fill="hold"/>
                                        <p:tgtEl>
                                          <p:spTgt spid="61"/>
                                        </p:tgtEl>
                                        <p:attrNameLst>
                                          <p:attrName>ppt_x</p:attrName>
                                        </p:attrNameLst>
                                      </p:cBhvr>
                                      <p:tavLst>
                                        <p:tav tm="0">
                                          <p:val>
                                            <p:strVal val="#ppt_x"/>
                                          </p:val>
                                        </p:tav>
                                        <p:tav tm="100000">
                                          <p:val>
                                            <p:strVal val="#ppt_x"/>
                                          </p:val>
                                        </p:tav>
                                      </p:tavLst>
                                    </p:anim>
                                    <p:anim calcmode="lin" valueType="num">
                                      <p:cBhvr additive="base">
                                        <p:cTn id="8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additive="base">
                                        <p:cTn id="85" dur="500" fill="hold"/>
                                        <p:tgtEl>
                                          <p:spTgt spid="58"/>
                                        </p:tgtEl>
                                        <p:attrNameLst>
                                          <p:attrName>ppt_x</p:attrName>
                                        </p:attrNameLst>
                                      </p:cBhvr>
                                      <p:tavLst>
                                        <p:tav tm="0">
                                          <p:val>
                                            <p:strVal val="#ppt_x"/>
                                          </p:val>
                                        </p:tav>
                                        <p:tav tm="100000">
                                          <p:val>
                                            <p:strVal val="#ppt_x"/>
                                          </p:val>
                                        </p:tav>
                                      </p:tavLst>
                                    </p:anim>
                                    <p:anim calcmode="lin" valueType="num">
                                      <p:cBhvr additive="base">
                                        <p:cTn id="8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30" grpId="0"/>
      <p:bldP spid="33" grpId="0"/>
      <p:bldP spid="35" grpId="0"/>
      <p:bldP spid="39" grpId="0"/>
      <p:bldP spid="41" grpId="0"/>
      <p:bldP spid="43" grpId="0"/>
      <p:bldP spid="49" grpId="0"/>
      <p:bldP spid="54" grpId="0"/>
      <p:bldP spid="58" grpId="0"/>
      <p:bldP spid="59" grpId="0"/>
      <p:bldP spid="61"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6380480" cy="521970"/>
          </a:xfrm>
          <a:prstGeom prst="rect">
            <a:avLst/>
          </a:prstGeom>
          <a:noFill/>
        </p:spPr>
        <p:txBody>
          <a:bodyPr wrap="square" rtlCol="0">
            <a:spAutoFit/>
          </a:bodyPr>
          <a:lstStyle/>
          <a:p>
            <a:r>
              <a:rPr lang="en-US" altLang="zh-CN" sz="2800" b="1" dirty="0"/>
              <a:t>5.4.1  </a:t>
            </a:r>
            <a:r>
              <a:rPr lang="en-US" sz="2800" b="1" dirty="0">
                <a:sym typeface="+mn-ea"/>
              </a:rPr>
              <a:t>MapReduce</a:t>
            </a:r>
            <a:r>
              <a:rPr lang="zh-CN" altLang="en-US" sz="2800" b="1" dirty="0">
                <a:sym typeface="+mn-ea"/>
              </a:rPr>
              <a:t>作业运行</a:t>
            </a:r>
            <a:r>
              <a:rPr lang="zh-CN" altLang="en-US" sz="2800" b="1" dirty="0"/>
              <a:t>机制</a:t>
            </a:r>
            <a:endParaRPr lang="zh-CN" altLang="en-US" sz="2800" b="1" dirty="0"/>
          </a:p>
        </p:txBody>
      </p:sp>
      <p:sp>
        <p:nvSpPr>
          <p:cNvPr id="15" name="文本框 14"/>
          <p:cNvSpPr txBox="1"/>
          <p:nvPr/>
        </p:nvSpPr>
        <p:spPr>
          <a:xfrm>
            <a:off x="290195" y="1830705"/>
            <a:ext cx="11962130" cy="4799965"/>
          </a:xfrm>
          <a:prstGeom prst="rect">
            <a:avLst/>
          </a:prstGeom>
          <a:noFill/>
        </p:spPr>
        <p:txBody>
          <a:bodyPr wrap="square" rtlCol="0">
            <a:spAutoFit/>
          </a:bodyPr>
          <a:lstStyle/>
          <a:p>
            <a:pPr>
              <a:lnSpc>
                <a:spcPct val="150000"/>
              </a:lnSpc>
            </a:pPr>
            <a:r>
              <a:rPr sz="1700"/>
              <a:t>（1）Client请求执行Job。即调用Job的waitForCompletion()。</a:t>
            </a:r>
            <a:endParaRPr sz="1700"/>
          </a:p>
          <a:p>
            <a:pPr>
              <a:lnSpc>
                <a:spcPct val="150000"/>
              </a:lnSpc>
            </a:pPr>
            <a:r>
              <a:rPr sz="1700"/>
              <a:t>（2）向ResourceManager请求获取MapReduce的 JobID。</a:t>
            </a:r>
            <a:endParaRPr sz="1700"/>
          </a:p>
          <a:p>
            <a:pPr>
              <a:lnSpc>
                <a:spcPct val="150000"/>
              </a:lnSpc>
            </a:pPr>
            <a:r>
              <a:rPr sz="1700"/>
              <a:t>（3）计算输入分片。将运行作业所需的资源（Jar文件、配置文件、计算所得分片）保存到HDFS下一个以Job ID命名的目录下。</a:t>
            </a:r>
            <a:endParaRPr sz="1700"/>
          </a:p>
          <a:p>
            <a:pPr>
              <a:lnSpc>
                <a:spcPct val="150000"/>
              </a:lnSpc>
            </a:pPr>
            <a:r>
              <a:rPr sz="1700"/>
              <a:t>（4）调用ResourceManager的submitApplication()提交作业，同时传入（3）的资源。</a:t>
            </a:r>
            <a:endParaRPr sz="1700"/>
          </a:p>
          <a:p>
            <a:pPr>
              <a:lnSpc>
                <a:spcPct val="150000"/>
              </a:lnSpc>
            </a:pPr>
            <a:r>
              <a:rPr sz="1700"/>
              <a:t>（5）ResourceManager调度器分配一个容器，</a:t>
            </a:r>
            <a:r>
              <a:rPr sz="1700">
                <a:sym typeface="+mn-ea"/>
              </a:rPr>
              <a:t>NodeManager</a:t>
            </a:r>
            <a:r>
              <a:rPr sz="1700"/>
              <a:t>在</a:t>
            </a:r>
            <a:r>
              <a:rPr sz="1700">
                <a:sym typeface="+mn-ea"/>
              </a:rPr>
              <a:t>ResourceManager</a:t>
            </a:r>
            <a:r>
              <a:rPr sz="1700"/>
              <a:t>的管理下，在容器中启动MRAppMaster</a:t>
            </a:r>
            <a:endParaRPr sz="1700"/>
          </a:p>
          <a:p>
            <a:pPr>
              <a:lnSpc>
                <a:spcPct val="150000"/>
              </a:lnSpc>
            </a:pPr>
            <a:r>
              <a:rPr sz="1700"/>
              <a:t>（6）MRAppMaster对作业初始化</a:t>
            </a:r>
            <a:endParaRPr sz="1700"/>
          </a:p>
          <a:p>
            <a:pPr>
              <a:lnSpc>
                <a:spcPct val="150000"/>
              </a:lnSpc>
            </a:pPr>
            <a:r>
              <a:rPr sz="1700"/>
              <a:t>（7）MRAppMaster获取HDFS中输入分片,对每个分片创建map Task</a:t>
            </a:r>
            <a:r>
              <a:rPr lang="zh-CN" sz="1700"/>
              <a:t>和</a:t>
            </a:r>
            <a:r>
              <a:rPr sz="1700"/>
              <a:t>reduce Task对象。</a:t>
            </a:r>
            <a:endParaRPr sz="1700"/>
          </a:p>
          <a:p>
            <a:pPr>
              <a:lnSpc>
                <a:spcPct val="150000"/>
              </a:lnSpc>
            </a:pPr>
            <a:r>
              <a:rPr sz="1700"/>
              <a:t>（8）MRAppMaster决定如何运行作业的各个任务，如果作业很小，就选择同一个JVM上运行。</a:t>
            </a:r>
            <a:endParaRPr sz="1700"/>
          </a:p>
          <a:p>
            <a:pPr>
              <a:lnSpc>
                <a:spcPct val="150000"/>
              </a:lnSpc>
            </a:pPr>
            <a:r>
              <a:rPr sz="1700"/>
              <a:t>否则，向ResourceManager请求新的容器。</a:t>
            </a:r>
            <a:endParaRPr sz="1700"/>
          </a:p>
          <a:p>
            <a:pPr>
              <a:lnSpc>
                <a:spcPct val="150000"/>
              </a:lnSpc>
            </a:pPr>
            <a:r>
              <a:rPr sz="1700"/>
              <a:t>（9）当ResourceManager分配了容器，MRAppMaster通过节点管理器启动容器。</a:t>
            </a:r>
            <a:endParaRPr sz="1700"/>
          </a:p>
          <a:p>
            <a:pPr>
              <a:lnSpc>
                <a:spcPct val="150000"/>
              </a:lnSpc>
            </a:pPr>
            <a:r>
              <a:rPr sz="1700"/>
              <a:t>（10）从HDFS获取作业配置，Jar文件，分片文件，并资源本地化。</a:t>
            </a:r>
            <a:endParaRPr sz="1700"/>
          </a:p>
          <a:p>
            <a:pPr>
              <a:lnSpc>
                <a:spcPct val="150000"/>
              </a:lnSpc>
            </a:pPr>
            <a:r>
              <a:rPr sz="1700"/>
              <a:t>（11）运行map任务和reduce任务</a:t>
            </a:r>
            <a:endParaRPr sz="1700"/>
          </a:p>
        </p:txBody>
      </p:sp>
      <p:sp>
        <p:nvSpPr>
          <p:cNvPr id="3" name="文本框 2"/>
          <p:cNvSpPr txBox="1"/>
          <p:nvPr/>
        </p:nvSpPr>
        <p:spPr>
          <a:xfrm>
            <a:off x="822960" y="1334770"/>
            <a:ext cx="8229600" cy="368300"/>
          </a:xfrm>
          <a:prstGeom prst="rect">
            <a:avLst/>
          </a:prstGeom>
          <a:noFill/>
        </p:spPr>
        <p:txBody>
          <a:bodyPr wrap="square" rtlCol="0">
            <a:spAutoFit/>
          </a:bodyPr>
          <a:lstStyle/>
          <a:p>
            <a:r>
              <a:rPr lang="zh-CN" altLang="en-US" b="1" dirty="0">
                <a:sym typeface="+mn-ea"/>
              </a:rPr>
              <a:t>（</a:t>
            </a:r>
            <a:r>
              <a:rPr lang="en-US" altLang="zh-CN" b="1" dirty="0">
                <a:sym typeface="+mn-ea"/>
              </a:rPr>
              <a:t>1</a:t>
            </a:r>
            <a:r>
              <a:rPr lang="zh-CN" altLang="en-US" b="1" dirty="0">
                <a:sym typeface="+mn-ea"/>
              </a:rPr>
              <a:t>）</a:t>
            </a:r>
            <a:r>
              <a:rPr lang="en-US" altLang="zh-CN" b="1" dirty="0">
                <a:sym typeface="+mn-ea"/>
              </a:rPr>
              <a:t>MapReduce</a:t>
            </a:r>
            <a:r>
              <a:rPr lang="zh-CN" altLang="en-US" b="1" dirty="0">
                <a:sym typeface="+mn-ea"/>
              </a:rPr>
              <a:t>作业工作原理</a:t>
            </a:r>
            <a:r>
              <a:rPr lang="en-US" altLang="zh-CN" b="1" dirty="0">
                <a:sym typeface="+mn-ea"/>
              </a:rPr>
              <a:t>--</a:t>
            </a:r>
            <a:r>
              <a:rPr lang="zh-CN" altLang="en-US" b="1" dirty="0">
                <a:sym typeface="+mn-ea"/>
              </a:rPr>
              <a:t>总结</a:t>
            </a:r>
            <a:endParaRPr lang="zh-CN" altLang="en-US" b="1" dirty="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4292600" cy="521970"/>
          </a:xfrm>
          <a:prstGeom prst="rect">
            <a:avLst/>
          </a:prstGeom>
          <a:noFill/>
        </p:spPr>
        <p:txBody>
          <a:bodyPr wrap="square" rtlCol="0">
            <a:spAutoFit/>
          </a:bodyPr>
          <a:lstStyle/>
          <a:p>
            <a:r>
              <a:rPr lang="en-US" altLang="zh-CN" sz="2800" b="1" dirty="0"/>
              <a:t>5.1.1  MapReduce</a:t>
            </a:r>
            <a:r>
              <a:rPr lang="zh-CN" altLang="en-US" sz="2800" b="1" dirty="0"/>
              <a:t>是什么</a:t>
            </a:r>
            <a:endParaRPr lang="zh-CN" altLang="en-US" sz="2800" b="1" dirty="0"/>
          </a:p>
        </p:txBody>
      </p:sp>
      <p:sp>
        <p:nvSpPr>
          <p:cNvPr id="2" name="TextBox 2"/>
          <p:cNvSpPr txBox="1"/>
          <p:nvPr/>
        </p:nvSpPr>
        <p:spPr>
          <a:xfrm>
            <a:off x="641350" y="1983740"/>
            <a:ext cx="10909300" cy="3692525"/>
          </a:xfrm>
          <a:prstGeom prst="rect">
            <a:avLst/>
          </a:prstGeom>
          <a:noFill/>
        </p:spPr>
        <p:txBody>
          <a:bodyPr wrap="square" rtlCol="0">
            <a:spAutoFit/>
          </a:bodyPr>
          <a:lstStyle/>
          <a:p>
            <a:pPr>
              <a:lnSpc>
                <a:spcPct val="150000"/>
              </a:lnSpc>
            </a:pPr>
            <a:r>
              <a:rPr lang="en-US" altLang="zh-CN" sz="2400" dirty="0"/>
              <a:t>MapReduce</a:t>
            </a:r>
            <a:r>
              <a:rPr lang="zh-CN" altLang="en-US" sz="2400" dirty="0"/>
              <a:t>是</a:t>
            </a:r>
            <a:r>
              <a:rPr lang="en-US" altLang="zh-CN" sz="2400" dirty="0"/>
              <a:t>Google</a:t>
            </a:r>
            <a:r>
              <a:rPr lang="zh-CN" altLang="en-US" sz="2400" dirty="0"/>
              <a:t>一项重要技术，它是一个</a:t>
            </a:r>
            <a:r>
              <a:rPr lang="zh-CN" altLang="en-US" sz="2400" b="1" dirty="0"/>
              <a:t>编程模型</a:t>
            </a:r>
            <a:r>
              <a:rPr lang="zh-CN" altLang="en-US" sz="2400" dirty="0"/>
              <a:t>，用于进行</a:t>
            </a:r>
            <a:r>
              <a:rPr lang="zh-CN" altLang="en-US" sz="2400" b="1" dirty="0"/>
              <a:t>大数据量的计算</a:t>
            </a:r>
            <a:r>
              <a:rPr lang="zh-CN" altLang="en-US" sz="2400" dirty="0"/>
              <a:t>。</a:t>
            </a:r>
            <a:endParaRPr lang="zh-CN" altLang="en-US" sz="2400" dirty="0"/>
          </a:p>
          <a:p>
            <a:pPr>
              <a:lnSpc>
                <a:spcPct val="150000"/>
              </a:lnSpc>
            </a:pPr>
            <a:endParaRPr lang="zh-CN" altLang="en-US" sz="2400" dirty="0"/>
          </a:p>
          <a:p>
            <a:pPr>
              <a:lnSpc>
                <a:spcPct val="150000"/>
              </a:lnSpc>
            </a:pPr>
            <a:r>
              <a:rPr lang="en-US" altLang="zh-CN" sz="2400" dirty="0"/>
              <a:t>MapReduce</a:t>
            </a:r>
            <a:r>
              <a:rPr lang="zh-CN" altLang="en-US" sz="2400" dirty="0"/>
              <a:t>是一种简化</a:t>
            </a:r>
            <a:r>
              <a:rPr lang="zh-CN" altLang="en-US" sz="2400" b="1" dirty="0"/>
              <a:t>并行计算</a:t>
            </a:r>
            <a:r>
              <a:rPr lang="zh-CN" altLang="en-US" sz="2400" dirty="0"/>
              <a:t>的编程模型，使得那些没有多少并行计算经验的开发人员也行可开发并行应用程序。通过简化编程模型，</a:t>
            </a:r>
            <a:r>
              <a:rPr lang="zh-CN" altLang="en-US" sz="2400" b="1" dirty="0"/>
              <a:t>降低了开发并行应用程序的入门门槛</a:t>
            </a:r>
            <a:r>
              <a:rPr lang="zh-CN" altLang="en-US" sz="2400" dirty="0"/>
              <a:t>。</a:t>
            </a:r>
            <a:endParaRPr lang="en-US" altLang="zh-CN" sz="2400" dirty="0">
              <a:solidFill>
                <a:srgbClr val="FF0000"/>
              </a:solidFill>
            </a:endParaRPr>
          </a:p>
          <a:p>
            <a:r>
              <a:rPr lang="en-US" altLang="zh-CN" dirty="0"/>
              <a:t>     </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4680" cy="521970"/>
          </a:xfrm>
          <a:prstGeom prst="rect">
            <a:avLst/>
          </a:prstGeom>
          <a:noFill/>
        </p:spPr>
        <p:txBody>
          <a:bodyPr wrap="square" rtlCol="0">
            <a:spAutoFit/>
          </a:bodyPr>
          <a:lstStyle/>
          <a:p>
            <a:r>
              <a:rPr lang="en-US" altLang="zh-CN" sz="2800" b="1" dirty="0"/>
              <a:t>5.4.2  Shuffle</a:t>
            </a:r>
            <a:r>
              <a:rPr lang="zh-CN" altLang="en-US" sz="2800" b="1" dirty="0">
                <a:solidFill>
                  <a:srgbClr val="FF0000"/>
                </a:solidFill>
              </a:rPr>
              <a:t>（</a:t>
            </a:r>
            <a:r>
              <a:rPr lang="en-US" altLang="zh-CN" sz="2800" b="1" dirty="0">
                <a:solidFill>
                  <a:srgbClr val="FF0000"/>
                </a:solidFill>
              </a:rPr>
              <a:t>MapReduce</a:t>
            </a:r>
            <a:r>
              <a:rPr lang="zh-CN" altLang="en-US" sz="2800" b="1" dirty="0">
                <a:solidFill>
                  <a:srgbClr val="FF0000"/>
                </a:solidFill>
              </a:rPr>
              <a:t>的核心）</a:t>
            </a:r>
            <a:endParaRPr lang="zh-CN" altLang="en-US" sz="2800" b="1" dirty="0">
              <a:solidFill>
                <a:srgbClr val="FF0000"/>
              </a:solidFill>
            </a:endParaRPr>
          </a:p>
        </p:txBody>
      </p:sp>
      <p:sp>
        <p:nvSpPr>
          <p:cNvPr id="5" name="文本框 4"/>
          <p:cNvSpPr txBox="1"/>
          <p:nvPr/>
        </p:nvSpPr>
        <p:spPr>
          <a:xfrm>
            <a:off x="643890" y="1334770"/>
            <a:ext cx="11510010" cy="2784475"/>
          </a:xfrm>
          <a:prstGeom prst="rect">
            <a:avLst/>
          </a:prstGeom>
          <a:noFill/>
        </p:spPr>
        <p:txBody>
          <a:bodyPr wrap="square" rtlCol="0">
            <a:spAutoFit/>
          </a:bodyPr>
          <a:lstStyle/>
          <a:p>
            <a:pPr>
              <a:lnSpc>
                <a:spcPct val="100000"/>
              </a:lnSpc>
            </a:pPr>
            <a:endParaRPr lang="en-US" altLang="zh-CN" sz="2500" dirty="0">
              <a:sym typeface="+mn-ea"/>
            </a:endParaRPr>
          </a:p>
          <a:p>
            <a:pPr>
              <a:lnSpc>
                <a:spcPct val="100000"/>
              </a:lnSpc>
            </a:pPr>
            <a:endParaRPr lang="en-US" altLang="zh-CN" sz="2500" dirty="0">
              <a:sym typeface="+mn-ea"/>
            </a:endParaRPr>
          </a:p>
          <a:p>
            <a:pPr>
              <a:lnSpc>
                <a:spcPct val="100000"/>
              </a:lnSpc>
            </a:pPr>
            <a:endParaRPr lang="en-US" altLang="zh-CN" sz="2500" dirty="0">
              <a:sym typeface="+mn-ea"/>
            </a:endParaRPr>
          </a:p>
          <a:p>
            <a:pPr>
              <a:lnSpc>
                <a:spcPct val="100000"/>
              </a:lnSpc>
            </a:pPr>
            <a:endParaRPr lang="en-US" altLang="zh-CN" sz="2500" dirty="0">
              <a:sym typeface="+mn-ea"/>
            </a:endParaRPr>
          </a:p>
          <a:p>
            <a:pPr>
              <a:lnSpc>
                <a:spcPct val="100000"/>
              </a:lnSpc>
            </a:pPr>
            <a:r>
              <a:rPr lang="en-US" altLang="zh-CN" sz="2500" dirty="0">
                <a:sym typeface="+mn-ea"/>
              </a:rPr>
              <a:t>MapReduce</a:t>
            </a:r>
            <a:r>
              <a:rPr lang="zh-CN" altLang="en-US" sz="2500" dirty="0">
                <a:sym typeface="+mn-ea"/>
              </a:rPr>
              <a:t>确保每个</a:t>
            </a:r>
            <a:r>
              <a:rPr lang="en-US" altLang="zh-CN" sz="2500" dirty="0">
                <a:sym typeface="+mn-ea"/>
              </a:rPr>
              <a:t>reducer</a:t>
            </a:r>
            <a:r>
              <a:rPr lang="zh-CN" altLang="en-US" sz="2500" dirty="0">
                <a:sym typeface="+mn-ea"/>
              </a:rPr>
              <a:t>的输入都是按键排序的。系统执行排序、将</a:t>
            </a:r>
            <a:r>
              <a:rPr lang="en-US" altLang="zh-CN" sz="2500" dirty="0">
                <a:sym typeface="+mn-ea"/>
              </a:rPr>
              <a:t>map</a:t>
            </a:r>
            <a:r>
              <a:rPr lang="zh-CN" altLang="en-US" sz="2500" dirty="0">
                <a:sym typeface="+mn-ea"/>
              </a:rPr>
              <a:t>输出作为输入传给</a:t>
            </a:r>
            <a:r>
              <a:rPr lang="en-US" altLang="zh-CN" sz="2500" dirty="0">
                <a:sym typeface="+mn-ea"/>
              </a:rPr>
              <a:t>reducer</a:t>
            </a:r>
            <a:r>
              <a:rPr lang="zh-CN" altLang="en-US" sz="2500" dirty="0">
                <a:sym typeface="+mn-ea"/>
              </a:rPr>
              <a:t>的过程称为</a:t>
            </a:r>
            <a:r>
              <a:rPr lang="en-US" altLang="zh-CN" sz="2500" dirty="0">
                <a:sym typeface="+mn-ea"/>
              </a:rPr>
              <a:t>Shuffle</a:t>
            </a:r>
            <a:r>
              <a:rPr lang="zh-CN" altLang="en-US" sz="2500" dirty="0">
                <a:sym typeface="+mn-ea"/>
              </a:rPr>
              <a:t>。</a:t>
            </a:r>
            <a:r>
              <a:rPr lang="en-US" altLang="zh-CN" sz="2500" dirty="0">
                <a:sym typeface="+mn-ea"/>
              </a:rPr>
              <a:t>Shuffle</a:t>
            </a:r>
            <a:r>
              <a:rPr lang="zh-CN" altLang="en-US" sz="2500" dirty="0">
                <a:sym typeface="+mn-ea"/>
              </a:rPr>
              <a:t>是</a:t>
            </a:r>
            <a:r>
              <a:rPr lang="en-US" altLang="zh-CN" sz="2500" dirty="0">
                <a:sym typeface="+mn-ea"/>
              </a:rPr>
              <a:t>MapReduce</a:t>
            </a:r>
            <a:r>
              <a:rPr lang="zh-CN" altLang="en-US" sz="2500" b="1" dirty="0">
                <a:solidFill>
                  <a:srgbClr val="FF0000"/>
                </a:solidFill>
                <a:sym typeface="+mn-ea"/>
              </a:rPr>
              <a:t>奇迹发生的地方</a:t>
            </a:r>
            <a:r>
              <a:rPr lang="zh-CN" altLang="en-US" sz="2500" dirty="0">
                <a:sym typeface="+mn-ea"/>
              </a:rPr>
              <a:t>。</a:t>
            </a:r>
            <a:endParaRPr lang="zh-CN" altLang="en-US" sz="2500" dirty="0">
              <a:sym typeface="+mn-ea"/>
            </a:endParaRPr>
          </a:p>
          <a:p>
            <a:pPr>
              <a:lnSpc>
                <a:spcPct val="100000"/>
              </a:lnSpc>
            </a:pPr>
            <a:endParaRPr lang="zh-CN" altLang="en-US" sz="2500" dirty="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4680" cy="521970"/>
          </a:xfrm>
          <a:prstGeom prst="rect">
            <a:avLst/>
          </a:prstGeom>
          <a:noFill/>
        </p:spPr>
        <p:txBody>
          <a:bodyPr wrap="square" rtlCol="0">
            <a:spAutoFit/>
          </a:bodyPr>
          <a:lstStyle/>
          <a:p>
            <a:r>
              <a:rPr lang="en-US" altLang="zh-CN" sz="2800" b="1" dirty="0"/>
              <a:t>5.4.2  Shuffle</a:t>
            </a:r>
            <a:r>
              <a:rPr lang="zh-CN" altLang="en-US" sz="2800" b="1" dirty="0">
                <a:solidFill>
                  <a:srgbClr val="FF0000"/>
                </a:solidFill>
              </a:rPr>
              <a:t>（</a:t>
            </a:r>
            <a:r>
              <a:rPr lang="en-US" altLang="zh-CN" sz="2800" b="1" dirty="0">
                <a:solidFill>
                  <a:srgbClr val="FF0000"/>
                </a:solidFill>
              </a:rPr>
              <a:t>MapReduce</a:t>
            </a:r>
            <a:r>
              <a:rPr lang="zh-CN" altLang="en-US" sz="2800" b="1" dirty="0">
                <a:solidFill>
                  <a:srgbClr val="FF0000"/>
                </a:solidFill>
              </a:rPr>
              <a:t>的核心）</a:t>
            </a:r>
            <a:endParaRPr lang="zh-CN" altLang="en-US" sz="2800" b="1" dirty="0">
              <a:solidFill>
                <a:srgbClr val="FF0000"/>
              </a:solidFill>
            </a:endParaRPr>
          </a:p>
        </p:txBody>
      </p:sp>
      <p:sp>
        <p:nvSpPr>
          <p:cNvPr id="5" name="文本框 4"/>
          <p:cNvSpPr txBox="1"/>
          <p:nvPr/>
        </p:nvSpPr>
        <p:spPr>
          <a:xfrm>
            <a:off x="643890" y="1334770"/>
            <a:ext cx="11510010" cy="5092700"/>
          </a:xfrm>
          <a:prstGeom prst="rect">
            <a:avLst/>
          </a:prstGeom>
          <a:noFill/>
        </p:spPr>
        <p:txBody>
          <a:bodyPr wrap="square" rtlCol="0">
            <a:spAutoFit/>
          </a:bodyPr>
          <a:lstStyle/>
          <a:p>
            <a:pPr>
              <a:lnSpc>
                <a:spcPct val="100000"/>
              </a:lnSpc>
            </a:pPr>
            <a:r>
              <a:rPr lang="en-US" altLang="zh-CN" sz="2500" dirty="0">
                <a:solidFill>
                  <a:srgbClr val="FF0000"/>
                </a:solidFill>
                <a:sym typeface="+mn-ea"/>
              </a:rPr>
              <a:t>Map</a:t>
            </a:r>
            <a:r>
              <a:rPr lang="zh-CN" altLang="en-US" sz="2500" dirty="0">
                <a:solidFill>
                  <a:srgbClr val="FF0000"/>
                </a:solidFill>
                <a:sym typeface="+mn-ea"/>
              </a:rPr>
              <a:t>端</a:t>
            </a:r>
            <a:r>
              <a:rPr lang="en-US" altLang="zh-CN" sz="2500" dirty="0">
                <a:solidFill>
                  <a:srgbClr val="FF0000"/>
                </a:solidFill>
                <a:sym typeface="+mn-ea"/>
              </a:rPr>
              <a:t>shuffle</a:t>
            </a:r>
            <a:r>
              <a:rPr lang="zh-CN" altLang="en-US" sz="2500" dirty="0">
                <a:solidFill>
                  <a:srgbClr val="FF0000"/>
                </a:solidFill>
                <a:sym typeface="+mn-ea"/>
              </a:rPr>
              <a:t>：</a:t>
            </a:r>
            <a:endParaRPr lang="zh-CN" altLang="en-US" sz="2500" dirty="0">
              <a:sym typeface="+mn-ea"/>
            </a:endParaRPr>
          </a:p>
          <a:p>
            <a:pPr>
              <a:lnSpc>
                <a:spcPct val="100000"/>
              </a:lnSpc>
            </a:pPr>
            <a:r>
              <a:rPr lang="zh-CN" altLang="en-US" sz="2500" dirty="0">
                <a:sym typeface="+mn-ea"/>
              </a:rPr>
              <a:t>（1）写到缓冲区：map函数开始产生输出时，并不是简单地将它写到磁盘，而是先写到一个缓冲区内。</a:t>
            </a:r>
            <a:endParaRPr lang="zh-CN" altLang="en-US" sz="2500" dirty="0">
              <a:sym typeface="+mn-ea"/>
            </a:endParaRPr>
          </a:p>
          <a:p>
            <a:pPr>
              <a:lnSpc>
                <a:spcPct val="100000"/>
              </a:lnSpc>
            </a:pPr>
            <a:r>
              <a:rPr lang="zh-CN" altLang="en-US" sz="2500" dirty="0">
                <a:sym typeface="+mn-ea"/>
              </a:rPr>
              <a:t>（2）溢写：一旦缓冲内容达到阈值，一个后台线程便开始把内容溢出写（spill)到磁盘上。在溢出写到磁盘过程中，map输出继续写到缓冲区，但如果在此期间缓冲区被填满，map会被阻塞直到写磁盘过程完成。</a:t>
            </a:r>
            <a:endParaRPr lang="zh-CN" altLang="en-US" sz="2500" dirty="0">
              <a:sym typeface="+mn-ea"/>
            </a:endParaRPr>
          </a:p>
          <a:p>
            <a:pPr>
              <a:lnSpc>
                <a:spcPct val="100000"/>
              </a:lnSpc>
            </a:pPr>
            <a:r>
              <a:rPr lang="zh-CN" altLang="en-US" sz="2500" dirty="0">
                <a:sym typeface="+mn-ea"/>
              </a:rPr>
              <a:t>（3）分区：在写磁盘之前，线程首先根据数据最终要传的reducer把数据划分成相应的分区(partition)。在每个分区中，后台线程按键进行内存中排序，如果有一个combiner函数，它就在排序后的输出上运行。运行combiner函数使得map输出结果更紧凑，因此减少写到磁盘的数据和传递给reducer的数据。</a:t>
            </a:r>
            <a:endParaRPr lang="zh-CN" altLang="en-US" sz="2500" dirty="0">
              <a:sym typeface="+mn-ea"/>
            </a:endParaRPr>
          </a:p>
          <a:p>
            <a:pPr>
              <a:lnSpc>
                <a:spcPct val="100000"/>
              </a:lnSpc>
            </a:pPr>
            <a:r>
              <a:rPr lang="zh-CN" altLang="en-US" sz="2500" dirty="0">
                <a:sym typeface="+mn-ea"/>
              </a:rPr>
              <a:t>（4）合并、排序：每次内存缓冲区达到溢出阈值，就会新建一个溢出文件（spill file)，因此在map任务写完其最后一个输出记录之后，会有几个溢出文件。在任务完成之前，溢出文件被合并成一个已分区且已排序的输出文件。</a:t>
            </a:r>
            <a:endParaRPr lang="zh-CN" altLang="en-US" sz="2500" dirty="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4680" cy="521970"/>
          </a:xfrm>
          <a:prstGeom prst="rect">
            <a:avLst/>
          </a:prstGeom>
          <a:noFill/>
        </p:spPr>
        <p:txBody>
          <a:bodyPr wrap="square" rtlCol="0">
            <a:spAutoFit/>
          </a:bodyPr>
          <a:lstStyle/>
          <a:p>
            <a:r>
              <a:rPr lang="en-US" altLang="zh-CN" sz="2800" b="1" dirty="0"/>
              <a:t>5.4.2  Shuffle</a:t>
            </a:r>
            <a:r>
              <a:rPr lang="zh-CN" altLang="en-US" sz="2800" b="1" dirty="0">
                <a:solidFill>
                  <a:srgbClr val="FF0000"/>
                </a:solidFill>
              </a:rPr>
              <a:t>（</a:t>
            </a:r>
            <a:r>
              <a:rPr lang="en-US" altLang="zh-CN" sz="2800" b="1" dirty="0">
                <a:solidFill>
                  <a:srgbClr val="FF0000"/>
                </a:solidFill>
              </a:rPr>
              <a:t>MapReduce</a:t>
            </a:r>
            <a:r>
              <a:rPr lang="zh-CN" altLang="en-US" sz="2800" b="1" dirty="0">
                <a:solidFill>
                  <a:srgbClr val="FF0000"/>
                </a:solidFill>
              </a:rPr>
              <a:t>的核心）</a:t>
            </a:r>
            <a:endParaRPr lang="zh-CN" altLang="en-US" sz="2800" b="1" dirty="0">
              <a:solidFill>
                <a:srgbClr val="FF0000"/>
              </a:solidFill>
            </a:endParaRPr>
          </a:p>
        </p:txBody>
      </p:sp>
      <p:sp>
        <p:nvSpPr>
          <p:cNvPr id="5" name="文本框 4"/>
          <p:cNvSpPr txBox="1"/>
          <p:nvPr/>
        </p:nvSpPr>
        <p:spPr>
          <a:xfrm>
            <a:off x="643890" y="1334770"/>
            <a:ext cx="11510010" cy="4707890"/>
          </a:xfrm>
          <a:prstGeom prst="rect">
            <a:avLst/>
          </a:prstGeom>
          <a:noFill/>
        </p:spPr>
        <p:txBody>
          <a:bodyPr wrap="square" rtlCol="0">
            <a:spAutoFit/>
          </a:bodyPr>
          <a:lstStyle/>
          <a:p>
            <a:pPr>
              <a:lnSpc>
                <a:spcPct val="100000"/>
              </a:lnSpc>
            </a:pPr>
            <a:r>
              <a:rPr lang="en-US" altLang="zh-CN" sz="2500" dirty="0">
                <a:solidFill>
                  <a:srgbClr val="FF0000"/>
                </a:solidFill>
                <a:sym typeface="+mn-ea"/>
              </a:rPr>
              <a:t>Reduce</a:t>
            </a:r>
            <a:r>
              <a:rPr lang="zh-CN" altLang="en-US" sz="2500" dirty="0">
                <a:solidFill>
                  <a:srgbClr val="FF0000"/>
                </a:solidFill>
                <a:sym typeface="+mn-ea"/>
              </a:rPr>
              <a:t>端</a:t>
            </a:r>
            <a:r>
              <a:rPr lang="en-US" altLang="zh-CN" sz="2500" dirty="0">
                <a:solidFill>
                  <a:srgbClr val="FF0000"/>
                </a:solidFill>
                <a:sym typeface="+mn-ea"/>
              </a:rPr>
              <a:t>shuffle</a:t>
            </a:r>
            <a:r>
              <a:rPr lang="zh-CN" altLang="en-US" sz="2500" dirty="0">
                <a:solidFill>
                  <a:srgbClr val="FF0000"/>
                </a:solidFill>
                <a:sym typeface="+mn-ea"/>
              </a:rPr>
              <a:t>：</a:t>
            </a:r>
            <a:endParaRPr lang="zh-CN" altLang="en-US" sz="2500" dirty="0">
              <a:sym typeface="+mn-ea"/>
            </a:endParaRPr>
          </a:p>
          <a:p>
            <a:pPr>
              <a:lnSpc>
                <a:spcPct val="100000"/>
              </a:lnSpc>
            </a:pPr>
            <a:r>
              <a:rPr lang="zh-CN" altLang="en-US" sz="2500" dirty="0">
                <a:sym typeface="+mn-ea"/>
              </a:rPr>
              <a:t>（1）复制文件：reducer通过HTTP得到输出文件的分区。如果map输出相当小，会被复制到reduce任务JVM的内存。否则，map输出被复制到磁盘。一旦内存缓冲区达到阈值大小或达到map输出阈值，则合并后溢出写到磁盘中。如果指定Combiner，则在合并期间运行它以降低写入硬盘的数据量。</a:t>
            </a:r>
            <a:endParaRPr lang="zh-CN" altLang="en-US" sz="2500" dirty="0">
              <a:sym typeface="+mn-ea"/>
            </a:endParaRPr>
          </a:p>
          <a:p>
            <a:pPr>
              <a:lnSpc>
                <a:spcPct val="100000"/>
              </a:lnSpc>
            </a:pPr>
            <a:r>
              <a:rPr lang="zh-CN" altLang="en-US" sz="2500" dirty="0">
                <a:sym typeface="+mn-ea"/>
              </a:rPr>
              <a:t>（2）小文件合并：随着磁盘上副本增多，后台线程会将它们合并为更大的、排好序的文件。这会为后面的合并节省一些时间。注意，为了合并，压缩的map输出通过map任务）都必须在内存中被解压缩。</a:t>
            </a:r>
            <a:endParaRPr lang="zh-CN" altLang="en-US" sz="2500" dirty="0">
              <a:sym typeface="+mn-ea"/>
            </a:endParaRPr>
          </a:p>
          <a:p>
            <a:pPr>
              <a:lnSpc>
                <a:spcPct val="100000"/>
              </a:lnSpc>
            </a:pPr>
            <a:r>
              <a:rPr lang="zh-CN" altLang="en-US" sz="2500" dirty="0">
                <a:sym typeface="+mn-ea"/>
              </a:rPr>
              <a:t>（3）reduce合并：复制完所有map输出后，reduce任务进入合并阶段，这个阶段将合并map输出，维持其顺序排序。这是循环进行的。</a:t>
            </a:r>
            <a:endParaRPr lang="zh-CN" altLang="en-US" sz="2500" dirty="0">
              <a:sym typeface="+mn-ea"/>
            </a:endParaRPr>
          </a:p>
          <a:p>
            <a:pPr>
              <a:lnSpc>
                <a:spcPct val="100000"/>
              </a:lnSpc>
            </a:pPr>
            <a:r>
              <a:rPr lang="zh-CN" altLang="en-US" sz="2500" dirty="0">
                <a:sym typeface="+mn-ea"/>
              </a:rPr>
              <a:t>（4）直接把数据输入reduce函数，对已排序输出中的每个键调用reduce函数。阶段的输出直接写到输出文件系统，一般为HDFS。</a:t>
            </a:r>
            <a:endParaRPr lang="zh-CN" altLang="en-US" sz="2500" dirty="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4680" cy="521970"/>
          </a:xfrm>
          <a:prstGeom prst="rect">
            <a:avLst/>
          </a:prstGeom>
          <a:noFill/>
        </p:spPr>
        <p:txBody>
          <a:bodyPr wrap="square" rtlCol="0">
            <a:spAutoFit/>
          </a:bodyPr>
          <a:lstStyle/>
          <a:p>
            <a:r>
              <a:rPr lang="en-US" altLang="zh-CN" sz="2800" b="1" dirty="0"/>
              <a:t>5.4.2  Shuffle</a:t>
            </a:r>
            <a:r>
              <a:rPr lang="zh-CN" altLang="en-US" sz="2800" b="1" dirty="0">
                <a:solidFill>
                  <a:srgbClr val="FF0000"/>
                </a:solidFill>
              </a:rPr>
              <a:t>（</a:t>
            </a:r>
            <a:r>
              <a:rPr lang="en-US" altLang="zh-CN" sz="2800" b="1" dirty="0">
                <a:solidFill>
                  <a:srgbClr val="FF0000"/>
                </a:solidFill>
              </a:rPr>
              <a:t>MapReduce</a:t>
            </a:r>
            <a:r>
              <a:rPr lang="zh-CN" altLang="en-US" sz="2800" b="1" dirty="0">
                <a:solidFill>
                  <a:srgbClr val="FF0000"/>
                </a:solidFill>
              </a:rPr>
              <a:t>的核心）</a:t>
            </a:r>
            <a:endParaRPr lang="zh-CN" altLang="en-US" sz="2800" b="1" dirty="0">
              <a:solidFill>
                <a:srgbClr val="FF0000"/>
              </a:solidFill>
            </a:endParaRPr>
          </a:p>
        </p:txBody>
      </p:sp>
      <p:sp>
        <p:nvSpPr>
          <p:cNvPr id="2" name="圆角矩形 1"/>
          <p:cNvSpPr/>
          <p:nvPr/>
        </p:nvSpPr>
        <p:spPr>
          <a:xfrm>
            <a:off x="126365" y="2758440"/>
            <a:ext cx="1035050" cy="5638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数据块</a:t>
            </a:r>
            <a:endParaRPr lang="zh-CN" altLang="en-US"/>
          </a:p>
          <a:p>
            <a:pPr algn="ctr"/>
            <a:r>
              <a:rPr lang="en-US" altLang="zh-CN"/>
              <a:t>(128MB)</a:t>
            </a:r>
            <a:endParaRPr lang="en-US" altLang="zh-CN"/>
          </a:p>
        </p:txBody>
      </p:sp>
      <p:sp>
        <p:nvSpPr>
          <p:cNvPr id="3" name="圆角矩形 2"/>
          <p:cNvSpPr/>
          <p:nvPr/>
        </p:nvSpPr>
        <p:spPr>
          <a:xfrm>
            <a:off x="1478280" y="2758440"/>
            <a:ext cx="800100" cy="5638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Split</a:t>
            </a:r>
            <a:endParaRPr lang="en-US"/>
          </a:p>
          <a:p>
            <a:pPr algn="ctr"/>
            <a:r>
              <a:rPr lang="en-US"/>
              <a:t>Input</a:t>
            </a:r>
            <a:endParaRPr lang="en-US"/>
          </a:p>
        </p:txBody>
      </p:sp>
      <p:sp>
        <p:nvSpPr>
          <p:cNvPr id="7" name="圆角矩形 6"/>
          <p:cNvSpPr/>
          <p:nvPr/>
        </p:nvSpPr>
        <p:spPr>
          <a:xfrm>
            <a:off x="2534285" y="2758440"/>
            <a:ext cx="723265" cy="5638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Map</a:t>
            </a:r>
            <a:endParaRPr lang="en-US"/>
          </a:p>
        </p:txBody>
      </p:sp>
      <p:sp>
        <p:nvSpPr>
          <p:cNvPr id="8" name="圆角矩形 7"/>
          <p:cNvSpPr/>
          <p:nvPr/>
        </p:nvSpPr>
        <p:spPr>
          <a:xfrm>
            <a:off x="3501390" y="2758440"/>
            <a:ext cx="1102995" cy="5638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缓冲区</a:t>
            </a:r>
            <a:r>
              <a:rPr lang="en-US" altLang="zh-CN"/>
              <a:t>(100M)</a:t>
            </a:r>
            <a:endParaRPr lang="en-US" altLang="zh-CN"/>
          </a:p>
        </p:txBody>
      </p:sp>
      <p:sp>
        <p:nvSpPr>
          <p:cNvPr id="9" name="文本框 8"/>
          <p:cNvSpPr txBox="1"/>
          <p:nvPr/>
        </p:nvSpPr>
        <p:spPr>
          <a:xfrm>
            <a:off x="3358515" y="3388360"/>
            <a:ext cx="1801495" cy="368300"/>
          </a:xfrm>
          <a:prstGeom prst="rect">
            <a:avLst/>
          </a:prstGeom>
          <a:noFill/>
        </p:spPr>
        <p:txBody>
          <a:bodyPr wrap="square" rtlCol="0">
            <a:spAutoFit/>
          </a:bodyPr>
          <a:lstStyle/>
          <a:p>
            <a:r>
              <a:rPr lang="en-US" altLang="zh-CN"/>
              <a:t>80%</a:t>
            </a:r>
            <a:r>
              <a:rPr lang="zh-CN" altLang="en-US"/>
              <a:t>满</a:t>
            </a:r>
            <a:r>
              <a:rPr lang="en-US" altLang="zh-CN"/>
              <a:t>--&gt;</a:t>
            </a:r>
            <a:r>
              <a:rPr lang="zh-CN" altLang="en-US"/>
              <a:t>溢写</a:t>
            </a:r>
            <a:endParaRPr lang="zh-CN" altLang="en-US"/>
          </a:p>
        </p:txBody>
      </p:sp>
      <p:grpSp>
        <p:nvGrpSpPr>
          <p:cNvPr id="44" name="组合 43"/>
          <p:cNvGrpSpPr/>
          <p:nvPr/>
        </p:nvGrpSpPr>
        <p:grpSpPr>
          <a:xfrm>
            <a:off x="5394325" y="2423160"/>
            <a:ext cx="1239520" cy="1391920"/>
            <a:chOff x="8495" y="3816"/>
            <a:chExt cx="1952" cy="2192"/>
          </a:xfrm>
        </p:grpSpPr>
        <p:grpSp>
          <p:nvGrpSpPr>
            <p:cNvPr id="38" name="组合 37"/>
            <p:cNvGrpSpPr/>
            <p:nvPr/>
          </p:nvGrpSpPr>
          <p:grpSpPr>
            <a:xfrm>
              <a:off x="8495" y="3816"/>
              <a:ext cx="1952" cy="888"/>
              <a:chOff x="8495" y="3816"/>
              <a:chExt cx="1952" cy="888"/>
            </a:xfrm>
          </p:grpSpPr>
          <p:sp>
            <p:nvSpPr>
              <p:cNvPr id="10" name="圆角矩形 9"/>
              <p:cNvSpPr/>
              <p:nvPr/>
            </p:nvSpPr>
            <p:spPr>
              <a:xfrm>
                <a:off x="8495" y="3816"/>
                <a:ext cx="644" cy="888"/>
              </a:xfrm>
              <a:prstGeom prst="roundRect">
                <a:avLst>
                  <a:gd name="adj" fmla="val 166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11" name="圆角矩形 10"/>
              <p:cNvSpPr/>
              <p:nvPr/>
            </p:nvSpPr>
            <p:spPr>
              <a:xfrm>
                <a:off x="9162" y="3816"/>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12" name="圆角矩形 11"/>
              <p:cNvSpPr/>
              <p:nvPr/>
            </p:nvSpPr>
            <p:spPr>
              <a:xfrm>
                <a:off x="9803" y="3816"/>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grpSp>
        <p:grpSp>
          <p:nvGrpSpPr>
            <p:cNvPr id="39" name="组合 38"/>
            <p:cNvGrpSpPr/>
            <p:nvPr/>
          </p:nvGrpSpPr>
          <p:grpSpPr>
            <a:xfrm>
              <a:off x="8652" y="5120"/>
              <a:ext cx="1288" cy="888"/>
              <a:chOff x="8652" y="5120"/>
              <a:chExt cx="1288" cy="888"/>
            </a:xfrm>
          </p:grpSpPr>
          <p:sp>
            <p:nvSpPr>
              <p:cNvPr id="15" name="圆角矩形 14"/>
              <p:cNvSpPr/>
              <p:nvPr/>
            </p:nvSpPr>
            <p:spPr>
              <a:xfrm>
                <a:off x="8652" y="5120"/>
                <a:ext cx="644" cy="888"/>
              </a:xfrm>
              <a:prstGeom prst="roundRect">
                <a:avLst>
                  <a:gd name="adj" fmla="val 166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17" name="圆角矩形 16"/>
              <p:cNvSpPr/>
              <p:nvPr/>
            </p:nvSpPr>
            <p:spPr>
              <a:xfrm>
                <a:off x="9296" y="5120"/>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grpSp>
      </p:grpSp>
      <p:sp>
        <p:nvSpPr>
          <p:cNvPr id="24" name="右箭头 23"/>
          <p:cNvSpPr/>
          <p:nvPr/>
        </p:nvSpPr>
        <p:spPr>
          <a:xfrm>
            <a:off x="1160780" y="2836545"/>
            <a:ext cx="317500" cy="346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2278380" y="2841625"/>
            <a:ext cx="256540" cy="346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3239770" y="2861945"/>
            <a:ext cx="256540" cy="346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4604385" y="2618740"/>
            <a:ext cx="902335" cy="807085"/>
            <a:chOff x="7251" y="4124"/>
            <a:chExt cx="1421" cy="1271"/>
          </a:xfrm>
        </p:grpSpPr>
        <p:sp>
          <p:nvSpPr>
            <p:cNvPr id="13" name="文本框 12"/>
            <p:cNvSpPr txBox="1"/>
            <p:nvPr/>
          </p:nvSpPr>
          <p:spPr>
            <a:xfrm>
              <a:off x="7302" y="4124"/>
              <a:ext cx="1370" cy="580"/>
            </a:xfrm>
            <a:prstGeom prst="rect">
              <a:avLst/>
            </a:prstGeom>
            <a:noFill/>
          </p:spPr>
          <p:txBody>
            <a:bodyPr wrap="square" rtlCol="0">
              <a:spAutoFit/>
            </a:bodyPr>
            <a:lstStyle/>
            <a:p>
              <a:r>
                <a:rPr lang="zh-CN" altLang="en-US">
                  <a:solidFill>
                    <a:schemeClr val="tx1"/>
                  </a:solidFill>
                </a:rPr>
                <a:t>分区</a:t>
              </a:r>
              <a:endParaRPr lang="zh-CN" altLang="en-US">
                <a:solidFill>
                  <a:schemeClr val="tx1"/>
                </a:solidFill>
              </a:endParaRPr>
            </a:p>
          </p:txBody>
        </p:sp>
        <p:sp>
          <p:nvSpPr>
            <p:cNvPr id="14" name="文本框 13"/>
            <p:cNvSpPr txBox="1"/>
            <p:nvPr/>
          </p:nvSpPr>
          <p:spPr>
            <a:xfrm>
              <a:off x="7367" y="4815"/>
              <a:ext cx="1106" cy="580"/>
            </a:xfrm>
            <a:prstGeom prst="rect">
              <a:avLst/>
            </a:prstGeom>
            <a:noFill/>
          </p:spPr>
          <p:txBody>
            <a:bodyPr wrap="square" rtlCol="0">
              <a:spAutoFit/>
            </a:bodyPr>
            <a:lstStyle/>
            <a:p>
              <a:r>
                <a:rPr lang="zh-CN" altLang="en-US"/>
                <a:t>排序</a:t>
              </a:r>
              <a:endParaRPr lang="zh-CN" altLang="en-US"/>
            </a:p>
          </p:txBody>
        </p:sp>
        <p:sp>
          <p:nvSpPr>
            <p:cNvPr id="32" name="右箭头 31"/>
            <p:cNvSpPr/>
            <p:nvPr/>
          </p:nvSpPr>
          <p:spPr>
            <a:xfrm>
              <a:off x="7251" y="4516"/>
              <a:ext cx="1244" cy="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0" name="组合 129"/>
          <p:cNvGrpSpPr/>
          <p:nvPr/>
        </p:nvGrpSpPr>
        <p:grpSpPr>
          <a:xfrm>
            <a:off x="9232265" y="2131060"/>
            <a:ext cx="657860" cy="4575810"/>
            <a:chOff x="14539" y="3356"/>
            <a:chExt cx="1036" cy="7206"/>
          </a:xfrm>
        </p:grpSpPr>
        <p:grpSp>
          <p:nvGrpSpPr>
            <p:cNvPr id="41" name="组合 40"/>
            <p:cNvGrpSpPr/>
            <p:nvPr/>
          </p:nvGrpSpPr>
          <p:grpSpPr>
            <a:xfrm>
              <a:off x="14931" y="4124"/>
              <a:ext cx="644" cy="4513"/>
              <a:chOff x="14571" y="4124"/>
              <a:chExt cx="644" cy="4513"/>
            </a:xfrm>
          </p:grpSpPr>
          <p:sp>
            <p:nvSpPr>
              <p:cNvPr id="25" name="圆角矩形 24"/>
              <p:cNvSpPr/>
              <p:nvPr/>
            </p:nvSpPr>
            <p:spPr>
              <a:xfrm>
                <a:off x="14571" y="4124"/>
                <a:ext cx="644" cy="888"/>
              </a:xfrm>
              <a:prstGeom prst="roundRect">
                <a:avLst>
                  <a:gd name="adj" fmla="val 357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26" name="圆角矩形 25"/>
              <p:cNvSpPr/>
              <p:nvPr/>
            </p:nvSpPr>
            <p:spPr>
              <a:xfrm>
                <a:off x="14571" y="5916"/>
                <a:ext cx="644" cy="888"/>
              </a:xfrm>
              <a:prstGeom prst="roundRect">
                <a:avLst>
                  <a:gd name="adj" fmla="val 357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27" name="圆角矩形 26"/>
              <p:cNvSpPr/>
              <p:nvPr/>
            </p:nvSpPr>
            <p:spPr>
              <a:xfrm>
                <a:off x="14571" y="7749"/>
                <a:ext cx="644" cy="888"/>
              </a:xfrm>
              <a:prstGeom prst="roundRect">
                <a:avLst>
                  <a:gd name="adj" fmla="val 357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grpSp>
        <p:cxnSp>
          <p:nvCxnSpPr>
            <p:cNvPr id="37" name="直接连接符 36"/>
            <p:cNvCxnSpPr/>
            <p:nvPr/>
          </p:nvCxnSpPr>
          <p:spPr>
            <a:xfrm>
              <a:off x="14539" y="3356"/>
              <a:ext cx="0" cy="7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6311900" y="2705100"/>
            <a:ext cx="1878330" cy="1051560"/>
            <a:chOff x="9940" y="4260"/>
            <a:chExt cx="2958" cy="1656"/>
          </a:xfrm>
        </p:grpSpPr>
        <p:sp>
          <p:nvSpPr>
            <p:cNvPr id="19" name="圆角矩形 18"/>
            <p:cNvSpPr/>
            <p:nvPr/>
          </p:nvSpPr>
          <p:spPr>
            <a:xfrm>
              <a:off x="11613" y="4507"/>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grpSp>
          <p:nvGrpSpPr>
            <p:cNvPr id="40" name="组合 39"/>
            <p:cNvGrpSpPr/>
            <p:nvPr/>
          </p:nvGrpSpPr>
          <p:grpSpPr>
            <a:xfrm>
              <a:off x="10946" y="4507"/>
              <a:ext cx="1952" cy="888"/>
              <a:chOff x="10946" y="4507"/>
              <a:chExt cx="1952" cy="888"/>
            </a:xfrm>
          </p:grpSpPr>
          <p:sp>
            <p:nvSpPr>
              <p:cNvPr id="18" name="圆角矩形 17"/>
              <p:cNvSpPr/>
              <p:nvPr/>
            </p:nvSpPr>
            <p:spPr>
              <a:xfrm>
                <a:off x="10946" y="4507"/>
                <a:ext cx="644" cy="888"/>
              </a:xfrm>
              <a:prstGeom prst="roundRect">
                <a:avLst>
                  <a:gd name="adj" fmla="val 166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20" name="圆角矩形 19"/>
              <p:cNvSpPr/>
              <p:nvPr/>
            </p:nvSpPr>
            <p:spPr>
              <a:xfrm>
                <a:off x="12254" y="4507"/>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grpSp>
        <p:grpSp>
          <p:nvGrpSpPr>
            <p:cNvPr id="46" name="组合 45"/>
            <p:cNvGrpSpPr/>
            <p:nvPr/>
          </p:nvGrpSpPr>
          <p:grpSpPr>
            <a:xfrm>
              <a:off x="9940" y="4260"/>
              <a:ext cx="1253" cy="1656"/>
              <a:chOff x="9940" y="4260"/>
              <a:chExt cx="1253" cy="1656"/>
            </a:xfrm>
          </p:grpSpPr>
          <p:cxnSp>
            <p:nvCxnSpPr>
              <p:cNvPr id="33" name="直接箭头连接符 32"/>
              <p:cNvCxnSpPr>
                <a:stCxn id="12" idx="3"/>
                <a:endCxn id="18" idx="1"/>
              </p:cNvCxnSpPr>
              <p:nvPr/>
            </p:nvCxnSpPr>
            <p:spPr>
              <a:xfrm>
                <a:off x="10447" y="4260"/>
                <a:ext cx="499" cy="69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3"/>
              </p:cNvCxnSpPr>
              <p:nvPr/>
            </p:nvCxnSpPr>
            <p:spPr>
              <a:xfrm flipV="1">
                <a:off x="9940" y="4960"/>
                <a:ext cx="960" cy="60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0061" y="5336"/>
                <a:ext cx="1132" cy="580"/>
              </a:xfrm>
              <a:prstGeom prst="rect">
                <a:avLst/>
              </a:prstGeom>
              <a:noFill/>
            </p:spPr>
            <p:txBody>
              <a:bodyPr wrap="square" rtlCol="0">
                <a:spAutoFit/>
              </a:bodyPr>
              <a:lstStyle/>
              <a:p>
                <a:r>
                  <a:rPr lang="zh-CN" altLang="en-US"/>
                  <a:t>合并</a:t>
                </a:r>
                <a:endParaRPr lang="zh-CN" altLang="en-US"/>
              </a:p>
            </p:txBody>
          </p:sp>
        </p:grpSp>
      </p:grpSp>
      <p:grpSp>
        <p:nvGrpSpPr>
          <p:cNvPr id="116" name="组合 115"/>
          <p:cNvGrpSpPr/>
          <p:nvPr/>
        </p:nvGrpSpPr>
        <p:grpSpPr>
          <a:xfrm>
            <a:off x="332740" y="3964940"/>
            <a:ext cx="8073390" cy="1391920"/>
            <a:chOff x="524" y="6244"/>
            <a:chExt cx="12714" cy="2192"/>
          </a:xfrm>
        </p:grpSpPr>
        <p:grpSp>
          <p:nvGrpSpPr>
            <p:cNvPr id="67" name="组合 66"/>
            <p:cNvGrpSpPr/>
            <p:nvPr/>
          </p:nvGrpSpPr>
          <p:grpSpPr>
            <a:xfrm>
              <a:off x="524" y="6244"/>
              <a:ext cx="10248" cy="2192"/>
              <a:chOff x="524" y="6340"/>
              <a:chExt cx="10248" cy="2192"/>
            </a:xfrm>
          </p:grpSpPr>
          <p:sp>
            <p:nvSpPr>
              <p:cNvPr id="47" name="圆角矩形 46"/>
              <p:cNvSpPr/>
              <p:nvPr/>
            </p:nvSpPr>
            <p:spPr>
              <a:xfrm>
                <a:off x="524" y="6868"/>
                <a:ext cx="1630"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数据块</a:t>
                </a:r>
                <a:endParaRPr lang="zh-CN" altLang="en-US"/>
              </a:p>
              <a:p>
                <a:pPr algn="ctr"/>
                <a:r>
                  <a:rPr lang="en-US" altLang="zh-CN"/>
                  <a:t>(128MB)</a:t>
                </a:r>
                <a:endParaRPr lang="en-US" altLang="zh-CN"/>
              </a:p>
            </p:txBody>
          </p:sp>
          <p:sp>
            <p:nvSpPr>
              <p:cNvPr id="48" name="圆角矩形 47"/>
              <p:cNvSpPr/>
              <p:nvPr/>
            </p:nvSpPr>
            <p:spPr>
              <a:xfrm>
                <a:off x="2653" y="6868"/>
                <a:ext cx="1260"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Split</a:t>
                </a:r>
                <a:endParaRPr lang="en-US"/>
              </a:p>
              <a:p>
                <a:pPr algn="ctr"/>
                <a:r>
                  <a:rPr lang="en-US"/>
                  <a:t>Input</a:t>
                </a:r>
                <a:endParaRPr lang="en-US"/>
              </a:p>
            </p:txBody>
          </p:sp>
          <p:sp>
            <p:nvSpPr>
              <p:cNvPr id="49" name="圆角矩形 48"/>
              <p:cNvSpPr/>
              <p:nvPr/>
            </p:nvSpPr>
            <p:spPr>
              <a:xfrm>
                <a:off x="4316" y="6868"/>
                <a:ext cx="1139"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Map</a:t>
                </a:r>
                <a:endParaRPr lang="en-US"/>
              </a:p>
            </p:txBody>
          </p:sp>
          <p:sp>
            <p:nvSpPr>
              <p:cNvPr id="50" name="圆角矩形 49"/>
              <p:cNvSpPr/>
              <p:nvPr/>
            </p:nvSpPr>
            <p:spPr>
              <a:xfrm>
                <a:off x="5839" y="6868"/>
                <a:ext cx="1737"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缓冲区</a:t>
                </a:r>
                <a:r>
                  <a:rPr lang="en-US" altLang="zh-CN"/>
                  <a:t>(100M)</a:t>
                </a:r>
                <a:endParaRPr lang="en-US" altLang="zh-CN"/>
              </a:p>
            </p:txBody>
          </p:sp>
          <p:sp>
            <p:nvSpPr>
              <p:cNvPr id="51" name="文本框 50"/>
              <p:cNvSpPr txBox="1"/>
              <p:nvPr/>
            </p:nvSpPr>
            <p:spPr>
              <a:xfrm>
                <a:off x="5614" y="7860"/>
                <a:ext cx="2837" cy="580"/>
              </a:xfrm>
              <a:prstGeom prst="rect">
                <a:avLst/>
              </a:prstGeom>
              <a:noFill/>
            </p:spPr>
            <p:txBody>
              <a:bodyPr wrap="square" rtlCol="0">
                <a:spAutoFit/>
              </a:bodyPr>
              <a:lstStyle/>
              <a:p>
                <a:r>
                  <a:rPr lang="en-US" altLang="zh-CN"/>
                  <a:t>80%</a:t>
                </a:r>
                <a:r>
                  <a:rPr lang="zh-CN" altLang="en-US"/>
                  <a:t>满</a:t>
                </a:r>
                <a:r>
                  <a:rPr lang="en-US" altLang="zh-CN"/>
                  <a:t>--&gt;</a:t>
                </a:r>
                <a:r>
                  <a:rPr lang="zh-CN" altLang="en-US"/>
                  <a:t>溢写</a:t>
                </a:r>
                <a:endParaRPr lang="zh-CN" altLang="en-US"/>
              </a:p>
            </p:txBody>
          </p:sp>
          <p:grpSp>
            <p:nvGrpSpPr>
              <p:cNvPr id="52" name="组合 51"/>
              <p:cNvGrpSpPr/>
              <p:nvPr/>
            </p:nvGrpSpPr>
            <p:grpSpPr>
              <a:xfrm>
                <a:off x="8820" y="6340"/>
                <a:ext cx="1952" cy="2192"/>
                <a:chOff x="8495" y="3816"/>
                <a:chExt cx="1952" cy="2192"/>
              </a:xfrm>
            </p:grpSpPr>
            <p:grpSp>
              <p:nvGrpSpPr>
                <p:cNvPr id="53" name="组合 52"/>
                <p:cNvGrpSpPr/>
                <p:nvPr/>
              </p:nvGrpSpPr>
              <p:grpSpPr>
                <a:xfrm>
                  <a:off x="8495" y="3816"/>
                  <a:ext cx="1952" cy="888"/>
                  <a:chOff x="8495" y="3816"/>
                  <a:chExt cx="1952" cy="888"/>
                </a:xfrm>
              </p:grpSpPr>
              <p:sp>
                <p:nvSpPr>
                  <p:cNvPr id="54" name="圆角矩形 53"/>
                  <p:cNvSpPr/>
                  <p:nvPr/>
                </p:nvSpPr>
                <p:spPr>
                  <a:xfrm>
                    <a:off x="8495" y="3816"/>
                    <a:ext cx="644" cy="888"/>
                  </a:xfrm>
                  <a:prstGeom prst="roundRect">
                    <a:avLst>
                      <a:gd name="adj" fmla="val 166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55" name="圆角矩形 54"/>
                  <p:cNvSpPr/>
                  <p:nvPr/>
                </p:nvSpPr>
                <p:spPr>
                  <a:xfrm>
                    <a:off x="9162" y="3816"/>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56" name="圆角矩形 55"/>
                  <p:cNvSpPr/>
                  <p:nvPr/>
                </p:nvSpPr>
                <p:spPr>
                  <a:xfrm>
                    <a:off x="9803" y="3816"/>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grpSp>
            <p:grpSp>
              <p:nvGrpSpPr>
                <p:cNvPr id="57" name="组合 56"/>
                <p:cNvGrpSpPr/>
                <p:nvPr/>
              </p:nvGrpSpPr>
              <p:grpSpPr>
                <a:xfrm>
                  <a:off x="8652" y="5120"/>
                  <a:ext cx="1288" cy="888"/>
                  <a:chOff x="8652" y="5120"/>
                  <a:chExt cx="1288" cy="888"/>
                </a:xfrm>
              </p:grpSpPr>
              <p:sp>
                <p:nvSpPr>
                  <p:cNvPr id="58" name="圆角矩形 57"/>
                  <p:cNvSpPr/>
                  <p:nvPr/>
                </p:nvSpPr>
                <p:spPr>
                  <a:xfrm>
                    <a:off x="8652" y="5120"/>
                    <a:ext cx="644" cy="888"/>
                  </a:xfrm>
                  <a:prstGeom prst="roundRect">
                    <a:avLst>
                      <a:gd name="adj" fmla="val 166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59" name="圆角矩形 58"/>
                  <p:cNvSpPr/>
                  <p:nvPr/>
                </p:nvSpPr>
                <p:spPr>
                  <a:xfrm>
                    <a:off x="9296" y="5120"/>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grpSp>
          </p:grpSp>
          <p:sp>
            <p:nvSpPr>
              <p:cNvPr id="60" name="右箭头 59"/>
              <p:cNvSpPr/>
              <p:nvPr/>
            </p:nvSpPr>
            <p:spPr>
              <a:xfrm>
                <a:off x="2153" y="6991"/>
                <a:ext cx="500" cy="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右箭头 60"/>
              <p:cNvSpPr/>
              <p:nvPr/>
            </p:nvSpPr>
            <p:spPr>
              <a:xfrm>
                <a:off x="3913" y="6999"/>
                <a:ext cx="404" cy="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右箭头 61"/>
              <p:cNvSpPr/>
              <p:nvPr/>
            </p:nvSpPr>
            <p:spPr>
              <a:xfrm>
                <a:off x="5427" y="7031"/>
                <a:ext cx="404" cy="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7576" y="6648"/>
                <a:ext cx="1421" cy="1271"/>
                <a:chOff x="7251" y="4124"/>
                <a:chExt cx="1421" cy="1271"/>
              </a:xfrm>
            </p:grpSpPr>
            <p:sp>
              <p:nvSpPr>
                <p:cNvPr id="64" name="文本框 63"/>
                <p:cNvSpPr txBox="1"/>
                <p:nvPr/>
              </p:nvSpPr>
              <p:spPr>
                <a:xfrm>
                  <a:off x="7302" y="4124"/>
                  <a:ext cx="1370" cy="580"/>
                </a:xfrm>
                <a:prstGeom prst="rect">
                  <a:avLst/>
                </a:prstGeom>
                <a:noFill/>
              </p:spPr>
              <p:txBody>
                <a:bodyPr wrap="square" rtlCol="0">
                  <a:spAutoFit/>
                </a:bodyPr>
                <a:lstStyle/>
                <a:p>
                  <a:r>
                    <a:rPr lang="zh-CN" altLang="en-US"/>
                    <a:t>分区</a:t>
                  </a:r>
                  <a:endParaRPr lang="zh-CN" altLang="en-US"/>
                </a:p>
              </p:txBody>
            </p:sp>
            <p:sp>
              <p:nvSpPr>
                <p:cNvPr id="65" name="文本框 64"/>
                <p:cNvSpPr txBox="1"/>
                <p:nvPr/>
              </p:nvSpPr>
              <p:spPr>
                <a:xfrm>
                  <a:off x="7367" y="4815"/>
                  <a:ext cx="1106" cy="580"/>
                </a:xfrm>
                <a:prstGeom prst="rect">
                  <a:avLst/>
                </a:prstGeom>
                <a:noFill/>
              </p:spPr>
              <p:txBody>
                <a:bodyPr wrap="square" rtlCol="0">
                  <a:spAutoFit/>
                </a:bodyPr>
                <a:lstStyle/>
                <a:p>
                  <a:r>
                    <a:rPr lang="zh-CN" altLang="en-US"/>
                    <a:t>排序</a:t>
                  </a:r>
                  <a:endParaRPr lang="zh-CN" altLang="en-US"/>
                </a:p>
              </p:txBody>
            </p:sp>
            <p:sp>
              <p:nvSpPr>
                <p:cNvPr id="66" name="右箭头 65"/>
                <p:cNvSpPr/>
                <p:nvPr/>
              </p:nvSpPr>
              <p:spPr>
                <a:xfrm>
                  <a:off x="7251" y="4516"/>
                  <a:ext cx="1244" cy="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7" name="组合 96"/>
            <p:cNvGrpSpPr/>
            <p:nvPr/>
          </p:nvGrpSpPr>
          <p:grpSpPr>
            <a:xfrm>
              <a:off x="10280" y="6680"/>
              <a:ext cx="2958" cy="1656"/>
              <a:chOff x="9940" y="4260"/>
              <a:chExt cx="2958" cy="1656"/>
            </a:xfrm>
          </p:grpSpPr>
          <p:sp>
            <p:nvSpPr>
              <p:cNvPr id="98" name="圆角矩形 97"/>
              <p:cNvSpPr/>
              <p:nvPr/>
            </p:nvSpPr>
            <p:spPr>
              <a:xfrm>
                <a:off x="11613" y="4507"/>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grpSp>
            <p:nvGrpSpPr>
              <p:cNvPr id="99" name="组合 98"/>
              <p:cNvGrpSpPr/>
              <p:nvPr/>
            </p:nvGrpSpPr>
            <p:grpSpPr>
              <a:xfrm>
                <a:off x="10946" y="4507"/>
                <a:ext cx="1952" cy="888"/>
                <a:chOff x="10946" y="4507"/>
                <a:chExt cx="1952" cy="888"/>
              </a:xfrm>
            </p:grpSpPr>
            <p:sp>
              <p:nvSpPr>
                <p:cNvPr id="100" name="圆角矩形 99"/>
                <p:cNvSpPr/>
                <p:nvPr/>
              </p:nvSpPr>
              <p:spPr>
                <a:xfrm>
                  <a:off x="10946" y="4507"/>
                  <a:ext cx="644" cy="888"/>
                </a:xfrm>
                <a:prstGeom prst="roundRect">
                  <a:avLst>
                    <a:gd name="adj" fmla="val 166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101" name="圆角矩形 100"/>
                <p:cNvSpPr/>
                <p:nvPr/>
              </p:nvSpPr>
              <p:spPr>
                <a:xfrm>
                  <a:off x="12254" y="4507"/>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grpSp>
          <p:grpSp>
            <p:nvGrpSpPr>
              <p:cNvPr id="102" name="组合 101"/>
              <p:cNvGrpSpPr/>
              <p:nvPr/>
            </p:nvGrpSpPr>
            <p:grpSpPr>
              <a:xfrm>
                <a:off x="9940" y="4260"/>
                <a:ext cx="1253" cy="1656"/>
                <a:chOff x="9940" y="4260"/>
                <a:chExt cx="1253" cy="1656"/>
              </a:xfrm>
            </p:grpSpPr>
            <p:cxnSp>
              <p:nvCxnSpPr>
                <p:cNvPr id="103" name="直接箭头连接符 102"/>
                <p:cNvCxnSpPr>
                  <a:endCxn id="100" idx="1"/>
                </p:cNvCxnSpPr>
                <p:nvPr/>
              </p:nvCxnSpPr>
              <p:spPr>
                <a:xfrm>
                  <a:off x="10447" y="4260"/>
                  <a:ext cx="499" cy="69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9940" y="4960"/>
                  <a:ext cx="960" cy="60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10061" y="5336"/>
                  <a:ext cx="1132" cy="580"/>
                </a:xfrm>
                <a:prstGeom prst="rect">
                  <a:avLst/>
                </a:prstGeom>
                <a:noFill/>
              </p:spPr>
              <p:txBody>
                <a:bodyPr wrap="square" rtlCol="0">
                  <a:spAutoFit/>
                </a:bodyPr>
                <a:lstStyle/>
                <a:p>
                  <a:r>
                    <a:rPr lang="zh-CN" altLang="en-US"/>
                    <a:t>合并</a:t>
                  </a:r>
                  <a:endParaRPr lang="zh-CN" altLang="en-US"/>
                </a:p>
              </p:txBody>
            </p:sp>
          </p:grpSp>
        </p:grpSp>
      </p:grpSp>
      <p:grpSp>
        <p:nvGrpSpPr>
          <p:cNvPr id="115" name="组合 114"/>
          <p:cNvGrpSpPr/>
          <p:nvPr/>
        </p:nvGrpSpPr>
        <p:grpSpPr>
          <a:xfrm>
            <a:off x="198755" y="5474970"/>
            <a:ext cx="8074025" cy="1391920"/>
            <a:chOff x="313" y="8622"/>
            <a:chExt cx="12715" cy="2192"/>
          </a:xfrm>
        </p:grpSpPr>
        <p:grpSp>
          <p:nvGrpSpPr>
            <p:cNvPr id="68" name="组合 67"/>
            <p:cNvGrpSpPr/>
            <p:nvPr/>
          </p:nvGrpSpPr>
          <p:grpSpPr>
            <a:xfrm>
              <a:off x="313" y="8622"/>
              <a:ext cx="10248" cy="2192"/>
              <a:chOff x="524" y="6340"/>
              <a:chExt cx="10248" cy="2192"/>
            </a:xfrm>
          </p:grpSpPr>
          <p:sp>
            <p:nvSpPr>
              <p:cNvPr id="69" name="圆角矩形 68"/>
              <p:cNvSpPr/>
              <p:nvPr/>
            </p:nvSpPr>
            <p:spPr>
              <a:xfrm>
                <a:off x="524" y="6868"/>
                <a:ext cx="1630"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数据块</a:t>
                </a:r>
                <a:endParaRPr lang="zh-CN" altLang="en-US"/>
              </a:p>
              <a:p>
                <a:pPr algn="ctr"/>
                <a:r>
                  <a:rPr lang="en-US" altLang="zh-CN"/>
                  <a:t>(128MB)</a:t>
                </a:r>
                <a:endParaRPr lang="en-US" altLang="zh-CN"/>
              </a:p>
            </p:txBody>
          </p:sp>
          <p:sp>
            <p:nvSpPr>
              <p:cNvPr id="70" name="圆角矩形 69"/>
              <p:cNvSpPr/>
              <p:nvPr/>
            </p:nvSpPr>
            <p:spPr>
              <a:xfrm>
                <a:off x="2653" y="6868"/>
                <a:ext cx="1260"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Split</a:t>
                </a:r>
                <a:endParaRPr lang="en-US"/>
              </a:p>
              <a:p>
                <a:pPr algn="ctr"/>
                <a:r>
                  <a:rPr lang="en-US"/>
                  <a:t>Input</a:t>
                </a:r>
                <a:endParaRPr lang="en-US"/>
              </a:p>
            </p:txBody>
          </p:sp>
          <p:sp>
            <p:nvSpPr>
              <p:cNvPr id="71" name="圆角矩形 70"/>
              <p:cNvSpPr/>
              <p:nvPr/>
            </p:nvSpPr>
            <p:spPr>
              <a:xfrm>
                <a:off x="4316" y="6868"/>
                <a:ext cx="1139"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Map</a:t>
                </a:r>
                <a:endParaRPr lang="en-US"/>
              </a:p>
            </p:txBody>
          </p:sp>
          <p:sp>
            <p:nvSpPr>
              <p:cNvPr id="72" name="圆角矩形 71"/>
              <p:cNvSpPr/>
              <p:nvPr/>
            </p:nvSpPr>
            <p:spPr>
              <a:xfrm>
                <a:off x="5839" y="6868"/>
                <a:ext cx="1737"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缓冲区</a:t>
                </a:r>
                <a:r>
                  <a:rPr lang="en-US" altLang="zh-CN"/>
                  <a:t>(100M)</a:t>
                </a:r>
                <a:endParaRPr lang="en-US" altLang="zh-CN"/>
              </a:p>
            </p:txBody>
          </p:sp>
          <p:sp>
            <p:nvSpPr>
              <p:cNvPr id="73" name="文本框 72"/>
              <p:cNvSpPr txBox="1"/>
              <p:nvPr/>
            </p:nvSpPr>
            <p:spPr>
              <a:xfrm>
                <a:off x="5614" y="7860"/>
                <a:ext cx="2837" cy="580"/>
              </a:xfrm>
              <a:prstGeom prst="rect">
                <a:avLst/>
              </a:prstGeom>
              <a:noFill/>
            </p:spPr>
            <p:txBody>
              <a:bodyPr wrap="square" rtlCol="0">
                <a:spAutoFit/>
              </a:bodyPr>
              <a:lstStyle/>
              <a:p>
                <a:r>
                  <a:rPr lang="en-US" altLang="zh-CN"/>
                  <a:t>80%</a:t>
                </a:r>
                <a:r>
                  <a:rPr lang="zh-CN" altLang="en-US"/>
                  <a:t>满</a:t>
                </a:r>
                <a:r>
                  <a:rPr lang="en-US" altLang="zh-CN"/>
                  <a:t>--&gt;</a:t>
                </a:r>
                <a:r>
                  <a:rPr lang="zh-CN" altLang="en-US"/>
                  <a:t>溢写</a:t>
                </a:r>
                <a:endParaRPr lang="zh-CN" altLang="en-US"/>
              </a:p>
            </p:txBody>
          </p:sp>
          <p:grpSp>
            <p:nvGrpSpPr>
              <p:cNvPr id="74" name="组合 73"/>
              <p:cNvGrpSpPr/>
              <p:nvPr/>
            </p:nvGrpSpPr>
            <p:grpSpPr>
              <a:xfrm>
                <a:off x="8820" y="6340"/>
                <a:ext cx="1952" cy="2192"/>
                <a:chOff x="8495" y="3816"/>
                <a:chExt cx="1952" cy="2192"/>
              </a:xfrm>
            </p:grpSpPr>
            <p:grpSp>
              <p:nvGrpSpPr>
                <p:cNvPr id="75" name="组合 74"/>
                <p:cNvGrpSpPr/>
                <p:nvPr/>
              </p:nvGrpSpPr>
              <p:grpSpPr>
                <a:xfrm>
                  <a:off x="8495" y="3816"/>
                  <a:ext cx="1952" cy="888"/>
                  <a:chOff x="8495" y="3816"/>
                  <a:chExt cx="1952" cy="888"/>
                </a:xfrm>
              </p:grpSpPr>
              <p:sp>
                <p:nvSpPr>
                  <p:cNvPr id="76" name="圆角矩形 75"/>
                  <p:cNvSpPr/>
                  <p:nvPr/>
                </p:nvSpPr>
                <p:spPr>
                  <a:xfrm>
                    <a:off x="8495" y="3816"/>
                    <a:ext cx="644" cy="888"/>
                  </a:xfrm>
                  <a:prstGeom prst="roundRect">
                    <a:avLst>
                      <a:gd name="adj" fmla="val 166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77" name="圆角矩形 76"/>
                  <p:cNvSpPr/>
                  <p:nvPr/>
                </p:nvSpPr>
                <p:spPr>
                  <a:xfrm>
                    <a:off x="9162" y="3816"/>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78" name="圆角矩形 77"/>
                  <p:cNvSpPr/>
                  <p:nvPr/>
                </p:nvSpPr>
                <p:spPr>
                  <a:xfrm>
                    <a:off x="9803" y="3816"/>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grpSp>
            <p:grpSp>
              <p:nvGrpSpPr>
                <p:cNvPr id="79" name="组合 78"/>
                <p:cNvGrpSpPr/>
                <p:nvPr/>
              </p:nvGrpSpPr>
              <p:grpSpPr>
                <a:xfrm>
                  <a:off x="8652" y="5120"/>
                  <a:ext cx="1288" cy="888"/>
                  <a:chOff x="8652" y="5120"/>
                  <a:chExt cx="1288" cy="888"/>
                </a:xfrm>
              </p:grpSpPr>
              <p:sp>
                <p:nvSpPr>
                  <p:cNvPr id="80" name="圆角矩形 79"/>
                  <p:cNvSpPr/>
                  <p:nvPr/>
                </p:nvSpPr>
                <p:spPr>
                  <a:xfrm>
                    <a:off x="8652" y="5120"/>
                    <a:ext cx="644" cy="888"/>
                  </a:xfrm>
                  <a:prstGeom prst="roundRect">
                    <a:avLst>
                      <a:gd name="adj" fmla="val 166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81" name="圆角矩形 80"/>
                  <p:cNvSpPr/>
                  <p:nvPr/>
                </p:nvSpPr>
                <p:spPr>
                  <a:xfrm>
                    <a:off x="9296" y="5120"/>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grpSp>
          </p:grpSp>
          <p:sp>
            <p:nvSpPr>
              <p:cNvPr id="82" name="右箭头 81"/>
              <p:cNvSpPr/>
              <p:nvPr/>
            </p:nvSpPr>
            <p:spPr>
              <a:xfrm>
                <a:off x="2153" y="6991"/>
                <a:ext cx="500" cy="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右箭头 82"/>
              <p:cNvSpPr/>
              <p:nvPr/>
            </p:nvSpPr>
            <p:spPr>
              <a:xfrm>
                <a:off x="3913" y="6999"/>
                <a:ext cx="404" cy="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右箭头 83"/>
              <p:cNvSpPr/>
              <p:nvPr/>
            </p:nvSpPr>
            <p:spPr>
              <a:xfrm>
                <a:off x="5427" y="7031"/>
                <a:ext cx="404" cy="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7576" y="6648"/>
                <a:ext cx="1421" cy="1271"/>
                <a:chOff x="7251" y="4124"/>
                <a:chExt cx="1421" cy="1271"/>
              </a:xfrm>
            </p:grpSpPr>
            <p:sp>
              <p:nvSpPr>
                <p:cNvPr id="86" name="文本框 85"/>
                <p:cNvSpPr txBox="1"/>
                <p:nvPr/>
              </p:nvSpPr>
              <p:spPr>
                <a:xfrm>
                  <a:off x="7302" y="4124"/>
                  <a:ext cx="1370" cy="580"/>
                </a:xfrm>
                <a:prstGeom prst="rect">
                  <a:avLst/>
                </a:prstGeom>
                <a:noFill/>
              </p:spPr>
              <p:txBody>
                <a:bodyPr wrap="square" rtlCol="0">
                  <a:spAutoFit/>
                </a:bodyPr>
                <a:lstStyle/>
                <a:p>
                  <a:r>
                    <a:rPr lang="zh-CN" altLang="en-US"/>
                    <a:t>分区</a:t>
                  </a:r>
                  <a:endParaRPr lang="zh-CN" altLang="en-US"/>
                </a:p>
              </p:txBody>
            </p:sp>
            <p:sp>
              <p:nvSpPr>
                <p:cNvPr id="87" name="文本框 86"/>
                <p:cNvSpPr txBox="1"/>
                <p:nvPr/>
              </p:nvSpPr>
              <p:spPr>
                <a:xfrm>
                  <a:off x="7367" y="4815"/>
                  <a:ext cx="1106" cy="580"/>
                </a:xfrm>
                <a:prstGeom prst="rect">
                  <a:avLst/>
                </a:prstGeom>
                <a:noFill/>
              </p:spPr>
              <p:txBody>
                <a:bodyPr wrap="square" rtlCol="0">
                  <a:spAutoFit/>
                </a:bodyPr>
                <a:lstStyle/>
                <a:p>
                  <a:r>
                    <a:rPr lang="zh-CN" altLang="en-US"/>
                    <a:t>排序</a:t>
                  </a:r>
                  <a:endParaRPr lang="zh-CN" altLang="en-US"/>
                </a:p>
              </p:txBody>
            </p:sp>
            <p:sp>
              <p:nvSpPr>
                <p:cNvPr id="88" name="右箭头 87"/>
                <p:cNvSpPr/>
                <p:nvPr/>
              </p:nvSpPr>
              <p:spPr>
                <a:xfrm>
                  <a:off x="7251" y="4516"/>
                  <a:ext cx="1244" cy="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06" name="组合 105"/>
            <p:cNvGrpSpPr/>
            <p:nvPr/>
          </p:nvGrpSpPr>
          <p:grpSpPr>
            <a:xfrm>
              <a:off x="10070" y="8968"/>
              <a:ext cx="2958" cy="1656"/>
              <a:chOff x="9940" y="4260"/>
              <a:chExt cx="2958" cy="1656"/>
            </a:xfrm>
          </p:grpSpPr>
          <p:sp>
            <p:nvSpPr>
              <p:cNvPr id="107" name="圆角矩形 106"/>
              <p:cNvSpPr/>
              <p:nvPr/>
            </p:nvSpPr>
            <p:spPr>
              <a:xfrm>
                <a:off x="11613" y="4507"/>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grpSp>
            <p:nvGrpSpPr>
              <p:cNvPr id="108" name="组合 107"/>
              <p:cNvGrpSpPr/>
              <p:nvPr/>
            </p:nvGrpSpPr>
            <p:grpSpPr>
              <a:xfrm>
                <a:off x="10946" y="4507"/>
                <a:ext cx="1952" cy="888"/>
                <a:chOff x="10946" y="4507"/>
                <a:chExt cx="1952" cy="888"/>
              </a:xfrm>
            </p:grpSpPr>
            <p:sp>
              <p:nvSpPr>
                <p:cNvPr id="109" name="圆角矩形 108"/>
                <p:cNvSpPr/>
                <p:nvPr/>
              </p:nvSpPr>
              <p:spPr>
                <a:xfrm>
                  <a:off x="10946" y="4507"/>
                  <a:ext cx="644" cy="888"/>
                </a:xfrm>
                <a:prstGeom prst="roundRect">
                  <a:avLst>
                    <a:gd name="adj" fmla="val 166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110" name="圆角矩形 109"/>
                <p:cNvSpPr/>
                <p:nvPr/>
              </p:nvSpPr>
              <p:spPr>
                <a:xfrm>
                  <a:off x="12254" y="4507"/>
                  <a:ext cx="644"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grpSp>
          <p:grpSp>
            <p:nvGrpSpPr>
              <p:cNvPr id="111" name="组合 110"/>
              <p:cNvGrpSpPr/>
              <p:nvPr/>
            </p:nvGrpSpPr>
            <p:grpSpPr>
              <a:xfrm>
                <a:off x="9940" y="4260"/>
                <a:ext cx="1253" cy="1656"/>
                <a:chOff x="9940" y="4260"/>
                <a:chExt cx="1253" cy="1656"/>
              </a:xfrm>
            </p:grpSpPr>
            <p:cxnSp>
              <p:nvCxnSpPr>
                <p:cNvPr id="112" name="直接箭头连接符 111"/>
                <p:cNvCxnSpPr>
                  <a:endCxn id="109" idx="1"/>
                </p:cNvCxnSpPr>
                <p:nvPr/>
              </p:nvCxnSpPr>
              <p:spPr>
                <a:xfrm>
                  <a:off x="10447" y="4260"/>
                  <a:ext cx="499" cy="69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9940" y="4960"/>
                  <a:ext cx="960" cy="60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10061" y="5336"/>
                  <a:ext cx="1132" cy="580"/>
                </a:xfrm>
                <a:prstGeom prst="rect">
                  <a:avLst/>
                </a:prstGeom>
                <a:noFill/>
              </p:spPr>
              <p:txBody>
                <a:bodyPr wrap="square" rtlCol="0">
                  <a:spAutoFit/>
                </a:bodyPr>
                <a:lstStyle/>
                <a:p>
                  <a:r>
                    <a:rPr lang="zh-CN" altLang="en-US"/>
                    <a:t>合并</a:t>
                  </a:r>
                  <a:endParaRPr lang="zh-CN" altLang="en-US"/>
                </a:p>
              </p:txBody>
            </p:sp>
          </p:grpSp>
        </p:grpSp>
      </p:grpSp>
      <p:cxnSp>
        <p:nvCxnSpPr>
          <p:cNvPr id="118" name="曲线连接符 117"/>
          <p:cNvCxnSpPr>
            <a:stCxn id="21" idx="3"/>
            <a:endCxn id="25" idx="1"/>
          </p:cNvCxnSpPr>
          <p:nvPr/>
        </p:nvCxnSpPr>
        <p:spPr>
          <a:xfrm flipV="1">
            <a:off x="8975090" y="2900680"/>
            <a:ext cx="506095" cy="487045"/>
          </a:xfrm>
          <a:prstGeom prst="curvedConnector3">
            <a:avLst>
              <a:gd name="adj1" fmla="val 5006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9" name="曲线连接符 118"/>
          <p:cNvCxnSpPr>
            <a:stCxn id="22" idx="3"/>
            <a:endCxn id="26" idx="1"/>
          </p:cNvCxnSpPr>
          <p:nvPr/>
        </p:nvCxnSpPr>
        <p:spPr>
          <a:xfrm>
            <a:off x="8990330" y="3794760"/>
            <a:ext cx="490855" cy="243840"/>
          </a:xfrm>
          <a:prstGeom prst="curvedConnector3">
            <a:avLst>
              <a:gd name="adj1" fmla="val 50065"/>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4" name="曲线连接符 123"/>
          <p:cNvCxnSpPr/>
          <p:nvPr/>
        </p:nvCxnSpPr>
        <p:spPr>
          <a:xfrm rot="16200000">
            <a:off x="7133590" y="3531235"/>
            <a:ext cx="2818765" cy="2171700"/>
          </a:xfrm>
          <a:prstGeom prst="curvedConnector3">
            <a:avLst>
              <a:gd name="adj1" fmla="val 3664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5" name="曲线连接符 124"/>
          <p:cNvCxnSpPr>
            <a:stCxn id="107" idx="0"/>
            <a:endCxn id="26" idx="2"/>
          </p:cNvCxnSpPr>
          <p:nvPr/>
        </p:nvCxnSpPr>
        <p:spPr>
          <a:xfrm rot="16200000">
            <a:off x="7907655" y="4073525"/>
            <a:ext cx="1530985" cy="2024380"/>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6" name="曲线连接符 125"/>
          <p:cNvCxnSpPr>
            <a:stCxn id="110" idx="3"/>
          </p:cNvCxnSpPr>
          <p:nvPr/>
        </p:nvCxnSpPr>
        <p:spPr>
          <a:xfrm flipV="1">
            <a:off x="8272780" y="5226050"/>
            <a:ext cx="1183640" cy="907415"/>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23" idx="2"/>
            <a:endCxn id="27" idx="1"/>
          </p:cNvCxnSpPr>
          <p:nvPr/>
        </p:nvCxnSpPr>
        <p:spPr>
          <a:xfrm rot="5400000" flipV="1">
            <a:off x="8740775" y="4461510"/>
            <a:ext cx="800735" cy="680085"/>
          </a:xfrm>
          <a:prstGeom prst="curvedConnector2">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8190230" y="2054860"/>
            <a:ext cx="1248410" cy="2625725"/>
            <a:chOff x="12898" y="3236"/>
            <a:chExt cx="1966" cy="4135"/>
          </a:xfrm>
        </p:grpSpPr>
        <p:grpSp>
          <p:nvGrpSpPr>
            <p:cNvPr id="42" name="组合 41"/>
            <p:cNvGrpSpPr/>
            <p:nvPr/>
          </p:nvGrpSpPr>
          <p:grpSpPr>
            <a:xfrm>
              <a:off x="13490" y="5009"/>
              <a:ext cx="692" cy="1923"/>
              <a:chOff x="13298" y="4945"/>
              <a:chExt cx="692" cy="1923"/>
            </a:xfrm>
          </p:grpSpPr>
          <p:sp>
            <p:nvSpPr>
              <p:cNvPr id="21" name="圆角矩形 20"/>
              <p:cNvSpPr/>
              <p:nvPr/>
            </p:nvSpPr>
            <p:spPr>
              <a:xfrm>
                <a:off x="13298" y="4945"/>
                <a:ext cx="644" cy="651"/>
              </a:xfrm>
              <a:prstGeom prst="roundRect">
                <a:avLst>
                  <a:gd name="adj" fmla="val 357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22" name="圆角矩形 21"/>
              <p:cNvSpPr/>
              <p:nvPr/>
            </p:nvSpPr>
            <p:spPr>
              <a:xfrm>
                <a:off x="13322" y="5596"/>
                <a:ext cx="644" cy="632"/>
              </a:xfrm>
              <a:prstGeom prst="roundRect">
                <a:avLst>
                  <a:gd name="adj" fmla="val 357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23" name="圆角矩形 22"/>
              <p:cNvSpPr/>
              <p:nvPr/>
            </p:nvSpPr>
            <p:spPr>
              <a:xfrm>
                <a:off x="13346" y="6226"/>
                <a:ext cx="644" cy="642"/>
              </a:xfrm>
              <a:prstGeom prst="roundRect">
                <a:avLst>
                  <a:gd name="adj" fmla="val 357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grpSp>
        <p:cxnSp>
          <p:nvCxnSpPr>
            <p:cNvPr id="35" name="直接箭头连接符 34"/>
            <p:cNvCxnSpPr>
              <a:stCxn id="20" idx="3"/>
              <a:endCxn id="21" idx="1"/>
            </p:cNvCxnSpPr>
            <p:nvPr/>
          </p:nvCxnSpPr>
          <p:spPr>
            <a:xfrm>
              <a:off x="12898" y="4951"/>
              <a:ext cx="592" cy="3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3028" y="3236"/>
              <a:ext cx="1837" cy="580"/>
            </a:xfrm>
            <a:prstGeom prst="rect">
              <a:avLst/>
            </a:prstGeom>
            <a:noFill/>
          </p:spPr>
          <p:txBody>
            <a:bodyPr wrap="square" rtlCol="0">
              <a:spAutoFit/>
            </a:bodyPr>
            <a:lstStyle/>
            <a:p>
              <a:r>
                <a:rPr lang="en-US" altLang="zh-CN"/>
                <a:t>Combiner</a:t>
              </a:r>
              <a:endParaRPr lang="en-US" altLang="zh-CN"/>
            </a:p>
          </p:txBody>
        </p:sp>
        <p:cxnSp>
          <p:nvCxnSpPr>
            <p:cNvPr id="128" name="直接箭头连接符 127"/>
            <p:cNvCxnSpPr>
              <a:stCxn id="101" idx="3"/>
              <a:endCxn id="23" idx="1"/>
            </p:cNvCxnSpPr>
            <p:nvPr/>
          </p:nvCxnSpPr>
          <p:spPr>
            <a:xfrm flipV="1">
              <a:off x="13238" y="6611"/>
              <a:ext cx="300" cy="76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5" name="组合 134"/>
          <p:cNvGrpSpPr/>
          <p:nvPr/>
        </p:nvGrpSpPr>
        <p:grpSpPr>
          <a:xfrm>
            <a:off x="9890125" y="2900680"/>
            <a:ext cx="2037080" cy="2295525"/>
            <a:chOff x="15575" y="4568"/>
            <a:chExt cx="3208" cy="3615"/>
          </a:xfrm>
        </p:grpSpPr>
        <p:sp>
          <p:nvSpPr>
            <p:cNvPr id="28" name="圆角矩形 27"/>
            <p:cNvSpPr/>
            <p:nvPr/>
          </p:nvSpPr>
          <p:spPr>
            <a:xfrm>
              <a:off x="16239" y="5555"/>
              <a:ext cx="1263" cy="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Reduce</a:t>
              </a:r>
              <a:endParaRPr lang="en-US" sz="1400"/>
            </a:p>
          </p:txBody>
        </p:sp>
        <p:sp>
          <p:nvSpPr>
            <p:cNvPr id="29" name="圆角矩形 28"/>
            <p:cNvSpPr/>
            <p:nvPr/>
          </p:nvSpPr>
          <p:spPr>
            <a:xfrm>
              <a:off x="17991" y="5189"/>
              <a:ext cx="793" cy="15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H</a:t>
              </a:r>
              <a:endParaRPr lang="en-US" sz="1400"/>
            </a:p>
            <a:p>
              <a:pPr algn="ctr"/>
              <a:r>
                <a:rPr lang="en-US" sz="1400"/>
                <a:t>D</a:t>
              </a:r>
              <a:endParaRPr lang="en-US" sz="1400"/>
            </a:p>
            <a:p>
              <a:pPr algn="ctr"/>
              <a:r>
                <a:rPr lang="en-US" sz="1400"/>
                <a:t>F</a:t>
              </a:r>
              <a:endParaRPr lang="en-US" sz="1400"/>
            </a:p>
            <a:p>
              <a:pPr algn="ctr"/>
              <a:r>
                <a:rPr lang="en-US" sz="1400"/>
                <a:t>S</a:t>
              </a:r>
              <a:endParaRPr lang="en-US" sz="1400"/>
            </a:p>
          </p:txBody>
        </p:sp>
        <p:cxnSp>
          <p:nvCxnSpPr>
            <p:cNvPr id="131" name="直接箭头连接符 130"/>
            <p:cNvCxnSpPr>
              <a:stCxn id="25" idx="3"/>
              <a:endCxn id="28" idx="1"/>
            </p:cNvCxnSpPr>
            <p:nvPr/>
          </p:nvCxnSpPr>
          <p:spPr>
            <a:xfrm>
              <a:off x="15575" y="4568"/>
              <a:ext cx="664" cy="143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26" idx="3"/>
              <a:endCxn id="28" idx="1"/>
            </p:cNvCxnSpPr>
            <p:nvPr/>
          </p:nvCxnSpPr>
          <p:spPr>
            <a:xfrm flipV="1">
              <a:off x="15575" y="5999"/>
              <a:ext cx="664" cy="36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15575" y="6049"/>
              <a:ext cx="675" cy="213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28" idx="3"/>
              <a:endCxn id="29" idx="1"/>
            </p:cNvCxnSpPr>
            <p:nvPr/>
          </p:nvCxnSpPr>
          <p:spPr>
            <a:xfrm flipV="1">
              <a:off x="17502" y="5976"/>
              <a:ext cx="489" cy="2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39" name="对象 138">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122"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ppt_x"/>
                                          </p:val>
                                        </p:tav>
                                        <p:tav tm="100000">
                                          <p:val>
                                            <p:strVal val="#ppt_x"/>
                                          </p:val>
                                        </p:tav>
                                      </p:tavLst>
                                    </p:anim>
                                    <p:anim calcmode="lin" valueType="num">
                                      <p:cBhvr additive="base">
                                        <p:cTn id="5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500" fill="hold"/>
                                        <p:tgtEl>
                                          <p:spTgt spid="44"/>
                                        </p:tgtEl>
                                        <p:attrNameLst>
                                          <p:attrName>ppt_x</p:attrName>
                                        </p:attrNameLst>
                                      </p:cBhvr>
                                      <p:tavLst>
                                        <p:tav tm="0">
                                          <p:val>
                                            <p:strVal val="#ppt_x"/>
                                          </p:val>
                                        </p:tav>
                                        <p:tav tm="100000">
                                          <p:val>
                                            <p:strVal val="#ppt_x"/>
                                          </p:val>
                                        </p:tav>
                                      </p:tavLst>
                                    </p:anim>
                                    <p:anim calcmode="lin" valueType="num">
                                      <p:cBhvr additive="base">
                                        <p:cTn id="5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6"/>
                                        </p:tgtEl>
                                        <p:attrNameLst>
                                          <p:attrName>style.visibility</p:attrName>
                                        </p:attrNameLst>
                                      </p:cBhvr>
                                      <p:to>
                                        <p:strVal val="visible"/>
                                      </p:to>
                                    </p:set>
                                    <p:anim calcmode="lin" valueType="num">
                                      <p:cBhvr additive="base">
                                        <p:cTn id="61" dur="500" fill="hold"/>
                                        <p:tgtEl>
                                          <p:spTgt spid="96"/>
                                        </p:tgtEl>
                                        <p:attrNameLst>
                                          <p:attrName>ppt_x</p:attrName>
                                        </p:attrNameLst>
                                      </p:cBhvr>
                                      <p:tavLst>
                                        <p:tav tm="0">
                                          <p:val>
                                            <p:strVal val="#ppt_x"/>
                                          </p:val>
                                        </p:tav>
                                        <p:tav tm="100000">
                                          <p:val>
                                            <p:strVal val="#ppt_x"/>
                                          </p:val>
                                        </p:tav>
                                      </p:tavLst>
                                    </p:anim>
                                    <p:anim calcmode="lin" valueType="num">
                                      <p:cBhvr additive="base">
                                        <p:cTn id="62"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6"/>
                                        </p:tgtEl>
                                        <p:attrNameLst>
                                          <p:attrName>style.visibility</p:attrName>
                                        </p:attrNameLst>
                                      </p:cBhvr>
                                      <p:to>
                                        <p:strVal val="visible"/>
                                      </p:to>
                                    </p:set>
                                    <p:anim calcmode="lin" valueType="num">
                                      <p:cBhvr additive="base">
                                        <p:cTn id="67" dur="500" fill="hold"/>
                                        <p:tgtEl>
                                          <p:spTgt spid="116"/>
                                        </p:tgtEl>
                                        <p:attrNameLst>
                                          <p:attrName>ppt_x</p:attrName>
                                        </p:attrNameLst>
                                      </p:cBhvr>
                                      <p:tavLst>
                                        <p:tav tm="0">
                                          <p:val>
                                            <p:strVal val="#ppt_x"/>
                                          </p:val>
                                        </p:tav>
                                        <p:tav tm="100000">
                                          <p:val>
                                            <p:strVal val="#ppt_x"/>
                                          </p:val>
                                        </p:tav>
                                      </p:tavLst>
                                    </p:anim>
                                    <p:anim calcmode="lin" valueType="num">
                                      <p:cBhvr additive="base">
                                        <p:cTn id="68" dur="500" fill="hold"/>
                                        <p:tgtEl>
                                          <p:spTgt spid="11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15"/>
                                        </p:tgtEl>
                                        <p:attrNameLst>
                                          <p:attrName>style.visibility</p:attrName>
                                        </p:attrNameLst>
                                      </p:cBhvr>
                                      <p:to>
                                        <p:strVal val="visible"/>
                                      </p:to>
                                    </p:set>
                                    <p:anim calcmode="lin" valueType="num">
                                      <p:cBhvr additive="base">
                                        <p:cTn id="71" dur="500" fill="hold"/>
                                        <p:tgtEl>
                                          <p:spTgt spid="115"/>
                                        </p:tgtEl>
                                        <p:attrNameLst>
                                          <p:attrName>ppt_x</p:attrName>
                                        </p:attrNameLst>
                                      </p:cBhvr>
                                      <p:tavLst>
                                        <p:tav tm="0">
                                          <p:val>
                                            <p:strVal val="#ppt_x"/>
                                          </p:val>
                                        </p:tav>
                                        <p:tav tm="100000">
                                          <p:val>
                                            <p:strVal val="#ppt_x"/>
                                          </p:val>
                                        </p:tav>
                                      </p:tavLst>
                                    </p:anim>
                                    <p:anim calcmode="lin" valueType="num">
                                      <p:cBhvr additive="base">
                                        <p:cTn id="7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29"/>
                                        </p:tgtEl>
                                        <p:attrNameLst>
                                          <p:attrName>style.visibility</p:attrName>
                                        </p:attrNameLst>
                                      </p:cBhvr>
                                      <p:to>
                                        <p:strVal val="visible"/>
                                      </p:to>
                                    </p:set>
                                    <p:anim calcmode="lin" valueType="num">
                                      <p:cBhvr additive="base">
                                        <p:cTn id="77" dur="500" fill="hold"/>
                                        <p:tgtEl>
                                          <p:spTgt spid="129"/>
                                        </p:tgtEl>
                                        <p:attrNameLst>
                                          <p:attrName>ppt_x</p:attrName>
                                        </p:attrNameLst>
                                      </p:cBhvr>
                                      <p:tavLst>
                                        <p:tav tm="0">
                                          <p:val>
                                            <p:strVal val="#ppt_x"/>
                                          </p:val>
                                        </p:tav>
                                        <p:tav tm="100000">
                                          <p:val>
                                            <p:strVal val="#ppt_x"/>
                                          </p:val>
                                        </p:tav>
                                      </p:tavLst>
                                    </p:anim>
                                    <p:anim calcmode="lin" valueType="num">
                                      <p:cBhvr additive="base">
                                        <p:cTn id="7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30"/>
                                        </p:tgtEl>
                                        <p:attrNameLst>
                                          <p:attrName>style.visibility</p:attrName>
                                        </p:attrNameLst>
                                      </p:cBhvr>
                                      <p:to>
                                        <p:strVal val="visible"/>
                                      </p:to>
                                    </p:set>
                                    <p:anim calcmode="lin" valueType="num">
                                      <p:cBhvr additive="base">
                                        <p:cTn id="83" dur="500" fill="hold"/>
                                        <p:tgtEl>
                                          <p:spTgt spid="130"/>
                                        </p:tgtEl>
                                        <p:attrNameLst>
                                          <p:attrName>ppt_x</p:attrName>
                                        </p:attrNameLst>
                                      </p:cBhvr>
                                      <p:tavLst>
                                        <p:tav tm="0">
                                          <p:val>
                                            <p:strVal val="#ppt_x"/>
                                          </p:val>
                                        </p:tav>
                                        <p:tav tm="100000">
                                          <p:val>
                                            <p:strVal val="#ppt_x"/>
                                          </p:val>
                                        </p:tav>
                                      </p:tavLst>
                                    </p:anim>
                                    <p:anim calcmode="lin" valueType="num">
                                      <p:cBhvr additive="base">
                                        <p:cTn id="84"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118"/>
                                        </p:tgtEl>
                                        <p:attrNameLst>
                                          <p:attrName>style.visibility</p:attrName>
                                        </p:attrNameLst>
                                      </p:cBhvr>
                                      <p:to>
                                        <p:strVal val="visible"/>
                                      </p:to>
                                    </p:set>
                                    <p:anim calcmode="lin" valueType="num">
                                      <p:cBhvr additive="base">
                                        <p:cTn id="89" dur="500" fill="hold"/>
                                        <p:tgtEl>
                                          <p:spTgt spid="118"/>
                                        </p:tgtEl>
                                        <p:attrNameLst>
                                          <p:attrName>ppt_x</p:attrName>
                                        </p:attrNameLst>
                                      </p:cBhvr>
                                      <p:tavLst>
                                        <p:tav tm="0">
                                          <p:val>
                                            <p:strVal val="#ppt_x"/>
                                          </p:val>
                                        </p:tav>
                                        <p:tav tm="100000">
                                          <p:val>
                                            <p:strVal val="#ppt_x"/>
                                          </p:val>
                                        </p:tav>
                                      </p:tavLst>
                                    </p:anim>
                                    <p:anim calcmode="lin" valueType="num">
                                      <p:cBhvr additive="base">
                                        <p:cTn id="90" dur="500" fill="hold"/>
                                        <p:tgtEl>
                                          <p:spTgt spid="118"/>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19"/>
                                        </p:tgtEl>
                                        <p:attrNameLst>
                                          <p:attrName>style.visibility</p:attrName>
                                        </p:attrNameLst>
                                      </p:cBhvr>
                                      <p:to>
                                        <p:strVal val="visible"/>
                                      </p:to>
                                    </p:set>
                                    <p:anim calcmode="lin" valueType="num">
                                      <p:cBhvr additive="base">
                                        <p:cTn id="93" dur="500" fill="hold"/>
                                        <p:tgtEl>
                                          <p:spTgt spid="119"/>
                                        </p:tgtEl>
                                        <p:attrNameLst>
                                          <p:attrName>ppt_x</p:attrName>
                                        </p:attrNameLst>
                                      </p:cBhvr>
                                      <p:tavLst>
                                        <p:tav tm="0">
                                          <p:val>
                                            <p:strVal val="#ppt_x"/>
                                          </p:val>
                                        </p:tav>
                                        <p:tav tm="100000">
                                          <p:val>
                                            <p:strVal val="#ppt_x"/>
                                          </p:val>
                                        </p:tav>
                                      </p:tavLst>
                                    </p:anim>
                                    <p:anim calcmode="lin" valueType="num">
                                      <p:cBhvr additive="base">
                                        <p:cTn id="94" dur="500" fill="hold"/>
                                        <p:tgtEl>
                                          <p:spTgt spid="119"/>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27"/>
                                        </p:tgtEl>
                                        <p:attrNameLst>
                                          <p:attrName>style.visibility</p:attrName>
                                        </p:attrNameLst>
                                      </p:cBhvr>
                                      <p:to>
                                        <p:strVal val="visible"/>
                                      </p:to>
                                    </p:set>
                                    <p:anim calcmode="lin" valueType="num">
                                      <p:cBhvr additive="base">
                                        <p:cTn id="97" dur="500" fill="hold"/>
                                        <p:tgtEl>
                                          <p:spTgt spid="127"/>
                                        </p:tgtEl>
                                        <p:attrNameLst>
                                          <p:attrName>ppt_x</p:attrName>
                                        </p:attrNameLst>
                                      </p:cBhvr>
                                      <p:tavLst>
                                        <p:tav tm="0">
                                          <p:val>
                                            <p:strVal val="#ppt_x"/>
                                          </p:val>
                                        </p:tav>
                                        <p:tav tm="100000">
                                          <p:val>
                                            <p:strVal val="#ppt_x"/>
                                          </p:val>
                                        </p:tav>
                                      </p:tavLst>
                                    </p:anim>
                                    <p:anim calcmode="lin" valueType="num">
                                      <p:cBhvr additive="base">
                                        <p:cTn id="98"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26"/>
                                        </p:tgtEl>
                                        <p:attrNameLst>
                                          <p:attrName>style.visibility</p:attrName>
                                        </p:attrNameLst>
                                      </p:cBhvr>
                                      <p:to>
                                        <p:strVal val="visible"/>
                                      </p:to>
                                    </p:set>
                                    <p:anim calcmode="lin" valueType="num">
                                      <p:cBhvr additive="base">
                                        <p:cTn id="103" dur="500" fill="hold"/>
                                        <p:tgtEl>
                                          <p:spTgt spid="126"/>
                                        </p:tgtEl>
                                        <p:attrNameLst>
                                          <p:attrName>ppt_x</p:attrName>
                                        </p:attrNameLst>
                                      </p:cBhvr>
                                      <p:tavLst>
                                        <p:tav tm="0">
                                          <p:val>
                                            <p:strVal val="#ppt_x"/>
                                          </p:val>
                                        </p:tav>
                                        <p:tav tm="100000">
                                          <p:val>
                                            <p:strVal val="#ppt_x"/>
                                          </p:val>
                                        </p:tav>
                                      </p:tavLst>
                                    </p:anim>
                                    <p:anim calcmode="lin" valueType="num">
                                      <p:cBhvr additive="base">
                                        <p:cTn id="104" dur="500" fill="hold"/>
                                        <p:tgtEl>
                                          <p:spTgt spid="126"/>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25"/>
                                        </p:tgtEl>
                                        <p:attrNameLst>
                                          <p:attrName>style.visibility</p:attrName>
                                        </p:attrNameLst>
                                      </p:cBhvr>
                                      <p:to>
                                        <p:strVal val="visible"/>
                                      </p:to>
                                    </p:set>
                                    <p:anim calcmode="lin" valueType="num">
                                      <p:cBhvr additive="base">
                                        <p:cTn id="107" dur="500" fill="hold"/>
                                        <p:tgtEl>
                                          <p:spTgt spid="125"/>
                                        </p:tgtEl>
                                        <p:attrNameLst>
                                          <p:attrName>ppt_x</p:attrName>
                                        </p:attrNameLst>
                                      </p:cBhvr>
                                      <p:tavLst>
                                        <p:tav tm="0">
                                          <p:val>
                                            <p:strVal val="#ppt_x"/>
                                          </p:val>
                                        </p:tav>
                                        <p:tav tm="100000">
                                          <p:val>
                                            <p:strVal val="#ppt_x"/>
                                          </p:val>
                                        </p:tav>
                                      </p:tavLst>
                                    </p:anim>
                                    <p:anim calcmode="lin" valueType="num">
                                      <p:cBhvr additive="base">
                                        <p:cTn id="108" dur="500" fill="hold"/>
                                        <p:tgtEl>
                                          <p:spTgt spid="125"/>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124"/>
                                        </p:tgtEl>
                                        <p:attrNameLst>
                                          <p:attrName>style.visibility</p:attrName>
                                        </p:attrNameLst>
                                      </p:cBhvr>
                                      <p:to>
                                        <p:strVal val="visible"/>
                                      </p:to>
                                    </p:set>
                                    <p:anim calcmode="lin" valueType="num">
                                      <p:cBhvr additive="base">
                                        <p:cTn id="111" dur="500" fill="hold"/>
                                        <p:tgtEl>
                                          <p:spTgt spid="124"/>
                                        </p:tgtEl>
                                        <p:attrNameLst>
                                          <p:attrName>ppt_x</p:attrName>
                                        </p:attrNameLst>
                                      </p:cBhvr>
                                      <p:tavLst>
                                        <p:tav tm="0">
                                          <p:val>
                                            <p:strVal val="#ppt_x"/>
                                          </p:val>
                                        </p:tav>
                                        <p:tav tm="100000">
                                          <p:val>
                                            <p:strVal val="#ppt_x"/>
                                          </p:val>
                                        </p:tav>
                                      </p:tavLst>
                                    </p:anim>
                                    <p:anim calcmode="lin" valueType="num">
                                      <p:cBhvr additive="base">
                                        <p:cTn id="112"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135"/>
                                        </p:tgtEl>
                                        <p:attrNameLst>
                                          <p:attrName>style.visibility</p:attrName>
                                        </p:attrNameLst>
                                      </p:cBhvr>
                                      <p:to>
                                        <p:strVal val="visible"/>
                                      </p:to>
                                    </p:set>
                                    <p:anim calcmode="lin" valueType="num">
                                      <p:cBhvr additive="base">
                                        <p:cTn id="117" dur="500" fill="hold"/>
                                        <p:tgtEl>
                                          <p:spTgt spid="135"/>
                                        </p:tgtEl>
                                        <p:attrNameLst>
                                          <p:attrName>ppt_x</p:attrName>
                                        </p:attrNameLst>
                                      </p:cBhvr>
                                      <p:tavLst>
                                        <p:tav tm="0">
                                          <p:val>
                                            <p:strVal val="#ppt_x"/>
                                          </p:val>
                                        </p:tav>
                                        <p:tav tm="100000">
                                          <p:val>
                                            <p:strVal val="#ppt_x"/>
                                          </p:val>
                                        </p:tav>
                                      </p:tavLst>
                                    </p:anim>
                                    <p:anim calcmode="lin" valueType="num">
                                      <p:cBhvr additive="base">
                                        <p:cTn id="118"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bldLvl="0" animBg="1"/>
      <p:bldP spid="8" grpId="0" bldLvl="0" animBg="1"/>
      <p:bldP spid="9" grpId="0"/>
      <p:bldP spid="24" grpId="0" bldLvl="0" animBg="1"/>
      <p:bldP spid="30" grpId="0" bldLvl="0" animBg="1"/>
      <p:bldP spid="3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MapReduce编程案例</a:t>
              </a:r>
              <a:endParaRPr lang="zh-CN" altLang="en-US" sz="3600" b="1" dirty="0">
                <a:solidFill>
                  <a:srgbClr val="B22F33"/>
                </a:solidFill>
                <a:latin typeface="微软雅黑" panose="020B0503020204020204" charset="-122"/>
                <a:ea typeface="微软雅黑" panose="020B0503020204020204" charset="-122"/>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0 5</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5.5.1  </a:t>
            </a:r>
            <a:r>
              <a:rPr lang="zh-CN" altLang="en-US" sz="2800" b="1" dirty="0">
                <a:sym typeface="+mn-ea"/>
              </a:rPr>
              <a:t>排序</a:t>
            </a:r>
            <a:endParaRPr lang="zh-CN" altLang="en-US" sz="2800" b="1" dirty="0">
              <a:sym typeface="+mn-ea"/>
            </a:endParaRPr>
          </a:p>
        </p:txBody>
      </p:sp>
      <p:sp>
        <p:nvSpPr>
          <p:cNvPr id="2" name="文本框 1"/>
          <p:cNvSpPr txBox="1"/>
          <p:nvPr/>
        </p:nvSpPr>
        <p:spPr>
          <a:xfrm>
            <a:off x="906145" y="1464310"/>
            <a:ext cx="8884920" cy="2306955"/>
          </a:xfrm>
          <a:prstGeom prst="rect">
            <a:avLst/>
          </a:prstGeom>
          <a:noFill/>
        </p:spPr>
        <p:txBody>
          <a:bodyPr wrap="square" rtlCol="0">
            <a:spAutoFit/>
          </a:bodyPr>
          <a:lstStyle/>
          <a:p>
            <a:r>
              <a:rPr lang="en-US" altLang="zh-CN" b="1"/>
              <a:t>1. 基本数据类型</a:t>
            </a:r>
            <a:endParaRPr lang="en-US" altLang="zh-CN" b="1"/>
          </a:p>
          <a:p>
            <a:r>
              <a:rPr lang="zh-CN" altLang="en-US" b="1"/>
              <a:t>（</a:t>
            </a:r>
            <a:r>
              <a:rPr lang="en-US" altLang="zh-CN" b="1"/>
              <a:t>1</a:t>
            </a:r>
            <a:r>
              <a:rPr lang="zh-CN" altLang="en-US" b="1"/>
              <a:t>）数字 </a:t>
            </a:r>
            <a:endParaRPr lang="zh-CN" altLang="en-US"/>
          </a:p>
          <a:p>
            <a:r>
              <a:rPr lang="zh-CN" altLang="en-US"/>
              <a:t>默认：升序</a:t>
            </a:r>
            <a:endParaRPr lang="zh-CN" altLang="en-US"/>
          </a:p>
          <a:p>
            <a:r>
              <a:rPr lang="zh-CN" altLang="en-US"/>
              <a:t>举例：查询员工的薪水，按照升序排序</a:t>
            </a:r>
            <a:endParaRPr lang="zh-CN" altLang="en-US"/>
          </a:p>
          <a:p>
            <a:r>
              <a:rPr lang="zh-CN" altLang="en-US"/>
              <a:t>降序：重写一个比较器		 </a:t>
            </a:r>
            <a:endParaRPr lang="zh-CN" altLang="en-US"/>
          </a:p>
          <a:p>
            <a:r>
              <a:rPr lang="zh-CN" altLang="en-US" b="1"/>
              <a:t>（</a:t>
            </a:r>
            <a:r>
              <a:rPr lang="en-US" altLang="zh-CN" b="1"/>
              <a:t>2</a:t>
            </a:r>
            <a:r>
              <a:rPr lang="zh-CN" altLang="en-US" b="1"/>
              <a:t>）字符串  </a:t>
            </a:r>
            <a:endParaRPr lang="zh-CN" altLang="en-US"/>
          </a:p>
          <a:p>
            <a:r>
              <a:rPr lang="zh-CN" altLang="en-US"/>
              <a:t> 字典顺序</a:t>
            </a:r>
            <a:endParaRPr lang="zh-CN" altLang="en-US"/>
          </a:p>
          <a:p>
            <a:r>
              <a:rPr lang="zh-CN" altLang="en-US"/>
              <a:t>举例：WordCount单词计数</a:t>
            </a:r>
            <a:endParaRPr lang="zh-CN" altLang="en-US"/>
          </a:p>
        </p:txBody>
      </p:sp>
      <p:sp>
        <p:nvSpPr>
          <p:cNvPr id="8" name="文本框 7"/>
          <p:cNvSpPr txBox="1"/>
          <p:nvPr/>
        </p:nvSpPr>
        <p:spPr>
          <a:xfrm>
            <a:off x="5699760" y="2466340"/>
            <a:ext cx="6387465" cy="1198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上传运行：</a:t>
            </a:r>
            <a:endParaRPr lang="zh-CN" altLang="en-US"/>
          </a:p>
          <a:p>
            <a:r>
              <a:rPr lang="en-US" altLang="zh-CN"/>
              <a:t>hadoop jar sort-1.0-SNAPSHOT.jar /input/emp.csv  /output/sort</a:t>
            </a:r>
            <a:endParaRPr lang="en-US" altLang="zh-CN"/>
          </a:p>
          <a:p>
            <a:endParaRPr lang="zh-CN" altLang="en-US"/>
          </a:p>
          <a:p>
            <a:r>
              <a:rPr lang="zh-CN" altLang="en-US"/>
              <a:t>查看输出</a:t>
            </a:r>
            <a:endParaRPr lang="zh-CN" altLang="en-US"/>
          </a:p>
        </p:txBody>
      </p:sp>
      <p:sp>
        <p:nvSpPr>
          <p:cNvPr id="5" name="文本框 4"/>
          <p:cNvSpPr txBox="1"/>
          <p:nvPr/>
        </p:nvSpPr>
        <p:spPr>
          <a:xfrm>
            <a:off x="906145" y="4085590"/>
            <a:ext cx="4694555" cy="1753235"/>
          </a:xfrm>
          <a:prstGeom prst="rect">
            <a:avLst/>
          </a:prstGeom>
          <a:noFill/>
        </p:spPr>
        <p:txBody>
          <a:bodyPr wrap="square" rtlCol="0">
            <a:spAutoFit/>
          </a:bodyPr>
          <a:lstStyle/>
          <a:p>
            <a:r>
              <a:rPr lang="en-US" altLang="zh-CN" b="1"/>
              <a:t>1. </a:t>
            </a:r>
            <a:r>
              <a:rPr lang="zh-CN" altLang="en-US" b="1"/>
              <a:t>非基本类型排序</a:t>
            </a:r>
            <a:endParaRPr lang="en-US" altLang="zh-CN" b="1"/>
          </a:p>
          <a:p>
            <a:r>
              <a:rPr lang="zh-CN" altLang="en-US"/>
              <a:t>实现一个接口：WritableComparable</a:t>
            </a:r>
            <a:endParaRPr lang="zh-CN" altLang="en-US"/>
          </a:p>
          <a:p>
            <a:r>
              <a:rPr lang="zh-CN" altLang="en-US"/>
              <a:t>Demo 1:一个列的排序</a:t>
            </a:r>
            <a:endParaRPr lang="zh-CN" altLang="en-US"/>
          </a:p>
          <a:p>
            <a:r>
              <a:rPr lang="zh-CN" altLang="en-US"/>
              <a:t>Demo 2:多个列排序</a:t>
            </a:r>
            <a:endParaRPr lang="zh-CN" altLang="en-US"/>
          </a:p>
          <a:p>
            <a:r>
              <a:rPr lang="zh-CN" altLang="en-US"/>
              <a:t>按照员工的部门号、薪水排序</a:t>
            </a:r>
            <a:endParaRPr lang="zh-CN" altLang="en-US"/>
          </a:p>
          <a:p>
            <a:r>
              <a:rPr lang="zh-CN" altLang="en-US"/>
              <a:t>select * from emp order by deptno,sal;</a:t>
            </a:r>
            <a:endParaRPr lang="zh-CN" altLang="en-US"/>
          </a:p>
        </p:txBody>
      </p:sp>
      <p:sp>
        <p:nvSpPr>
          <p:cNvPr id="7" name="文本框 6"/>
          <p:cNvSpPr txBox="1"/>
          <p:nvPr/>
        </p:nvSpPr>
        <p:spPr>
          <a:xfrm>
            <a:off x="5676900" y="4980940"/>
            <a:ext cx="6432550" cy="1198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上传运行：</a:t>
            </a:r>
            <a:endParaRPr lang="zh-CN" altLang="en-US"/>
          </a:p>
          <a:p>
            <a:r>
              <a:rPr lang="en-US" altLang="zh-CN"/>
              <a:t>hadoop jar objSort-1.0-SNAPSHOT.jar /input/emp.csv  /output/sort</a:t>
            </a:r>
            <a:endParaRPr lang="en-US" altLang="zh-CN"/>
          </a:p>
          <a:p>
            <a:endParaRPr lang="zh-CN" altLang="en-US"/>
          </a:p>
          <a:p>
            <a:r>
              <a:rPr lang="zh-CN" altLang="en-US"/>
              <a:t>查看输出</a:t>
            </a:r>
            <a:endParaRPr lang="zh-CN" altLang="en-US"/>
          </a:p>
        </p:txBody>
      </p:sp>
      <p:graphicFrame>
        <p:nvGraphicFramePr>
          <p:cNvPr id="9" name="对象 8">
            <a:hlinkClick r:id="" action="ppaction://ole?verb=0"/>
          </p:cNvPr>
          <p:cNvGraphicFramePr>
            <a:graphicFrameLocks noChangeAspect="1"/>
          </p:cNvGraphicFramePr>
          <p:nvPr/>
        </p:nvGraphicFramePr>
        <p:xfrm>
          <a:off x="6563360" y="1334770"/>
          <a:ext cx="1405890" cy="965200"/>
        </p:xfrm>
        <a:graphic>
          <a:graphicData uri="http://schemas.openxmlformats.org/presentationml/2006/ole">
            <mc:AlternateContent xmlns:mc="http://schemas.openxmlformats.org/markup-compatibility/2006">
              <mc:Choice xmlns:v="urn:schemas-microsoft-com:vml" Requires="v">
                <p:oleObj spid="_x0000_s6147" name="" showAsIcon="1" r:id="rId1" imgW="971550" imgH="666750" progId="Package">
                  <p:embed/>
                </p:oleObj>
              </mc:Choice>
              <mc:Fallback>
                <p:oleObj name="" showAsIcon="1" r:id="rId1" imgW="971550" imgH="666750" progId="Package">
                  <p:embed/>
                  <p:pic>
                    <p:nvPicPr>
                      <p:cNvPr id="0" name="图片 5120"/>
                      <p:cNvPicPr/>
                      <p:nvPr/>
                    </p:nvPicPr>
                    <p:blipFill>
                      <a:blip r:embed="rId2"/>
                      <a:stretch>
                        <a:fillRect/>
                      </a:stretch>
                    </p:blipFill>
                    <p:spPr>
                      <a:xfrm>
                        <a:off x="6563360" y="1334770"/>
                        <a:ext cx="1405890" cy="96520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6664960" y="3928745"/>
          <a:ext cx="1304290" cy="895350"/>
        </p:xfrm>
        <a:graphic>
          <a:graphicData uri="http://schemas.openxmlformats.org/presentationml/2006/ole">
            <mc:AlternateContent xmlns:mc="http://schemas.openxmlformats.org/markup-compatibility/2006">
              <mc:Choice xmlns:v="urn:schemas-microsoft-com:vml" Requires="v">
                <p:oleObj spid="_x0000_s6148" name="" showAsIcon="1" r:id="rId3" imgW="971550" imgH="666750" progId="Package">
                  <p:embed/>
                </p:oleObj>
              </mc:Choice>
              <mc:Fallback>
                <p:oleObj name="" showAsIcon="1" r:id="rId3" imgW="971550" imgH="666750" progId="Package">
                  <p:embed/>
                  <p:pic>
                    <p:nvPicPr>
                      <p:cNvPr id="0" name="图片 5121"/>
                      <p:cNvPicPr/>
                      <p:nvPr/>
                    </p:nvPicPr>
                    <p:blipFill>
                      <a:blip r:embed="rId4"/>
                      <a:stretch>
                        <a:fillRect/>
                      </a:stretch>
                    </p:blipFill>
                    <p:spPr>
                      <a:xfrm>
                        <a:off x="6664960" y="3928745"/>
                        <a:ext cx="1304290" cy="895350"/>
                      </a:xfrm>
                      <a:prstGeom prst="rect">
                        <a:avLst/>
                      </a:prstGeom>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5.5.2  数据去重</a:t>
            </a:r>
            <a:endParaRPr lang="en-US" altLang="zh-CN" sz="2800" b="1" dirty="0">
              <a:sym typeface="+mn-ea"/>
            </a:endParaRPr>
          </a:p>
        </p:txBody>
      </p:sp>
      <p:sp>
        <p:nvSpPr>
          <p:cNvPr id="7" name="文本框 6"/>
          <p:cNvSpPr txBox="1"/>
          <p:nvPr/>
        </p:nvSpPr>
        <p:spPr>
          <a:xfrm>
            <a:off x="1327785" y="5057140"/>
            <a:ext cx="7666355" cy="1198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上传运行：</a:t>
            </a:r>
            <a:endParaRPr lang="zh-CN" altLang="en-US"/>
          </a:p>
          <a:p>
            <a:r>
              <a:rPr lang="en-US" altLang="zh-CN"/>
              <a:t>hadoop jar distinct-1.0-SNAPSHOT.jar /input/emp.csv  /output/distinct</a:t>
            </a:r>
            <a:endParaRPr lang="en-US" altLang="zh-CN"/>
          </a:p>
          <a:p>
            <a:endParaRPr lang="zh-CN" altLang="en-US"/>
          </a:p>
          <a:p>
            <a:r>
              <a:rPr lang="zh-CN" altLang="en-US"/>
              <a:t>查看输出</a:t>
            </a:r>
            <a:endParaRPr lang="zh-CN" altLang="en-US"/>
          </a:p>
        </p:txBody>
      </p:sp>
      <p:sp>
        <p:nvSpPr>
          <p:cNvPr id="3" name="文本框 2"/>
          <p:cNvSpPr txBox="1"/>
          <p:nvPr/>
        </p:nvSpPr>
        <p:spPr>
          <a:xfrm>
            <a:off x="1214755" y="1738630"/>
            <a:ext cx="4632960" cy="645160"/>
          </a:xfrm>
          <a:prstGeom prst="rect">
            <a:avLst/>
          </a:prstGeom>
          <a:noFill/>
        </p:spPr>
        <p:txBody>
          <a:bodyPr wrap="square" rtlCol="0">
            <a:spAutoFit/>
          </a:bodyPr>
          <a:lstStyle/>
          <a:p>
            <a:r>
              <a:rPr lang="en-US" altLang="zh-CN"/>
              <a:t>SQL:</a:t>
            </a:r>
            <a:endParaRPr lang="en-US" altLang="zh-CN"/>
          </a:p>
          <a:p>
            <a:r>
              <a:rPr lang="en-US" altLang="zh-CN"/>
              <a:t>select distinct job from EMP</a:t>
            </a:r>
            <a:endParaRPr lang="en-US" altLang="zh-CN"/>
          </a:p>
        </p:txBody>
      </p:sp>
      <p:graphicFrame>
        <p:nvGraphicFramePr>
          <p:cNvPr id="5" name="对象 4">
            <a:hlinkClick r:id="" action="ppaction://ole?verb=0"/>
          </p:cNvPr>
          <p:cNvGraphicFramePr>
            <a:graphicFrameLocks noChangeAspect="1"/>
          </p:cNvGraphicFramePr>
          <p:nvPr/>
        </p:nvGraphicFramePr>
        <p:xfrm>
          <a:off x="1327785" y="3062605"/>
          <a:ext cx="1670685" cy="1146810"/>
        </p:xfrm>
        <a:graphic>
          <a:graphicData uri="http://schemas.openxmlformats.org/presentationml/2006/ole">
            <mc:AlternateContent xmlns:mc="http://schemas.openxmlformats.org/markup-compatibility/2006">
              <mc:Choice xmlns:v="urn:schemas-microsoft-com:vml" Requires="v">
                <p:oleObj spid="_x0000_s7170" name="" showAsIcon="1" r:id="rId1" imgW="971550" imgH="666750" progId="Package">
                  <p:embed/>
                </p:oleObj>
              </mc:Choice>
              <mc:Fallback>
                <p:oleObj name="" showAsIcon="1" r:id="rId1" imgW="971550" imgH="666750" progId="Package">
                  <p:embed/>
                  <p:pic>
                    <p:nvPicPr>
                      <p:cNvPr id="0" name="图片 6144"/>
                      <p:cNvPicPr/>
                      <p:nvPr/>
                    </p:nvPicPr>
                    <p:blipFill>
                      <a:blip r:embed="rId2"/>
                      <a:stretch>
                        <a:fillRect/>
                      </a:stretch>
                    </p:blipFill>
                    <p:spPr>
                      <a:xfrm>
                        <a:off x="1327785" y="3062605"/>
                        <a:ext cx="1670685" cy="1146810"/>
                      </a:xfrm>
                      <a:prstGeom prst="rect">
                        <a:avLst/>
                      </a:prstGeom>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5.5.3  多表查询</a:t>
            </a:r>
            <a:endParaRPr lang="en-US" altLang="zh-CN" sz="2800" b="1" dirty="0">
              <a:sym typeface="+mn-ea"/>
            </a:endParaRPr>
          </a:p>
        </p:txBody>
      </p:sp>
      <p:sp>
        <p:nvSpPr>
          <p:cNvPr id="2" name="文本框 1"/>
          <p:cNvSpPr txBox="1"/>
          <p:nvPr/>
        </p:nvSpPr>
        <p:spPr>
          <a:xfrm>
            <a:off x="711835" y="1540510"/>
            <a:ext cx="8183245" cy="645160"/>
          </a:xfrm>
          <a:prstGeom prst="rect">
            <a:avLst/>
          </a:prstGeom>
          <a:noFill/>
        </p:spPr>
        <p:txBody>
          <a:bodyPr wrap="square" rtlCol="0">
            <a:spAutoFit/>
          </a:bodyPr>
          <a:lstStyle/>
          <a:p>
            <a:r>
              <a:rPr lang="en-US" altLang="zh-CN"/>
              <a:t>（1）等值连接： 查询员工信息，要求：员工姓名、部门名称</a:t>
            </a:r>
            <a:endParaRPr lang="en-US" altLang="zh-CN"/>
          </a:p>
          <a:p>
            <a:r>
              <a:rPr lang="en-US" altLang="zh-CN"/>
              <a:t>  select d.dname,e.ename from emp e,dept d where e.deptno=d.deptno</a:t>
            </a:r>
            <a:endParaRPr lang="en-US" altLang="zh-CN"/>
          </a:p>
        </p:txBody>
      </p:sp>
      <p:pic>
        <p:nvPicPr>
          <p:cNvPr id="3" name="图片 2" descr="分析等值连接数据处理的过程"/>
          <p:cNvPicPr>
            <a:picLocks noChangeAspect="1"/>
          </p:cNvPicPr>
          <p:nvPr/>
        </p:nvPicPr>
        <p:blipFill>
          <a:blip r:embed="rId1"/>
          <a:stretch>
            <a:fillRect/>
          </a:stretch>
        </p:blipFill>
        <p:spPr>
          <a:xfrm>
            <a:off x="520700" y="2185670"/>
            <a:ext cx="10058400" cy="3439795"/>
          </a:xfrm>
          <a:prstGeom prst="rect">
            <a:avLst/>
          </a:prstGeom>
        </p:spPr>
      </p:pic>
      <p:sp>
        <p:nvSpPr>
          <p:cNvPr id="7" name="文本框 6"/>
          <p:cNvSpPr txBox="1"/>
          <p:nvPr/>
        </p:nvSpPr>
        <p:spPr>
          <a:xfrm>
            <a:off x="520700" y="5478145"/>
            <a:ext cx="7666355" cy="1198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上传运行：</a:t>
            </a:r>
            <a:endParaRPr lang="zh-CN" altLang="en-US"/>
          </a:p>
          <a:p>
            <a:r>
              <a:rPr lang="en-US" altLang="zh-CN"/>
              <a:t>hadoop jar equaljoin-1.0-SNAPSHOT.jar /inputjoin/  /output/join</a:t>
            </a:r>
            <a:endParaRPr lang="en-US" altLang="zh-CN"/>
          </a:p>
          <a:p>
            <a:endParaRPr lang="zh-CN" altLang="en-US"/>
          </a:p>
          <a:p>
            <a:r>
              <a:rPr lang="zh-CN" altLang="en-US"/>
              <a:t>查看输出</a:t>
            </a:r>
            <a:endParaRPr lang="zh-CN" altLang="en-US"/>
          </a:p>
        </p:txBody>
      </p:sp>
      <p:graphicFrame>
        <p:nvGraphicFramePr>
          <p:cNvPr id="6" name="对象 5">
            <a:hlinkClick r:id="" action="ppaction://ole?verb=0"/>
          </p:cNvPr>
          <p:cNvGraphicFramePr>
            <a:graphicFrameLocks noChangeAspect="1"/>
          </p:cNvGraphicFramePr>
          <p:nvPr/>
        </p:nvGraphicFramePr>
        <p:xfrm>
          <a:off x="9205595" y="4811395"/>
          <a:ext cx="1743075" cy="1196340"/>
        </p:xfrm>
        <a:graphic>
          <a:graphicData uri="http://schemas.openxmlformats.org/presentationml/2006/ole">
            <mc:AlternateContent xmlns:mc="http://schemas.openxmlformats.org/markup-compatibility/2006">
              <mc:Choice xmlns:v="urn:schemas-microsoft-com:vml" Requires="v">
                <p:oleObj spid="_x0000_s8194" name="" showAsIcon="1" r:id="rId2" imgW="971550" imgH="666750" progId="Package">
                  <p:embed/>
                </p:oleObj>
              </mc:Choice>
              <mc:Fallback>
                <p:oleObj name="" showAsIcon="1" r:id="rId2" imgW="971550" imgH="666750" progId="Package">
                  <p:embed/>
                  <p:pic>
                    <p:nvPicPr>
                      <p:cNvPr id="0" name="图片 7168"/>
                      <p:cNvPicPr/>
                      <p:nvPr/>
                    </p:nvPicPr>
                    <p:blipFill>
                      <a:blip r:embed="rId3"/>
                      <a:stretch>
                        <a:fillRect/>
                      </a:stretch>
                    </p:blipFill>
                    <p:spPr>
                      <a:xfrm>
                        <a:off x="9205595" y="4811395"/>
                        <a:ext cx="1743075" cy="1196340"/>
                      </a:xfrm>
                      <a:prstGeom prst="rect">
                        <a:avLst/>
                      </a:prstGeom>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9656445" cy="521970"/>
          </a:xfrm>
          <a:prstGeom prst="rect">
            <a:avLst/>
          </a:prstGeom>
          <a:noFill/>
        </p:spPr>
        <p:txBody>
          <a:bodyPr wrap="square" rtlCol="0">
            <a:spAutoFit/>
          </a:bodyPr>
          <a:lstStyle/>
          <a:p>
            <a:r>
              <a:rPr lang="en-US" altLang="zh-CN" sz="2800" b="1" dirty="0">
                <a:sym typeface="+mn-ea"/>
              </a:rPr>
              <a:t>5.5.4  </a:t>
            </a:r>
            <a:r>
              <a:rPr lang="zh-CN" altLang="en-US" sz="2800" b="1" dirty="0">
                <a:sym typeface="+mn-ea"/>
              </a:rPr>
              <a:t>合并小文件</a:t>
            </a:r>
            <a:endParaRPr lang="zh-CN" altLang="en-US" sz="2800" b="1" dirty="0">
              <a:sym typeface="+mn-ea"/>
            </a:endParaRPr>
          </a:p>
        </p:txBody>
      </p:sp>
      <p:sp>
        <p:nvSpPr>
          <p:cNvPr id="2" name="文本框 1"/>
          <p:cNvSpPr txBox="1"/>
          <p:nvPr/>
        </p:nvSpPr>
        <p:spPr>
          <a:xfrm>
            <a:off x="711835" y="1540510"/>
            <a:ext cx="8183245" cy="645160"/>
          </a:xfrm>
          <a:prstGeom prst="rect">
            <a:avLst/>
          </a:prstGeom>
          <a:noFill/>
        </p:spPr>
        <p:txBody>
          <a:bodyPr wrap="square" rtlCol="0">
            <a:spAutoFit/>
          </a:bodyPr>
          <a:lstStyle/>
          <a:p>
            <a:r>
              <a:rPr lang="en-US" altLang="zh-CN"/>
              <a:t>（1）</a:t>
            </a:r>
            <a:r>
              <a:rPr lang="zh-CN" altLang="en-US"/>
              <a:t>定制</a:t>
            </a:r>
            <a:r>
              <a:rPr lang="en-US" altLang="zh-CN"/>
              <a:t>RecordReader</a:t>
            </a:r>
            <a:endParaRPr lang="en-US" altLang="zh-CN"/>
          </a:p>
          <a:p>
            <a:r>
              <a:rPr lang="zh-CN" altLang="en-US"/>
              <a:t>（</a:t>
            </a:r>
            <a:r>
              <a:rPr lang="en-US" altLang="zh-CN"/>
              <a:t>2</a:t>
            </a:r>
            <a:r>
              <a:rPr lang="zh-CN" altLang="en-US"/>
              <a:t>）将小文件打包成</a:t>
            </a:r>
            <a:r>
              <a:rPr lang="en-US" altLang="zh-CN"/>
              <a:t>SequenceFile</a:t>
            </a:r>
            <a:endParaRPr lang="en-US" altLang="zh-CN"/>
          </a:p>
        </p:txBody>
      </p:sp>
      <p:sp>
        <p:nvSpPr>
          <p:cNvPr id="7" name="文本框 6"/>
          <p:cNvSpPr txBox="1"/>
          <p:nvPr/>
        </p:nvSpPr>
        <p:spPr>
          <a:xfrm>
            <a:off x="520700" y="3789680"/>
            <a:ext cx="7666355" cy="1198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t>上传运行：</a:t>
            </a:r>
            <a:endParaRPr lang="zh-CN" altLang="en-US"/>
          </a:p>
          <a:p>
            <a:r>
              <a:rPr lang="en-US" altLang="zh-CN"/>
              <a:t>hadoop jar merge-1.0-SNAPSHOT.jar /inputjoin/  /output/join</a:t>
            </a:r>
            <a:endParaRPr lang="en-US" altLang="zh-CN"/>
          </a:p>
          <a:p>
            <a:endParaRPr lang="zh-CN" altLang="en-US"/>
          </a:p>
          <a:p>
            <a:r>
              <a:rPr lang="zh-CN" altLang="en-US"/>
              <a:t>查看输出</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小结与思考</a:t>
              </a:r>
              <a:endParaRPr lang="zh-CN" altLang="en-US" sz="3600" b="1" dirty="0">
                <a:solidFill>
                  <a:srgbClr val="B22F33"/>
                </a:solidFill>
                <a:latin typeface="微软雅黑" panose="020B0503020204020204" charset="-122"/>
                <a:ea typeface="微软雅黑" panose="020B0503020204020204" charset="-122"/>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0 6</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4292600" cy="521970"/>
          </a:xfrm>
          <a:prstGeom prst="rect">
            <a:avLst/>
          </a:prstGeom>
          <a:noFill/>
        </p:spPr>
        <p:txBody>
          <a:bodyPr wrap="square" rtlCol="0">
            <a:spAutoFit/>
          </a:bodyPr>
          <a:lstStyle/>
          <a:p>
            <a:r>
              <a:rPr lang="en-US" altLang="zh-CN" sz="2800" b="1" dirty="0"/>
              <a:t>5.1.2  MapReduce</a:t>
            </a:r>
            <a:r>
              <a:rPr lang="zh-CN" altLang="en-US" sz="2800" b="1" dirty="0"/>
              <a:t>设计思想</a:t>
            </a:r>
            <a:endParaRPr lang="zh-CN" altLang="en-US" sz="2800" b="1" dirty="0"/>
          </a:p>
        </p:txBody>
      </p:sp>
      <p:sp>
        <p:nvSpPr>
          <p:cNvPr id="2" name="TextBox 2"/>
          <p:cNvSpPr txBox="1"/>
          <p:nvPr/>
        </p:nvSpPr>
        <p:spPr>
          <a:xfrm>
            <a:off x="641350" y="1983740"/>
            <a:ext cx="10909300" cy="3138170"/>
          </a:xfrm>
          <a:prstGeom prst="rect">
            <a:avLst/>
          </a:prstGeom>
          <a:noFill/>
        </p:spPr>
        <p:txBody>
          <a:bodyPr wrap="square" rtlCol="0">
            <a:spAutoFit/>
          </a:bodyPr>
          <a:lstStyle/>
          <a:p>
            <a:pPr>
              <a:lnSpc>
                <a:spcPct val="150000"/>
              </a:lnSpc>
            </a:pPr>
            <a:r>
              <a:rPr lang="en-US" altLang="zh-CN" sz="2400" dirty="0"/>
              <a:t>MapReduce</a:t>
            </a:r>
            <a:r>
              <a:rPr lang="zh-CN" altLang="en-US" sz="2400" dirty="0"/>
              <a:t>采用</a:t>
            </a:r>
            <a:r>
              <a:rPr lang="en-US" altLang="zh-CN" sz="2400" dirty="0"/>
              <a:t>“</a:t>
            </a:r>
            <a:r>
              <a:rPr lang="zh-CN" altLang="en-US" sz="2400" b="1" dirty="0"/>
              <a:t>分而治之</a:t>
            </a:r>
            <a:r>
              <a:rPr lang="en-US" altLang="zh-CN" sz="2400" dirty="0"/>
              <a:t>”</a:t>
            </a:r>
            <a:r>
              <a:rPr lang="zh-CN" altLang="en-US" sz="2400" dirty="0"/>
              <a:t>的思想，把对大规模数据集的操作，分发给一个主节点管理下的各个子节点共同完成，然后整合各个子节点的中间结果，得到最终的计算结果。</a:t>
            </a:r>
            <a:endParaRPr lang="zh-CN" altLang="en-US" sz="2400" dirty="0"/>
          </a:p>
          <a:p>
            <a:pPr>
              <a:lnSpc>
                <a:spcPct val="150000"/>
              </a:lnSpc>
            </a:pPr>
            <a:endParaRPr lang="zh-CN" altLang="en-US" sz="2400" dirty="0"/>
          </a:p>
          <a:p>
            <a:pPr>
              <a:lnSpc>
                <a:spcPct val="150000"/>
              </a:lnSpc>
            </a:pPr>
            <a:r>
              <a:rPr lang="zh-CN" altLang="en-US" sz="2400" dirty="0"/>
              <a:t>简而言之，</a:t>
            </a:r>
            <a:r>
              <a:rPr lang="en-US" altLang="zh-CN" sz="2400" dirty="0"/>
              <a:t>MapReduce</a:t>
            </a:r>
            <a:r>
              <a:rPr lang="zh-CN" altLang="en-US" sz="2400" dirty="0"/>
              <a:t>就是</a:t>
            </a:r>
            <a:r>
              <a:rPr lang="en-US" altLang="zh-CN" sz="2400" dirty="0"/>
              <a:t>“</a:t>
            </a:r>
            <a:r>
              <a:rPr lang="zh-CN" altLang="en-US" sz="2400" b="1" dirty="0"/>
              <a:t>分散任务，汇总结果</a:t>
            </a:r>
            <a:r>
              <a:rPr lang="en-US" altLang="zh-CN" sz="2400" dirty="0"/>
              <a:t>”</a:t>
            </a:r>
            <a:endParaRPr lang="en-US" altLang="zh-CN" sz="2400" dirty="0">
              <a:solidFill>
                <a:srgbClr val="FF0000"/>
              </a:solidFill>
            </a:endParaRPr>
          </a:p>
          <a:p>
            <a:r>
              <a:rPr lang="en-US" altLang="zh-CN" dirty="0"/>
              <a:t>     </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5.6  </a:t>
            </a:r>
            <a:r>
              <a:rPr lang="zh-CN" altLang="en-US" sz="2800" b="1" dirty="0">
                <a:sym typeface="+mn-ea"/>
              </a:rPr>
              <a:t>小结与思考</a:t>
            </a:r>
            <a:endParaRPr lang="zh-CN" altLang="en-US" sz="2800" b="1" dirty="0">
              <a:sym typeface="+mn-ea"/>
            </a:endParaRP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1" cstate="print"/>
          <a:srcRect/>
          <a:stretch>
            <a:fillRect/>
          </a:stretch>
        </p:blipFill>
        <p:spPr bwMode="auto">
          <a:xfrm>
            <a:off x="155575" y="-136525"/>
            <a:ext cx="38100" cy="76200"/>
          </a:xfrm>
          <a:prstGeom prst="rect">
            <a:avLst/>
          </a:prstGeom>
          <a:noFill/>
        </p:spPr>
      </p:pic>
      <p:sp>
        <p:nvSpPr>
          <p:cNvPr id="3" name="文本框 2"/>
          <p:cNvSpPr txBox="1"/>
          <p:nvPr/>
        </p:nvSpPr>
        <p:spPr>
          <a:xfrm>
            <a:off x="1184275" y="1830070"/>
            <a:ext cx="9432925" cy="4831080"/>
          </a:xfrm>
          <a:prstGeom prst="rect">
            <a:avLst/>
          </a:prstGeom>
          <a:noFill/>
        </p:spPr>
        <p:txBody>
          <a:bodyPr wrap="square" rtlCol="0">
            <a:spAutoFit/>
          </a:bodyPr>
          <a:lstStyle/>
          <a:p>
            <a:r>
              <a:rPr lang="zh-CN" altLang="en-US" sz="2800" b="1"/>
              <a:t>总结：</a:t>
            </a:r>
            <a:endParaRPr lang="zh-CN" altLang="en-US" sz="2800" b="1"/>
          </a:p>
          <a:p>
            <a:r>
              <a:rPr lang="zh-CN" altLang="en-US" sz="2800" b="1"/>
              <a:t>完整地描述</a:t>
            </a:r>
            <a:r>
              <a:rPr lang="en-US" altLang="zh-CN" sz="2800" b="1"/>
              <a:t>MapReduce</a:t>
            </a:r>
            <a:r>
              <a:rPr lang="zh-CN" altLang="en-US" sz="2800" b="1"/>
              <a:t>的流程：</a:t>
            </a:r>
            <a:endParaRPr lang="zh-CN" altLang="en-US" sz="2800"/>
          </a:p>
          <a:p>
            <a:r>
              <a:rPr lang="zh-CN" altLang="en-US" sz="2800"/>
              <a:t>(1)对输入文件进行切片规划</a:t>
            </a:r>
            <a:endParaRPr lang="zh-CN" altLang="en-US" sz="2800"/>
          </a:p>
          <a:p>
            <a:r>
              <a:rPr lang="zh-CN" altLang="en-US" sz="2800"/>
              <a:t>(2)启动相应数量的Map Task进程</a:t>
            </a:r>
            <a:endParaRPr lang="zh-CN" altLang="en-US" sz="2800"/>
          </a:p>
          <a:p>
            <a:r>
              <a:rPr lang="zh-CN" altLang="en-US" sz="2800"/>
              <a:t>(3)调用FileInputFormat中的RecordReader，读一行数据并封装为</a:t>
            </a:r>
            <a:r>
              <a:rPr lang="en-US" altLang="zh-CN" sz="2800"/>
              <a:t>&lt;</a:t>
            </a:r>
            <a:r>
              <a:rPr lang="zh-CN" altLang="en-US" sz="2800"/>
              <a:t>k1</a:t>
            </a:r>
            <a:r>
              <a:rPr lang="en-US" altLang="zh-CN" sz="2800"/>
              <a:t>,</a:t>
            </a:r>
            <a:r>
              <a:rPr lang="zh-CN" altLang="en-US" sz="2800"/>
              <a:t>v1</a:t>
            </a:r>
            <a:r>
              <a:rPr lang="en-US" altLang="zh-CN" sz="2800"/>
              <a:t>&gt;</a:t>
            </a:r>
            <a:endParaRPr lang="zh-CN" altLang="en-US" sz="2800"/>
          </a:p>
          <a:p>
            <a:r>
              <a:rPr lang="zh-CN" altLang="en-US" sz="2800"/>
              <a:t>(4)调用自定义的map函数，并将</a:t>
            </a:r>
            <a:r>
              <a:rPr lang="en-US" altLang="zh-CN" sz="2800">
                <a:sym typeface="+mn-ea"/>
              </a:rPr>
              <a:t>&lt;</a:t>
            </a:r>
            <a:r>
              <a:rPr lang="zh-CN" altLang="en-US" sz="2800">
                <a:sym typeface="+mn-ea"/>
              </a:rPr>
              <a:t>k1</a:t>
            </a:r>
            <a:r>
              <a:rPr lang="en-US" altLang="zh-CN" sz="2800">
                <a:sym typeface="+mn-ea"/>
              </a:rPr>
              <a:t>,</a:t>
            </a:r>
            <a:r>
              <a:rPr lang="zh-CN" altLang="en-US" sz="2800">
                <a:sym typeface="+mn-ea"/>
              </a:rPr>
              <a:t>v1</a:t>
            </a:r>
            <a:r>
              <a:rPr lang="en-US" altLang="zh-CN" sz="2800">
                <a:sym typeface="+mn-ea"/>
              </a:rPr>
              <a:t>&gt;</a:t>
            </a:r>
            <a:r>
              <a:rPr lang="zh-CN" altLang="en-US" sz="2800"/>
              <a:t>传给map</a:t>
            </a:r>
            <a:endParaRPr lang="zh-CN" altLang="en-US" sz="2800"/>
          </a:p>
          <a:p>
            <a:r>
              <a:rPr lang="zh-CN" altLang="en-US" sz="2800"/>
              <a:t>(5)收集map的输出，进行分区和排序（shuffle)</a:t>
            </a:r>
            <a:endParaRPr lang="zh-CN" altLang="en-US" sz="2800"/>
          </a:p>
          <a:p>
            <a:r>
              <a:rPr lang="zh-CN" altLang="en-US" sz="2800"/>
              <a:t>(6)Reduce Task任务启动，并从map端拉取数据</a:t>
            </a:r>
            <a:endParaRPr lang="zh-CN" altLang="en-US" sz="2800"/>
          </a:p>
          <a:p>
            <a:r>
              <a:rPr lang="zh-CN" altLang="en-US" sz="2800"/>
              <a:t>(7)Reduce Task调用自定义的reduce函数进行处理</a:t>
            </a:r>
            <a:endParaRPr lang="zh-CN" altLang="en-US" sz="2800"/>
          </a:p>
          <a:p>
            <a:r>
              <a:rPr lang="zh-CN" altLang="en-US" sz="2800"/>
              <a:t>(8)调用Outputformat的RecordWriter将结果数据输出</a:t>
            </a:r>
            <a:endParaRPr lang="zh-CN" altLang="en-US"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5.6  </a:t>
            </a:r>
            <a:r>
              <a:rPr lang="zh-CN" altLang="en-US" sz="2800" b="1" dirty="0">
                <a:sym typeface="+mn-ea"/>
              </a:rPr>
              <a:t>小结与思考</a:t>
            </a:r>
            <a:endParaRPr lang="zh-CN" altLang="en-US" sz="2800" b="1" dirty="0">
              <a:sym typeface="+mn-ea"/>
            </a:endParaRP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1" cstate="print"/>
          <a:srcRect/>
          <a:stretch>
            <a:fillRect/>
          </a:stretch>
        </p:blipFill>
        <p:spPr bwMode="auto">
          <a:xfrm>
            <a:off x="155575" y="-136525"/>
            <a:ext cx="38100" cy="76200"/>
          </a:xfrm>
          <a:prstGeom prst="rect">
            <a:avLst/>
          </a:prstGeom>
          <a:noFill/>
        </p:spPr>
      </p:pic>
      <p:sp>
        <p:nvSpPr>
          <p:cNvPr id="3" name="文本框 2"/>
          <p:cNvSpPr txBox="1"/>
          <p:nvPr/>
        </p:nvSpPr>
        <p:spPr>
          <a:xfrm>
            <a:off x="1184275" y="1830070"/>
            <a:ext cx="9432925" cy="3630930"/>
          </a:xfrm>
          <a:prstGeom prst="rect">
            <a:avLst/>
          </a:prstGeom>
          <a:noFill/>
        </p:spPr>
        <p:txBody>
          <a:bodyPr wrap="square" rtlCol="0">
            <a:spAutoFit/>
          </a:bodyPr>
          <a:lstStyle/>
          <a:p>
            <a:r>
              <a:rPr lang="zh-CN" altLang="en-US" sz="2000" b="1"/>
              <a:t>通过本章学习，需要达到如下目标：</a:t>
            </a:r>
            <a:endParaRPr lang="zh-CN" altLang="en-US" sz="2000"/>
          </a:p>
          <a:p>
            <a:r>
              <a:rPr lang="zh-CN" altLang="en-US" sz="2000"/>
              <a:t>（</a:t>
            </a:r>
            <a:r>
              <a:rPr lang="en-US" altLang="zh-CN" sz="2000"/>
              <a:t>1</a:t>
            </a:r>
            <a:r>
              <a:rPr lang="zh-CN" altLang="en-US" sz="2000"/>
              <a:t>）很好掌握MapReduce编程模型及采用此模型解决相关问题</a:t>
            </a:r>
            <a:endParaRPr lang="zh-CN" altLang="en-US" sz="2000"/>
          </a:p>
          <a:p>
            <a:r>
              <a:rPr lang="zh-CN" altLang="en-US" sz="2000">
                <a:sym typeface="+mn-ea"/>
              </a:rPr>
              <a:t>（</a:t>
            </a:r>
            <a:r>
              <a:rPr lang="en-US" altLang="zh-CN" sz="2000">
                <a:sym typeface="+mn-ea"/>
              </a:rPr>
              <a:t>2</a:t>
            </a:r>
            <a:r>
              <a:rPr lang="zh-CN" altLang="en-US" sz="2000">
                <a:sym typeface="+mn-ea"/>
              </a:rPr>
              <a:t>）结合</a:t>
            </a:r>
            <a:r>
              <a:rPr lang="en-US" altLang="zh-CN" sz="2000">
                <a:sym typeface="+mn-ea"/>
              </a:rPr>
              <a:t>WordCount</a:t>
            </a:r>
            <a:r>
              <a:rPr lang="zh-CN" altLang="en-US" sz="2000">
                <a:sym typeface="+mn-ea"/>
              </a:rPr>
              <a:t>示例，分析</a:t>
            </a:r>
            <a:r>
              <a:rPr lang="en-US" altLang="zh-CN" sz="2000">
                <a:sym typeface="+mn-ea"/>
              </a:rPr>
              <a:t>MapReduce</a:t>
            </a:r>
            <a:endParaRPr lang="zh-CN" altLang="en-US" sz="2000"/>
          </a:p>
          <a:p>
            <a:r>
              <a:rPr lang="zh-CN" altLang="en-US" sz="2000"/>
              <a:t>（</a:t>
            </a:r>
            <a:r>
              <a:rPr lang="en-US" altLang="zh-CN" sz="2000"/>
              <a:t>3</a:t>
            </a:r>
            <a:r>
              <a:rPr lang="zh-CN" altLang="en-US" sz="2000"/>
              <a:t>）</a:t>
            </a:r>
            <a:r>
              <a:rPr lang="en-US" altLang="zh-CN" sz="2000"/>
              <a:t>Combiner</a:t>
            </a:r>
            <a:r>
              <a:rPr lang="zh-CN" altLang="en-US" sz="2000"/>
              <a:t>、</a:t>
            </a:r>
            <a:r>
              <a:rPr lang="en-US" altLang="zh-CN" sz="2000"/>
              <a:t>Partition</a:t>
            </a:r>
            <a:r>
              <a:rPr lang="zh-CN" altLang="en-US" sz="2000"/>
              <a:t>组件使用</a:t>
            </a:r>
            <a:endParaRPr lang="zh-CN" altLang="en-US" sz="2000"/>
          </a:p>
          <a:p>
            <a:r>
              <a:rPr lang="zh-CN" altLang="en-US" sz="2000"/>
              <a:t>（</a:t>
            </a:r>
            <a:r>
              <a:rPr lang="en-US" altLang="zh-CN" sz="2000"/>
              <a:t>4</a:t>
            </a:r>
            <a:r>
              <a:rPr lang="zh-CN" altLang="en-US" sz="2000"/>
              <a:t>）</a:t>
            </a:r>
            <a:r>
              <a:rPr lang="en-US" altLang="zh-CN" sz="2000"/>
              <a:t>MapReduce</a:t>
            </a:r>
            <a:r>
              <a:rPr lang="zh-CN" altLang="en-US" sz="2000"/>
              <a:t>的核心原理</a:t>
            </a:r>
            <a:endParaRPr lang="zh-CN" altLang="en-US" sz="2000"/>
          </a:p>
          <a:p>
            <a:endParaRPr lang="zh-CN" altLang="en-US" sz="2000"/>
          </a:p>
          <a:p>
            <a:r>
              <a:rPr lang="zh-CN" altLang="en-US" sz="2000" b="1"/>
              <a:t>扩展思考：</a:t>
            </a:r>
            <a:endParaRPr lang="zh-CN" altLang="en-US" sz="2000"/>
          </a:p>
          <a:p>
            <a:pPr>
              <a:lnSpc>
                <a:spcPct val="150000"/>
              </a:lnSpc>
            </a:pPr>
            <a:r>
              <a:rPr lang="zh-CN" altLang="en-US" sz="2000">
                <a:sym typeface="+mn-ea"/>
              </a:rPr>
              <a:t>课后可思考和查阅相关资料：</a:t>
            </a:r>
            <a:endParaRPr lang="en-US" altLang="zh-CN" sz="2000"/>
          </a:p>
          <a:p>
            <a:pPr>
              <a:lnSpc>
                <a:spcPct val="150000"/>
              </a:lnSpc>
            </a:pPr>
            <a:r>
              <a:rPr lang="en-US" altLang="zh-CN" sz="2000">
                <a:sym typeface="+mn-ea"/>
              </a:rPr>
              <a:t>1. 如何提升MapReduce性能</a:t>
            </a:r>
            <a:r>
              <a:rPr lang="zh-CN" altLang="en-US" sz="2000">
                <a:sym typeface="+mn-ea"/>
              </a:rPr>
              <a:t>？</a:t>
            </a:r>
            <a:endParaRPr lang="zh-CN" altLang="en-US" sz="2000"/>
          </a:p>
          <a:p>
            <a:pPr>
              <a:lnSpc>
                <a:spcPct val="150000"/>
              </a:lnSpc>
            </a:pPr>
            <a:r>
              <a:rPr lang="en-US" altLang="zh-CN" sz="2000">
                <a:sym typeface="+mn-ea"/>
              </a:rPr>
              <a:t>2.Shuffle</a:t>
            </a:r>
            <a:r>
              <a:rPr lang="zh-CN" altLang="en-US" sz="2000">
                <a:sym typeface="+mn-ea"/>
              </a:rPr>
              <a:t>有几次</a:t>
            </a:r>
            <a:r>
              <a:rPr lang="en-US" altLang="zh-CN" sz="2000">
                <a:sym typeface="+mn-ea"/>
              </a:rPr>
              <a:t>IO</a:t>
            </a:r>
            <a:r>
              <a:rPr lang="zh-CN" altLang="en-US" sz="2000">
                <a:sym typeface="+mn-ea"/>
              </a:rPr>
              <a:t>操作？</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MapReduce</a:t>
            </a:r>
            <a:endParaRPr lang="en-US" altLang="zh-CN"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2257425" y="1708150"/>
            <a:ext cx="7277100" cy="6718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a:solidFill>
                  <a:schemeClr val="tx1"/>
                </a:solidFill>
              </a:rPr>
              <a:t>Ambari</a:t>
            </a:r>
            <a:endParaRPr lang="en-US" altLang="zh-CN">
              <a:solidFill>
                <a:schemeClr val="tx1"/>
              </a:solidFill>
            </a:endParaRPr>
          </a:p>
          <a:p>
            <a:pPr algn="ctr"/>
            <a:r>
              <a:rPr lang="zh-CN" altLang="en-US" sz="1400">
                <a:solidFill>
                  <a:schemeClr val="tx1"/>
                </a:solidFill>
              </a:rPr>
              <a:t>（安装部署工具）</a:t>
            </a:r>
            <a:endParaRPr lang="zh-CN" altLang="en-US" sz="1400">
              <a:solidFill>
                <a:schemeClr val="tx1"/>
              </a:solidFill>
            </a:endParaRPr>
          </a:p>
        </p:txBody>
      </p:sp>
      <p:sp>
        <p:nvSpPr>
          <p:cNvPr id="4" name="圆角矩形 3"/>
          <p:cNvSpPr/>
          <p:nvPr/>
        </p:nvSpPr>
        <p:spPr>
          <a:xfrm>
            <a:off x="2258060" y="2463165"/>
            <a:ext cx="737235" cy="3300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rot="16200000">
            <a:off x="1389380" y="3792220"/>
            <a:ext cx="2446655" cy="583565"/>
          </a:xfrm>
          <a:prstGeom prst="rect">
            <a:avLst/>
          </a:prstGeom>
          <a:noFill/>
        </p:spPr>
        <p:txBody>
          <a:bodyPr wrap="square" rtlCol="0">
            <a:spAutoFit/>
          </a:bodyPr>
          <a:lstStyle/>
          <a:p>
            <a:pPr algn="ctr"/>
            <a:r>
              <a:rPr lang="en-US" altLang="zh-CN" b="1">
                <a:solidFill>
                  <a:schemeClr val="bg1"/>
                </a:solidFill>
              </a:rPr>
              <a:t>Zookeeper</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分布式协调服务</a:t>
            </a:r>
            <a:r>
              <a:rPr lang="en-US" altLang="zh-CN" sz="1400">
                <a:solidFill>
                  <a:schemeClr val="bg1"/>
                </a:solidFill>
              </a:rPr>
              <a:t>)</a:t>
            </a:r>
            <a:endParaRPr lang="en-US" altLang="zh-CN" sz="1400">
              <a:solidFill>
                <a:schemeClr val="bg1"/>
              </a:solidFill>
            </a:endParaRPr>
          </a:p>
        </p:txBody>
      </p:sp>
      <p:sp>
        <p:nvSpPr>
          <p:cNvPr id="7" name="圆角矩形 6"/>
          <p:cNvSpPr/>
          <p:nvPr/>
        </p:nvSpPr>
        <p:spPr>
          <a:xfrm>
            <a:off x="3178810" y="2462530"/>
            <a:ext cx="697230" cy="24796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文本框 8"/>
          <p:cNvSpPr txBox="1"/>
          <p:nvPr/>
        </p:nvSpPr>
        <p:spPr>
          <a:xfrm rot="16200000">
            <a:off x="2620645" y="3541395"/>
            <a:ext cx="1813560" cy="583565"/>
          </a:xfrm>
          <a:prstGeom prst="rect">
            <a:avLst/>
          </a:prstGeom>
          <a:noFill/>
        </p:spPr>
        <p:txBody>
          <a:bodyPr wrap="square" rtlCol="0">
            <a:spAutoFit/>
          </a:bodyPr>
          <a:lstStyle/>
          <a:p>
            <a:pPr algn="ctr"/>
            <a:r>
              <a:rPr lang="en-US" altLang="zh-CN" b="1">
                <a:solidFill>
                  <a:schemeClr val="bg1"/>
                </a:solidFill>
              </a:rPr>
              <a:t>HBase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分布式数据库</a:t>
            </a:r>
            <a:r>
              <a:rPr lang="en-US" altLang="zh-CN" sz="1400">
                <a:solidFill>
                  <a:schemeClr val="bg1"/>
                </a:solidFill>
              </a:rPr>
              <a:t>)</a:t>
            </a:r>
            <a:endParaRPr lang="en-US" altLang="zh-CN" sz="1400">
              <a:solidFill>
                <a:schemeClr val="bg1"/>
              </a:solidFill>
            </a:endParaRPr>
          </a:p>
        </p:txBody>
      </p:sp>
      <p:sp>
        <p:nvSpPr>
          <p:cNvPr id="10" name="圆角矩形 9"/>
          <p:cNvSpPr/>
          <p:nvPr/>
        </p:nvSpPr>
        <p:spPr>
          <a:xfrm>
            <a:off x="3163570" y="5073650"/>
            <a:ext cx="5449570"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HDFS</a:t>
            </a:r>
            <a:endParaRPr lang="en-US" altLang="zh-CN"/>
          </a:p>
          <a:p>
            <a:pPr algn="ctr"/>
            <a:r>
              <a:rPr lang="zh-CN" altLang="en-US" sz="1400"/>
              <a:t>（分布式存储系统）</a:t>
            </a:r>
            <a:endParaRPr lang="zh-CN" altLang="en-US" sz="1400"/>
          </a:p>
        </p:txBody>
      </p:sp>
      <p:sp>
        <p:nvSpPr>
          <p:cNvPr id="11" name="圆角矩形 10"/>
          <p:cNvSpPr/>
          <p:nvPr/>
        </p:nvSpPr>
        <p:spPr>
          <a:xfrm>
            <a:off x="4002405" y="4134485"/>
            <a:ext cx="4625975"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YARN</a:t>
            </a:r>
            <a:endParaRPr lang="en-US" altLang="zh-CN"/>
          </a:p>
          <a:p>
            <a:pPr algn="ctr"/>
            <a:r>
              <a:rPr lang="zh-CN" altLang="en-US" sz="1400"/>
              <a:t>（资源调度框架）</a:t>
            </a:r>
            <a:endParaRPr lang="zh-CN" altLang="en-US" sz="1400"/>
          </a:p>
        </p:txBody>
      </p:sp>
      <p:sp>
        <p:nvSpPr>
          <p:cNvPr id="13" name="圆角矩形 12"/>
          <p:cNvSpPr/>
          <p:nvPr/>
        </p:nvSpPr>
        <p:spPr>
          <a:xfrm>
            <a:off x="4002405" y="3383915"/>
            <a:ext cx="3323590" cy="553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MapReduce</a:t>
            </a:r>
            <a:endParaRPr lang="en-US" altLang="zh-CN"/>
          </a:p>
          <a:p>
            <a:pPr algn="ctr"/>
            <a:r>
              <a:rPr lang="zh-CN" altLang="en-US" sz="1400"/>
              <a:t>（离线计算）</a:t>
            </a:r>
            <a:endParaRPr lang="zh-CN" altLang="en-US" sz="1400"/>
          </a:p>
        </p:txBody>
      </p:sp>
      <p:sp>
        <p:nvSpPr>
          <p:cNvPr id="14" name="圆角矩形 13"/>
          <p:cNvSpPr/>
          <p:nvPr/>
        </p:nvSpPr>
        <p:spPr>
          <a:xfrm>
            <a:off x="7493000" y="3383915"/>
            <a:ext cx="945515" cy="5791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a:t>
            </a:r>
            <a:endParaRPr lang="en-US" altLang="zh-CN"/>
          </a:p>
        </p:txBody>
      </p:sp>
      <p:sp>
        <p:nvSpPr>
          <p:cNvPr id="15" name="圆角矩形 14"/>
          <p:cNvSpPr/>
          <p:nvPr/>
        </p:nvSpPr>
        <p:spPr>
          <a:xfrm>
            <a:off x="4032885" y="2510155"/>
            <a:ext cx="748030" cy="5486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Hive</a:t>
            </a:r>
            <a:endParaRPr lang="en-US" altLang="zh-CN"/>
          </a:p>
        </p:txBody>
      </p:sp>
      <p:sp>
        <p:nvSpPr>
          <p:cNvPr id="16" name="圆角矩形 15"/>
          <p:cNvSpPr/>
          <p:nvPr/>
        </p:nvSpPr>
        <p:spPr>
          <a:xfrm>
            <a:off x="4887595" y="2505075"/>
            <a:ext cx="709295"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Pig</a:t>
            </a:r>
            <a:endParaRPr lang="en-US" altLang="zh-CN"/>
          </a:p>
        </p:txBody>
      </p:sp>
      <p:sp>
        <p:nvSpPr>
          <p:cNvPr id="17" name="圆角矩形 16"/>
          <p:cNvSpPr/>
          <p:nvPr/>
        </p:nvSpPr>
        <p:spPr>
          <a:xfrm>
            <a:off x="5680075" y="2510155"/>
            <a:ext cx="147066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Mahout</a:t>
            </a:r>
            <a:endParaRPr lang="en-US" altLang="zh-CN"/>
          </a:p>
        </p:txBody>
      </p:sp>
      <p:sp>
        <p:nvSpPr>
          <p:cNvPr id="18" name="圆角矩形 17"/>
          <p:cNvSpPr/>
          <p:nvPr/>
        </p:nvSpPr>
        <p:spPr>
          <a:xfrm>
            <a:off x="7325995" y="2510155"/>
            <a:ext cx="111252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a:t>
            </a:r>
            <a:endParaRPr lang="en-US" altLang="zh-CN"/>
          </a:p>
        </p:txBody>
      </p:sp>
      <p:sp>
        <p:nvSpPr>
          <p:cNvPr id="19" name="圆角矩形 18"/>
          <p:cNvSpPr/>
          <p:nvPr/>
        </p:nvSpPr>
        <p:spPr>
          <a:xfrm>
            <a:off x="8907145" y="4118610"/>
            <a:ext cx="701040" cy="162941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0" name="圆角矩形 19"/>
          <p:cNvSpPr/>
          <p:nvPr/>
        </p:nvSpPr>
        <p:spPr>
          <a:xfrm>
            <a:off x="8891270" y="2489835"/>
            <a:ext cx="701040" cy="147066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1" name="文本框 20"/>
          <p:cNvSpPr txBox="1"/>
          <p:nvPr/>
        </p:nvSpPr>
        <p:spPr>
          <a:xfrm rot="16200000">
            <a:off x="8468995" y="4652010"/>
            <a:ext cx="1576705" cy="583565"/>
          </a:xfrm>
          <a:prstGeom prst="rect">
            <a:avLst/>
          </a:prstGeom>
          <a:noFill/>
        </p:spPr>
        <p:txBody>
          <a:bodyPr wrap="square" rtlCol="0">
            <a:spAutoFit/>
          </a:bodyPr>
          <a:lstStyle/>
          <a:p>
            <a:pPr algn="ctr"/>
            <a:r>
              <a:rPr lang="en-US" altLang="zh-CN" b="1">
                <a:solidFill>
                  <a:schemeClr val="bg1"/>
                </a:solidFill>
              </a:rPr>
              <a:t>Sqoop</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数据库</a:t>
            </a:r>
            <a:r>
              <a:rPr lang="en-US" altLang="zh-CN" sz="1400">
                <a:solidFill>
                  <a:schemeClr val="bg1"/>
                </a:solidFill>
              </a:rPr>
              <a:t>ETL</a:t>
            </a:r>
            <a:r>
              <a:rPr lang="zh-CN" altLang="en-US" sz="1400">
                <a:solidFill>
                  <a:schemeClr val="bg1"/>
                </a:solidFill>
              </a:rPr>
              <a:t>工具</a:t>
            </a:r>
            <a:r>
              <a:rPr lang="en-US" altLang="zh-CN" sz="1400">
                <a:solidFill>
                  <a:schemeClr val="bg1"/>
                </a:solidFill>
              </a:rPr>
              <a:t>)</a:t>
            </a:r>
            <a:endParaRPr lang="en-US" altLang="zh-CN" sz="1400">
              <a:solidFill>
                <a:schemeClr val="bg1"/>
              </a:solidFill>
            </a:endParaRPr>
          </a:p>
        </p:txBody>
      </p:sp>
      <p:sp>
        <p:nvSpPr>
          <p:cNvPr id="22" name="文本框 21"/>
          <p:cNvSpPr txBox="1"/>
          <p:nvPr/>
        </p:nvSpPr>
        <p:spPr>
          <a:xfrm rot="16200000">
            <a:off x="8621395" y="3031490"/>
            <a:ext cx="1273810" cy="583565"/>
          </a:xfrm>
          <a:prstGeom prst="rect">
            <a:avLst/>
          </a:prstGeom>
          <a:noFill/>
        </p:spPr>
        <p:txBody>
          <a:bodyPr wrap="square" rtlCol="0">
            <a:spAutoFit/>
          </a:bodyPr>
          <a:lstStyle/>
          <a:p>
            <a:pPr algn="ctr"/>
            <a:r>
              <a:rPr lang="en-US" altLang="zh-CN" b="1">
                <a:solidFill>
                  <a:schemeClr val="bg1"/>
                </a:solidFill>
              </a:rPr>
              <a:t>Flume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日志采集</a:t>
            </a:r>
            <a:r>
              <a:rPr lang="en-US" altLang="zh-CN" sz="1400">
                <a:solidFill>
                  <a:schemeClr val="bg1"/>
                </a:solidFill>
              </a:rPr>
              <a:t>)</a:t>
            </a:r>
            <a:endParaRPr lang="en-US" altLang="zh-CN" sz="1400">
              <a:solidFill>
                <a:schemeClr val="bg1"/>
              </a:solidFill>
            </a:endParaRPr>
          </a:p>
        </p:txBody>
      </p:sp>
      <p:sp>
        <p:nvSpPr>
          <p:cNvPr id="8" name="文本框 7"/>
          <p:cNvSpPr txBox="1"/>
          <p:nvPr/>
        </p:nvSpPr>
        <p:spPr>
          <a:xfrm>
            <a:off x="4191635" y="3037840"/>
            <a:ext cx="1461135" cy="306705"/>
          </a:xfrm>
          <a:prstGeom prst="rect">
            <a:avLst/>
          </a:prstGeom>
          <a:noFill/>
        </p:spPr>
        <p:txBody>
          <a:bodyPr wrap="square" rtlCol="0">
            <a:spAutoFit/>
          </a:bodyPr>
          <a:lstStyle/>
          <a:p>
            <a:r>
              <a:rPr lang="zh-CN" altLang="en-US" sz="1400"/>
              <a:t>数据分析引擎</a:t>
            </a:r>
            <a:endParaRPr lang="zh-CN" altLang="en-US" sz="1400"/>
          </a:p>
        </p:txBody>
      </p:sp>
      <p:sp>
        <p:nvSpPr>
          <p:cNvPr id="12" name="文本框 11"/>
          <p:cNvSpPr txBox="1"/>
          <p:nvPr/>
        </p:nvSpPr>
        <p:spPr>
          <a:xfrm>
            <a:off x="5683885" y="3031490"/>
            <a:ext cx="1466215" cy="306705"/>
          </a:xfrm>
          <a:prstGeom prst="rect">
            <a:avLst/>
          </a:prstGeom>
          <a:noFill/>
        </p:spPr>
        <p:txBody>
          <a:bodyPr wrap="square" rtlCol="0">
            <a:spAutoFit/>
          </a:bodyPr>
          <a:lstStyle/>
          <a:p>
            <a:r>
              <a:rPr lang="zh-CN" altLang="en-US" sz="1400"/>
              <a:t>机器学习算法库</a:t>
            </a:r>
            <a:endParaRPr lang="zh-CN" altLang="en-US" sz="1400"/>
          </a:p>
        </p:txBody>
      </p:sp>
      <p:sp>
        <p:nvSpPr>
          <p:cNvPr id="23" name="文本框 22"/>
          <p:cNvSpPr txBox="1"/>
          <p:nvPr/>
        </p:nvSpPr>
        <p:spPr>
          <a:xfrm rot="16200000">
            <a:off x="8021320" y="3806190"/>
            <a:ext cx="1576705" cy="306705"/>
          </a:xfrm>
          <a:prstGeom prst="rect">
            <a:avLst/>
          </a:prstGeom>
          <a:noFill/>
        </p:spPr>
        <p:txBody>
          <a:bodyPr wrap="square" rtlCol="0">
            <a:spAutoFit/>
          </a:bodyPr>
          <a:lstStyle/>
          <a:p>
            <a:pPr algn="ctr"/>
            <a:r>
              <a:rPr lang="zh-CN" altLang="en-US" sz="1400">
                <a:solidFill>
                  <a:schemeClr val="tx1"/>
                </a:solidFill>
              </a:rPr>
              <a:t>数据采集引擎</a:t>
            </a:r>
            <a:endParaRPr lang="zh-CN" altLang="en-US" sz="1400">
              <a:solidFill>
                <a:schemeClr val="tx1"/>
              </a:solidFill>
            </a:endParaRPr>
          </a:p>
        </p:txBody>
      </p:sp>
      <p:sp>
        <p:nvSpPr>
          <p:cNvPr id="42" name="矩形 41"/>
          <p:cNvSpPr/>
          <p:nvPr/>
        </p:nvSpPr>
        <p:spPr>
          <a:xfrm>
            <a:off x="3910965" y="3267075"/>
            <a:ext cx="3505835" cy="812800"/>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4292600" cy="521970"/>
          </a:xfrm>
          <a:prstGeom prst="rect">
            <a:avLst/>
          </a:prstGeom>
          <a:noFill/>
        </p:spPr>
        <p:txBody>
          <a:bodyPr wrap="square" rtlCol="0">
            <a:spAutoFit/>
          </a:bodyPr>
          <a:lstStyle/>
          <a:p>
            <a:r>
              <a:rPr lang="en-US" altLang="zh-CN" sz="2800" b="1" dirty="0"/>
              <a:t>5.1.3  MapReduce</a:t>
            </a:r>
            <a:r>
              <a:rPr lang="zh-CN" altLang="en-US" sz="2800" b="1" dirty="0"/>
              <a:t>特点</a:t>
            </a:r>
            <a:endParaRPr lang="zh-CN" altLang="en-US" sz="2800" b="1" dirty="0"/>
          </a:p>
        </p:txBody>
      </p:sp>
      <p:sp>
        <p:nvSpPr>
          <p:cNvPr id="2" name="TextBox 2"/>
          <p:cNvSpPr txBox="1"/>
          <p:nvPr/>
        </p:nvSpPr>
        <p:spPr>
          <a:xfrm>
            <a:off x="641350" y="1983740"/>
            <a:ext cx="10909300" cy="18453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易于编程</a:t>
            </a:r>
            <a:endParaRPr lang="en-US" altLang="zh-CN" sz="2400" dirty="0"/>
          </a:p>
          <a:p>
            <a:pPr marL="342900" indent="-342900">
              <a:buFont typeface="Wingdings" panose="05000000000000000000" pitchFamily="2" charset="2"/>
              <a:buChar char="Ø"/>
            </a:pPr>
            <a:r>
              <a:rPr lang="zh-CN" altLang="en-US" sz="2400" dirty="0"/>
              <a:t>良好的扩展性</a:t>
            </a:r>
            <a:endParaRPr lang="en-US" altLang="zh-CN" sz="2400" dirty="0"/>
          </a:p>
          <a:p>
            <a:pPr marL="342900" indent="-342900">
              <a:buFont typeface="Wingdings" panose="05000000000000000000" pitchFamily="2" charset="2"/>
              <a:buChar char="Ø"/>
            </a:pPr>
            <a:r>
              <a:rPr lang="zh-CN" altLang="en-US" sz="2400" dirty="0"/>
              <a:t>高容错性</a:t>
            </a:r>
            <a:endParaRPr lang="zh-CN" altLang="en-US" sz="2400" dirty="0">
              <a:solidFill>
                <a:srgbClr val="FF0000"/>
              </a:solidFill>
            </a:endParaRPr>
          </a:p>
          <a:p>
            <a:pPr marL="342900" indent="-342900">
              <a:buFont typeface="Wingdings" panose="05000000000000000000" pitchFamily="2" charset="2"/>
              <a:buChar char="Ø"/>
            </a:pPr>
            <a:r>
              <a:rPr lang="zh-CN" altLang="en-US" sz="2400" dirty="0"/>
              <a:t>擅长对PB级以上海量数据进行</a:t>
            </a:r>
            <a:r>
              <a:rPr lang="zh-CN" altLang="en-US" sz="2400" b="1" dirty="0"/>
              <a:t>离线处理</a:t>
            </a:r>
            <a:endParaRPr lang="en-US" altLang="zh-CN" sz="2400" dirty="0">
              <a:solidFill>
                <a:srgbClr val="FF0000"/>
              </a:solidFill>
            </a:endParaRPr>
          </a:p>
          <a:p>
            <a:r>
              <a:rPr lang="en-US" altLang="zh-CN" dirty="0"/>
              <a:t>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63565" cy="521970"/>
          </a:xfrm>
          <a:prstGeom prst="rect">
            <a:avLst/>
          </a:prstGeom>
          <a:noFill/>
        </p:spPr>
        <p:txBody>
          <a:bodyPr wrap="square" rtlCol="0">
            <a:spAutoFit/>
          </a:bodyPr>
          <a:lstStyle/>
          <a:p>
            <a:r>
              <a:rPr lang="en-US" altLang="zh-CN" sz="2800" b="1" dirty="0"/>
              <a:t>5.1.4  MapReduce</a:t>
            </a:r>
            <a:r>
              <a:rPr lang="zh-CN" altLang="en-US" sz="2800" b="1" dirty="0"/>
              <a:t>不擅长的场景</a:t>
            </a:r>
            <a:endParaRPr lang="zh-CN" altLang="en-US" sz="2800" b="1" dirty="0"/>
          </a:p>
        </p:txBody>
      </p:sp>
      <p:sp>
        <p:nvSpPr>
          <p:cNvPr id="5" name="TextBox 4"/>
          <p:cNvSpPr txBox="1"/>
          <p:nvPr/>
        </p:nvSpPr>
        <p:spPr>
          <a:xfrm>
            <a:off x="895350" y="1732280"/>
            <a:ext cx="10401300" cy="3784600"/>
          </a:xfrm>
          <a:prstGeom prst="rect">
            <a:avLst/>
          </a:prstGeom>
          <a:noFill/>
        </p:spPr>
        <p:txBody>
          <a:bodyPr wrap="square" rtlCol="0">
            <a:spAutoFit/>
          </a:bodyPr>
          <a:lstStyle/>
          <a:p>
            <a:pPr>
              <a:lnSpc>
                <a:spcPct val="150000"/>
              </a:lnSpc>
            </a:pPr>
            <a:r>
              <a:rPr lang="zh-CN" altLang="en-US" sz="2000" b="1" dirty="0"/>
              <a:t>（</a:t>
            </a:r>
            <a:r>
              <a:rPr lang="en-US" altLang="zh-CN" sz="2000" b="1" dirty="0"/>
              <a:t>1</a:t>
            </a:r>
            <a:r>
              <a:rPr lang="zh-CN" altLang="en-US" sz="2000" b="1" dirty="0"/>
              <a:t>）实时计算</a:t>
            </a:r>
            <a:endParaRPr lang="en-US" altLang="zh-CN" sz="2000" dirty="0"/>
          </a:p>
          <a:p>
            <a:pPr>
              <a:lnSpc>
                <a:spcPct val="150000"/>
              </a:lnSpc>
            </a:pPr>
            <a:r>
              <a:rPr lang="en-US" altLang="zh-CN" sz="2000" dirty="0"/>
              <a:t>           MapReduce</a:t>
            </a:r>
            <a:r>
              <a:rPr lang="zh-CN" altLang="en-US" sz="2000" dirty="0"/>
              <a:t>无法像</a:t>
            </a:r>
            <a:r>
              <a:rPr lang="en-US" altLang="zh-CN" sz="2000" dirty="0"/>
              <a:t>MySQL</a:t>
            </a:r>
            <a:r>
              <a:rPr lang="zh-CN" altLang="en-US" sz="2000" dirty="0"/>
              <a:t>一样，在毫秒或者秒级内返回结果。</a:t>
            </a:r>
            <a:endParaRPr lang="en-US" altLang="zh-CN" sz="2000" dirty="0"/>
          </a:p>
          <a:p>
            <a:pPr>
              <a:lnSpc>
                <a:spcPct val="150000"/>
              </a:lnSpc>
            </a:pPr>
            <a:r>
              <a:rPr lang="zh-CN" altLang="en-US" sz="2000" b="1" dirty="0"/>
              <a:t>（</a:t>
            </a:r>
            <a:r>
              <a:rPr lang="en-US" altLang="zh-CN" sz="2000" b="1" dirty="0"/>
              <a:t>2</a:t>
            </a:r>
            <a:r>
              <a:rPr lang="zh-CN" altLang="en-US" sz="2000" b="1" dirty="0"/>
              <a:t>）流式计算</a:t>
            </a:r>
            <a:endParaRPr lang="en-US" altLang="zh-CN" sz="2000" dirty="0"/>
          </a:p>
          <a:p>
            <a:pPr>
              <a:lnSpc>
                <a:spcPct val="150000"/>
              </a:lnSpc>
            </a:pPr>
            <a:r>
              <a:rPr lang="en-US" altLang="zh-CN" sz="2000" dirty="0"/>
              <a:t>         </a:t>
            </a:r>
            <a:r>
              <a:rPr lang="zh-CN" altLang="en-US" sz="2000" dirty="0"/>
              <a:t>流式计算的输入数据是动态的，而</a:t>
            </a:r>
            <a:r>
              <a:rPr lang="en-US" altLang="zh-CN" sz="2000" dirty="0"/>
              <a:t>MapReduce</a:t>
            </a:r>
            <a:r>
              <a:rPr lang="zh-CN" altLang="en-US" sz="2000" dirty="0"/>
              <a:t>的输入数据集是静态的，不能动态变化。</a:t>
            </a:r>
            <a:endParaRPr lang="en-US" altLang="zh-CN" sz="2000" dirty="0"/>
          </a:p>
          <a:p>
            <a:pPr>
              <a:lnSpc>
                <a:spcPct val="150000"/>
              </a:lnSpc>
            </a:pPr>
            <a:r>
              <a:rPr lang="zh-CN" altLang="en-US" sz="2000" b="1" dirty="0"/>
              <a:t>（</a:t>
            </a:r>
            <a:r>
              <a:rPr lang="en-US" altLang="zh-CN" sz="2000" b="1" dirty="0"/>
              <a:t>3</a:t>
            </a:r>
            <a:r>
              <a:rPr lang="zh-CN" altLang="en-US" sz="2000" b="1" dirty="0"/>
              <a:t>）</a:t>
            </a:r>
            <a:r>
              <a:rPr lang="en-US" altLang="zh-CN" sz="2000" b="1" dirty="0"/>
              <a:t>DAG</a:t>
            </a:r>
            <a:r>
              <a:rPr lang="zh-CN" altLang="en-US" sz="2000" b="1" dirty="0"/>
              <a:t>（有向图）计算</a:t>
            </a:r>
            <a:endParaRPr lang="en-US" altLang="zh-CN" sz="2000" dirty="0"/>
          </a:p>
          <a:p>
            <a:pPr>
              <a:lnSpc>
                <a:spcPct val="150000"/>
              </a:lnSpc>
            </a:pPr>
            <a:r>
              <a:rPr lang="en-US" altLang="zh-CN" sz="2000" dirty="0"/>
              <a:t>          </a:t>
            </a:r>
            <a:r>
              <a:rPr lang="zh-CN" altLang="en-US" sz="2000" dirty="0"/>
              <a:t>多个应用程序存在依赖关系，后一个应用程序的输入为前一个的输出。 在这种情况下，</a:t>
            </a:r>
            <a:r>
              <a:rPr lang="en-US" altLang="zh-CN" sz="2000" dirty="0"/>
              <a:t>MapReduce</a:t>
            </a:r>
            <a:r>
              <a:rPr lang="zh-CN" altLang="en-US" sz="2000" dirty="0"/>
              <a:t>并不是不能做，而是使用后，每个</a:t>
            </a:r>
            <a:r>
              <a:rPr lang="en-US" altLang="zh-CN" sz="2000" dirty="0"/>
              <a:t>MapReduce</a:t>
            </a:r>
            <a:r>
              <a:rPr lang="zh-CN" altLang="en-US" sz="2000" dirty="0"/>
              <a:t>作业的输出结果都会写入到磁盘，会造成大量的磁盘</a:t>
            </a:r>
            <a:r>
              <a:rPr lang="en-US" altLang="zh-CN" sz="2000" dirty="0"/>
              <a:t>IO</a:t>
            </a:r>
            <a:r>
              <a:rPr lang="zh-CN" altLang="en-US" sz="2000" dirty="0"/>
              <a:t>，降低使用性能。</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MapReduce编程模型</a:t>
              </a:r>
              <a:endParaRPr lang="zh-CN" altLang="en-US" sz="3600" b="1" dirty="0">
                <a:solidFill>
                  <a:srgbClr val="B22F33"/>
                </a:solidFill>
                <a:latin typeface="微软雅黑" panose="020B0503020204020204" charset="-122"/>
                <a:ea typeface="微软雅黑" panose="020B0503020204020204" charset="-122"/>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0 2</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ags/tag5.xml><?xml version="1.0" encoding="utf-8"?>
<p:tagLst xmlns:p="http://schemas.openxmlformats.org/presentationml/2006/main">
  <p:tag name="PA" val="v3.0.0"/>
</p:tagLst>
</file>

<file path=ppt/tags/tag6.xml><?xml version="1.0" encoding="utf-8"?>
<p:tagLst xmlns:p="http://schemas.openxmlformats.org/presentationml/2006/main">
  <p:tag name="PA" val="v3.0.0"/>
</p:tagLst>
</file>

<file path=ppt/tags/tag7.xml><?xml version="1.0" encoding="utf-8"?>
<p:tagLst xmlns:p="http://schemas.openxmlformats.org/presentationml/2006/main">
  <p:tag name="PA" val="v3.0.0"/>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10307</Words>
  <Application>WPS 演示</Application>
  <PresentationFormat>宽屏</PresentationFormat>
  <Paragraphs>1121</Paragraphs>
  <Slides>51</Slides>
  <Notes>22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8</vt:i4>
      </vt:variant>
      <vt:variant>
        <vt:lpstr>幻灯片标题</vt:lpstr>
      </vt:variant>
      <vt:variant>
        <vt:i4>51</vt:i4>
      </vt:variant>
    </vt:vector>
  </HeadingPairs>
  <TitlesOfParts>
    <vt:vector size="74" baseType="lpstr">
      <vt:lpstr>Arial</vt:lpstr>
      <vt:lpstr>宋体</vt:lpstr>
      <vt:lpstr>Wingdings</vt:lpstr>
      <vt:lpstr>微软雅黑</vt:lpstr>
      <vt:lpstr>Arial Unicode MS</vt:lpstr>
      <vt:lpstr>华文行楷</vt:lpstr>
      <vt:lpstr>Wingdings</vt:lpstr>
      <vt:lpstr>Calibri</vt:lpstr>
      <vt:lpstr>Arial Unicode MS</vt:lpstr>
      <vt:lpstr>楷体</vt:lpstr>
      <vt:lpstr>方正书宋简体</vt:lpstr>
      <vt:lpstr>Times New Roman</vt:lpstr>
      <vt:lpstr>Times New Roman</vt:lpstr>
      <vt:lpstr>方正书宋简体</vt:lpstr>
      <vt:lpstr>2_自定义设计方案</vt:lpstr>
      <vt:lpstr>Package</vt:lpstr>
      <vt:lpstr>Package</vt:lpstr>
      <vt:lpstr>Package</vt:lpstr>
      <vt:lpstr>Equation.KSEE3</vt:lpstr>
      <vt:lpstr>Package</vt:lpstr>
      <vt:lpstr>Package</vt:lpstr>
      <vt:lpstr>Package</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（1）初识MapReduce模型：输入和输出</vt:lpstr>
      <vt:lpstr>（1）初识MapReduce模型：Map/Reduce任务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hanj</cp:lastModifiedBy>
  <cp:revision>1157</cp:revision>
  <dcterms:created xsi:type="dcterms:W3CDTF">2015-05-05T08:02:00Z</dcterms:created>
  <dcterms:modified xsi:type="dcterms:W3CDTF">2022-02-07T01:29:00Z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2052-11.1.0.11215</vt:lpwstr>
  </property>
  <property fmtid="{D5CDD505-2E9C-101B-9397-08002B2CF9AE}" pid="3" name="ICV">
    <vt:lpwstr>8191A9B5140E44FE9CEBFE51D22AE093</vt:lpwstr>
  </property>
</Properties>
</file>