
<file path=[Content_Types].xml><?xml version="1.0" encoding="utf-8"?>
<Types xmlns="http://schemas.openxmlformats.org/package/2006/content-types">
  <Default Extension="bin" ContentType="application/vnd.openxmlformats-officedocument.oleObject"/>
  <Default Extension="GIF" ContentType="image/gi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4.xml" ContentType="application/vnd.openxmlformats-officedocument.presentationml.notesSlide+xml"/>
  <Override PartName="/ppt/tags/tag1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53.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54.xml" ContentType="application/vnd.openxmlformats-officedocument.presentationml.tags+xml"/>
  <Override PartName="/ppt/notesSlides/notesSlide33.xml" ContentType="application/vnd.openxmlformats-officedocument.presentationml.notesSlide+xml"/>
  <Override PartName="/ppt/tags/tag55.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56.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notesSlides/notesSlide47.xml" ContentType="application/vnd.openxmlformats-officedocument.presentationml.notesSlide+xml"/>
  <Override PartName="/ppt/tags/tag59.xml" ContentType="application/vnd.openxmlformats-officedocument.presentationml.tags+xml"/>
  <Override PartName="/ppt/notesSlides/notesSlide48.xml" ContentType="application/vnd.openxmlformats-officedocument.presentationml.notesSlide+xml"/>
  <Override PartName="/ppt/tags/tag60.xml" ContentType="application/vnd.openxmlformats-officedocument.presentationml.tags+xml"/>
  <Override PartName="/ppt/notesSlides/notesSlide49.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notesSlides/notesSlide50.xml" ContentType="application/vnd.openxmlformats-officedocument.presentationml.notesSlide+xml"/>
  <Override PartName="/ppt/tags/tag63.xml" ContentType="application/vnd.openxmlformats-officedocument.presentationml.tag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0"/>
  </p:notesMasterIdLst>
  <p:sldIdLst>
    <p:sldId id="603" r:id="rId2"/>
    <p:sldId id="975" r:id="rId3"/>
    <p:sldId id="750" r:id="rId4"/>
    <p:sldId id="1150" r:id="rId5"/>
    <p:sldId id="1222" r:id="rId6"/>
    <p:sldId id="979" r:id="rId7"/>
    <p:sldId id="1231" r:id="rId8"/>
    <p:sldId id="980" r:id="rId9"/>
    <p:sldId id="769" r:id="rId10"/>
    <p:sldId id="1221" r:id="rId11"/>
    <p:sldId id="771" r:id="rId12"/>
    <p:sldId id="1076" r:id="rId13"/>
    <p:sldId id="1077" r:id="rId14"/>
    <p:sldId id="1188" r:id="rId15"/>
    <p:sldId id="1194" r:id="rId16"/>
    <p:sldId id="1195" r:id="rId17"/>
    <p:sldId id="904" r:id="rId18"/>
    <p:sldId id="1197" r:id="rId19"/>
    <p:sldId id="1078" r:id="rId20"/>
    <p:sldId id="1081" r:id="rId21"/>
    <p:sldId id="1079" r:id="rId22"/>
    <p:sldId id="1086" r:id="rId23"/>
    <p:sldId id="1087" r:id="rId24"/>
    <p:sldId id="757" r:id="rId25"/>
    <p:sldId id="836" r:id="rId26"/>
    <p:sldId id="758" r:id="rId27"/>
    <p:sldId id="1037" r:id="rId28"/>
    <p:sldId id="1036" r:id="rId29"/>
    <p:sldId id="1038" r:id="rId30"/>
    <p:sldId id="789" r:id="rId31"/>
    <p:sldId id="792" r:id="rId32"/>
    <p:sldId id="1149" r:id="rId33"/>
    <p:sldId id="751" r:id="rId34"/>
    <p:sldId id="837" r:id="rId35"/>
    <p:sldId id="838" r:id="rId36"/>
    <p:sldId id="1317" r:id="rId37"/>
    <p:sldId id="1282" r:id="rId38"/>
    <p:sldId id="1318" r:id="rId39"/>
    <p:sldId id="1260" r:id="rId40"/>
    <p:sldId id="1261" r:id="rId41"/>
    <p:sldId id="1262" r:id="rId42"/>
    <p:sldId id="1316" r:id="rId43"/>
    <p:sldId id="1263" r:id="rId44"/>
    <p:sldId id="1264" r:id="rId45"/>
    <p:sldId id="1265" r:id="rId46"/>
    <p:sldId id="1266" r:id="rId47"/>
    <p:sldId id="1267" r:id="rId48"/>
    <p:sldId id="845" r:id="rId49"/>
    <p:sldId id="839" r:id="rId50"/>
    <p:sldId id="846" r:id="rId51"/>
    <p:sldId id="1297" r:id="rId52"/>
    <p:sldId id="1298" r:id="rId53"/>
    <p:sldId id="1299" r:id="rId54"/>
    <p:sldId id="1300" r:id="rId55"/>
    <p:sldId id="1301" r:id="rId56"/>
    <p:sldId id="1302" r:id="rId57"/>
    <p:sldId id="1303" r:id="rId58"/>
    <p:sldId id="1305" r:id="rId59"/>
    <p:sldId id="1306" r:id="rId60"/>
    <p:sldId id="1307" r:id="rId61"/>
    <p:sldId id="1308" r:id="rId62"/>
    <p:sldId id="1309" r:id="rId63"/>
    <p:sldId id="1310" r:id="rId64"/>
    <p:sldId id="1311" r:id="rId65"/>
    <p:sldId id="1312" r:id="rId66"/>
    <p:sldId id="1313" r:id="rId67"/>
    <p:sldId id="1314" r:id="rId68"/>
    <p:sldId id="1315" r:id="rId6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360"/>
    <a:srgbClr val="0168A5"/>
    <a:srgbClr val="5B9BD5"/>
    <a:srgbClr val="DC3400"/>
    <a:srgbClr val="B01F3C"/>
    <a:srgbClr val="B52E49"/>
    <a:srgbClr val="A50021"/>
    <a:srgbClr val="B22642"/>
    <a:srgbClr val="CC00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74" autoAdjust="0"/>
    <p:restoredTop sz="93826" autoAdjust="0"/>
  </p:normalViewPr>
  <p:slideViewPr>
    <p:cSldViewPr snapToGrid="0">
      <p:cViewPr varScale="1">
        <p:scale>
          <a:sx n="63" d="100"/>
          <a:sy n="63" d="100"/>
        </p:scale>
        <p:origin x="89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F7D819-5FC4-4CF5-8195-40001D20147A}" type="datetimeFigureOut">
              <a:rPr lang="zh-CN" altLang="en-US" smtClean="0"/>
              <a:t>2021/5/23</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6F91A9-D84C-44C2-96C3-29782D358322}"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76F91A9-D84C-44C2-96C3-29782D358322}" type="slidenum">
              <a:rPr lang="zh-CN" altLang="en-US" smtClean="0"/>
              <a:t>1</a:t>
            </a:fld>
            <a:endParaRPr lang="zh-CN" altLang="en-US"/>
          </a:p>
        </p:txBody>
      </p:sp>
    </p:spTree>
    <p:extLst>
      <p:ext uri="{BB962C8B-B14F-4D97-AF65-F5344CB8AC3E}">
        <p14:creationId xmlns:p14="http://schemas.microsoft.com/office/powerpoint/2010/main" val="35800194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sym typeface="+mn-ea"/>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sym typeface="+mn-ea"/>
              </a:rPr>
              <a:t>Hive</a:t>
            </a:r>
            <a:r>
              <a:rPr lang="zh-CN" altLang="en-US">
                <a:sym typeface="+mn-ea"/>
              </a:rPr>
              <a:t>的工作原理是怎样的？</a:t>
            </a:r>
          </a:p>
          <a:p>
            <a:r>
              <a:rPr lang="zh-CN" altLang="en-US">
                <a:sym typeface="+mn-ea"/>
              </a:rPr>
              <a:t>比如：我们通过</a:t>
            </a:r>
            <a:r>
              <a:rPr lang="en-US" altLang="zh-CN">
                <a:sym typeface="+mn-ea"/>
              </a:rPr>
              <a:t>CLI</a:t>
            </a:r>
            <a:r>
              <a:rPr lang="zh-CN" altLang="en-US">
                <a:sym typeface="+mn-ea"/>
              </a:rPr>
              <a:t>写了一个</a:t>
            </a:r>
            <a:r>
              <a:rPr lang="en-US" altLang="zh-CN">
                <a:sym typeface="+mn-ea"/>
              </a:rPr>
              <a:t>SQL</a:t>
            </a:r>
            <a:r>
              <a:rPr lang="zh-CN" altLang="en-US">
                <a:sym typeface="+mn-ea"/>
              </a:rPr>
              <a:t>语句并运行。整个过程可以分成如几步。</a:t>
            </a:r>
          </a:p>
          <a:p>
            <a:r>
              <a:rPr lang="en-US" altLang="zh-CN">
                <a:sym typeface="+mn-ea"/>
              </a:rPr>
              <a:t>1.CLI</a:t>
            </a:r>
            <a:r>
              <a:rPr lang="zh-CN" altLang="en-US">
                <a:sym typeface="+mn-ea"/>
              </a:rPr>
              <a:t>调用</a:t>
            </a:r>
            <a:r>
              <a:rPr lang="en-US" altLang="zh-CN">
                <a:sym typeface="+mn-ea"/>
              </a:rPr>
              <a:t>Hive Driver </a:t>
            </a:r>
            <a:r>
              <a:rPr lang="zh-CN" altLang="en-US">
                <a:sym typeface="+mn-ea"/>
              </a:rPr>
              <a:t>执行查询。</a:t>
            </a:r>
          </a:p>
          <a:p>
            <a:r>
              <a:rPr lang="en-US" altLang="zh-CN">
                <a:sym typeface="+mn-ea"/>
              </a:rPr>
              <a:t>2.Hive Driver</a:t>
            </a:r>
            <a:r>
              <a:rPr lang="zh-CN" altLang="en-US">
                <a:sym typeface="+mn-ea"/>
              </a:rPr>
              <a:t>调研</a:t>
            </a:r>
            <a:r>
              <a:rPr lang="en-US" altLang="zh-CN">
                <a:sym typeface="+mn-ea"/>
              </a:rPr>
              <a:t>Hive</a:t>
            </a:r>
            <a:r>
              <a:rPr lang="zh-CN" altLang="en-US">
                <a:sym typeface="+mn-ea"/>
              </a:rPr>
              <a:t>编译器获取执行计划。</a:t>
            </a:r>
          </a:p>
          <a:p>
            <a:r>
              <a:rPr lang="en-US" altLang="zh-CN">
                <a:sym typeface="+mn-ea"/>
              </a:rPr>
              <a:t>3.Hive</a:t>
            </a:r>
            <a:r>
              <a:rPr lang="zh-CN" altLang="en-US">
                <a:sym typeface="+mn-ea"/>
              </a:rPr>
              <a:t>编译器会调用</a:t>
            </a:r>
            <a:r>
              <a:rPr lang="en-US" altLang="zh-CN">
                <a:sym typeface="+mn-ea"/>
              </a:rPr>
              <a:t>MetaStore</a:t>
            </a:r>
            <a:r>
              <a:rPr lang="zh-CN" altLang="en-US">
                <a:sym typeface="+mn-ea"/>
              </a:rPr>
              <a:t>获取元信息</a:t>
            </a:r>
          </a:p>
          <a:p>
            <a:r>
              <a:rPr lang="en-US" altLang="zh-CN">
                <a:sym typeface="+mn-ea"/>
              </a:rPr>
              <a:t>4.Metastore</a:t>
            </a:r>
            <a:r>
              <a:rPr lang="zh-CN" altLang="en-US">
                <a:sym typeface="+mn-ea"/>
              </a:rPr>
              <a:t>返回无信息。</a:t>
            </a:r>
          </a:p>
          <a:p>
            <a:r>
              <a:rPr lang="en-US" altLang="zh-CN">
                <a:sym typeface="+mn-ea"/>
              </a:rPr>
              <a:t>5.Hive</a:t>
            </a:r>
            <a:r>
              <a:rPr lang="zh-CN" altLang="en-US">
                <a:sym typeface="+mn-ea"/>
              </a:rPr>
              <a:t>编译器将执行计划返回</a:t>
            </a:r>
            <a:r>
              <a:rPr lang="en-US" altLang="zh-CN">
                <a:sym typeface="+mn-ea"/>
              </a:rPr>
              <a:t>Hive</a:t>
            </a:r>
            <a:r>
              <a:rPr lang="zh-CN" altLang="en-US">
                <a:sym typeface="+mn-ea"/>
              </a:rPr>
              <a:t>驱动程序。</a:t>
            </a:r>
          </a:p>
          <a:p>
            <a:r>
              <a:rPr lang="en-US" altLang="zh-CN">
                <a:sym typeface="+mn-ea"/>
              </a:rPr>
              <a:t>6.Hive</a:t>
            </a:r>
            <a:r>
              <a:rPr lang="zh-CN" altLang="en-US">
                <a:sym typeface="+mn-ea"/>
              </a:rPr>
              <a:t>驱动程序调用</a:t>
            </a:r>
            <a:r>
              <a:rPr lang="en-US" altLang="zh-CN">
                <a:sym typeface="+mn-ea"/>
              </a:rPr>
              <a:t>Hive</a:t>
            </a:r>
            <a:r>
              <a:rPr lang="zh-CN" altLang="en-US">
                <a:sym typeface="+mn-ea"/>
              </a:rPr>
              <a:t>执行器进行执行。</a:t>
            </a:r>
          </a:p>
          <a:p>
            <a:r>
              <a:rPr lang="zh-CN" altLang="en-US">
                <a:sym typeface="+mn-ea"/>
              </a:rPr>
              <a:t>    执行器具体会分成两步：</a:t>
            </a:r>
          </a:p>
          <a:p>
            <a:r>
              <a:rPr lang="zh-CN" altLang="en-US">
                <a:sym typeface="+mn-ea"/>
              </a:rPr>
              <a:t>    第一步：</a:t>
            </a:r>
            <a:r>
              <a:rPr lang="en-US" altLang="zh-CN">
                <a:sym typeface="+mn-ea"/>
              </a:rPr>
              <a:t>Hive</a:t>
            </a:r>
            <a:r>
              <a:rPr lang="zh-CN" altLang="en-US">
                <a:sym typeface="+mn-ea"/>
              </a:rPr>
              <a:t>执行器调用</a:t>
            </a:r>
            <a:r>
              <a:rPr lang="en-US" altLang="zh-CN">
                <a:sym typeface="+mn-ea"/>
              </a:rPr>
              <a:t>YARN</a:t>
            </a:r>
            <a:r>
              <a:rPr lang="zh-CN" altLang="en-US">
                <a:sym typeface="+mn-ea"/>
              </a:rPr>
              <a:t>，提交</a:t>
            </a:r>
            <a:r>
              <a:rPr lang="en-US" altLang="zh-CN">
                <a:sym typeface="+mn-ea"/>
              </a:rPr>
              <a:t>MapReduce</a:t>
            </a:r>
            <a:r>
              <a:rPr lang="zh-CN" altLang="en-US">
                <a:sym typeface="+mn-ea"/>
              </a:rPr>
              <a:t>的</a:t>
            </a:r>
            <a:r>
              <a:rPr lang="en-US" altLang="zh-CN">
                <a:sym typeface="+mn-ea"/>
              </a:rPr>
              <a:t>Job.YARN</a:t>
            </a:r>
            <a:r>
              <a:rPr lang="zh-CN" altLang="en-US">
                <a:sym typeface="+mn-ea"/>
              </a:rPr>
              <a:t>运行完</a:t>
            </a:r>
            <a:r>
              <a:rPr lang="en-US" altLang="zh-CN">
                <a:sym typeface="+mn-ea"/>
              </a:rPr>
              <a:t>MapReduce</a:t>
            </a:r>
            <a:r>
              <a:rPr lang="zh-CN" altLang="en-US">
                <a:sym typeface="+mn-ea"/>
              </a:rPr>
              <a:t>程序，返回结果。</a:t>
            </a:r>
          </a:p>
          <a:p>
            <a:r>
              <a:rPr lang="en-US" altLang="zh-CN">
                <a:sym typeface="+mn-ea"/>
              </a:rPr>
              <a:t>7.CLI</a:t>
            </a:r>
            <a:r>
              <a:rPr lang="zh-CN" altLang="en-US">
                <a:sym typeface="+mn-ea"/>
              </a:rPr>
              <a:t>向</a:t>
            </a:r>
            <a:r>
              <a:rPr lang="en-US" altLang="zh-CN">
                <a:sym typeface="+mn-ea"/>
              </a:rPr>
              <a:t>Hive</a:t>
            </a:r>
            <a:r>
              <a:rPr lang="zh-CN" altLang="en-US">
                <a:sym typeface="+mn-ea"/>
              </a:rPr>
              <a:t>驱动程序获取执行结果</a:t>
            </a:r>
          </a:p>
          <a:p>
            <a:r>
              <a:rPr lang="en-US" altLang="zh-CN">
                <a:sym typeface="+mn-ea"/>
              </a:rPr>
              <a:t>8.Hive</a:t>
            </a:r>
            <a:r>
              <a:rPr lang="zh-CN" altLang="en-US">
                <a:sym typeface="+mn-ea"/>
              </a:rPr>
              <a:t>驱动程序再向</a:t>
            </a:r>
            <a:r>
              <a:rPr lang="en-US" altLang="zh-CN">
                <a:sym typeface="+mn-ea"/>
              </a:rPr>
              <a:t>Hive</a:t>
            </a:r>
            <a:r>
              <a:rPr lang="zh-CN" altLang="en-US">
                <a:sym typeface="+mn-ea"/>
              </a:rPr>
              <a:t>执行器获取执行结果</a:t>
            </a:r>
          </a:p>
          <a:p>
            <a:r>
              <a:rPr lang="en-US" altLang="zh-CN">
                <a:sym typeface="+mn-ea"/>
              </a:rPr>
              <a:t>9.Hive</a:t>
            </a:r>
            <a:r>
              <a:rPr lang="zh-CN" altLang="en-US">
                <a:sym typeface="+mn-ea"/>
              </a:rPr>
              <a:t>执行器再从</a:t>
            </a:r>
            <a:r>
              <a:rPr lang="en-US" altLang="zh-CN">
                <a:sym typeface="+mn-ea"/>
              </a:rPr>
              <a:t>YARN</a:t>
            </a:r>
            <a:r>
              <a:rPr lang="zh-CN" altLang="en-US">
                <a:sym typeface="+mn-ea"/>
              </a:rPr>
              <a:t>中获取执行结果。</a:t>
            </a:r>
          </a:p>
          <a:p>
            <a:r>
              <a:rPr lang="zh-CN" altLang="en-US">
                <a:sym typeface="+mn-ea"/>
              </a:rPr>
              <a:t>执行结果最终返回给</a:t>
            </a:r>
            <a:r>
              <a:rPr lang="en-US" altLang="zh-CN">
                <a:sym typeface="+mn-ea"/>
              </a:rPr>
              <a:t>CLI</a:t>
            </a:r>
            <a:r>
              <a:rPr lang="zh-CN" altLang="en-US">
                <a:sym typeface="+mn-ea"/>
              </a:rPr>
              <a:t>。</a:t>
            </a:r>
          </a:p>
          <a:p>
            <a:endParaRPr lang="zh-CN" altLang="en-US">
              <a:sym typeface="+mn-ea"/>
            </a:endParaRPr>
          </a:p>
          <a:p>
            <a:endParaRPr lang="zh-CN" altLang="en-US">
              <a:sym typeface="+mn-ea"/>
            </a:endParaRPr>
          </a:p>
          <a:p>
            <a:endParaRPr lang="zh-CN" altLang="en-US">
              <a:sym typeface="+mn-ea"/>
            </a:endParaRPr>
          </a:p>
          <a:p>
            <a:r>
              <a:rPr lang="zh-CN" altLang="en-US">
                <a:sym typeface="+mn-ea"/>
              </a:rPr>
              <a:t>（</a:t>
            </a:r>
            <a:r>
              <a:rPr lang="en-US" altLang="zh-CN">
                <a:sym typeface="+mn-ea"/>
              </a:rPr>
              <a:t>--</a:t>
            </a:r>
            <a:r>
              <a:rPr lang="zh-CN" altLang="en-US">
                <a:sym typeface="+mn-ea"/>
              </a:rPr>
              <a:t>授课参考：http://www.cnblogs.com/cnmenglang/p/6684615.html 与https://cwiki.apache.org/confluence/display/Hive/Design）</a:t>
            </a:r>
            <a:endParaRPr lang="zh-CN" altLang="en-US"/>
          </a:p>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a:p>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Mysql</a:t>
            </a:r>
            <a:r>
              <a:rPr lang="zh-CN" altLang="en-US"/>
              <a:t>、</a:t>
            </a:r>
            <a:r>
              <a:rPr lang="en-US" altLang="zh-CN"/>
              <a:t>HBase</a:t>
            </a:r>
            <a:r>
              <a:rPr lang="zh-CN" altLang="en-US"/>
              <a:t>两种存储数据方式差异</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a:p>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a:p>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本章最后一个组件是</a:t>
            </a:r>
            <a:r>
              <a:rPr lang="en-US" altLang="zh-CN"/>
              <a:t>Pig</a:t>
            </a:r>
            <a:r>
              <a:rPr lang="zh-CN" altLang="en-US"/>
              <a:t>。</a:t>
            </a:r>
          </a:p>
          <a:p>
            <a:r>
              <a:rPr lang="zh-CN" altLang="en-US"/>
              <a:t>什么是</a:t>
            </a:r>
            <a:r>
              <a:rPr lang="en-US" altLang="zh-CN"/>
              <a:t>Pig</a:t>
            </a:r>
            <a:r>
              <a:rPr lang="zh-CN" altLang="en-US"/>
              <a:t>，</a:t>
            </a:r>
            <a:r>
              <a:rPr lang="en-US" altLang="zh-CN"/>
              <a:t>Pig</a:t>
            </a:r>
            <a:r>
              <a:rPr lang="zh-CN" altLang="en-US"/>
              <a:t>是一种脚本语言，适用于Hadoop平台来查询大型半结构化数据集（比如日志文件）</a:t>
            </a:r>
            <a:r>
              <a:rPr lang="en-US" altLang="zh-CN"/>
              <a:t>.</a:t>
            </a:r>
          </a:p>
          <a:p>
            <a:r>
              <a:rPr lang="zh-CN" altLang="en-US">
                <a:sym typeface="+mn-ea"/>
              </a:rPr>
              <a:t>和</a:t>
            </a:r>
            <a:r>
              <a:rPr lang="en-US" altLang="zh-CN">
                <a:sym typeface="+mn-ea"/>
              </a:rPr>
              <a:t>Hive</a:t>
            </a:r>
            <a:r>
              <a:rPr lang="zh-CN" altLang="en-US">
                <a:sym typeface="+mn-ea"/>
              </a:rPr>
              <a:t>一样，</a:t>
            </a:r>
            <a:r>
              <a:rPr lang="en-US" altLang="zh-CN">
                <a:sym typeface="+mn-ea"/>
              </a:rPr>
              <a:t>PigLatin</a:t>
            </a:r>
            <a:r>
              <a:rPr lang="zh-CN" altLang="en-US">
                <a:sym typeface="+mn-ea"/>
              </a:rPr>
              <a:t>语句最终也会转换成</a:t>
            </a:r>
            <a:r>
              <a:rPr lang="en-US" altLang="zh-CN">
                <a:sym typeface="+mn-ea"/>
              </a:rPr>
              <a:t>MapReduce</a:t>
            </a:r>
            <a:r>
              <a:rPr lang="zh-CN" altLang="en-US">
                <a:sym typeface="+mn-ea"/>
              </a:rPr>
              <a:t>运行</a:t>
            </a:r>
            <a:r>
              <a:rPr lang="en-US" altLang="zh-CN">
                <a:sym typeface="+mn-ea"/>
              </a:rPr>
              <a:t>.</a:t>
            </a:r>
          </a:p>
          <a:p>
            <a:r>
              <a:rPr lang="zh-CN" altLang="en-US">
                <a:sym typeface="+mn-ea"/>
              </a:rPr>
              <a:t>这个图标就是</a:t>
            </a:r>
            <a:r>
              <a:rPr lang="en-US" altLang="zh-CN">
                <a:sym typeface="+mn-ea"/>
              </a:rPr>
              <a:t>Pig</a:t>
            </a:r>
            <a:r>
              <a:rPr lang="zh-CN" altLang="en-US">
                <a:sym typeface="+mn-ea"/>
              </a:rPr>
              <a:t>的</a:t>
            </a:r>
            <a:r>
              <a:rPr lang="en-US" altLang="zh-CN">
                <a:sym typeface="+mn-ea"/>
              </a:rPr>
              <a:t>Logo</a:t>
            </a:r>
            <a:r>
              <a:rPr lang="zh-CN" altLang="en-US">
                <a:sym typeface="+mn-ea"/>
              </a:rPr>
              <a:t>。</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先看下</a:t>
            </a:r>
            <a:r>
              <a:rPr lang="en-US" altLang="zh-CN"/>
              <a:t>Pig</a:t>
            </a:r>
            <a:r>
              <a:rPr lang="zh-CN" altLang="en-US"/>
              <a:t>在生态圈中的位置。</a:t>
            </a:r>
          </a:p>
          <a:p>
            <a:r>
              <a:rPr lang="zh-CN" altLang="en-US"/>
              <a:t>它和</a:t>
            </a:r>
            <a:r>
              <a:rPr lang="en-US" altLang="zh-CN"/>
              <a:t>Hive</a:t>
            </a:r>
            <a:r>
              <a:rPr lang="zh-CN" altLang="en-US"/>
              <a:t>一样，可以理解为一种</a:t>
            </a:r>
            <a:r>
              <a:rPr lang="zh-CN" altLang="en-US">
                <a:sym typeface="+mn-ea"/>
              </a:rPr>
              <a:t>数据分析引擎。它最终了也是转为</a:t>
            </a:r>
            <a:r>
              <a:rPr lang="en-US" altLang="zh-CN">
                <a:sym typeface="+mn-ea"/>
              </a:rPr>
              <a:t>MapReduce</a:t>
            </a:r>
            <a:r>
              <a:rPr lang="zh-CN" altLang="en-US">
                <a:sym typeface="+mn-ea"/>
              </a:rPr>
              <a:t>任务运行。</a:t>
            </a:r>
            <a:endParaRPr lang="zh-CN" altLang="en-US"/>
          </a:p>
          <a:p>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那么</a:t>
            </a:r>
            <a:r>
              <a:rPr lang="en-US" altLang="zh-CN"/>
              <a:t>Pig</a:t>
            </a:r>
            <a:r>
              <a:rPr lang="zh-CN" altLang="en-US"/>
              <a:t>和</a:t>
            </a:r>
            <a:r>
              <a:rPr lang="en-US" altLang="zh-CN"/>
              <a:t>Hive</a:t>
            </a:r>
            <a:r>
              <a:rPr lang="zh-CN" altLang="en-US"/>
              <a:t>两者有什么区别呢？</a:t>
            </a:r>
          </a:p>
          <a:p>
            <a:r>
              <a:rPr lang="en-US" altLang="zh-CN"/>
              <a:t>Hive</a:t>
            </a:r>
            <a:r>
              <a:rPr lang="zh-CN" altLang="en-US"/>
              <a:t>给人最大的印象就是</a:t>
            </a:r>
            <a:r>
              <a:rPr lang="en-US" altLang="zh-CN"/>
              <a:t>SQL</a:t>
            </a:r>
            <a:r>
              <a:rPr lang="zh-CN" altLang="en-US"/>
              <a:t>语句。就是通过</a:t>
            </a:r>
            <a:r>
              <a:rPr lang="en-US" altLang="zh-CN"/>
              <a:t>SQL</a:t>
            </a:r>
            <a:r>
              <a:rPr lang="zh-CN" altLang="en-US"/>
              <a:t>来操作。</a:t>
            </a:r>
          </a:p>
          <a:p>
            <a:r>
              <a:rPr lang="en-US" altLang="zh-CN"/>
              <a:t>Pig</a:t>
            </a:r>
            <a:r>
              <a:rPr lang="zh-CN" altLang="en-US"/>
              <a:t>采用的却是一种类似Shell语句，它是一种编程语言。叫</a:t>
            </a:r>
            <a:r>
              <a:rPr lang="en-US" altLang="zh-CN">
                <a:sym typeface="+mn-ea"/>
              </a:rPr>
              <a:t>PigLatin</a:t>
            </a:r>
            <a:r>
              <a:rPr lang="zh-CN" altLang="en-US">
                <a:sym typeface="+mn-ea"/>
              </a:rPr>
              <a:t>。它可以对输入的一步步操作。其中每一步都是对数据的一个简单的变换。另外，</a:t>
            </a:r>
            <a:r>
              <a:rPr lang="en-US" altLang="zh-CN">
                <a:sym typeface="+mn-ea"/>
              </a:rPr>
              <a:t>Pig</a:t>
            </a:r>
            <a:r>
              <a:rPr lang="zh-CN" altLang="en-US">
                <a:sym typeface="+mn-ea"/>
              </a:rPr>
              <a:t>提供了丰富的数据结构，提供了更强大的数据变换操作。</a:t>
            </a:r>
          </a:p>
          <a:p>
            <a:endParaRPr lang="en-US" altLang="zh-CN">
              <a:sym typeface="+mn-ea"/>
            </a:endParaRPr>
          </a:p>
          <a:p>
            <a:r>
              <a:rPr lang="zh-CN" altLang="en-US">
                <a:sym typeface="+mn-ea"/>
              </a:rPr>
              <a:t>两者最终都是转换为</a:t>
            </a:r>
            <a:r>
              <a:rPr lang="en-US" altLang="zh-CN">
                <a:sym typeface="+mn-ea"/>
              </a:rPr>
              <a:t>MapReduce</a:t>
            </a:r>
            <a:r>
              <a:rPr lang="zh-CN" altLang="en-US">
                <a:sym typeface="+mn-ea"/>
              </a:rPr>
              <a:t>。</a:t>
            </a:r>
          </a:p>
          <a:p>
            <a:endParaRPr lang="zh-CN" altLang="en-US">
              <a:sym typeface="+mn-ea"/>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从应用方面来比较的话，</a:t>
            </a:r>
            <a:r>
              <a:rPr>
                <a:sym typeface="+mn-ea"/>
              </a:rPr>
              <a:t>Hive更适合于数据仓库的任务，Hive主要用于静态的结构以及需要经常分析的工作。Hive与SQL相似促使 其成为Hadoop与其他BI工具结合的理想交集</a:t>
            </a:r>
            <a:r>
              <a:rPr lang="zh-CN">
                <a:sym typeface="+mn-ea"/>
              </a:rPr>
              <a:t>。</a:t>
            </a:r>
            <a:endParaRPr>
              <a:sym typeface="+mn-ea"/>
            </a:endParaRPr>
          </a:p>
          <a:p>
            <a:r>
              <a:rPr lang="zh-CN" altLang="en-US"/>
              <a:t>而</a:t>
            </a:r>
            <a:r>
              <a:rPr>
                <a:sym typeface="+mn-ea"/>
              </a:rPr>
              <a:t>Pig赋予开发人员在大数据集领域更多的灵活性，并允许开发简洁的脚本用于转换数据流以便嵌入到较大的 应用程序。</a:t>
            </a:r>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安装</a:t>
            </a:r>
            <a:r>
              <a:rPr lang="en-US" altLang="zh-CN"/>
              <a:t>Pig</a:t>
            </a:r>
            <a:r>
              <a:rPr lang="zh-CN" altLang="en-US"/>
              <a:t>比较简单，它是</a:t>
            </a:r>
            <a:r>
              <a:rPr lang="en-US" altLang="zh-CN"/>
              <a:t>Hadoop</a:t>
            </a:r>
            <a:r>
              <a:rPr lang="zh-CN" altLang="en-US"/>
              <a:t>所有组件中最简单的组件之一。</a:t>
            </a:r>
          </a:p>
          <a:p>
            <a:r>
              <a:rPr lang="zh-CN" altLang="en-US"/>
              <a:t>第一步是解压，第二步是设置环境变量。</a:t>
            </a:r>
          </a:p>
          <a:p>
            <a:r>
              <a:rPr lang="zh-CN" altLang="en-US"/>
              <a:t>运行</a:t>
            </a:r>
            <a:r>
              <a:rPr lang="en-US" altLang="zh-CN"/>
              <a:t>Pig</a:t>
            </a:r>
            <a:r>
              <a:rPr lang="zh-CN" altLang="en-US"/>
              <a:t>有两种模式。一种是本地模式，</a:t>
            </a:r>
            <a:r>
              <a:rPr lang="zh-CN" altLang="en-US">
                <a:sym typeface="+mn-ea"/>
              </a:rPr>
              <a:t>操作的是Linux的文件。启动的方式是： pig -x local</a:t>
            </a:r>
          </a:p>
          <a:p>
            <a:endParaRPr lang="zh-CN" altLang="en-US">
              <a:sym typeface="+mn-ea"/>
            </a:endParaRPr>
          </a:p>
          <a:p>
            <a:r>
              <a:rPr lang="zh-CN" altLang="en-US">
                <a:sym typeface="+mn-ea"/>
              </a:rPr>
              <a:t>另一种是MapReduce模式，它需要链接到HDFS上，同时YARN需要启动。启动</a:t>
            </a:r>
            <a:r>
              <a:rPr lang="en-US" altLang="zh-CN">
                <a:sym typeface="+mn-ea"/>
              </a:rPr>
              <a:t>Pig </a:t>
            </a:r>
            <a:r>
              <a:rPr lang="zh-CN" altLang="en-US">
                <a:sym typeface="+mn-ea"/>
              </a:rPr>
              <a:t>MapReduce模式的命令是：</a:t>
            </a:r>
            <a:r>
              <a:rPr lang="en-US" altLang="zh-CN">
                <a:sym typeface="+mn-ea"/>
              </a:rPr>
              <a:t>pig</a:t>
            </a:r>
          </a:p>
          <a:p>
            <a:endParaRPr lang="en-US" altLang="zh-CN">
              <a:sym typeface="+mn-ea"/>
            </a:endParaRPr>
          </a:p>
          <a:p>
            <a:r>
              <a:rPr lang="zh-CN" altLang="en-US">
                <a:sym typeface="+mn-ea"/>
              </a:rPr>
              <a:t>如果要分析</a:t>
            </a:r>
            <a:r>
              <a:rPr lang="en-US" altLang="zh-CN">
                <a:sym typeface="+mn-ea"/>
              </a:rPr>
              <a:t>PigLatin</a:t>
            </a:r>
            <a:r>
              <a:rPr lang="zh-CN" altLang="en-US">
                <a:sym typeface="+mn-ea"/>
              </a:rPr>
              <a:t>语句，可以启动Yarn的HistoryServer，记录所有执行过的任务。采用以下命令：mr-jobhistory-daemon.sh start historyserver</a:t>
            </a:r>
          </a:p>
          <a:p>
            <a:r>
              <a:rPr lang="zh-CN" altLang="en-US">
                <a:sym typeface="+mn-ea"/>
              </a:rPr>
              <a:t>访问的网页是：</a:t>
            </a:r>
          </a:p>
          <a:p>
            <a:r>
              <a:rPr lang="zh-CN" altLang="en-US">
                <a:sym typeface="+mn-ea"/>
              </a:rPr>
              <a:t> http://ip:19888/jobhistory</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dirty="0">
                <a:sym typeface="+mn-ea"/>
              </a:rPr>
              <a:t>与</a:t>
            </a:r>
            <a:r>
              <a:rPr lang="en-US" altLang="zh-CN" dirty="0">
                <a:sym typeface="+mn-ea"/>
              </a:rPr>
              <a:t>MySQL</a:t>
            </a:r>
            <a:r>
              <a:rPr lang="zh-CN" altLang="en-US" dirty="0">
                <a:sym typeface="+mn-ea"/>
              </a:rPr>
              <a:t>进行比较来理解</a:t>
            </a:r>
            <a:r>
              <a:rPr lang="en-US" altLang="zh-CN" dirty="0">
                <a:sym typeface="+mn-ea"/>
              </a:rPr>
              <a:t>Pig</a:t>
            </a:r>
            <a:r>
              <a:rPr lang="zh-CN" altLang="en-US" dirty="0">
                <a:sym typeface="+mn-ea"/>
              </a:rPr>
              <a:t>的数据模型。</a:t>
            </a:r>
          </a:p>
          <a:p>
            <a:r>
              <a:rPr lang="zh-CN" altLang="en-US" dirty="0">
                <a:sym typeface="+mn-ea"/>
              </a:rPr>
              <a:t>在</a:t>
            </a:r>
            <a:r>
              <a:rPr lang="en-US" altLang="zh-CN" dirty="0">
                <a:sym typeface="+mn-ea"/>
              </a:rPr>
              <a:t>Pig</a:t>
            </a:r>
            <a:r>
              <a:rPr lang="zh-CN" altLang="en-US" dirty="0">
                <a:sym typeface="+mn-ea"/>
              </a:rPr>
              <a:t>中的</a:t>
            </a:r>
            <a:r>
              <a:rPr lang="en-US" altLang="zh-CN" dirty="0">
                <a:sym typeface="+mn-ea"/>
              </a:rPr>
              <a:t>Bag</a:t>
            </a:r>
            <a:r>
              <a:rPr lang="zh-CN" altLang="en-US" dirty="0">
                <a:sym typeface="+mn-ea"/>
              </a:rPr>
              <a:t>，中文即包，对应</a:t>
            </a:r>
            <a:r>
              <a:rPr lang="en-US" altLang="zh-CN" dirty="0">
                <a:sym typeface="+mn-ea"/>
              </a:rPr>
              <a:t>MySQL</a:t>
            </a:r>
            <a:r>
              <a:rPr lang="zh-CN" altLang="en-US" dirty="0">
                <a:sym typeface="+mn-ea"/>
              </a:rPr>
              <a:t>中的表。</a:t>
            </a:r>
          </a:p>
          <a:p>
            <a:r>
              <a:rPr lang="en-US" altLang="zh-CN" dirty="0">
                <a:sym typeface="+mn-ea"/>
              </a:rPr>
              <a:t>Pig</a:t>
            </a:r>
            <a:r>
              <a:rPr lang="zh-CN" altLang="en-US" dirty="0">
                <a:sym typeface="+mn-ea"/>
              </a:rPr>
              <a:t>中的</a:t>
            </a:r>
            <a:r>
              <a:rPr lang="en-US" altLang="zh-CN">
                <a:sym typeface="+mn-ea"/>
              </a:rPr>
              <a:t>Tuple</a:t>
            </a:r>
            <a:r>
              <a:rPr lang="zh-CN" altLang="en-US">
                <a:sym typeface="+mn-ea"/>
              </a:rPr>
              <a:t>，对应</a:t>
            </a:r>
            <a:r>
              <a:rPr lang="en-US" altLang="zh-CN" dirty="0">
                <a:sym typeface="+mn-ea"/>
              </a:rPr>
              <a:t>MySQL</a:t>
            </a:r>
            <a:r>
              <a:rPr lang="zh-CN" altLang="en-US" dirty="0">
                <a:sym typeface="+mn-ea"/>
              </a:rPr>
              <a:t>中的行。</a:t>
            </a:r>
          </a:p>
          <a:p>
            <a:r>
              <a:rPr lang="en-US" altLang="zh-CN" dirty="0">
                <a:sym typeface="+mn-ea"/>
              </a:rPr>
              <a:t>Pig</a:t>
            </a:r>
            <a:r>
              <a:rPr lang="zh-CN" altLang="en-US" dirty="0">
                <a:sym typeface="+mn-ea"/>
              </a:rPr>
              <a:t>中的</a:t>
            </a:r>
            <a:r>
              <a:rPr lang="en-US" altLang="zh-CN">
                <a:sym typeface="+mn-ea"/>
              </a:rPr>
              <a:t>Field</a:t>
            </a:r>
            <a:r>
              <a:rPr lang="zh-CN" altLang="en-US">
                <a:sym typeface="+mn-ea"/>
              </a:rPr>
              <a:t>，对应</a:t>
            </a:r>
            <a:r>
              <a:rPr lang="en-US" altLang="zh-CN">
                <a:sym typeface="+mn-ea"/>
              </a:rPr>
              <a:t>MySQL</a:t>
            </a:r>
            <a:r>
              <a:rPr lang="zh-CN" altLang="en-US">
                <a:sym typeface="+mn-ea"/>
              </a:rPr>
              <a:t>中的属性和字段。</a:t>
            </a:r>
            <a:endParaRPr lang="zh-CN" altLang="en-US" dirty="0">
              <a:sym typeface="+mn-ea"/>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Pig</a:t>
            </a:r>
            <a:r>
              <a:rPr lang="zh-CN" altLang="en-US"/>
              <a:t>支持以下数据类型。</a:t>
            </a:r>
          </a:p>
          <a:p>
            <a:r>
              <a:rPr lang="zh-CN" altLang="en-US"/>
              <a:t>一是数值，包括：</a:t>
            </a:r>
            <a:r>
              <a:rPr lang="en-US">
                <a:sym typeface="+mn-ea"/>
              </a:rPr>
              <a:t>int</a:t>
            </a:r>
            <a:r>
              <a:rPr lang="zh-CN" altLang="en-US">
                <a:sym typeface="+mn-ea"/>
              </a:rPr>
              <a:t>、</a:t>
            </a:r>
            <a:r>
              <a:rPr lang="en-US">
                <a:sym typeface="+mn-ea"/>
              </a:rPr>
              <a:t>long</a:t>
            </a:r>
            <a:r>
              <a:rPr lang="zh-CN" altLang="en-US">
                <a:sym typeface="+mn-ea"/>
              </a:rPr>
              <a:t>、</a:t>
            </a:r>
            <a:r>
              <a:rPr lang="en-US">
                <a:sym typeface="+mn-ea"/>
              </a:rPr>
              <a:t>float  </a:t>
            </a:r>
            <a:r>
              <a:rPr lang="zh-CN" altLang="en-US">
                <a:sym typeface="+mn-ea"/>
              </a:rPr>
              <a:t>、</a:t>
            </a:r>
            <a:r>
              <a:rPr lang="en-US">
                <a:sym typeface="+mn-ea"/>
              </a:rPr>
              <a:t>double</a:t>
            </a:r>
            <a:r>
              <a:rPr lang="zh-CN" altLang="en-US">
                <a:sym typeface="+mn-ea"/>
              </a:rPr>
              <a:t>。</a:t>
            </a:r>
          </a:p>
          <a:p>
            <a:r>
              <a:rPr lang="zh-CN" altLang="en-US">
                <a:sym typeface="+mn-ea"/>
              </a:rPr>
              <a:t>一种是文本，是：</a:t>
            </a:r>
            <a:r>
              <a:rPr lang="en-US">
                <a:sym typeface="+mn-ea"/>
              </a:rPr>
              <a:t>chararray </a:t>
            </a:r>
            <a:r>
              <a:rPr lang="zh-CN" altLang="en-US">
                <a:sym typeface="+mn-ea"/>
              </a:rPr>
              <a:t>。</a:t>
            </a:r>
            <a:endParaRPr lang="en-US">
              <a:sym typeface="+mn-ea"/>
            </a:endParaRPr>
          </a:p>
          <a:p>
            <a:r>
              <a:rPr lang="zh-CN" altLang="en-US">
                <a:sym typeface="+mn-ea"/>
              </a:rPr>
              <a:t> 一种是二进制，是</a:t>
            </a:r>
            <a:r>
              <a:rPr lang="en-US">
                <a:sym typeface="+mn-ea"/>
              </a:rPr>
              <a:t>bytearray</a:t>
            </a:r>
            <a:r>
              <a:rPr lang="zh-CN" altLang="en-US">
                <a:sym typeface="+mn-ea"/>
              </a:rPr>
              <a:t>。</a:t>
            </a:r>
          </a:p>
          <a:p>
            <a:r>
              <a:rPr lang="en-US">
                <a:sym typeface="+mn-ea"/>
              </a:rPr>
              <a:t>复杂类型</a:t>
            </a:r>
            <a:r>
              <a:rPr lang="zh-CN" altLang="en-US">
                <a:sym typeface="+mn-ea"/>
              </a:rPr>
              <a:t>有：</a:t>
            </a:r>
            <a:r>
              <a:rPr lang="en-US">
                <a:sym typeface="+mn-ea"/>
              </a:rPr>
              <a:t>bag(包) </a:t>
            </a:r>
            <a:r>
              <a:rPr lang="zh-CN" altLang="en-US"/>
              <a:t>、</a:t>
            </a:r>
            <a:r>
              <a:rPr lang="en-US" altLang="zh-CN"/>
              <a:t>t</a:t>
            </a:r>
            <a:r>
              <a:rPr lang="en-US">
                <a:sym typeface="+mn-ea"/>
              </a:rPr>
              <a:t>uple(元组）</a:t>
            </a:r>
            <a:r>
              <a:rPr lang="zh-CN" altLang="en-US">
                <a:sym typeface="+mn-ea"/>
              </a:rPr>
              <a:t>、</a:t>
            </a:r>
            <a:r>
              <a:rPr lang="en-US">
                <a:sym typeface="+mn-ea"/>
              </a:rPr>
              <a:t>map(映射)</a:t>
            </a:r>
            <a:r>
              <a:rPr lang="zh-CN" altLang="en-US">
                <a:sym typeface="+mn-ea"/>
              </a:rPr>
              <a:t>。</a:t>
            </a:r>
          </a:p>
          <a:p>
            <a:endParaRPr lang="zh-CN" altLang="en-US">
              <a:sym typeface="+mn-ea"/>
            </a:endParaRPr>
          </a:p>
          <a:p>
            <a:r>
              <a:rPr lang="zh-CN" altLang="en-US">
                <a:sym typeface="+mn-ea"/>
              </a:rPr>
              <a:t>大家回想下，</a:t>
            </a:r>
            <a:r>
              <a:rPr lang="en-US" altLang="zh-CN">
                <a:sym typeface="+mn-ea"/>
              </a:rPr>
              <a:t>Hive</a:t>
            </a:r>
            <a:r>
              <a:rPr lang="zh-CN" altLang="en-US">
                <a:sym typeface="+mn-ea"/>
              </a:rPr>
              <a:t>中的表示字符串的类型是什么？是不是</a:t>
            </a:r>
            <a:r>
              <a:rPr lang="en-US" altLang="zh-CN">
                <a:sym typeface="+mn-ea"/>
              </a:rPr>
              <a:t>string?</a:t>
            </a:r>
          </a:p>
          <a:p>
            <a:r>
              <a:rPr lang="zh-CN" altLang="en-US">
                <a:sym typeface="+mn-ea"/>
              </a:rPr>
              <a:t>对的。</a:t>
            </a:r>
          </a:p>
          <a:p>
            <a:r>
              <a:rPr lang="zh-CN" altLang="en-US">
                <a:sym typeface="+mn-ea"/>
              </a:rPr>
              <a:t>而</a:t>
            </a:r>
            <a:r>
              <a:rPr lang="en-US" altLang="zh-CN">
                <a:sym typeface="+mn-ea"/>
              </a:rPr>
              <a:t>Pig</a:t>
            </a:r>
            <a:r>
              <a:rPr lang="zh-CN" altLang="en-US">
                <a:sym typeface="+mn-ea"/>
              </a:rPr>
              <a:t>中表示字符串用的类型是</a:t>
            </a:r>
            <a:r>
              <a:rPr lang="en-US">
                <a:sym typeface="+mn-ea"/>
              </a:rPr>
              <a:t>chararray </a:t>
            </a:r>
            <a:r>
              <a:rPr lang="zh-CN" altLang="en-US">
                <a:sym typeface="+mn-ea"/>
              </a:rPr>
              <a:t>。</a:t>
            </a:r>
          </a:p>
          <a:p>
            <a:r>
              <a:rPr lang="zh-CN" altLang="en-US">
                <a:sym typeface="+mn-ea"/>
              </a:rPr>
              <a:t>各类型对应的描述，大家可以花一分钟的时间看下。这里不再展开讲。</a:t>
            </a:r>
          </a:p>
          <a:p>
            <a:endParaRPr lang="en-US" altLang="en-US"/>
          </a:p>
          <a:p>
            <a:endParaRPr lang="en-US" altLang="zh-CN">
              <a:sym typeface="+mn-ea"/>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这里再讲下常用PigLatin语句。后面用的到</a:t>
            </a:r>
            <a:r>
              <a:rPr lang="en-US" altLang="zh-CN"/>
              <a:t>Pig</a:t>
            </a:r>
            <a:r>
              <a:rPr lang="zh-CN" altLang="en-US"/>
              <a:t>，基本上是这些命令了。</a:t>
            </a:r>
          </a:p>
          <a:p>
            <a:r>
              <a:rPr lang="zh-CN" altLang="en-US"/>
              <a:t>比如</a:t>
            </a:r>
            <a:r>
              <a:rPr lang="zh-CN" altLang="en-US">
                <a:sym typeface="+mn-ea"/>
              </a:rPr>
              <a:t>加载数据到表（bag），用的命令是</a:t>
            </a:r>
            <a:r>
              <a:rPr lang="en-US" altLang="zh-CN">
                <a:sym typeface="+mn-ea"/>
              </a:rPr>
              <a:t>load</a:t>
            </a:r>
            <a:r>
              <a:rPr lang="zh-CN" altLang="en-US">
                <a:sym typeface="+mn-ea"/>
              </a:rPr>
              <a:t>，语法如下：</a:t>
            </a:r>
          </a:p>
          <a:p>
            <a:r>
              <a:rPr lang="zh-CN" altLang="en-US">
                <a:sym typeface="+mn-ea"/>
              </a:rPr>
              <a:t>load </a:t>
            </a:r>
            <a:r>
              <a:rPr lang="en-US" altLang="zh-CN">
                <a:solidFill>
                  <a:srgbClr val="FF0000"/>
                </a:solidFill>
                <a:sym typeface="+mn-ea"/>
              </a:rPr>
              <a:t>‘[</a:t>
            </a:r>
            <a:r>
              <a:rPr lang="zh-CN" altLang="en-US">
                <a:solidFill>
                  <a:srgbClr val="FF0000"/>
                </a:solidFill>
                <a:sym typeface="+mn-ea"/>
              </a:rPr>
              <a:t>文件名</a:t>
            </a:r>
            <a:r>
              <a:rPr lang="en-US" altLang="zh-CN">
                <a:solidFill>
                  <a:srgbClr val="FF0000"/>
                </a:solidFill>
                <a:sym typeface="+mn-ea"/>
              </a:rPr>
              <a:t>]</a:t>
            </a:r>
            <a:r>
              <a:rPr lang="en-US" altLang="zh-CN">
                <a:sym typeface="+mn-ea"/>
              </a:rPr>
              <a:t>’  </a:t>
            </a:r>
            <a:r>
              <a:rPr lang="zh-CN" altLang="en-US">
                <a:sym typeface="+mn-ea"/>
              </a:rPr>
              <a:t>存储方式 </a:t>
            </a:r>
            <a:r>
              <a:rPr lang="en-US" altLang="zh-CN">
                <a:sym typeface="+mn-ea"/>
              </a:rPr>
              <a:t>as  (</a:t>
            </a:r>
            <a:r>
              <a:rPr lang="zh-CN" altLang="en-US">
                <a:sym typeface="+mn-ea"/>
              </a:rPr>
              <a:t>字段名</a:t>
            </a:r>
            <a:r>
              <a:rPr lang="en-US" altLang="zh-CN">
                <a:sym typeface="+mn-ea"/>
              </a:rPr>
              <a:t>1:</a:t>
            </a:r>
            <a:r>
              <a:rPr lang="zh-CN" altLang="en-US">
                <a:sym typeface="+mn-ea"/>
              </a:rPr>
              <a:t>类型</a:t>
            </a:r>
            <a:r>
              <a:rPr lang="en-US" altLang="zh-CN">
                <a:sym typeface="+mn-ea"/>
              </a:rPr>
              <a:t>1,</a:t>
            </a:r>
            <a:r>
              <a:rPr lang="zh-CN" altLang="en-US">
                <a:sym typeface="+mn-ea"/>
              </a:rPr>
              <a:t>字段名</a:t>
            </a:r>
            <a:r>
              <a:rPr lang="en-US" altLang="zh-CN">
                <a:sym typeface="+mn-ea"/>
              </a:rPr>
              <a:t>2:</a:t>
            </a:r>
            <a:r>
              <a:rPr lang="zh-CN" altLang="en-US">
                <a:sym typeface="+mn-ea"/>
              </a:rPr>
              <a:t>类型</a:t>
            </a:r>
            <a:r>
              <a:rPr lang="en-US" altLang="zh-CN">
                <a:sym typeface="+mn-ea"/>
              </a:rPr>
              <a:t>2 ...)</a:t>
            </a:r>
          </a:p>
          <a:p>
            <a:endParaRPr lang="zh-CN" altLang="en-US"/>
          </a:p>
          <a:p>
            <a:r>
              <a:rPr lang="zh-CN" altLang="en-US"/>
              <a:t>注意一点，</a:t>
            </a:r>
            <a:r>
              <a:rPr lang="zh-CN" altLang="en-US">
                <a:sym typeface="+mn-ea"/>
              </a:rPr>
              <a:t>PigLatin有些会触发计算，有些不会，类似Spark RDD 算子（方法）：</a:t>
            </a:r>
            <a:endParaRPr lang="zh-CN" altLang="en-US"/>
          </a:p>
          <a:p>
            <a:r>
              <a:rPr lang="zh-CN" altLang="en-US">
                <a:sym typeface="+mn-ea"/>
              </a:rPr>
              <a:t>Transformation方法（算子） -----&gt; 不会触发计算</a:t>
            </a:r>
            <a:endParaRPr lang="zh-CN" altLang="en-US"/>
          </a:p>
          <a:p>
            <a:r>
              <a:rPr lang="zh-CN" altLang="en-US">
                <a:sym typeface="+mn-ea"/>
              </a:rPr>
              <a:t>Action方法（算子） ------&gt; 会触发Spark的计算</a:t>
            </a:r>
            <a:endParaRPr lang="zh-CN" altLang="en-US"/>
          </a:p>
          <a:p>
            <a:endParaRPr lang="zh-CN" altLang="en-US">
              <a:sym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dirty="0">
                <a:sym typeface="+mn-ea"/>
              </a:rPr>
              <a:t>Pig</a:t>
            </a:r>
            <a:r>
              <a:rPr lang="zh-CN" dirty="0">
                <a:sym typeface="+mn-ea"/>
              </a:rPr>
              <a:t>内置函数有</a:t>
            </a:r>
            <a:r>
              <a:rPr lang="zh-CN">
                <a:latin typeface="Calibri" panose="020F0502020204030204" charset="0"/>
                <a:ea typeface="宋体" panose="02010600030101010101" pitchFamily="2" charset="-122"/>
                <a:sym typeface="+mn-ea"/>
              </a:rPr>
              <a:t>计算函数、过滤函数、加载存储函数。这些函数都要求用大写。</a:t>
            </a:r>
          </a:p>
          <a:p>
            <a:r>
              <a:rPr lang="zh-CN" altLang="en-US"/>
              <a:t>比如求平均值，函数名是</a:t>
            </a:r>
            <a:r>
              <a:rPr lang="en-US" altLang="zh-CN"/>
              <a:t>AVG</a:t>
            </a:r>
            <a:r>
              <a:rPr lang="zh-CN" altLang="en-US"/>
              <a:t>。等等。</a:t>
            </a:r>
          </a:p>
          <a:p>
            <a:r>
              <a:rPr lang="zh-CN">
                <a:latin typeface="Calibri" panose="020F0502020204030204" charset="0"/>
                <a:ea typeface="宋体" panose="02010600030101010101" pitchFamily="2" charset="-122"/>
                <a:sym typeface="+mn-ea"/>
              </a:rPr>
              <a:t>过滤函数有IsEmpty，它是判断一个包或映射是否为空。</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加载存储函数用得比较多的是PigStorage，用字段分隔文本格式加载或存储关系，这是默认的存储函数。</a:t>
            </a:r>
          </a:p>
          <a:p>
            <a:r>
              <a:rPr lang="zh-CN" altLang="en-US"/>
              <a:t>加载数据时，如果要指定字段间的分隔符，就需要通过这个函数。</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下面通过十个小示例，帮助大家加深对</a:t>
            </a:r>
            <a:r>
              <a:rPr lang="en-US" altLang="zh-CN" dirty="0">
                <a:sym typeface="+mn-ea"/>
              </a:rPr>
              <a:t>PigLatin</a:t>
            </a:r>
            <a:r>
              <a:rPr lang="zh-CN" altLang="en-US" dirty="0">
                <a:sym typeface="+mn-ea"/>
              </a:rPr>
              <a:t>的理解。</a:t>
            </a:r>
          </a:p>
          <a:p>
            <a:r>
              <a:rPr lang="zh-CN" altLang="en-US" dirty="0">
                <a:sym typeface="+mn-ea"/>
              </a:rPr>
              <a:t>还是拿经典的员工表、部门表来演示。</a:t>
            </a:r>
          </a:p>
          <a:p>
            <a:r>
              <a:rPr lang="zh-CN" altLang="en-US" dirty="0">
                <a:sym typeface="+mn-ea"/>
              </a:rPr>
              <a:t>（</a:t>
            </a:r>
            <a:r>
              <a:rPr lang="en-US" altLang="zh-CN" dirty="0">
                <a:sym typeface="+mn-ea"/>
              </a:rPr>
              <a:t>1</a:t>
            </a:r>
            <a:r>
              <a:rPr lang="zh-CN" altLang="en-US" dirty="0">
                <a:sym typeface="+mn-ea"/>
              </a:rPr>
              <a:t>）</a:t>
            </a:r>
            <a:r>
              <a:rPr lang="zh-CN" altLang="en-US">
                <a:sym typeface="+mn-ea"/>
              </a:rPr>
              <a:t>创建员工表  emp  （ </a:t>
            </a:r>
            <a:r>
              <a:rPr lang="en-US" altLang="zh-CN">
                <a:sym typeface="+mn-ea"/>
              </a:rPr>
              <a:t>“</a:t>
            </a:r>
            <a:r>
              <a:rPr lang="zh-CN" altLang="en-US">
                <a:sym typeface="+mn-ea"/>
              </a:rPr>
              <a:t>默认分隔符是制表符</a:t>
            </a:r>
            <a:r>
              <a:rPr lang="en-US" altLang="zh-CN">
                <a:sym typeface="+mn-ea"/>
              </a:rPr>
              <a:t>\t”</a:t>
            </a:r>
            <a:r>
              <a:rPr lang="zh-CN" altLang="en-US">
                <a:sym typeface="+mn-ea"/>
              </a:rPr>
              <a:t>）</a:t>
            </a:r>
          </a:p>
          <a:p>
            <a:r>
              <a:rPr lang="zh-CN" altLang="en-US">
                <a:sym typeface="+mn-ea"/>
              </a:rPr>
              <a:t>emp    =    load '/</a:t>
            </a:r>
            <a:r>
              <a:rPr lang="en-US" altLang="zh-CN">
                <a:sym typeface="+mn-ea"/>
              </a:rPr>
              <a:t>emp</a:t>
            </a:r>
            <a:r>
              <a:rPr lang="zh-CN" altLang="en-US">
                <a:sym typeface="+mn-ea"/>
              </a:rPr>
              <a:t>/emp.csv' </a:t>
            </a:r>
            <a:r>
              <a:rPr lang="zh-CN" altLang="en-US">
                <a:solidFill>
                  <a:srgbClr val="FF0000"/>
                </a:solidFill>
                <a:sym typeface="+mn-ea"/>
              </a:rPr>
              <a:t>using PigStorage(',')  </a:t>
            </a:r>
            <a:r>
              <a:rPr lang="zh-CN" altLang="en-US">
                <a:sym typeface="+mn-ea"/>
              </a:rPr>
              <a:t>as(empno:int,ename:chararray,job:chararray,mgr:int,hiredate:chararray,sal:int,comm:int,deptno:int);</a:t>
            </a:r>
          </a:p>
          <a:p>
            <a:endParaRPr lang="zh-CN" altLang="en-US" dirty="0">
              <a:sym typeface="+mn-ea"/>
            </a:endParaRPr>
          </a:p>
          <a:p>
            <a:r>
              <a:rPr lang="zh-CN" altLang="en-US">
                <a:sym typeface="+mn-ea"/>
              </a:rPr>
              <a:t>（</a:t>
            </a:r>
            <a:r>
              <a:rPr lang="en-US" altLang="zh-CN">
                <a:sym typeface="+mn-ea"/>
              </a:rPr>
              <a:t>2</a:t>
            </a:r>
            <a:r>
              <a:rPr lang="zh-CN" altLang="en-US">
                <a:sym typeface="+mn-ea"/>
              </a:rPr>
              <a:t>）再创建部门表</a:t>
            </a:r>
          </a:p>
          <a:p>
            <a:r>
              <a:rPr lang="zh-CN" altLang="en-US">
                <a:sym typeface="+mn-ea"/>
              </a:rPr>
              <a:t>dept   =   load '/</a:t>
            </a:r>
            <a:r>
              <a:rPr lang="en-US" altLang="zh-CN">
                <a:sym typeface="+mn-ea"/>
              </a:rPr>
              <a:t>emp</a:t>
            </a:r>
            <a:r>
              <a:rPr lang="zh-CN" altLang="en-US">
                <a:sym typeface="+mn-ea"/>
              </a:rPr>
              <a:t>/dept.csv' using PigStorage(',') as(deptno:int,dname:chararray,loc:chararray);</a:t>
            </a:r>
            <a:endParaRPr lang="zh-CN" altLang="en-US"/>
          </a:p>
          <a:p>
            <a:endParaRPr lang="zh-CN" altLang="en-US" dirty="0">
              <a:sym typeface="+mn-ea"/>
            </a:endParaRPr>
          </a:p>
          <a:p>
            <a:endParaRPr lang="zh-CN" altLang="en-US" dirty="0">
              <a:sym typeface="+mn-ea"/>
            </a:endParaRPr>
          </a:p>
          <a:p>
            <a:r>
              <a:rPr lang="zh-CN" altLang="en-US" dirty="0">
                <a:sym typeface="+mn-ea"/>
              </a:rPr>
              <a:t>（</a:t>
            </a:r>
            <a:r>
              <a:rPr lang="en-US" altLang="zh-CN" dirty="0">
                <a:sym typeface="+mn-ea"/>
              </a:rPr>
              <a:t>--</a:t>
            </a:r>
            <a:r>
              <a:rPr lang="zh-CN" altLang="en-US" dirty="0">
                <a:sym typeface="+mn-ea"/>
              </a:rPr>
              <a:t>课堂演示）</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a:t>
            </a:r>
            <a:r>
              <a:rPr lang="en-US" altLang="zh-CN"/>
              <a:t>3</a:t>
            </a:r>
            <a:r>
              <a:rPr lang="zh-CN" altLang="en-US"/>
              <a:t>）</a:t>
            </a:r>
            <a:r>
              <a:rPr lang="zh-CN" altLang="en-US">
                <a:sym typeface="+mn-ea"/>
              </a:rPr>
              <a:t>查询员工信息：员工号 姓名 薪水</a:t>
            </a:r>
          </a:p>
          <a:p>
            <a:r>
              <a:rPr lang="zh-CN" altLang="en-US"/>
              <a:t>如果是</a:t>
            </a:r>
            <a:r>
              <a:rPr lang="en-US" altLang="zh-CN"/>
              <a:t>SQL</a:t>
            </a:r>
            <a:r>
              <a:rPr lang="zh-CN" altLang="en-US"/>
              <a:t>语句，是这样的：</a:t>
            </a:r>
            <a:r>
              <a:rPr lang="zh-CN" altLang="en-US">
                <a:sym typeface="+mn-ea"/>
              </a:rPr>
              <a:t>select empno,ename,sal from emp;</a:t>
            </a:r>
          </a:p>
          <a:p>
            <a:r>
              <a:rPr lang="zh-CN" altLang="en-US"/>
              <a:t>如果是</a:t>
            </a:r>
            <a:r>
              <a:rPr lang="en-US" altLang="zh-CN" dirty="0">
                <a:sym typeface="+mn-ea"/>
              </a:rPr>
              <a:t>PigLatin</a:t>
            </a:r>
            <a:r>
              <a:rPr lang="zh-CN" altLang="en-US" dirty="0">
                <a:sym typeface="+mn-ea"/>
              </a:rPr>
              <a:t>，是这样的：</a:t>
            </a:r>
          </a:p>
          <a:p>
            <a:r>
              <a:rPr lang="zh-CN" altLang="en-US">
                <a:sym typeface="+mn-ea"/>
              </a:rPr>
              <a:t>emp3 = foreach emp generate empno,ename,sal;  </a:t>
            </a:r>
          </a:p>
          <a:p>
            <a:r>
              <a:rPr lang="zh-CN" altLang="en-US">
                <a:sym typeface="+mn-ea"/>
              </a:rPr>
              <a:t>dump emp3;</a:t>
            </a:r>
          </a:p>
          <a:p>
            <a:r>
              <a:rPr lang="zh-CN" altLang="en-US">
                <a:sym typeface="+mn-ea"/>
              </a:rPr>
              <a:t>（</a:t>
            </a:r>
            <a:r>
              <a:rPr lang="en-US" altLang="zh-CN">
                <a:sym typeface="+mn-ea"/>
              </a:rPr>
              <a:t>4</a:t>
            </a:r>
            <a:r>
              <a:rPr lang="zh-CN" altLang="en-US">
                <a:sym typeface="+mn-ea"/>
              </a:rPr>
              <a:t>）查询员工信息，按照月薪排序</a:t>
            </a:r>
          </a:p>
          <a:p>
            <a:r>
              <a:rPr lang="zh-CN" altLang="en-US">
                <a:sym typeface="+mn-ea"/>
              </a:rPr>
              <a:t>如果是</a:t>
            </a:r>
            <a:r>
              <a:rPr lang="en-US" altLang="zh-CN">
                <a:sym typeface="+mn-ea"/>
              </a:rPr>
              <a:t>SQL</a:t>
            </a:r>
            <a:r>
              <a:rPr lang="zh-CN" altLang="en-US">
                <a:sym typeface="+mn-ea"/>
              </a:rPr>
              <a:t>语句，是这样的：select * from emp </a:t>
            </a:r>
            <a:r>
              <a:rPr lang="zh-CN" altLang="en-US">
                <a:solidFill>
                  <a:srgbClr val="FF0000"/>
                </a:solidFill>
                <a:sym typeface="+mn-ea"/>
              </a:rPr>
              <a:t>order by</a:t>
            </a:r>
            <a:r>
              <a:rPr lang="zh-CN" altLang="en-US">
                <a:sym typeface="+mn-ea"/>
              </a:rPr>
              <a:t> sal;</a:t>
            </a:r>
          </a:p>
          <a:p>
            <a:r>
              <a:rPr lang="zh-CN" altLang="en-US">
                <a:sym typeface="+mn-ea"/>
              </a:rPr>
              <a:t>如果是</a:t>
            </a:r>
            <a:r>
              <a:rPr lang="en-US" altLang="zh-CN" dirty="0">
                <a:sym typeface="+mn-ea"/>
              </a:rPr>
              <a:t>PigLatin</a:t>
            </a:r>
            <a:r>
              <a:rPr lang="zh-CN" altLang="en-US" dirty="0">
                <a:sym typeface="+mn-ea"/>
              </a:rPr>
              <a:t>，是这样的：</a:t>
            </a:r>
          </a:p>
          <a:p>
            <a:r>
              <a:rPr lang="zh-CN" altLang="en-US">
                <a:sym typeface="+mn-ea"/>
              </a:rPr>
              <a:t> emp4 = order emp by sal;</a:t>
            </a:r>
          </a:p>
          <a:p>
            <a:r>
              <a:rPr lang="zh-CN" altLang="en-US">
                <a:sym typeface="+mn-ea"/>
              </a:rPr>
              <a:t>dump emp4;</a:t>
            </a:r>
          </a:p>
          <a:p>
            <a:endParaRPr lang="zh-CN" altLang="en-US" dirty="0">
              <a:sym typeface="+mn-ea"/>
            </a:endParaRPr>
          </a:p>
          <a:p>
            <a:r>
              <a:rPr lang="en-US" altLang="zh-CN" dirty="0">
                <a:sym typeface="+mn-ea"/>
              </a:rPr>
              <a:t>(--</a:t>
            </a:r>
            <a:r>
              <a:rPr lang="zh-CN" altLang="en-US" dirty="0">
                <a:sym typeface="+mn-ea"/>
              </a:rPr>
              <a:t>课堂演示</a:t>
            </a:r>
            <a:r>
              <a:rPr lang="en-US" altLang="zh-CN" dirty="0">
                <a:sym typeface="+mn-ea"/>
              </a:rPr>
              <a:t>)</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a:t>
            </a:r>
            <a:r>
              <a:rPr lang="en-US" altLang="zh-CN">
                <a:sym typeface="+mn-ea"/>
              </a:rPr>
              <a:t>5</a:t>
            </a:r>
            <a:r>
              <a:rPr lang="zh-CN" altLang="en-US">
                <a:sym typeface="+mn-ea"/>
              </a:rPr>
              <a:t>）求每个部门的最高工资: 部门号  部门的最高工资</a:t>
            </a:r>
          </a:p>
          <a:p>
            <a:r>
              <a:rPr lang="zh-CN" altLang="en-US">
                <a:sym typeface="+mn-ea"/>
              </a:rPr>
              <a:t>如果是</a:t>
            </a:r>
            <a:r>
              <a:rPr lang="en-US" altLang="zh-CN">
                <a:sym typeface="+mn-ea"/>
              </a:rPr>
              <a:t>SQL</a:t>
            </a:r>
            <a:r>
              <a:rPr lang="zh-CN" altLang="en-US">
                <a:sym typeface="+mn-ea"/>
              </a:rPr>
              <a:t>语句，是这样的： select deptno,max(sal) from emp group by deptno;</a:t>
            </a:r>
          </a:p>
          <a:p>
            <a:r>
              <a:rPr lang="zh-CN" altLang="en-US">
                <a:sym typeface="+mn-ea"/>
              </a:rPr>
              <a:t>如果是</a:t>
            </a:r>
            <a:r>
              <a:rPr lang="en-US" altLang="zh-CN" dirty="0">
                <a:sym typeface="+mn-ea"/>
              </a:rPr>
              <a:t>PigLatin</a:t>
            </a:r>
            <a:r>
              <a:rPr lang="zh-CN" altLang="en-US" dirty="0">
                <a:sym typeface="+mn-ea"/>
              </a:rPr>
              <a:t>，是这样的：</a:t>
            </a:r>
          </a:p>
          <a:p>
            <a:r>
              <a:rPr lang="zh-CN" altLang="en-US">
                <a:sym typeface="+mn-ea"/>
              </a:rPr>
              <a:t> 第一步：先分组</a:t>
            </a:r>
            <a:endParaRPr lang="zh-CN" altLang="en-US"/>
          </a:p>
          <a:p>
            <a:r>
              <a:rPr lang="zh-CN" altLang="en-US" b="1">
                <a:sym typeface="+mn-ea"/>
              </a:rPr>
              <a:t>emp51 = group emp by deptno;</a:t>
            </a:r>
            <a:endParaRPr lang="zh-CN" altLang="en-US">
              <a:sym typeface="+mn-ea"/>
            </a:endParaRPr>
          </a:p>
          <a:p>
            <a:endParaRPr lang="zh-CN" altLang="en-US"/>
          </a:p>
          <a:p>
            <a:r>
              <a:rPr lang="zh-CN" altLang="en-US">
                <a:sym typeface="+mn-ea"/>
              </a:rPr>
              <a:t>查看emp51的表结构</a:t>
            </a:r>
          </a:p>
          <a:p>
            <a:r>
              <a:rPr lang="zh-CN" altLang="en-US" b="1">
                <a:sym typeface="+mn-ea"/>
              </a:rPr>
              <a:t>describe emp51;</a:t>
            </a:r>
            <a:endParaRPr lang="zh-CN" altLang="en-US"/>
          </a:p>
          <a:p>
            <a:endParaRPr lang="zh-CN" altLang="en-US">
              <a:sym typeface="+mn-ea"/>
            </a:endParaRPr>
          </a:p>
          <a:p>
            <a:r>
              <a:rPr lang="zh-CN" altLang="en-US">
                <a:sym typeface="+mn-ea"/>
              </a:rPr>
              <a:t>结果：</a:t>
            </a:r>
            <a:endParaRPr lang="zh-CN" altLang="en-US"/>
          </a:p>
          <a:p>
            <a:r>
              <a:rPr lang="zh-CN" altLang="en-US">
                <a:sym typeface="+mn-ea"/>
              </a:rPr>
              <a:t>emp51: {</a:t>
            </a:r>
            <a:r>
              <a:rPr lang="zh-CN" altLang="en-US">
                <a:solidFill>
                  <a:srgbClr val="FF0000"/>
                </a:solidFill>
                <a:sym typeface="+mn-ea"/>
              </a:rPr>
              <a:t>group</a:t>
            </a:r>
            <a:r>
              <a:rPr lang="zh-CN" altLang="en-US">
                <a:sym typeface="+mn-ea"/>
              </a:rPr>
              <a:t>: int,</a:t>
            </a:r>
            <a:endParaRPr lang="zh-CN" altLang="en-US"/>
          </a:p>
          <a:p>
            <a:r>
              <a:rPr lang="zh-CN" altLang="en-US">
                <a:sym typeface="+mn-ea"/>
              </a:rPr>
              <a:t>emp: {(empno: int,ename: chararray,job: chararray,mgr: int,hiredate: chararray,sal: int,comm: int,deptno: int)}}</a:t>
            </a:r>
          </a:p>
          <a:p>
            <a:endParaRPr lang="zh-CN" altLang="en-US">
              <a:sym typeface="+mn-ea"/>
            </a:endParaRPr>
          </a:p>
          <a:p>
            <a:endParaRPr lang="zh-CN" altLang="en-US">
              <a:sym typeface="+mn-ea"/>
            </a:endParaRPr>
          </a:p>
          <a:p>
            <a:endParaRPr lang="zh-CN" altLang="en-US">
              <a:sym typeface="+mn-ea"/>
            </a:endParaRPr>
          </a:p>
          <a:p>
            <a:r>
              <a:rPr lang="en-US" altLang="zh-CN" dirty="0">
                <a:sym typeface="+mn-ea"/>
              </a:rPr>
              <a:t>(--</a:t>
            </a:r>
            <a:r>
              <a:rPr lang="zh-CN" altLang="en-US" dirty="0">
                <a:sym typeface="+mn-ea"/>
              </a:rPr>
              <a:t>课堂演示</a:t>
            </a:r>
            <a:r>
              <a:rPr lang="en-US" altLang="zh-CN" dirty="0">
                <a:sym typeface="+mn-ea"/>
              </a:rPr>
              <a:t>)</a:t>
            </a:r>
          </a:p>
          <a:p>
            <a:endParaRPr lang="zh-CN" altLang="en-US"/>
          </a:p>
          <a:p>
            <a:endParaRPr lang="zh-CN" altLang="en-US"/>
          </a:p>
          <a:p>
            <a:r>
              <a:rPr lang="zh-CN" altLang="en-US" b="1">
                <a:sym typeface="+mn-ea"/>
              </a:rPr>
              <a:t>dump emp51;</a:t>
            </a:r>
          </a:p>
          <a:p>
            <a:endParaRPr lang="zh-CN" altLang="en-US"/>
          </a:p>
          <a:p>
            <a:endParaRPr lang="zh-CN" altLang="en-US"/>
          </a:p>
          <a:p>
            <a:endParaRPr lang="zh-CN" altLang="en-US"/>
          </a:p>
          <a:p>
            <a:r>
              <a:rPr lang="zh-CN" altLang="en-US">
                <a:sym typeface="+mn-ea"/>
              </a:rPr>
              <a:t>第二步：求每个组（每个部门）工资的最大值   </a:t>
            </a:r>
            <a:r>
              <a:rPr lang="zh-CN" altLang="en-US">
                <a:solidFill>
                  <a:srgbClr val="FF0000"/>
                </a:solidFill>
                <a:sym typeface="+mn-ea"/>
              </a:rPr>
              <a:t>注意：MAX大写</a:t>
            </a:r>
            <a:endParaRPr lang="zh-CN" altLang="en-US"/>
          </a:p>
          <a:p>
            <a:r>
              <a:rPr lang="zh-CN" altLang="en-US" b="1">
                <a:sym typeface="+mn-ea"/>
              </a:rPr>
              <a:t>emp52 = foreach emp51 generate group,MAX(emp.sal)</a:t>
            </a:r>
            <a:r>
              <a:rPr lang="en-US" altLang="zh-CN" b="1">
                <a:sym typeface="+mn-ea"/>
              </a:rPr>
              <a:t>;</a:t>
            </a:r>
            <a:endParaRPr lang="zh-CN" altLang="en-US">
              <a:solidFill>
                <a:schemeClr val="tx1"/>
              </a:solidFill>
            </a:endParaRPr>
          </a:p>
          <a:p>
            <a:r>
              <a:rPr lang="en-US" altLang="zh-CN" b="1">
                <a:sym typeface="+mn-ea"/>
              </a:rPr>
              <a:t>dump emp52</a:t>
            </a:r>
            <a:endParaRPr lang="en-US" altLang="zh-CN" b="1">
              <a:solidFill>
                <a:schemeClr val="tx1"/>
              </a:solidFill>
            </a:endParaRPr>
          </a:p>
          <a:p>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a:t>
            </a:r>
            <a:r>
              <a:rPr lang="en-US" altLang="zh-CN">
                <a:sym typeface="+mn-ea"/>
              </a:rPr>
              <a:t>6</a:t>
            </a:r>
            <a:r>
              <a:rPr lang="zh-CN" altLang="en-US">
                <a:sym typeface="+mn-ea"/>
              </a:rPr>
              <a:t>）查询10号部门的员工</a:t>
            </a:r>
          </a:p>
          <a:p>
            <a:r>
              <a:rPr lang="zh-CN" altLang="en-US">
                <a:sym typeface="+mn-ea"/>
              </a:rPr>
              <a:t>如果是</a:t>
            </a:r>
            <a:r>
              <a:rPr lang="en-US" altLang="zh-CN">
                <a:sym typeface="+mn-ea"/>
              </a:rPr>
              <a:t>SQL</a:t>
            </a:r>
            <a:r>
              <a:rPr lang="zh-CN" altLang="en-US">
                <a:sym typeface="+mn-ea"/>
              </a:rPr>
              <a:t>语句，是这样的： select * from emp where deptno=10;</a:t>
            </a:r>
          </a:p>
          <a:p>
            <a:r>
              <a:rPr lang="zh-CN" altLang="en-US">
                <a:sym typeface="+mn-ea"/>
              </a:rPr>
              <a:t>如果是</a:t>
            </a:r>
            <a:r>
              <a:rPr lang="en-US" altLang="zh-CN" dirty="0">
                <a:sym typeface="+mn-ea"/>
              </a:rPr>
              <a:t>PigLatin</a:t>
            </a:r>
            <a:r>
              <a:rPr lang="zh-CN" altLang="en-US" dirty="0">
                <a:sym typeface="+mn-ea"/>
              </a:rPr>
              <a:t>，是这样的：</a:t>
            </a:r>
          </a:p>
          <a:p>
            <a:r>
              <a:rPr lang="zh-CN" altLang="en-US">
                <a:sym typeface="+mn-ea"/>
              </a:rPr>
              <a:t>emp6 = filter emp by deptno==10; </a:t>
            </a:r>
            <a:r>
              <a:rPr lang="zh-CN" altLang="en-US" b="1">
                <a:sym typeface="+mn-ea"/>
              </a:rPr>
              <a:t>  </a:t>
            </a:r>
          </a:p>
          <a:p>
            <a:r>
              <a:rPr lang="zh-CN" altLang="en-US">
                <a:sym typeface="+mn-ea"/>
              </a:rPr>
              <a:t>注意：两个等号</a:t>
            </a:r>
          </a:p>
          <a:p>
            <a:endParaRPr lang="zh-CN" altLang="en-US"/>
          </a:p>
          <a:p>
            <a:r>
              <a:rPr lang="zh-CN" altLang="en-US">
                <a:sym typeface="+mn-ea"/>
              </a:rPr>
              <a:t>（</a:t>
            </a:r>
            <a:r>
              <a:rPr lang="en-US" altLang="zh-CN">
                <a:sym typeface="+mn-ea"/>
              </a:rPr>
              <a:t>7</a:t>
            </a:r>
            <a:r>
              <a:rPr lang="zh-CN" altLang="en-US">
                <a:sym typeface="+mn-ea"/>
              </a:rPr>
              <a:t>）多表查询：部门名称、员工姓名</a:t>
            </a:r>
          </a:p>
          <a:p>
            <a:r>
              <a:rPr lang="zh-CN" altLang="en-US">
                <a:sym typeface="+mn-ea"/>
              </a:rPr>
              <a:t>如果是</a:t>
            </a:r>
            <a:r>
              <a:rPr lang="en-US" altLang="zh-CN">
                <a:sym typeface="+mn-ea"/>
              </a:rPr>
              <a:t>SQL</a:t>
            </a:r>
            <a:r>
              <a:rPr lang="zh-CN" altLang="en-US">
                <a:sym typeface="+mn-ea"/>
              </a:rPr>
              <a:t>语句，是这样的： select d.dname,e.ename from emp e,dept d where e.deptno=d.deptno;</a:t>
            </a:r>
          </a:p>
          <a:p>
            <a:r>
              <a:rPr lang="zh-CN" altLang="en-US">
                <a:sym typeface="+mn-ea"/>
              </a:rPr>
              <a:t>如果是</a:t>
            </a:r>
            <a:r>
              <a:rPr lang="en-US" altLang="zh-CN" dirty="0">
                <a:sym typeface="+mn-ea"/>
              </a:rPr>
              <a:t>PigLatin</a:t>
            </a:r>
            <a:r>
              <a:rPr lang="zh-CN" altLang="en-US" dirty="0">
                <a:sym typeface="+mn-ea"/>
              </a:rPr>
              <a:t>，是这样的：</a:t>
            </a:r>
          </a:p>
          <a:p>
            <a:r>
              <a:rPr lang="zh-CN" altLang="en-US">
                <a:sym typeface="+mn-ea"/>
              </a:rPr>
              <a:t>emp71 = join dept by deptno,emp by deptno;</a:t>
            </a:r>
          </a:p>
          <a:p>
            <a:endParaRPr lang="zh-CN" altLang="en-US">
              <a:sym typeface="+mn-ea"/>
            </a:endParaRPr>
          </a:p>
          <a:p>
            <a:r>
              <a:rPr lang="zh-CN" altLang="en-US">
                <a:sym typeface="+mn-ea"/>
              </a:rPr>
              <a:t>describe emp</a:t>
            </a:r>
            <a:r>
              <a:rPr lang="en-US" altLang="zh-CN">
                <a:sym typeface="+mn-ea"/>
              </a:rPr>
              <a:t>7</a:t>
            </a:r>
            <a:r>
              <a:rPr lang="zh-CN" altLang="en-US">
                <a:sym typeface="+mn-ea"/>
              </a:rPr>
              <a:t>1;</a:t>
            </a:r>
          </a:p>
          <a:p>
            <a:endParaRPr lang="zh-CN" altLang="en-US"/>
          </a:p>
          <a:p>
            <a:r>
              <a:rPr lang="zh-CN" altLang="en-US">
                <a:sym typeface="+mn-ea"/>
              </a:rPr>
              <a:t>emp72 = foreach emp71 generate dept::dname,emp::ename;</a:t>
            </a:r>
          </a:p>
          <a:p>
            <a:r>
              <a:rPr lang="en-US" altLang="zh-CN">
                <a:sym typeface="+mn-ea"/>
              </a:rPr>
              <a:t>dump emp72</a:t>
            </a:r>
            <a:endParaRPr lang="zh-CN" altLang="en-US">
              <a:sym typeface="+mn-ea"/>
            </a:endParaRPr>
          </a:p>
          <a:p>
            <a:endParaRPr lang="zh-CN" altLang="en-US"/>
          </a:p>
          <a:p>
            <a:r>
              <a:rPr lang="en-US" altLang="zh-CN" dirty="0">
                <a:sym typeface="+mn-ea"/>
              </a:rPr>
              <a:t>(--</a:t>
            </a:r>
            <a:r>
              <a:rPr lang="zh-CN" altLang="en-US" dirty="0">
                <a:sym typeface="+mn-ea"/>
              </a:rPr>
              <a:t>课堂演示</a:t>
            </a:r>
            <a:r>
              <a:rPr lang="en-US" altLang="zh-CN" dirty="0">
                <a:sym typeface="+mn-ea"/>
              </a:rPr>
              <a:t>)</a:t>
            </a:r>
          </a:p>
          <a:p>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a:t>
            </a:r>
            <a:r>
              <a:rPr lang="en-US" altLang="zh-CN">
                <a:sym typeface="+mn-ea"/>
              </a:rPr>
              <a:t>8</a:t>
            </a:r>
            <a:r>
              <a:rPr lang="zh-CN" altLang="en-US">
                <a:sym typeface="+mn-ea"/>
              </a:rPr>
              <a:t>）查询10和20号部门的员工信息</a:t>
            </a:r>
          </a:p>
          <a:p>
            <a:r>
              <a:rPr lang="zh-CN" altLang="en-US">
                <a:sym typeface="+mn-ea"/>
              </a:rPr>
              <a:t>如果是</a:t>
            </a:r>
            <a:r>
              <a:rPr lang="en-US" altLang="zh-CN">
                <a:sym typeface="+mn-ea"/>
              </a:rPr>
              <a:t>SQL</a:t>
            </a:r>
            <a:r>
              <a:rPr lang="zh-CN" altLang="en-US">
                <a:sym typeface="+mn-ea"/>
              </a:rPr>
              <a:t>语句，是这样的： select * from emp where deptno=10  union  select * from emp where deptno=20;</a:t>
            </a:r>
          </a:p>
          <a:p>
            <a:r>
              <a:rPr lang="zh-CN" altLang="en-US">
                <a:sym typeface="+mn-ea"/>
              </a:rPr>
              <a:t>如果是</a:t>
            </a:r>
            <a:r>
              <a:rPr lang="en-US" altLang="zh-CN" dirty="0">
                <a:sym typeface="+mn-ea"/>
              </a:rPr>
              <a:t>PigLatin</a:t>
            </a:r>
            <a:r>
              <a:rPr lang="zh-CN" altLang="en-US" dirty="0">
                <a:sym typeface="+mn-ea"/>
              </a:rPr>
              <a:t>，是这样的：</a:t>
            </a:r>
          </a:p>
          <a:p>
            <a:r>
              <a:rPr lang="zh-CN" altLang="en-US">
                <a:sym typeface="+mn-ea"/>
              </a:rPr>
              <a:t>emp10 = filter emp by deptno==10;</a:t>
            </a:r>
            <a:endParaRPr lang="zh-CN" altLang="en-US">
              <a:solidFill>
                <a:schemeClr val="tx1"/>
              </a:solidFill>
            </a:endParaRPr>
          </a:p>
          <a:p>
            <a:r>
              <a:rPr lang="zh-CN" altLang="en-US">
                <a:sym typeface="+mn-ea"/>
              </a:rPr>
              <a:t>emp20 = filter emp by deptno==20;</a:t>
            </a:r>
            <a:endParaRPr lang="zh-CN" altLang="en-US">
              <a:solidFill>
                <a:schemeClr val="tx1"/>
              </a:solidFill>
            </a:endParaRPr>
          </a:p>
          <a:p>
            <a:r>
              <a:rPr lang="zh-CN" altLang="en-US">
                <a:sym typeface="+mn-ea"/>
              </a:rPr>
              <a:t>emp1020 = union emp10,emp20;</a:t>
            </a:r>
            <a:endParaRPr lang="zh-CN" altLang="en-US">
              <a:solidFill>
                <a:schemeClr val="tx1"/>
              </a:solidFill>
              <a:sym typeface="+mn-ea"/>
            </a:endParaRPr>
          </a:p>
          <a:p>
            <a:r>
              <a:rPr lang="en-US" altLang="zh-CN">
                <a:sym typeface="+mn-ea"/>
              </a:rPr>
              <a:t>dump emp1020</a:t>
            </a:r>
          </a:p>
          <a:p>
            <a:endParaRPr lang="zh-CN" altLang="en-US"/>
          </a:p>
          <a:p>
            <a:r>
              <a:rPr lang="en-US" altLang="zh-CN">
                <a:sym typeface="+mn-ea"/>
              </a:rPr>
              <a:t>(9)</a:t>
            </a:r>
            <a:r>
              <a:rPr lang="zh-CN" altLang="en-US">
                <a:sym typeface="+mn-ea"/>
              </a:rPr>
              <a:t>存储表到</a:t>
            </a:r>
            <a:r>
              <a:rPr lang="en-US" altLang="zh-CN">
                <a:sym typeface="+mn-ea"/>
              </a:rPr>
              <a:t>HDFS</a:t>
            </a:r>
            <a:r>
              <a:rPr lang="zh-CN" altLang="en-US">
                <a:sym typeface="+mn-ea"/>
              </a:rPr>
              <a:t>（</a:t>
            </a:r>
            <a:r>
              <a:rPr lang="zh-CN" altLang="en-US">
                <a:solidFill>
                  <a:srgbClr val="FF0000"/>
                </a:solidFill>
                <a:sym typeface="+mn-ea"/>
              </a:rPr>
              <a:t>要求：目录预先不存在</a:t>
            </a:r>
            <a:r>
              <a:rPr lang="zh-CN" altLang="en-US">
                <a:sym typeface="+mn-ea"/>
              </a:rPr>
              <a:t>）</a:t>
            </a:r>
            <a:endParaRPr lang="en-US" altLang="zh-CN">
              <a:sym typeface="+mn-ea"/>
            </a:endParaRPr>
          </a:p>
          <a:p>
            <a:r>
              <a:rPr lang="en-US" altLang="zh-CN">
                <a:sym typeface="+mn-ea"/>
              </a:rPr>
              <a:t>  store emp1020 into '/output_pig'; </a:t>
            </a:r>
          </a:p>
          <a:p>
            <a:endParaRPr lang="zh-CN" altLang="en-US"/>
          </a:p>
          <a:p>
            <a:r>
              <a:rPr lang="en-US" altLang="zh-CN" dirty="0">
                <a:sym typeface="+mn-ea"/>
              </a:rPr>
              <a:t>(--</a:t>
            </a:r>
            <a:r>
              <a:rPr lang="zh-CN" altLang="en-US" dirty="0">
                <a:sym typeface="+mn-ea"/>
              </a:rPr>
              <a:t>课堂演示</a:t>
            </a:r>
            <a:r>
              <a:rPr lang="en-US" altLang="zh-CN" dirty="0">
                <a:sym typeface="+mn-ea"/>
              </a:rPr>
              <a:t>)</a:t>
            </a:r>
          </a:p>
          <a:p>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a:t>
            </a:r>
            <a:r>
              <a:rPr lang="en-US" altLang="zh-CN">
                <a:sym typeface="+mn-ea"/>
              </a:rPr>
              <a:t>10</a:t>
            </a:r>
            <a:r>
              <a:rPr lang="zh-CN" altLang="en-US">
                <a:sym typeface="+mn-ea"/>
              </a:rPr>
              <a:t>）执行WordCount</a:t>
            </a:r>
          </a:p>
          <a:p>
            <a:endParaRPr lang="zh-CN" altLang="en-US"/>
          </a:p>
          <a:p>
            <a:r>
              <a:rPr lang="zh-CN" altLang="en-US">
                <a:sym typeface="+mn-ea"/>
              </a:rPr>
              <a:t>① 加载数据 </a:t>
            </a:r>
            <a:endParaRPr lang="zh-CN" altLang="en-US"/>
          </a:p>
          <a:p>
            <a:r>
              <a:rPr lang="zh-CN" altLang="en-US">
                <a:sym typeface="+mn-ea"/>
              </a:rPr>
              <a:t>mydata = load '/input/data.txt' as (line:chararray);</a:t>
            </a:r>
            <a:endParaRPr lang="zh-CN" altLang="en-US"/>
          </a:p>
          <a:p>
            <a:endParaRPr lang="zh-CN" altLang="en-US"/>
          </a:p>
          <a:p>
            <a:r>
              <a:rPr lang="zh-CN" altLang="en-US">
                <a:sym typeface="+mn-ea"/>
              </a:rPr>
              <a:t>② 将字符串分割成单词 </a:t>
            </a:r>
            <a:endParaRPr lang="zh-CN" altLang="en-US"/>
          </a:p>
          <a:p>
            <a:r>
              <a:rPr lang="zh-CN" altLang="en-US">
                <a:sym typeface="+mn-ea"/>
              </a:rPr>
              <a:t>words = foreach mydata generate flatten(TOKENIZE(line)) as word;</a:t>
            </a:r>
            <a:endParaRPr lang="zh-CN" altLang="en-US"/>
          </a:p>
          <a:p>
            <a:endParaRPr lang="zh-CN" altLang="en-US"/>
          </a:p>
          <a:p>
            <a:r>
              <a:rPr lang="zh-CN" altLang="en-US">
                <a:sym typeface="+mn-ea"/>
              </a:rPr>
              <a:t>③ 对单词进行分组 </a:t>
            </a:r>
            <a:endParaRPr lang="zh-CN" altLang="en-US"/>
          </a:p>
          <a:p>
            <a:r>
              <a:rPr lang="zh-CN" altLang="en-US">
                <a:sym typeface="+mn-ea"/>
              </a:rPr>
              <a:t>grpd = group words by word; </a:t>
            </a:r>
          </a:p>
          <a:p>
            <a:endParaRPr lang="zh-CN" altLang="en-US">
              <a:sym typeface="+mn-ea"/>
            </a:endParaRPr>
          </a:p>
          <a:p>
            <a:r>
              <a:rPr lang="zh-CN" altLang="en-US">
                <a:sym typeface="+mn-ea"/>
              </a:rPr>
              <a:t>describe grpd;</a:t>
            </a:r>
            <a:endParaRPr lang="zh-CN" altLang="en-US"/>
          </a:p>
          <a:p>
            <a:endParaRPr lang="zh-CN" altLang="en-US"/>
          </a:p>
          <a:p>
            <a:r>
              <a:rPr lang="zh-CN" altLang="en-US">
                <a:sym typeface="+mn-ea"/>
              </a:rPr>
              <a:t>④ 统计每组中单词数量 </a:t>
            </a:r>
            <a:endParaRPr lang="zh-CN" altLang="en-US"/>
          </a:p>
          <a:p>
            <a:r>
              <a:rPr lang="zh-CN" altLang="en-US">
                <a:sym typeface="+mn-ea"/>
              </a:rPr>
              <a:t>cntd = foreach grpd generate group,COUNT(words); </a:t>
            </a:r>
            <a:endParaRPr lang="zh-CN" altLang="en-US"/>
          </a:p>
          <a:p>
            <a:endParaRPr lang="zh-CN" altLang="en-US"/>
          </a:p>
          <a:p>
            <a:r>
              <a:rPr lang="zh-CN" altLang="en-US">
                <a:sym typeface="+mn-ea"/>
              </a:rPr>
              <a:t>⑤ 打印结果 </a:t>
            </a:r>
            <a:endParaRPr lang="zh-CN" altLang="en-US"/>
          </a:p>
          <a:p>
            <a:r>
              <a:rPr lang="zh-CN" altLang="en-US">
                <a:sym typeface="+mn-ea"/>
              </a:rPr>
              <a:t>dump cntd;	</a:t>
            </a:r>
          </a:p>
          <a:p>
            <a:endParaRPr lang="zh-CN" altLang="en-US">
              <a:sym typeface="+mn-ea"/>
            </a:endParaRPr>
          </a:p>
          <a:p>
            <a:r>
              <a:rPr lang="en-US" altLang="zh-CN" dirty="0">
                <a:sym typeface="+mn-ea"/>
              </a:rPr>
              <a:t>(--</a:t>
            </a:r>
            <a:r>
              <a:rPr lang="zh-CN" altLang="en-US" dirty="0">
                <a:sym typeface="+mn-ea"/>
              </a:rPr>
              <a:t>课堂演示</a:t>
            </a:r>
            <a:r>
              <a:rPr lang="en-US" altLang="zh-CN" dirty="0">
                <a:sym typeface="+mn-ea"/>
              </a:rPr>
              <a:t>)</a:t>
            </a:r>
            <a:endParaRPr lang="zh-CN" altLang="en-US"/>
          </a:p>
          <a:p>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和</a:t>
            </a:r>
            <a:r>
              <a:rPr lang="en-US" altLang="zh-CN"/>
              <a:t>Hive</a:t>
            </a:r>
            <a:r>
              <a:rPr lang="zh-CN" altLang="en-US"/>
              <a:t>一样，</a:t>
            </a:r>
            <a:r>
              <a:rPr lang="en-US" altLang="zh-CN"/>
              <a:t>Pig</a:t>
            </a:r>
            <a:r>
              <a:rPr lang="zh-CN" altLang="en-US"/>
              <a:t>也支持</a:t>
            </a:r>
            <a:r>
              <a:rPr lang="en-US" altLang="zh-CN"/>
              <a:t>UDF</a:t>
            </a:r>
            <a:r>
              <a:rPr lang="zh-CN" altLang="en-US"/>
              <a:t>，即</a:t>
            </a:r>
            <a:r>
              <a:rPr lang="zh-CN" altLang="en-US" b="1" dirty="0">
                <a:sym typeface="+mn-ea"/>
              </a:rPr>
              <a:t>自定义函数。</a:t>
            </a:r>
          </a:p>
          <a:p>
            <a:r>
              <a:rPr lang="zh-CN" altLang="en-US"/>
              <a:t>这里的演示以下功能：</a:t>
            </a:r>
          </a:p>
          <a:p>
            <a:r>
              <a:rPr lang="zh-CN" altLang="en-US">
                <a:sym typeface="+mn-ea"/>
              </a:rPr>
              <a:t>（</a:t>
            </a:r>
            <a:r>
              <a:rPr lang="en-US" altLang="zh-CN">
                <a:sym typeface="+mn-ea"/>
              </a:rPr>
              <a:t>1</a:t>
            </a:r>
            <a:r>
              <a:rPr lang="zh-CN" altLang="en-US">
                <a:sym typeface="+mn-ea"/>
              </a:rPr>
              <a:t>）自定义的运算函数: 根据员工的薪水，判断薪水的级别</a:t>
            </a:r>
            <a:endParaRPr lang="zh-CN" altLang="en-US"/>
          </a:p>
          <a:p>
            <a:r>
              <a:rPr lang="zh-CN" altLang="en-US">
                <a:sym typeface="+mn-ea"/>
              </a:rPr>
              <a:t>（</a:t>
            </a:r>
            <a:r>
              <a:rPr lang="en-US" altLang="zh-CN">
                <a:sym typeface="+mn-ea"/>
              </a:rPr>
              <a:t>2</a:t>
            </a:r>
            <a:r>
              <a:rPr lang="zh-CN" altLang="en-US">
                <a:sym typeface="+mn-ea"/>
              </a:rPr>
              <a:t>）自定义的过滤函数: 查询薪水大于2000的员工</a:t>
            </a:r>
            <a:endParaRPr lang="zh-CN" altLang="en-US"/>
          </a:p>
          <a:p>
            <a:r>
              <a:rPr lang="zh-CN" altLang="en-US">
                <a:sym typeface="+mn-ea"/>
              </a:rPr>
              <a:t>（</a:t>
            </a:r>
            <a:r>
              <a:rPr lang="en-US" altLang="zh-CN">
                <a:sym typeface="+mn-ea"/>
              </a:rPr>
              <a:t>3</a:t>
            </a:r>
            <a:r>
              <a:rPr lang="zh-CN" altLang="en-US">
                <a:sym typeface="+mn-ea"/>
              </a:rPr>
              <a:t>）自定义的加载函数</a:t>
            </a:r>
          </a:p>
          <a:p>
            <a:endParaRPr lang="zh-CN" altLang="en-US"/>
          </a:p>
          <a:p>
            <a:r>
              <a:rPr lang="zh-CN" altLang="en-US"/>
              <a:t>（</a:t>
            </a:r>
            <a:r>
              <a:rPr lang="en-US" altLang="zh-CN"/>
              <a:t>--</a:t>
            </a:r>
            <a:r>
              <a:rPr lang="zh-CN" altLang="en-US"/>
              <a:t>课堂演示：导入工程，打包，代码分析）</a:t>
            </a:r>
          </a:p>
          <a:p>
            <a:endParaRPr lang="zh-CN" altLang="en-US"/>
          </a:p>
          <a:p>
            <a:r>
              <a:rPr lang="zh-CN" altLang="en-US"/>
              <a:t>最后是</a:t>
            </a:r>
            <a:r>
              <a:rPr lang="zh-CN" altLang="en-US">
                <a:sym typeface="+mn-ea"/>
              </a:rPr>
              <a:t>注册jar包</a:t>
            </a:r>
            <a:endParaRPr lang="zh-CN" altLang="en-US"/>
          </a:p>
          <a:p>
            <a:r>
              <a:rPr lang="zh-CN" altLang="en-US">
                <a:sym typeface="+mn-ea"/>
              </a:rPr>
              <a:t>register /root/temp/pig.jar</a:t>
            </a:r>
            <a:endParaRPr lang="zh-CN" altLang="en-US"/>
          </a:p>
          <a:p>
            <a:endParaRPr lang="zh-CN" altLang="en-US"/>
          </a:p>
          <a:p>
            <a:r>
              <a:rPr lang="zh-CN" altLang="en-US">
                <a:sym typeface="+mn-ea"/>
              </a:rPr>
              <a:t>emp2 = foreach emp generate empno,ename,sal,pig.CheckSalaryGrade(sal);</a:t>
            </a:r>
            <a:endParaRPr lang="zh-CN" altLang="en-US"/>
          </a:p>
          <a:p>
            <a:r>
              <a:rPr lang="en-US" altLang="zh-CN">
                <a:sym typeface="+mn-ea"/>
              </a:rPr>
              <a:t>filter emp by pig.IsSalaryTooHigh(sal);</a:t>
            </a:r>
            <a:endParaRPr lang="zh-CN" altLang="en-US"/>
          </a:p>
          <a:p>
            <a:r>
              <a:rPr lang="zh-CN" altLang="en-US">
                <a:sym typeface="+mn-ea"/>
              </a:rPr>
              <a:t>mydemo = load '/input/data.txt' using pig.MyLoadFunction();</a:t>
            </a:r>
            <a:endParaRPr lang="zh-CN" altLang="en-US"/>
          </a:p>
          <a:p>
            <a:endParaRPr lang="zh-CN" altLang="en-US"/>
          </a:p>
          <a:p>
            <a:endParaRPr lang="zh-CN" altLang="en-US"/>
          </a:p>
          <a:p>
            <a:r>
              <a:rPr lang="zh-CN" altLang="en-US">
                <a:sym typeface="+mn-ea"/>
              </a:rPr>
              <a:t>define 创建别名</a:t>
            </a:r>
            <a:endParaRPr lang="zh-CN" altLang="en-US"/>
          </a:p>
          <a:p>
            <a:r>
              <a:rPr lang="zh-CN" altLang="en-US">
                <a:sym typeface="+mn-ea"/>
              </a:rPr>
              <a:t>define myloadfunc pig.MyLoadFunction;</a:t>
            </a:r>
          </a:p>
          <a:p>
            <a:endParaRPr lang="zh-CN" altLang="en-US">
              <a:sym typeface="+mn-ea"/>
            </a:endParaRPr>
          </a:p>
          <a:p>
            <a:r>
              <a:rPr lang="zh-CN" altLang="en-US">
                <a:sym typeface="+mn-ea"/>
              </a:rPr>
              <a:t>（</a:t>
            </a:r>
            <a:r>
              <a:rPr lang="en-US" altLang="zh-CN">
                <a:sym typeface="+mn-ea"/>
              </a:rPr>
              <a:t>--</a:t>
            </a:r>
            <a:r>
              <a:rPr lang="zh-CN" altLang="en-US">
                <a:sym typeface="+mn-ea"/>
              </a:rPr>
              <a:t>课堂演示：运行上面的命令）</a:t>
            </a:r>
          </a:p>
          <a:p>
            <a:endParaRPr lang="zh-CN" altLang="en-US"/>
          </a:p>
          <a:p>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到目前为到，第六章就讲完了。</a:t>
            </a:r>
          </a:p>
          <a:p>
            <a:r>
              <a:rPr lang="zh-CN" altLang="en-US"/>
              <a:t>本章学了什么内容？我们可以回顾一下。包括：</a:t>
            </a:r>
          </a:p>
          <a:p>
            <a:r>
              <a:rPr lang="zh-CN" altLang="en-US">
                <a:sym typeface="+mn-ea"/>
              </a:rPr>
              <a:t>（</a:t>
            </a:r>
            <a:r>
              <a:rPr lang="en-US" altLang="zh-CN">
                <a:sym typeface="+mn-ea"/>
              </a:rPr>
              <a:t>1</a:t>
            </a:r>
            <a:r>
              <a:rPr lang="zh-CN" altLang="en-US">
                <a:sym typeface="+mn-ea"/>
              </a:rPr>
              <a:t>）列式存储、行式存储及</a:t>
            </a:r>
            <a:r>
              <a:rPr lang="en-US" altLang="zh-CN">
                <a:sym typeface="+mn-ea"/>
              </a:rPr>
              <a:t>HBase</a:t>
            </a:r>
            <a:r>
              <a:rPr lang="zh-CN" altLang="en-US">
                <a:sym typeface="+mn-ea"/>
              </a:rPr>
              <a:t>的特性、使用场景</a:t>
            </a:r>
            <a:endParaRPr lang="zh-CN" altLang="en-US"/>
          </a:p>
          <a:p>
            <a:r>
              <a:rPr lang="zh-CN" altLang="en-US">
                <a:sym typeface="+mn-ea"/>
              </a:rPr>
              <a:t>（</a:t>
            </a:r>
            <a:r>
              <a:rPr lang="en-US" altLang="zh-CN">
                <a:sym typeface="+mn-ea"/>
              </a:rPr>
              <a:t>2</a:t>
            </a:r>
            <a:r>
              <a:rPr lang="zh-CN" altLang="en-US">
                <a:sym typeface="+mn-ea"/>
              </a:rPr>
              <a:t>）</a:t>
            </a:r>
            <a:r>
              <a:rPr lang="en-US" altLang="zh-CN">
                <a:sym typeface="+mn-ea"/>
              </a:rPr>
              <a:t>HBase</a:t>
            </a:r>
            <a:r>
              <a:rPr lang="zh-CN" altLang="en-US">
                <a:sym typeface="+mn-ea"/>
              </a:rPr>
              <a:t>的安装</a:t>
            </a:r>
            <a:endParaRPr lang="zh-CN" altLang="en-US"/>
          </a:p>
          <a:p>
            <a:r>
              <a:rPr lang="zh-CN" altLang="en-US">
                <a:sym typeface="+mn-ea"/>
              </a:rPr>
              <a:t>（</a:t>
            </a:r>
            <a:r>
              <a:rPr lang="en-US" altLang="zh-CN">
                <a:sym typeface="+mn-ea"/>
              </a:rPr>
              <a:t>3</a:t>
            </a:r>
            <a:r>
              <a:rPr lang="zh-CN" altLang="en-US">
                <a:sym typeface="+mn-ea"/>
              </a:rPr>
              <a:t>）</a:t>
            </a:r>
            <a:r>
              <a:rPr lang="en-US" altLang="zh-CN">
                <a:sym typeface="+mn-ea"/>
              </a:rPr>
              <a:t>HBase</a:t>
            </a:r>
            <a:r>
              <a:rPr lang="zh-CN" altLang="en-US">
                <a:sym typeface="+mn-ea"/>
              </a:rPr>
              <a:t>的架构</a:t>
            </a:r>
            <a:endParaRPr lang="zh-CN" altLang="en-US"/>
          </a:p>
          <a:p>
            <a:r>
              <a:rPr lang="zh-CN" altLang="en-US">
                <a:sym typeface="+mn-ea"/>
              </a:rPr>
              <a:t>（</a:t>
            </a:r>
            <a:r>
              <a:rPr lang="en-US" altLang="zh-CN">
                <a:sym typeface="+mn-ea"/>
              </a:rPr>
              <a:t>4</a:t>
            </a:r>
            <a:r>
              <a:rPr lang="zh-CN" altLang="en-US">
                <a:sym typeface="+mn-ea"/>
              </a:rPr>
              <a:t>）</a:t>
            </a:r>
            <a:r>
              <a:rPr lang="en-US" altLang="zh-CN">
                <a:sym typeface="+mn-ea"/>
              </a:rPr>
              <a:t>CLI</a:t>
            </a:r>
            <a:r>
              <a:rPr lang="zh-CN" altLang="en-US">
                <a:sym typeface="+mn-ea"/>
              </a:rPr>
              <a:t>、</a:t>
            </a:r>
            <a:r>
              <a:rPr lang="en-US" altLang="zh-CN">
                <a:sym typeface="+mn-ea"/>
              </a:rPr>
              <a:t>JAVA API</a:t>
            </a:r>
            <a:r>
              <a:rPr lang="zh-CN" altLang="en-US">
                <a:sym typeface="+mn-ea"/>
              </a:rPr>
              <a:t>访问</a:t>
            </a:r>
            <a:r>
              <a:rPr lang="en-US" altLang="zh-CN">
                <a:sym typeface="+mn-ea"/>
              </a:rPr>
              <a:t>HBase</a:t>
            </a:r>
            <a:endParaRPr lang="en-US" altLang="zh-CN"/>
          </a:p>
          <a:p>
            <a:r>
              <a:rPr lang="zh-CN" altLang="en-US">
                <a:sym typeface="+mn-ea"/>
              </a:rPr>
              <a:t>（</a:t>
            </a:r>
            <a:r>
              <a:rPr lang="en-US" altLang="zh-CN">
                <a:sym typeface="+mn-ea"/>
              </a:rPr>
              <a:t>5</a:t>
            </a:r>
            <a:r>
              <a:rPr lang="zh-CN" altLang="en-US">
                <a:sym typeface="+mn-ea"/>
              </a:rPr>
              <a:t>）</a:t>
            </a:r>
            <a:r>
              <a:rPr lang="en-US" altLang="zh-CN">
                <a:sym typeface="+mn-ea"/>
              </a:rPr>
              <a:t>Hive的数据模型</a:t>
            </a:r>
            <a:r>
              <a:rPr lang="zh-CN" altLang="en-US">
                <a:sym typeface="+mn-ea"/>
              </a:rPr>
              <a:t>，包括表、外部表；分区表、桶表、视图。</a:t>
            </a:r>
            <a:endParaRPr lang="en-US" altLang="zh-CN"/>
          </a:p>
          <a:p>
            <a:r>
              <a:rPr lang="zh-CN" altLang="en-US">
                <a:sym typeface="+mn-ea"/>
              </a:rPr>
              <a:t>（</a:t>
            </a:r>
            <a:r>
              <a:rPr lang="en-US" altLang="zh-CN">
                <a:sym typeface="+mn-ea"/>
              </a:rPr>
              <a:t>6</a:t>
            </a:r>
            <a:r>
              <a:rPr lang="zh-CN" altLang="en-US">
                <a:sym typeface="+mn-ea"/>
              </a:rPr>
              <a:t>）</a:t>
            </a:r>
            <a:r>
              <a:rPr lang="en-US" altLang="zh-CN">
                <a:sym typeface="+mn-ea"/>
              </a:rPr>
              <a:t>Pig</a:t>
            </a:r>
            <a:r>
              <a:rPr lang="zh-CN" altLang="en-US">
                <a:sym typeface="+mn-ea"/>
              </a:rPr>
              <a:t>的安装</a:t>
            </a:r>
            <a:endParaRPr lang="en-US" altLang="zh-CN"/>
          </a:p>
          <a:p>
            <a:r>
              <a:rPr lang="zh-CN" altLang="en-US">
                <a:sym typeface="+mn-ea"/>
              </a:rPr>
              <a:t>（</a:t>
            </a:r>
            <a:r>
              <a:rPr lang="en-US" altLang="zh-CN">
                <a:sym typeface="+mn-ea"/>
              </a:rPr>
              <a:t>7</a:t>
            </a:r>
            <a:r>
              <a:rPr lang="zh-CN" altLang="en-US">
                <a:sym typeface="+mn-ea"/>
              </a:rPr>
              <a:t>）Pig的数据模型</a:t>
            </a:r>
            <a:endParaRPr lang="zh-CN" altLang="en-US"/>
          </a:p>
          <a:p>
            <a:r>
              <a:rPr lang="zh-CN" altLang="en-US">
                <a:sym typeface="+mn-ea"/>
              </a:rPr>
              <a:t>（</a:t>
            </a:r>
            <a:r>
              <a:rPr lang="en-US" altLang="zh-CN">
                <a:sym typeface="+mn-ea"/>
              </a:rPr>
              <a:t>8</a:t>
            </a:r>
            <a:r>
              <a:rPr lang="zh-CN" altLang="en-US">
                <a:sym typeface="+mn-ea"/>
              </a:rPr>
              <a:t>）PigLatin语句使用</a:t>
            </a:r>
          </a:p>
          <a:p>
            <a:endParaRPr lang="en-US" altLang="zh-CN"/>
          </a:p>
          <a:p>
            <a:r>
              <a:rPr lang="zh-CN" altLang="en-US"/>
              <a:t>谢谢！</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讲完了列式存储、行式存储，我们再了解另两个名词：OLTP 和OLAP。</a:t>
            </a:r>
          </a:p>
          <a:p>
            <a:r>
              <a:rPr lang="zh-CN" altLang="en-US">
                <a:sym typeface="+mn-ea"/>
              </a:rPr>
              <a:t>OLTP是指On-Line Transaction Processing，也即联机事务处理过程。OLAP是指On-Line Analytic Processing，即联机分析处理过程。比如银行转账。</a:t>
            </a:r>
          </a:p>
          <a:p>
            <a:r>
              <a:rPr lang="zh-CN" altLang="en-US" dirty="0"/>
              <a:t>OLTP可以</a:t>
            </a:r>
            <a:r>
              <a:rPr lang="zh-CN" altLang="en-US">
                <a:sym typeface="+mn-ea"/>
              </a:rPr>
              <a:t>对用户操作快速响应。OLAP支持复杂的分析操作，提供直观易懂的查询结果。比如商品推荐</a:t>
            </a:r>
          </a:p>
        </p:txBody>
      </p:sp>
      <p:sp>
        <p:nvSpPr>
          <p:cNvPr id="4" name="Slide Number Placeholder 3"/>
          <p:cNvSpPr>
            <a:spLocks noGrp="1"/>
          </p:cNvSpPr>
          <p:nvPr>
            <p:ph type="sldNum" sz="quarter" idx="10"/>
          </p:nvPr>
        </p:nvSpPr>
        <p:spPr/>
        <p:txBody>
          <a:bodyPr/>
          <a:lstStyle/>
          <a:p>
            <a:fld id="{276F91A9-D84C-44C2-96C3-29782D358322}"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t>2021/5/23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lvl1pPr>
              <a:defRPr>
                <a:solidFill>
                  <a:schemeClr val="tx1">
                    <a:lumMod val="65000"/>
                    <a:lumOff val="35000"/>
                  </a:schemeClr>
                </a:solidFill>
                <a:latin typeface="微软雅黑" panose="020B0503020204020204" charset="-122"/>
                <a:ea typeface="微软雅黑" panose="020B0503020204020204" charset="-122"/>
              </a:defRPr>
            </a:lvl1pPr>
          </a:lstStyle>
          <a:p>
            <a:r>
              <a:rPr lang="zh-CN" altLang="en-US"/>
              <a:t>单击此处编辑母版标题样式</a:t>
            </a:r>
          </a:p>
        </p:txBody>
      </p:sp>
      <p:sp>
        <p:nvSpPr>
          <p:cNvPr id="3" name="内容占位符 2"/>
          <p:cNvSpPr>
            <a:spLocks noGrp="1"/>
          </p:cNvSpPr>
          <p:nvPr>
            <p:ph idx="1"/>
          </p:nvPr>
        </p:nvSpPr>
        <p:spPr>
          <a:xfrm>
            <a:off x="838200" y="1825625"/>
            <a:ext cx="10515600" cy="4351338"/>
          </a:xfrm>
        </p:spPr>
        <p:txBody>
          <a:bodyPr/>
          <a:lstStyle>
            <a:lvl1pPr>
              <a:defRPr>
                <a:solidFill>
                  <a:schemeClr val="tx1">
                    <a:lumMod val="65000"/>
                    <a:lumOff val="35000"/>
                  </a:schemeClr>
                </a:solidFill>
                <a:latin typeface="微软雅黑" panose="020B0503020204020204" charset="-122"/>
                <a:ea typeface="微软雅黑" panose="020B0503020204020204" charset="-122"/>
              </a:defRPr>
            </a:lvl1pPr>
            <a:lvl2pPr>
              <a:defRPr>
                <a:solidFill>
                  <a:schemeClr val="tx1">
                    <a:lumMod val="65000"/>
                    <a:lumOff val="35000"/>
                  </a:schemeClr>
                </a:solidFill>
                <a:latin typeface="微软雅黑" panose="020B0503020204020204" charset="-122"/>
                <a:ea typeface="微软雅黑" panose="020B0503020204020204" charset="-122"/>
              </a:defRPr>
            </a:lvl2pPr>
            <a:lvl3pPr>
              <a:defRPr>
                <a:solidFill>
                  <a:schemeClr val="tx1">
                    <a:lumMod val="65000"/>
                    <a:lumOff val="35000"/>
                  </a:schemeClr>
                </a:solidFill>
                <a:latin typeface="微软雅黑" panose="020B0503020204020204" charset="-122"/>
                <a:ea typeface="微软雅黑" panose="020B0503020204020204" charset="-122"/>
              </a:defRPr>
            </a:lvl3pPr>
            <a:lvl4pPr>
              <a:defRPr>
                <a:solidFill>
                  <a:schemeClr val="tx1">
                    <a:lumMod val="65000"/>
                    <a:lumOff val="35000"/>
                  </a:schemeClr>
                </a:solidFill>
                <a:latin typeface="微软雅黑" panose="020B0503020204020204" charset="-122"/>
                <a:ea typeface="微软雅黑" panose="020B0503020204020204" charset="-122"/>
              </a:defRPr>
            </a:lvl4pPr>
            <a:lvl5pPr>
              <a:defRPr>
                <a:solidFill>
                  <a:schemeClr val="tx1">
                    <a:lumMod val="65000"/>
                    <a:lumOff val="35000"/>
                  </a:schemeClr>
                </a:solidFill>
                <a:latin typeface="微软雅黑" panose="020B0503020204020204" charset="-122"/>
                <a:ea typeface="微软雅黑" panose="020B050302020402020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2021/5/23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997B5FA-0921-464F-AAE1-844C04324D75}" type="datetimeFigureOut">
              <a:rPr lang="zh-CN" altLang="en-US" smtClean="0"/>
              <a:t>2021/5/23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7" name="灯片编号占位符 5"/>
          <p:cNvSpPr txBox="1"/>
          <p:nvPr userDrawn="1"/>
        </p:nvSpPr>
        <p:spPr>
          <a:xfrm>
            <a:off x="11066328" y="214290"/>
            <a:ext cx="787424" cy="476250"/>
          </a:xfrm>
          <a:prstGeom prst="rect">
            <a:avLst/>
          </a:prstGeom>
        </p:spPr>
        <p:txBody>
          <a:bodyPr/>
          <a:lstStyle>
            <a:lvl1pPr>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1677DA0A-B8CB-4480-B4CA-78820B2FDF0F}" type="slidenum">
              <a:rPr kumimoji="0" lang="zh-CN" altLang="en-US" sz="1800" b="0" i="0" u="none" strike="noStrike" kern="1200" cap="none" spc="0" normalizeH="0" baseline="0" noProof="0" smtClean="0">
                <a:ln>
                  <a:noFill/>
                </a:ln>
                <a:solidFill>
                  <a:schemeClr val="bg1"/>
                </a:solidFill>
                <a:effectLst/>
                <a:uLnTx/>
                <a:uFillTx/>
                <a:latin typeface="+mn-lt"/>
                <a:ea typeface="+mn-ea"/>
                <a:cs typeface="+mn-cs"/>
              </a:rPr>
              <a:t>‹#›</a:t>
            </a:fld>
            <a:endParaRPr kumimoji="0" lang="en-US" altLang="zh-CN" sz="1800" b="0" i="0" u="none" strike="noStrike" kern="1200" cap="none" spc="0" normalizeH="0" baseline="0" noProof="0" dirty="0">
              <a:ln>
                <a:noFill/>
              </a:ln>
              <a:solidFill>
                <a:schemeClr val="bg1"/>
              </a:solidFill>
              <a:effectLst/>
              <a:uLnTx/>
              <a:uFillTx/>
              <a:latin typeface="+mn-lt"/>
              <a:ea typeface="+mn-ea"/>
              <a:cs typeface="+mn-cs"/>
            </a:endParaRPr>
          </a:p>
        </p:txBody>
      </p:sp>
      <p:sp>
        <p:nvSpPr>
          <p:cNvPr id="9" name="内容占位符 8"/>
          <p:cNvSpPr>
            <a:spLocks noGrp="1"/>
          </p:cNvSpPr>
          <p:nvPr>
            <p:ph sz="quarter" idx="13"/>
          </p:nvPr>
        </p:nvSpPr>
        <p:spPr>
          <a:xfrm>
            <a:off x="700645" y="1268760"/>
            <a:ext cx="10771952" cy="4824536"/>
          </a:xfrm>
          <a:prstGeom prst="rect">
            <a:avLst/>
          </a:prstGeo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4"/>
          </p:nvPr>
        </p:nvSpPr>
        <p:spPr>
          <a:xfrm>
            <a:off x="719668" y="203624"/>
            <a:ext cx="8640233" cy="620688"/>
          </a:xfrm>
          <a:prstGeom prst="rect">
            <a:avLst/>
          </a:prstGeom>
        </p:spPr>
        <p:txBody>
          <a:bodyPr/>
          <a:lstStyle>
            <a:lvl1pPr>
              <a:buFontTx/>
              <a:buNone/>
              <a:defRPr>
                <a:latin typeface="微软雅黑" panose="020B0503020204020204" charset="-122"/>
                <a:ea typeface="微软雅黑" panose="020B0503020204020204" charset="-122"/>
                <a:cs typeface="Arial Unicode MS" panose="020B0604020202020204" pitchFamily="34" charset="-122"/>
              </a:defRPr>
            </a:lvl1pPr>
          </a:lstStyle>
          <a:p>
            <a:pPr lvl="0"/>
            <a:r>
              <a:rPr lang="zh-CN" altLang="en-US" dirty="0"/>
              <a:t>单击此处编辑母版文本样式</a:t>
            </a:r>
          </a:p>
        </p:txBody>
      </p:sp>
      <p:sp>
        <p:nvSpPr>
          <p:cNvPr id="5" name="矩形 4"/>
          <p:cNvSpPr/>
          <p:nvPr userDrawn="1"/>
        </p:nvSpPr>
        <p:spPr>
          <a:xfrm flipV="1">
            <a:off x="-3031" y="884480"/>
            <a:ext cx="7442496" cy="4321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6"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7073" y="6471266"/>
            <a:ext cx="12229073" cy="414118"/>
          </a:xfrm>
          <a:prstGeom prst="rect">
            <a:avLst/>
          </a:prstGeom>
          <a:noFill/>
          <a:ln>
            <a:noFill/>
          </a:ln>
        </p:spPr>
      </p:pic>
      <p:sp>
        <p:nvSpPr>
          <p:cNvPr id="10" name="TextBox 9"/>
          <p:cNvSpPr txBox="1"/>
          <p:nvPr userDrawn="1"/>
        </p:nvSpPr>
        <p:spPr>
          <a:xfrm>
            <a:off x="-37073" y="6504694"/>
            <a:ext cx="2843033" cy="325544"/>
          </a:xfrm>
          <a:prstGeom prst="rect">
            <a:avLst/>
          </a:prstGeom>
          <a:noFill/>
        </p:spPr>
        <p:txBody>
          <a:bodyPr wrap="square" lIns="78555" tIns="39278" rIns="78555" bIns="39278" rtlCol="0">
            <a:spAutoFit/>
          </a:bodyPr>
          <a:lstStyle/>
          <a:p>
            <a:pPr algn="r"/>
            <a:r>
              <a:rPr lang="zh-CN" altLang="en-US" sz="1600" b="0" dirty="0">
                <a:solidFill>
                  <a:schemeClr val="bg1"/>
                </a:solidFill>
                <a:latin typeface="华文行楷" panose="02010800040101010101" pitchFamily="2" charset="-122"/>
                <a:ea typeface="华文行楷" panose="02010800040101010101" pitchFamily="2" charset="-122"/>
              </a:rPr>
              <a:t>计算  决定未来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1+#ppt_w/2"/>
                                          </p:val>
                                        </p:tav>
                                        <p:tav tm="100000">
                                          <p:val>
                                            <p:strVal val="#ppt_x"/>
                                          </p:val>
                                        </p:tav>
                                      </p:tavLst>
                                    </p:anim>
                                    <p:anim calcmode="lin" valueType="num">
                                      <p:cBhvr additive="base">
                                        <p:cTn id="8" dur="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7" name="灯片编号占位符 5"/>
          <p:cNvSpPr txBox="1"/>
          <p:nvPr userDrawn="1"/>
        </p:nvSpPr>
        <p:spPr>
          <a:xfrm>
            <a:off x="11066328" y="214290"/>
            <a:ext cx="787424" cy="476250"/>
          </a:xfrm>
          <a:prstGeom prst="rect">
            <a:avLst/>
          </a:prstGeom>
        </p:spPr>
        <p:txBody>
          <a:bodyPr/>
          <a:lstStyle>
            <a:lvl1pPr>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1677DA0A-B8CB-4480-B4CA-78820B2FDF0F}" type="slidenum">
              <a:rPr kumimoji="0" lang="zh-CN" altLang="en-US" sz="1800" b="0" i="0" u="none" strike="noStrike" kern="1200" cap="none" spc="0" normalizeH="0" baseline="0" noProof="0" smtClean="0">
                <a:ln>
                  <a:noFill/>
                </a:ln>
                <a:solidFill>
                  <a:schemeClr val="bg1"/>
                </a:solidFill>
                <a:effectLst/>
                <a:uLnTx/>
                <a:uFillTx/>
                <a:latin typeface="+mn-lt"/>
                <a:ea typeface="+mn-ea"/>
                <a:cs typeface="+mn-cs"/>
              </a:rPr>
              <a:t>‹#›</a:t>
            </a:fld>
            <a:endParaRPr kumimoji="0" lang="en-US" altLang="zh-CN" sz="1800" b="0" i="0" u="none" strike="noStrike" kern="1200" cap="none" spc="0" normalizeH="0" baseline="0" noProof="0" dirty="0">
              <a:ln>
                <a:noFill/>
              </a:ln>
              <a:solidFill>
                <a:schemeClr val="bg1"/>
              </a:solidFill>
              <a:effectLst/>
              <a:uLnTx/>
              <a:uFillTx/>
              <a:latin typeface="+mn-lt"/>
              <a:ea typeface="+mn-ea"/>
              <a:cs typeface="+mn-cs"/>
            </a:endParaRPr>
          </a:p>
        </p:txBody>
      </p:sp>
      <p:sp>
        <p:nvSpPr>
          <p:cNvPr id="9" name="内容占位符 8"/>
          <p:cNvSpPr>
            <a:spLocks noGrp="1"/>
          </p:cNvSpPr>
          <p:nvPr>
            <p:ph sz="quarter" idx="13"/>
          </p:nvPr>
        </p:nvSpPr>
        <p:spPr>
          <a:xfrm>
            <a:off x="700645" y="1268760"/>
            <a:ext cx="10771952" cy="4824536"/>
          </a:xfrm>
          <a:prstGeom prst="rect">
            <a:avLst/>
          </a:prstGeo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4"/>
          </p:nvPr>
        </p:nvSpPr>
        <p:spPr>
          <a:xfrm>
            <a:off x="719668" y="203624"/>
            <a:ext cx="8640233" cy="620688"/>
          </a:xfrm>
          <a:prstGeom prst="rect">
            <a:avLst/>
          </a:prstGeom>
        </p:spPr>
        <p:txBody>
          <a:bodyPr/>
          <a:lstStyle>
            <a:lvl1pPr>
              <a:buFontTx/>
              <a:buNone/>
              <a:defRPr>
                <a:latin typeface="微软雅黑" panose="020B0503020204020204" charset="-122"/>
                <a:ea typeface="微软雅黑" panose="020B0503020204020204" charset="-122"/>
                <a:cs typeface="Arial Unicode MS" panose="020B0604020202020204" pitchFamily="34" charset="-122"/>
              </a:defRPr>
            </a:lvl1pPr>
          </a:lstStyle>
          <a:p>
            <a:pPr lvl="0"/>
            <a:r>
              <a:rPr lang="zh-CN" altLang="en-US" dirty="0"/>
              <a:t>单击此处编辑母版文本样式</a:t>
            </a:r>
          </a:p>
        </p:txBody>
      </p:sp>
      <p:sp>
        <p:nvSpPr>
          <p:cNvPr id="5" name="矩形 4"/>
          <p:cNvSpPr/>
          <p:nvPr userDrawn="1"/>
        </p:nvSpPr>
        <p:spPr>
          <a:xfrm flipV="1">
            <a:off x="-3031" y="884480"/>
            <a:ext cx="7442496" cy="4321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6"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7073" y="6471266"/>
            <a:ext cx="12229073" cy="414118"/>
          </a:xfrm>
          <a:prstGeom prst="rect">
            <a:avLst/>
          </a:prstGeom>
          <a:noFill/>
          <a:ln>
            <a:noFill/>
          </a:ln>
        </p:spPr>
      </p:pic>
      <p:sp>
        <p:nvSpPr>
          <p:cNvPr id="10" name="TextBox 9"/>
          <p:cNvSpPr txBox="1"/>
          <p:nvPr userDrawn="1"/>
        </p:nvSpPr>
        <p:spPr>
          <a:xfrm>
            <a:off x="-37073" y="6504694"/>
            <a:ext cx="2843033" cy="325544"/>
          </a:xfrm>
          <a:prstGeom prst="rect">
            <a:avLst/>
          </a:prstGeom>
          <a:noFill/>
        </p:spPr>
        <p:txBody>
          <a:bodyPr wrap="square" lIns="78555" tIns="39278" rIns="78555" bIns="39278" rtlCol="0">
            <a:spAutoFit/>
          </a:bodyPr>
          <a:lstStyle/>
          <a:p>
            <a:pPr algn="r"/>
            <a:r>
              <a:rPr lang="zh-CN" altLang="en-US" sz="1600" b="0" dirty="0">
                <a:solidFill>
                  <a:schemeClr val="bg1"/>
                </a:solidFill>
                <a:latin typeface="华文行楷" panose="02010800040101010101" pitchFamily="2" charset="-122"/>
                <a:ea typeface="华文行楷" panose="02010800040101010101" pitchFamily="2" charset="-122"/>
              </a:rPr>
              <a:t>计算  决定未来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1+#ppt_w/2"/>
                                          </p:val>
                                        </p:tav>
                                        <p:tav tm="100000">
                                          <p:val>
                                            <p:strVal val="#ppt_x"/>
                                          </p:val>
                                        </p:tav>
                                      </p:tavLst>
                                    </p:anim>
                                    <p:anim calcmode="lin" valueType="num">
                                      <p:cBhvr additive="base">
                                        <p:cTn id="8" dur="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7" name="灯片编号占位符 5"/>
          <p:cNvSpPr txBox="1"/>
          <p:nvPr userDrawn="1"/>
        </p:nvSpPr>
        <p:spPr>
          <a:xfrm>
            <a:off x="11066328" y="214290"/>
            <a:ext cx="787424" cy="476250"/>
          </a:xfrm>
          <a:prstGeom prst="rect">
            <a:avLst/>
          </a:prstGeom>
        </p:spPr>
        <p:txBody>
          <a:bodyPr/>
          <a:lstStyle>
            <a:lvl1pPr>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1677DA0A-B8CB-4480-B4CA-78820B2FDF0F}" type="slidenum">
              <a:rPr kumimoji="0" lang="zh-CN" altLang="en-US" sz="1800" b="0" i="0" u="none" strike="noStrike" kern="1200" cap="none" spc="0" normalizeH="0" baseline="0" noProof="0" smtClean="0">
                <a:ln>
                  <a:noFill/>
                </a:ln>
                <a:solidFill>
                  <a:schemeClr val="bg1"/>
                </a:solidFill>
                <a:effectLst/>
                <a:uLnTx/>
                <a:uFillTx/>
                <a:latin typeface="+mn-lt"/>
                <a:ea typeface="+mn-ea"/>
                <a:cs typeface="+mn-cs"/>
              </a:rPr>
              <a:t>‹#›</a:t>
            </a:fld>
            <a:endParaRPr kumimoji="0" lang="en-US" altLang="zh-CN" sz="1800" b="0" i="0" u="none" strike="noStrike" kern="1200" cap="none" spc="0" normalizeH="0" baseline="0" noProof="0" dirty="0">
              <a:ln>
                <a:noFill/>
              </a:ln>
              <a:solidFill>
                <a:schemeClr val="bg1"/>
              </a:solidFill>
              <a:effectLst/>
              <a:uLnTx/>
              <a:uFillTx/>
              <a:latin typeface="+mn-lt"/>
              <a:ea typeface="+mn-ea"/>
              <a:cs typeface="+mn-cs"/>
            </a:endParaRPr>
          </a:p>
        </p:txBody>
      </p:sp>
      <p:sp>
        <p:nvSpPr>
          <p:cNvPr id="9" name="内容占位符 8"/>
          <p:cNvSpPr>
            <a:spLocks noGrp="1"/>
          </p:cNvSpPr>
          <p:nvPr>
            <p:ph sz="quarter" idx="13"/>
          </p:nvPr>
        </p:nvSpPr>
        <p:spPr>
          <a:xfrm>
            <a:off x="700645" y="1268760"/>
            <a:ext cx="10771952" cy="4824536"/>
          </a:xfrm>
          <a:prstGeom prst="rect">
            <a:avLst/>
          </a:prstGeo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4"/>
          </p:nvPr>
        </p:nvSpPr>
        <p:spPr>
          <a:xfrm>
            <a:off x="719668" y="203624"/>
            <a:ext cx="8640233" cy="620688"/>
          </a:xfrm>
          <a:prstGeom prst="rect">
            <a:avLst/>
          </a:prstGeom>
        </p:spPr>
        <p:txBody>
          <a:bodyPr/>
          <a:lstStyle>
            <a:lvl1pPr>
              <a:buFontTx/>
              <a:buNone/>
              <a:defRPr>
                <a:latin typeface="微软雅黑" panose="020B0503020204020204" charset="-122"/>
                <a:ea typeface="微软雅黑" panose="020B0503020204020204" charset="-122"/>
                <a:cs typeface="Arial Unicode MS" panose="020B0604020202020204" pitchFamily="34" charset="-122"/>
              </a:defRPr>
            </a:lvl1pPr>
          </a:lstStyle>
          <a:p>
            <a:pPr lvl="0"/>
            <a:r>
              <a:rPr lang="zh-CN" altLang="en-US" dirty="0"/>
              <a:t>单击此处编辑母版文本样式</a:t>
            </a:r>
          </a:p>
        </p:txBody>
      </p:sp>
      <p:sp>
        <p:nvSpPr>
          <p:cNvPr id="5" name="矩形 4"/>
          <p:cNvSpPr/>
          <p:nvPr userDrawn="1"/>
        </p:nvSpPr>
        <p:spPr>
          <a:xfrm flipV="1">
            <a:off x="-3031" y="884480"/>
            <a:ext cx="7442496" cy="4321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6"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7073" y="6471266"/>
            <a:ext cx="12229073" cy="414118"/>
          </a:xfrm>
          <a:prstGeom prst="rect">
            <a:avLst/>
          </a:prstGeom>
          <a:noFill/>
          <a:ln>
            <a:noFill/>
          </a:ln>
        </p:spPr>
      </p:pic>
      <p:sp>
        <p:nvSpPr>
          <p:cNvPr id="10" name="TextBox 9"/>
          <p:cNvSpPr txBox="1"/>
          <p:nvPr userDrawn="1"/>
        </p:nvSpPr>
        <p:spPr>
          <a:xfrm>
            <a:off x="-37073" y="6504694"/>
            <a:ext cx="2843033" cy="325544"/>
          </a:xfrm>
          <a:prstGeom prst="rect">
            <a:avLst/>
          </a:prstGeom>
          <a:noFill/>
        </p:spPr>
        <p:txBody>
          <a:bodyPr wrap="square" lIns="78555" tIns="39278" rIns="78555" bIns="39278" rtlCol="0">
            <a:spAutoFit/>
          </a:bodyPr>
          <a:lstStyle/>
          <a:p>
            <a:pPr algn="r"/>
            <a:r>
              <a:rPr lang="zh-CN" altLang="en-US" sz="1600" b="0" dirty="0">
                <a:solidFill>
                  <a:schemeClr val="bg1"/>
                </a:solidFill>
                <a:latin typeface="华文行楷" panose="02010800040101010101" pitchFamily="2" charset="-122"/>
                <a:ea typeface="华文行楷" panose="02010800040101010101" pitchFamily="2" charset="-122"/>
              </a:rPr>
              <a:t>计算  决定未来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1+#ppt_w/2"/>
                                          </p:val>
                                        </p:tav>
                                        <p:tav tm="100000">
                                          <p:val>
                                            <p:strVal val="#ppt_x"/>
                                          </p:val>
                                        </p:tav>
                                      </p:tavLst>
                                    </p:anim>
                                    <p:anim calcmode="lin" valueType="num">
                                      <p:cBhvr additive="base">
                                        <p:cTn id="8" dur="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7" name="灯片编号占位符 5"/>
          <p:cNvSpPr txBox="1"/>
          <p:nvPr userDrawn="1"/>
        </p:nvSpPr>
        <p:spPr>
          <a:xfrm>
            <a:off x="11066328" y="214290"/>
            <a:ext cx="787424" cy="476250"/>
          </a:xfrm>
          <a:prstGeom prst="rect">
            <a:avLst/>
          </a:prstGeom>
        </p:spPr>
        <p:txBody>
          <a:bodyPr/>
          <a:lstStyle>
            <a:lvl1pPr>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1677DA0A-B8CB-4480-B4CA-78820B2FDF0F}" type="slidenum">
              <a:rPr kumimoji="0" lang="zh-CN" altLang="en-US" sz="1800" b="0" i="0" u="none" strike="noStrike" kern="1200" cap="none" spc="0" normalizeH="0" baseline="0" noProof="0" smtClean="0">
                <a:ln>
                  <a:noFill/>
                </a:ln>
                <a:solidFill>
                  <a:schemeClr val="bg1"/>
                </a:solidFill>
                <a:effectLst/>
                <a:uLnTx/>
                <a:uFillTx/>
                <a:latin typeface="+mn-lt"/>
                <a:ea typeface="+mn-ea"/>
                <a:cs typeface="+mn-cs"/>
              </a:rPr>
              <a:t>‹#›</a:t>
            </a:fld>
            <a:endParaRPr kumimoji="0" lang="en-US" altLang="zh-CN" sz="1800" b="0" i="0" u="none" strike="noStrike" kern="1200" cap="none" spc="0" normalizeH="0" baseline="0" noProof="0" dirty="0">
              <a:ln>
                <a:noFill/>
              </a:ln>
              <a:solidFill>
                <a:schemeClr val="bg1"/>
              </a:solidFill>
              <a:effectLst/>
              <a:uLnTx/>
              <a:uFillTx/>
              <a:latin typeface="+mn-lt"/>
              <a:ea typeface="+mn-ea"/>
              <a:cs typeface="+mn-cs"/>
            </a:endParaRPr>
          </a:p>
        </p:txBody>
      </p:sp>
      <p:sp>
        <p:nvSpPr>
          <p:cNvPr id="9" name="内容占位符 8"/>
          <p:cNvSpPr>
            <a:spLocks noGrp="1"/>
          </p:cNvSpPr>
          <p:nvPr>
            <p:ph sz="quarter" idx="13"/>
          </p:nvPr>
        </p:nvSpPr>
        <p:spPr>
          <a:xfrm>
            <a:off x="700645" y="1268760"/>
            <a:ext cx="10771952" cy="4824536"/>
          </a:xfrm>
          <a:prstGeom prst="rect">
            <a:avLst/>
          </a:prstGeo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4"/>
          </p:nvPr>
        </p:nvSpPr>
        <p:spPr>
          <a:xfrm>
            <a:off x="719668" y="203624"/>
            <a:ext cx="8640233" cy="620688"/>
          </a:xfrm>
          <a:prstGeom prst="rect">
            <a:avLst/>
          </a:prstGeom>
        </p:spPr>
        <p:txBody>
          <a:bodyPr/>
          <a:lstStyle>
            <a:lvl1pPr>
              <a:buFontTx/>
              <a:buNone/>
              <a:defRPr>
                <a:latin typeface="微软雅黑" panose="020B0503020204020204" charset="-122"/>
                <a:ea typeface="微软雅黑" panose="020B0503020204020204" charset="-122"/>
                <a:cs typeface="Arial Unicode MS" panose="020B0604020202020204" pitchFamily="34" charset="-122"/>
              </a:defRPr>
            </a:lvl1pPr>
          </a:lstStyle>
          <a:p>
            <a:pPr lvl="0"/>
            <a:r>
              <a:rPr lang="zh-CN" altLang="en-US" dirty="0"/>
              <a:t>单击此处编辑母版文本样式</a:t>
            </a:r>
          </a:p>
        </p:txBody>
      </p:sp>
      <p:sp>
        <p:nvSpPr>
          <p:cNvPr id="5" name="矩形 4"/>
          <p:cNvSpPr/>
          <p:nvPr userDrawn="1"/>
        </p:nvSpPr>
        <p:spPr>
          <a:xfrm flipV="1">
            <a:off x="-3031" y="884480"/>
            <a:ext cx="7442496" cy="4321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6"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7073" y="6471266"/>
            <a:ext cx="12229073" cy="414118"/>
          </a:xfrm>
          <a:prstGeom prst="rect">
            <a:avLst/>
          </a:prstGeom>
          <a:noFill/>
          <a:ln>
            <a:noFill/>
          </a:ln>
        </p:spPr>
      </p:pic>
      <p:sp>
        <p:nvSpPr>
          <p:cNvPr id="10" name="TextBox 9"/>
          <p:cNvSpPr txBox="1"/>
          <p:nvPr userDrawn="1"/>
        </p:nvSpPr>
        <p:spPr>
          <a:xfrm>
            <a:off x="-37073" y="6504694"/>
            <a:ext cx="2843033" cy="325544"/>
          </a:xfrm>
          <a:prstGeom prst="rect">
            <a:avLst/>
          </a:prstGeom>
          <a:noFill/>
        </p:spPr>
        <p:txBody>
          <a:bodyPr wrap="square" lIns="78555" tIns="39278" rIns="78555" bIns="39278" rtlCol="0">
            <a:spAutoFit/>
          </a:bodyPr>
          <a:lstStyle/>
          <a:p>
            <a:pPr algn="r"/>
            <a:r>
              <a:rPr lang="zh-CN" altLang="en-US" sz="1600" b="0" dirty="0">
                <a:solidFill>
                  <a:schemeClr val="bg1"/>
                </a:solidFill>
                <a:latin typeface="华文行楷" panose="02010800040101010101" pitchFamily="2" charset="-122"/>
                <a:ea typeface="华文行楷" panose="02010800040101010101" pitchFamily="2" charset="-122"/>
              </a:rPr>
              <a:t>计算  决定未来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1+#ppt_w/2"/>
                                          </p:val>
                                        </p:tav>
                                        <p:tav tm="100000">
                                          <p:val>
                                            <p:strVal val="#ppt_x"/>
                                          </p:val>
                                        </p:tav>
                                      </p:tavLst>
                                    </p:anim>
                                    <p:anim calcmode="lin" valueType="num">
                                      <p:cBhvr additive="base">
                                        <p:cTn id="8" dur="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eaLnBrk="0" hangingPunct="0">
              <a:defRPr/>
            </a:lvl1pPr>
          </a:lstStyle>
          <a:p>
            <a:fld id="{068C4245-2DB4-4457-AC6A-D8E11794E114}" type="datetimeFigureOut">
              <a:rPr lang="en-US" altLang="en-US"/>
              <a:t>5/23/2021</a:t>
            </a:fld>
            <a:endParaRPr lang="en-US" altLang="en-US"/>
          </a:p>
        </p:txBody>
      </p:sp>
      <p:sp>
        <p:nvSpPr>
          <p:cNvPr id="3" name="Footer Placeholder 4"/>
          <p:cNvSpPr>
            <a:spLocks noGrp="1"/>
          </p:cNvSpPr>
          <p:nvPr>
            <p:ph type="ftr" sz="quarter" idx="11"/>
          </p:nvPr>
        </p:nvSpPr>
        <p:spPr/>
        <p:txBody>
          <a:bodyPr/>
          <a:lstStyle>
            <a:lvl1pPr eaLnBrk="0" hangingPunct="0">
              <a:defRPr/>
            </a:lvl1pPr>
          </a:lstStyle>
          <a:p>
            <a:endParaRPr lang="en-US" altLang="en-US"/>
          </a:p>
        </p:txBody>
      </p:sp>
      <p:sp>
        <p:nvSpPr>
          <p:cNvPr id="4" name="Slide Number Placeholder 5"/>
          <p:cNvSpPr>
            <a:spLocks noGrp="1"/>
          </p:cNvSpPr>
          <p:nvPr>
            <p:ph type="sldNum" sz="quarter" idx="12"/>
          </p:nvPr>
        </p:nvSpPr>
        <p:spPr/>
        <p:txBody>
          <a:bodyPr/>
          <a:lstStyle>
            <a:lvl1pPr eaLnBrk="0" hangingPunct="0">
              <a:defRPr/>
            </a:lvl1pPr>
          </a:lstStyle>
          <a:p>
            <a:fld id="{EBCD4427-F983-4DBA-B951-CD70FAFEE3E0}" type="slidenum">
              <a:rPr lang="en-US" altLang="en-US"/>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2021/5/23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
        <p:nvSpPr>
          <p:cNvPr id="16" name="矩形 15"/>
          <p:cNvSpPr/>
          <p:nvPr userDrawn="1"/>
        </p:nvSpPr>
        <p:spPr>
          <a:xfrm>
            <a:off x="-4445" y="-3175"/>
            <a:ext cx="6901180" cy="128270"/>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userDrawn="1"/>
        </p:nvSpPr>
        <p:spPr>
          <a:xfrm>
            <a:off x="-4445" y="125095"/>
            <a:ext cx="6901815" cy="144145"/>
          </a:xfrm>
          <a:prstGeom prst="rect">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userDrawn="1"/>
        </p:nvSpPr>
        <p:spPr>
          <a:xfrm>
            <a:off x="-4445" y="269240"/>
            <a:ext cx="6901180" cy="144145"/>
          </a:xfrm>
          <a:prstGeom prst="rect">
            <a:avLst/>
          </a:prstGeom>
          <a:solidFill>
            <a:srgbClr val="A50021">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1" name="图片 50" descr="瑞翼教育（红灰版）"/>
          <p:cNvPicPr>
            <a:picLocks noChangeAspect="1"/>
          </p:cNvPicPr>
          <p:nvPr userDrawn="1"/>
        </p:nvPicPr>
        <p:blipFill>
          <a:blip r:embed="rId10"/>
          <a:stretch>
            <a:fillRect/>
          </a:stretch>
        </p:blipFill>
        <p:spPr>
          <a:xfrm>
            <a:off x="9236710" y="41275"/>
            <a:ext cx="1787525" cy="403225"/>
          </a:xfrm>
          <a:prstGeom prst="rect">
            <a:avLst/>
          </a:prstGeom>
        </p:spPr>
      </p:pic>
      <p:grpSp>
        <p:nvGrpSpPr>
          <p:cNvPr id="37" name="组合 36"/>
          <p:cNvGrpSpPr/>
          <p:nvPr userDrawn="1"/>
        </p:nvGrpSpPr>
        <p:grpSpPr>
          <a:xfrm>
            <a:off x="11423015" y="-3175"/>
            <a:ext cx="797560" cy="422275"/>
            <a:chOff x="-7" y="-6"/>
            <a:chExt cx="1256" cy="665"/>
          </a:xfrm>
        </p:grpSpPr>
        <p:sp>
          <p:nvSpPr>
            <p:cNvPr id="10" name="矩形 9"/>
            <p:cNvSpPr/>
            <p:nvPr userDrawn="1"/>
          </p:nvSpPr>
          <p:spPr>
            <a:xfrm>
              <a:off x="-6" y="-6"/>
              <a:ext cx="1255" cy="202"/>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7" y="196"/>
              <a:ext cx="1247" cy="227"/>
            </a:xfrm>
            <a:prstGeom prst="rect">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6" y="423"/>
              <a:ext cx="1255" cy="236"/>
            </a:xfrm>
            <a:prstGeom prst="rect">
              <a:avLst/>
            </a:prstGeom>
            <a:solidFill>
              <a:srgbClr val="B226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descr="红色SUGON"/>
          <p:cNvPicPr>
            <a:picLocks noChangeAspect="1"/>
          </p:cNvPicPr>
          <p:nvPr userDrawn="1"/>
        </p:nvPicPr>
        <p:blipFill>
          <a:blip r:embed="rId11"/>
          <a:stretch>
            <a:fillRect/>
          </a:stretch>
        </p:blipFill>
        <p:spPr>
          <a:xfrm>
            <a:off x="7284085" y="-149225"/>
            <a:ext cx="1757680" cy="77152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3.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5.png"/><Relationship Id="rId5" Type="http://schemas.openxmlformats.org/officeDocument/2006/relationships/tags" Target="../tags/tag5.xml"/><Relationship Id="rId10" Type="http://schemas.openxmlformats.org/officeDocument/2006/relationships/image" Target="../media/image4.png"/><Relationship Id="rId4" Type="http://schemas.openxmlformats.org/officeDocument/2006/relationships/tags" Target="../tags/tag4.xml"/><Relationship Id="rId9"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3" Type="http://schemas.openxmlformats.org/officeDocument/2006/relationships/tags" Target="../tags/tag24.xml"/><Relationship Id="rId18" Type="http://schemas.openxmlformats.org/officeDocument/2006/relationships/tags" Target="../tags/tag29.xml"/><Relationship Id="rId26" Type="http://schemas.openxmlformats.org/officeDocument/2006/relationships/tags" Target="../tags/tag37.xml"/><Relationship Id="rId39" Type="http://schemas.openxmlformats.org/officeDocument/2006/relationships/tags" Target="../tags/tag50.xml"/><Relationship Id="rId21" Type="http://schemas.openxmlformats.org/officeDocument/2006/relationships/tags" Target="../tags/tag32.xml"/><Relationship Id="rId34" Type="http://schemas.openxmlformats.org/officeDocument/2006/relationships/tags" Target="../tags/tag45.xml"/><Relationship Id="rId42" Type="http://schemas.openxmlformats.org/officeDocument/2006/relationships/slideLayout" Target="../slideLayouts/slideLayout2.xml"/><Relationship Id="rId7" Type="http://schemas.openxmlformats.org/officeDocument/2006/relationships/tags" Target="../tags/tag18.xml"/><Relationship Id="rId2" Type="http://schemas.openxmlformats.org/officeDocument/2006/relationships/tags" Target="../tags/tag13.xml"/><Relationship Id="rId16" Type="http://schemas.openxmlformats.org/officeDocument/2006/relationships/tags" Target="../tags/tag27.xml"/><Relationship Id="rId20" Type="http://schemas.openxmlformats.org/officeDocument/2006/relationships/tags" Target="../tags/tag31.xml"/><Relationship Id="rId29" Type="http://schemas.openxmlformats.org/officeDocument/2006/relationships/tags" Target="../tags/tag40.xml"/><Relationship Id="rId41" Type="http://schemas.openxmlformats.org/officeDocument/2006/relationships/tags" Target="../tags/tag52.xml"/><Relationship Id="rId1" Type="http://schemas.openxmlformats.org/officeDocument/2006/relationships/tags" Target="../tags/tag12.xml"/><Relationship Id="rId6" Type="http://schemas.openxmlformats.org/officeDocument/2006/relationships/tags" Target="../tags/tag17.xml"/><Relationship Id="rId11" Type="http://schemas.openxmlformats.org/officeDocument/2006/relationships/tags" Target="../tags/tag22.xml"/><Relationship Id="rId24" Type="http://schemas.openxmlformats.org/officeDocument/2006/relationships/tags" Target="../tags/tag35.xml"/><Relationship Id="rId32" Type="http://schemas.openxmlformats.org/officeDocument/2006/relationships/tags" Target="../tags/tag43.xml"/><Relationship Id="rId37" Type="http://schemas.openxmlformats.org/officeDocument/2006/relationships/tags" Target="../tags/tag48.xml"/><Relationship Id="rId40" Type="http://schemas.openxmlformats.org/officeDocument/2006/relationships/tags" Target="../tags/tag51.xml"/><Relationship Id="rId5" Type="http://schemas.openxmlformats.org/officeDocument/2006/relationships/tags" Target="../tags/tag16.xml"/><Relationship Id="rId15" Type="http://schemas.openxmlformats.org/officeDocument/2006/relationships/tags" Target="../tags/tag26.xml"/><Relationship Id="rId23" Type="http://schemas.openxmlformats.org/officeDocument/2006/relationships/tags" Target="../tags/tag34.xml"/><Relationship Id="rId28" Type="http://schemas.openxmlformats.org/officeDocument/2006/relationships/tags" Target="../tags/tag39.xml"/><Relationship Id="rId36" Type="http://schemas.openxmlformats.org/officeDocument/2006/relationships/tags" Target="../tags/tag47.xml"/><Relationship Id="rId10" Type="http://schemas.openxmlformats.org/officeDocument/2006/relationships/tags" Target="../tags/tag21.xml"/><Relationship Id="rId19" Type="http://schemas.openxmlformats.org/officeDocument/2006/relationships/tags" Target="../tags/tag30.xml"/><Relationship Id="rId31" Type="http://schemas.openxmlformats.org/officeDocument/2006/relationships/tags" Target="../tags/tag42.xml"/><Relationship Id="rId4" Type="http://schemas.openxmlformats.org/officeDocument/2006/relationships/tags" Target="../tags/tag15.xml"/><Relationship Id="rId9" Type="http://schemas.openxmlformats.org/officeDocument/2006/relationships/tags" Target="../tags/tag20.xml"/><Relationship Id="rId14" Type="http://schemas.openxmlformats.org/officeDocument/2006/relationships/tags" Target="../tags/tag25.xml"/><Relationship Id="rId22" Type="http://schemas.openxmlformats.org/officeDocument/2006/relationships/tags" Target="../tags/tag33.xml"/><Relationship Id="rId27" Type="http://schemas.openxmlformats.org/officeDocument/2006/relationships/tags" Target="../tags/tag38.xml"/><Relationship Id="rId30" Type="http://schemas.openxmlformats.org/officeDocument/2006/relationships/tags" Target="../tags/tag41.xml"/><Relationship Id="rId35" Type="http://schemas.openxmlformats.org/officeDocument/2006/relationships/tags" Target="../tags/tag46.xml"/><Relationship Id="rId43" Type="http://schemas.openxmlformats.org/officeDocument/2006/relationships/notesSlide" Target="../notesSlides/notesSlide10.xml"/><Relationship Id="rId8" Type="http://schemas.openxmlformats.org/officeDocument/2006/relationships/tags" Target="../tags/tag19.xml"/><Relationship Id="rId3" Type="http://schemas.openxmlformats.org/officeDocument/2006/relationships/tags" Target="../tags/tag14.xml"/><Relationship Id="rId12" Type="http://schemas.openxmlformats.org/officeDocument/2006/relationships/tags" Target="../tags/tag23.xml"/><Relationship Id="rId17" Type="http://schemas.openxmlformats.org/officeDocument/2006/relationships/tags" Target="../tags/tag28.xml"/><Relationship Id="rId25" Type="http://schemas.openxmlformats.org/officeDocument/2006/relationships/tags" Target="../tags/tag36.xml"/><Relationship Id="rId33" Type="http://schemas.openxmlformats.org/officeDocument/2006/relationships/tags" Target="../tags/tag44.xml"/><Relationship Id="rId38" Type="http://schemas.openxmlformats.org/officeDocument/2006/relationships/tags" Target="../tags/tag4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0.wmf"/></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53.xml"/><Relationship Id="rId4" Type="http://schemas.openxmlformats.org/officeDocument/2006/relationships/image" Target="../media/image6.GIF"/></Relationships>
</file>

<file path=ppt/slides/_rels/slide3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4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5.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notesSlide" Target="../notesSlides/notesSlide4.xml"/><Relationship Id="rId4"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image" Target="../media/image6.GIF"/><Relationship Id="rId1" Type="http://schemas.openxmlformats.org/officeDocument/2006/relationships/slideLayout" Target="../slideLayouts/slideLayout2.xml"/><Relationship Id="rId4" Type="http://schemas.openxmlformats.org/officeDocument/2006/relationships/image" Target="../media/image12.wmf"/></Relationships>
</file>

<file path=ppt/slides/_rels/slide5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5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3.png"/></Relationships>
</file>

<file path=ppt/slides/_rels/slide5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3.png"/></Relationships>
</file>

<file path=ppt/slides/_rels/slide5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8.xml"/><Relationship Id="rId1" Type="http://schemas.openxmlformats.org/officeDocument/2006/relationships/tags" Target="../tags/tag57.xml"/><Relationship Id="rId5" Type="http://schemas.openxmlformats.org/officeDocument/2006/relationships/image" Target="../media/image6.GIF"/><Relationship Id="rId4" Type="http://schemas.openxmlformats.org/officeDocument/2006/relationships/notesSlide" Target="../notesSlides/notesSlide47.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59.xml"/><Relationship Id="rId4" Type="http://schemas.openxmlformats.org/officeDocument/2006/relationships/image" Target="../media/image6.GIF"/></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60.xml"/><Relationship Id="rId4" Type="http://schemas.openxmlformats.org/officeDocument/2006/relationships/image" Target="../media/image6.GIF"/></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2.xml"/><Relationship Id="rId1" Type="http://schemas.openxmlformats.org/officeDocument/2006/relationships/tags" Target="../tags/tag61.xml"/><Relationship Id="rId5" Type="http://schemas.openxmlformats.org/officeDocument/2006/relationships/image" Target="../media/image6.GIF"/><Relationship Id="rId4"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63.xml"/><Relationship Id="rId4" Type="http://schemas.openxmlformats.org/officeDocument/2006/relationships/image" Target="../media/image6.GIF"/></Relationships>
</file>

<file path=ppt/slides/_rels/slide61.xml.rels><?xml version="1.0" encoding="UTF-8" standalone="yes"?>
<Relationships xmlns="http://schemas.openxmlformats.org/package/2006/relationships"><Relationship Id="rId3" Type="http://schemas.openxmlformats.org/officeDocument/2006/relationships/image" Target="../media/image6.GIF"/><Relationship Id="rId7" Type="http://schemas.openxmlformats.org/officeDocument/2006/relationships/image" Target="../media/image15.wmf"/><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oleObject" Target="../embeddings/oleObject4.bin"/><Relationship Id="rId5" Type="http://schemas.openxmlformats.org/officeDocument/2006/relationships/image" Target="../media/image14.wmf"/><Relationship Id="rId4" Type="http://schemas.openxmlformats.org/officeDocument/2006/relationships/oleObject" Target="../embeddings/oleObject3.bin"/></Relationships>
</file>

<file path=ppt/slides/_rels/slide6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58.xml"/><Relationship Id="rId1" Type="http://schemas.openxmlformats.org/officeDocument/2006/relationships/slideLayout" Target="../slideLayouts/slideLayout2.xml"/><Relationship Id="rId5" Type="http://schemas.openxmlformats.org/officeDocument/2006/relationships/image" Target="../media/image16.wmf"/><Relationship Id="rId4" Type="http://schemas.openxmlformats.org/officeDocument/2006/relationships/oleObject" Target="../embeddings/oleObject5.bin"/></Relationships>
</file>

<file path=ppt/slides/_rels/slide6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PA_任意多边形 19"/>
          <p:cNvSpPr/>
          <p:nvPr>
            <p:custDataLst>
              <p:tags r:id="rId1"/>
            </p:custDataLst>
          </p:nvPr>
        </p:nvSpPr>
        <p:spPr>
          <a:xfrm>
            <a:off x="0" y="-117614"/>
            <a:ext cx="12192000" cy="3416893"/>
          </a:xfrm>
          <a:custGeom>
            <a:avLst/>
            <a:gdLst>
              <a:gd name="connsiteX0" fmla="*/ 0 w 11644590"/>
              <a:gd name="connsiteY0" fmla="*/ 0 h 3139633"/>
              <a:gd name="connsiteX1" fmla="*/ 11644590 w 11644590"/>
              <a:gd name="connsiteY1" fmla="*/ 0 h 3139633"/>
              <a:gd name="connsiteX2" fmla="*/ 3048000 w 11644590"/>
              <a:gd name="connsiteY2" fmla="*/ 3139633 h 3139633"/>
              <a:gd name="connsiteX3" fmla="*/ 0 w 11644590"/>
              <a:gd name="connsiteY3" fmla="*/ 1605195 h 3139633"/>
              <a:gd name="connsiteX4" fmla="*/ 0 w 11644590"/>
              <a:gd name="connsiteY4" fmla="*/ 0 h 3139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44590" h="3139633">
                <a:moveTo>
                  <a:pt x="0" y="0"/>
                </a:moveTo>
                <a:lnTo>
                  <a:pt x="11644590" y="0"/>
                </a:lnTo>
                <a:lnTo>
                  <a:pt x="3048000" y="3139633"/>
                </a:lnTo>
                <a:lnTo>
                  <a:pt x="0" y="1605195"/>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PA_任意多边形 23"/>
          <p:cNvSpPr/>
          <p:nvPr>
            <p:custDataLst>
              <p:tags r:id="rId2"/>
            </p:custDataLst>
          </p:nvPr>
        </p:nvSpPr>
        <p:spPr>
          <a:xfrm>
            <a:off x="-4445" y="-86360"/>
            <a:ext cx="12367260" cy="3251835"/>
          </a:xfrm>
          <a:custGeom>
            <a:avLst/>
            <a:gdLst>
              <a:gd name="connsiteX0" fmla="*/ 0 w 11757236"/>
              <a:gd name="connsiteY0" fmla="*/ 0 h 3251846"/>
              <a:gd name="connsiteX1" fmla="*/ 11757236 w 11757236"/>
              <a:gd name="connsiteY1" fmla="*/ 0 h 3251846"/>
              <a:gd name="connsiteX2" fmla="*/ 3191286 w 11757236"/>
              <a:gd name="connsiteY2" fmla="*/ 3251846 h 3251846"/>
              <a:gd name="connsiteX3" fmla="*/ 0 w 11757236"/>
              <a:gd name="connsiteY3" fmla="*/ 1581902 h 3251846"/>
            </a:gdLst>
            <a:ahLst/>
            <a:cxnLst>
              <a:cxn ang="0">
                <a:pos x="connsiteX0" y="connsiteY0"/>
              </a:cxn>
              <a:cxn ang="0">
                <a:pos x="connsiteX1" y="connsiteY1"/>
              </a:cxn>
              <a:cxn ang="0">
                <a:pos x="connsiteX2" y="connsiteY2"/>
              </a:cxn>
              <a:cxn ang="0">
                <a:pos x="connsiteX3" y="connsiteY3"/>
              </a:cxn>
            </a:cxnLst>
            <a:rect l="l" t="t" r="r" b="b"/>
            <a:pathLst>
              <a:path w="11757236" h="3251846">
                <a:moveTo>
                  <a:pt x="0" y="0"/>
                </a:moveTo>
                <a:lnTo>
                  <a:pt x="11757236" y="0"/>
                </a:lnTo>
                <a:lnTo>
                  <a:pt x="3191286" y="3251846"/>
                </a:lnTo>
                <a:lnTo>
                  <a:pt x="0" y="158190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PA_任意多边形 24"/>
          <p:cNvSpPr/>
          <p:nvPr>
            <p:custDataLst>
              <p:tags r:id="rId3"/>
            </p:custDataLst>
          </p:nvPr>
        </p:nvSpPr>
        <p:spPr>
          <a:xfrm>
            <a:off x="1270" y="-86360"/>
            <a:ext cx="12179935" cy="3182620"/>
          </a:xfrm>
          <a:custGeom>
            <a:avLst/>
            <a:gdLst>
              <a:gd name="connsiteX0" fmla="*/ 0 w 11575120"/>
              <a:gd name="connsiteY0" fmla="*/ 0 h 3182710"/>
              <a:gd name="connsiteX1" fmla="*/ 11575120 w 11575120"/>
              <a:gd name="connsiteY1" fmla="*/ 0 h 3182710"/>
              <a:gd name="connsiteX2" fmla="*/ 3191286 w 11575120"/>
              <a:gd name="connsiteY2" fmla="*/ 3182710 h 3182710"/>
              <a:gd name="connsiteX3" fmla="*/ 0 w 11575120"/>
              <a:gd name="connsiteY3" fmla="*/ 1512766 h 3182710"/>
            </a:gdLst>
            <a:ahLst/>
            <a:cxnLst>
              <a:cxn ang="0">
                <a:pos x="connsiteX0" y="connsiteY0"/>
              </a:cxn>
              <a:cxn ang="0">
                <a:pos x="connsiteX1" y="connsiteY1"/>
              </a:cxn>
              <a:cxn ang="0">
                <a:pos x="connsiteX2" y="connsiteY2"/>
              </a:cxn>
              <a:cxn ang="0">
                <a:pos x="connsiteX3" y="connsiteY3"/>
              </a:cxn>
            </a:cxnLst>
            <a:rect l="l" t="t" r="r" b="b"/>
            <a:pathLst>
              <a:path w="11575120" h="3182710">
                <a:moveTo>
                  <a:pt x="0" y="0"/>
                </a:moveTo>
                <a:lnTo>
                  <a:pt x="11575120" y="0"/>
                </a:lnTo>
                <a:lnTo>
                  <a:pt x="3191286" y="3182710"/>
                </a:lnTo>
                <a:lnTo>
                  <a:pt x="0" y="1512766"/>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PA_任意多边形 25"/>
          <p:cNvSpPr/>
          <p:nvPr>
            <p:custDataLst>
              <p:tags r:id="rId4"/>
            </p:custDataLst>
          </p:nvPr>
        </p:nvSpPr>
        <p:spPr>
          <a:xfrm>
            <a:off x="1905" y="-86360"/>
            <a:ext cx="11691620" cy="2997835"/>
          </a:xfrm>
          <a:custGeom>
            <a:avLst/>
            <a:gdLst>
              <a:gd name="connsiteX0" fmla="*/ 0 w 11087557"/>
              <a:gd name="connsiteY0" fmla="*/ 0 h 2997619"/>
              <a:gd name="connsiteX1" fmla="*/ 11087557 w 11087557"/>
              <a:gd name="connsiteY1" fmla="*/ 0 h 2997619"/>
              <a:gd name="connsiteX2" fmla="*/ 3191286 w 11087557"/>
              <a:gd name="connsiteY2" fmla="*/ 2997619 h 2997619"/>
              <a:gd name="connsiteX3" fmla="*/ 0 w 11087557"/>
              <a:gd name="connsiteY3" fmla="*/ 1327675 h 2997619"/>
            </a:gdLst>
            <a:ahLst/>
            <a:cxnLst>
              <a:cxn ang="0">
                <a:pos x="connsiteX0" y="connsiteY0"/>
              </a:cxn>
              <a:cxn ang="0">
                <a:pos x="connsiteX1" y="connsiteY1"/>
              </a:cxn>
              <a:cxn ang="0">
                <a:pos x="connsiteX2" y="connsiteY2"/>
              </a:cxn>
              <a:cxn ang="0">
                <a:pos x="connsiteX3" y="connsiteY3"/>
              </a:cxn>
            </a:cxnLst>
            <a:rect l="l" t="t" r="r" b="b"/>
            <a:pathLst>
              <a:path w="11087557" h="2997619">
                <a:moveTo>
                  <a:pt x="0" y="0"/>
                </a:moveTo>
                <a:lnTo>
                  <a:pt x="11087557" y="0"/>
                </a:lnTo>
                <a:lnTo>
                  <a:pt x="3191286" y="2997619"/>
                </a:lnTo>
                <a:lnTo>
                  <a:pt x="0" y="13276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PA_任意多边形 26"/>
          <p:cNvSpPr/>
          <p:nvPr>
            <p:custDataLst>
              <p:tags r:id="rId5"/>
            </p:custDataLst>
          </p:nvPr>
        </p:nvSpPr>
        <p:spPr>
          <a:xfrm>
            <a:off x="1905" y="-86360"/>
            <a:ext cx="11500485" cy="2924810"/>
          </a:xfrm>
          <a:custGeom>
            <a:avLst/>
            <a:gdLst>
              <a:gd name="connsiteX0" fmla="*/ 0 w 10896573"/>
              <a:gd name="connsiteY0" fmla="*/ 0 h 2925117"/>
              <a:gd name="connsiteX1" fmla="*/ 10896573 w 10896573"/>
              <a:gd name="connsiteY1" fmla="*/ 0 h 2925117"/>
              <a:gd name="connsiteX2" fmla="*/ 3191286 w 10896573"/>
              <a:gd name="connsiteY2" fmla="*/ 2925117 h 2925117"/>
              <a:gd name="connsiteX3" fmla="*/ 0 w 10896573"/>
              <a:gd name="connsiteY3" fmla="*/ 1255173 h 2925117"/>
            </a:gdLst>
            <a:ahLst/>
            <a:cxnLst>
              <a:cxn ang="0">
                <a:pos x="connsiteX0" y="connsiteY0"/>
              </a:cxn>
              <a:cxn ang="0">
                <a:pos x="connsiteX1" y="connsiteY1"/>
              </a:cxn>
              <a:cxn ang="0">
                <a:pos x="connsiteX2" y="connsiteY2"/>
              </a:cxn>
              <a:cxn ang="0">
                <a:pos x="connsiteX3" y="connsiteY3"/>
              </a:cxn>
            </a:cxnLst>
            <a:rect l="l" t="t" r="r" b="b"/>
            <a:pathLst>
              <a:path w="10896573" h="2925117">
                <a:moveTo>
                  <a:pt x="0" y="0"/>
                </a:moveTo>
                <a:lnTo>
                  <a:pt x="10896573" y="0"/>
                </a:lnTo>
                <a:lnTo>
                  <a:pt x="3191286" y="2925117"/>
                </a:lnTo>
                <a:lnTo>
                  <a:pt x="0" y="1255173"/>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PA_任意多边形 27"/>
          <p:cNvSpPr/>
          <p:nvPr>
            <p:custDataLst>
              <p:tags r:id="rId6"/>
            </p:custDataLst>
          </p:nvPr>
        </p:nvSpPr>
        <p:spPr>
          <a:xfrm>
            <a:off x="1905" y="-117475"/>
            <a:ext cx="11012805" cy="2740025"/>
          </a:xfrm>
          <a:custGeom>
            <a:avLst/>
            <a:gdLst>
              <a:gd name="connsiteX0" fmla="*/ 0 w 10409010"/>
              <a:gd name="connsiteY0" fmla="*/ 0 h 2740026"/>
              <a:gd name="connsiteX1" fmla="*/ 10409010 w 10409010"/>
              <a:gd name="connsiteY1" fmla="*/ 0 h 2740026"/>
              <a:gd name="connsiteX2" fmla="*/ 3191286 w 10409010"/>
              <a:gd name="connsiteY2" fmla="*/ 2740026 h 2740026"/>
              <a:gd name="connsiteX3" fmla="*/ 0 w 10409010"/>
              <a:gd name="connsiteY3" fmla="*/ 1070082 h 2740026"/>
            </a:gdLst>
            <a:ahLst/>
            <a:cxnLst>
              <a:cxn ang="0">
                <a:pos x="connsiteX0" y="connsiteY0"/>
              </a:cxn>
              <a:cxn ang="0">
                <a:pos x="connsiteX1" y="connsiteY1"/>
              </a:cxn>
              <a:cxn ang="0">
                <a:pos x="connsiteX2" y="connsiteY2"/>
              </a:cxn>
              <a:cxn ang="0">
                <a:pos x="connsiteX3" y="connsiteY3"/>
              </a:cxn>
            </a:cxnLst>
            <a:rect l="l" t="t" r="r" b="b"/>
            <a:pathLst>
              <a:path w="10409010" h="2740026">
                <a:moveTo>
                  <a:pt x="0" y="0"/>
                </a:moveTo>
                <a:lnTo>
                  <a:pt x="10409010" y="0"/>
                </a:lnTo>
                <a:lnTo>
                  <a:pt x="3191286" y="2740026"/>
                </a:lnTo>
                <a:lnTo>
                  <a:pt x="0" y="10700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PA_任意多边形 29"/>
          <p:cNvSpPr/>
          <p:nvPr>
            <p:custDataLst>
              <p:tags r:id="rId7"/>
            </p:custDataLst>
          </p:nvPr>
        </p:nvSpPr>
        <p:spPr>
          <a:xfrm>
            <a:off x="1270" y="-117475"/>
            <a:ext cx="10802620" cy="2660015"/>
          </a:xfrm>
          <a:custGeom>
            <a:avLst/>
            <a:gdLst>
              <a:gd name="connsiteX0" fmla="*/ 0 w 10198012"/>
              <a:gd name="connsiteY0" fmla="*/ 0 h 2659926"/>
              <a:gd name="connsiteX1" fmla="*/ 10198012 w 10198012"/>
              <a:gd name="connsiteY1" fmla="*/ 0 h 2659926"/>
              <a:gd name="connsiteX2" fmla="*/ 3191286 w 10198012"/>
              <a:gd name="connsiteY2" fmla="*/ 2659926 h 2659926"/>
              <a:gd name="connsiteX3" fmla="*/ 0 w 10198012"/>
              <a:gd name="connsiteY3" fmla="*/ 989982 h 2659926"/>
              <a:gd name="connsiteX4" fmla="*/ 0 w 10198012"/>
              <a:gd name="connsiteY4" fmla="*/ 0 h 2659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8012" h="2659926">
                <a:moveTo>
                  <a:pt x="0" y="0"/>
                </a:moveTo>
                <a:lnTo>
                  <a:pt x="10198012" y="0"/>
                </a:lnTo>
                <a:lnTo>
                  <a:pt x="3191286" y="2659926"/>
                </a:lnTo>
                <a:lnTo>
                  <a:pt x="0" y="989982"/>
                </a:lnTo>
                <a:lnTo>
                  <a:pt x="0" y="0"/>
                </a:lnTo>
                <a:close/>
              </a:path>
            </a:pathLst>
          </a:custGeom>
          <a:solidFill>
            <a:srgbClr val="B22F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104265" y="3474720"/>
            <a:ext cx="10163175" cy="829945"/>
          </a:xfrm>
          <a:prstGeom prst="rect">
            <a:avLst/>
          </a:prstGeom>
          <a:noFill/>
        </p:spPr>
        <p:txBody>
          <a:bodyPr wrap="square" rtlCol="0">
            <a:spAutoFit/>
          </a:bodyPr>
          <a:lstStyle/>
          <a:p>
            <a:pPr algn="ctr"/>
            <a:r>
              <a:rPr lang="zh-CN" altLang="en-US" sz="4800" b="1" dirty="0">
                <a:latin typeface="微软雅黑" panose="020B0503020204020204" charset="-122"/>
                <a:ea typeface="微软雅黑" panose="020B0503020204020204" charset="-122"/>
              </a:rPr>
              <a:t>Hadoop大数据技术与应用</a:t>
            </a:r>
            <a:r>
              <a:rPr lang="en-US" altLang="zh-CN" sz="4800" b="1" dirty="0">
                <a:latin typeface="微软雅黑" panose="020B0503020204020204" charset="-122"/>
                <a:ea typeface="微软雅黑" panose="020B0503020204020204" charset="-122"/>
              </a:rPr>
              <a:t>-</a:t>
            </a:r>
            <a:r>
              <a:rPr lang="zh-CN" altLang="en-US" sz="4800" b="1" dirty="0">
                <a:latin typeface="微软雅黑" panose="020B0503020204020204" charset="-122"/>
                <a:ea typeface="微软雅黑" panose="020B0503020204020204" charset="-122"/>
              </a:rPr>
              <a:t>第六章</a:t>
            </a:r>
            <a:endParaRPr lang="zh-CN" altLang="en-US" sz="4800" b="1" dirty="0">
              <a:solidFill>
                <a:schemeClr val="tx1"/>
              </a:solidFill>
              <a:latin typeface="微软雅黑" panose="020B0503020204020204" charset="-122"/>
              <a:ea typeface="微软雅黑" panose="020B0503020204020204" charset="-122"/>
            </a:endParaRPr>
          </a:p>
        </p:txBody>
      </p:sp>
      <p:pic>
        <p:nvPicPr>
          <p:cNvPr id="5" name="图片 4" descr="反白瑞翼教育LOGO"/>
          <p:cNvPicPr>
            <a:picLocks noChangeAspect="1"/>
          </p:cNvPicPr>
          <p:nvPr/>
        </p:nvPicPr>
        <p:blipFill>
          <a:blip r:embed="rId10" cstate="print"/>
          <a:stretch>
            <a:fillRect/>
          </a:stretch>
        </p:blipFill>
        <p:spPr>
          <a:xfrm>
            <a:off x="4115435" y="513080"/>
            <a:ext cx="2254250" cy="508635"/>
          </a:xfrm>
          <a:prstGeom prst="rect">
            <a:avLst/>
          </a:prstGeom>
        </p:spPr>
      </p:pic>
      <p:pic>
        <p:nvPicPr>
          <p:cNvPr id="2" name="图片 1" descr="SUGON图标"/>
          <p:cNvPicPr>
            <a:picLocks noChangeAspect="1"/>
          </p:cNvPicPr>
          <p:nvPr/>
        </p:nvPicPr>
        <p:blipFill>
          <a:blip r:embed="rId11" cstate="print"/>
          <a:stretch>
            <a:fillRect/>
          </a:stretch>
        </p:blipFill>
        <p:spPr>
          <a:xfrm>
            <a:off x="1651635" y="257175"/>
            <a:ext cx="2324735" cy="1020445"/>
          </a:xfrm>
          <a:prstGeom prst="rect">
            <a:avLst/>
          </a:prstGeom>
        </p:spPr>
      </p:pic>
      <p:sp>
        <p:nvSpPr>
          <p:cNvPr id="8" name="文本框 7"/>
          <p:cNvSpPr txBox="1"/>
          <p:nvPr/>
        </p:nvSpPr>
        <p:spPr>
          <a:xfrm>
            <a:off x="8090535" y="5043805"/>
            <a:ext cx="3297555" cy="787523"/>
          </a:xfrm>
          <a:prstGeom prst="rect">
            <a:avLst/>
          </a:prstGeom>
          <a:noFill/>
        </p:spPr>
        <p:txBody>
          <a:bodyPr wrap="square" rtlCol="0">
            <a:spAutoFit/>
          </a:bodyPr>
          <a:lstStyle/>
          <a:p>
            <a:pPr>
              <a:lnSpc>
                <a:spcPct val="150000"/>
              </a:lnSpc>
            </a:pPr>
            <a:r>
              <a:rPr lang="zh-CN" altLang="en-US" sz="1600" b="1" dirty="0">
                <a:solidFill>
                  <a:schemeClr val="tx1"/>
                </a:solidFill>
                <a:latin typeface="微软雅黑" panose="020B0503020204020204" charset="-122"/>
                <a:ea typeface="微软雅黑" panose="020B0503020204020204" charset="-122"/>
              </a:rPr>
              <a:t>报告人： 曙光瑞翼教育</a:t>
            </a:r>
          </a:p>
          <a:p>
            <a:pPr>
              <a:lnSpc>
                <a:spcPct val="150000"/>
              </a:lnSpc>
            </a:pPr>
            <a:r>
              <a:rPr lang="zh-CN" altLang="en-US" sz="1600" b="1" dirty="0">
                <a:solidFill>
                  <a:schemeClr val="tx1"/>
                </a:solidFill>
                <a:latin typeface="微软雅黑" panose="020B0503020204020204" charset="-122"/>
                <a:ea typeface="微软雅黑" panose="020B0503020204020204" charset="-122"/>
              </a:rPr>
              <a:t>时   </a:t>
            </a:r>
            <a:r>
              <a:rPr lang="zh-CN" altLang="en-US" sz="1600" b="1">
                <a:solidFill>
                  <a:schemeClr val="tx1"/>
                </a:solidFill>
                <a:latin typeface="微软雅黑" panose="020B0503020204020204" charset="-122"/>
                <a:ea typeface="微软雅黑" panose="020B0503020204020204" charset="-122"/>
              </a:rPr>
              <a:t>间：</a:t>
            </a:r>
            <a:endParaRPr lang="zh-CN" altLang="en-US" sz="1600" b="1" dirty="0">
              <a:solidFill>
                <a:schemeClr val="tx1"/>
              </a:solidFill>
              <a:latin typeface="微软雅黑" panose="020B0503020204020204" charset="-122"/>
              <a:ea typeface="微软雅黑" panose="020B050302020402020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5094605" cy="521970"/>
          </a:xfrm>
          <a:prstGeom prst="rect">
            <a:avLst/>
          </a:prstGeom>
          <a:noFill/>
        </p:spPr>
        <p:txBody>
          <a:bodyPr wrap="square" rtlCol="0">
            <a:spAutoFit/>
          </a:bodyPr>
          <a:lstStyle/>
          <a:p>
            <a:r>
              <a:rPr lang="en-US" altLang="zh-CN" sz="2800" b="1" dirty="0"/>
              <a:t>6.1.2  HBase</a:t>
            </a:r>
            <a:r>
              <a:rPr lang="zh-CN" altLang="en-US" sz="2800" b="1" dirty="0"/>
              <a:t>简介</a:t>
            </a:r>
          </a:p>
        </p:txBody>
      </p:sp>
      <p:sp>
        <p:nvSpPr>
          <p:cNvPr id="20" name="文本框 19"/>
          <p:cNvSpPr txBox="1"/>
          <p:nvPr/>
        </p:nvSpPr>
        <p:spPr>
          <a:xfrm>
            <a:off x="798830" y="1536700"/>
            <a:ext cx="3404235" cy="429895"/>
          </a:xfrm>
          <a:prstGeom prst="rect">
            <a:avLst/>
          </a:prstGeom>
          <a:noFill/>
        </p:spPr>
        <p:txBody>
          <a:bodyPr wrap="square" rtlCol="0">
            <a:spAutoFit/>
          </a:bodyPr>
          <a:lstStyle/>
          <a:p>
            <a:r>
              <a:rPr lang="zh-CN" altLang="en-US" sz="2200" b="1">
                <a:sym typeface="+mn-ea"/>
              </a:rPr>
              <a:t>（</a:t>
            </a:r>
            <a:r>
              <a:rPr lang="en-US" altLang="zh-CN" sz="2200" b="1">
                <a:sym typeface="+mn-ea"/>
              </a:rPr>
              <a:t>2</a:t>
            </a:r>
            <a:r>
              <a:rPr lang="zh-CN" altLang="en-US" sz="2200" b="1">
                <a:sym typeface="+mn-ea"/>
              </a:rPr>
              <a:t>）</a:t>
            </a:r>
            <a:r>
              <a:rPr lang="en-US" altLang="zh-CN" sz="2200" b="1">
                <a:sym typeface="+mn-ea"/>
              </a:rPr>
              <a:t>HBase</a:t>
            </a:r>
            <a:r>
              <a:rPr lang="zh-CN" altLang="en-US" sz="2200" b="1">
                <a:sym typeface="+mn-ea"/>
              </a:rPr>
              <a:t>的特性</a:t>
            </a:r>
            <a:endParaRPr lang="en-US" altLang="zh-CN" sz="2200" b="1">
              <a:sym typeface="+mn-ea"/>
            </a:endParaRPr>
          </a:p>
        </p:txBody>
      </p:sp>
      <p:sp>
        <p:nvSpPr>
          <p:cNvPr id="3" name="文本框 2"/>
          <p:cNvSpPr txBox="1"/>
          <p:nvPr/>
        </p:nvSpPr>
        <p:spPr>
          <a:xfrm>
            <a:off x="798830" y="2106930"/>
            <a:ext cx="10970895" cy="3322955"/>
          </a:xfrm>
          <a:prstGeom prst="rect">
            <a:avLst/>
          </a:prstGeom>
          <a:noFill/>
        </p:spPr>
        <p:txBody>
          <a:bodyPr wrap="square" rtlCol="0">
            <a:spAutoFit/>
          </a:bodyPr>
          <a:lstStyle/>
          <a:p>
            <a:pPr marL="342900" indent="-342900">
              <a:lnSpc>
                <a:spcPct val="150000"/>
              </a:lnSpc>
              <a:buFont typeface="Wingdings" panose="05000000000000000000" charset="0"/>
              <a:buChar char="ü"/>
            </a:pPr>
            <a:r>
              <a:rPr lang="zh-CN" altLang="en-US" sz="2000"/>
              <a:t>伸缩性：表可以很</a:t>
            </a:r>
            <a:r>
              <a:rPr lang="en-US" altLang="zh-CN" sz="2000"/>
              <a:t>“</a:t>
            </a:r>
            <a:r>
              <a:rPr lang="zh-CN" altLang="en-US" sz="2000"/>
              <a:t>高</a:t>
            </a:r>
            <a:r>
              <a:rPr lang="en-US" altLang="zh-CN" sz="2000"/>
              <a:t>”</a:t>
            </a:r>
            <a:r>
              <a:rPr lang="zh-CN" altLang="en-US" sz="2000"/>
              <a:t>（数十亿个数据行），可以很</a:t>
            </a:r>
            <a:r>
              <a:rPr lang="en-US" altLang="zh-CN" sz="2000"/>
              <a:t>“</a:t>
            </a:r>
            <a:r>
              <a:rPr lang="zh-CN" altLang="en-US" sz="2000"/>
              <a:t>宽</a:t>
            </a:r>
            <a:r>
              <a:rPr lang="en-US" altLang="zh-CN" sz="2000"/>
              <a:t>”</a:t>
            </a:r>
            <a:r>
              <a:rPr lang="zh-CN" altLang="en-US" sz="2000"/>
              <a:t>（数百万个列）。</a:t>
            </a:r>
          </a:p>
          <a:p>
            <a:pPr marL="342900" indent="-342900">
              <a:lnSpc>
                <a:spcPct val="150000"/>
              </a:lnSpc>
              <a:buFont typeface="Wingdings" panose="05000000000000000000" charset="0"/>
              <a:buChar char="ü"/>
            </a:pPr>
            <a:r>
              <a:rPr lang="zh-CN" altLang="en-US" sz="2000"/>
              <a:t>自动分区：当表增长时，会自动分裂成两个</a:t>
            </a:r>
            <a:r>
              <a:rPr lang="en-US" altLang="zh-CN" sz="2000"/>
              <a:t>Region</a:t>
            </a:r>
            <a:r>
              <a:rPr lang="zh-CN" altLang="en-US" sz="2000"/>
              <a:t>，并分布到可用节点上。</a:t>
            </a:r>
          </a:p>
          <a:p>
            <a:pPr marL="342900" indent="-342900">
              <a:lnSpc>
                <a:spcPct val="150000"/>
              </a:lnSpc>
              <a:buFont typeface="Wingdings" panose="05000000000000000000" charset="0"/>
              <a:buChar char="ü"/>
            </a:pPr>
            <a:r>
              <a:rPr lang="zh-CN" altLang="en-US" sz="2000"/>
              <a:t>线性扩展和对于新节点的自动处理：增加节点，使它指向</a:t>
            </a:r>
            <a:r>
              <a:rPr lang="en-US" altLang="zh-CN" sz="2000"/>
              <a:t>RegionServer</a:t>
            </a:r>
            <a:r>
              <a:rPr lang="zh-CN" altLang="en-US" sz="2000"/>
              <a:t>，</a:t>
            </a:r>
            <a:r>
              <a:rPr lang="en-US" altLang="zh-CN" sz="2000"/>
              <a:t>Region</a:t>
            </a:r>
            <a:r>
              <a:rPr lang="zh-CN" altLang="en-US" sz="2000"/>
              <a:t>自动负载均衡。</a:t>
            </a:r>
          </a:p>
          <a:p>
            <a:pPr marL="342900" indent="-342900">
              <a:lnSpc>
                <a:spcPct val="150000"/>
              </a:lnSpc>
              <a:buFont typeface="Wingdings" panose="05000000000000000000" charset="0"/>
              <a:buChar char="ü"/>
            </a:pPr>
            <a:r>
              <a:rPr lang="zh-CN" altLang="en-US" sz="2000">
                <a:sym typeface="+mn-ea"/>
              </a:rPr>
              <a:t>普通商用硬件支持</a:t>
            </a:r>
            <a:endParaRPr lang="zh-CN" altLang="en-US" sz="2000"/>
          </a:p>
          <a:p>
            <a:pPr marL="342900" indent="-342900">
              <a:lnSpc>
                <a:spcPct val="150000"/>
              </a:lnSpc>
              <a:buFont typeface="Wingdings" panose="05000000000000000000" charset="0"/>
              <a:buChar char="ü"/>
            </a:pPr>
            <a:r>
              <a:rPr lang="zh-CN" altLang="en-US" sz="2000">
                <a:sym typeface="+mn-ea"/>
              </a:rPr>
              <a:t>容错：HBase在Hadoop的文件系统之上，利用了Hadoop的文件系统（HDFS）提供的容错能力。</a:t>
            </a:r>
          </a:p>
          <a:p>
            <a:pPr marL="342900" indent="-342900">
              <a:lnSpc>
                <a:spcPct val="150000"/>
              </a:lnSpc>
              <a:buFont typeface="Wingdings" panose="05000000000000000000" charset="0"/>
              <a:buChar char="ü"/>
            </a:pPr>
            <a:r>
              <a:rPr lang="zh-CN" altLang="en-US" sz="2000">
                <a:sym typeface="+mn-ea"/>
              </a:rPr>
              <a:t>检索性能：HBase是一个数据模型，类似于谷歌的大表设计，可以提供快速随机访问海量结构化数据。</a:t>
            </a:r>
            <a:endParaRPr lang="zh-CN" alt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5094605" cy="521970"/>
          </a:xfrm>
          <a:prstGeom prst="rect">
            <a:avLst/>
          </a:prstGeom>
          <a:noFill/>
        </p:spPr>
        <p:txBody>
          <a:bodyPr wrap="square" rtlCol="0">
            <a:spAutoFit/>
          </a:bodyPr>
          <a:lstStyle/>
          <a:p>
            <a:r>
              <a:rPr lang="en-US" altLang="zh-CN" sz="2800" b="1" dirty="0"/>
              <a:t>6.1.2  HBase</a:t>
            </a:r>
            <a:r>
              <a:rPr lang="zh-CN" altLang="en-US" sz="2800" b="1" dirty="0"/>
              <a:t>简介</a:t>
            </a:r>
          </a:p>
        </p:txBody>
      </p:sp>
      <p:sp>
        <p:nvSpPr>
          <p:cNvPr id="20" name="文本框 19"/>
          <p:cNvSpPr txBox="1"/>
          <p:nvPr/>
        </p:nvSpPr>
        <p:spPr>
          <a:xfrm>
            <a:off x="798830" y="1520190"/>
            <a:ext cx="3404235" cy="429895"/>
          </a:xfrm>
          <a:prstGeom prst="rect">
            <a:avLst/>
          </a:prstGeom>
          <a:noFill/>
        </p:spPr>
        <p:txBody>
          <a:bodyPr wrap="square" rtlCol="0">
            <a:spAutoFit/>
          </a:bodyPr>
          <a:lstStyle/>
          <a:p>
            <a:r>
              <a:rPr lang="zh-CN" altLang="en-US" sz="2200" b="1">
                <a:sym typeface="+mn-ea"/>
              </a:rPr>
              <a:t>（</a:t>
            </a:r>
            <a:r>
              <a:rPr lang="en-US" altLang="zh-CN" sz="2200" b="1">
                <a:sym typeface="+mn-ea"/>
              </a:rPr>
              <a:t>3</a:t>
            </a:r>
            <a:r>
              <a:rPr lang="zh-CN" altLang="en-US" sz="2200" b="1">
                <a:sym typeface="+mn-ea"/>
              </a:rPr>
              <a:t>）应用场景</a:t>
            </a:r>
            <a:endParaRPr lang="en-US" altLang="zh-CN" sz="2200" b="1">
              <a:sym typeface="+mn-ea"/>
            </a:endParaRPr>
          </a:p>
        </p:txBody>
      </p:sp>
      <p:sp>
        <p:nvSpPr>
          <p:cNvPr id="160" name="椭圆 159"/>
          <p:cNvSpPr/>
          <p:nvPr>
            <p:custDataLst>
              <p:tags r:id="rId1"/>
            </p:custDataLst>
          </p:nvPr>
        </p:nvSpPr>
        <p:spPr>
          <a:xfrm>
            <a:off x="7701543" y="3479434"/>
            <a:ext cx="995647" cy="995647"/>
          </a:xfrm>
          <a:prstGeom prst="ellipse">
            <a:avLst/>
          </a:prstGeom>
          <a:solidFill>
            <a:srgbClr val="EED054"/>
          </a:solidFill>
          <a:ln>
            <a:noFill/>
          </a:ln>
        </p:spPr>
        <p:style>
          <a:lnRef idx="2">
            <a:srgbClr val="FE8A57">
              <a:shade val="50000"/>
            </a:srgbClr>
          </a:lnRef>
          <a:fillRef idx="1">
            <a:srgbClr val="FE8A57"/>
          </a:fillRef>
          <a:effectRef idx="0">
            <a:srgbClr val="FE8A57"/>
          </a:effectRef>
          <a:fontRef idx="minor">
            <a:sysClr val="window" lastClr="FFFFFF"/>
          </a:fontRef>
        </p:style>
        <p:txBody>
          <a:bodyPr wrap="square" rtlCol="0" anchor="ctr">
            <a:normAutofit/>
          </a:bodyPr>
          <a:lstStyle/>
          <a:p>
            <a:pPr algn="ctr"/>
            <a:r>
              <a:rPr lang="en-US" altLang="zh-CN" sz="1600">
                <a:sym typeface="Arial" panose="020B0604020202020204" pitchFamily="34" charset="0"/>
              </a:rPr>
              <a:t>Feeds</a:t>
            </a:r>
          </a:p>
        </p:txBody>
      </p:sp>
      <p:sp>
        <p:nvSpPr>
          <p:cNvPr id="163" name="椭圆 162"/>
          <p:cNvSpPr/>
          <p:nvPr>
            <p:custDataLst>
              <p:tags r:id="rId2"/>
            </p:custDataLst>
          </p:nvPr>
        </p:nvSpPr>
        <p:spPr>
          <a:xfrm>
            <a:off x="4426056" y="3639245"/>
            <a:ext cx="995647" cy="995647"/>
          </a:xfrm>
          <a:prstGeom prst="ellipse">
            <a:avLst/>
          </a:prstGeom>
          <a:solidFill>
            <a:srgbClr val="00C37B"/>
          </a:solidFill>
          <a:ln>
            <a:noFill/>
          </a:ln>
        </p:spPr>
        <p:style>
          <a:lnRef idx="2">
            <a:srgbClr val="FE8A57">
              <a:shade val="50000"/>
            </a:srgbClr>
          </a:lnRef>
          <a:fillRef idx="1">
            <a:srgbClr val="FE8A57"/>
          </a:fillRef>
          <a:effectRef idx="0">
            <a:srgbClr val="FE8A57"/>
          </a:effectRef>
          <a:fontRef idx="minor">
            <a:sysClr val="window" lastClr="FFFFFF"/>
          </a:fontRef>
        </p:style>
        <p:txBody>
          <a:bodyPr rtlCol="0" anchor="ctr">
            <a:normAutofit/>
          </a:bodyPr>
          <a:lstStyle/>
          <a:p>
            <a:pPr algn="ctr"/>
            <a:r>
              <a:rPr lang="en-US" altLang="zh-CN">
                <a:sym typeface="Arial" panose="020B0604020202020204" pitchFamily="34" charset="0"/>
              </a:rPr>
              <a:t>Stock</a:t>
            </a:r>
          </a:p>
        </p:txBody>
      </p:sp>
      <p:sp>
        <p:nvSpPr>
          <p:cNvPr id="166" name="椭圆 165"/>
          <p:cNvSpPr/>
          <p:nvPr>
            <p:custDataLst>
              <p:tags r:id="rId3"/>
            </p:custDataLst>
          </p:nvPr>
        </p:nvSpPr>
        <p:spPr>
          <a:xfrm>
            <a:off x="5946795" y="1852789"/>
            <a:ext cx="995647" cy="995647"/>
          </a:xfrm>
          <a:prstGeom prst="ellipse">
            <a:avLst/>
          </a:prstGeom>
          <a:solidFill>
            <a:srgbClr val="FE8A57"/>
          </a:solidFill>
          <a:ln>
            <a:noFill/>
          </a:ln>
        </p:spPr>
        <p:style>
          <a:lnRef idx="2">
            <a:srgbClr val="FE8A57">
              <a:shade val="50000"/>
            </a:srgbClr>
          </a:lnRef>
          <a:fillRef idx="1">
            <a:srgbClr val="FE8A57"/>
          </a:fillRef>
          <a:effectRef idx="0">
            <a:srgbClr val="FE8A57"/>
          </a:effectRef>
          <a:fontRef idx="minor">
            <a:sysClr val="window" lastClr="FFFFFF"/>
          </a:fontRef>
        </p:style>
        <p:txBody>
          <a:bodyPr rtlCol="0" anchor="ctr">
            <a:normAutofit/>
          </a:bodyPr>
          <a:lstStyle/>
          <a:p>
            <a:pPr algn="ctr"/>
            <a:r>
              <a:rPr lang="zh-CN" altLang="en-US" sz="1100">
                <a:sym typeface="Arial" panose="020B0604020202020204" pitchFamily="34" charset="0"/>
              </a:rPr>
              <a:t>Personas</a:t>
            </a:r>
          </a:p>
        </p:txBody>
      </p:sp>
      <p:sp>
        <p:nvSpPr>
          <p:cNvPr id="202" name="椭圆 201"/>
          <p:cNvSpPr/>
          <p:nvPr>
            <p:custDataLst>
              <p:tags r:id="rId4"/>
            </p:custDataLst>
          </p:nvPr>
        </p:nvSpPr>
        <p:spPr>
          <a:xfrm>
            <a:off x="7225916" y="2271975"/>
            <a:ext cx="995647" cy="995647"/>
          </a:xfrm>
          <a:prstGeom prst="ellipse">
            <a:avLst/>
          </a:prstGeom>
          <a:solidFill>
            <a:srgbClr val="FE8A57"/>
          </a:solidFill>
          <a:ln>
            <a:noFill/>
          </a:ln>
        </p:spPr>
        <p:style>
          <a:lnRef idx="2">
            <a:srgbClr val="FE8A57">
              <a:shade val="50000"/>
            </a:srgbClr>
          </a:lnRef>
          <a:fillRef idx="1">
            <a:srgbClr val="FE8A57"/>
          </a:fillRef>
          <a:effectRef idx="0">
            <a:srgbClr val="FE8A57"/>
          </a:effectRef>
          <a:fontRef idx="minor">
            <a:sysClr val="window" lastClr="FFFFFF"/>
          </a:fontRef>
        </p:style>
        <p:txBody>
          <a:bodyPr rtlCol="0" anchor="ctr">
            <a:normAutofit/>
          </a:bodyPr>
          <a:lstStyle/>
          <a:p>
            <a:pPr algn="ctr"/>
            <a:r>
              <a:rPr lang="en-US" altLang="zh-CN">
                <a:sym typeface="Arial" panose="020B0604020202020204" pitchFamily="34" charset="0"/>
              </a:rPr>
              <a:t>Chat</a:t>
            </a:r>
          </a:p>
        </p:txBody>
      </p:sp>
      <p:sp>
        <p:nvSpPr>
          <p:cNvPr id="168" name="上箭头 167"/>
          <p:cNvSpPr/>
          <p:nvPr>
            <p:custDataLst>
              <p:tags r:id="rId5"/>
            </p:custDataLst>
          </p:nvPr>
        </p:nvSpPr>
        <p:spPr>
          <a:xfrm>
            <a:off x="6295763" y="2973592"/>
            <a:ext cx="342598" cy="293868"/>
          </a:xfrm>
          <a:prstGeom prst="upArrow">
            <a:avLst>
              <a:gd name="adj1" fmla="val 57862"/>
              <a:gd name="adj2" fmla="val 61457"/>
            </a:avLst>
          </a:prstGeom>
          <a:ln>
            <a:noFill/>
          </a:ln>
        </p:spPr>
        <p:style>
          <a:lnRef idx="2">
            <a:srgbClr val="FE8A57">
              <a:shade val="50000"/>
            </a:srgbClr>
          </a:lnRef>
          <a:fillRef idx="1">
            <a:srgbClr val="FE8A57"/>
          </a:fillRef>
          <a:effectRef idx="0">
            <a:srgbClr val="FE8A57"/>
          </a:effectRef>
          <a:fontRef idx="minor">
            <a:sysClr val="window" lastClr="FFFFFF"/>
          </a:fontRef>
        </p:style>
        <p:txBody>
          <a:bodyPr rtlCol="0" anchor="ctr">
            <a:normAutofit fontScale="37500" lnSpcReduction="20000"/>
          </a:bodyPr>
          <a:lstStyle/>
          <a:p>
            <a:pPr algn="ctr"/>
            <a:endParaRPr lang="zh-CN" altLang="en-US">
              <a:sym typeface="Arial" panose="020B0604020202020204" pitchFamily="34" charset="0"/>
            </a:endParaRPr>
          </a:p>
        </p:txBody>
      </p:sp>
      <p:sp>
        <p:nvSpPr>
          <p:cNvPr id="169" name="上箭头 168"/>
          <p:cNvSpPr/>
          <p:nvPr>
            <p:custDataLst>
              <p:tags r:id="rId6"/>
            </p:custDataLst>
          </p:nvPr>
        </p:nvSpPr>
        <p:spPr>
          <a:xfrm rot="16200000">
            <a:off x="5458690" y="3836350"/>
            <a:ext cx="342598" cy="293868"/>
          </a:xfrm>
          <a:prstGeom prst="upArrow">
            <a:avLst>
              <a:gd name="adj1" fmla="val 57862"/>
              <a:gd name="adj2" fmla="val 61457"/>
            </a:avLst>
          </a:prstGeom>
          <a:solidFill>
            <a:srgbClr val="00C37B"/>
          </a:solidFill>
          <a:ln>
            <a:noFill/>
          </a:ln>
        </p:spPr>
        <p:style>
          <a:lnRef idx="2">
            <a:srgbClr val="FE8A57">
              <a:shade val="50000"/>
            </a:srgbClr>
          </a:lnRef>
          <a:fillRef idx="1">
            <a:srgbClr val="FE8A57"/>
          </a:fillRef>
          <a:effectRef idx="0">
            <a:srgbClr val="FE8A57"/>
          </a:effectRef>
          <a:fontRef idx="minor">
            <a:sysClr val="window" lastClr="FFFFFF"/>
          </a:fontRef>
        </p:style>
        <p:txBody>
          <a:bodyPr rtlCol="0" anchor="ctr">
            <a:normAutofit fontScale="37500" lnSpcReduction="20000"/>
          </a:bodyPr>
          <a:lstStyle/>
          <a:p>
            <a:pPr algn="ctr"/>
            <a:endParaRPr lang="zh-CN" altLang="en-US">
              <a:sym typeface="Arial" panose="020B0604020202020204" pitchFamily="34" charset="0"/>
            </a:endParaRPr>
          </a:p>
        </p:txBody>
      </p:sp>
      <p:sp>
        <p:nvSpPr>
          <p:cNvPr id="171" name="上箭头 170"/>
          <p:cNvSpPr/>
          <p:nvPr>
            <p:custDataLst>
              <p:tags r:id="rId7"/>
            </p:custDataLst>
          </p:nvPr>
        </p:nvSpPr>
        <p:spPr>
          <a:xfrm rot="5400000">
            <a:off x="7091490" y="3848341"/>
            <a:ext cx="342598" cy="293868"/>
          </a:xfrm>
          <a:prstGeom prst="upArrow">
            <a:avLst>
              <a:gd name="adj1" fmla="val 57862"/>
              <a:gd name="adj2" fmla="val 61457"/>
            </a:avLst>
          </a:prstGeom>
          <a:solidFill>
            <a:srgbClr val="EED054"/>
          </a:solidFill>
          <a:ln>
            <a:noFill/>
          </a:ln>
        </p:spPr>
        <p:style>
          <a:lnRef idx="2">
            <a:srgbClr val="FE8A57">
              <a:shade val="50000"/>
            </a:srgbClr>
          </a:lnRef>
          <a:fillRef idx="1">
            <a:srgbClr val="FE8A57"/>
          </a:fillRef>
          <a:effectRef idx="0">
            <a:srgbClr val="FE8A57"/>
          </a:effectRef>
          <a:fontRef idx="minor">
            <a:sysClr val="window" lastClr="FFFFFF"/>
          </a:fontRef>
        </p:style>
        <p:txBody>
          <a:bodyPr rtlCol="0" anchor="ctr">
            <a:normAutofit fontScale="37500" lnSpcReduction="20000"/>
          </a:bodyPr>
          <a:lstStyle/>
          <a:p>
            <a:pPr algn="ctr"/>
            <a:endParaRPr lang="zh-CN" altLang="en-US">
              <a:sym typeface="Arial" panose="020B0604020202020204" pitchFamily="34" charset="0"/>
            </a:endParaRPr>
          </a:p>
        </p:txBody>
      </p:sp>
      <p:sp>
        <p:nvSpPr>
          <p:cNvPr id="173" name="椭圆 172"/>
          <p:cNvSpPr/>
          <p:nvPr>
            <p:custDataLst>
              <p:tags r:id="rId8"/>
            </p:custDataLst>
          </p:nvPr>
        </p:nvSpPr>
        <p:spPr>
          <a:xfrm>
            <a:off x="5948698" y="3461043"/>
            <a:ext cx="995647" cy="995647"/>
          </a:xfrm>
          <a:prstGeom prst="ellipse">
            <a:avLst/>
          </a:prstGeom>
          <a:solidFill>
            <a:srgbClr val="808080"/>
          </a:solidFill>
          <a:ln>
            <a:noFill/>
          </a:ln>
        </p:spPr>
        <p:style>
          <a:lnRef idx="2">
            <a:srgbClr val="FE8A57">
              <a:shade val="50000"/>
            </a:srgbClr>
          </a:lnRef>
          <a:fillRef idx="1">
            <a:srgbClr val="FE8A57"/>
          </a:fillRef>
          <a:effectRef idx="0">
            <a:srgbClr val="FE8A57"/>
          </a:effectRef>
          <a:fontRef idx="minor">
            <a:sysClr val="window" lastClr="FFFFFF"/>
          </a:fontRef>
        </p:style>
        <p:txBody>
          <a:bodyPr rtlCol="0" anchor="ctr">
            <a:normAutofit/>
          </a:bodyPr>
          <a:lstStyle/>
          <a:p>
            <a:pPr algn="ctr"/>
            <a:r>
              <a:rPr lang="en-US" altLang="zh-CN" sz="1500" b="1">
                <a:sym typeface="Arial" panose="020B0604020202020204" pitchFamily="34" charset="0"/>
              </a:rPr>
              <a:t>HBase</a:t>
            </a:r>
          </a:p>
        </p:txBody>
      </p:sp>
      <p:sp>
        <p:nvSpPr>
          <p:cNvPr id="190" name="文本框 189"/>
          <p:cNvSpPr txBox="1"/>
          <p:nvPr>
            <p:custDataLst>
              <p:tags r:id="rId9"/>
            </p:custDataLst>
          </p:nvPr>
        </p:nvSpPr>
        <p:spPr>
          <a:xfrm>
            <a:off x="3015559" y="1662444"/>
            <a:ext cx="1838939" cy="395324"/>
          </a:xfrm>
          <a:prstGeom prst="rect">
            <a:avLst/>
          </a:prstGeom>
          <a:noFill/>
        </p:spPr>
        <p:txBody>
          <a:bodyPr wrap="square" rtlCol="0">
            <a:normAutofit lnSpcReduction="10000"/>
          </a:bodyPr>
          <a:lstStyle/>
          <a:p>
            <a:pPr algn="r"/>
            <a:r>
              <a:rPr lang="zh-CN" altLang="en-US" sz="2000">
                <a:solidFill>
                  <a:srgbClr val="FE8A57">
                    <a:lumMod val="75000"/>
                  </a:srgbClr>
                </a:solidFill>
                <a:latin typeface="Arial" panose="020B0604020202020204" pitchFamily="34" charset="0"/>
                <a:ea typeface="宋体" panose="02010600030101010101" pitchFamily="2" charset="-122"/>
                <a:cs typeface="+mn-ea"/>
                <a:sym typeface="Arial" panose="020B0604020202020204" pitchFamily="34" charset="0"/>
              </a:rPr>
              <a:t>对象存储</a:t>
            </a:r>
          </a:p>
        </p:txBody>
      </p:sp>
      <p:sp>
        <p:nvSpPr>
          <p:cNvPr id="192" name="文本框 191"/>
          <p:cNvSpPr txBox="1"/>
          <p:nvPr>
            <p:custDataLst>
              <p:tags r:id="rId10"/>
            </p:custDataLst>
          </p:nvPr>
        </p:nvSpPr>
        <p:spPr>
          <a:xfrm>
            <a:off x="1596921" y="3556818"/>
            <a:ext cx="1838939" cy="395324"/>
          </a:xfrm>
          <a:prstGeom prst="rect">
            <a:avLst/>
          </a:prstGeom>
          <a:noFill/>
        </p:spPr>
        <p:txBody>
          <a:bodyPr wrap="square" rtlCol="0">
            <a:normAutofit lnSpcReduction="10000"/>
          </a:bodyPr>
          <a:lstStyle/>
          <a:p>
            <a:pPr algn="r"/>
            <a:r>
              <a:rPr lang="zh-CN" altLang="en-US" sz="2000">
                <a:solidFill>
                  <a:srgbClr val="00C37B">
                    <a:lumMod val="75000"/>
                  </a:srgbClr>
                </a:solidFill>
                <a:latin typeface="Arial" panose="020B0604020202020204" pitchFamily="34" charset="0"/>
                <a:ea typeface="宋体" panose="02010600030101010101" pitchFamily="2" charset="-122"/>
                <a:cs typeface="+mn-ea"/>
                <a:sym typeface="Arial" panose="020B0604020202020204" pitchFamily="34" charset="0"/>
              </a:rPr>
              <a:t>时序数据</a:t>
            </a:r>
          </a:p>
        </p:txBody>
      </p:sp>
      <p:sp>
        <p:nvSpPr>
          <p:cNvPr id="194" name="文本框 193"/>
          <p:cNvSpPr txBox="1"/>
          <p:nvPr>
            <p:custDataLst>
              <p:tags r:id="rId11"/>
            </p:custDataLst>
          </p:nvPr>
        </p:nvSpPr>
        <p:spPr>
          <a:xfrm>
            <a:off x="6088355" y="5873440"/>
            <a:ext cx="1838939" cy="395324"/>
          </a:xfrm>
          <a:prstGeom prst="rect">
            <a:avLst/>
          </a:prstGeom>
          <a:noFill/>
        </p:spPr>
        <p:txBody>
          <a:bodyPr wrap="square" rtlCol="0">
            <a:normAutofit lnSpcReduction="10000"/>
          </a:bodyPr>
          <a:lstStyle/>
          <a:p>
            <a:r>
              <a:rPr lang="en-US" altLang="zh-CN" sz="2000">
                <a:solidFill>
                  <a:srgbClr val="CDD74C">
                    <a:lumMod val="75000"/>
                  </a:srgbClr>
                </a:solidFill>
                <a:latin typeface="Arial" panose="020B0604020202020204" pitchFamily="34" charset="0"/>
                <a:ea typeface="+mn-ea"/>
                <a:cs typeface="+mn-ea"/>
                <a:sym typeface="Arial" panose="020B0604020202020204" pitchFamily="34" charset="0"/>
              </a:rPr>
              <a:t>Cube</a:t>
            </a:r>
            <a:r>
              <a:rPr lang="zh-CN" altLang="en-US" sz="2000">
                <a:solidFill>
                  <a:srgbClr val="CDD74C">
                    <a:lumMod val="75000"/>
                  </a:srgbClr>
                </a:solidFill>
                <a:latin typeface="Arial" panose="020B0604020202020204" pitchFamily="34" charset="0"/>
                <a:ea typeface="宋体" panose="02010600030101010101" pitchFamily="2" charset="-122"/>
                <a:cs typeface="+mn-ea"/>
                <a:sym typeface="Arial" panose="020B0604020202020204" pitchFamily="34" charset="0"/>
              </a:rPr>
              <a:t>分析</a:t>
            </a:r>
          </a:p>
        </p:txBody>
      </p:sp>
      <p:sp>
        <p:nvSpPr>
          <p:cNvPr id="196" name="文本框 195"/>
          <p:cNvSpPr txBox="1"/>
          <p:nvPr>
            <p:custDataLst>
              <p:tags r:id="rId12"/>
            </p:custDataLst>
          </p:nvPr>
        </p:nvSpPr>
        <p:spPr>
          <a:xfrm>
            <a:off x="9130761" y="1853035"/>
            <a:ext cx="1838939" cy="395324"/>
          </a:xfrm>
          <a:prstGeom prst="rect">
            <a:avLst/>
          </a:prstGeom>
          <a:noFill/>
        </p:spPr>
        <p:txBody>
          <a:bodyPr wrap="square" rtlCol="0">
            <a:normAutofit lnSpcReduction="10000"/>
          </a:bodyPr>
          <a:lstStyle/>
          <a:p>
            <a:r>
              <a:rPr lang="zh-CN" altLang="en-US" sz="2000">
                <a:solidFill>
                  <a:srgbClr val="EED054">
                    <a:lumMod val="75000"/>
                  </a:srgbClr>
                </a:solidFill>
                <a:latin typeface="Arial" panose="020B0604020202020204" pitchFamily="34" charset="0"/>
                <a:ea typeface="宋体" panose="02010600030101010101" pitchFamily="2" charset="-122"/>
                <a:cs typeface="+mn-ea"/>
                <a:sym typeface="Arial" panose="020B0604020202020204" pitchFamily="34" charset="0"/>
              </a:rPr>
              <a:t>消息订单存储</a:t>
            </a:r>
          </a:p>
        </p:txBody>
      </p:sp>
      <p:sp>
        <p:nvSpPr>
          <p:cNvPr id="200" name="上箭头 199"/>
          <p:cNvSpPr/>
          <p:nvPr>
            <p:custDataLst>
              <p:tags r:id="rId13"/>
            </p:custDataLst>
          </p:nvPr>
        </p:nvSpPr>
        <p:spPr>
          <a:xfrm rot="10800000">
            <a:off x="6324745" y="4601704"/>
            <a:ext cx="342598" cy="293868"/>
          </a:xfrm>
          <a:prstGeom prst="upArrow">
            <a:avLst>
              <a:gd name="adj1" fmla="val 57862"/>
              <a:gd name="adj2" fmla="val 61457"/>
            </a:avLst>
          </a:prstGeom>
          <a:solidFill>
            <a:srgbClr val="EED054"/>
          </a:solidFill>
          <a:ln>
            <a:noFill/>
          </a:ln>
        </p:spPr>
        <p:style>
          <a:lnRef idx="2">
            <a:srgbClr val="FE8A57">
              <a:shade val="50000"/>
            </a:srgbClr>
          </a:lnRef>
          <a:fillRef idx="1">
            <a:srgbClr val="FE8A57"/>
          </a:fillRef>
          <a:effectRef idx="0">
            <a:srgbClr val="FE8A57"/>
          </a:effectRef>
          <a:fontRef idx="minor">
            <a:sysClr val="window" lastClr="FFFFFF"/>
          </a:fontRef>
        </p:style>
        <p:txBody>
          <a:bodyPr rtlCol="0" anchor="ctr">
            <a:normAutofit fontScale="37500" lnSpcReduction="20000"/>
          </a:bodyPr>
          <a:lstStyle/>
          <a:p>
            <a:pPr algn="ctr"/>
            <a:endParaRPr lang="zh-CN" altLang="en-US">
              <a:sym typeface="Arial" panose="020B0604020202020204" pitchFamily="34" charset="0"/>
            </a:endParaRPr>
          </a:p>
        </p:txBody>
      </p:sp>
      <p:sp>
        <p:nvSpPr>
          <p:cNvPr id="201" name="上箭头 200"/>
          <p:cNvSpPr/>
          <p:nvPr>
            <p:custDataLst>
              <p:tags r:id="rId14"/>
            </p:custDataLst>
          </p:nvPr>
        </p:nvSpPr>
        <p:spPr>
          <a:xfrm rot="2100000">
            <a:off x="6995848" y="3204278"/>
            <a:ext cx="342598" cy="293868"/>
          </a:xfrm>
          <a:prstGeom prst="upArrow">
            <a:avLst>
              <a:gd name="adj1" fmla="val 57862"/>
              <a:gd name="adj2" fmla="val 61457"/>
            </a:avLst>
          </a:prstGeom>
          <a:ln>
            <a:noFill/>
          </a:ln>
        </p:spPr>
        <p:style>
          <a:lnRef idx="2">
            <a:srgbClr val="FE8A57">
              <a:shade val="50000"/>
            </a:srgbClr>
          </a:lnRef>
          <a:fillRef idx="1">
            <a:srgbClr val="FE8A57"/>
          </a:fillRef>
          <a:effectRef idx="0">
            <a:srgbClr val="FE8A57"/>
          </a:effectRef>
          <a:fontRef idx="minor">
            <a:sysClr val="window" lastClr="FFFFFF"/>
          </a:fontRef>
        </p:style>
        <p:txBody>
          <a:bodyPr rtlCol="0" anchor="ctr">
            <a:normAutofit fontScale="37500" lnSpcReduction="20000"/>
          </a:bodyPr>
          <a:lstStyle/>
          <a:p>
            <a:pPr algn="ctr"/>
            <a:endParaRPr lang="zh-CN" altLang="en-US">
              <a:sym typeface="Arial" panose="020B0604020202020204" pitchFamily="34" charset="0"/>
            </a:endParaRPr>
          </a:p>
        </p:txBody>
      </p:sp>
      <p:sp>
        <p:nvSpPr>
          <p:cNvPr id="205" name="椭圆 204"/>
          <p:cNvSpPr/>
          <p:nvPr>
            <p:custDataLst>
              <p:tags r:id="rId15"/>
            </p:custDataLst>
          </p:nvPr>
        </p:nvSpPr>
        <p:spPr>
          <a:xfrm>
            <a:off x="4662601" y="2384857"/>
            <a:ext cx="995647" cy="995647"/>
          </a:xfrm>
          <a:prstGeom prst="ellipse">
            <a:avLst/>
          </a:prstGeom>
          <a:solidFill>
            <a:srgbClr val="00C37B"/>
          </a:solidFill>
          <a:ln>
            <a:noFill/>
          </a:ln>
        </p:spPr>
        <p:style>
          <a:lnRef idx="2">
            <a:srgbClr val="FE8A57">
              <a:shade val="50000"/>
            </a:srgbClr>
          </a:lnRef>
          <a:fillRef idx="1">
            <a:srgbClr val="FE8A57"/>
          </a:fillRef>
          <a:effectRef idx="0">
            <a:srgbClr val="FE8A57"/>
          </a:effectRef>
          <a:fontRef idx="minor">
            <a:sysClr val="window" lastClr="FFFFFF"/>
          </a:fontRef>
        </p:style>
        <p:txBody>
          <a:bodyPr rtlCol="0" anchor="ctr">
            <a:normAutofit/>
          </a:bodyPr>
          <a:lstStyle/>
          <a:p>
            <a:pPr algn="ctr"/>
            <a:r>
              <a:rPr lang="en-US" altLang="zh-CN" sz="1500">
                <a:sym typeface="Arial" panose="020B0604020202020204" pitchFamily="34" charset="0"/>
              </a:rPr>
              <a:t>Object</a:t>
            </a:r>
          </a:p>
        </p:txBody>
      </p:sp>
      <p:sp>
        <p:nvSpPr>
          <p:cNvPr id="207" name="上箭头 206"/>
          <p:cNvSpPr/>
          <p:nvPr>
            <p:custDataLst>
              <p:tags r:id="rId16"/>
            </p:custDataLst>
          </p:nvPr>
        </p:nvSpPr>
        <p:spPr>
          <a:xfrm rot="18180000">
            <a:off x="5672284" y="3153381"/>
            <a:ext cx="342598" cy="293868"/>
          </a:xfrm>
          <a:prstGeom prst="upArrow">
            <a:avLst>
              <a:gd name="adj1" fmla="val 57862"/>
              <a:gd name="adj2" fmla="val 61457"/>
            </a:avLst>
          </a:prstGeom>
          <a:solidFill>
            <a:srgbClr val="00C37B"/>
          </a:solidFill>
          <a:ln>
            <a:noFill/>
          </a:ln>
        </p:spPr>
        <p:style>
          <a:lnRef idx="2">
            <a:srgbClr val="FE8A57">
              <a:shade val="50000"/>
            </a:srgbClr>
          </a:lnRef>
          <a:fillRef idx="1">
            <a:srgbClr val="FE8A57"/>
          </a:fillRef>
          <a:effectRef idx="0">
            <a:srgbClr val="FE8A57"/>
          </a:effectRef>
          <a:fontRef idx="minor">
            <a:sysClr val="window" lastClr="FFFFFF"/>
          </a:fontRef>
        </p:style>
        <p:txBody>
          <a:bodyPr rtlCol="0" anchor="ctr">
            <a:normAutofit fontScale="37500" lnSpcReduction="20000"/>
          </a:bodyPr>
          <a:lstStyle/>
          <a:p>
            <a:pPr algn="ctr"/>
            <a:endParaRPr lang="zh-CN" altLang="en-US">
              <a:sym typeface="Arial" panose="020B0604020202020204" pitchFamily="34" charset="0"/>
            </a:endParaRPr>
          </a:p>
        </p:txBody>
      </p:sp>
      <p:sp>
        <p:nvSpPr>
          <p:cNvPr id="208" name="上箭头 207"/>
          <p:cNvSpPr/>
          <p:nvPr>
            <p:custDataLst>
              <p:tags r:id="rId17"/>
            </p:custDataLst>
          </p:nvPr>
        </p:nvSpPr>
        <p:spPr>
          <a:xfrm rot="13380000">
            <a:off x="5648027" y="4379043"/>
            <a:ext cx="342598" cy="293868"/>
          </a:xfrm>
          <a:prstGeom prst="upArrow">
            <a:avLst>
              <a:gd name="adj1" fmla="val 57862"/>
              <a:gd name="adj2" fmla="val 61457"/>
            </a:avLst>
          </a:prstGeom>
          <a:solidFill>
            <a:srgbClr val="CDD74C"/>
          </a:solidFill>
          <a:ln>
            <a:noFill/>
          </a:ln>
        </p:spPr>
        <p:style>
          <a:lnRef idx="2">
            <a:srgbClr val="FE8A57">
              <a:shade val="50000"/>
            </a:srgbClr>
          </a:lnRef>
          <a:fillRef idx="1">
            <a:srgbClr val="FE8A57"/>
          </a:fillRef>
          <a:effectRef idx="0">
            <a:srgbClr val="FE8A57"/>
          </a:effectRef>
          <a:fontRef idx="minor">
            <a:sysClr val="window" lastClr="FFFFFF"/>
          </a:fontRef>
        </p:style>
        <p:txBody>
          <a:bodyPr rtlCol="0" anchor="ctr">
            <a:normAutofit fontScale="37500" lnSpcReduction="20000"/>
          </a:bodyPr>
          <a:lstStyle/>
          <a:p>
            <a:pPr algn="ctr"/>
            <a:endParaRPr lang="zh-CN" altLang="en-US">
              <a:sym typeface="Arial" panose="020B0604020202020204" pitchFamily="34" charset="0"/>
            </a:endParaRPr>
          </a:p>
        </p:txBody>
      </p:sp>
      <p:sp>
        <p:nvSpPr>
          <p:cNvPr id="210" name="椭圆 209"/>
          <p:cNvSpPr/>
          <p:nvPr>
            <p:custDataLst>
              <p:tags r:id="rId18"/>
            </p:custDataLst>
          </p:nvPr>
        </p:nvSpPr>
        <p:spPr>
          <a:xfrm>
            <a:off x="4821778" y="4622208"/>
            <a:ext cx="995647" cy="995647"/>
          </a:xfrm>
          <a:prstGeom prst="ellipse">
            <a:avLst/>
          </a:prstGeom>
          <a:solidFill>
            <a:srgbClr val="CDD74C"/>
          </a:solidFill>
          <a:ln>
            <a:noFill/>
          </a:ln>
        </p:spPr>
        <p:style>
          <a:lnRef idx="2">
            <a:srgbClr val="FE8A57">
              <a:shade val="50000"/>
            </a:srgbClr>
          </a:lnRef>
          <a:fillRef idx="1">
            <a:srgbClr val="FE8A57"/>
          </a:fillRef>
          <a:effectRef idx="0">
            <a:srgbClr val="FE8A57"/>
          </a:effectRef>
          <a:fontRef idx="minor">
            <a:sysClr val="window" lastClr="FFFFFF"/>
          </a:fontRef>
        </p:style>
        <p:txBody>
          <a:bodyPr rtlCol="0" anchor="ctr">
            <a:normAutofit/>
          </a:bodyPr>
          <a:lstStyle/>
          <a:p>
            <a:pPr algn="ctr"/>
            <a:r>
              <a:rPr lang="en-US" altLang="zh-CN" sz="1100">
                <a:sym typeface="Arial" panose="020B0604020202020204" pitchFamily="34" charset="0"/>
              </a:rPr>
              <a:t>W</a:t>
            </a:r>
            <a:r>
              <a:rPr lang="zh-CN" altLang="en-US" sz="1100">
                <a:sym typeface="Arial" panose="020B0604020202020204" pitchFamily="34" charset="0"/>
              </a:rPr>
              <a:t>eather</a:t>
            </a:r>
          </a:p>
        </p:txBody>
      </p:sp>
      <p:sp>
        <p:nvSpPr>
          <p:cNvPr id="214" name="文本框 213"/>
          <p:cNvSpPr txBox="1"/>
          <p:nvPr>
            <p:custDataLst>
              <p:tags r:id="rId19"/>
            </p:custDataLst>
          </p:nvPr>
        </p:nvSpPr>
        <p:spPr>
          <a:xfrm>
            <a:off x="5794870" y="1259918"/>
            <a:ext cx="1838939" cy="395324"/>
          </a:xfrm>
          <a:prstGeom prst="rect">
            <a:avLst/>
          </a:prstGeom>
          <a:noFill/>
        </p:spPr>
        <p:txBody>
          <a:bodyPr wrap="square" rtlCol="0">
            <a:normAutofit lnSpcReduction="10000"/>
          </a:bodyPr>
          <a:lstStyle/>
          <a:p>
            <a:r>
              <a:rPr lang="zh-CN" altLang="en-US" sz="2000">
                <a:solidFill>
                  <a:srgbClr val="EED054">
                    <a:lumMod val="75000"/>
                  </a:srgbClr>
                </a:solidFill>
                <a:latin typeface="Arial" panose="020B0604020202020204" pitchFamily="34" charset="0"/>
                <a:ea typeface="宋体" panose="02010600030101010101" pitchFamily="2" charset="-122"/>
                <a:cs typeface="+mn-ea"/>
                <a:sym typeface="Arial" panose="020B0604020202020204" pitchFamily="34" charset="0"/>
              </a:rPr>
              <a:t>推荐画像</a:t>
            </a:r>
          </a:p>
        </p:txBody>
      </p:sp>
      <p:sp>
        <p:nvSpPr>
          <p:cNvPr id="215" name="文本框 214"/>
          <p:cNvSpPr txBox="1"/>
          <p:nvPr>
            <p:custDataLst>
              <p:tags r:id="rId20"/>
            </p:custDataLst>
          </p:nvPr>
        </p:nvSpPr>
        <p:spPr>
          <a:xfrm>
            <a:off x="9046416" y="3688957"/>
            <a:ext cx="1838939" cy="395324"/>
          </a:xfrm>
          <a:prstGeom prst="rect">
            <a:avLst/>
          </a:prstGeom>
          <a:noFill/>
        </p:spPr>
        <p:txBody>
          <a:bodyPr wrap="square" rtlCol="0">
            <a:normAutofit lnSpcReduction="10000"/>
          </a:bodyPr>
          <a:lstStyle/>
          <a:p>
            <a:r>
              <a:rPr lang="en-US" altLang="zh-CN" sz="2000">
                <a:solidFill>
                  <a:srgbClr val="EED054">
                    <a:lumMod val="75000"/>
                  </a:srgbClr>
                </a:solidFill>
                <a:latin typeface="Arial" panose="020B0604020202020204" pitchFamily="34" charset="0"/>
                <a:ea typeface="宋体" panose="02010600030101010101" pitchFamily="2" charset="-122"/>
                <a:cs typeface="+mn-ea"/>
                <a:sym typeface="Arial" panose="020B0604020202020204" pitchFamily="34" charset="0"/>
              </a:rPr>
              <a:t>Feeds</a:t>
            </a:r>
            <a:r>
              <a:rPr lang="zh-CN" altLang="en-US" sz="2000">
                <a:solidFill>
                  <a:srgbClr val="EED054">
                    <a:lumMod val="75000"/>
                  </a:srgbClr>
                </a:solidFill>
                <a:latin typeface="Arial" panose="020B0604020202020204" pitchFamily="34" charset="0"/>
                <a:ea typeface="宋体" panose="02010600030101010101" pitchFamily="2" charset="-122"/>
                <a:cs typeface="+mn-ea"/>
                <a:sym typeface="Arial" panose="020B0604020202020204" pitchFamily="34" charset="0"/>
              </a:rPr>
              <a:t>流</a:t>
            </a:r>
          </a:p>
        </p:txBody>
      </p:sp>
      <p:sp>
        <p:nvSpPr>
          <p:cNvPr id="216" name="文本框 215"/>
          <p:cNvSpPr txBox="1"/>
          <p:nvPr>
            <p:custDataLst>
              <p:tags r:id="rId21"/>
            </p:custDataLst>
          </p:nvPr>
        </p:nvSpPr>
        <p:spPr>
          <a:xfrm>
            <a:off x="9395209" y="4004773"/>
            <a:ext cx="1838939" cy="395324"/>
          </a:xfrm>
          <a:prstGeom prst="rect">
            <a:avLst/>
          </a:prstGeom>
          <a:noFill/>
        </p:spPr>
        <p:txBody>
          <a:bodyPr wrap="square" rtlCol="0">
            <a:normAutofit fontScale="90000"/>
          </a:bodyPr>
          <a:lstStyle/>
          <a:p>
            <a:r>
              <a:rPr lang="zh-CN" sz="2000">
                <a:solidFill>
                  <a:schemeClr val="bg1">
                    <a:lumMod val="65000"/>
                  </a:schemeClr>
                </a:solidFill>
                <a:latin typeface="Arial" panose="020B0604020202020204" pitchFamily="34" charset="0"/>
                <a:ea typeface="宋体" panose="02010600030101010101" pitchFamily="2" charset="-122"/>
                <a:cs typeface="+mn-ea"/>
                <a:sym typeface="Arial" panose="020B0604020202020204" pitchFamily="34" charset="0"/>
              </a:rPr>
              <a:t>高并发请求访问</a:t>
            </a:r>
          </a:p>
        </p:txBody>
      </p:sp>
      <p:sp>
        <p:nvSpPr>
          <p:cNvPr id="217" name="文本框 216"/>
          <p:cNvSpPr txBox="1"/>
          <p:nvPr>
            <p:custDataLst>
              <p:tags r:id="rId22"/>
            </p:custDataLst>
          </p:nvPr>
        </p:nvSpPr>
        <p:spPr>
          <a:xfrm>
            <a:off x="9023586" y="2205634"/>
            <a:ext cx="1838939" cy="395324"/>
          </a:xfrm>
          <a:prstGeom prst="rect">
            <a:avLst/>
          </a:prstGeom>
          <a:noFill/>
        </p:spPr>
        <p:txBody>
          <a:bodyPr wrap="square" rtlCol="0">
            <a:normAutofit fontScale="87500" lnSpcReduction="20000"/>
          </a:bodyPr>
          <a:lstStyle/>
          <a:p>
            <a:r>
              <a:rPr lang="zh-CN" sz="2000">
                <a:solidFill>
                  <a:schemeClr val="bg1">
                    <a:lumMod val="65000"/>
                  </a:schemeClr>
                </a:solidFill>
                <a:latin typeface="Arial" panose="020B0604020202020204" pitchFamily="34" charset="0"/>
                <a:ea typeface="宋体" panose="02010600030101010101" pitchFamily="2" charset="-122"/>
                <a:cs typeface="+mn-ea"/>
                <a:sym typeface="Arial" panose="020B0604020202020204" pitchFamily="34" charset="0"/>
              </a:rPr>
              <a:t>强同步，海量数据</a:t>
            </a:r>
          </a:p>
        </p:txBody>
      </p:sp>
      <p:sp>
        <p:nvSpPr>
          <p:cNvPr id="218" name="文本框 217"/>
          <p:cNvSpPr txBox="1"/>
          <p:nvPr>
            <p:custDataLst>
              <p:tags r:id="rId23"/>
            </p:custDataLst>
          </p:nvPr>
        </p:nvSpPr>
        <p:spPr>
          <a:xfrm>
            <a:off x="6388611" y="1545463"/>
            <a:ext cx="1838939" cy="395324"/>
          </a:xfrm>
          <a:prstGeom prst="rect">
            <a:avLst/>
          </a:prstGeom>
          <a:noFill/>
        </p:spPr>
        <p:txBody>
          <a:bodyPr wrap="square" rtlCol="0">
            <a:normAutofit fontScale="97500" lnSpcReduction="10000"/>
          </a:bodyPr>
          <a:lstStyle/>
          <a:p>
            <a:r>
              <a:rPr lang="zh-CN" sz="2000">
                <a:solidFill>
                  <a:schemeClr val="bg1">
                    <a:lumMod val="65000"/>
                  </a:schemeClr>
                </a:solidFill>
                <a:latin typeface="Arial" panose="020B0604020202020204" pitchFamily="34" charset="0"/>
                <a:ea typeface="宋体" panose="02010600030101010101" pitchFamily="2" charset="-122"/>
                <a:cs typeface="+mn-ea"/>
                <a:sym typeface="Arial" panose="020B0604020202020204" pitchFamily="34" charset="0"/>
              </a:rPr>
              <a:t>万列稀疏阵列</a:t>
            </a:r>
          </a:p>
        </p:txBody>
      </p:sp>
      <p:sp>
        <p:nvSpPr>
          <p:cNvPr id="219" name="文本框 218"/>
          <p:cNvSpPr txBox="1"/>
          <p:nvPr>
            <p:custDataLst>
              <p:tags r:id="rId24"/>
            </p:custDataLst>
          </p:nvPr>
        </p:nvSpPr>
        <p:spPr>
          <a:xfrm>
            <a:off x="2823509" y="2057626"/>
            <a:ext cx="2157445" cy="395088"/>
          </a:xfrm>
          <a:prstGeom prst="rect">
            <a:avLst/>
          </a:prstGeom>
          <a:noFill/>
        </p:spPr>
        <p:txBody>
          <a:bodyPr wrap="square" rtlCol="0">
            <a:normAutofit fontScale="90000"/>
          </a:bodyPr>
          <a:lstStyle/>
          <a:p>
            <a:r>
              <a:rPr lang="en-US" altLang="zh-CN" sz="2000">
                <a:solidFill>
                  <a:schemeClr val="bg1">
                    <a:lumMod val="65000"/>
                  </a:schemeClr>
                </a:solidFill>
                <a:latin typeface="Arial" panose="020B0604020202020204" pitchFamily="34" charset="0"/>
                <a:ea typeface="宋体" panose="02010600030101010101" pitchFamily="2" charset="-122"/>
                <a:cs typeface="+mn-ea"/>
                <a:sym typeface="Arial" panose="020B0604020202020204" pitchFamily="34" charset="0"/>
              </a:rPr>
              <a:t>1B-100M </a:t>
            </a:r>
            <a:r>
              <a:rPr lang="zh-CN" altLang="en-US" sz="2000">
                <a:solidFill>
                  <a:schemeClr val="bg1">
                    <a:lumMod val="65000"/>
                  </a:schemeClr>
                </a:solidFill>
                <a:latin typeface="Arial" panose="020B0604020202020204" pitchFamily="34" charset="0"/>
                <a:ea typeface="宋体" panose="02010600030101010101" pitchFamily="2" charset="-122"/>
                <a:cs typeface="+mn-ea"/>
                <a:sym typeface="Arial" panose="020B0604020202020204" pitchFamily="34" charset="0"/>
              </a:rPr>
              <a:t>海量存储</a:t>
            </a:r>
          </a:p>
        </p:txBody>
      </p:sp>
      <p:sp>
        <p:nvSpPr>
          <p:cNvPr id="220" name="文本框 219"/>
          <p:cNvSpPr txBox="1"/>
          <p:nvPr>
            <p:custDataLst>
              <p:tags r:id="rId25"/>
            </p:custDataLst>
          </p:nvPr>
        </p:nvSpPr>
        <p:spPr>
          <a:xfrm>
            <a:off x="2460764" y="3951891"/>
            <a:ext cx="2157445" cy="395088"/>
          </a:xfrm>
          <a:prstGeom prst="rect">
            <a:avLst/>
          </a:prstGeom>
          <a:noFill/>
        </p:spPr>
        <p:txBody>
          <a:bodyPr wrap="square" rtlCol="0">
            <a:normAutofit fontScale="90000"/>
          </a:bodyPr>
          <a:lstStyle/>
          <a:p>
            <a:r>
              <a:rPr lang="zh-CN" sz="2000">
                <a:solidFill>
                  <a:schemeClr val="bg1">
                    <a:lumMod val="65000"/>
                  </a:schemeClr>
                </a:solidFill>
                <a:latin typeface="Arial" panose="020B0604020202020204" pitchFamily="34" charset="0"/>
                <a:ea typeface="宋体" panose="02010600030101010101" pitchFamily="2" charset="-122"/>
                <a:cs typeface="+mn-ea"/>
                <a:sym typeface="Arial" panose="020B0604020202020204" pitchFamily="34" charset="0"/>
              </a:rPr>
              <a:t>高并发、海量存储</a:t>
            </a:r>
          </a:p>
        </p:txBody>
      </p:sp>
      <p:sp>
        <p:nvSpPr>
          <p:cNvPr id="221" name="文本框 220"/>
          <p:cNvSpPr txBox="1"/>
          <p:nvPr>
            <p:custDataLst>
              <p:tags r:id="rId26"/>
            </p:custDataLst>
          </p:nvPr>
        </p:nvSpPr>
        <p:spPr>
          <a:xfrm>
            <a:off x="2840273" y="5052887"/>
            <a:ext cx="1838939" cy="395324"/>
          </a:xfrm>
          <a:prstGeom prst="rect">
            <a:avLst/>
          </a:prstGeom>
          <a:noFill/>
        </p:spPr>
        <p:txBody>
          <a:bodyPr wrap="square" rtlCol="0">
            <a:normAutofit lnSpcReduction="10000"/>
          </a:bodyPr>
          <a:lstStyle/>
          <a:p>
            <a:r>
              <a:rPr lang="zh-CN" altLang="en-US" sz="2000">
                <a:solidFill>
                  <a:srgbClr val="EED054">
                    <a:lumMod val="75000"/>
                  </a:srgbClr>
                </a:solidFill>
                <a:latin typeface="Arial" panose="020B0604020202020204" pitchFamily="34" charset="0"/>
                <a:ea typeface="宋体" panose="02010600030101010101" pitchFamily="2" charset="-122"/>
                <a:cs typeface="+mn-ea"/>
                <a:sym typeface="Arial" panose="020B0604020202020204" pitchFamily="34" charset="0"/>
              </a:rPr>
              <a:t>时空数据</a:t>
            </a:r>
          </a:p>
        </p:txBody>
      </p:sp>
      <p:sp>
        <p:nvSpPr>
          <p:cNvPr id="222" name="文本框 221"/>
          <p:cNvSpPr txBox="1"/>
          <p:nvPr>
            <p:custDataLst>
              <p:tags r:id="rId27"/>
            </p:custDataLst>
          </p:nvPr>
        </p:nvSpPr>
        <p:spPr>
          <a:xfrm>
            <a:off x="2619306" y="5376236"/>
            <a:ext cx="2157445" cy="395088"/>
          </a:xfrm>
          <a:prstGeom prst="rect">
            <a:avLst/>
          </a:prstGeom>
          <a:noFill/>
        </p:spPr>
        <p:txBody>
          <a:bodyPr wrap="square" rtlCol="0">
            <a:normAutofit fontScale="90000"/>
          </a:bodyPr>
          <a:lstStyle/>
          <a:p>
            <a:r>
              <a:rPr lang="zh-CN" sz="2000">
                <a:solidFill>
                  <a:schemeClr val="bg1">
                    <a:lumMod val="65000"/>
                  </a:schemeClr>
                </a:solidFill>
                <a:latin typeface="Arial" panose="020B0604020202020204" pitchFamily="34" charset="0"/>
                <a:ea typeface="宋体" panose="02010600030101010101" pitchFamily="2" charset="-122"/>
                <a:cs typeface="+mn-ea"/>
                <a:sym typeface="Arial" panose="020B0604020202020204" pitchFamily="34" charset="0"/>
              </a:rPr>
              <a:t>高并发、海量存储</a:t>
            </a:r>
          </a:p>
        </p:txBody>
      </p:sp>
      <p:sp>
        <p:nvSpPr>
          <p:cNvPr id="223" name="文本框 222"/>
          <p:cNvSpPr txBox="1"/>
          <p:nvPr>
            <p:custDataLst>
              <p:tags r:id="rId28"/>
            </p:custDataLst>
          </p:nvPr>
        </p:nvSpPr>
        <p:spPr>
          <a:xfrm>
            <a:off x="6273826" y="6190122"/>
            <a:ext cx="1838939" cy="395324"/>
          </a:xfrm>
          <a:prstGeom prst="rect">
            <a:avLst/>
          </a:prstGeom>
          <a:noFill/>
        </p:spPr>
        <p:txBody>
          <a:bodyPr wrap="square" rtlCol="0">
            <a:normAutofit fontScale="90000"/>
          </a:bodyPr>
          <a:lstStyle/>
          <a:p>
            <a:r>
              <a:rPr lang="zh-CN" sz="2000">
                <a:solidFill>
                  <a:schemeClr val="bg1">
                    <a:lumMod val="65000"/>
                  </a:schemeClr>
                </a:solidFill>
                <a:latin typeface="Arial" panose="020B0604020202020204" pitchFamily="34" charset="0"/>
                <a:ea typeface="宋体" panose="02010600030101010101" pitchFamily="2" charset="-122"/>
                <a:cs typeface="+mn-ea"/>
                <a:sym typeface="Arial" panose="020B0604020202020204" pitchFamily="34" charset="0"/>
              </a:rPr>
              <a:t>高并发请求访问</a:t>
            </a:r>
          </a:p>
        </p:txBody>
      </p:sp>
      <p:sp>
        <p:nvSpPr>
          <p:cNvPr id="226" name="文本框 225"/>
          <p:cNvSpPr txBox="1"/>
          <p:nvPr>
            <p:custDataLst>
              <p:tags r:id="rId29"/>
            </p:custDataLst>
          </p:nvPr>
        </p:nvSpPr>
        <p:spPr>
          <a:xfrm>
            <a:off x="2388469" y="2342368"/>
            <a:ext cx="2592486" cy="395088"/>
          </a:xfrm>
          <a:prstGeom prst="rect">
            <a:avLst/>
          </a:prstGeom>
          <a:noFill/>
        </p:spPr>
        <p:txBody>
          <a:bodyPr wrap="square" rtlCol="0">
            <a:normAutofit fontScale="87500" lnSpcReduction="20000"/>
          </a:bodyPr>
          <a:lstStyle/>
          <a:p>
            <a:r>
              <a:rPr lang="zh-CN" sz="2000">
                <a:solidFill>
                  <a:schemeClr val="tx1"/>
                </a:solidFill>
                <a:latin typeface="Arial" panose="020B0604020202020204" pitchFamily="34" charset="0"/>
                <a:ea typeface="宋体" panose="02010600030101010101" pitchFamily="2" charset="-122"/>
                <a:cs typeface="+mn-ea"/>
                <a:sym typeface="Arial" panose="020B0604020202020204" pitchFamily="34" charset="0"/>
              </a:rPr>
              <a:t>图片、网页、新闻、文档</a:t>
            </a:r>
          </a:p>
        </p:txBody>
      </p:sp>
      <p:sp>
        <p:nvSpPr>
          <p:cNvPr id="227" name="文本框 226"/>
          <p:cNvSpPr txBox="1"/>
          <p:nvPr>
            <p:custDataLst>
              <p:tags r:id="rId30"/>
            </p:custDataLst>
          </p:nvPr>
        </p:nvSpPr>
        <p:spPr>
          <a:xfrm>
            <a:off x="6821315" y="1828690"/>
            <a:ext cx="2592486" cy="395088"/>
          </a:xfrm>
          <a:prstGeom prst="rect">
            <a:avLst/>
          </a:prstGeom>
          <a:noFill/>
        </p:spPr>
        <p:txBody>
          <a:bodyPr wrap="square" rtlCol="0">
            <a:normAutofit fontScale="97500" lnSpcReduction="10000"/>
          </a:bodyPr>
          <a:lstStyle/>
          <a:p>
            <a:r>
              <a:rPr lang="zh-CN" sz="2000">
                <a:solidFill>
                  <a:schemeClr val="tx1"/>
                </a:solidFill>
                <a:latin typeface="Arial" panose="020B0604020202020204" pitchFamily="34" charset="0"/>
                <a:ea typeface="宋体" panose="02010600030101010101" pitchFamily="2" charset="-122"/>
                <a:cs typeface="+mn-ea"/>
                <a:sym typeface="Arial" panose="020B0604020202020204" pitchFamily="34" charset="0"/>
              </a:rPr>
              <a:t>用户特征</a:t>
            </a:r>
          </a:p>
        </p:txBody>
      </p:sp>
      <p:sp>
        <p:nvSpPr>
          <p:cNvPr id="228" name="文本框 227"/>
          <p:cNvSpPr txBox="1"/>
          <p:nvPr>
            <p:custDataLst>
              <p:tags r:id="rId31"/>
            </p:custDataLst>
          </p:nvPr>
        </p:nvSpPr>
        <p:spPr>
          <a:xfrm>
            <a:off x="8647090" y="2544668"/>
            <a:ext cx="2592486" cy="395088"/>
          </a:xfrm>
          <a:prstGeom prst="rect">
            <a:avLst/>
          </a:prstGeom>
          <a:noFill/>
        </p:spPr>
        <p:txBody>
          <a:bodyPr wrap="square" rtlCol="0">
            <a:normAutofit fontScale="97500" lnSpcReduction="10000"/>
          </a:bodyPr>
          <a:lstStyle/>
          <a:p>
            <a:r>
              <a:rPr lang="zh-CN" sz="2000">
                <a:solidFill>
                  <a:schemeClr val="tx1"/>
                </a:solidFill>
                <a:latin typeface="Arial" panose="020B0604020202020204" pitchFamily="34" charset="0"/>
                <a:ea typeface="宋体" panose="02010600030101010101" pitchFamily="2" charset="-122"/>
                <a:cs typeface="+mn-ea"/>
                <a:sym typeface="Arial" panose="020B0604020202020204" pitchFamily="34" charset="0"/>
              </a:rPr>
              <a:t>聊天消息、订单存储</a:t>
            </a:r>
          </a:p>
        </p:txBody>
      </p:sp>
      <p:sp>
        <p:nvSpPr>
          <p:cNvPr id="229" name="文本框 228"/>
          <p:cNvSpPr txBox="1"/>
          <p:nvPr>
            <p:custDataLst>
              <p:tags r:id="rId32"/>
            </p:custDataLst>
          </p:nvPr>
        </p:nvSpPr>
        <p:spPr>
          <a:xfrm>
            <a:off x="9675079" y="4365369"/>
            <a:ext cx="2592486" cy="395088"/>
          </a:xfrm>
          <a:prstGeom prst="rect">
            <a:avLst/>
          </a:prstGeom>
          <a:noFill/>
        </p:spPr>
        <p:txBody>
          <a:bodyPr wrap="square" rtlCol="0">
            <a:normAutofit fontScale="97500" lnSpcReduction="10000"/>
          </a:bodyPr>
          <a:lstStyle/>
          <a:p>
            <a:r>
              <a:rPr lang="zh-CN" sz="2000">
                <a:solidFill>
                  <a:schemeClr val="tx1"/>
                </a:solidFill>
                <a:latin typeface="Arial" panose="020B0604020202020204" pitchFamily="34" charset="0"/>
                <a:ea typeface="宋体" panose="02010600030101010101" pitchFamily="2" charset="-122"/>
                <a:cs typeface="+mn-ea"/>
                <a:sym typeface="Arial" panose="020B0604020202020204" pitchFamily="34" charset="0"/>
              </a:rPr>
              <a:t>朋友圈</a:t>
            </a:r>
          </a:p>
        </p:txBody>
      </p:sp>
      <p:sp>
        <p:nvSpPr>
          <p:cNvPr id="230" name="文本框 229"/>
          <p:cNvSpPr txBox="1"/>
          <p:nvPr>
            <p:custDataLst>
              <p:tags r:id="rId33"/>
            </p:custDataLst>
          </p:nvPr>
        </p:nvSpPr>
        <p:spPr>
          <a:xfrm>
            <a:off x="6556866" y="6420713"/>
            <a:ext cx="2592486" cy="395088"/>
          </a:xfrm>
          <a:prstGeom prst="rect">
            <a:avLst/>
          </a:prstGeom>
          <a:noFill/>
        </p:spPr>
        <p:txBody>
          <a:bodyPr wrap="square" rtlCol="0">
            <a:normAutofit fontScale="97500" lnSpcReduction="10000"/>
          </a:bodyPr>
          <a:lstStyle/>
          <a:p>
            <a:r>
              <a:rPr lang="zh-CN" sz="2000">
                <a:solidFill>
                  <a:schemeClr val="tx1"/>
                </a:solidFill>
                <a:latin typeface="Arial" panose="020B0604020202020204" pitchFamily="34" charset="0"/>
                <a:ea typeface="宋体" panose="02010600030101010101" pitchFamily="2" charset="-122"/>
                <a:cs typeface="+mn-ea"/>
                <a:sym typeface="Arial" panose="020B0604020202020204" pitchFamily="34" charset="0"/>
              </a:rPr>
              <a:t>实时报表</a:t>
            </a:r>
          </a:p>
        </p:txBody>
      </p:sp>
      <p:sp>
        <p:nvSpPr>
          <p:cNvPr id="231" name="文本框 230"/>
          <p:cNvSpPr txBox="1"/>
          <p:nvPr>
            <p:custDataLst>
              <p:tags r:id="rId34"/>
            </p:custDataLst>
          </p:nvPr>
        </p:nvSpPr>
        <p:spPr>
          <a:xfrm>
            <a:off x="2890731" y="5794788"/>
            <a:ext cx="2592486" cy="395088"/>
          </a:xfrm>
          <a:prstGeom prst="rect">
            <a:avLst/>
          </a:prstGeom>
          <a:noFill/>
        </p:spPr>
        <p:txBody>
          <a:bodyPr wrap="square" rtlCol="0">
            <a:normAutofit fontScale="97500" lnSpcReduction="10000"/>
          </a:bodyPr>
          <a:lstStyle/>
          <a:p>
            <a:r>
              <a:rPr lang="zh-CN" sz="2000">
                <a:solidFill>
                  <a:schemeClr val="tx1"/>
                </a:solidFill>
                <a:latin typeface="Arial" panose="020B0604020202020204" pitchFamily="34" charset="0"/>
                <a:ea typeface="宋体" panose="02010600030101010101" pitchFamily="2" charset="-122"/>
                <a:cs typeface="+mn-ea"/>
                <a:sym typeface="Arial" panose="020B0604020202020204" pitchFamily="34" charset="0"/>
              </a:rPr>
              <a:t>轨迹 气象网格</a:t>
            </a:r>
          </a:p>
        </p:txBody>
      </p:sp>
      <p:sp>
        <p:nvSpPr>
          <p:cNvPr id="232" name="文本框 231"/>
          <p:cNvSpPr txBox="1"/>
          <p:nvPr>
            <p:custDataLst>
              <p:tags r:id="rId35"/>
            </p:custDataLst>
          </p:nvPr>
        </p:nvSpPr>
        <p:spPr>
          <a:xfrm>
            <a:off x="1808203" y="4346978"/>
            <a:ext cx="2810006" cy="395088"/>
          </a:xfrm>
          <a:prstGeom prst="rect">
            <a:avLst/>
          </a:prstGeom>
          <a:noFill/>
        </p:spPr>
        <p:txBody>
          <a:bodyPr wrap="square" rtlCol="0">
            <a:normAutofit fontScale="87500" lnSpcReduction="20000"/>
          </a:bodyPr>
          <a:lstStyle/>
          <a:p>
            <a:r>
              <a:rPr lang="zh-CN" sz="2000">
                <a:solidFill>
                  <a:schemeClr val="tx1"/>
                </a:solidFill>
                <a:latin typeface="Arial" panose="020B0604020202020204" pitchFamily="34" charset="0"/>
                <a:ea typeface="宋体" panose="02010600030101010101" pitchFamily="2" charset="-122"/>
                <a:cs typeface="+mn-ea"/>
                <a:sym typeface="Arial" panose="020B0604020202020204" pitchFamily="34" charset="0"/>
              </a:rPr>
              <a:t>传感器、股票</a:t>
            </a:r>
            <a:r>
              <a:rPr lang="en-US" altLang="zh-CN" sz="2000">
                <a:solidFill>
                  <a:schemeClr val="tx1"/>
                </a:solidFill>
                <a:latin typeface="Arial" panose="020B0604020202020204" pitchFamily="34" charset="0"/>
                <a:ea typeface="宋体" panose="02010600030101010101" pitchFamily="2" charset="-122"/>
                <a:cs typeface="+mn-ea"/>
                <a:sym typeface="Arial" panose="020B0604020202020204" pitchFamily="34" charset="0"/>
              </a:rPr>
              <a:t>K</a:t>
            </a:r>
            <a:r>
              <a:rPr lang="zh-CN" altLang="en-US" sz="2000">
                <a:solidFill>
                  <a:schemeClr val="tx1"/>
                </a:solidFill>
                <a:latin typeface="Arial" panose="020B0604020202020204" pitchFamily="34" charset="0"/>
                <a:ea typeface="宋体" panose="02010600030101010101" pitchFamily="2" charset="-122"/>
                <a:cs typeface="+mn-ea"/>
                <a:sym typeface="Arial" panose="020B0604020202020204" pitchFamily="34" charset="0"/>
              </a:rPr>
              <a:t>线、监控数据</a:t>
            </a:r>
          </a:p>
        </p:txBody>
      </p:sp>
      <p:sp>
        <p:nvSpPr>
          <p:cNvPr id="234" name="椭圆 233"/>
          <p:cNvSpPr/>
          <p:nvPr>
            <p:custDataLst>
              <p:tags r:id="rId36"/>
            </p:custDataLst>
          </p:nvPr>
        </p:nvSpPr>
        <p:spPr>
          <a:xfrm>
            <a:off x="7120009" y="4514399"/>
            <a:ext cx="995647" cy="995647"/>
          </a:xfrm>
          <a:prstGeom prst="ellipse">
            <a:avLst/>
          </a:prstGeom>
          <a:solidFill>
            <a:srgbClr val="EED054"/>
          </a:solidFill>
          <a:ln>
            <a:noFill/>
          </a:ln>
        </p:spPr>
        <p:style>
          <a:lnRef idx="2">
            <a:srgbClr val="FE8A57">
              <a:shade val="50000"/>
            </a:srgbClr>
          </a:lnRef>
          <a:fillRef idx="1">
            <a:srgbClr val="FE8A57"/>
          </a:fillRef>
          <a:effectRef idx="0">
            <a:srgbClr val="FE8A57"/>
          </a:effectRef>
          <a:fontRef idx="minor">
            <a:sysClr val="window" lastClr="FFFFFF"/>
          </a:fontRef>
        </p:style>
        <p:txBody>
          <a:bodyPr wrap="square" rtlCol="0" anchor="ctr">
            <a:normAutofit/>
          </a:bodyPr>
          <a:lstStyle/>
          <a:p>
            <a:pPr algn="ctr"/>
            <a:r>
              <a:rPr lang="en-US" altLang="zh-CN">
                <a:sym typeface="Arial" panose="020B0604020202020204" pitchFamily="34" charset="0"/>
              </a:rPr>
              <a:t>NewSQL</a:t>
            </a:r>
          </a:p>
        </p:txBody>
      </p:sp>
      <p:sp>
        <p:nvSpPr>
          <p:cNvPr id="236" name="上箭头 235"/>
          <p:cNvSpPr/>
          <p:nvPr>
            <p:custDataLst>
              <p:tags r:id="rId37"/>
            </p:custDataLst>
          </p:nvPr>
        </p:nvSpPr>
        <p:spPr>
          <a:xfrm rot="7080000">
            <a:off x="6835919" y="4421631"/>
            <a:ext cx="342598" cy="293868"/>
          </a:xfrm>
          <a:prstGeom prst="upArrow">
            <a:avLst>
              <a:gd name="adj1" fmla="val 57862"/>
              <a:gd name="adj2" fmla="val 61457"/>
            </a:avLst>
          </a:prstGeom>
          <a:solidFill>
            <a:srgbClr val="EED054"/>
          </a:solidFill>
          <a:ln>
            <a:noFill/>
          </a:ln>
        </p:spPr>
        <p:style>
          <a:lnRef idx="2">
            <a:srgbClr val="FE8A57">
              <a:shade val="50000"/>
            </a:srgbClr>
          </a:lnRef>
          <a:fillRef idx="1">
            <a:srgbClr val="FE8A57"/>
          </a:fillRef>
          <a:effectRef idx="0">
            <a:srgbClr val="FE8A57"/>
          </a:effectRef>
          <a:fontRef idx="minor">
            <a:sysClr val="window" lastClr="FFFFFF"/>
          </a:fontRef>
        </p:style>
        <p:txBody>
          <a:bodyPr rtlCol="0" anchor="ctr">
            <a:normAutofit fontScale="37500" lnSpcReduction="20000"/>
          </a:bodyPr>
          <a:lstStyle/>
          <a:p>
            <a:pPr algn="ctr"/>
            <a:endParaRPr lang="zh-CN" altLang="en-US">
              <a:sym typeface="Arial" panose="020B0604020202020204" pitchFamily="34" charset="0"/>
            </a:endParaRPr>
          </a:p>
        </p:txBody>
      </p:sp>
      <p:sp>
        <p:nvSpPr>
          <p:cNvPr id="237" name="文本框 236"/>
          <p:cNvSpPr txBox="1"/>
          <p:nvPr>
            <p:custDataLst>
              <p:tags r:id="rId38"/>
            </p:custDataLst>
          </p:nvPr>
        </p:nvSpPr>
        <p:spPr>
          <a:xfrm>
            <a:off x="8575862" y="5115205"/>
            <a:ext cx="1838939" cy="395324"/>
          </a:xfrm>
          <a:prstGeom prst="rect">
            <a:avLst/>
          </a:prstGeom>
          <a:noFill/>
        </p:spPr>
        <p:txBody>
          <a:bodyPr wrap="square" rtlCol="0">
            <a:normAutofit lnSpcReduction="10000"/>
          </a:bodyPr>
          <a:lstStyle/>
          <a:p>
            <a:r>
              <a:rPr lang="en-US" altLang="zh-CN" sz="2000">
                <a:solidFill>
                  <a:srgbClr val="EED054">
                    <a:lumMod val="75000"/>
                  </a:srgbClr>
                </a:solidFill>
                <a:latin typeface="Arial" panose="020B0604020202020204" pitchFamily="34" charset="0"/>
                <a:ea typeface="宋体" panose="02010600030101010101" pitchFamily="2" charset="-122"/>
                <a:cs typeface="+mn-ea"/>
                <a:sym typeface="Arial" panose="020B0604020202020204" pitchFamily="34" charset="0"/>
              </a:rPr>
              <a:t>NewSQL</a:t>
            </a:r>
            <a:endParaRPr lang="zh-CN" altLang="en-US" sz="2000">
              <a:solidFill>
                <a:srgbClr val="EED054">
                  <a:lumMod val="75000"/>
                </a:srgbClr>
              </a:solidFill>
              <a:latin typeface="Arial" panose="020B0604020202020204" pitchFamily="34" charset="0"/>
              <a:ea typeface="宋体" panose="02010600030101010101" pitchFamily="2" charset="-122"/>
              <a:cs typeface="+mn-ea"/>
              <a:sym typeface="Arial" panose="020B0604020202020204" pitchFamily="34" charset="0"/>
            </a:endParaRPr>
          </a:p>
        </p:txBody>
      </p:sp>
      <p:sp>
        <p:nvSpPr>
          <p:cNvPr id="238" name="文本框 237"/>
          <p:cNvSpPr txBox="1"/>
          <p:nvPr>
            <p:custDataLst>
              <p:tags r:id="rId39"/>
            </p:custDataLst>
          </p:nvPr>
        </p:nvSpPr>
        <p:spPr>
          <a:xfrm>
            <a:off x="9093545" y="5558243"/>
            <a:ext cx="2458676" cy="395088"/>
          </a:xfrm>
          <a:prstGeom prst="rect">
            <a:avLst/>
          </a:prstGeom>
          <a:noFill/>
        </p:spPr>
        <p:txBody>
          <a:bodyPr wrap="square" rtlCol="0">
            <a:normAutofit fontScale="87500" lnSpcReduction="20000"/>
          </a:bodyPr>
          <a:lstStyle/>
          <a:p>
            <a:r>
              <a:rPr lang="en-US" altLang="zh-CN" sz="2000">
                <a:solidFill>
                  <a:schemeClr val="bg1">
                    <a:lumMod val="65000"/>
                  </a:schemeClr>
                </a:solidFill>
                <a:latin typeface="Arial" panose="020B0604020202020204" pitchFamily="34" charset="0"/>
                <a:ea typeface="宋体" panose="02010600030101010101" pitchFamily="2" charset="-122"/>
                <a:cs typeface="+mn-ea"/>
                <a:sym typeface="Arial" panose="020B0604020202020204" pitchFamily="34" charset="0"/>
              </a:rPr>
              <a:t>SQL</a:t>
            </a:r>
            <a:r>
              <a:rPr lang="zh-CN" altLang="en-US" sz="2000">
                <a:solidFill>
                  <a:schemeClr val="bg1">
                    <a:lumMod val="65000"/>
                  </a:schemeClr>
                </a:solidFill>
                <a:latin typeface="Arial" panose="020B0604020202020204" pitchFamily="34" charset="0"/>
                <a:ea typeface="宋体" panose="02010600030101010101" pitchFamily="2" charset="-122"/>
                <a:cs typeface="+mn-ea"/>
                <a:sym typeface="Arial" panose="020B0604020202020204" pitchFamily="34" charset="0"/>
              </a:rPr>
              <a:t>、二次索引、动态列</a:t>
            </a:r>
          </a:p>
        </p:txBody>
      </p:sp>
      <p:sp>
        <p:nvSpPr>
          <p:cNvPr id="239" name="文本框 238"/>
          <p:cNvSpPr txBox="1"/>
          <p:nvPr>
            <p:custDataLst>
              <p:tags r:id="rId40"/>
            </p:custDataLst>
          </p:nvPr>
        </p:nvSpPr>
        <p:spPr>
          <a:xfrm>
            <a:off x="9281894" y="5873425"/>
            <a:ext cx="2592486" cy="395088"/>
          </a:xfrm>
          <a:prstGeom prst="rect">
            <a:avLst/>
          </a:prstGeom>
          <a:noFill/>
        </p:spPr>
        <p:txBody>
          <a:bodyPr wrap="square" rtlCol="0">
            <a:normAutofit fontScale="97500" lnSpcReduction="10000"/>
          </a:bodyPr>
          <a:lstStyle/>
          <a:p>
            <a:r>
              <a:rPr lang="zh-CN" sz="2000">
                <a:solidFill>
                  <a:schemeClr val="tx1"/>
                </a:solidFill>
                <a:latin typeface="Arial" panose="020B0604020202020204" pitchFamily="34" charset="0"/>
                <a:ea typeface="宋体" panose="02010600030101010101" pitchFamily="2" charset="-122"/>
                <a:cs typeface="+mn-ea"/>
                <a:sym typeface="Arial" panose="020B0604020202020204" pitchFamily="34" charset="0"/>
              </a:rPr>
              <a:t>索引查询、元数据库</a:t>
            </a:r>
          </a:p>
        </p:txBody>
      </p:sp>
      <p:sp>
        <p:nvSpPr>
          <p:cNvPr id="7" name="椭圆 6"/>
          <p:cNvSpPr/>
          <p:nvPr>
            <p:custDataLst>
              <p:tags r:id="rId41"/>
            </p:custDataLst>
          </p:nvPr>
        </p:nvSpPr>
        <p:spPr>
          <a:xfrm>
            <a:off x="5983577" y="4886657"/>
            <a:ext cx="995647" cy="995647"/>
          </a:xfrm>
          <a:prstGeom prst="ellipse">
            <a:avLst/>
          </a:prstGeom>
          <a:solidFill>
            <a:srgbClr val="CDD74C"/>
          </a:solidFill>
          <a:ln>
            <a:noFill/>
          </a:ln>
        </p:spPr>
        <p:style>
          <a:lnRef idx="2">
            <a:srgbClr val="FE8A57">
              <a:shade val="50000"/>
            </a:srgbClr>
          </a:lnRef>
          <a:fillRef idx="1">
            <a:srgbClr val="FE8A57"/>
          </a:fillRef>
          <a:effectRef idx="0">
            <a:srgbClr val="FE8A57"/>
          </a:effectRef>
          <a:fontRef idx="minor">
            <a:sysClr val="window" lastClr="FFFFFF"/>
          </a:fontRef>
        </p:style>
        <p:txBody>
          <a:bodyPr rtlCol="0" anchor="ctr">
            <a:normAutofit/>
          </a:bodyPr>
          <a:lstStyle/>
          <a:p>
            <a:pPr algn="ctr"/>
            <a:r>
              <a:rPr lang="en-US" altLang="zh-CN">
                <a:sym typeface="Arial" panose="020B0604020202020204" pitchFamily="34" charset="0"/>
              </a:rPr>
              <a:t>Cube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5699125" cy="521970"/>
          </a:xfrm>
          <a:prstGeom prst="rect">
            <a:avLst/>
          </a:prstGeom>
          <a:noFill/>
        </p:spPr>
        <p:txBody>
          <a:bodyPr wrap="square" rtlCol="0">
            <a:spAutoFit/>
          </a:bodyPr>
          <a:lstStyle/>
          <a:p>
            <a:r>
              <a:rPr lang="en-US" altLang="zh-CN" sz="2800" b="1" dirty="0"/>
              <a:t>6.1.3  HBase</a:t>
            </a:r>
            <a:r>
              <a:rPr lang="zh-CN" altLang="en-US" sz="2800" b="1" dirty="0"/>
              <a:t>架构</a:t>
            </a:r>
          </a:p>
        </p:txBody>
      </p:sp>
      <p:sp>
        <p:nvSpPr>
          <p:cNvPr id="5" name="文本框 4"/>
          <p:cNvSpPr txBox="1"/>
          <p:nvPr/>
        </p:nvSpPr>
        <p:spPr>
          <a:xfrm>
            <a:off x="685800" y="1334770"/>
            <a:ext cx="4919345" cy="521970"/>
          </a:xfrm>
          <a:prstGeom prst="rect">
            <a:avLst/>
          </a:prstGeom>
          <a:noFill/>
        </p:spPr>
        <p:txBody>
          <a:bodyPr wrap="square" rtlCol="0">
            <a:spAutoFit/>
          </a:bodyPr>
          <a:lstStyle/>
          <a:p>
            <a:r>
              <a:rPr lang="zh-CN" altLang="en-US" sz="2800" b="1"/>
              <a:t>（</a:t>
            </a:r>
            <a:r>
              <a:rPr lang="en-US" altLang="zh-CN" sz="2800" b="1"/>
              <a:t>1</a:t>
            </a:r>
            <a:r>
              <a:rPr lang="zh-CN" altLang="en-US" sz="2800" b="1"/>
              <a:t>）</a:t>
            </a:r>
            <a:r>
              <a:rPr lang="en-US" altLang="zh-CN" sz="2800" b="1"/>
              <a:t>HBase</a:t>
            </a:r>
            <a:r>
              <a:rPr lang="zh-CN" altLang="en-US" sz="2800" b="1"/>
              <a:t>体系结构</a:t>
            </a:r>
          </a:p>
        </p:txBody>
      </p:sp>
      <p:sp>
        <p:nvSpPr>
          <p:cNvPr id="2" name="圆角矩形 1"/>
          <p:cNvSpPr/>
          <p:nvPr/>
        </p:nvSpPr>
        <p:spPr>
          <a:xfrm>
            <a:off x="821690" y="1995805"/>
            <a:ext cx="1445260" cy="445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Client</a:t>
            </a:r>
          </a:p>
        </p:txBody>
      </p:sp>
      <p:sp>
        <p:nvSpPr>
          <p:cNvPr id="3" name="云形 2"/>
          <p:cNvSpPr/>
          <p:nvPr/>
        </p:nvSpPr>
        <p:spPr>
          <a:xfrm>
            <a:off x="3173730" y="1924685"/>
            <a:ext cx="1833880" cy="600710"/>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a:t>Zookeeper</a:t>
            </a:r>
          </a:p>
        </p:txBody>
      </p:sp>
      <p:sp>
        <p:nvSpPr>
          <p:cNvPr id="6" name="圆角矩形 5"/>
          <p:cNvSpPr/>
          <p:nvPr/>
        </p:nvSpPr>
        <p:spPr>
          <a:xfrm>
            <a:off x="5640070" y="1971675"/>
            <a:ext cx="1997075" cy="553085"/>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a:t>HMaster</a:t>
            </a:r>
          </a:p>
        </p:txBody>
      </p:sp>
      <p:sp>
        <p:nvSpPr>
          <p:cNvPr id="7" name="矩形 6"/>
          <p:cNvSpPr/>
          <p:nvPr/>
        </p:nvSpPr>
        <p:spPr>
          <a:xfrm>
            <a:off x="2940050" y="3098800"/>
            <a:ext cx="2597150" cy="2288540"/>
          </a:xfrm>
          <a:prstGeom prst="rect">
            <a:avLst/>
          </a:prstGeom>
          <a:ln>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8" name="圆角矩形 7"/>
          <p:cNvSpPr/>
          <p:nvPr/>
        </p:nvSpPr>
        <p:spPr>
          <a:xfrm>
            <a:off x="3515995" y="3634740"/>
            <a:ext cx="1445260" cy="40068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a:t>Region</a:t>
            </a:r>
          </a:p>
        </p:txBody>
      </p:sp>
      <p:sp>
        <p:nvSpPr>
          <p:cNvPr id="15" name="文本框 14"/>
          <p:cNvSpPr txBox="1"/>
          <p:nvPr/>
        </p:nvSpPr>
        <p:spPr>
          <a:xfrm>
            <a:off x="3446780" y="3213100"/>
            <a:ext cx="1574800" cy="368300"/>
          </a:xfrm>
          <a:prstGeom prst="rect">
            <a:avLst/>
          </a:prstGeom>
          <a:noFill/>
        </p:spPr>
        <p:txBody>
          <a:bodyPr wrap="square" rtlCol="0">
            <a:spAutoFit/>
          </a:bodyPr>
          <a:lstStyle/>
          <a:p>
            <a:r>
              <a:rPr lang="en-US" altLang="zh-CN"/>
              <a:t>RegionServer</a:t>
            </a:r>
          </a:p>
        </p:txBody>
      </p:sp>
      <p:cxnSp>
        <p:nvCxnSpPr>
          <p:cNvPr id="21" name="直接箭头连接符 20"/>
          <p:cNvCxnSpPr>
            <a:stCxn id="6" idx="2"/>
            <a:endCxn id="7" idx="0"/>
          </p:cNvCxnSpPr>
          <p:nvPr/>
        </p:nvCxnSpPr>
        <p:spPr>
          <a:xfrm flipH="1">
            <a:off x="4238625" y="2524760"/>
            <a:ext cx="2400300" cy="57404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endCxn id="27" idx="0"/>
          </p:cNvCxnSpPr>
          <p:nvPr/>
        </p:nvCxnSpPr>
        <p:spPr>
          <a:xfrm>
            <a:off x="6622415" y="2517140"/>
            <a:ext cx="2143125" cy="58166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2" idx="3"/>
            <a:endCxn id="3" idx="2"/>
          </p:cNvCxnSpPr>
          <p:nvPr/>
        </p:nvCxnSpPr>
        <p:spPr>
          <a:xfrm>
            <a:off x="2266950" y="2218690"/>
            <a:ext cx="912495" cy="635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endCxn id="3" idx="0"/>
          </p:cNvCxnSpPr>
          <p:nvPr/>
        </p:nvCxnSpPr>
        <p:spPr>
          <a:xfrm flipH="1">
            <a:off x="5006340" y="2200910"/>
            <a:ext cx="598170" cy="2413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5" name="圆角矩形 24"/>
          <p:cNvSpPr/>
          <p:nvPr/>
        </p:nvSpPr>
        <p:spPr>
          <a:xfrm>
            <a:off x="3515995" y="4251325"/>
            <a:ext cx="1445260" cy="40068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a:t>Region</a:t>
            </a:r>
          </a:p>
        </p:txBody>
      </p:sp>
      <p:sp>
        <p:nvSpPr>
          <p:cNvPr id="26" name="圆角矩形 25"/>
          <p:cNvSpPr/>
          <p:nvPr/>
        </p:nvSpPr>
        <p:spPr>
          <a:xfrm>
            <a:off x="3528695" y="4800600"/>
            <a:ext cx="1445260" cy="40068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a:t>Region</a:t>
            </a:r>
          </a:p>
        </p:txBody>
      </p:sp>
      <p:sp>
        <p:nvSpPr>
          <p:cNvPr id="27" name="矩形 26"/>
          <p:cNvSpPr/>
          <p:nvPr/>
        </p:nvSpPr>
        <p:spPr>
          <a:xfrm>
            <a:off x="7466965" y="3098800"/>
            <a:ext cx="2597150" cy="2288540"/>
          </a:xfrm>
          <a:prstGeom prst="rect">
            <a:avLst/>
          </a:prstGeom>
          <a:ln>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8" name="圆角矩形 27"/>
          <p:cNvSpPr/>
          <p:nvPr/>
        </p:nvSpPr>
        <p:spPr>
          <a:xfrm>
            <a:off x="8042910" y="3634740"/>
            <a:ext cx="1445260" cy="40068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a:t>Region</a:t>
            </a:r>
          </a:p>
        </p:txBody>
      </p:sp>
      <p:sp>
        <p:nvSpPr>
          <p:cNvPr id="29" name="文本框 28"/>
          <p:cNvSpPr txBox="1"/>
          <p:nvPr/>
        </p:nvSpPr>
        <p:spPr>
          <a:xfrm>
            <a:off x="7973695" y="3213100"/>
            <a:ext cx="1574800" cy="368300"/>
          </a:xfrm>
          <a:prstGeom prst="rect">
            <a:avLst/>
          </a:prstGeom>
          <a:noFill/>
        </p:spPr>
        <p:txBody>
          <a:bodyPr wrap="square" rtlCol="0">
            <a:spAutoFit/>
          </a:bodyPr>
          <a:lstStyle/>
          <a:p>
            <a:r>
              <a:rPr lang="en-US" altLang="zh-CN"/>
              <a:t>RegionServer</a:t>
            </a:r>
          </a:p>
        </p:txBody>
      </p:sp>
      <p:sp>
        <p:nvSpPr>
          <p:cNvPr id="30" name="圆角矩形 29"/>
          <p:cNvSpPr/>
          <p:nvPr/>
        </p:nvSpPr>
        <p:spPr>
          <a:xfrm>
            <a:off x="8042910" y="4251325"/>
            <a:ext cx="1445260" cy="40068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a:t>Region</a:t>
            </a:r>
          </a:p>
        </p:txBody>
      </p:sp>
      <p:sp>
        <p:nvSpPr>
          <p:cNvPr id="31" name="圆角矩形 30"/>
          <p:cNvSpPr/>
          <p:nvPr/>
        </p:nvSpPr>
        <p:spPr>
          <a:xfrm>
            <a:off x="8055610" y="4800600"/>
            <a:ext cx="1445260" cy="40068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a:t>Region</a:t>
            </a:r>
          </a:p>
        </p:txBody>
      </p:sp>
      <p:sp>
        <p:nvSpPr>
          <p:cNvPr id="32" name="圆角矩形 31"/>
          <p:cNvSpPr/>
          <p:nvPr/>
        </p:nvSpPr>
        <p:spPr>
          <a:xfrm>
            <a:off x="2940685" y="5536565"/>
            <a:ext cx="2595880" cy="45466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altLang="zh-CN"/>
              <a:t>DFSClient</a:t>
            </a:r>
          </a:p>
        </p:txBody>
      </p:sp>
      <p:sp>
        <p:nvSpPr>
          <p:cNvPr id="33" name="圆角矩形 32"/>
          <p:cNvSpPr/>
          <p:nvPr/>
        </p:nvSpPr>
        <p:spPr>
          <a:xfrm>
            <a:off x="7463155" y="5556250"/>
            <a:ext cx="2595880" cy="45466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altLang="zh-CN"/>
              <a:t>DFSClient</a:t>
            </a:r>
          </a:p>
        </p:txBody>
      </p:sp>
      <p:cxnSp>
        <p:nvCxnSpPr>
          <p:cNvPr id="34" name="直接连接符 33"/>
          <p:cNvCxnSpPr/>
          <p:nvPr/>
        </p:nvCxnSpPr>
        <p:spPr>
          <a:xfrm>
            <a:off x="838200" y="6137910"/>
            <a:ext cx="9821545" cy="0"/>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2996565" y="6383655"/>
            <a:ext cx="1964690" cy="405765"/>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a:t>DataNode</a:t>
            </a:r>
          </a:p>
        </p:txBody>
      </p:sp>
      <p:sp>
        <p:nvSpPr>
          <p:cNvPr id="36" name="矩形 35"/>
          <p:cNvSpPr/>
          <p:nvPr/>
        </p:nvSpPr>
        <p:spPr>
          <a:xfrm>
            <a:off x="5672455" y="6383655"/>
            <a:ext cx="1964690" cy="405765"/>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a:t>DataNode</a:t>
            </a:r>
          </a:p>
        </p:txBody>
      </p:sp>
      <p:sp>
        <p:nvSpPr>
          <p:cNvPr id="37" name="矩形 36"/>
          <p:cNvSpPr/>
          <p:nvPr/>
        </p:nvSpPr>
        <p:spPr>
          <a:xfrm>
            <a:off x="8282305" y="6365240"/>
            <a:ext cx="1964690" cy="405765"/>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a:t>DataNode</a:t>
            </a:r>
          </a:p>
        </p:txBody>
      </p:sp>
      <p:sp>
        <p:nvSpPr>
          <p:cNvPr id="38" name="文本框 37"/>
          <p:cNvSpPr txBox="1"/>
          <p:nvPr/>
        </p:nvSpPr>
        <p:spPr>
          <a:xfrm>
            <a:off x="1082040" y="6330950"/>
            <a:ext cx="1266190" cy="368300"/>
          </a:xfrm>
          <a:prstGeom prst="rect">
            <a:avLst/>
          </a:prstGeom>
          <a:noFill/>
        </p:spPr>
        <p:txBody>
          <a:bodyPr wrap="square" rtlCol="0">
            <a:spAutoFit/>
          </a:bodyPr>
          <a:lstStyle/>
          <a:p>
            <a:r>
              <a:rPr lang="en-US" altLang="zh-CN"/>
              <a:t>HDFS</a:t>
            </a:r>
          </a:p>
        </p:txBody>
      </p:sp>
      <p:sp>
        <p:nvSpPr>
          <p:cNvPr id="39" name="文本框 38"/>
          <p:cNvSpPr txBox="1"/>
          <p:nvPr/>
        </p:nvSpPr>
        <p:spPr>
          <a:xfrm>
            <a:off x="10513695" y="3982085"/>
            <a:ext cx="1266190" cy="521970"/>
          </a:xfrm>
          <a:prstGeom prst="rect">
            <a:avLst/>
          </a:prstGeom>
          <a:noFill/>
        </p:spPr>
        <p:txBody>
          <a:bodyPr wrap="square" rtlCol="0">
            <a:spAutoFit/>
          </a:bodyPr>
          <a:lstStyle/>
          <a:p>
            <a:r>
              <a:rPr lang="en-US" altLang="zh-CN" sz="2800"/>
              <a:t>...</a:t>
            </a:r>
          </a:p>
        </p:txBody>
      </p:sp>
      <p:sp>
        <p:nvSpPr>
          <p:cNvPr id="40" name="文本框 39"/>
          <p:cNvSpPr txBox="1"/>
          <p:nvPr/>
        </p:nvSpPr>
        <p:spPr>
          <a:xfrm>
            <a:off x="10546080" y="6267450"/>
            <a:ext cx="1266190" cy="521970"/>
          </a:xfrm>
          <a:prstGeom prst="rect">
            <a:avLst/>
          </a:prstGeom>
          <a:noFill/>
        </p:spPr>
        <p:txBody>
          <a:bodyPr wrap="square" rtlCol="0">
            <a:spAutoFit/>
          </a:bodyPr>
          <a:lstStyle/>
          <a:p>
            <a:r>
              <a:rPr lang="en-US" altLang="zh-CN" sz="2800"/>
              <a:t>...</a:t>
            </a:r>
          </a:p>
        </p:txBody>
      </p:sp>
      <p:sp>
        <p:nvSpPr>
          <p:cNvPr id="41" name="文本框 40"/>
          <p:cNvSpPr txBox="1"/>
          <p:nvPr/>
        </p:nvSpPr>
        <p:spPr>
          <a:xfrm>
            <a:off x="1113790" y="3883025"/>
            <a:ext cx="990600" cy="368300"/>
          </a:xfrm>
          <a:prstGeom prst="rect">
            <a:avLst/>
          </a:prstGeom>
          <a:noFill/>
        </p:spPr>
        <p:txBody>
          <a:bodyPr wrap="square" rtlCol="0">
            <a:spAutoFit/>
          </a:bodyPr>
          <a:lstStyle/>
          <a:p>
            <a:r>
              <a:rPr lang="en-US" altLang="zh-CN"/>
              <a:t>HBase</a:t>
            </a:r>
          </a:p>
        </p:txBody>
      </p:sp>
      <p:cxnSp>
        <p:nvCxnSpPr>
          <p:cNvPr id="42" name="直接箭头连接符 41"/>
          <p:cNvCxnSpPr/>
          <p:nvPr/>
        </p:nvCxnSpPr>
        <p:spPr>
          <a:xfrm>
            <a:off x="2250440" y="2452370"/>
            <a:ext cx="689610" cy="646430"/>
          </a:xfrm>
          <a:prstGeom prst="straightConnector1">
            <a:avLst/>
          </a:prstGeom>
          <a:ln w="25400">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85800" y="1334770"/>
            <a:ext cx="7757795" cy="521970"/>
          </a:xfrm>
          <a:prstGeom prst="rect">
            <a:avLst/>
          </a:prstGeom>
          <a:noFill/>
        </p:spPr>
        <p:txBody>
          <a:bodyPr wrap="square" rtlCol="0">
            <a:spAutoFit/>
          </a:bodyPr>
          <a:lstStyle/>
          <a:p>
            <a:r>
              <a:rPr lang="zh-CN" altLang="en-US" sz="2800" b="1"/>
              <a:t>（</a:t>
            </a:r>
            <a:r>
              <a:rPr lang="en-US" altLang="zh-CN" sz="2800" b="1"/>
              <a:t>2</a:t>
            </a:r>
            <a:r>
              <a:rPr lang="zh-CN" altLang="en-US" sz="2800" b="1"/>
              <a:t>）</a:t>
            </a:r>
            <a:r>
              <a:rPr lang="en-US" altLang="zh-CN" sz="2800" b="1"/>
              <a:t>HRegionServer</a:t>
            </a:r>
          </a:p>
        </p:txBody>
      </p:sp>
      <p:sp>
        <p:nvSpPr>
          <p:cNvPr id="76" name="文本框 75"/>
          <p:cNvSpPr txBox="1"/>
          <p:nvPr/>
        </p:nvSpPr>
        <p:spPr>
          <a:xfrm>
            <a:off x="685800" y="1858645"/>
            <a:ext cx="8042275" cy="829945"/>
          </a:xfrm>
          <a:prstGeom prst="rect">
            <a:avLst/>
          </a:prstGeom>
          <a:noFill/>
        </p:spPr>
        <p:txBody>
          <a:bodyPr wrap="square" rtlCol="0">
            <a:spAutoFit/>
          </a:bodyPr>
          <a:lstStyle/>
          <a:p>
            <a:pPr marL="285750" indent="-285750">
              <a:buFont typeface="Wingdings" panose="05000000000000000000" charset="0"/>
              <a:buChar char="ü"/>
            </a:pPr>
            <a:r>
              <a:rPr sz="2400" dirty="0" err="1">
                <a:solidFill>
                  <a:schemeClr val="tx1"/>
                </a:solidFill>
                <a:sym typeface="+mn-ea"/>
              </a:rPr>
              <a:t>HRegionServer是Region</a:t>
            </a:r>
            <a:r>
              <a:rPr sz="2400" dirty="0">
                <a:solidFill>
                  <a:schemeClr val="tx1"/>
                </a:solidFill>
                <a:sym typeface="+mn-ea"/>
              </a:rPr>
              <a:t> </a:t>
            </a:r>
            <a:r>
              <a:rPr sz="2400" dirty="0" err="1">
                <a:solidFill>
                  <a:schemeClr val="tx1"/>
                </a:solidFill>
                <a:sym typeface="+mn-ea"/>
              </a:rPr>
              <a:t>Server的封装实现</a:t>
            </a:r>
            <a:endParaRPr sz="2400" dirty="0">
              <a:solidFill>
                <a:schemeClr val="tx1"/>
              </a:solidFill>
              <a:sym typeface="+mn-ea"/>
            </a:endParaRPr>
          </a:p>
          <a:p>
            <a:pPr marL="285750" indent="-285750">
              <a:buFont typeface="Wingdings" panose="05000000000000000000" charset="0"/>
              <a:buChar char="ü"/>
            </a:pPr>
            <a:r>
              <a:rPr sz="2400" dirty="0" err="1">
                <a:solidFill>
                  <a:schemeClr val="tx1"/>
                </a:solidFill>
                <a:sym typeface="+mn-ea"/>
              </a:rPr>
              <a:t>它由一个WAL</a:t>
            </a:r>
            <a:r>
              <a:rPr sz="2400" dirty="0">
                <a:solidFill>
                  <a:schemeClr val="tx1"/>
                </a:solidFill>
                <a:sym typeface="+mn-ea"/>
              </a:rPr>
              <a:t>(</a:t>
            </a:r>
            <a:r>
              <a:rPr sz="2400" dirty="0" err="1">
                <a:solidFill>
                  <a:schemeClr val="tx1"/>
                </a:solidFill>
                <a:sym typeface="+mn-ea"/>
              </a:rPr>
              <a:t>HLog</a:t>
            </a:r>
            <a:r>
              <a:rPr sz="2400" dirty="0">
                <a:solidFill>
                  <a:schemeClr val="tx1"/>
                </a:solidFill>
                <a:sym typeface="+mn-ea"/>
              </a:rPr>
              <a:t>)、</a:t>
            </a:r>
            <a:r>
              <a:rPr sz="2400" dirty="0" err="1">
                <a:solidFill>
                  <a:schemeClr val="tx1"/>
                </a:solidFill>
                <a:sym typeface="+mn-ea"/>
              </a:rPr>
              <a:t>一个BlockCache、多个Region组成</a:t>
            </a:r>
            <a:endParaRPr sz="2400" dirty="0">
              <a:solidFill>
                <a:schemeClr val="tx1"/>
              </a:solidFill>
              <a:sym typeface="+mn-ea"/>
            </a:endParaRPr>
          </a:p>
        </p:txBody>
      </p:sp>
      <p:sp>
        <p:nvSpPr>
          <p:cNvPr id="11" name="TextBox 3"/>
          <p:cNvSpPr txBox="1"/>
          <p:nvPr/>
        </p:nvSpPr>
        <p:spPr>
          <a:xfrm>
            <a:off x="520700" y="812800"/>
            <a:ext cx="5699125" cy="521970"/>
          </a:xfrm>
          <a:prstGeom prst="rect">
            <a:avLst/>
          </a:prstGeom>
          <a:noFill/>
        </p:spPr>
        <p:txBody>
          <a:bodyPr wrap="square" rtlCol="0">
            <a:spAutoFit/>
          </a:bodyPr>
          <a:lstStyle/>
          <a:p>
            <a:r>
              <a:rPr lang="en-US" altLang="zh-CN" sz="2800" b="1" dirty="0"/>
              <a:t>6.1.3  HBase</a:t>
            </a:r>
            <a:r>
              <a:rPr lang="zh-CN" altLang="en-US" sz="2800" b="1" dirty="0"/>
              <a:t>架构</a:t>
            </a:r>
          </a:p>
        </p:txBody>
      </p:sp>
      <p:sp>
        <p:nvSpPr>
          <p:cNvPr id="32" name="矩形 31"/>
          <p:cNvSpPr/>
          <p:nvPr/>
        </p:nvSpPr>
        <p:spPr>
          <a:xfrm>
            <a:off x="2662555" y="2844800"/>
            <a:ext cx="4697095" cy="3981450"/>
          </a:xfrm>
          <a:prstGeom prst="rect">
            <a:avLst/>
          </a:prstGeom>
          <a:ln>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3" name="圆角矩形 32"/>
          <p:cNvSpPr/>
          <p:nvPr/>
        </p:nvSpPr>
        <p:spPr>
          <a:xfrm>
            <a:off x="3507105" y="4039235"/>
            <a:ext cx="3007995" cy="100139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400"/>
              <a:t>Region</a:t>
            </a:r>
            <a:endParaRPr lang="en-US" altLang="zh-CN"/>
          </a:p>
        </p:txBody>
      </p:sp>
      <p:sp>
        <p:nvSpPr>
          <p:cNvPr id="34" name="文本框 33"/>
          <p:cNvSpPr txBox="1"/>
          <p:nvPr/>
        </p:nvSpPr>
        <p:spPr>
          <a:xfrm>
            <a:off x="3854450" y="2844800"/>
            <a:ext cx="3277870" cy="460375"/>
          </a:xfrm>
          <a:prstGeom prst="rect">
            <a:avLst/>
          </a:prstGeom>
          <a:noFill/>
        </p:spPr>
        <p:txBody>
          <a:bodyPr wrap="square" rtlCol="0">
            <a:spAutoFit/>
          </a:bodyPr>
          <a:lstStyle/>
          <a:p>
            <a:r>
              <a:rPr lang="en-US" altLang="zh-CN" sz="2400"/>
              <a:t>RegionServer</a:t>
            </a:r>
          </a:p>
        </p:txBody>
      </p:sp>
      <p:sp>
        <p:nvSpPr>
          <p:cNvPr id="35" name="圆角矩形 34"/>
          <p:cNvSpPr/>
          <p:nvPr/>
        </p:nvSpPr>
        <p:spPr>
          <a:xfrm>
            <a:off x="3507105" y="4819650"/>
            <a:ext cx="3007995" cy="100139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400"/>
              <a:t>Region</a:t>
            </a:r>
            <a:endParaRPr lang="en-US" altLang="zh-CN"/>
          </a:p>
        </p:txBody>
      </p:sp>
      <p:sp>
        <p:nvSpPr>
          <p:cNvPr id="36" name="圆角矩形 35"/>
          <p:cNvSpPr/>
          <p:nvPr/>
        </p:nvSpPr>
        <p:spPr>
          <a:xfrm>
            <a:off x="3548380" y="5661025"/>
            <a:ext cx="3007995" cy="100139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400"/>
              <a:t>Region</a:t>
            </a:r>
            <a:endParaRPr lang="en-US" altLang="zh-CN"/>
          </a:p>
        </p:txBody>
      </p:sp>
      <p:sp>
        <p:nvSpPr>
          <p:cNvPr id="37" name="矩形 36"/>
          <p:cNvSpPr/>
          <p:nvPr/>
        </p:nvSpPr>
        <p:spPr>
          <a:xfrm>
            <a:off x="3354070" y="3418840"/>
            <a:ext cx="1341755" cy="47371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400"/>
              <a:t>HLog</a:t>
            </a:r>
          </a:p>
        </p:txBody>
      </p:sp>
      <p:sp>
        <p:nvSpPr>
          <p:cNvPr id="38" name="矩形 37"/>
          <p:cNvSpPr/>
          <p:nvPr/>
        </p:nvSpPr>
        <p:spPr>
          <a:xfrm>
            <a:off x="5439410" y="3418840"/>
            <a:ext cx="1692910" cy="47371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400" dirty="0" err="1"/>
              <a:t>BlockCache</a:t>
            </a:r>
            <a:endParaRPr lang="en-US" altLang="zh-C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85800" y="1334770"/>
            <a:ext cx="7757795" cy="521970"/>
          </a:xfrm>
          <a:prstGeom prst="rect">
            <a:avLst/>
          </a:prstGeom>
          <a:noFill/>
        </p:spPr>
        <p:txBody>
          <a:bodyPr wrap="square" rtlCol="0">
            <a:spAutoFit/>
          </a:bodyPr>
          <a:lstStyle/>
          <a:p>
            <a:r>
              <a:rPr lang="zh-CN" altLang="en-US" sz="2800" b="1"/>
              <a:t>（</a:t>
            </a:r>
            <a:r>
              <a:rPr lang="en-US" altLang="zh-CN" sz="2800" b="1"/>
              <a:t>2</a:t>
            </a:r>
            <a:r>
              <a:rPr lang="zh-CN" altLang="en-US" sz="2800" b="1"/>
              <a:t>）</a:t>
            </a:r>
            <a:r>
              <a:rPr lang="en-US" altLang="zh-CN" sz="2800" b="1"/>
              <a:t>Region</a:t>
            </a:r>
            <a:r>
              <a:rPr lang="zh-CN" altLang="en-US" sz="2800" b="1"/>
              <a:t>内部结构</a:t>
            </a:r>
          </a:p>
        </p:txBody>
      </p:sp>
      <p:sp>
        <p:nvSpPr>
          <p:cNvPr id="76" name="文本框 75"/>
          <p:cNvSpPr txBox="1"/>
          <p:nvPr/>
        </p:nvSpPr>
        <p:spPr>
          <a:xfrm>
            <a:off x="1067435" y="1823720"/>
            <a:ext cx="9724390" cy="1198880"/>
          </a:xfrm>
          <a:prstGeom prst="rect">
            <a:avLst/>
          </a:prstGeom>
          <a:noFill/>
        </p:spPr>
        <p:txBody>
          <a:bodyPr wrap="square" rtlCol="0">
            <a:spAutoFit/>
          </a:bodyPr>
          <a:lstStyle/>
          <a:p>
            <a:pPr marL="285750" indent="-285750">
              <a:buFont typeface="Wingdings" panose="05000000000000000000" charset="0"/>
              <a:buChar char="ü"/>
            </a:pPr>
            <a:r>
              <a:rPr sz="2400" dirty="0" err="1">
                <a:solidFill>
                  <a:schemeClr val="tx1"/>
                </a:solidFill>
                <a:sym typeface="+mn-ea"/>
              </a:rPr>
              <a:t>Region由一个或者多个Store组成，每个</a:t>
            </a:r>
            <a:r>
              <a:rPr lang="en-US" sz="2400" dirty="0" err="1">
                <a:solidFill>
                  <a:schemeClr val="tx1"/>
                </a:solidFill>
                <a:sym typeface="+mn-ea"/>
              </a:rPr>
              <a:t>S</a:t>
            </a:r>
            <a:r>
              <a:rPr sz="2400" dirty="0" err="1">
                <a:solidFill>
                  <a:schemeClr val="tx1"/>
                </a:solidFill>
                <a:sym typeface="+mn-ea"/>
              </a:rPr>
              <a:t>tore保存一个</a:t>
            </a:r>
            <a:r>
              <a:rPr sz="2400" dirty="0">
                <a:solidFill>
                  <a:schemeClr val="tx1"/>
                </a:solidFill>
                <a:sym typeface="+mn-ea"/>
              </a:rPr>
              <a:t> </a:t>
            </a:r>
            <a:r>
              <a:rPr lang="en-US" sz="2400" dirty="0">
                <a:solidFill>
                  <a:schemeClr val="tx1"/>
                </a:solidFill>
                <a:sym typeface="+mn-ea"/>
              </a:rPr>
              <a:t>C</a:t>
            </a:r>
            <a:r>
              <a:rPr sz="2400" dirty="0">
                <a:solidFill>
                  <a:schemeClr val="tx1"/>
                </a:solidFill>
                <a:sym typeface="+mn-ea"/>
              </a:rPr>
              <a:t>olumns </a:t>
            </a:r>
            <a:r>
              <a:rPr lang="en-US" sz="2400" dirty="0">
                <a:solidFill>
                  <a:schemeClr val="tx1"/>
                </a:solidFill>
                <a:sym typeface="+mn-ea"/>
              </a:rPr>
              <a:t>F</a:t>
            </a:r>
            <a:r>
              <a:rPr sz="2400" dirty="0">
                <a:solidFill>
                  <a:schemeClr val="tx1"/>
                </a:solidFill>
                <a:sym typeface="+mn-ea"/>
              </a:rPr>
              <a:t>amily。</a:t>
            </a:r>
          </a:p>
          <a:p>
            <a:pPr marL="285750" indent="-285750">
              <a:buFont typeface="Wingdings" panose="05000000000000000000" charset="0"/>
              <a:buChar char="ü"/>
            </a:pPr>
            <a:r>
              <a:rPr sz="2400" dirty="0">
                <a:solidFill>
                  <a:schemeClr val="tx1"/>
                </a:solidFill>
                <a:sym typeface="+mn-ea"/>
              </a:rPr>
              <a:t>每个Store又由一个</a:t>
            </a:r>
            <a:r>
              <a:rPr lang="en-US" sz="2400" dirty="0">
                <a:solidFill>
                  <a:schemeClr val="tx1"/>
                </a:solidFill>
                <a:sym typeface="+mn-ea"/>
              </a:rPr>
              <a:t>M</a:t>
            </a:r>
            <a:r>
              <a:rPr sz="2400" dirty="0">
                <a:solidFill>
                  <a:schemeClr val="tx1"/>
                </a:solidFill>
                <a:sym typeface="+mn-ea"/>
              </a:rPr>
              <a:t>emStore和0至多个StoreFile组成。</a:t>
            </a:r>
          </a:p>
          <a:p>
            <a:pPr marL="285750" indent="-285750">
              <a:buFont typeface="Wingdings" panose="05000000000000000000" charset="0"/>
              <a:buChar char="ü"/>
            </a:pPr>
            <a:r>
              <a:rPr lang="en-US" sz="2400" dirty="0" err="1">
                <a:solidFill>
                  <a:schemeClr val="tx1"/>
                </a:solidFill>
                <a:sym typeface="+mn-ea"/>
              </a:rPr>
              <a:t>M</a:t>
            </a:r>
            <a:r>
              <a:rPr sz="2400" dirty="0" err="1">
                <a:solidFill>
                  <a:schemeClr val="tx1"/>
                </a:solidFill>
                <a:sym typeface="+mn-ea"/>
              </a:rPr>
              <a:t>emStore存储在内存中，StoreFile存储在HDFS</a:t>
            </a:r>
            <a:endParaRPr lang="zh-CN" altLang="en-US" sz="2400" dirty="0">
              <a:solidFill>
                <a:schemeClr val="tx1"/>
              </a:solidFill>
              <a:sym typeface="+mn-ea"/>
            </a:endParaRPr>
          </a:p>
        </p:txBody>
      </p:sp>
      <p:sp>
        <p:nvSpPr>
          <p:cNvPr id="2" name="圆角矩形 1"/>
          <p:cNvSpPr/>
          <p:nvPr/>
        </p:nvSpPr>
        <p:spPr>
          <a:xfrm>
            <a:off x="1067435" y="3303905"/>
            <a:ext cx="9543415" cy="294830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 name="矩形 5"/>
          <p:cNvSpPr/>
          <p:nvPr/>
        </p:nvSpPr>
        <p:spPr>
          <a:xfrm>
            <a:off x="1990725" y="4128135"/>
            <a:ext cx="4001770" cy="1618615"/>
          </a:xfrm>
          <a:prstGeom prst="rect">
            <a:avLst/>
          </a:prstGeom>
        </p:spPr>
        <p:style>
          <a:lnRef idx="2">
            <a:schemeClr val="accent1"/>
          </a:lnRef>
          <a:fillRef idx="1">
            <a:schemeClr val="lt1"/>
          </a:fillRef>
          <a:effectRef idx="0">
            <a:schemeClr val="accent1"/>
          </a:effectRef>
          <a:fontRef idx="minor">
            <a:schemeClr val="dk1"/>
          </a:fontRef>
        </p:style>
        <p:txBody>
          <a:bodyPr vert="eaVert" rtlCol="0" anchor="ctr"/>
          <a:lstStyle/>
          <a:p>
            <a:pPr algn="ctr"/>
            <a:endParaRPr lang="en-US" altLang="zh-CN"/>
          </a:p>
        </p:txBody>
      </p:sp>
      <p:sp>
        <p:nvSpPr>
          <p:cNvPr id="7" name="矩形 6"/>
          <p:cNvSpPr/>
          <p:nvPr/>
        </p:nvSpPr>
        <p:spPr>
          <a:xfrm>
            <a:off x="2279015" y="4727575"/>
            <a:ext cx="1566545" cy="88201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tLang="zh-CN"/>
          </a:p>
        </p:txBody>
      </p:sp>
      <p:sp>
        <p:nvSpPr>
          <p:cNvPr id="8" name="矩形 7"/>
          <p:cNvSpPr/>
          <p:nvPr/>
        </p:nvSpPr>
        <p:spPr>
          <a:xfrm>
            <a:off x="2476500" y="5108575"/>
            <a:ext cx="1118870" cy="4737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HFile</a:t>
            </a:r>
          </a:p>
        </p:txBody>
      </p:sp>
      <p:sp>
        <p:nvSpPr>
          <p:cNvPr id="9" name="文本框 8"/>
          <p:cNvSpPr txBox="1"/>
          <p:nvPr/>
        </p:nvSpPr>
        <p:spPr>
          <a:xfrm>
            <a:off x="2371090" y="4219575"/>
            <a:ext cx="1118870" cy="460375"/>
          </a:xfrm>
          <a:prstGeom prst="rect">
            <a:avLst/>
          </a:prstGeom>
          <a:noFill/>
        </p:spPr>
        <p:txBody>
          <a:bodyPr wrap="square" rtlCol="0">
            <a:spAutoFit/>
          </a:bodyPr>
          <a:lstStyle/>
          <a:p>
            <a:r>
              <a:rPr lang="en-US" altLang="zh-CN" sz="2400"/>
              <a:t>Store</a:t>
            </a:r>
          </a:p>
        </p:txBody>
      </p:sp>
      <p:sp>
        <p:nvSpPr>
          <p:cNvPr id="10" name="文本框 9"/>
          <p:cNvSpPr txBox="1"/>
          <p:nvPr/>
        </p:nvSpPr>
        <p:spPr>
          <a:xfrm>
            <a:off x="2371090" y="4753610"/>
            <a:ext cx="1118870" cy="398780"/>
          </a:xfrm>
          <a:prstGeom prst="rect">
            <a:avLst/>
          </a:prstGeom>
          <a:noFill/>
        </p:spPr>
        <p:txBody>
          <a:bodyPr wrap="square" rtlCol="0">
            <a:spAutoFit/>
          </a:bodyPr>
          <a:lstStyle/>
          <a:p>
            <a:r>
              <a:rPr lang="en-US" altLang="zh-CN" sz="2000"/>
              <a:t>StoreFile</a:t>
            </a:r>
          </a:p>
        </p:txBody>
      </p:sp>
      <p:sp>
        <p:nvSpPr>
          <p:cNvPr id="12" name="矩形 11"/>
          <p:cNvSpPr/>
          <p:nvPr/>
        </p:nvSpPr>
        <p:spPr>
          <a:xfrm>
            <a:off x="4121785" y="4739005"/>
            <a:ext cx="1566545" cy="88201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tLang="zh-CN"/>
          </a:p>
        </p:txBody>
      </p:sp>
      <p:sp>
        <p:nvSpPr>
          <p:cNvPr id="13" name="文本框 12"/>
          <p:cNvSpPr txBox="1"/>
          <p:nvPr/>
        </p:nvSpPr>
        <p:spPr>
          <a:xfrm>
            <a:off x="4213860" y="4739640"/>
            <a:ext cx="1118870" cy="398780"/>
          </a:xfrm>
          <a:prstGeom prst="rect">
            <a:avLst/>
          </a:prstGeom>
          <a:noFill/>
        </p:spPr>
        <p:txBody>
          <a:bodyPr wrap="square" rtlCol="0">
            <a:spAutoFit/>
          </a:bodyPr>
          <a:lstStyle/>
          <a:p>
            <a:r>
              <a:rPr lang="en-US" altLang="zh-CN" sz="2000"/>
              <a:t>StoreFile</a:t>
            </a:r>
          </a:p>
        </p:txBody>
      </p:sp>
      <p:sp>
        <p:nvSpPr>
          <p:cNvPr id="14" name="矩形 13"/>
          <p:cNvSpPr/>
          <p:nvPr/>
        </p:nvSpPr>
        <p:spPr>
          <a:xfrm>
            <a:off x="4345940" y="5107940"/>
            <a:ext cx="1118870" cy="4737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HFile</a:t>
            </a:r>
          </a:p>
        </p:txBody>
      </p:sp>
      <p:sp>
        <p:nvSpPr>
          <p:cNvPr id="15" name="矩形 14"/>
          <p:cNvSpPr/>
          <p:nvPr/>
        </p:nvSpPr>
        <p:spPr>
          <a:xfrm>
            <a:off x="4121785" y="4219575"/>
            <a:ext cx="1566545" cy="47371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400"/>
              <a:t>MemStore</a:t>
            </a:r>
          </a:p>
        </p:txBody>
      </p:sp>
      <p:sp>
        <p:nvSpPr>
          <p:cNvPr id="16" name="矩形 15"/>
          <p:cNvSpPr/>
          <p:nvPr/>
        </p:nvSpPr>
        <p:spPr>
          <a:xfrm>
            <a:off x="6893560" y="4128135"/>
            <a:ext cx="2896235" cy="1618615"/>
          </a:xfrm>
          <a:prstGeom prst="rect">
            <a:avLst/>
          </a:prstGeom>
        </p:spPr>
        <p:style>
          <a:lnRef idx="2">
            <a:schemeClr val="accent1"/>
          </a:lnRef>
          <a:fillRef idx="1">
            <a:schemeClr val="lt1"/>
          </a:fillRef>
          <a:effectRef idx="0">
            <a:schemeClr val="accent1"/>
          </a:effectRef>
          <a:fontRef idx="minor">
            <a:schemeClr val="dk1"/>
          </a:fontRef>
        </p:style>
        <p:txBody>
          <a:bodyPr vert="eaVert" rtlCol="0" anchor="ctr"/>
          <a:lstStyle/>
          <a:p>
            <a:pPr algn="ctr"/>
            <a:endParaRPr lang="en-US" altLang="zh-CN"/>
          </a:p>
        </p:txBody>
      </p:sp>
      <p:sp>
        <p:nvSpPr>
          <p:cNvPr id="26" name="矩形 25"/>
          <p:cNvSpPr/>
          <p:nvPr/>
        </p:nvSpPr>
        <p:spPr>
          <a:xfrm>
            <a:off x="7024370" y="4768850"/>
            <a:ext cx="1566545" cy="88201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tLang="zh-CN"/>
          </a:p>
        </p:txBody>
      </p:sp>
      <p:sp>
        <p:nvSpPr>
          <p:cNvPr id="27" name="矩形 26"/>
          <p:cNvSpPr/>
          <p:nvPr/>
        </p:nvSpPr>
        <p:spPr>
          <a:xfrm>
            <a:off x="7221855" y="5149850"/>
            <a:ext cx="1118870" cy="4737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HFile</a:t>
            </a:r>
          </a:p>
        </p:txBody>
      </p:sp>
      <p:sp>
        <p:nvSpPr>
          <p:cNvPr id="28" name="文本框 27"/>
          <p:cNvSpPr txBox="1"/>
          <p:nvPr/>
        </p:nvSpPr>
        <p:spPr>
          <a:xfrm>
            <a:off x="7116445" y="4264660"/>
            <a:ext cx="1118870" cy="460375"/>
          </a:xfrm>
          <a:prstGeom prst="rect">
            <a:avLst/>
          </a:prstGeom>
          <a:noFill/>
        </p:spPr>
        <p:txBody>
          <a:bodyPr wrap="square" rtlCol="0">
            <a:spAutoFit/>
          </a:bodyPr>
          <a:lstStyle/>
          <a:p>
            <a:r>
              <a:rPr lang="en-US" altLang="zh-CN" sz="2400"/>
              <a:t>Store</a:t>
            </a:r>
          </a:p>
        </p:txBody>
      </p:sp>
      <p:sp>
        <p:nvSpPr>
          <p:cNvPr id="29" name="文本框 28"/>
          <p:cNvSpPr txBox="1"/>
          <p:nvPr/>
        </p:nvSpPr>
        <p:spPr>
          <a:xfrm>
            <a:off x="7116445" y="4794885"/>
            <a:ext cx="1118870" cy="398780"/>
          </a:xfrm>
          <a:prstGeom prst="rect">
            <a:avLst/>
          </a:prstGeom>
          <a:noFill/>
        </p:spPr>
        <p:txBody>
          <a:bodyPr wrap="square" rtlCol="0">
            <a:spAutoFit/>
          </a:bodyPr>
          <a:lstStyle/>
          <a:p>
            <a:r>
              <a:rPr lang="en-US" altLang="zh-CN" sz="2000"/>
              <a:t>StoreFile</a:t>
            </a:r>
          </a:p>
        </p:txBody>
      </p:sp>
      <p:sp>
        <p:nvSpPr>
          <p:cNvPr id="30" name="矩形 29"/>
          <p:cNvSpPr/>
          <p:nvPr/>
        </p:nvSpPr>
        <p:spPr>
          <a:xfrm>
            <a:off x="7984490" y="4206240"/>
            <a:ext cx="1710690" cy="47371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400"/>
              <a:t>MemStore</a:t>
            </a:r>
          </a:p>
        </p:txBody>
      </p:sp>
      <p:sp>
        <p:nvSpPr>
          <p:cNvPr id="31" name="文本框 30"/>
          <p:cNvSpPr txBox="1"/>
          <p:nvPr/>
        </p:nvSpPr>
        <p:spPr>
          <a:xfrm>
            <a:off x="1566545" y="3459480"/>
            <a:ext cx="2279015" cy="460375"/>
          </a:xfrm>
          <a:prstGeom prst="rect">
            <a:avLst/>
          </a:prstGeom>
          <a:noFill/>
        </p:spPr>
        <p:txBody>
          <a:bodyPr wrap="square" rtlCol="0">
            <a:spAutoFit/>
          </a:bodyPr>
          <a:lstStyle/>
          <a:p>
            <a:r>
              <a:rPr lang="en-US" altLang="zh-CN" sz="2400"/>
              <a:t>HRegion</a:t>
            </a:r>
          </a:p>
        </p:txBody>
      </p:sp>
      <p:sp>
        <p:nvSpPr>
          <p:cNvPr id="11" name="TextBox 3"/>
          <p:cNvSpPr txBox="1"/>
          <p:nvPr/>
        </p:nvSpPr>
        <p:spPr>
          <a:xfrm>
            <a:off x="520700" y="812800"/>
            <a:ext cx="5699125" cy="521970"/>
          </a:xfrm>
          <a:prstGeom prst="rect">
            <a:avLst/>
          </a:prstGeom>
          <a:noFill/>
        </p:spPr>
        <p:txBody>
          <a:bodyPr wrap="square" rtlCol="0">
            <a:spAutoFit/>
          </a:bodyPr>
          <a:lstStyle/>
          <a:p>
            <a:r>
              <a:rPr lang="en-US" altLang="zh-CN" sz="2800" b="1" dirty="0"/>
              <a:t>6.1.3  HBase</a:t>
            </a:r>
            <a:r>
              <a:rPr lang="zh-CN" altLang="en-US" sz="2800" b="1" dirty="0"/>
              <a:t>架构</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TextBox 3"/>
          <p:cNvSpPr txBox="1"/>
          <p:nvPr/>
        </p:nvSpPr>
        <p:spPr>
          <a:xfrm>
            <a:off x="759823" y="1856624"/>
            <a:ext cx="10531475" cy="296862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fontAlgn="auto">
              <a:lnSpc>
                <a:spcPct val="130000"/>
              </a:lnSpc>
              <a:buFont typeface="Wingdings" panose="05000000000000000000" charset="0"/>
              <a:buNone/>
            </a:pPr>
            <a:r>
              <a:rPr lang="zh-CN" altLang="en-US" sz="2400" b="1" dirty="0">
                <a:solidFill>
                  <a:schemeClr val="tx1"/>
                </a:solidFill>
                <a:ea typeface="宋体" panose="02010600030101010101" pitchFamily="2" charset="-122"/>
              </a:rPr>
              <a:t>ZooKeeper是一个高可用的分布式数据管理和协调框架</a:t>
            </a:r>
          </a:p>
          <a:p>
            <a:pPr indent="0" fontAlgn="auto">
              <a:lnSpc>
                <a:spcPct val="130000"/>
              </a:lnSpc>
              <a:buFont typeface="Wingdings" panose="05000000000000000000" charset="0"/>
              <a:buNone/>
            </a:pPr>
            <a:r>
              <a:rPr lang="zh-CN" altLang="en-US" sz="2400" b="1" dirty="0">
                <a:solidFill>
                  <a:schemeClr val="tx1"/>
                </a:solidFill>
                <a:ea typeface="宋体" panose="02010600030101010101" pitchFamily="2" charset="-122"/>
              </a:rPr>
              <a:t>职责：</a:t>
            </a:r>
          </a:p>
          <a:p>
            <a:pPr indent="0" fontAlgn="auto">
              <a:lnSpc>
                <a:spcPct val="130000"/>
              </a:lnSpc>
              <a:buFont typeface="Wingdings" panose="05000000000000000000" charset="0"/>
              <a:buNone/>
            </a:pPr>
            <a:r>
              <a:rPr lang="zh-CN" altLang="en-US" sz="2400" b="1" dirty="0">
                <a:solidFill>
                  <a:schemeClr val="tx1"/>
                </a:solidFill>
                <a:ea typeface="宋体" panose="02010600030101010101" pitchFamily="2" charset="-122"/>
              </a:rPr>
              <a:t>  </a:t>
            </a:r>
            <a:r>
              <a:rPr lang="zh-CN" altLang="en-US" sz="2400" b="1" dirty="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宋体" panose="02010600030101010101" pitchFamily="2" charset="-122"/>
                <a:sym typeface="+mn-ea"/>
              </a:rPr>
              <a:t>（1）Master选举</a:t>
            </a: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lang="zh-CN" sz="24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保证同一时刻只有一个</a:t>
            </a:r>
            <a:r>
              <a:rPr lang="en-US" sz="2400" dirty="0" err="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HMaster</a:t>
            </a:r>
            <a:r>
              <a:rPr lang="zh-CN" sz="24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处于活跃状态）</a:t>
            </a:r>
          </a:p>
          <a:p>
            <a:pPr indent="0" fontAlgn="auto">
              <a:lnSpc>
                <a:spcPct val="130000"/>
              </a:lnSpc>
              <a:buFont typeface="Wingdings" panose="05000000000000000000" charset="0"/>
              <a:buNone/>
            </a:pPr>
            <a:r>
              <a:rPr lang="zh-CN" altLang="en-US" sz="2400" b="1" dirty="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dirty="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宋体" panose="02010600030101010101" pitchFamily="2" charset="-122"/>
                <a:sym typeface="+mn-ea"/>
              </a:rPr>
              <a:t>2</a:t>
            </a:r>
            <a:r>
              <a:rPr lang="zh-CN" altLang="en-US" sz="2400" b="1" dirty="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宋体" panose="02010600030101010101" pitchFamily="2" charset="-122"/>
                <a:sym typeface="+mn-ea"/>
              </a:rPr>
              <a:t>）实时监控</a:t>
            </a:r>
            <a:r>
              <a:rPr lang="en-US" altLang="zh-CN" sz="2400" b="1" dirty="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宋体" panose="02010600030101010101" pitchFamily="2" charset="-122"/>
                <a:sym typeface="+mn-ea"/>
              </a:rPr>
              <a:t>RegionServer</a:t>
            </a:r>
            <a:r>
              <a:rPr lang="zh-CN" altLang="en-US" sz="2400" b="1" dirty="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宋体" panose="02010600030101010101" pitchFamily="2" charset="-122"/>
                <a:sym typeface="+mn-ea"/>
              </a:rPr>
              <a:t>的上线和下线信息</a:t>
            </a:r>
          </a:p>
          <a:p>
            <a:pPr indent="0" fontAlgn="auto">
              <a:lnSpc>
                <a:spcPct val="130000"/>
              </a:lnSpc>
              <a:buFont typeface="Wingdings" panose="05000000000000000000" charset="0"/>
              <a:buNone/>
            </a:pPr>
            <a:r>
              <a:rPr lang="zh-CN" altLang="en-US" sz="2400" b="1" dirty="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dirty="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宋体" panose="02010600030101010101" pitchFamily="2" charset="-122"/>
                <a:sym typeface="+mn-ea"/>
              </a:rPr>
              <a:t>3</a:t>
            </a:r>
            <a:r>
              <a:rPr lang="zh-CN" altLang="en-US" sz="2400" b="1" dirty="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宋体" panose="02010600030101010101" pitchFamily="2" charset="-122"/>
                <a:sym typeface="+mn-ea"/>
              </a:rPr>
              <a:t>）实时通知</a:t>
            </a:r>
            <a:r>
              <a:rPr lang="en-US" altLang="zh-CN" sz="2400" b="1" dirty="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宋体" panose="02010600030101010101" pitchFamily="2" charset="-122"/>
                <a:sym typeface="+mn-ea"/>
              </a:rPr>
              <a:t>HMaster</a:t>
            </a:r>
            <a:endParaRPr lang="zh-CN" altLang="en-US" sz="2400" b="1" dirty="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宋体" panose="02010600030101010101" pitchFamily="2" charset="-122"/>
              <a:sym typeface="+mn-ea"/>
            </a:endParaRPr>
          </a:p>
          <a:p>
            <a:pPr indent="0" fontAlgn="auto">
              <a:lnSpc>
                <a:spcPct val="130000"/>
              </a:lnSpc>
              <a:buFont typeface="Wingdings" panose="05000000000000000000" charset="0"/>
              <a:buNone/>
            </a:pPr>
            <a:r>
              <a:rPr lang="zh-CN" altLang="en-US" sz="2400" b="1" dirty="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dirty="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宋体" panose="02010600030101010101" pitchFamily="2" charset="-122"/>
                <a:sym typeface="+mn-ea"/>
              </a:rPr>
              <a:t>5</a:t>
            </a:r>
            <a:r>
              <a:rPr lang="zh-CN" altLang="en-US" sz="2400" b="1" dirty="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宋体" panose="02010600030101010101" pitchFamily="2" charset="-122"/>
                <a:sym typeface="+mn-ea"/>
              </a:rPr>
              <a:t>）存储</a:t>
            </a:r>
            <a:r>
              <a:rPr lang="en-US" altLang="zh-CN" sz="2400" b="1" dirty="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宋体" panose="02010600030101010101" pitchFamily="2" charset="-122"/>
                <a:sym typeface="+mn-ea"/>
              </a:rPr>
              <a:t>HBase</a:t>
            </a:r>
            <a:r>
              <a:rPr lang="zh-CN" altLang="en-US" sz="2400" b="1" dirty="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宋体" panose="02010600030101010101" pitchFamily="2" charset="-122"/>
                <a:sym typeface="+mn-ea"/>
              </a:rPr>
              <a:t>的</a:t>
            </a:r>
            <a:r>
              <a:rPr lang="en-US" altLang="zh-CN" sz="2400" b="1" dirty="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宋体" panose="02010600030101010101" pitchFamily="2" charset="-122"/>
                <a:sym typeface="+mn-ea"/>
              </a:rPr>
              <a:t>Schema</a:t>
            </a:r>
            <a:r>
              <a:rPr lang="zh-CN" altLang="en-US" sz="2400" b="1" dirty="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宋体" panose="02010600030101010101" pitchFamily="2" charset="-122"/>
                <a:sym typeface="+mn-ea"/>
              </a:rPr>
              <a:t>、表的元数据，所有的</a:t>
            </a:r>
            <a:r>
              <a:rPr lang="en-US" altLang="zh-CN" sz="2400" b="1" dirty="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宋体" panose="02010600030101010101" pitchFamily="2" charset="-122"/>
                <a:sym typeface="+mn-ea"/>
              </a:rPr>
              <a:t>Region</a:t>
            </a:r>
            <a:r>
              <a:rPr lang="zh-CN" altLang="en-US" sz="2400" b="1" dirty="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宋体" panose="02010600030101010101" pitchFamily="2" charset="-122"/>
                <a:sym typeface="+mn-ea"/>
              </a:rPr>
              <a:t>入口</a:t>
            </a:r>
          </a:p>
        </p:txBody>
      </p:sp>
      <p:sp>
        <p:nvSpPr>
          <p:cNvPr id="4" name="TextBox 3"/>
          <p:cNvSpPr txBox="1"/>
          <p:nvPr/>
        </p:nvSpPr>
        <p:spPr>
          <a:xfrm>
            <a:off x="760095" y="674370"/>
            <a:ext cx="5699125" cy="521970"/>
          </a:xfrm>
          <a:prstGeom prst="rect">
            <a:avLst/>
          </a:prstGeom>
          <a:noFill/>
        </p:spPr>
        <p:txBody>
          <a:bodyPr wrap="square" rtlCol="0">
            <a:spAutoFit/>
          </a:bodyPr>
          <a:lstStyle/>
          <a:p>
            <a:r>
              <a:rPr lang="en-US" altLang="zh-CN" sz="2800" b="1" dirty="0"/>
              <a:t>6.1.3  HBase</a:t>
            </a:r>
            <a:r>
              <a:rPr lang="zh-CN" altLang="en-US" sz="2800" b="1" dirty="0"/>
              <a:t>架构</a:t>
            </a:r>
          </a:p>
        </p:txBody>
      </p:sp>
      <p:sp>
        <p:nvSpPr>
          <p:cNvPr id="5" name="文本框 4"/>
          <p:cNvSpPr txBox="1"/>
          <p:nvPr/>
        </p:nvSpPr>
        <p:spPr>
          <a:xfrm>
            <a:off x="685800" y="1334770"/>
            <a:ext cx="4294505" cy="521970"/>
          </a:xfrm>
          <a:prstGeom prst="rect">
            <a:avLst/>
          </a:prstGeom>
          <a:noFill/>
        </p:spPr>
        <p:txBody>
          <a:bodyPr wrap="square" rtlCol="0">
            <a:spAutoFit/>
          </a:bodyPr>
          <a:lstStyle/>
          <a:p>
            <a:r>
              <a:rPr lang="zh-CN" altLang="en-US" sz="2800" b="1">
                <a:sym typeface="+mn-ea"/>
              </a:rPr>
              <a:t>（</a:t>
            </a:r>
            <a:r>
              <a:rPr lang="en-US" altLang="zh-CN" sz="2800" b="1">
                <a:sym typeface="+mn-ea"/>
              </a:rPr>
              <a:t>3</a:t>
            </a:r>
            <a:r>
              <a:rPr lang="zh-CN" altLang="en-US" sz="2800" b="1">
                <a:sym typeface="+mn-ea"/>
              </a:rPr>
              <a:t>）</a:t>
            </a:r>
            <a:r>
              <a:rPr lang="zh-CN" altLang="en-US" sz="2800" b="1" dirty="0">
                <a:ea typeface="宋体" panose="02010600030101010101" pitchFamily="2" charset="-122"/>
                <a:sym typeface="+mn-ea"/>
              </a:rPr>
              <a:t>ZooKeeper</a:t>
            </a:r>
            <a:endParaRPr lang="zh-CN" altLang="en-US" sz="2800" b="1">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18"/>
          <p:cNvSpPr txBox="1">
            <a:spLocks noChangeArrowheads="1"/>
          </p:cNvSpPr>
          <p:nvPr/>
        </p:nvSpPr>
        <p:spPr bwMode="gray">
          <a:xfrm>
            <a:off x="940435" y="1029970"/>
            <a:ext cx="76327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zh-CN" altLang="en-US" sz="2400" b="1">
                <a:sym typeface="+mn-ea"/>
              </a:rPr>
              <a:t>（</a:t>
            </a:r>
            <a:r>
              <a:rPr lang="en-US" altLang="zh-CN" sz="2400" b="1">
                <a:sym typeface="+mn-ea"/>
              </a:rPr>
              <a:t>4</a:t>
            </a:r>
            <a:r>
              <a:rPr lang="zh-CN" altLang="en-US" sz="2400" b="1">
                <a:sym typeface="+mn-ea"/>
              </a:rPr>
              <a:t>）</a:t>
            </a:r>
            <a:r>
              <a:rPr lang="en-US" altLang="zh-CN" sz="2400" b="1" dirty="0">
                <a:sym typeface="+mn-ea"/>
              </a:rPr>
              <a:t>HMaster</a:t>
            </a:r>
            <a:endParaRPr lang="en-US" altLang="zh-CN" sz="2400" b="1" dirty="0">
              <a:latin typeface="微软雅黑" panose="020B0503020204020204" charset="-122"/>
              <a:ea typeface="微软雅黑" panose="020B0503020204020204" charset="-122"/>
              <a:sym typeface="+mn-ea"/>
            </a:endParaRPr>
          </a:p>
        </p:txBody>
      </p:sp>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TextBox 3"/>
          <p:cNvSpPr txBox="1"/>
          <p:nvPr/>
        </p:nvSpPr>
        <p:spPr>
          <a:xfrm>
            <a:off x="829673" y="1447049"/>
            <a:ext cx="10531475" cy="24892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fontAlgn="auto">
              <a:lnSpc>
                <a:spcPct val="130000"/>
              </a:lnSpc>
              <a:buFont typeface="Wingdings" panose="05000000000000000000" charset="0"/>
              <a:buNone/>
            </a:pPr>
            <a:r>
              <a:rPr lang="zh-CN" altLang="en-US" sz="2400" b="1" dirty="0" err="1">
                <a:solidFill>
                  <a:schemeClr val="tx1"/>
                </a:solidFill>
                <a:ea typeface="宋体" panose="02010600030101010101" pitchFamily="2" charset="-122"/>
              </a:rPr>
              <a:t>HMaster主要负责表和region的管理工作</a:t>
            </a:r>
          </a:p>
          <a:p>
            <a:pPr indent="0" fontAlgn="auto">
              <a:lnSpc>
                <a:spcPct val="130000"/>
              </a:lnSpc>
              <a:buFont typeface="Wingdings" panose="05000000000000000000" charset="0"/>
              <a:buNone/>
            </a:pPr>
            <a:r>
              <a:rPr lang="zh-CN" altLang="en-US" sz="2400" b="1" dirty="0">
                <a:solidFill>
                  <a:schemeClr val="tx1"/>
                </a:solidFill>
                <a:ea typeface="宋体" panose="02010600030101010101" pitchFamily="2" charset="-122"/>
              </a:rPr>
              <a:t>（1）管理用户对表的增、删、改、查操作</a:t>
            </a:r>
          </a:p>
          <a:p>
            <a:pPr indent="0" fontAlgn="auto">
              <a:lnSpc>
                <a:spcPct val="130000"/>
              </a:lnSpc>
              <a:buFont typeface="Wingdings" panose="05000000000000000000" charset="0"/>
              <a:buNone/>
            </a:pPr>
            <a:r>
              <a:rPr lang="zh-CN" altLang="en-US" sz="2400" b="1" dirty="0">
                <a:solidFill>
                  <a:schemeClr val="tx1"/>
                </a:solidFill>
                <a:ea typeface="宋体" panose="02010600030101010101" pitchFamily="2" charset="-122"/>
              </a:rPr>
              <a:t>（2）管理RegionServer的负载均衡，调整region的分布</a:t>
            </a:r>
          </a:p>
          <a:p>
            <a:pPr indent="0" fontAlgn="auto">
              <a:lnSpc>
                <a:spcPct val="130000"/>
              </a:lnSpc>
              <a:buFont typeface="Wingdings" panose="05000000000000000000" charset="0"/>
              <a:buNone/>
            </a:pPr>
            <a:r>
              <a:rPr lang="zh-CN" altLang="en-US" sz="2400" b="1" dirty="0">
                <a:solidFill>
                  <a:schemeClr val="tx1"/>
                </a:solidFill>
                <a:ea typeface="宋体" panose="02010600030101010101" pitchFamily="2" charset="-122"/>
              </a:rPr>
              <a:t>（3）Region的分配和移除</a:t>
            </a:r>
          </a:p>
          <a:p>
            <a:pPr indent="0" fontAlgn="auto">
              <a:lnSpc>
                <a:spcPct val="130000"/>
              </a:lnSpc>
              <a:buFont typeface="Wingdings" panose="05000000000000000000" charset="0"/>
              <a:buNone/>
            </a:pPr>
            <a:r>
              <a:rPr lang="zh-CN" altLang="en-US" sz="2400" b="1" dirty="0">
                <a:ea typeface="宋体" panose="02010600030101010101" pitchFamily="2" charset="-122"/>
                <a:sym typeface="+mn-ea"/>
              </a:rPr>
              <a:t>（4）处理RegionServer的故障转移</a:t>
            </a:r>
            <a:endParaRPr lang="zh-CN" altLang="en-US" sz="2400" b="1" dirty="0">
              <a:solidFill>
                <a:schemeClr val="tx1"/>
              </a:solidFill>
              <a:ea typeface="宋体" panose="02010600030101010101" pitchFamily="2" charset="-122"/>
            </a:endParaRPr>
          </a:p>
        </p:txBody>
      </p:sp>
      <p:sp>
        <p:nvSpPr>
          <p:cNvPr id="4" name="TextBox 3"/>
          <p:cNvSpPr txBox="1"/>
          <p:nvPr/>
        </p:nvSpPr>
        <p:spPr>
          <a:xfrm>
            <a:off x="635000" y="508000"/>
            <a:ext cx="5824220" cy="521970"/>
          </a:xfrm>
          <a:prstGeom prst="rect">
            <a:avLst/>
          </a:prstGeom>
          <a:noFill/>
        </p:spPr>
        <p:txBody>
          <a:bodyPr wrap="square" rtlCol="0">
            <a:spAutoFit/>
          </a:bodyPr>
          <a:lstStyle/>
          <a:p>
            <a:r>
              <a:rPr lang="en-US" altLang="zh-CN" sz="2800" b="1" dirty="0"/>
              <a:t>6.1.3  HBase</a:t>
            </a:r>
            <a:r>
              <a:rPr lang="zh-CN" altLang="en-US" sz="2800" b="1" dirty="0"/>
              <a:t>架构</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5699125" cy="521970"/>
          </a:xfrm>
          <a:prstGeom prst="rect">
            <a:avLst/>
          </a:prstGeom>
          <a:noFill/>
        </p:spPr>
        <p:txBody>
          <a:bodyPr wrap="square" rtlCol="0">
            <a:spAutoFit/>
          </a:bodyPr>
          <a:lstStyle/>
          <a:p>
            <a:r>
              <a:rPr lang="en-US" altLang="zh-CN" sz="2800" b="1" dirty="0"/>
              <a:t>6.1.3  HBase</a:t>
            </a:r>
            <a:r>
              <a:rPr lang="zh-CN" altLang="en-US" sz="2800" b="1" dirty="0"/>
              <a:t>架构</a:t>
            </a:r>
          </a:p>
        </p:txBody>
      </p:sp>
      <p:sp>
        <p:nvSpPr>
          <p:cNvPr id="5" name="文本框 4"/>
          <p:cNvSpPr txBox="1"/>
          <p:nvPr/>
        </p:nvSpPr>
        <p:spPr>
          <a:xfrm>
            <a:off x="685800" y="1334770"/>
            <a:ext cx="4368165" cy="521970"/>
          </a:xfrm>
          <a:prstGeom prst="rect">
            <a:avLst/>
          </a:prstGeom>
          <a:noFill/>
        </p:spPr>
        <p:txBody>
          <a:bodyPr wrap="square" rtlCol="0">
            <a:spAutoFit/>
          </a:bodyPr>
          <a:lstStyle/>
          <a:p>
            <a:r>
              <a:rPr lang="zh-CN" altLang="en-US" sz="2800" b="1"/>
              <a:t>（</a:t>
            </a:r>
            <a:r>
              <a:rPr lang="en-US" altLang="zh-CN" sz="2800" b="1"/>
              <a:t>5</a:t>
            </a:r>
            <a:r>
              <a:rPr lang="zh-CN" altLang="en-US" sz="2800" b="1"/>
              <a:t>）</a:t>
            </a:r>
            <a:r>
              <a:rPr lang="en-US" altLang="zh-CN" sz="2800" b="1"/>
              <a:t>HBase</a:t>
            </a:r>
            <a:r>
              <a:rPr lang="zh-CN" altLang="en-US" sz="2800" b="1"/>
              <a:t>数据读取</a:t>
            </a:r>
          </a:p>
        </p:txBody>
      </p:sp>
      <p:sp>
        <p:nvSpPr>
          <p:cNvPr id="3" name="圆角矩形 2"/>
          <p:cNvSpPr/>
          <p:nvPr/>
        </p:nvSpPr>
        <p:spPr>
          <a:xfrm>
            <a:off x="1659890" y="3241675"/>
            <a:ext cx="1645285" cy="895985"/>
          </a:xfrm>
          <a:prstGeom prst="roundRect">
            <a:avLst/>
          </a:prstGeom>
          <a:solidFill>
            <a:srgbClr val="0168A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Client</a:t>
            </a:r>
          </a:p>
        </p:txBody>
      </p:sp>
      <p:sp>
        <p:nvSpPr>
          <p:cNvPr id="7" name="六边形 6"/>
          <p:cNvSpPr/>
          <p:nvPr/>
        </p:nvSpPr>
        <p:spPr>
          <a:xfrm>
            <a:off x="5833745" y="1890395"/>
            <a:ext cx="1498600" cy="765175"/>
          </a:xfrm>
          <a:prstGeom prst="hexagon">
            <a:avLst/>
          </a:prstGeom>
          <a:solidFill>
            <a:srgbClr val="0063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ZK</a:t>
            </a:r>
          </a:p>
        </p:txBody>
      </p:sp>
      <p:sp>
        <p:nvSpPr>
          <p:cNvPr id="8" name="矩形 7"/>
          <p:cNvSpPr/>
          <p:nvPr/>
        </p:nvSpPr>
        <p:spPr>
          <a:xfrm>
            <a:off x="5670550" y="3274695"/>
            <a:ext cx="1661795" cy="862965"/>
          </a:xfrm>
          <a:prstGeom prst="rect">
            <a:avLst/>
          </a:prstGeom>
          <a:solidFill>
            <a:srgbClr val="0063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RS2</a:t>
            </a:r>
          </a:p>
          <a:p>
            <a:pPr algn="ctr"/>
            <a:r>
              <a:rPr lang="en-US" altLang="zh-CN"/>
              <a:t>.META.</a:t>
            </a:r>
          </a:p>
        </p:txBody>
      </p:sp>
      <p:sp>
        <p:nvSpPr>
          <p:cNvPr id="9" name="矩形 8"/>
          <p:cNvSpPr/>
          <p:nvPr/>
        </p:nvSpPr>
        <p:spPr>
          <a:xfrm>
            <a:off x="5704840" y="4902835"/>
            <a:ext cx="1661795" cy="862965"/>
          </a:xfrm>
          <a:prstGeom prst="rect">
            <a:avLst/>
          </a:prstGeom>
          <a:solidFill>
            <a:srgbClr val="0063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RS3</a:t>
            </a:r>
          </a:p>
          <a:p>
            <a:pPr algn="ctr"/>
            <a:r>
              <a:rPr lang="en-US" altLang="zh-CN"/>
              <a:t>.META.</a:t>
            </a:r>
          </a:p>
        </p:txBody>
      </p:sp>
      <p:sp>
        <p:nvSpPr>
          <p:cNvPr id="10" name="矩形 9"/>
          <p:cNvSpPr/>
          <p:nvPr/>
        </p:nvSpPr>
        <p:spPr>
          <a:xfrm>
            <a:off x="7837170" y="1792605"/>
            <a:ext cx="3550920" cy="1057910"/>
          </a:xfrm>
          <a:prstGeom prst="rect">
            <a:avLst/>
          </a:prstGeom>
          <a:solidFill>
            <a:srgbClr val="0063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a:t>Q: .META.</a:t>
            </a:r>
            <a:r>
              <a:rPr lang="zh-CN" altLang="en-US"/>
              <a:t>在哪里？</a:t>
            </a:r>
          </a:p>
          <a:p>
            <a:pPr algn="l"/>
            <a:r>
              <a:rPr lang="en-US" altLang="zh-CN"/>
              <a:t>A:.META.</a:t>
            </a:r>
            <a:r>
              <a:rPr lang="zh-CN" altLang="en-US"/>
              <a:t>在</a:t>
            </a:r>
            <a:r>
              <a:rPr lang="en-US" altLang="zh-CN"/>
              <a:t>RS2</a:t>
            </a:r>
            <a:r>
              <a:rPr lang="zh-CN" altLang="en-US"/>
              <a:t>上</a:t>
            </a:r>
          </a:p>
        </p:txBody>
      </p:sp>
      <p:sp>
        <p:nvSpPr>
          <p:cNvPr id="11" name="矩形 10"/>
          <p:cNvSpPr/>
          <p:nvPr/>
        </p:nvSpPr>
        <p:spPr>
          <a:xfrm>
            <a:off x="7837170" y="3274695"/>
            <a:ext cx="3550920" cy="1057910"/>
          </a:xfrm>
          <a:prstGeom prst="rect">
            <a:avLst/>
          </a:prstGeom>
          <a:solidFill>
            <a:srgbClr val="0063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a:t>Q:</a:t>
            </a:r>
            <a:r>
              <a:rPr lang="zh-CN" altLang="en-US"/>
              <a:t>我要读取</a:t>
            </a:r>
            <a:r>
              <a:rPr lang="en-US" altLang="zh-CN"/>
              <a:t>UserInfo</a:t>
            </a:r>
            <a:r>
              <a:rPr lang="zh-CN" altLang="en-US"/>
              <a:t>表的行</a:t>
            </a:r>
            <a:r>
              <a:rPr lang="en-US" altLang="zh-CN"/>
              <a:t>0007</a:t>
            </a:r>
            <a:r>
              <a:rPr lang="zh-CN" altLang="en-US"/>
              <a:t>，在哪个</a:t>
            </a:r>
            <a:r>
              <a:rPr lang="en-US" altLang="zh-CN"/>
              <a:t>Region</a:t>
            </a:r>
            <a:r>
              <a:rPr lang="zh-CN" altLang="en-US"/>
              <a:t>能找到？哪个</a:t>
            </a:r>
            <a:r>
              <a:rPr lang="en-US" altLang="zh-CN"/>
              <a:t>RegionServer</a:t>
            </a:r>
            <a:r>
              <a:rPr lang="zh-CN" altLang="en-US"/>
              <a:t>为它提供服务？</a:t>
            </a:r>
          </a:p>
          <a:p>
            <a:pPr algn="l"/>
            <a:r>
              <a:rPr lang="en-US" altLang="zh-CN"/>
              <a:t>A:</a:t>
            </a:r>
            <a:r>
              <a:rPr lang="zh-CN" altLang="en-US"/>
              <a:t>在</a:t>
            </a:r>
            <a:r>
              <a:rPr lang="en-US" altLang="zh-CN"/>
              <a:t>RS3</a:t>
            </a:r>
            <a:r>
              <a:rPr lang="zh-CN" altLang="en-US"/>
              <a:t>的</a:t>
            </a:r>
            <a:r>
              <a:rPr lang="en-US" altLang="zh-CN"/>
              <a:t>Region3</a:t>
            </a:r>
          </a:p>
        </p:txBody>
      </p:sp>
      <p:sp>
        <p:nvSpPr>
          <p:cNvPr id="12" name="矩形 11"/>
          <p:cNvSpPr/>
          <p:nvPr/>
        </p:nvSpPr>
        <p:spPr>
          <a:xfrm>
            <a:off x="7837170" y="4805045"/>
            <a:ext cx="3550920" cy="1057910"/>
          </a:xfrm>
          <a:prstGeom prst="rect">
            <a:avLst/>
          </a:prstGeom>
          <a:solidFill>
            <a:srgbClr val="0063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a:t>Q:</a:t>
            </a:r>
            <a:r>
              <a:rPr lang="zh-CN" altLang="en-US"/>
              <a:t>我要读取行</a:t>
            </a:r>
            <a:r>
              <a:rPr lang="en-US" altLang="zh-CN"/>
              <a:t>0007</a:t>
            </a:r>
          </a:p>
          <a:p>
            <a:pPr algn="l"/>
            <a:r>
              <a:rPr lang="en-US" altLang="zh-CN"/>
              <a:t>A:</a:t>
            </a:r>
            <a:r>
              <a:rPr lang="zh-CN" altLang="en-US"/>
              <a:t>好的，拿去吧</a:t>
            </a:r>
          </a:p>
        </p:txBody>
      </p:sp>
      <p:cxnSp>
        <p:nvCxnSpPr>
          <p:cNvPr id="13" name="直接箭头连接符 12"/>
          <p:cNvCxnSpPr>
            <a:stCxn id="3" idx="3"/>
            <a:endCxn id="7" idx="3"/>
          </p:cNvCxnSpPr>
          <p:nvPr/>
        </p:nvCxnSpPr>
        <p:spPr>
          <a:xfrm flipV="1">
            <a:off x="3289935" y="2273300"/>
            <a:ext cx="2528570" cy="1416685"/>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cxnSp>
        <p:nvCxnSpPr>
          <p:cNvPr id="14" name="直接箭头连接符 13"/>
          <p:cNvCxnSpPr>
            <a:stCxn id="3" idx="3"/>
            <a:endCxn id="9" idx="1"/>
          </p:cNvCxnSpPr>
          <p:nvPr/>
        </p:nvCxnSpPr>
        <p:spPr>
          <a:xfrm>
            <a:off x="3289935" y="3689985"/>
            <a:ext cx="2399665" cy="1644650"/>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cxnSp>
        <p:nvCxnSpPr>
          <p:cNvPr id="15" name="直接箭头连接符 14"/>
          <p:cNvCxnSpPr>
            <a:endCxn id="8" idx="1"/>
          </p:cNvCxnSpPr>
          <p:nvPr/>
        </p:nvCxnSpPr>
        <p:spPr>
          <a:xfrm>
            <a:off x="3369310" y="3694430"/>
            <a:ext cx="2286000" cy="12065"/>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sp>
        <p:nvSpPr>
          <p:cNvPr id="16" name="文本框 15"/>
          <p:cNvSpPr txBox="1"/>
          <p:nvPr/>
        </p:nvSpPr>
        <p:spPr>
          <a:xfrm>
            <a:off x="4363720" y="2482215"/>
            <a:ext cx="411480" cy="368300"/>
          </a:xfrm>
          <a:prstGeom prst="rect">
            <a:avLst/>
          </a:prstGeom>
          <a:noFill/>
        </p:spPr>
        <p:txBody>
          <a:bodyPr wrap="none" rtlCol="0" anchor="t">
            <a:spAutoFit/>
          </a:bodyPr>
          <a:lstStyle/>
          <a:p>
            <a:r>
              <a:rPr lang="zh-CN" altLang="en-US">
                <a:latin typeface="Calibri" panose="020F0502020204030204" charset="0"/>
              </a:rPr>
              <a:t>①</a:t>
            </a:r>
          </a:p>
        </p:txBody>
      </p:sp>
      <p:sp>
        <p:nvSpPr>
          <p:cNvPr id="18" name="文本框 17"/>
          <p:cNvSpPr txBox="1"/>
          <p:nvPr/>
        </p:nvSpPr>
        <p:spPr>
          <a:xfrm>
            <a:off x="4642485" y="3338195"/>
            <a:ext cx="411480" cy="368300"/>
          </a:xfrm>
          <a:prstGeom prst="rect">
            <a:avLst/>
          </a:prstGeom>
          <a:noFill/>
        </p:spPr>
        <p:txBody>
          <a:bodyPr wrap="none" rtlCol="0" anchor="t">
            <a:spAutoFit/>
          </a:bodyPr>
          <a:lstStyle/>
          <a:p>
            <a:r>
              <a:rPr lang="zh-CN" altLang="en-US">
                <a:latin typeface="Calibri" panose="020F0502020204030204" charset="0"/>
              </a:rPr>
              <a:t>②</a:t>
            </a:r>
          </a:p>
        </p:txBody>
      </p:sp>
      <p:sp>
        <p:nvSpPr>
          <p:cNvPr id="19" name="文本框 18"/>
          <p:cNvSpPr txBox="1"/>
          <p:nvPr/>
        </p:nvSpPr>
        <p:spPr>
          <a:xfrm>
            <a:off x="4642485" y="4332605"/>
            <a:ext cx="411480" cy="368300"/>
          </a:xfrm>
          <a:prstGeom prst="rect">
            <a:avLst/>
          </a:prstGeom>
          <a:noFill/>
        </p:spPr>
        <p:txBody>
          <a:bodyPr wrap="none" rtlCol="0" anchor="t">
            <a:spAutoFit/>
          </a:bodyPr>
          <a:lstStyle/>
          <a:p>
            <a:r>
              <a:rPr lang="zh-CN" altLang="en-US">
                <a:latin typeface="Calibri" panose="020F0502020204030204" charset="0"/>
              </a:rPr>
              <a:t>③</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5699125" cy="521970"/>
          </a:xfrm>
          <a:prstGeom prst="rect">
            <a:avLst/>
          </a:prstGeom>
          <a:noFill/>
        </p:spPr>
        <p:txBody>
          <a:bodyPr wrap="square" rtlCol="0">
            <a:spAutoFit/>
          </a:bodyPr>
          <a:lstStyle/>
          <a:p>
            <a:r>
              <a:rPr lang="en-US" altLang="zh-CN" sz="2800" b="1" dirty="0"/>
              <a:t>6.1.3  HBase</a:t>
            </a:r>
            <a:r>
              <a:rPr lang="zh-CN" altLang="en-US" sz="2800" b="1" dirty="0"/>
              <a:t>架构</a:t>
            </a:r>
          </a:p>
        </p:txBody>
      </p:sp>
      <p:sp>
        <p:nvSpPr>
          <p:cNvPr id="5" name="文本框 4"/>
          <p:cNvSpPr txBox="1"/>
          <p:nvPr/>
        </p:nvSpPr>
        <p:spPr>
          <a:xfrm>
            <a:off x="685800" y="1334770"/>
            <a:ext cx="3028950" cy="368300"/>
          </a:xfrm>
          <a:prstGeom prst="rect">
            <a:avLst/>
          </a:prstGeom>
          <a:noFill/>
        </p:spPr>
        <p:txBody>
          <a:bodyPr wrap="square" rtlCol="0">
            <a:spAutoFit/>
          </a:bodyPr>
          <a:lstStyle/>
          <a:p>
            <a:r>
              <a:rPr lang="zh-CN" altLang="en-US" b="1"/>
              <a:t>（</a:t>
            </a:r>
            <a:r>
              <a:rPr lang="en-US" altLang="zh-CN" b="1"/>
              <a:t>6</a:t>
            </a:r>
            <a:r>
              <a:rPr lang="zh-CN" altLang="en-US" b="1"/>
              <a:t>）</a:t>
            </a:r>
            <a:r>
              <a:rPr lang="en-US" altLang="zh-CN" b="1"/>
              <a:t>HBase</a:t>
            </a:r>
            <a:r>
              <a:rPr lang="zh-CN" altLang="en-US" b="1"/>
              <a:t>数据存储 </a:t>
            </a:r>
          </a:p>
        </p:txBody>
      </p:sp>
      <p:sp>
        <p:nvSpPr>
          <p:cNvPr id="3" name="矩形 2"/>
          <p:cNvSpPr/>
          <p:nvPr/>
        </p:nvSpPr>
        <p:spPr>
          <a:xfrm>
            <a:off x="95885" y="4311015"/>
            <a:ext cx="2104390" cy="7950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solidFill>
                  <a:schemeClr val="tx1"/>
                </a:solidFill>
              </a:rPr>
              <a:t>Client</a:t>
            </a:r>
          </a:p>
        </p:txBody>
      </p:sp>
      <p:grpSp>
        <p:nvGrpSpPr>
          <p:cNvPr id="48" name="组合 47"/>
          <p:cNvGrpSpPr/>
          <p:nvPr/>
        </p:nvGrpSpPr>
        <p:grpSpPr>
          <a:xfrm>
            <a:off x="3239135" y="3136900"/>
            <a:ext cx="1822450" cy="1931670"/>
            <a:chOff x="5101" y="4940"/>
            <a:chExt cx="2870" cy="3042"/>
          </a:xfrm>
        </p:grpSpPr>
        <p:sp>
          <p:nvSpPr>
            <p:cNvPr id="8" name="矩形 7"/>
            <p:cNvSpPr/>
            <p:nvPr/>
          </p:nvSpPr>
          <p:spPr>
            <a:xfrm>
              <a:off x="5332" y="6830"/>
              <a:ext cx="1963" cy="933"/>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a:solidFill>
                    <a:schemeClr val="tx1"/>
                  </a:solidFill>
                </a:rPr>
                <a:t>WAL(Hlog)</a:t>
              </a:r>
            </a:p>
          </p:txBody>
        </p:sp>
        <p:sp>
          <p:nvSpPr>
            <p:cNvPr id="9" name="矩形 8"/>
            <p:cNvSpPr/>
            <p:nvPr/>
          </p:nvSpPr>
          <p:spPr>
            <a:xfrm>
              <a:off x="5332" y="5259"/>
              <a:ext cx="1963" cy="933"/>
            </a:xfrm>
            <a:prstGeom prst="rect">
              <a:avLst/>
            </a:prstGeom>
            <a:solidFill>
              <a:schemeClr val="accent1">
                <a:lumMod val="60000"/>
                <a:lumOff val="40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a:solidFill>
                    <a:schemeClr val="tx1"/>
                  </a:solidFill>
                </a:rPr>
                <a:t>MemStore</a:t>
              </a:r>
            </a:p>
          </p:txBody>
        </p:sp>
        <p:sp>
          <p:nvSpPr>
            <p:cNvPr id="10" name="矩形 9"/>
            <p:cNvSpPr/>
            <p:nvPr/>
          </p:nvSpPr>
          <p:spPr>
            <a:xfrm>
              <a:off x="5101" y="4940"/>
              <a:ext cx="2871" cy="3043"/>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 name="组合 46"/>
          <p:cNvGrpSpPr/>
          <p:nvPr/>
        </p:nvGrpSpPr>
        <p:grpSpPr>
          <a:xfrm>
            <a:off x="95885" y="2684780"/>
            <a:ext cx="2617470" cy="1626235"/>
            <a:chOff x="151" y="4228"/>
            <a:chExt cx="4122" cy="2561"/>
          </a:xfrm>
        </p:grpSpPr>
        <p:sp>
          <p:nvSpPr>
            <p:cNvPr id="6" name="矩形 5"/>
            <p:cNvSpPr/>
            <p:nvPr/>
          </p:nvSpPr>
          <p:spPr>
            <a:xfrm>
              <a:off x="151" y="4228"/>
              <a:ext cx="3338" cy="10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RowLock</a:t>
              </a:r>
            </a:p>
          </p:txBody>
        </p:sp>
        <p:cxnSp>
          <p:nvCxnSpPr>
            <p:cNvPr id="7" name="直接箭头连接符 6"/>
            <p:cNvCxnSpPr>
              <a:stCxn id="3" idx="0"/>
              <a:endCxn id="6" idx="2"/>
            </p:cNvCxnSpPr>
            <p:nvPr/>
          </p:nvCxnSpPr>
          <p:spPr>
            <a:xfrm flipV="1">
              <a:off x="1808" y="5259"/>
              <a:ext cx="12" cy="15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895" y="5701"/>
              <a:ext cx="2379" cy="580"/>
            </a:xfrm>
            <a:prstGeom prst="rect">
              <a:avLst/>
            </a:prstGeom>
            <a:noFill/>
          </p:spPr>
          <p:txBody>
            <a:bodyPr wrap="square" rtlCol="0">
              <a:spAutoFit/>
            </a:bodyPr>
            <a:lstStyle/>
            <a:p>
              <a:r>
                <a:rPr lang="en-US" altLang="zh-CN"/>
                <a:t>1.</a:t>
              </a:r>
              <a:r>
                <a:rPr lang="zh-CN" altLang="en-US"/>
                <a:t>获取行级锁</a:t>
              </a:r>
            </a:p>
          </p:txBody>
        </p:sp>
      </p:grpSp>
      <p:grpSp>
        <p:nvGrpSpPr>
          <p:cNvPr id="50" name="组合 49"/>
          <p:cNvGrpSpPr/>
          <p:nvPr/>
        </p:nvGrpSpPr>
        <p:grpSpPr>
          <a:xfrm>
            <a:off x="1109345" y="1880235"/>
            <a:ext cx="3008630" cy="1240155"/>
            <a:chOff x="1747" y="2961"/>
            <a:chExt cx="4738" cy="1953"/>
          </a:xfrm>
        </p:grpSpPr>
        <p:cxnSp>
          <p:nvCxnSpPr>
            <p:cNvPr id="12" name="直接连接符 11"/>
            <p:cNvCxnSpPr/>
            <p:nvPr/>
          </p:nvCxnSpPr>
          <p:spPr>
            <a:xfrm flipV="1">
              <a:off x="1771" y="3567"/>
              <a:ext cx="31" cy="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747" y="3590"/>
              <a:ext cx="47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6485" y="3590"/>
              <a:ext cx="0" cy="13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3711" y="2961"/>
              <a:ext cx="2774" cy="580"/>
            </a:xfrm>
            <a:prstGeom prst="rect">
              <a:avLst/>
            </a:prstGeom>
            <a:noFill/>
          </p:spPr>
          <p:txBody>
            <a:bodyPr wrap="square" rtlCol="0">
              <a:spAutoFit/>
            </a:bodyPr>
            <a:lstStyle/>
            <a:p>
              <a:r>
                <a:rPr lang="en-US" altLang="zh-CN"/>
                <a:t>2.2</a:t>
              </a:r>
              <a:r>
                <a:rPr lang="zh-CN" altLang="en-US"/>
                <a:t>写</a:t>
              </a:r>
              <a:r>
                <a:rPr lang="en-US" altLang="zh-CN"/>
                <a:t>MemStore</a:t>
              </a:r>
            </a:p>
          </p:txBody>
        </p:sp>
      </p:grpSp>
      <p:grpSp>
        <p:nvGrpSpPr>
          <p:cNvPr id="49" name="组合 48"/>
          <p:cNvGrpSpPr/>
          <p:nvPr/>
        </p:nvGrpSpPr>
        <p:grpSpPr>
          <a:xfrm>
            <a:off x="2200275" y="4700905"/>
            <a:ext cx="1761490" cy="461010"/>
            <a:chOff x="3465" y="7403"/>
            <a:chExt cx="2774" cy="726"/>
          </a:xfrm>
        </p:grpSpPr>
        <p:cxnSp>
          <p:nvCxnSpPr>
            <p:cNvPr id="15" name="直接箭头连接符 14"/>
            <p:cNvCxnSpPr>
              <a:stCxn id="3" idx="3"/>
            </p:cNvCxnSpPr>
            <p:nvPr/>
          </p:nvCxnSpPr>
          <p:spPr>
            <a:xfrm flipV="1">
              <a:off x="3465" y="7403"/>
              <a:ext cx="1633" cy="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3465" y="7549"/>
              <a:ext cx="2774" cy="580"/>
            </a:xfrm>
            <a:prstGeom prst="rect">
              <a:avLst/>
            </a:prstGeom>
            <a:noFill/>
          </p:spPr>
          <p:txBody>
            <a:bodyPr wrap="square" rtlCol="0">
              <a:spAutoFit/>
            </a:bodyPr>
            <a:lstStyle/>
            <a:p>
              <a:r>
                <a:rPr lang="en-US" altLang="zh-CN"/>
                <a:t>2.1</a:t>
              </a:r>
              <a:r>
                <a:rPr lang="zh-CN" altLang="en-US"/>
                <a:t>写日志</a:t>
              </a:r>
              <a:endParaRPr lang="en-US" altLang="zh-CN"/>
            </a:p>
          </p:txBody>
        </p:sp>
      </p:grpSp>
      <p:grpSp>
        <p:nvGrpSpPr>
          <p:cNvPr id="51" name="组合 50"/>
          <p:cNvGrpSpPr/>
          <p:nvPr/>
        </p:nvGrpSpPr>
        <p:grpSpPr>
          <a:xfrm>
            <a:off x="3252470" y="5069205"/>
            <a:ext cx="2200910" cy="1569720"/>
            <a:chOff x="5122" y="7983"/>
            <a:chExt cx="3466" cy="2472"/>
          </a:xfrm>
        </p:grpSpPr>
        <p:sp>
          <p:nvSpPr>
            <p:cNvPr id="18" name="流程图: 磁盘 17"/>
            <p:cNvSpPr/>
            <p:nvPr/>
          </p:nvSpPr>
          <p:spPr>
            <a:xfrm>
              <a:off x="5460" y="9719"/>
              <a:ext cx="2307" cy="737"/>
            </a:xfrm>
            <a:prstGeom prst="flowChartMagneticDisk">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a:t>HDFS</a:t>
              </a:r>
            </a:p>
          </p:txBody>
        </p:sp>
        <p:cxnSp>
          <p:nvCxnSpPr>
            <p:cNvPr id="19" name="直接箭头连接符 18"/>
            <p:cNvCxnSpPr>
              <a:stCxn id="10" idx="2"/>
            </p:cNvCxnSpPr>
            <p:nvPr/>
          </p:nvCxnSpPr>
          <p:spPr>
            <a:xfrm flipH="1">
              <a:off x="6511" y="7983"/>
              <a:ext cx="26" cy="18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5122" y="8610"/>
              <a:ext cx="3467" cy="1016"/>
            </a:xfrm>
            <a:prstGeom prst="rect">
              <a:avLst/>
            </a:prstGeom>
            <a:noFill/>
          </p:spPr>
          <p:txBody>
            <a:bodyPr wrap="square" rtlCol="0">
              <a:spAutoFit/>
            </a:bodyPr>
            <a:lstStyle/>
            <a:p>
              <a:r>
                <a:rPr lang="en-US" altLang="zh-CN"/>
                <a:t>3.</a:t>
              </a:r>
              <a:r>
                <a:rPr lang="zh-CN" altLang="en-US"/>
                <a:t>释放锁，</a:t>
              </a:r>
              <a:r>
                <a:rPr lang="en-US"/>
                <a:t>HLogSyncer</a:t>
              </a:r>
              <a:r>
                <a:rPr lang="zh-CN" altLang="en-US"/>
                <a:t>同步日志</a:t>
              </a:r>
            </a:p>
          </p:txBody>
        </p:sp>
      </p:grpSp>
      <p:grpSp>
        <p:nvGrpSpPr>
          <p:cNvPr id="52" name="组合 51"/>
          <p:cNvGrpSpPr/>
          <p:nvPr/>
        </p:nvGrpSpPr>
        <p:grpSpPr>
          <a:xfrm>
            <a:off x="4749800" y="2461895"/>
            <a:ext cx="2726690" cy="2509520"/>
            <a:chOff x="7480" y="3877"/>
            <a:chExt cx="4294" cy="3952"/>
          </a:xfrm>
        </p:grpSpPr>
        <p:sp>
          <p:nvSpPr>
            <p:cNvPr id="21" name="矩形 20"/>
            <p:cNvSpPr/>
            <p:nvPr/>
          </p:nvSpPr>
          <p:spPr>
            <a:xfrm>
              <a:off x="9693" y="4270"/>
              <a:ext cx="1841" cy="8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a:t>StoreFile</a:t>
              </a:r>
            </a:p>
          </p:txBody>
        </p:sp>
        <p:sp>
          <p:nvSpPr>
            <p:cNvPr id="22" name="矩形 21"/>
            <p:cNvSpPr/>
            <p:nvPr/>
          </p:nvSpPr>
          <p:spPr>
            <a:xfrm>
              <a:off x="9668" y="5320"/>
              <a:ext cx="1841" cy="8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a:t>StoreFile</a:t>
              </a:r>
            </a:p>
          </p:txBody>
        </p:sp>
        <p:sp>
          <p:nvSpPr>
            <p:cNvPr id="23" name="矩形 22"/>
            <p:cNvSpPr/>
            <p:nvPr/>
          </p:nvSpPr>
          <p:spPr>
            <a:xfrm>
              <a:off x="9693" y="6473"/>
              <a:ext cx="1841" cy="8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a:t>StoreFile</a:t>
              </a:r>
            </a:p>
          </p:txBody>
        </p:sp>
        <p:sp>
          <p:nvSpPr>
            <p:cNvPr id="24" name="矩形 23"/>
            <p:cNvSpPr/>
            <p:nvPr/>
          </p:nvSpPr>
          <p:spPr>
            <a:xfrm>
              <a:off x="9394" y="3877"/>
              <a:ext cx="2381" cy="3952"/>
            </a:xfrm>
            <a:prstGeom prst="rect">
              <a:avLst/>
            </a:prstGeom>
            <a:noFill/>
            <a:ln>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箭头连接符 24"/>
            <p:cNvCxnSpPr>
              <a:endCxn id="21" idx="1"/>
            </p:cNvCxnSpPr>
            <p:nvPr/>
          </p:nvCxnSpPr>
          <p:spPr>
            <a:xfrm flipV="1">
              <a:off x="7480" y="4675"/>
              <a:ext cx="2189" cy="896"/>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endCxn id="23" idx="1"/>
            </p:cNvCxnSpPr>
            <p:nvPr/>
          </p:nvCxnSpPr>
          <p:spPr>
            <a:xfrm>
              <a:off x="7578" y="5595"/>
              <a:ext cx="2091" cy="1283"/>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endCxn id="22" idx="1"/>
            </p:cNvCxnSpPr>
            <p:nvPr/>
          </p:nvCxnSpPr>
          <p:spPr>
            <a:xfrm>
              <a:off x="7628" y="5546"/>
              <a:ext cx="2016" cy="179"/>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7652" y="4064"/>
              <a:ext cx="2774" cy="1016"/>
            </a:xfrm>
            <a:prstGeom prst="rect">
              <a:avLst/>
            </a:prstGeom>
            <a:noFill/>
          </p:spPr>
          <p:txBody>
            <a:bodyPr wrap="square" rtlCol="0">
              <a:spAutoFit/>
            </a:bodyPr>
            <a:lstStyle/>
            <a:p>
              <a:r>
                <a:rPr lang="en-US" altLang="zh-CN"/>
                <a:t>4.</a:t>
              </a:r>
              <a:r>
                <a:rPr lang="zh-CN" altLang="en-US"/>
                <a:t>达阈值，</a:t>
              </a:r>
            </a:p>
            <a:p>
              <a:r>
                <a:rPr lang="zh-CN" altLang="en-US"/>
                <a:t>写</a:t>
              </a:r>
              <a:r>
                <a:rPr lang="en-US" altLang="zh-CN"/>
                <a:t>StoreFile</a:t>
              </a:r>
            </a:p>
          </p:txBody>
        </p:sp>
      </p:grpSp>
      <p:grpSp>
        <p:nvGrpSpPr>
          <p:cNvPr id="53" name="组合 52"/>
          <p:cNvGrpSpPr/>
          <p:nvPr/>
        </p:nvGrpSpPr>
        <p:grpSpPr>
          <a:xfrm>
            <a:off x="6682105" y="3635375"/>
            <a:ext cx="2557780" cy="2819400"/>
            <a:chOff x="10523" y="5725"/>
            <a:chExt cx="4028" cy="4440"/>
          </a:xfrm>
        </p:grpSpPr>
        <p:sp>
          <p:nvSpPr>
            <p:cNvPr id="29" name="矩形 28"/>
            <p:cNvSpPr/>
            <p:nvPr/>
          </p:nvSpPr>
          <p:spPr>
            <a:xfrm>
              <a:off x="12686" y="7763"/>
              <a:ext cx="1841" cy="124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a:t>StoreFile</a:t>
              </a:r>
            </a:p>
          </p:txBody>
        </p:sp>
        <p:sp>
          <p:nvSpPr>
            <p:cNvPr id="30" name="矩形 29"/>
            <p:cNvSpPr/>
            <p:nvPr/>
          </p:nvSpPr>
          <p:spPr>
            <a:xfrm>
              <a:off x="12711" y="9355"/>
              <a:ext cx="1841" cy="8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a:t>StoreFile</a:t>
              </a:r>
            </a:p>
          </p:txBody>
        </p:sp>
        <p:cxnSp>
          <p:nvCxnSpPr>
            <p:cNvPr id="33" name="直接连接符 32"/>
            <p:cNvCxnSpPr/>
            <p:nvPr/>
          </p:nvCxnSpPr>
          <p:spPr>
            <a:xfrm flipH="1">
              <a:off x="10595" y="5725"/>
              <a:ext cx="37" cy="34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10523" y="9158"/>
              <a:ext cx="2163" cy="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54" name="组合 53"/>
          <p:cNvGrpSpPr/>
          <p:nvPr/>
        </p:nvGrpSpPr>
        <p:grpSpPr>
          <a:xfrm>
            <a:off x="8071485" y="3114040"/>
            <a:ext cx="1770380" cy="1815465"/>
            <a:chOff x="12711" y="4904"/>
            <a:chExt cx="2788" cy="2859"/>
          </a:xfrm>
        </p:grpSpPr>
        <p:sp>
          <p:nvSpPr>
            <p:cNvPr id="31" name="矩形 30"/>
            <p:cNvSpPr/>
            <p:nvPr/>
          </p:nvSpPr>
          <p:spPr>
            <a:xfrm>
              <a:off x="12711" y="4904"/>
              <a:ext cx="1841" cy="203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a:t>StoreFile</a:t>
              </a:r>
            </a:p>
          </p:txBody>
        </p:sp>
        <p:cxnSp>
          <p:nvCxnSpPr>
            <p:cNvPr id="36" name="直接箭头连接符 35"/>
            <p:cNvCxnSpPr>
              <a:stCxn id="29" idx="0"/>
              <a:endCxn id="31" idx="2"/>
            </p:cNvCxnSpPr>
            <p:nvPr/>
          </p:nvCxnSpPr>
          <p:spPr>
            <a:xfrm flipV="1">
              <a:off x="13607" y="6937"/>
              <a:ext cx="25" cy="8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13813" y="7088"/>
              <a:ext cx="1686" cy="580"/>
            </a:xfrm>
            <a:prstGeom prst="rect">
              <a:avLst/>
            </a:prstGeom>
            <a:noFill/>
          </p:spPr>
          <p:txBody>
            <a:bodyPr wrap="square" rtlCol="0">
              <a:spAutoFit/>
            </a:bodyPr>
            <a:lstStyle/>
            <a:p>
              <a:r>
                <a:rPr lang="en-US"/>
                <a:t>5.</a:t>
              </a:r>
              <a:r>
                <a:rPr lang="zh-CN" altLang="en-US"/>
                <a:t>合并</a:t>
              </a:r>
            </a:p>
          </p:txBody>
        </p:sp>
      </p:grpSp>
      <p:grpSp>
        <p:nvGrpSpPr>
          <p:cNvPr id="56" name="组合 55"/>
          <p:cNvGrpSpPr/>
          <p:nvPr/>
        </p:nvGrpSpPr>
        <p:grpSpPr>
          <a:xfrm>
            <a:off x="9534525" y="1911350"/>
            <a:ext cx="2328545" cy="4029710"/>
            <a:chOff x="15015" y="3010"/>
            <a:chExt cx="3667" cy="6346"/>
          </a:xfrm>
        </p:grpSpPr>
        <p:sp>
          <p:nvSpPr>
            <p:cNvPr id="40" name="文本框 39"/>
            <p:cNvSpPr txBox="1"/>
            <p:nvPr/>
          </p:nvSpPr>
          <p:spPr>
            <a:xfrm>
              <a:off x="15015" y="3010"/>
              <a:ext cx="2774" cy="580"/>
            </a:xfrm>
            <a:prstGeom prst="rect">
              <a:avLst/>
            </a:prstGeom>
            <a:noFill/>
          </p:spPr>
          <p:txBody>
            <a:bodyPr wrap="square" rtlCol="0">
              <a:spAutoFit/>
            </a:bodyPr>
            <a:lstStyle/>
            <a:p>
              <a:r>
                <a:rPr lang="en-US"/>
                <a:t>6.Region</a:t>
              </a:r>
              <a:r>
                <a:rPr lang="zh-CN" altLang="en-US"/>
                <a:t>分裂</a:t>
              </a:r>
            </a:p>
          </p:txBody>
        </p:sp>
        <p:sp>
          <p:nvSpPr>
            <p:cNvPr id="41" name="矩形 40"/>
            <p:cNvSpPr/>
            <p:nvPr/>
          </p:nvSpPr>
          <p:spPr>
            <a:xfrm>
              <a:off x="15948" y="5836"/>
              <a:ext cx="2466" cy="12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a:solidFill>
                    <a:schemeClr val="tx1"/>
                  </a:solidFill>
                </a:rPr>
                <a:t>RegionServer</a:t>
              </a:r>
            </a:p>
            <a:p>
              <a:pPr algn="ctr"/>
              <a:r>
                <a:rPr lang="zh-CN" altLang="en-US">
                  <a:solidFill>
                    <a:schemeClr val="tx1"/>
                  </a:solidFill>
                </a:rPr>
                <a:t>（</a:t>
              </a:r>
              <a:r>
                <a:rPr lang="en-US" altLang="zh-CN">
                  <a:solidFill>
                    <a:schemeClr val="tx1"/>
                  </a:solidFill>
                </a:rPr>
                <a:t>Region01</a:t>
              </a:r>
              <a:r>
                <a:rPr lang="zh-CN" altLang="en-US">
                  <a:solidFill>
                    <a:schemeClr val="tx1"/>
                  </a:solidFill>
                </a:rPr>
                <a:t>）</a:t>
              </a:r>
            </a:p>
          </p:txBody>
        </p:sp>
        <p:sp>
          <p:nvSpPr>
            <p:cNvPr id="42" name="矩形 41"/>
            <p:cNvSpPr/>
            <p:nvPr/>
          </p:nvSpPr>
          <p:spPr>
            <a:xfrm>
              <a:off x="15948" y="7499"/>
              <a:ext cx="2466" cy="12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a:solidFill>
                    <a:schemeClr val="tx1"/>
                  </a:solidFill>
                </a:rPr>
                <a:t>RegionServer</a:t>
              </a:r>
            </a:p>
            <a:p>
              <a:pPr algn="ctr"/>
              <a:r>
                <a:rPr lang="zh-CN" altLang="en-US">
                  <a:solidFill>
                    <a:schemeClr val="tx1"/>
                  </a:solidFill>
                </a:rPr>
                <a:t>（</a:t>
              </a:r>
              <a:r>
                <a:rPr lang="en-US" altLang="zh-CN">
                  <a:solidFill>
                    <a:schemeClr val="tx1"/>
                  </a:solidFill>
                </a:rPr>
                <a:t>Region02</a:t>
              </a:r>
              <a:r>
                <a:rPr lang="zh-CN" altLang="en-US">
                  <a:solidFill>
                    <a:schemeClr val="tx1"/>
                  </a:solidFill>
                </a:rPr>
                <a:t>）</a:t>
              </a:r>
            </a:p>
          </p:txBody>
        </p:sp>
        <p:sp>
          <p:nvSpPr>
            <p:cNvPr id="43" name="矩形 42"/>
            <p:cNvSpPr/>
            <p:nvPr/>
          </p:nvSpPr>
          <p:spPr>
            <a:xfrm>
              <a:off x="15686" y="5474"/>
              <a:ext cx="2996" cy="3882"/>
            </a:xfrm>
            <a:prstGeom prst="rect">
              <a:avLst/>
            </a:prstGeom>
            <a:noFill/>
            <a:ln>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4" name="直接箭头连接符 43"/>
            <p:cNvCxnSpPr>
              <a:stCxn id="39" idx="2"/>
              <a:endCxn id="43" idx="0"/>
            </p:cNvCxnSpPr>
            <p:nvPr/>
          </p:nvCxnSpPr>
          <p:spPr>
            <a:xfrm flipH="1">
              <a:off x="17184" y="4746"/>
              <a:ext cx="47" cy="7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55" name="组合 54"/>
          <p:cNvGrpSpPr/>
          <p:nvPr/>
        </p:nvGrpSpPr>
        <p:grpSpPr>
          <a:xfrm>
            <a:off x="2707640" y="1702435"/>
            <a:ext cx="9017000" cy="4983480"/>
            <a:chOff x="4264" y="2681"/>
            <a:chExt cx="14200" cy="7848"/>
          </a:xfrm>
        </p:grpSpPr>
        <p:sp>
          <p:nvSpPr>
            <p:cNvPr id="38" name="矩形 37"/>
            <p:cNvSpPr/>
            <p:nvPr/>
          </p:nvSpPr>
          <p:spPr>
            <a:xfrm>
              <a:off x="4264" y="2681"/>
              <a:ext cx="10751" cy="7848"/>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15998" y="3715"/>
              <a:ext cx="2466" cy="10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HMaster</a:t>
              </a:r>
            </a:p>
          </p:txBody>
        </p:sp>
        <p:cxnSp>
          <p:nvCxnSpPr>
            <p:cNvPr id="45" name="直接箭头连接符 44"/>
            <p:cNvCxnSpPr>
              <a:endCxn id="39" idx="1"/>
            </p:cNvCxnSpPr>
            <p:nvPr/>
          </p:nvCxnSpPr>
          <p:spPr>
            <a:xfrm>
              <a:off x="14934" y="4206"/>
              <a:ext cx="1064" cy="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46" name="文本框 45"/>
          <p:cNvSpPr txBox="1"/>
          <p:nvPr/>
        </p:nvSpPr>
        <p:spPr>
          <a:xfrm>
            <a:off x="247015" y="6271260"/>
            <a:ext cx="1563370" cy="368300"/>
          </a:xfrm>
          <a:prstGeom prst="rect">
            <a:avLst/>
          </a:prstGeom>
          <a:noFill/>
        </p:spPr>
        <p:txBody>
          <a:bodyPr wrap="square" rtlCol="0">
            <a:spAutoFit/>
          </a:bodyPr>
          <a:lstStyle/>
          <a:p>
            <a:r>
              <a:rPr lang="zh-CN" altLang="en-US">
                <a:solidFill>
                  <a:srgbClr val="FF0000"/>
                </a:solidFill>
              </a:rPr>
              <a:t>服务端流程</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5094605" cy="521970"/>
          </a:xfrm>
          <a:prstGeom prst="rect">
            <a:avLst/>
          </a:prstGeom>
          <a:noFill/>
        </p:spPr>
        <p:txBody>
          <a:bodyPr wrap="square" rtlCol="0">
            <a:spAutoFit/>
          </a:bodyPr>
          <a:lstStyle/>
          <a:p>
            <a:r>
              <a:rPr lang="en-US" altLang="zh-CN" sz="2800" b="1" dirty="0"/>
              <a:t>6.1.4  </a:t>
            </a:r>
            <a:r>
              <a:rPr lang="en-US" altLang="zh-CN" sz="2800" b="1" dirty="0">
                <a:sym typeface="+mn-ea"/>
              </a:rPr>
              <a:t>HBase</a:t>
            </a:r>
            <a:r>
              <a:rPr lang="zh-CN" altLang="en-US" sz="2800" b="1" dirty="0">
                <a:sym typeface="+mn-ea"/>
              </a:rPr>
              <a:t>物理模型</a:t>
            </a:r>
          </a:p>
        </p:txBody>
      </p:sp>
      <p:sp>
        <p:nvSpPr>
          <p:cNvPr id="5" name="文本框 4"/>
          <p:cNvSpPr txBox="1"/>
          <p:nvPr/>
        </p:nvSpPr>
        <p:spPr>
          <a:xfrm>
            <a:off x="685800" y="1334770"/>
            <a:ext cx="7757795" cy="368300"/>
          </a:xfrm>
          <a:prstGeom prst="rect">
            <a:avLst/>
          </a:prstGeom>
          <a:noFill/>
        </p:spPr>
        <p:txBody>
          <a:bodyPr wrap="square" rtlCol="0">
            <a:spAutoFit/>
          </a:bodyPr>
          <a:lstStyle/>
          <a:p>
            <a:r>
              <a:rPr lang="zh-CN" altLang="en-US" b="1"/>
              <a:t>（</a:t>
            </a:r>
            <a:r>
              <a:rPr lang="en-US" altLang="zh-CN" b="1"/>
              <a:t>1</a:t>
            </a:r>
            <a:r>
              <a:rPr lang="zh-CN" altLang="en-US" b="1"/>
              <a:t>）Hbase的Table中的所有行都按照row key的字典序排列。</a:t>
            </a:r>
          </a:p>
        </p:txBody>
      </p:sp>
      <p:sp>
        <p:nvSpPr>
          <p:cNvPr id="19" name="矩形 18"/>
          <p:cNvSpPr/>
          <p:nvPr/>
        </p:nvSpPr>
        <p:spPr>
          <a:xfrm>
            <a:off x="4836795" y="2600325"/>
            <a:ext cx="3630930" cy="40620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0" name="圆角矩形 19"/>
          <p:cNvSpPr/>
          <p:nvPr/>
        </p:nvSpPr>
        <p:spPr>
          <a:xfrm>
            <a:off x="5325745" y="2912110"/>
            <a:ext cx="2858135" cy="447040"/>
          </a:xfrm>
          <a:prstGeom prst="roundRect">
            <a:avLst/>
          </a:prstGeom>
          <a:solidFill>
            <a:schemeClr val="accent2">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a:t>Region</a:t>
            </a:r>
          </a:p>
        </p:txBody>
      </p:sp>
      <p:sp>
        <p:nvSpPr>
          <p:cNvPr id="21" name="圆角矩形 20"/>
          <p:cNvSpPr/>
          <p:nvPr/>
        </p:nvSpPr>
        <p:spPr>
          <a:xfrm>
            <a:off x="5339715" y="3816350"/>
            <a:ext cx="2858135" cy="447040"/>
          </a:xfrm>
          <a:prstGeom prst="roundRect">
            <a:avLst/>
          </a:prstGeom>
          <a:solidFill>
            <a:schemeClr val="accent2">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a:t>Region</a:t>
            </a:r>
          </a:p>
        </p:txBody>
      </p:sp>
      <p:sp>
        <p:nvSpPr>
          <p:cNvPr id="22" name="圆角矩形 21"/>
          <p:cNvSpPr/>
          <p:nvPr/>
        </p:nvSpPr>
        <p:spPr>
          <a:xfrm>
            <a:off x="5325745" y="4719955"/>
            <a:ext cx="2858135" cy="960755"/>
          </a:xfrm>
          <a:prstGeom prst="roundRect">
            <a:avLst/>
          </a:prstGeom>
          <a:solidFill>
            <a:schemeClr val="accent2">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a:t>Region</a:t>
            </a:r>
          </a:p>
        </p:txBody>
      </p:sp>
      <p:sp>
        <p:nvSpPr>
          <p:cNvPr id="23" name="圆角矩形 22"/>
          <p:cNvSpPr/>
          <p:nvPr/>
        </p:nvSpPr>
        <p:spPr>
          <a:xfrm>
            <a:off x="5339715" y="5944235"/>
            <a:ext cx="2858135" cy="474345"/>
          </a:xfrm>
          <a:prstGeom prst="roundRect">
            <a:avLst/>
          </a:prstGeom>
          <a:solidFill>
            <a:schemeClr val="accent2">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a:t>......</a:t>
            </a:r>
          </a:p>
        </p:txBody>
      </p:sp>
      <p:sp>
        <p:nvSpPr>
          <p:cNvPr id="25" name="左箭头 24"/>
          <p:cNvSpPr/>
          <p:nvPr/>
        </p:nvSpPr>
        <p:spPr>
          <a:xfrm rot="16200000">
            <a:off x="1873885" y="4269105"/>
            <a:ext cx="4186555" cy="84836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ym typeface="+mn-ea"/>
              </a:rPr>
              <a:t>按</a:t>
            </a:r>
            <a:r>
              <a:rPr lang="en-US" altLang="zh-CN">
                <a:sym typeface="+mn-ea"/>
              </a:rPr>
              <a:t>RowKey</a:t>
            </a:r>
            <a:r>
              <a:rPr lang="zh-CN" altLang="en-US">
                <a:sym typeface="+mn-ea"/>
              </a:rPr>
              <a:t>字典序</a:t>
            </a:r>
            <a:endParaRPr lang="zh-CN" altLang="en-US"/>
          </a:p>
        </p:txBody>
      </p:sp>
      <p:sp>
        <p:nvSpPr>
          <p:cNvPr id="26" name="文本框 25"/>
          <p:cNvSpPr txBox="1"/>
          <p:nvPr/>
        </p:nvSpPr>
        <p:spPr>
          <a:xfrm>
            <a:off x="6297295" y="2600325"/>
            <a:ext cx="1196340" cy="368300"/>
          </a:xfrm>
          <a:prstGeom prst="rect">
            <a:avLst/>
          </a:prstGeom>
          <a:noFill/>
        </p:spPr>
        <p:txBody>
          <a:bodyPr wrap="square" rtlCol="0">
            <a:spAutoFit/>
          </a:bodyPr>
          <a:lstStyle/>
          <a:p>
            <a:r>
              <a:rPr lang="en-US" altLang="zh-CN"/>
              <a:t>Table</a:t>
            </a:r>
          </a:p>
        </p:txBody>
      </p:sp>
      <p:sp>
        <p:nvSpPr>
          <p:cNvPr id="27" name="文本框 26"/>
          <p:cNvSpPr txBox="1"/>
          <p:nvPr/>
        </p:nvSpPr>
        <p:spPr>
          <a:xfrm>
            <a:off x="1155700" y="1783715"/>
            <a:ext cx="9653270" cy="645160"/>
          </a:xfrm>
          <a:prstGeom prst="rect">
            <a:avLst/>
          </a:prstGeom>
          <a:noFill/>
        </p:spPr>
        <p:txBody>
          <a:bodyPr wrap="square" rtlCol="0">
            <a:spAutoFit/>
          </a:bodyPr>
          <a:lstStyle/>
          <a:p>
            <a:r>
              <a:rPr lang="zh-CN" altLang="en-US" dirty="0"/>
              <a:t>Table 在行的方向上分割为多个Region。</a:t>
            </a:r>
            <a:r>
              <a:rPr lang="en-US" b="1" dirty="0" err="1">
                <a:sym typeface="+mn-ea"/>
              </a:rPr>
              <a:t>R</a:t>
            </a:r>
            <a:r>
              <a:rPr b="1" dirty="0" err="1">
                <a:sym typeface="+mn-ea"/>
              </a:rPr>
              <a:t>egion</a:t>
            </a:r>
            <a:r>
              <a:rPr dirty="0" err="1">
                <a:sym typeface="+mn-ea"/>
              </a:rPr>
              <a:t>是HBase中分布式存储</a:t>
            </a:r>
            <a:r>
              <a:rPr lang="zh-CN" dirty="0">
                <a:sym typeface="+mn-ea"/>
              </a:rPr>
              <a:t>管理</a:t>
            </a:r>
            <a:r>
              <a:rPr dirty="0" err="1">
                <a:sym typeface="+mn-ea"/>
              </a:rPr>
              <a:t>和负载均衡的最小单元</a:t>
            </a:r>
            <a:r>
              <a:rPr dirty="0">
                <a:sym typeface="+mn-ea"/>
              </a:rPr>
              <a:t>。</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Decision 78"/>
          <p:cNvSpPr/>
          <p:nvPr/>
        </p:nvSpPr>
        <p:spPr>
          <a:xfrm>
            <a:off x="1651000" y="2275205"/>
            <a:ext cx="2407920" cy="2408555"/>
          </a:xfrm>
          <a:prstGeom prst="flowChartDecision">
            <a:avLst/>
          </a:prstGeom>
          <a:solidFill>
            <a:srgbClr val="B23033"/>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10" name="Flowchart: Decision 79"/>
          <p:cNvSpPr/>
          <p:nvPr/>
        </p:nvSpPr>
        <p:spPr>
          <a:xfrm>
            <a:off x="1651000" y="2491740"/>
            <a:ext cx="2407920" cy="2408555"/>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13" name="TextBox 93"/>
          <p:cNvSpPr txBox="1"/>
          <p:nvPr/>
        </p:nvSpPr>
        <p:spPr>
          <a:xfrm>
            <a:off x="2326005" y="3447415"/>
            <a:ext cx="1449070" cy="521970"/>
          </a:xfrm>
          <a:prstGeom prst="rect">
            <a:avLst/>
          </a:prstGeom>
          <a:noFill/>
        </p:spPr>
        <p:txBody>
          <a:bodyPr wrap="square" lIns="65023" tIns="32511" rIns="65023" bIns="32511" rtlCol="0">
            <a:spAutoFit/>
          </a:bodyPr>
          <a:lstStyle/>
          <a:p>
            <a:r>
              <a:rPr lang="zh-CN" altLang="en-US" sz="2800" b="1" dirty="0">
                <a:solidFill>
                  <a:srgbClr val="B23033"/>
                </a:solidFill>
                <a:latin typeface="微软雅黑" panose="020B0503020204020204" charset="-122"/>
                <a:ea typeface="微软雅黑" panose="020B0503020204020204" charset="-122"/>
              </a:rPr>
              <a:t>目  录</a:t>
            </a:r>
          </a:p>
        </p:txBody>
      </p:sp>
      <p:sp>
        <p:nvSpPr>
          <p:cNvPr id="16" name="TextBox 5"/>
          <p:cNvSpPr txBox="1"/>
          <p:nvPr/>
        </p:nvSpPr>
        <p:spPr>
          <a:xfrm>
            <a:off x="7073900" y="2145030"/>
            <a:ext cx="3746500" cy="341630"/>
          </a:xfrm>
          <a:prstGeom prst="rect">
            <a:avLst/>
          </a:prstGeom>
          <a:noFill/>
        </p:spPr>
        <p:txBody>
          <a:bodyPr wrap="square" lIns="65023" tIns="32511" rIns="65023" bIns="32511" rtlCol="0">
            <a:spAutoFit/>
          </a:bodyPr>
          <a:lstStyle/>
          <a:p>
            <a:r>
              <a:rPr lang="en-US" altLang="zh-CN" b="1" dirty="0">
                <a:solidFill>
                  <a:schemeClr val="tx1">
                    <a:lumMod val="75000"/>
                    <a:lumOff val="25000"/>
                  </a:schemeClr>
                </a:solidFill>
                <a:latin typeface="微软雅黑" panose="020B0503020204020204" charset="-122"/>
                <a:ea typeface="微软雅黑" panose="020B0503020204020204" charset="-122"/>
              </a:rPr>
              <a:t>HBase</a:t>
            </a:r>
          </a:p>
        </p:txBody>
      </p:sp>
      <p:sp>
        <p:nvSpPr>
          <p:cNvPr id="22" name="TextBox 39"/>
          <p:cNvSpPr txBox="1"/>
          <p:nvPr/>
        </p:nvSpPr>
        <p:spPr>
          <a:xfrm>
            <a:off x="7073900" y="3340735"/>
            <a:ext cx="3475990" cy="341630"/>
          </a:xfrm>
          <a:prstGeom prst="rect">
            <a:avLst/>
          </a:prstGeom>
          <a:noFill/>
        </p:spPr>
        <p:txBody>
          <a:bodyPr wrap="square" lIns="65023" tIns="32511" rIns="65023" bIns="32511" rtlCol="0">
            <a:spAutoFit/>
          </a:bodyPr>
          <a:lstStyle/>
          <a:p>
            <a:r>
              <a:rPr lang="en-US" altLang="zh-CN" b="1" dirty="0">
                <a:solidFill>
                  <a:schemeClr val="tx1">
                    <a:lumMod val="75000"/>
                    <a:lumOff val="25000"/>
                  </a:schemeClr>
                </a:solidFill>
                <a:latin typeface="微软雅黑" panose="020B0503020204020204" charset="-122"/>
                <a:ea typeface="微软雅黑" panose="020B0503020204020204" charset="-122"/>
              </a:rPr>
              <a:t>Hive</a:t>
            </a:r>
          </a:p>
        </p:txBody>
      </p:sp>
      <p:sp>
        <p:nvSpPr>
          <p:cNvPr id="23" name="TextBox 43"/>
          <p:cNvSpPr txBox="1"/>
          <p:nvPr/>
        </p:nvSpPr>
        <p:spPr>
          <a:xfrm>
            <a:off x="7073900" y="4520565"/>
            <a:ext cx="3081020" cy="341630"/>
          </a:xfrm>
          <a:prstGeom prst="rect">
            <a:avLst/>
          </a:prstGeom>
          <a:noFill/>
        </p:spPr>
        <p:txBody>
          <a:bodyPr wrap="square" lIns="65023" tIns="32511" rIns="65023" bIns="32511" rtlCol="0">
            <a:spAutoFit/>
          </a:bodyPr>
          <a:lstStyle/>
          <a:p>
            <a:r>
              <a:rPr lang="en-US" b="1" dirty="0">
                <a:solidFill>
                  <a:schemeClr val="tx1">
                    <a:lumMod val="75000"/>
                    <a:lumOff val="25000"/>
                  </a:schemeClr>
                </a:solidFill>
                <a:latin typeface="微软雅黑" panose="020B0503020204020204" charset="-122"/>
                <a:ea typeface="微软雅黑" panose="020B0503020204020204" charset="-122"/>
                <a:sym typeface="+mn-ea"/>
              </a:rPr>
              <a:t>Pig</a:t>
            </a:r>
            <a:endParaRPr lang="en-US" b="1" dirty="0">
              <a:solidFill>
                <a:schemeClr val="tx1">
                  <a:lumMod val="75000"/>
                  <a:lumOff val="25000"/>
                </a:schemeClr>
              </a:solidFill>
              <a:latin typeface="微软雅黑" panose="020B0503020204020204" charset="-122"/>
              <a:ea typeface="微软雅黑" panose="020B0503020204020204" charset="-122"/>
            </a:endParaRPr>
          </a:p>
        </p:txBody>
      </p:sp>
      <p:cxnSp>
        <p:nvCxnSpPr>
          <p:cNvPr id="18" name="直接连接符 17"/>
          <p:cNvCxnSpPr/>
          <p:nvPr/>
        </p:nvCxnSpPr>
        <p:spPr>
          <a:xfrm>
            <a:off x="7091680" y="2668270"/>
            <a:ext cx="312674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7091680" y="3858260"/>
            <a:ext cx="312674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7091680" y="5084445"/>
            <a:ext cx="312674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1" name="组合 43"/>
          <p:cNvGrpSpPr/>
          <p:nvPr/>
        </p:nvGrpSpPr>
        <p:grpSpPr>
          <a:xfrm>
            <a:off x="5588000" y="1688465"/>
            <a:ext cx="999490" cy="1127126"/>
            <a:chOff x="4231809" y="1059102"/>
            <a:chExt cx="570731" cy="643494"/>
          </a:xfrm>
        </p:grpSpPr>
        <p:grpSp>
          <p:nvGrpSpPr>
            <p:cNvPr id="29" name="组合 44"/>
            <p:cNvGrpSpPr/>
            <p:nvPr/>
          </p:nvGrpSpPr>
          <p:grpSpPr>
            <a:xfrm>
              <a:off x="4231809" y="1059102"/>
              <a:ext cx="570731" cy="643494"/>
              <a:chOff x="4067944" y="608070"/>
              <a:chExt cx="1375279" cy="1550616"/>
            </a:xfrm>
          </p:grpSpPr>
          <p:sp>
            <p:nvSpPr>
              <p:cNvPr id="47" name="Flowchart: Decision 78"/>
              <p:cNvSpPr/>
              <p:nvPr/>
            </p:nvSpPr>
            <p:spPr>
              <a:xfrm>
                <a:off x="4067944" y="608070"/>
                <a:ext cx="1375279" cy="1375279"/>
              </a:xfrm>
              <a:prstGeom prst="flowChartDecision">
                <a:avLst/>
              </a:prstGeom>
              <a:solidFill>
                <a:srgbClr val="B23033"/>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
            <p:nvSpPr>
              <p:cNvPr id="48" name="Flowchart: Decision 79"/>
              <p:cNvSpPr/>
              <p:nvPr/>
            </p:nvSpPr>
            <p:spPr>
              <a:xfrm>
                <a:off x="4067944" y="783407"/>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grpSp>
        <p:sp>
          <p:nvSpPr>
            <p:cNvPr id="46" name="TextBox 12"/>
            <p:cNvSpPr txBox="1"/>
            <p:nvPr/>
          </p:nvSpPr>
          <p:spPr>
            <a:xfrm>
              <a:off x="4400418" y="1304174"/>
              <a:ext cx="287904" cy="238546"/>
            </a:xfrm>
            <a:prstGeom prst="rect">
              <a:avLst/>
            </a:prstGeom>
            <a:noFill/>
          </p:spPr>
          <p:txBody>
            <a:bodyPr wrap="square" rtlCol="0">
              <a:spAutoFit/>
            </a:bodyPr>
            <a:lstStyle/>
            <a:p>
              <a:r>
                <a:rPr lang="en-US" altLang="zh-CN" sz="2000" b="1" dirty="0">
                  <a:solidFill>
                    <a:srgbClr val="B23033"/>
                  </a:solidFill>
                  <a:latin typeface="微软雅黑" panose="020B0503020204020204" charset="-122"/>
                  <a:ea typeface="微软雅黑" panose="020B0503020204020204" charset="-122"/>
                </a:rPr>
                <a:t>01</a:t>
              </a:r>
            </a:p>
          </p:txBody>
        </p:sp>
      </p:grpSp>
      <p:grpSp>
        <p:nvGrpSpPr>
          <p:cNvPr id="31" name="组合 48"/>
          <p:cNvGrpSpPr/>
          <p:nvPr/>
        </p:nvGrpSpPr>
        <p:grpSpPr>
          <a:xfrm>
            <a:off x="5588000" y="2887980"/>
            <a:ext cx="999490" cy="1123315"/>
            <a:chOff x="4231809" y="1724300"/>
            <a:chExt cx="570731" cy="641318"/>
          </a:xfrm>
        </p:grpSpPr>
        <p:grpSp>
          <p:nvGrpSpPr>
            <p:cNvPr id="32" name="组合 49"/>
            <p:cNvGrpSpPr/>
            <p:nvPr/>
          </p:nvGrpSpPr>
          <p:grpSpPr>
            <a:xfrm>
              <a:off x="4231809" y="1724300"/>
              <a:ext cx="570731" cy="641318"/>
              <a:chOff x="4067944" y="566138"/>
              <a:chExt cx="1375279" cy="1545374"/>
            </a:xfrm>
          </p:grpSpPr>
          <p:sp>
            <p:nvSpPr>
              <p:cNvPr id="33" name="Flowchart: Decision 78"/>
              <p:cNvSpPr/>
              <p:nvPr/>
            </p:nvSpPr>
            <p:spPr>
              <a:xfrm>
                <a:off x="4067944" y="566138"/>
                <a:ext cx="1375279" cy="1375279"/>
              </a:xfrm>
              <a:prstGeom prst="flowChartDecision">
                <a:avLst/>
              </a:prstGeom>
              <a:solidFill>
                <a:srgbClr val="B23033"/>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
            <p:nvSpPr>
              <p:cNvPr id="34" name="Flowchart: Decision 79"/>
              <p:cNvSpPr/>
              <p:nvPr/>
            </p:nvSpPr>
            <p:spPr>
              <a:xfrm>
                <a:off x="4067944" y="736233"/>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grpSp>
        <p:sp>
          <p:nvSpPr>
            <p:cNvPr id="35" name="TextBox 61"/>
            <p:cNvSpPr txBox="1"/>
            <p:nvPr/>
          </p:nvSpPr>
          <p:spPr>
            <a:xfrm>
              <a:off x="4381562" y="1944357"/>
              <a:ext cx="306759" cy="238546"/>
            </a:xfrm>
            <a:prstGeom prst="rect">
              <a:avLst/>
            </a:prstGeom>
            <a:noFill/>
          </p:spPr>
          <p:txBody>
            <a:bodyPr wrap="square" rtlCol="0">
              <a:spAutoFit/>
            </a:bodyPr>
            <a:lstStyle/>
            <a:p>
              <a:r>
                <a:rPr lang="en-US" altLang="zh-CN" sz="2000" b="1" dirty="0">
                  <a:solidFill>
                    <a:srgbClr val="B23033"/>
                  </a:solidFill>
                  <a:latin typeface="微软雅黑" panose="020B0503020204020204" charset="-122"/>
                  <a:ea typeface="微软雅黑" panose="020B0503020204020204" charset="-122"/>
                </a:rPr>
                <a:t>02</a:t>
              </a:r>
            </a:p>
          </p:txBody>
        </p:sp>
      </p:grpSp>
      <p:grpSp>
        <p:nvGrpSpPr>
          <p:cNvPr id="36" name="组合 53"/>
          <p:cNvGrpSpPr/>
          <p:nvPr/>
        </p:nvGrpSpPr>
        <p:grpSpPr>
          <a:xfrm>
            <a:off x="5588000" y="4068445"/>
            <a:ext cx="1000125" cy="1122680"/>
            <a:chOff x="4231809" y="2398195"/>
            <a:chExt cx="571094" cy="640956"/>
          </a:xfrm>
        </p:grpSpPr>
        <p:grpSp>
          <p:nvGrpSpPr>
            <p:cNvPr id="37" name="组合 54"/>
            <p:cNvGrpSpPr/>
            <p:nvPr/>
          </p:nvGrpSpPr>
          <p:grpSpPr>
            <a:xfrm>
              <a:off x="4231809" y="2398195"/>
              <a:ext cx="571094" cy="640956"/>
              <a:chOff x="4067944" y="566138"/>
              <a:chExt cx="1376153" cy="1544500"/>
            </a:xfrm>
          </p:grpSpPr>
          <p:sp>
            <p:nvSpPr>
              <p:cNvPr id="57" name="Flowchart: Decision 78"/>
              <p:cNvSpPr/>
              <p:nvPr/>
            </p:nvSpPr>
            <p:spPr>
              <a:xfrm>
                <a:off x="4067944" y="566138"/>
                <a:ext cx="1375279" cy="1375279"/>
              </a:xfrm>
              <a:prstGeom prst="flowChartDecision">
                <a:avLst/>
              </a:prstGeom>
              <a:solidFill>
                <a:srgbClr val="B23033"/>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
            <p:nvSpPr>
              <p:cNvPr id="58" name="Flowchart: Decision 79"/>
              <p:cNvSpPr/>
              <p:nvPr/>
            </p:nvSpPr>
            <p:spPr>
              <a:xfrm>
                <a:off x="4068818" y="735359"/>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grpSp>
        <p:sp>
          <p:nvSpPr>
            <p:cNvPr id="38" name="TextBox 63"/>
            <p:cNvSpPr txBox="1"/>
            <p:nvPr/>
          </p:nvSpPr>
          <p:spPr>
            <a:xfrm>
              <a:off x="4378640" y="2634404"/>
              <a:ext cx="286453" cy="238546"/>
            </a:xfrm>
            <a:prstGeom prst="rect">
              <a:avLst/>
            </a:prstGeom>
            <a:noFill/>
          </p:spPr>
          <p:txBody>
            <a:bodyPr wrap="square" rtlCol="0">
              <a:spAutoFit/>
            </a:bodyPr>
            <a:lstStyle/>
            <a:p>
              <a:r>
                <a:rPr lang="en-US" altLang="zh-CN" sz="2000" b="1" dirty="0">
                  <a:solidFill>
                    <a:srgbClr val="B23033"/>
                  </a:solidFill>
                  <a:latin typeface="微软雅黑" panose="020B0503020204020204" charset="-122"/>
                  <a:ea typeface="微软雅黑" panose="020B0503020204020204" charset="-122"/>
                </a:rPr>
                <a:t>03</a:t>
              </a:r>
            </a:p>
          </p:txBody>
        </p:sp>
      </p:grpSp>
      <p:cxnSp>
        <p:nvCxnSpPr>
          <p:cNvPr id="2" name="直接连接符 1"/>
          <p:cNvCxnSpPr/>
          <p:nvPr/>
        </p:nvCxnSpPr>
        <p:spPr>
          <a:xfrm>
            <a:off x="9057640" y="3873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5094605" cy="521970"/>
          </a:xfrm>
          <a:prstGeom prst="rect">
            <a:avLst/>
          </a:prstGeom>
          <a:noFill/>
        </p:spPr>
        <p:txBody>
          <a:bodyPr wrap="square" rtlCol="0">
            <a:spAutoFit/>
          </a:bodyPr>
          <a:lstStyle/>
          <a:p>
            <a:r>
              <a:rPr lang="en-US" altLang="zh-CN" sz="2800" b="1" dirty="0"/>
              <a:t>6.1.4  HBase</a:t>
            </a:r>
            <a:r>
              <a:rPr lang="zh-CN" altLang="en-US" sz="2800" b="1" dirty="0">
                <a:sym typeface="+mn-ea"/>
              </a:rPr>
              <a:t>物理模型</a:t>
            </a:r>
            <a:endParaRPr lang="zh-CN" altLang="en-US" sz="2800" b="1" dirty="0"/>
          </a:p>
        </p:txBody>
      </p:sp>
      <p:sp>
        <p:nvSpPr>
          <p:cNvPr id="20" name="文本框 19"/>
          <p:cNvSpPr txBox="1"/>
          <p:nvPr/>
        </p:nvSpPr>
        <p:spPr>
          <a:xfrm>
            <a:off x="865505" y="1490345"/>
            <a:ext cx="10165080" cy="368300"/>
          </a:xfrm>
          <a:prstGeom prst="rect">
            <a:avLst/>
          </a:prstGeom>
          <a:noFill/>
        </p:spPr>
        <p:txBody>
          <a:bodyPr wrap="square" rtlCol="0">
            <a:spAutoFit/>
          </a:bodyPr>
          <a:lstStyle/>
          <a:p>
            <a:r>
              <a:rPr lang="zh-CN" altLang="en-US" b="1"/>
              <a:t>（</a:t>
            </a:r>
            <a:r>
              <a:rPr lang="en-US" altLang="zh-CN" b="1"/>
              <a:t>2</a:t>
            </a:r>
            <a:r>
              <a:rPr lang="zh-CN" altLang="en-US" b="1"/>
              <a:t>）</a:t>
            </a:r>
            <a:r>
              <a:rPr lang="en-US" b="1"/>
              <a:t>R</a:t>
            </a:r>
            <a:r>
              <a:rPr b="1"/>
              <a:t>egion</a:t>
            </a:r>
            <a:r>
              <a:rPr lang="zh-CN" b="1"/>
              <a:t>分布</a:t>
            </a:r>
            <a:endParaRPr lang="zh-CN"/>
          </a:p>
        </p:txBody>
      </p:sp>
      <p:pic>
        <p:nvPicPr>
          <p:cNvPr id="5" name="图片 4"/>
          <p:cNvPicPr>
            <a:picLocks noChangeAspect="1"/>
          </p:cNvPicPr>
          <p:nvPr/>
        </p:nvPicPr>
        <p:blipFill>
          <a:blip r:embed="rId3"/>
          <a:stretch>
            <a:fillRect/>
          </a:stretch>
        </p:blipFill>
        <p:spPr>
          <a:xfrm>
            <a:off x="2027555" y="2557145"/>
            <a:ext cx="6960235" cy="3776345"/>
          </a:xfrm>
          <a:prstGeom prst="rect">
            <a:avLst/>
          </a:prstGeom>
        </p:spPr>
      </p:pic>
      <p:sp>
        <p:nvSpPr>
          <p:cNvPr id="2" name="文本框 1"/>
          <p:cNvSpPr txBox="1"/>
          <p:nvPr/>
        </p:nvSpPr>
        <p:spPr>
          <a:xfrm>
            <a:off x="865505" y="1858645"/>
            <a:ext cx="10645140" cy="398780"/>
          </a:xfrm>
          <a:prstGeom prst="rect">
            <a:avLst/>
          </a:prstGeom>
          <a:noFill/>
        </p:spPr>
        <p:txBody>
          <a:bodyPr wrap="square" rtlCol="0">
            <a:spAutoFit/>
          </a:bodyPr>
          <a:lstStyle/>
          <a:p>
            <a:r>
              <a:rPr lang="en-US" sz="2000">
                <a:sym typeface="+mn-ea"/>
              </a:rPr>
              <a:t> </a:t>
            </a:r>
            <a:r>
              <a:rPr sz="2000">
                <a:sym typeface="+mn-ea"/>
              </a:rPr>
              <a:t>不同Region分布到不同RegionServer上</a:t>
            </a:r>
            <a:r>
              <a:rPr lang="zh-CN" sz="2000">
                <a:sym typeface="+mn-ea"/>
              </a:rPr>
              <a:t>。</a:t>
            </a:r>
            <a:endParaRPr lang="zh-CN" altLang="en-US" sz="2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5094605" cy="521970"/>
          </a:xfrm>
          <a:prstGeom prst="rect">
            <a:avLst/>
          </a:prstGeom>
          <a:noFill/>
        </p:spPr>
        <p:txBody>
          <a:bodyPr wrap="square" rtlCol="0">
            <a:spAutoFit/>
          </a:bodyPr>
          <a:lstStyle/>
          <a:p>
            <a:r>
              <a:rPr lang="en-US" altLang="zh-CN" sz="2800" b="1" dirty="0"/>
              <a:t>6.1.4  </a:t>
            </a:r>
            <a:r>
              <a:rPr lang="en-US" altLang="zh-CN" sz="2800" b="1" dirty="0">
                <a:sym typeface="+mn-ea"/>
              </a:rPr>
              <a:t>HBase</a:t>
            </a:r>
            <a:r>
              <a:rPr lang="zh-CN" altLang="en-US" sz="2800" b="1" dirty="0">
                <a:sym typeface="+mn-ea"/>
              </a:rPr>
              <a:t>物理模型</a:t>
            </a:r>
          </a:p>
        </p:txBody>
      </p:sp>
      <p:sp>
        <p:nvSpPr>
          <p:cNvPr id="5" name="文本框 4"/>
          <p:cNvSpPr txBox="1"/>
          <p:nvPr/>
        </p:nvSpPr>
        <p:spPr>
          <a:xfrm>
            <a:off x="685800" y="1334770"/>
            <a:ext cx="3028950" cy="368300"/>
          </a:xfrm>
          <a:prstGeom prst="rect">
            <a:avLst/>
          </a:prstGeom>
          <a:noFill/>
        </p:spPr>
        <p:txBody>
          <a:bodyPr wrap="square" rtlCol="0">
            <a:spAutoFit/>
          </a:bodyPr>
          <a:lstStyle/>
          <a:p>
            <a:r>
              <a:rPr lang="zh-CN" altLang="en-US" b="1"/>
              <a:t>（</a:t>
            </a:r>
            <a:r>
              <a:rPr lang="en-US" altLang="zh-CN" b="1"/>
              <a:t>3</a:t>
            </a:r>
            <a:r>
              <a:rPr lang="zh-CN" altLang="en-US" b="1"/>
              <a:t>）</a:t>
            </a:r>
            <a:r>
              <a:rPr lang="en-US" altLang="zh-CN" b="1"/>
              <a:t>Region</a:t>
            </a:r>
            <a:r>
              <a:rPr lang="zh-CN" altLang="en-US" b="1"/>
              <a:t>分裂（</a:t>
            </a:r>
            <a:r>
              <a:rPr lang="en-US" altLang="zh-CN" b="1"/>
              <a:t>Split)</a:t>
            </a:r>
          </a:p>
        </p:txBody>
      </p:sp>
      <p:sp>
        <p:nvSpPr>
          <p:cNvPr id="6" name="矩形 5"/>
          <p:cNvSpPr/>
          <p:nvPr/>
        </p:nvSpPr>
        <p:spPr>
          <a:xfrm>
            <a:off x="1134110" y="3568065"/>
            <a:ext cx="2164080" cy="3277235"/>
          </a:xfrm>
          <a:prstGeom prst="rect">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7" name="文本框 6"/>
          <p:cNvSpPr txBox="1"/>
          <p:nvPr/>
        </p:nvSpPr>
        <p:spPr>
          <a:xfrm>
            <a:off x="1337310" y="3750945"/>
            <a:ext cx="1783080" cy="368300"/>
          </a:xfrm>
          <a:prstGeom prst="rect">
            <a:avLst/>
          </a:prstGeom>
          <a:noFill/>
        </p:spPr>
        <p:txBody>
          <a:bodyPr wrap="square" rtlCol="0">
            <a:spAutoFit/>
          </a:bodyPr>
          <a:lstStyle/>
          <a:p>
            <a:pPr algn="ctr"/>
            <a:r>
              <a:rPr lang="en-US" altLang="zh-CN"/>
              <a:t>Table</a:t>
            </a:r>
          </a:p>
        </p:txBody>
      </p:sp>
      <p:sp>
        <p:nvSpPr>
          <p:cNvPr id="54" name="圆角矩形 53"/>
          <p:cNvSpPr/>
          <p:nvPr/>
        </p:nvSpPr>
        <p:spPr>
          <a:xfrm>
            <a:off x="1360805" y="4201160"/>
            <a:ext cx="1760220" cy="447040"/>
          </a:xfrm>
          <a:prstGeom prst="roundRect">
            <a:avLst/>
          </a:prstGeom>
          <a:solidFill>
            <a:schemeClr val="accent2">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a:t>Region</a:t>
            </a:r>
          </a:p>
        </p:txBody>
      </p:sp>
      <p:sp>
        <p:nvSpPr>
          <p:cNvPr id="8" name="矩形 7"/>
          <p:cNvSpPr/>
          <p:nvPr/>
        </p:nvSpPr>
        <p:spPr>
          <a:xfrm>
            <a:off x="4279265" y="3568065"/>
            <a:ext cx="2164080" cy="3276600"/>
          </a:xfrm>
          <a:prstGeom prst="rect">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9" name="圆角矩形 8"/>
          <p:cNvSpPr/>
          <p:nvPr/>
        </p:nvSpPr>
        <p:spPr>
          <a:xfrm>
            <a:off x="4481195" y="4201160"/>
            <a:ext cx="1760220" cy="2427605"/>
          </a:xfrm>
          <a:prstGeom prst="roundRect">
            <a:avLst/>
          </a:prstGeom>
          <a:solidFill>
            <a:schemeClr val="accent2">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a:t>Region</a:t>
            </a:r>
          </a:p>
        </p:txBody>
      </p:sp>
      <p:sp>
        <p:nvSpPr>
          <p:cNvPr id="10" name="文本框 9"/>
          <p:cNvSpPr txBox="1"/>
          <p:nvPr/>
        </p:nvSpPr>
        <p:spPr>
          <a:xfrm>
            <a:off x="4396740" y="3735705"/>
            <a:ext cx="1783080" cy="368300"/>
          </a:xfrm>
          <a:prstGeom prst="rect">
            <a:avLst/>
          </a:prstGeom>
          <a:noFill/>
        </p:spPr>
        <p:txBody>
          <a:bodyPr wrap="square" rtlCol="0">
            <a:spAutoFit/>
          </a:bodyPr>
          <a:lstStyle/>
          <a:p>
            <a:pPr algn="ctr"/>
            <a:r>
              <a:rPr lang="en-US" altLang="zh-CN"/>
              <a:t>Table</a:t>
            </a:r>
          </a:p>
        </p:txBody>
      </p:sp>
      <p:sp>
        <p:nvSpPr>
          <p:cNvPr id="11" name="右箭头 10"/>
          <p:cNvSpPr/>
          <p:nvPr/>
        </p:nvSpPr>
        <p:spPr>
          <a:xfrm>
            <a:off x="3462020" y="5259705"/>
            <a:ext cx="653415" cy="4876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3298190" y="4848225"/>
            <a:ext cx="1099185" cy="321945"/>
          </a:xfrm>
          <a:prstGeom prst="rect">
            <a:avLst/>
          </a:prstGeom>
          <a:noFill/>
        </p:spPr>
        <p:txBody>
          <a:bodyPr wrap="square" rtlCol="0">
            <a:spAutoFit/>
          </a:bodyPr>
          <a:lstStyle/>
          <a:p>
            <a:r>
              <a:rPr lang="zh-CN" altLang="en-US" sz="1500"/>
              <a:t>数据增多</a:t>
            </a:r>
          </a:p>
        </p:txBody>
      </p:sp>
      <p:sp>
        <p:nvSpPr>
          <p:cNvPr id="13" name="矩形 12"/>
          <p:cNvSpPr/>
          <p:nvPr/>
        </p:nvSpPr>
        <p:spPr>
          <a:xfrm>
            <a:off x="7342505" y="3583305"/>
            <a:ext cx="2164080" cy="3261360"/>
          </a:xfrm>
          <a:prstGeom prst="rect">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4" name="圆角矩形 13"/>
          <p:cNvSpPr/>
          <p:nvPr/>
        </p:nvSpPr>
        <p:spPr>
          <a:xfrm>
            <a:off x="7544435" y="4104005"/>
            <a:ext cx="1760220" cy="1000125"/>
          </a:xfrm>
          <a:prstGeom prst="roundRect">
            <a:avLst/>
          </a:prstGeom>
          <a:solidFill>
            <a:schemeClr val="accent2">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a:t>Region</a:t>
            </a:r>
          </a:p>
        </p:txBody>
      </p:sp>
      <p:sp>
        <p:nvSpPr>
          <p:cNvPr id="15" name="文本框 14"/>
          <p:cNvSpPr txBox="1"/>
          <p:nvPr/>
        </p:nvSpPr>
        <p:spPr>
          <a:xfrm>
            <a:off x="7459980" y="3750945"/>
            <a:ext cx="1783080" cy="368300"/>
          </a:xfrm>
          <a:prstGeom prst="rect">
            <a:avLst/>
          </a:prstGeom>
          <a:noFill/>
        </p:spPr>
        <p:txBody>
          <a:bodyPr wrap="square" rtlCol="0">
            <a:spAutoFit/>
          </a:bodyPr>
          <a:lstStyle/>
          <a:p>
            <a:pPr algn="ctr"/>
            <a:r>
              <a:rPr lang="en-US" altLang="zh-CN"/>
              <a:t>Table</a:t>
            </a:r>
          </a:p>
        </p:txBody>
      </p:sp>
      <p:sp>
        <p:nvSpPr>
          <p:cNvPr id="16" name="右箭头 15"/>
          <p:cNvSpPr/>
          <p:nvPr/>
        </p:nvSpPr>
        <p:spPr>
          <a:xfrm>
            <a:off x="6625590" y="5259705"/>
            <a:ext cx="653415" cy="4876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6454140" y="4940300"/>
            <a:ext cx="1099185" cy="321945"/>
          </a:xfrm>
          <a:prstGeom prst="rect">
            <a:avLst/>
          </a:prstGeom>
          <a:noFill/>
        </p:spPr>
        <p:txBody>
          <a:bodyPr wrap="square" rtlCol="0">
            <a:spAutoFit/>
          </a:bodyPr>
          <a:lstStyle/>
          <a:p>
            <a:r>
              <a:rPr lang="zh-CN" sz="1500"/>
              <a:t>一分为二</a:t>
            </a:r>
          </a:p>
        </p:txBody>
      </p:sp>
      <p:sp>
        <p:nvSpPr>
          <p:cNvPr id="18" name="圆角矩形 17"/>
          <p:cNvSpPr/>
          <p:nvPr/>
        </p:nvSpPr>
        <p:spPr>
          <a:xfrm>
            <a:off x="7624445" y="5460365"/>
            <a:ext cx="1760220" cy="1000125"/>
          </a:xfrm>
          <a:prstGeom prst="roundRect">
            <a:avLst/>
          </a:prstGeom>
          <a:solidFill>
            <a:schemeClr val="accent2">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a:t>Region</a:t>
            </a:r>
          </a:p>
        </p:txBody>
      </p:sp>
      <p:sp>
        <p:nvSpPr>
          <p:cNvPr id="2" name="文本框 1"/>
          <p:cNvSpPr txBox="1"/>
          <p:nvPr/>
        </p:nvSpPr>
        <p:spPr>
          <a:xfrm>
            <a:off x="1007110" y="1737995"/>
            <a:ext cx="10973435" cy="1753235"/>
          </a:xfrm>
          <a:prstGeom prst="rect">
            <a:avLst/>
          </a:prstGeom>
          <a:noFill/>
        </p:spPr>
        <p:txBody>
          <a:bodyPr wrap="square" rtlCol="0">
            <a:spAutoFit/>
          </a:bodyPr>
          <a:lstStyle/>
          <a:p>
            <a:pPr>
              <a:lnSpc>
                <a:spcPct val="150000"/>
              </a:lnSpc>
            </a:pPr>
            <a:r>
              <a:rPr lang="zh-CN" altLang="en-US">
                <a:sym typeface="+mn-ea"/>
              </a:rPr>
              <a:t>Region分裂指一个大的</a:t>
            </a:r>
            <a:r>
              <a:rPr lang="en-US" altLang="zh-CN">
                <a:sym typeface="+mn-ea"/>
              </a:rPr>
              <a:t>Region</a:t>
            </a:r>
            <a:r>
              <a:rPr lang="zh-CN" altLang="en-US">
                <a:sym typeface="+mn-ea"/>
              </a:rPr>
              <a:t>分裂为两个较小的</a:t>
            </a:r>
            <a:r>
              <a:rPr lang="en-US" altLang="zh-CN">
                <a:sym typeface="+mn-ea"/>
              </a:rPr>
              <a:t>Region</a:t>
            </a:r>
            <a:r>
              <a:rPr lang="zh-CN" altLang="en-US">
                <a:sym typeface="+mn-ea"/>
              </a:rPr>
              <a:t>。分裂条件：该</a:t>
            </a:r>
            <a:r>
              <a:rPr lang="en-US" altLang="zh-CN">
                <a:sym typeface="+mn-ea"/>
              </a:rPr>
              <a:t>R</a:t>
            </a:r>
            <a:r>
              <a:rPr lang="zh-CN" altLang="en-US">
                <a:sym typeface="+mn-ea"/>
              </a:rPr>
              <a:t>egion下所有的</a:t>
            </a:r>
            <a:r>
              <a:rPr lang="en-US" altLang="zh-CN" b="1">
                <a:solidFill>
                  <a:srgbClr val="FF0000"/>
                </a:solidFill>
                <a:latin typeface="宋体" panose="02010600030101010101" pitchFamily="2" charset="-122"/>
                <a:ea typeface="宋体" panose="02010600030101010101" pitchFamily="2" charset="-122"/>
                <a:sym typeface="+mn-ea"/>
              </a:rPr>
              <a:t>S</a:t>
            </a:r>
            <a:r>
              <a:rPr lang="zh-CN" altLang="en-US" b="1">
                <a:solidFill>
                  <a:srgbClr val="FF0000"/>
                </a:solidFill>
                <a:latin typeface="宋体" panose="02010600030101010101" pitchFamily="2" charset="-122"/>
                <a:ea typeface="宋体" panose="02010600030101010101" pitchFamily="2" charset="-122"/>
                <a:sym typeface="+mn-ea"/>
              </a:rPr>
              <a:t>toreFile</a:t>
            </a:r>
            <a:r>
              <a:rPr lang="zh-CN" altLang="en-US">
                <a:sym typeface="+mn-ea"/>
              </a:rPr>
              <a:t>中最大的</a:t>
            </a:r>
            <a:r>
              <a:rPr lang="en-US" altLang="zh-CN" b="1">
                <a:sym typeface="+mn-ea"/>
              </a:rPr>
              <a:t>S</a:t>
            </a:r>
            <a:r>
              <a:rPr lang="zh-CN" altLang="en-US" b="1">
                <a:sym typeface="+mn-ea"/>
              </a:rPr>
              <a:t>toreFile</a:t>
            </a:r>
            <a:r>
              <a:rPr lang="zh-CN" altLang="en-US">
                <a:sym typeface="+mn-ea"/>
              </a:rPr>
              <a:t>大小超过阈值即进行split。</a:t>
            </a:r>
          </a:p>
          <a:p>
            <a:pPr>
              <a:lnSpc>
                <a:spcPct val="150000"/>
              </a:lnSpc>
            </a:pPr>
            <a:r>
              <a:rPr lang="zh-CN" altLang="en-US"/>
              <a:t>注意：一个列族已经有1000万行，而另外一个才100行。当一个要求region分割的时候，会导致100行的列会同样分布到多个region中。</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5094605" cy="521970"/>
          </a:xfrm>
          <a:prstGeom prst="rect">
            <a:avLst/>
          </a:prstGeom>
          <a:noFill/>
        </p:spPr>
        <p:txBody>
          <a:bodyPr wrap="square" rtlCol="0">
            <a:spAutoFit/>
          </a:bodyPr>
          <a:lstStyle/>
          <a:p>
            <a:r>
              <a:rPr lang="en-US" altLang="zh-CN" sz="2800" b="1" dirty="0"/>
              <a:t>6.1.5  HBase</a:t>
            </a:r>
            <a:r>
              <a:rPr lang="zh-CN" altLang="en-US" sz="2800" b="1" dirty="0">
                <a:sym typeface="+mn-ea"/>
              </a:rPr>
              <a:t>数据模型</a:t>
            </a:r>
            <a:endParaRPr lang="zh-CN" altLang="en-US" sz="2800" b="1" dirty="0"/>
          </a:p>
        </p:txBody>
      </p:sp>
      <p:sp>
        <p:nvSpPr>
          <p:cNvPr id="20" name="文本框 19"/>
          <p:cNvSpPr txBox="1"/>
          <p:nvPr/>
        </p:nvSpPr>
        <p:spPr>
          <a:xfrm>
            <a:off x="798830" y="1520190"/>
            <a:ext cx="4417695" cy="368300"/>
          </a:xfrm>
          <a:prstGeom prst="rect">
            <a:avLst/>
          </a:prstGeom>
          <a:noFill/>
        </p:spPr>
        <p:txBody>
          <a:bodyPr wrap="square" rtlCol="0">
            <a:spAutoFit/>
          </a:bodyPr>
          <a:lstStyle/>
          <a:p>
            <a:r>
              <a:rPr lang="zh-CN" altLang="en-US" b="1"/>
              <a:t>（</a:t>
            </a:r>
            <a:r>
              <a:rPr lang="en-US" altLang="zh-CN" b="1"/>
              <a:t>1</a:t>
            </a:r>
            <a:r>
              <a:rPr lang="zh-CN" altLang="en-US" b="1"/>
              <a:t>）列族存储的概念</a:t>
            </a:r>
            <a:endParaRPr lang="en-US" altLang="zh-CN" b="1"/>
          </a:p>
        </p:txBody>
      </p:sp>
      <p:sp>
        <p:nvSpPr>
          <p:cNvPr id="2" name="文本框 1"/>
          <p:cNvSpPr txBox="1"/>
          <p:nvPr/>
        </p:nvSpPr>
        <p:spPr>
          <a:xfrm>
            <a:off x="902970" y="2057400"/>
            <a:ext cx="3326130" cy="368300"/>
          </a:xfrm>
          <a:prstGeom prst="rect">
            <a:avLst/>
          </a:prstGeom>
          <a:noFill/>
        </p:spPr>
        <p:txBody>
          <a:bodyPr wrap="square" rtlCol="0">
            <a:spAutoFit/>
          </a:bodyPr>
          <a:lstStyle/>
          <a:p>
            <a:r>
              <a:rPr lang="en-US" altLang="zh-CN" b="1"/>
              <a:t>HBase Table</a:t>
            </a:r>
            <a:r>
              <a:rPr lang="zh-CN" altLang="en-US" b="1"/>
              <a:t>的组成：</a:t>
            </a:r>
          </a:p>
        </p:txBody>
      </p:sp>
      <p:sp>
        <p:nvSpPr>
          <p:cNvPr id="14" name="文本框 13"/>
          <p:cNvSpPr txBox="1"/>
          <p:nvPr/>
        </p:nvSpPr>
        <p:spPr>
          <a:xfrm>
            <a:off x="2578100" y="3553460"/>
            <a:ext cx="2003425" cy="368300"/>
          </a:xfrm>
          <a:prstGeom prst="rect">
            <a:avLst/>
          </a:prstGeom>
          <a:noFill/>
        </p:spPr>
        <p:txBody>
          <a:bodyPr wrap="square" rtlCol="0">
            <a:spAutoFit/>
          </a:bodyPr>
          <a:lstStyle/>
          <a:p>
            <a:r>
              <a:rPr lang="en-US" altLang="zh-CN"/>
              <a:t>    Column Family</a:t>
            </a:r>
          </a:p>
        </p:txBody>
      </p:sp>
      <p:sp>
        <p:nvSpPr>
          <p:cNvPr id="15" name="文本框 14"/>
          <p:cNvSpPr txBox="1"/>
          <p:nvPr/>
        </p:nvSpPr>
        <p:spPr>
          <a:xfrm>
            <a:off x="1966595" y="4390390"/>
            <a:ext cx="937260" cy="368300"/>
          </a:xfrm>
          <a:prstGeom prst="rect">
            <a:avLst/>
          </a:prstGeom>
          <a:noFill/>
        </p:spPr>
        <p:txBody>
          <a:bodyPr wrap="square" rtlCol="0">
            <a:spAutoFit/>
          </a:bodyPr>
          <a:lstStyle/>
          <a:p>
            <a:r>
              <a:rPr lang="en-US" altLang="zh-CN"/>
              <a:t>Column</a:t>
            </a:r>
          </a:p>
        </p:txBody>
      </p:sp>
      <p:sp>
        <p:nvSpPr>
          <p:cNvPr id="16" name="文本框 15"/>
          <p:cNvSpPr txBox="1"/>
          <p:nvPr/>
        </p:nvSpPr>
        <p:spPr>
          <a:xfrm>
            <a:off x="3791585" y="4406265"/>
            <a:ext cx="937260" cy="368300"/>
          </a:xfrm>
          <a:prstGeom prst="rect">
            <a:avLst/>
          </a:prstGeom>
          <a:noFill/>
        </p:spPr>
        <p:txBody>
          <a:bodyPr wrap="square" rtlCol="0">
            <a:spAutoFit/>
          </a:bodyPr>
          <a:lstStyle/>
          <a:p>
            <a:r>
              <a:rPr lang="en-US" altLang="zh-CN"/>
              <a:t>Column</a:t>
            </a:r>
          </a:p>
        </p:txBody>
      </p:sp>
      <p:cxnSp>
        <p:nvCxnSpPr>
          <p:cNvPr id="17" name="直接箭头连接符 16"/>
          <p:cNvCxnSpPr/>
          <p:nvPr/>
        </p:nvCxnSpPr>
        <p:spPr>
          <a:xfrm flipH="1">
            <a:off x="2417445" y="3921760"/>
            <a:ext cx="889635" cy="624840"/>
          </a:xfrm>
          <a:prstGeom prst="straightConnector1">
            <a:avLst/>
          </a:prstGeom>
          <a:ln w="38100">
            <a:solidFill>
              <a:schemeClr val="tx1"/>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3291840" y="3937635"/>
            <a:ext cx="874395" cy="514985"/>
          </a:xfrm>
          <a:prstGeom prst="straightConnector1">
            <a:avLst/>
          </a:prstGeom>
          <a:ln w="38100">
            <a:solidFill>
              <a:schemeClr val="tx1"/>
            </a:solidFill>
            <a:tailEnd type="arrow" w="med" len="med"/>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5387975" y="4452620"/>
            <a:ext cx="937260" cy="368300"/>
          </a:xfrm>
          <a:prstGeom prst="rect">
            <a:avLst/>
          </a:prstGeom>
          <a:noFill/>
        </p:spPr>
        <p:txBody>
          <a:bodyPr wrap="square" rtlCol="0">
            <a:spAutoFit/>
          </a:bodyPr>
          <a:lstStyle/>
          <a:p>
            <a:r>
              <a:rPr lang="en-US" altLang="zh-CN"/>
              <a:t>...</a:t>
            </a:r>
          </a:p>
        </p:txBody>
      </p:sp>
      <p:cxnSp>
        <p:nvCxnSpPr>
          <p:cNvPr id="21" name="直接箭头连接符 20"/>
          <p:cNvCxnSpPr/>
          <p:nvPr/>
        </p:nvCxnSpPr>
        <p:spPr>
          <a:xfrm>
            <a:off x="3325495" y="3952875"/>
            <a:ext cx="2386330" cy="468630"/>
          </a:xfrm>
          <a:prstGeom prst="straightConnector1">
            <a:avLst/>
          </a:prstGeom>
          <a:ln w="38100">
            <a:solidFill>
              <a:schemeClr val="tx1"/>
            </a:solidFill>
            <a:tailEnd type="arrow" w="med" len="med"/>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2609850" y="5311775"/>
            <a:ext cx="1972310" cy="368300"/>
          </a:xfrm>
          <a:prstGeom prst="rect">
            <a:avLst/>
          </a:prstGeom>
          <a:noFill/>
        </p:spPr>
        <p:txBody>
          <a:bodyPr wrap="square" rtlCol="0">
            <a:spAutoFit/>
          </a:bodyPr>
          <a:lstStyle/>
          <a:p>
            <a:r>
              <a:rPr lang="en-US" altLang="zh-CN">
                <a:sym typeface="+mn-ea"/>
              </a:rPr>
              <a:t>Timestamp + </a:t>
            </a:r>
            <a:r>
              <a:rPr lang="en-US" altLang="zh-CN"/>
              <a:t>Value </a:t>
            </a:r>
          </a:p>
        </p:txBody>
      </p:sp>
      <p:cxnSp>
        <p:nvCxnSpPr>
          <p:cNvPr id="25" name="直接箭头连接符 24"/>
          <p:cNvCxnSpPr/>
          <p:nvPr/>
        </p:nvCxnSpPr>
        <p:spPr>
          <a:xfrm flipH="1">
            <a:off x="3731260" y="4774565"/>
            <a:ext cx="513080" cy="596900"/>
          </a:xfrm>
          <a:prstGeom prst="straightConnector1">
            <a:avLst/>
          </a:prstGeom>
          <a:ln w="38100">
            <a:solidFill>
              <a:schemeClr val="tx1"/>
            </a:solidFill>
            <a:tailEnd type="arrow" w="med" len="med"/>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6411595" y="3584575"/>
            <a:ext cx="734060" cy="368300"/>
          </a:xfrm>
          <a:prstGeom prst="rect">
            <a:avLst/>
          </a:prstGeom>
          <a:noFill/>
        </p:spPr>
        <p:txBody>
          <a:bodyPr wrap="square" rtlCol="0">
            <a:spAutoFit/>
          </a:bodyPr>
          <a:lstStyle/>
          <a:p>
            <a:r>
              <a:rPr lang="en-US">
                <a:sym typeface="+mn-ea"/>
              </a:rPr>
              <a:t>...</a:t>
            </a:r>
            <a:endParaRPr lang="en-US"/>
          </a:p>
        </p:txBody>
      </p:sp>
      <p:sp>
        <p:nvSpPr>
          <p:cNvPr id="30" name="文本框 29"/>
          <p:cNvSpPr txBox="1"/>
          <p:nvPr/>
        </p:nvSpPr>
        <p:spPr>
          <a:xfrm>
            <a:off x="3580130" y="2553970"/>
            <a:ext cx="1148715" cy="368300"/>
          </a:xfrm>
          <a:prstGeom prst="rect">
            <a:avLst/>
          </a:prstGeom>
          <a:noFill/>
        </p:spPr>
        <p:txBody>
          <a:bodyPr wrap="square" rtlCol="0">
            <a:spAutoFit/>
          </a:bodyPr>
          <a:lstStyle/>
          <a:p>
            <a:r>
              <a:rPr lang="en-US" altLang="zh-CN">
                <a:sym typeface="+mn-ea"/>
              </a:rPr>
              <a:t>Table</a:t>
            </a:r>
            <a:endParaRPr lang="zh-CN" altLang="en-US"/>
          </a:p>
        </p:txBody>
      </p:sp>
      <p:sp>
        <p:nvSpPr>
          <p:cNvPr id="31" name="文本框 30"/>
          <p:cNvSpPr txBox="1"/>
          <p:nvPr/>
        </p:nvSpPr>
        <p:spPr>
          <a:xfrm>
            <a:off x="1020445" y="3553460"/>
            <a:ext cx="1397000" cy="368300"/>
          </a:xfrm>
          <a:prstGeom prst="rect">
            <a:avLst/>
          </a:prstGeom>
          <a:noFill/>
        </p:spPr>
        <p:txBody>
          <a:bodyPr wrap="square" rtlCol="0">
            <a:spAutoFit/>
          </a:bodyPr>
          <a:lstStyle/>
          <a:p>
            <a:r>
              <a:rPr lang="en-US" altLang="zh-CN">
                <a:sym typeface="+mn-ea"/>
              </a:rPr>
              <a:t>RowKey</a:t>
            </a:r>
            <a:endParaRPr lang="zh-CN" altLang="en-US"/>
          </a:p>
        </p:txBody>
      </p:sp>
      <p:cxnSp>
        <p:nvCxnSpPr>
          <p:cNvPr id="32" name="直接箭头连接符 31"/>
          <p:cNvCxnSpPr>
            <a:endCxn id="31" idx="0"/>
          </p:cNvCxnSpPr>
          <p:nvPr/>
        </p:nvCxnSpPr>
        <p:spPr>
          <a:xfrm flipH="1">
            <a:off x="1734820" y="2947670"/>
            <a:ext cx="2331085" cy="605790"/>
          </a:xfrm>
          <a:prstGeom prst="straightConnector1">
            <a:avLst/>
          </a:prstGeom>
          <a:ln w="38100">
            <a:solidFill>
              <a:schemeClr val="tx1"/>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endCxn id="14" idx="0"/>
          </p:cNvCxnSpPr>
          <p:nvPr/>
        </p:nvCxnSpPr>
        <p:spPr>
          <a:xfrm flipH="1">
            <a:off x="3596005" y="2922270"/>
            <a:ext cx="432435" cy="631190"/>
          </a:xfrm>
          <a:prstGeom prst="straightConnector1">
            <a:avLst/>
          </a:prstGeom>
          <a:ln w="38100">
            <a:solidFill>
              <a:schemeClr val="tx1"/>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4028440" y="2922270"/>
            <a:ext cx="1224280" cy="805815"/>
          </a:xfrm>
          <a:prstGeom prst="straightConnector1">
            <a:avLst/>
          </a:prstGeom>
          <a:ln w="38100">
            <a:solidFill>
              <a:schemeClr val="tx1"/>
            </a:solidFill>
            <a:tailEnd type="arrow" w="med" len="med"/>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4581525" y="3599815"/>
            <a:ext cx="1717040" cy="368300"/>
          </a:xfrm>
          <a:prstGeom prst="rect">
            <a:avLst/>
          </a:prstGeom>
          <a:noFill/>
        </p:spPr>
        <p:txBody>
          <a:bodyPr wrap="square" rtlCol="0">
            <a:spAutoFit/>
          </a:bodyPr>
          <a:lstStyle/>
          <a:p>
            <a:r>
              <a:rPr lang="en-US" altLang="zh-CN">
                <a:sym typeface="+mn-ea"/>
              </a:rPr>
              <a:t>Column Family</a:t>
            </a:r>
            <a:endParaRPr lang="zh-CN" altLang="en-US"/>
          </a:p>
        </p:txBody>
      </p:sp>
      <p:cxnSp>
        <p:nvCxnSpPr>
          <p:cNvPr id="36" name="直接箭头连接符 35"/>
          <p:cNvCxnSpPr/>
          <p:nvPr/>
        </p:nvCxnSpPr>
        <p:spPr>
          <a:xfrm>
            <a:off x="4065905" y="2931795"/>
            <a:ext cx="2623185" cy="812165"/>
          </a:xfrm>
          <a:prstGeom prst="straightConnector1">
            <a:avLst/>
          </a:prstGeom>
          <a:ln w="38100">
            <a:solidFill>
              <a:schemeClr val="tx1"/>
            </a:solidFill>
            <a:tailEnd type="arrow" w="med" len="med"/>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582160" y="5311775"/>
            <a:ext cx="2372995" cy="368300"/>
          </a:xfrm>
          <a:prstGeom prst="rect">
            <a:avLst/>
          </a:prstGeom>
          <a:noFill/>
        </p:spPr>
        <p:txBody>
          <a:bodyPr wrap="square" rtlCol="0">
            <a:spAutoFit/>
          </a:bodyPr>
          <a:lstStyle/>
          <a:p>
            <a:r>
              <a:rPr lang="en-US" altLang="zh-CN">
                <a:sym typeface="+mn-ea"/>
              </a:rPr>
              <a:t>Timestamp + </a:t>
            </a:r>
            <a:r>
              <a:rPr lang="en-US" altLang="zh-CN"/>
              <a:t>Value </a:t>
            </a:r>
          </a:p>
        </p:txBody>
      </p:sp>
      <p:cxnSp>
        <p:nvCxnSpPr>
          <p:cNvPr id="5" name="直接箭头连接符 4"/>
          <p:cNvCxnSpPr>
            <a:endCxn id="3" idx="0"/>
          </p:cNvCxnSpPr>
          <p:nvPr/>
        </p:nvCxnSpPr>
        <p:spPr>
          <a:xfrm>
            <a:off x="4236720" y="4783455"/>
            <a:ext cx="1548130" cy="52832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7282180" y="5371465"/>
            <a:ext cx="1099185" cy="368300"/>
          </a:xfrm>
          <a:prstGeom prst="rect">
            <a:avLst/>
          </a:prstGeom>
          <a:noFill/>
        </p:spPr>
        <p:txBody>
          <a:bodyPr wrap="square" rtlCol="0">
            <a:spAutoFit/>
          </a:bodyPr>
          <a:lstStyle/>
          <a:p>
            <a:r>
              <a:rPr lang="en-US" altLang="zh-CN"/>
              <a:t>...</a:t>
            </a:r>
          </a:p>
        </p:txBody>
      </p:sp>
      <p:cxnSp>
        <p:nvCxnSpPr>
          <p:cNvPr id="7" name="直接箭头连接符 6"/>
          <p:cNvCxnSpPr/>
          <p:nvPr/>
        </p:nvCxnSpPr>
        <p:spPr>
          <a:xfrm>
            <a:off x="4432935" y="4767580"/>
            <a:ext cx="3020695" cy="63627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5094605" cy="521970"/>
          </a:xfrm>
          <a:prstGeom prst="rect">
            <a:avLst/>
          </a:prstGeom>
          <a:noFill/>
        </p:spPr>
        <p:txBody>
          <a:bodyPr wrap="square" rtlCol="0">
            <a:spAutoFit/>
          </a:bodyPr>
          <a:lstStyle/>
          <a:p>
            <a:r>
              <a:rPr lang="en-US" altLang="zh-CN" sz="2800" b="1" dirty="0"/>
              <a:t>6.1.5  HBase</a:t>
            </a:r>
            <a:r>
              <a:rPr lang="zh-CN" altLang="en-US" sz="2800" b="1" dirty="0">
                <a:sym typeface="+mn-ea"/>
              </a:rPr>
              <a:t>数据模型</a:t>
            </a:r>
            <a:endParaRPr lang="zh-CN" altLang="en-US" sz="2800" b="1" dirty="0"/>
          </a:p>
        </p:txBody>
      </p:sp>
      <p:sp>
        <p:nvSpPr>
          <p:cNvPr id="20" name="文本框 19"/>
          <p:cNvSpPr txBox="1"/>
          <p:nvPr/>
        </p:nvSpPr>
        <p:spPr>
          <a:xfrm>
            <a:off x="798830" y="1520190"/>
            <a:ext cx="3404235" cy="368300"/>
          </a:xfrm>
          <a:prstGeom prst="rect">
            <a:avLst/>
          </a:prstGeom>
          <a:noFill/>
        </p:spPr>
        <p:txBody>
          <a:bodyPr wrap="square" rtlCol="0">
            <a:spAutoFit/>
          </a:bodyPr>
          <a:lstStyle/>
          <a:p>
            <a:r>
              <a:rPr lang="zh-CN" altLang="en-US" b="1"/>
              <a:t>（</a:t>
            </a:r>
            <a:r>
              <a:rPr lang="en-US" altLang="zh-CN" b="1"/>
              <a:t>2</a:t>
            </a:r>
            <a:r>
              <a:rPr lang="zh-CN" altLang="en-US" b="1"/>
              <a:t>）列数据属性</a:t>
            </a:r>
          </a:p>
        </p:txBody>
      </p:sp>
      <p:sp>
        <p:nvSpPr>
          <p:cNvPr id="2" name="矩形 1"/>
          <p:cNvSpPr/>
          <p:nvPr/>
        </p:nvSpPr>
        <p:spPr>
          <a:xfrm>
            <a:off x="2955290" y="2939415"/>
            <a:ext cx="1437640" cy="62039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“Alice”</a:t>
            </a:r>
          </a:p>
        </p:txBody>
      </p:sp>
      <p:sp>
        <p:nvSpPr>
          <p:cNvPr id="5" name="矩形 4"/>
          <p:cNvSpPr/>
          <p:nvPr/>
        </p:nvSpPr>
        <p:spPr>
          <a:xfrm>
            <a:off x="5034280" y="2939415"/>
            <a:ext cx="1437640" cy="62039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“ShenZhen”</a:t>
            </a:r>
          </a:p>
        </p:txBody>
      </p:sp>
      <p:sp>
        <p:nvSpPr>
          <p:cNvPr id="6" name="矩形 5"/>
          <p:cNvSpPr/>
          <p:nvPr/>
        </p:nvSpPr>
        <p:spPr>
          <a:xfrm>
            <a:off x="6988810" y="2939415"/>
            <a:ext cx="1437640" cy="62039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89</a:t>
            </a:r>
          </a:p>
        </p:txBody>
      </p:sp>
      <p:sp>
        <p:nvSpPr>
          <p:cNvPr id="7" name="矩形 6"/>
          <p:cNvSpPr/>
          <p:nvPr/>
        </p:nvSpPr>
        <p:spPr>
          <a:xfrm>
            <a:off x="4848860" y="3476625"/>
            <a:ext cx="1437640" cy="62039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“GuangZhou”</a:t>
            </a:r>
          </a:p>
        </p:txBody>
      </p:sp>
      <p:sp>
        <p:nvSpPr>
          <p:cNvPr id="8" name="文本框 7"/>
          <p:cNvSpPr txBox="1"/>
          <p:nvPr/>
        </p:nvSpPr>
        <p:spPr>
          <a:xfrm>
            <a:off x="4017010" y="3265805"/>
            <a:ext cx="376555" cy="368300"/>
          </a:xfrm>
          <a:prstGeom prst="rect">
            <a:avLst/>
          </a:prstGeom>
          <a:noFill/>
        </p:spPr>
        <p:txBody>
          <a:bodyPr wrap="square" rtlCol="0">
            <a:spAutoFit/>
          </a:bodyPr>
          <a:lstStyle/>
          <a:p>
            <a:r>
              <a:rPr lang="en-US" altLang="zh-CN"/>
              <a:t>t1</a:t>
            </a:r>
          </a:p>
        </p:txBody>
      </p:sp>
      <p:sp>
        <p:nvSpPr>
          <p:cNvPr id="9" name="文本框 8"/>
          <p:cNvSpPr txBox="1"/>
          <p:nvPr/>
        </p:nvSpPr>
        <p:spPr>
          <a:xfrm>
            <a:off x="8049895" y="3191510"/>
            <a:ext cx="376555" cy="368300"/>
          </a:xfrm>
          <a:prstGeom prst="rect">
            <a:avLst/>
          </a:prstGeom>
          <a:noFill/>
        </p:spPr>
        <p:txBody>
          <a:bodyPr wrap="square" rtlCol="0">
            <a:spAutoFit/>
          </a:bodyPr>
          <a:lstStyle/>
          <a:p>
            <a:r>
              <a:rPr lang="en-US" altLang="zh-CN"/>
              <a:t>t1</a:t>
            </a:r>
          </a:p>
        </p:txBody>
      </p:sp>
      <p:sp>
        <p:nvSpPr>
          <p:cNvPr id="10" name="文本框 9"/>
          <p:cNvSpPr txBox="1"/>
          <p:nvPr/>
        </p:nvSpPr>
        <p:spPr>
          <a:xfrm>
            <a:off x="6048375" y="3728720"/>
            <a:ext cx="376555" cy="368300"/>
          </a:xfrm>
          <a:prstGeom prst="rect">
            <a:avLst/>
          </a:prstGeom>
          <a:noFill/>
        </p:spPr>
        <p:txBody>
          <a:bodyPr wrap="square" rtlCol="0">
            <a:spAutoFit/>
          </a:bodyPr>
          <a:lstStyle/>
          <a:p>
            <a:r>
              <a:rPr lang="en-US" altLang="zh-CN"/>
              <a:t>t2</a:t>
            </a:r>
          </a:p>
        </p:txBody>
      </p:sp>
      <p:sp>
        <p:nvSpPr>
          <p:cNvPr id="11" name="文本框 10"/>
          <p:cNvSpPr txBox="1"/>
          <p:nvPr/>
        </p:nvSpPr>
        <p:spPr>
          <a:xfrm>
            <a:off x="6207125" y="3191510"/>
            <a:ext cx="376555" cy="368300"/>
          </a:xfrm>
          <a:prstGeom prst="rect">
            <a:avLst/>
          </a:prstGeom>
          <a:noFill/>
        </p:spPr>
        <p:txBody>
          <a:bodyPr wrap="square" rtlCol="0">
            <a:spAutoFit/>
          </a:bodyPr>
          <a:lstStyle/>
          <a:p>
            <a:r>
              <a:rPr lang="en-US" altLang="zh-CN"/>
              <a:t>t1</a:t>
            </a:r>
          </a:p>
        </p:txBody>
      </p:sp>
      <p:cxnSp>
        <p:nvCxnSpPr>
          <p:cNvPr id="12" name="直接连接符 11"/>
          <p:cNvCxnSpPr/>
          <p:nvPr/>
        </p:nvCxnSpPr>
        <p:spPr>
          <a:xfrm>
            <a:off x="2503805" y="2738120"/>
            <a:ext cx="6498590"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2503805" y="4366895"/>
            <a:ext cx="6498590"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4643120" y="2247900"/>
            <a:ext cx="0" cy="241681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605270" y="2440940"/>
            <a:ext cx="0" cy="241681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8690610" y="2440940"/>
            <a:ext cx="0" cy="241681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2746375" y="2247900"/>
            <a:ext cx="0" cy="241681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1763395" y="3265805"/>
            <a:ext cx="718820" cy="368300"/>
          </a:xfrm>
          <a:prstGeom prst="rect">
            <a:avLst/>
          </a:prstGeom>
          <a:noFill/>
        </p:spPr>
        <p:txBody>
          <a:bodyPr wrap="square" rtlCol="0">
            <a:spAutoFit/>
          </a:bodyPr>
          <a:lstStyle/>
          <a:p>
            <a:r>
              <a:rPr lang="en-US" altLang="zh-CN"/>
              <a:t>001</a:t>
            </a:r>
          </a:p>
        </p:txBody>
      </p:sp>
      <p:sp>
        <p:nvSpPr>
          <p:cNvPr id="19" name="文本框 18"/>
          <p:cNvSpPr txBox="1"/>
          <p:nvPr/>
        </p:nvSpPr>
        <p:spPr>
          <a:xfrm>
            <a:off x="3141345" y="2316480"/>
            <a:ext cx="1251585" cy="368300"/>
          </a:xfrm>
          <a:prstGeom prst="rect">
            <a:avLst/>
          </a:prstGeom>
          <a:noFill/>
        </p:spPr>
        <p:txBody>
          <a:bodyPr wrap="square" rtlCol="0">
            <a:spAutoFit/>
          </a:bodyPr>
          <a:lstStyle/>
          <a:p>
            <a:r>
              <a:rPr lang="en-US" altLang="zh-CN"/>
              <a:t>info:name</a:t>
            </a:r>
          </a:p>
        </p:txBody>
      </p:sp>
      <p:sp>
        <p:nvSpPr>
          <p:cNvPr id="21" name="文本框 20"/>
          <p:cNvSpPr txBox="1"/>
          <p:nvPr/>
        </p:nvSpPr>
        <p:spPr>
          <a:xfrm>
            <a:off x="5034280" y="2356485"/>
            <a:ext cx="1390650" cy="368300"/>
          </a:xfrm>
          <a:prstGeom prst="rect">
            <a:avLst/>
          </a:prstGeom>
          <a:noFill/>
        </p:spPr>
        <p:txBody>
          <a:bodyPr wrap="square" rtlCol="0">
            <a:spAutoFit/>
          </a:bodyPr>
          <a:lstStyle/>
          <a:p>
            <a:r>
              <a:rPr lang="en-US" altLang="zh-CN"/>
              <a:t>info:address</a:t>
            </a:r>
          </a:p>
        </p:txBody>
      </p:sp>
      <p:sp>
        <p:nvSpPr>
          <p:cNvPr id="22" name="文本框 21"/>
          <p:cNvSpPr txBox="1"/>
          <p:nvPr/>
        </p:nvSpPr>
        <p:spPr>
          <a:xfrm>
            <a:off x="6924675" y="2356485"/>
            <a:ext cx="1633220" cy="368300"/>
          </a:xfrm>
          <a:prstGeom prst="rect">
            <a:avLst/>
          </a:prstGeom>
          <a:noFill/>
        </p:spPr>
        <p:txBody>
          <a:bodyPr wrap="square" rtlCol="0">
            <a:spAutoFit/>
          </a:bodyPr>
          <a:lstStyle/>
          <a:p>
            <a:r>
              <a:rPr lang="en-US" altLang="zh-CN"/>
              <a:t>score:chinese</a:t>
            </a:r>
          </a:p>
        </p:txBody>
      </p:sp>
      <p:graphicFrame>
        <p:nvGraphicFramePr>
          <p:cNvPr id="23" name="表格 22"/>
          <p:cNvGraphicFramePr/>
          <p:nvPr/>
        </p:nvGraphicFramePr>
        <p:xfrm>
          <a:off x="1645285" y="5198745"/>
          <a:ext cx="8530590" cy="1143000"/>
        </p:xfrm>
        <a:graphic>
          <a:graphicData uri="http://schemas.openxmlformats.org/drawingml/2006/table">
            <a:tbl>
              <a:tblPr firstRow="1" bandRow="1">
                <a:tableStyleId>{5C22544A-7EE6-4342-B048-85BDC9FD1C3A}</a:tableStyleId>
              </a:tblPr>
              <a:tblGrid>
                <a:gridCol w="1421765">
                  <a:extLst>
                    <a:ext uri="{9D8B030D-6E8A-4147-A177-3AD203B41FA5}">
                      <a16:colId xmlns:a16="http://schemas.microsoft.com/office/drawing/2014/main" val="20000"/>
                    </a:ext>
                  </a:extLst>
                </a:gridCol>
                <a:gridCol w="1421765">
                  <a:extLst>
                    <a:ext uri="{9D8B030D-6E8A-4147-A177-3AD203B41FA5}">
                      <a16:colId xmlns:a16="http://schemas.microsoft.com/office/drawing/2014/main" val="20001"/>
                    </a:ext>
                  </a:extLst>
                </a:gridCol>
                <a:gridCol w="1421765">
                  <a:extLst>
                    <a:ext uri="{9D8B030D-6E8A-4147-A177-3AD203B41FA5}">
                      <a16:colId xmlns:a16="http://schemas.microsoft.com/office/drawing/2014/main" val="20002"/>
                    </a:ext>
                  </a:extLst>
                </a:gridCol>
                <a:gridCol w="1421765">
                  <a:extLst>
                    <a:ext uri="{9D8B030D-6E8A-4147-A177-3AD203B41FA5}">
                      <a16:colId xmlns:a16="http://schemas.microsoft.com/office/drawing/2014/main" val="20003"/>
                    </a:ext>
                  </a:extLst>
                </a:gridCol>
                <a:gridCol w="1575435">
                  <a:extLst>
                    <a:ext uri="{9D8B030D-6E8A-4147-A177-3AD203B41FA5}">
                      <a16:colId xmlns:a16="http://schemas.microsoft.com/office/drawing/2014/main" val="20004"/>
                    </a:ext>
                  </a:extLst>
                </a:gridCol>
                <a:gridCol w="1268095">
                  <a:extLst>
                    <a:ext uri="{9D8B030D-6E8A-4147-A177-3AD203B41FA5}">
                      <a16:colId xmlns:a16="http://schemas.microsoft.com/office/drawing/2014/main" val="20005"/>
                    </a:ext>
                  </a:extLst>
                </a:gridCol>
              </a:tblGrid>
              <a:tr h="381000">
                <a:tc>
                  <a:txBody>
                    <a:bodyPr/>
                    <a:lstStyle/>
                    <a:p>
                      <a:pPr>
                        <a:buNone/>
                      </a:pPr>
                      <a:r>
                        <a:rPr lang="en-US" altLang="zh-CN"/>
                        <a:t>RowKey</a:t>
                      </a:r>
                    </a:p>
                  </a:txBody>
                  <a:tcPr/>
                </a:tc>
                <a:tc>
                  <a:txBody>
                    <a:bodyPr/>
                    <a:lstStyle/>
                    <a:p>
                      <a:pPr>
                        <a:buNone/>
                      </a:pPr>
                      <a:r>
                        <a:rPr lang="en-US" altLang="zh-CN">
                          <a:solidFill>
                            <a:srgbClr val="FF0000"/>
                          </a:solidFill>
                        </a:rPr>
                        <a:t>TimeStamp</a:t>
                      </a:r>
                    </a:p>
                  </a:txBody>
                  <a:tcPr/>
                </a:tc>
                <a:tc>
                  <a:txBody>
                    <a:bodyPr/>
                    <a:lstStyle/>
                    <a:p>
                      <a:pPr>
                        <a:buNone/>
                      </a:pPr>
                      <a:r>
                        <a:rPr lang="en-US" altLang="zh-CN" sz="1800">
                          <a:sym typeface="+mn-ea"/>
                        </a:rPr>
                        <a:t>info:name</a:t>
                      </a:r>
                      <a:endParaRPr lang="zh-CN" altLang="en-US"/>
                    </a:p>
                  </a:txBody>
                  <a:tcPr/>
                </a:tc>
                <a:tc>
                  <a:txBody>
                    <a:bodyPr/>
                    <a:lstStyle/>
                    <a:p>
                      <a:pPr>
                        <a:buNone/>
                      </a:pPr>
                      <a:r>
                        <a:rPr lang="en-US" altLang="zh-CN" sz="1800">
                          <a:sym typeface="+mn-ea"/>
                        </a:rPr>
                        <a:t>info:address</a:t>
                      </a:r>
                      <a:endParaRPr lang="zh-CN" altLang="en-US"/>
                    </a:p>
                  </a:txBody>
                  <a:tcPr/>
                </a:tc>
                <a:tc>
                  <a:txBody>
                    <a:bodyPr/>
                    <a:lstStyle/>
                    <a:p>
                      <a:pPr>
                        <a:buNone/>
                      </a:pPr>
                      <a:r>
                        <a:rPr lang="en-US" altLang="zh-CN" sz="1800">
                          <a:sym typeface="+mn-ea"/>
                        </a:rPr>
                        <a:t>score:chinese</a:t>
                      </a:r>
                      <a:endParaRPr lang="zh-CN" altLang="en-US"/>
                    </a:p>
                  </a:txBody>
                  <a:tcPr/>
                </a:tc>
                <a:tc>
                  <a:txBody>
                    <a:bodyPr/>
                    <a:lstStyle/>
                    <a:p>
                      <a:pPr>
                        <a:buNone/>
                      </a:pPr>
                      <a:r>
                        <a:rPr lang="en-US" altLang="zh-CN"/>
                        <a:t>counters:updates</a:t>
                      </a:r>
                    </a:p>
                  </a:txBody>
                  <a:tcPr/>
                </a:tc>
                <a:extLst>
                  <a:ext uri="{0D108BD9-81ED-4DB2-BD59-A6C34878D82A}">
                    <a16:rowId xmlns:a16="http://schemas.microsoft.com/office/drawing/2014/main" val="10000"/>
                  </a:ext>
                </a:extLst>
              </a:tr>
              <a:tr h="381000">
                <a:tc rowSpan="2">
                  <a:txBody>
                    <a:bodyPr/>
                    <a:lstStyle/>
                    <a:p>
                      <a:pPr algn="ctr">
                        <a:buNone/>
                      </a:pPr>
                      <a:r>
                        <a:rPr lang="en-US" altLang="zh-CN"/>
                        <a:t>001</a:t>
                      </a:r>
                    </a:p>
                  </a:txBody>
                  <a:tcPr/>
                </a:tc>
                <a:tc>
                  <a:txBody>
                    <a:bodyPr/>
                    <a:lstStyle/>
                    <a:p>
                      <a:pPr>
                        <a:buNone/>
                      </a:pPr>
                      <a:r>
                        <a:rPr lang="en-US" altLang="zh-CN"/>
                        <a:t>t1</a:t>
                      </a:r>
                    </a:p>
                  </a:txBody>
                  <a:tcPr/>
                </a:tc>
                <a:tc>
                  <a:txBody>
                    <a:bodyPr/>
                    <a:lstStyle/>
                    <a:p>
                      <a:pPr>
                        <a:buNone/>
                      </a:pPr>
                      <a:r>
                        <a:rPr lang="en-US" altLang="zh-CN"/>
                        <a:t>Alice</a:t>
                      </a:r>
                    </a:p>
                  </a:txBody>
                  <a:tcPr/>
                </a:tc>
                <a:tc>
                  <a:txBody>
                    <a:bodyPr/>
                    <a:lstStyle/>
                    <a:p>
                      <a:pPr>
                        <a:buNone/>
                      </a:pPr>
                      <a:r>
                        <a:rPr lang="en-US" altLang="zh-CN"/>
                        <a:t>“ShenZhen”</a:t>
                      </a:r>
                    </a:p>
                  </a:txBody>
                  <a:tcPr/>
                </a:tc>
                <a:tc>
                  <a:txBody>
                    <a:bodyPr/>
                    <a:lstStyle/>
                    <a:p>
                      <a:pPr>
                        <a:buNone/>
                      </a:pPr>
                      <a:r>
                        <a:rPr lang="en-US" altLang="zh-CN"/>
                        <a:t>89</a:t>
                      </a:r>
                    </a:p>
                  </a:txBody>
                  <a:tcPr/>
                </a:tc>
                <a:tc>
                  <a:txBody>
                    <a:bodyPr/>
                    <a:lstStyle/>
                    <a:p>
                      <a:pPr>
                        <a:buNone/>
                      </a:pPr>
                      <a:r>
                        <a:rPr lang="en-US" altLang="zh-CN"/>
                        <a:t>1</a:t>
                      </a:r>
                    </a:p>
                  </a:txBody>
                  <a:tcPr/>
                </a:tc>
                <a:extLst>
                  <a:ext uri="{0D108BD9-81ED-4DB2-BD59-A6C34878D82A}">
                    <a16:rowId xmlns:a16="http://schemas.microsoft.com/office/drawing/2014/main" val="10001"/>
                  </a:ext>
                </a:extLst>
              </a:tr>
              <a:tr h="381000">
                <a:tc vMerge="1">
                  <a:txBody>
                    <a:bodyPr/>
                    <a:lstStyle/>
                    <a:p>
                      <a:endParaRPr lang="zh-CN"/>
                    </a:p>
                  </a:txBody>
                  <a:tcPr/>
                </a:tc>
                <a:tc>
                  <a:txBody>
                    <a:bodyPr/>
                    <a:lstStyle/>
                    <a:p>
                      <a:pPr>
                        <a:buNone/>
                      </a:pPr>
                      <a:r>
                        <a:rPr lang="en-US" altLang="zh-CN"/>
                        <a:t>t2</a:t>
                      </a:r>
                    </a:p>
                  </a:txBody>
                  <a:tcPr/>
                </a:tc>
                <a:tc>
                  <a:txBody>
                    <a:bodyPr/>
                    <a:lstStyle/>
                    <a:p>
                      <a:pPr>
                        <a:buNone/>
                      </a:pPr>
                      <a:endParaRPr lang="zh-CN" altLang="en-US"/>
                    </a:p>
                  </a:txBody>
                  <a:tcPr/>
                </a:tc>
                <a:tc>
                  <a:txBody>
                    <a:bodyPr/>
                    <a:lstStyle/>
                    <a:p>
                      <a:pPr>
                        <a:buNone/>
                      </a:pPr>
                      <a:r>
                        <a:rPr lang="en-US" altLang="zh-CN"/>
                        <a:t>“GuangZhou”</a:t>
                      </a:r>
                    </a:p>
                  </a:txBody>
                  <a:tcPr/>
                </a:tc>
                <a:tc>
                  <a:txBody>
                    <a:bodyPr/>
                    <a:lstStyle/>
                    <a:p>
                      <a:pPr>
                        <a:buNone/>
                      </a:pPr>
                      <a:endParaRPr lang="zh-CN" altLang="en-US"/>
                    </a:p>
                  </a:txBody>
                  <a:tcPr/>
                </a:tc>
                <a:tc>
                  <a:txBody>
                    <a:bodyPr/>
                    <a:lstStyle/>
                    <a:p>
                      <a:pPr>
                        <a:buNone/>
                      </a:pPr>
                      <a:r>
                        <a:rPr lang="en-US" altLang="zh-CN"/>
                        <a:t>2</a:t>
                      </a:r>
                    </a:p>
                  </a:txBody>
                  <a:tcPr/>
                </a:tc>
                <a:extLst>
                  <a:ext uri="{0D108BD9-81ED-4DB2-BD59-A6C34878D82A}">
                    <a16:rowId xmlns:a16="http://schemas.microsoft.com/office/drawing/2014/main" val="10002"/>
                  </a:ext>
                </a:extLst>
              </a:tr>
            </a:tbl>
          </a:graphicData>
        </a:graphic>
      </p:graphicFrame>
      <p:sp>
        <p:nvSpPr>
          <p:cNvPr id="24" name="文本框 23"/>
          <p:cNvSpPr txBox="1"/>
          <p:nvPr/>
        </p:nvSpPr>
        <p:spPr>
          <a:xfrm>
            <a:off x="1682115" y="4637405"/>
            <a:ext cx="1143000" cy="368300"/>
          </a:xfrm>
          <a:prstGeom prst="rect">
            <a:avLst/>
          </a:prstGeom>
          <a:noFill/>
        </p:spPr>
        <p:txBody>
          <a:bodyPr wrap="square" rtlCol="0">
            <a:spAutoFit/>
          </a:bodyPr>
          <a:lstStyle/>
          <a:p>
            <a:r>
              <a:rPr lang="zh-CN" altLang="en-US"/>
              <a:t>表格形式</a:t>
            </a:r>
          </a:p>
        </p:txBody>
      </p:sp>
      <p:sp>
        <p:nvSpPr>
          <p:cNvPr id="25" name="文本框 24"/>
          <p:cNvSpPr txBox="1"/>
          <p:nvPr/>
        </p:nvSpPr>
        <p:spPr>
          <a:xfrm>
            <a:off x="3538220" y="1520190"/>
            <a:ext cx="8705215" cy="645160"/>
          </a:xfrm>
          <a:prstGeom prst="rect">
            <a:avLst/>
          </a:prstGeom>
          <a:noFill/>
        </p:spPr>
        <p:txBody>
          <a:bodyPr wrap="square" rtlCol="0">
            <a:spAutoFit/>
          </a:bodyPr>
          <a:lstStyle/>
          <a:p>
            <a:r>
              <a:rPr lang="en-US" altLang="zh-CN">
                <a:solidFill>
                  <a:schemeClr val="tx1"/>
                </a:solidFill>
                <a:sym typeface="+mn-ea"/>
              </a:rPr>
              <a:t>Timestamp</a:t>
            </a:r>
            <a:r>
              <a:rPr lang="zh-CN" altLang="en-US">
                <a:solidFill>
                  <a:schemeClr val="tx1"/>
                </a:solidFill>
                <a:sym typeface="+mn-ea"/>
              </a:rPr>
              <a:t>作为列数据版本，默认只存一个版本</a:t>
            </a:r>
          </a:p>
          <a:p>
            <a:r>
              <a:rPr lang="zh-CN" altLang="en-US">
                <a:solidFill>
                  <a:schemeClr val="tx1"/>
                </a:solidFill>
              </a:rPr>
              <a:t>如果指定了版本数，比如</a:t>
            </a:r>
            <a:r>
              <a:rPr lang="en-US" altLang="zh-CN">
                <a:solidFill>
                  <a:schemeClr val="tx1"/>
                </a:solidFill>
              </a:rPr>
              <a:t>3</a:t>
            </a:r>
            <a:r>
              <a:rPr lang="zh-CN" altLang="en-US">
                <a:solidFill>
                  <a:schemeClr val="tx1"/>
                </a:solidFill>
              </a:rPr>
              <a:t>，则不断更新时，只会保留</a:t>
            </a:r>
            <a:r>
              <a:rPr lang="en-US" altLang="zh-CN">
                <a:solidFill>
                  <a:schemeClr val="tx1"/>
                </a:solidFill>
                <a:sym typeface="+mn-ea"/>
              </a:rPr>
              <a:t>Timestamp</a:t>
            </a:r>
            <a:r>
              <a:rPr lang="zh-CN" altLang="en-US">
                <a:solidFill>
                  <a:schemeClr val="tx1"/>
                </a:solidFill>
                <a:sym typeface="+mn-ea"/>
              </a:rPr>
              <a:t>最大的最后</a:t>
            </a:r>
            <a:r>
              <a:rPr lang="en-US" altLang="zh-CN">
                <a:solidFill>
                  <a:schemeClr val="tx1"/>
                </a:solidFill>
                <a:sym typeface="+mn-ea"/>
              </a:rPr>
              <a:t>3</a:t>
            </a:r>
            <a:r>
              <a:rPr lang="zh-CN" altLang="en-US">
                <a:solidFill>
                  <a:schemeClr val="tx1"/>
                </a:solidFill>
                <a:sym typeface="+mn-ea"/>
              </a:rPr>
              <a:t>个版本</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5699125" cy="521970"/>
          </a:xfrm>
          <a:prstGeom prst="rect">
            <a:avLst/>
          </a:prstGeom>
          <a:noFill/>
        </p:spPr>
        <p:txBody>
          <a:bodyPr wrap="square" rtlCol="0">
            <a:spAutoFit/>
          </a:bodyPr>
          <a:lstStyle/>
          <a:p>
            <a:r>
              <a:rPr lang="en-US" altLang="zh-CN" sz="2800" b="1" dirty="0"/>
              <a:t>6.1.6  HBase</a:t>
            </a:r>
            <a:r>
              <a:rPr lang="zh-CN" altLang="en-US" sz="2800" b="1" dirty="0"/>
              <a:t>安装</a:t>
            </a:r>
          </a:p>
        </p:txBody>
      </p:sp>
      <p:sp>
        <p:nvSpPr>
          <p:cNvPr id="26" name="文本框 25"/>
          <p:cNvSpPr txBox="1"/>
          <p:nvPr/>
        </p:nvSpPr>
        <p:spPr>
          <a:xfrm>
            <a:off x="621665" y="1334770"/>
            <a:ext cx="3183255" cy="321945"/>
          </a:xfrm>
          <a:prstGeom prst="rect">
            <a:avLst/>
          </a:prstGeom>
          <a:noFill/>
        </p:spPr>
        <p:txBody>
          <a:bodyPr wrap="square" rtlCol="0">
            <a:spAutoFit/>
          </a:bodyPr>
          <a:lstStyle/>
          <a:p>
            <a:r>
              <a:rPr lang="zh-CN" altLang="en-US" sz="1500"/>
              <a:t>（</a:t>
            </a:r>
            <a:r>
              <a:rPr lang="en-US" altLang="zh-CN" sz="1500"/>
              <a:t>1</a:t>
            </a:r>
            <a:r>
              <a:rPr lang="zh-CN" altLang="en-US" sz="1500"/>
              <a:t>）本地模式、伪分布模式</a:t>
            </a:r>
          </a:p>
        </p:txBody>
      </p:sp>
      <p:graphicFrame>
        <p:nvGraphicFramePr>
          <p:cNvPr id="2" name="表格 1"/>
          <p:cNvGraphicFramePr/>
          <p:nvPr/>
        </p:nvGraphicFramePr>
        <p:xfrm>
          <a:off x="1108710" y="2192655"/>
          <a:ext cx="9941560" cy="3801110"/>
        </p:xfrm>
        <a:graphic>
          <a:graphicData uri="http://schemas.openxmlformats.org/drawingml/2006/table">
            <a:tbl>
              <a:tblPr firstRow="1" bandRow="1">
                <a:tableStyleId>{5940675A-B579-460E-94D1-54222C63F5DA}</a:tableStyleId>
              </a:tblPr>
              <a:tblGrid>
                <a:gridCol w="1216025">
                  <a:extLst>
                    <a:ext uri="{9D8B030D-6E8A-4147-A177-3AD203B41FA5}">
                      <a16:colId xmlns:a16="http://schemas.microsoft.com/office/drawing/2014/main" val="20000"/>
                    </a:ext>
                  </a:extLst>
                </a:gridCol>
                <a:gridCol w="1691005">
                  <a:extLst>
                    <a:ext uri="{9D8B030D-6E8A-4147-A177-3AD203B41FA5}">
                      <a16:colId xmlns:a16="http://schemas.microsoft.com/office/drawing/2014/main" val="20001"/>
                    </a:ext>
                  </a:extLst>
                </a:gridCol>
                <a:gridCol w="2695575">
                  <a:extLst>
                    <a:ext uri="{9D8B030D-6E8A-4147-A177-3AD203B41FA5}">
                      <a16:colId xmlns:a16="http://schemas.microsoft.com/office/drawing/2014/main" val="20002"/>
                    </a:ext>
                  </a:extLst>
                </a:gridCol>
                <a:gridCol w="4338955">
                  <a:extLst>
                    <a:ext uri="{9D8B030D-6E8A-4147-A177-3AD203B41FA5}">
                      <a16:colId xmlns:a16="http://schemas.microsoft.com/office/drawing/2014/main" val="20003"/>
                    </a:ext>
                  </a:extLst>
                </a:gridCol>
              </a:tblGrid>
              <a:tr h="289560">
                <a:tc>
                  <a:txBody>
                    <a:bodyPr/>
                    <a:lstStyle/>
                    <a:p>
                      <a:pPr indent="0">
                        <a:buNone/>
                      </a:pP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8EAADB"/>
                    </a:solidFill>
                  </a:tcP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参数文件</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8EAADB"/>
                    </a:solidFill>
                  </a:tcP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配置参数</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8EAADB"/>
                    </a:solidFill>
                  </a:tcP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参考值</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8EAADB"/>
                    </a:solidFill>
                  </a:tcPr>
                </a:tc>
                <a:extLst>
                  <a:ext uri="{0D108BD9-81ED-4DB2-BD59-A6C34878D82A}">
                    <a16:rowId xmlns:a16="http://schemas.microsoft.com/office/drawing/2014/main" val="10000"/>
                  </a:ext>
                </a:extLst>
              </a:tr>
              <a:tr h="318770">
                <a:tc rowSpan="3">
                  <a:txBody>
                    <a:bodyPr/>
                    <a:lstStyle/>
                    <a:p>
                      <a:pPr indent="0">
                        <a:buNone/>
                      </a:pPr>
                      <a:r>
                        <a:rPr lang="zh-CN" altLang="en-US" sz="1800"/>
                        <a:t>本地模式</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a:t>.bashrc</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a:t>HBASE_HOME</a:t>
                      </a:r>
                      <a:endParaRPr lang="en-US" altLang="en-US" sz="1800"/>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a:t>/home/hadoop/hbase-1.3.1</a:t>
                      </a:r>
                      <a:endParaRPr lang="en-US" altLang="en-US" sz="1800"/>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0040">
                <a:tc vMerge="1">
                  <a:txBody>
                    <a:bodyPr/>
                    <a:lstStyle/>
                    <a:p>
                      <a:endParaRPr lang="zh-CN"/>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a:t>hbase-env.sh</a:t>
                      </a:r>
                      <a:endParaRPr lang="en-US" altLang="en-US" sz="1800"/>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a:t>JAVA_HOME</a:t>
                      </a:r>
                      <a:endParaRPr lang="en-US" altLang="en-US" sz="1800"/>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a:t>/</a:t>
                      </a:r>
                      <a:r>
                        <a:rPr lang="en-US" sz="1800">
                          <a:sym typeface="+mn-ea"/>
                        </a:rPr>
                        <a:t>home/hadoop</a:t>
                      </a:r>
                      <a:r>
                        <a:rPr lang="en-US" sz="1800"/>
                        <a:t>/jdk1.8.0_144</a:t>
                      </a:r>
                      <a:endParaRPr lang="en-US" altLang="en-US" sz="1800"/>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8770">
                <a:tc vMerge="1">
                  <a:txBody>
                    <a:bodyPr/>
                    <a:lstStyle/>
                    <a:p>
                      <a:endParaRPr lang="zh-CN"/>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a:t>hbase-site.xml</a:t>
                      </a:r>
                      <a:endParaRPr lang="en-US" altLang="en-US" sz="1800"/>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a:t>hbase.rootdir</a:t>
                      </a:r>
                      <a:endParaRPr lang="en-US" altLang="en-US" sz="1800"/>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a:t>file:///</a:t>
                      </a:r>
                      <a:r>
                        <a:rPr lang="en-US" sz="1800">
                          <a:sym typeface="+mn-ea"/>
                        </a:rPr>
                        <a:t>home/hadoop</a:t>
                      </a:r>
                      <a:r>
                        <a:rPr lang="en-US" sz="1800"/>
                        <a:t>/hbase-1.3.1/data</a:t>
                      </a:r>
                      <a:endParaRPr lang="en-US" altLang="en-US" sz="1800"/>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8770">
                <a:tc rowSpan="8">
                  <a:txBody>
                    <a:bodyPr/>
                    <a:lstStyle/>
                    <a:p>
                      <a:pPr algn="l"/>
                      <a:r>
                        <a:rPr lang="zh-CN" altLang="en-US" sz="1800"/>
                        <a:t>伪分布模式</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TlToBr>
                      <a:noFill/>
                    </a:lnTlToBr>
                    <a:lnBlToTr>
                      <a:noFill/>
                    </a:lnBlToTr>
                    <a:noFill/>
                  </a:tcPr>
                </a:tc>
                <a:tc>
                  <a:txBody>
                    <a:bodyPr/>
                    <a:lstStyle/>
                    <a:p>
                      <a:pPr indent="0">
                        <a:buNone/>
                      </a:pPr>
                      <a:r>
                        <a:rPr lang="en-US" sz="1800"/>
                        <a:t>.bash_profile</a:t>
                      </a:r>
                      <a:endParaRPr lang="en-US" altLang="en-US" sz="1800"/>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a:t>HBASE_HOME</a:t>
                      </a:r>
                      <a:endParaRPr lang="en-US" altLang="en-US" sz="1800"/>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a:t>/</a:t>
                      </a:r>
                      <a:r>
                        <a:rPr lang="en-US" sz="1800">
                          <a:sym typeface="+mn-ea"/>
                        </a:rPr>
                        <a:t>home/hadoop</a:t>
                      </a:r>
                      <a:r>
                        <a:rPr lang="en-US" sz="1800"/>
                        <a:t>/hbase-1.3.1</a:t>
                      </a:r>
                      <a:endParaRPr lang="en-US" altLang="en-US" sz="1800"/>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0040">
                <a:tc vMerge="1">
                  <a:txBody>
                    <a:bodyPr/>
                    <a:lstStyle/>
                    <a:p>
                      <a:endParaRPr lang="zh-CN"/>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2">
                  <a:txBody>
                    <a:bodyPr/>
                    <a:lstStyle/>
                    <a:p>
                      <a:pPr indent="0">
                        <a:buNone/>
                      </a:pPr>
                      <a:r>
                        <a:rPr lang="en-US" sz="1800"/>
                        <a:t>hbase-env.sh</a:t>
                      </a:r>
                      <a:endParaRPr lang="en-US" altLang="en-US" sz="1800"/>
                    </a:p>
                    <a:p>
                      <a:pPr indent="0">
                        <a:buNone/>
                      </a:pPr>
                      <a:endParaRPr lang="en-US" altLang="en-US" sz="1800"/>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a:t>JAVA_HOME</a:t>
                      </a:r>
                      <a:endParaRPr lang="en-US" altLang="en-US" sz="1800"/>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a:t>/</a:t>
                      </a:r>
                      <a:r>
                        <a:rPr lang="en-US" sz="1800">
                          <a:sym typeface="+mn-ea"/>
                        </a:rPr>
                        <a:t>home/hadoop</a:t>
                      </a:r>
                      <a:r>
                        <a:rPr lang="en-US" sz="1800"/>
                        <a:t>/jdk1.8.0_144</a:t>
                      </a:r>
                      <a:endParaRPr lang="en-US" altLang="en-US" sz="1800"/>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8770">
                <a:tc vMerge="1">
                  <a:txBody>
                    <a:bodyPr/>
                    <a:lstStyle/>
                    <a:p>
                      <a:endParaRPr lang="zh-CN"/>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a:t>HBASE_MANAGES_ZK</a:t>
                      </a:r>
                      <a:endParaRPr lang="en-US" altLang="en-US" sz="1800"/>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a:t>true</a:t>
                      </a:r>
                      <a:endParaRPr lang="en-US" altLang="en-US" sz="1800"/>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20040">
                <a:tc vMerge="1">
                  <a:txBody>
                    <a:bodyPr/>
                    <a:lstStyle/>
                    <a:p>
                      <a:endParaRPr lang="zh-CN"/>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4">
                  <a:txBody>
                    <a:bodyPr/>
                    <a:lstStyle/>
                    <a:p>
                      <a:pPr indent="0">
                        <a:buNone/>
                      </a:pPr>
                      <a:r>
                        <a:rPr lang="en-US" sz="1800"/>
                        <a:t>hbase-site.xml</a:t>
                      </a:r>
                      <a:endParaRPr lang="en-US" altLang="en-US" sz="1800"/>
                    </a:p>
                    <a:p>
                      <a:pPr indent="0">
                        <a:buNone/>
                      </a:pPr>
                      <a:endParaRPr lang="en-US" altLang="en-US" sz="1800"/>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TlToBr>
                      <a:noFill/>
                    </a:lnTlToBr>
                    <a:lnBlToTr>
                      <a:noFill/>
                    </a:lnBlToTr>
                    <a:noFill/>
                  </a:tcPr>
                </a:tc>
                <a:tc>
                  <a:txBody>
                    <a:bodyPr/>
                    <a:lstStyle/>
                    <a:p>
                      <a:pPr indent="0">
                        <a:buNone/>
                      </a:pPr>
                      <a:r>
                        <a:rPr lang="en-US" sz="1800"/>
                        <a:t>hbase.rootdir</a:t>
                      </a:r>
                      <a:endParaRPr lang="en-US" altLang="en-US" sz="1800"/>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a:t>hdfs://192.168.1.31:9000/hbase</a:t>
                      </a:r>
                      <a:endParaRPr lang="en-US" altLang="en-US" sz="1800"/>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8770">
                <a:tc vMerge="1">
                  <a:txBody>
                    <a:bodyPr/>
                    <a:lstStyle/>
                    <a:p>
                      <a:endParaRPr lang="zh-CN"/>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a:t>hbase.cluster.distributed</a:t>
                      </a:r>
                      <a:endParaRPr lang="en-US" altLang="en-US" sz="1800"/>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a:t>true</a:t>
                      </a:r>
                      <a:endParaRPr lang="en-US" altLang="en-US" sz="1800"/>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8770">
                <a:tc vMerge="1">
                  <a:txBody>
                    <a:bodyPr/>
                    <a:lstStyle/>
                    <a:p>
                      <a:endParaRPr lang="zh-CN"/>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a:t>hbase.zookeeper.quorum</a:t>
                      </a:r>
                      <a:endParaRPr lang="en-US" altLang="en-US" sz="1800"/>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a:t>192.168.1.31</a:t>
                      </a:r>
                      <a:endParaRPr lang="en-US" altLang="en-US" sz="1800"/>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20040">
                <a:tc vMerge="1">
                  <a:txBody>
                    <a:bodyPr/>
                    <a:lstStyle/>
                    <a:p>
                      <a:endParaRPr lang="zh-CN"/>
                    </a:p>
                  </a:txBody>
                  <a:tcPr/>
                </a:tc>
                <a:tc vMerge="1">
                  <a:txBody>
                    <a:bodyPr/>
                    <a:lstStyle/>
                    <a:p>
                      <a:endParaRPr lang="zh-CN"/>
                    </a:p>
                  </a:txBody>
                  <a:tcPr/>
                </a:tc>
                <a:tc>
                  <a:txBody>
                    <a:bodyPr/>
                    <a:lstStyle/>
                    <a:p>
                      <a:pPr indent="0">
                        <a:buNone/>
                      </a:pPr>
                      <a:r>
                        <a:rPr lang="en-US" sz="1800"/>
                        <a:t>dfs.replication</a:t>
                      </a:r>
                      <a:endParaRPr lang="en-US" altLang="en-US" sz="1800"/>
                    </a:p>
                  </a:txBody>
                  <a:tcPr marL="68580" marR="68580" marT="0" marB="0">
                    <a:lnT w="12700" cap="flat" cmpd="sng" algn="ctr">
                      <a:solidFill>
                        <a:srgbClr val="080000"/>
                      </a:solidFill>
                      <a:prstDash val="solid"/>
                      <a:round/>
                      <a:headEnd type="none" w="med" len="med"/>
                      <a:tailEnd type="none" w="med" len="med"/>
                    </a:lnT>
                  </a:tcPr>
                </a:tc>
                <a:tc>
                  <a:txBody>
                    <a:bodyPr/>
                    <a:lstStyle/>
                    <a:p>
                      <a:pPr indent="0">
                        <a:buNone/>
                      </a:pPr>
                      <a:r>
                        <a:rPr lang="en-US" sz="1800"/>
                        <a:t>1</a:t>
                      </a:r>
                      <a:endParaRPr lang="en-US" altLang="en-US" sz="1800"/>
                    </a:p>
                  </a:txBody>
                  <a:tcPr marL="68580" marR="68580" marT="0" marB="0">
                    <a:lnT w="12700" cap="flat" cmpd="sng" algn="ctr">
                      <a:solidFill>
                        <a:srgbClr val="080000"/>
                      </a:solidFill>
                      <a:prstDash val="solid"/>
                      <a:round/>
                      <a:headEnd type="none" w="med" len="med"/>
                      <a:tailEnd type="none" w="med" len="med"/>
                    </a:lnT>
                  </a:tcPr>
                </a:tc>
                <a:extLst>
                  <a:ext uri="{0D108BD9-81ED-4DB2-BD59-A6C34878D82A}">
                    <a16:rowId xmlns:a16="http://schemas.microsoft.com/office/drawing/2014/main" val="10010"/>
                  </a:ext>
                </a:extLst>
              </a:tr>
              <a:tr h="318770">
                <a:tc vMerge="1">
                  <a:txBody>
                    <a:bodyPr/>
                    <a:lstStyle/>
                    <a:p>
                      <a:endParaRPr lang="zh-CN"/>
                    </a:p>
                  </a:txBody>
                  <a:tcPr/>
                </a:tc>
                <a:tc>
                  <a:txBody>
                    <a:bodyPr/>
                    <a:lstStyle/>
                    <a:p>
                      <a:pPr indent="0">
                        <a:buNone/>
                      </a:pPr>
                      <a:r>
                        <a:rPr lang="en-US" sz="1800"/>
                        <a:t>regionservers</a:t>
                      </a:r>
                      <a:endParaRPr lang="en-US" altLang="en-US" sz="1800"/>
                    </a:p>
                  </a:txBody>
                  <a:tcPr marL="68580" marR="68580" marT="0" marB="0" anchor="ctr"/>
                </a:tc>
                <a:tc>
                  <a:txBody>
                    <a:bodyPr/>
                    <a:lstStyle/>
                    <a:p>
                      <a:pPr indent="0">
                        <a:buNone/>
                      </a:pPr>
                      <a:r>
                        <a:rPr lang="en-US" sz="1800"/>
                        <a:t> </a:t>
                      </a:r>
                      <a:endParaRPr lang="en-US" altLang="en-US" sz="1800"/>
                    </a:p>
                  </a:txBody>
                  <a:tcPr marL="68580" marR="68580" marT="0" marB="0"/>
                </a:tc>
                <a:tc>
                  <a:txBody>
                    <a:bodyPr/>
                    <a:lstStyle/>
                    <a:p>
                      <a:pPr indent="0">
                        <a:buNone/>
                      </a:pPr>
                      <a:r>
                        <a:rPr lang="en-US" sz="1800"/>
                        <a:t>192.168.1.31</a:t>
                      </a:r>
                      <a:endParaRPr lang="en-US" altLang="en-US" sz="1800"/>
                    </a:p>
                  </a:txBody>
                  <a:tcPr marL="68580" marR="68580" marT="0" marB="0"/>
                </a:tc>
                <a:extLst>
                  <a:ext uri="{0D108BD9-81ED-4DB2-BD59-A6C34878D82A}">
                    <a16:rowId xmlns:a16="http://schemas.microsoft.com/office/drawing/2014/main" val="10011"/>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5699125" cy="521970"/>
          </a:xfrm>
          <a:prstGeom prst="rect">
            <a:avLst/>
          </a:prstGeom>
          <a:noFill/>
        </p:spPr>
        <p:txBody>
          <a:bodyPr wrap="square" rtlCol="0">
            <a:spAutoFit/>
          </a:bodyPr>
          <a:lstStyle/>
          <a:p>
            <a:r>
              <a:rPr lang="en-US" altLang="zh-CN" sz="2800" b="1" dirty="0"/>
              <a:t>6.1.6 HBase</a:t>
            </a:r>
            <a:r>
              <a:rPr lang="zh-CN" altLang="en-US" sz="2800" b="1" dirty="0"/>
              <a:t>安装</a:t>
            </a:r>
          </a:p>
        </p:txBody>
      </p:sp>
      <p:graphicFrame>
        <p:nvGraphicFramePr>
          <p:cNvPr id="12" name="表格 11"/>
          <p:cNvGraphicFramePr/>
          <p:nvPr/>
        </p:nvGraphicFramePr>
        <p:xfrm>
          <a:off x="1208405" y="1869440"/>
          <a:ext cx="9769475" cy="3566160"/>
        </p:xfrm>
        <a:graphic>
          <a:graphicData uri="http://schemas.openxmlformats.org/drawingml/2006/table">
            <a:tbl>
              <a:tblPr firstRow="1" bandRow="1">
                <a:tableStyleId>{5940675A-B579-460E-94D1-54222C63F5DA}</a:tableStyleId>
              </a:tblPr>
              <a:tblGrid>
                <a:gridCol w="1166495">
                  <a:extLst>
                    <a:ext uri="{9D8B030D-6E8A-4147-A177-3AD203B41FA5}">
                      <a16:colId xmlns:a16="http://schemas.microsoft.com/office/drawing/2014/main" val="20000"/>
                    </a:ext>
                  </a:extLst>
                </a:gridCol>
                <a:gridCol w="1856105">
                  <a:extLst>
                    <a:ext uri="{9D8B030D-6E8A-4147-A177-3AD203B41FA5}">
                      <a16:colId xmlns:a16="http://schemas.microsoft.com/office/drawing/2014/main" val="20001"/>
                    </a:ext>
                  </a:extLst>
                </a:gridCol>
                <a:gridCol w="2585720">
                  <a:extLst>
                    <a:ext uri="{9D8B030D-6E8A-4147-A177-3AD203B41FA5}">
                      <a16:colId xmlns:a16="http://schemas.microsoft.com/office/drawing/2014/main" val="20002"/>
                    </a:ext>
                  </a:extLst>
                </a:gridCol>
                <a:gridCol w="4161155">
                  <a:extLst>
                    <a:ext uri="{9D8B030D-6E8A-4147-A177-3AD203B41FA5}">
                      <a16:colId xmlns:a16="http://schemas.microsoft.com/office/drawing/2014/main" val="20003"/>
                    </a:ext>
                  </a:extLst>
                </a:gridCol>
              </a:tblGrid>
              <a:tr h="228600">
                <a:tc>
                  <a:txBody>
                    <a:bodyPr/>
                    <a:lstStyle/>
                    <a:p>
                      <a:pPr indent="0">
                        <a:buNone/>
                      </a:pP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8EAADB"/>
                    </a:solidFill>
                  </a:tcP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参数文件</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8EAADB"/>
                    </a:solidFill>
                  </a:tcP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配置参数</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8EAADB"/>
                    </a:solidFill>
                  </a:tcP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参考值</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8EAADB"/>
                    </a:solidFill>
                  </a:tcPr>
                </a:tc>
                <a:extLst>
                  <a:ext uri="{0D108BD9-81ED-4DB2-BD59-A6C34878D82A}">
                    <a16:rowId xmlns:a16="http://schemas.microsoft.com/office/drawing/2014/main" val="10000"/>
                  </a:ext>
                </a:extLst>
              </a:tr>
              <a:tr h="274320">
                <a:tc rowSpan="9">
                  <a:txBody>
                    <a:bodyPr/>
                    <a:lstStyle/>
                    <a:p>
                      <a:pPr indent="0" algn="l">
                        <a:buNone/>
                      </a:pPr>
                      <a:r>
                        <a:rPr lang="zh-CN" altLang="en-US" sz="1800" b="0">
                          <a:latin typeface="宋体" panose="02010600030101010101" pitchFamily="2" charset="-122"/>
                          <a:ea typeface="宋体" panose="02010600030101010101" pitchFamily="2" charset="-122"/>
                          <a:cs typeface="宋体" panose="02010600030101010101" pitchFamily="2" charset="-122"/>
                        </a:rPr>
                        <a:t>集群模式</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.bashrc</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HBASE_HOME</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a:t>
                      </a:r>
                      <a:r>
                        <a:rPr lang="en-US" sz="1800">
                          <a:sym typeface="+mn-ea"/>
                        </a:rPr>
                        <a:t>home/hadoop/hbase</a:t>
                      </a:r>
                      <a:r>
                        <a:rPr lang="en-US" sz="1800" b="0">
                          <a:latin typeface="宋体" panose="02010600030101010101" pitchFamily="2" charset="-122"/>
                          <a:ea typeface="宋体" panose="02010600030101010101" pitchFamily="2" charset="-122"/>
                          <a:cs typeface="宋体" panose="02010600030101010101" pitchFamily="2" charset="-122"/>
                        </a:rPr>
                        <a:t>/hbase-1.3.1</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2095">
                <a:tc vMerge="1">
                  <a:txBody>
                    <a:bodyPr/>
                    <a:lstStyle/>
                    <a:p>
                      <a:endParaRPr lang="zh-CN"/>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2">
                  <a:txBody>
                    <a:bodyPr/>
                    <a:lstStyle/>
                    <a:p>
                      <a:pPr indent="0">
                        <a:buNone/>
                      </a:pPr>
                      <a:r>
                        <a:rPr lang="en-US" sz="1800">
                          <a:latin typeface="宋体" panose="02010600030101010101" pitchFamily="2" charset="-122"/>
                          <a:ea typeface="宋体" panose="02010600030101010101" pitchFamily="2" charset="-122"/>
                          <a:cs typeface="宋体" panose="02010600030101010101" pitchFamily="2" charset="-122"/>
                          <a:sym typeface="+mn-ea"/>
                        </a:rPr>
                        <a:t>hbase-env.sh</a:t>
                      </a:r>
                      <a:endParaRPr lang="en-US" altLang="en-US" sz="1800" b="0">
                        <a:latin typeface="宋体" panose="02010600030101010101" pitchFamily="2" charset="-122"/>
                        <a:ea typeface="宋体" panose="02010600030101010101" pitchFamily="2" charset="-122"/>
                        <a:cs typeface="宋体" panose="02010600030101010101" pitchFamily="2" charset="-122"/>
                        <a:sym typeface="+mn-ea"/>
                      </a:endParaRPr>
                    </a:p>
                    <a:p>
                      <a:pPr indent="0">
                        <a:buNone/>
                      </a:pPr>
                      <a:endParaRPr lang="en-US" altLang="en-US" sz="1800" b="0">
                        <a:latin typeface="宋体" panose="02010600030101010101" pitchFamily="2" charset="-122"/>
                        <a:ea typeface="宋体" panose="02010600030101010101" pitchFamily="2" charset="-122"/>
                        <a:cs typeface="宋体" panose="02010600030101010101" pitchFamily="2" charset="-122"/>
                        <a:sym typeface="+mn-ea"/>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JAVA_HOME</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a:t>
                      </a:r>
                      <a:r>
                        <a:rPr lang="en-US" sz="1800">
                          <a:sym typeface="+mn-ea"/>
                        </a:rPr>
                        <a:t>home/hadoop/hbase</a:t>
                      </a:r>
                      <a:r>
                        <a:rPr lang="en-US" sz="1800" b="0">
                          <a:latin typeface="宋体" panose="02010600030101010101" pitchFamily="2" charset="-122"/>
                          <a:ea typeface="宋体" panose="02010600030101010101" pitchFamily="2" charset="-122"/>
                          <a:cs typeface="宋体" panose="02010600030101010101" pitchFamily="2" charset="-122"/>
                        </a:rPr>
                        <a:t>/jdk1.8.0_144</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2095">
                <a:tc vMerge="1">
                  <a:txBody>
                    <a:bodyPr/>
                    <a:lstStyle/>
                    <a:p>
                      <a:endParaRPr lang="zh-CN"/>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HBASE_MANAGES_ZK</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true</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2095">
                <a:tc vMerge="1">
                  <a:txBody>
                    <a:bodyPr/>
                    <a:lstStyle/>
                    <a:p>
                      <a:endParaRPr lang="zh-CN"/>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5">
                  <a:txBody>
                    <a:bodyPr/>
                    <a:lstStyle/>
                    <a:p>
                      <a:pPr indent="0">
                        <a:buNone/>
                      </a:pPr>
                      <a:r>
                        <a:rPr lang="en-US" sz="1800">
                          <a:latin typeface="宋体" panose="02010600030101010101" pitchFamily="2" charset="-122"/>
                          <a:ea typeface="宋体" panose="02010600030101010101" pitchFamily="2" charset="-122"/>
                          <a:cs typeface="宋体" panose="02010600030101010101" pitchFamily="2" charset="-122"/>
                          <a:sym typeface="+mn-ea"/>
                        </a:rPr>
                        <a:t>hbase-site.xml</a:t>
                      </a:r>
                      <a:endParaRPr lang="en-US" altLang="en-US" sz="1800" b="0">
                        <a:latin typeface="宋体" panose="02010600030101010101" pitchFamily="2" charset="-122"/>
                        <a:ea typeface="宋体" panose="02010600030101010101" pitchFamily="2" charset="-122"/>
                        <a:cs typeface="宋体" panose="02010600030101010101" pitchFamily="2" charset="-122"/>
                        <a:sym typeface="+mn-ea"/>
                      </a:endParaRPr>
                    </a:p>
                    <a:p>
                      <a:pPr indent="0">
                        <a:buNone/>
                      </a:pPr>
                      <a:endParaRPr lang="en-US" altLang="en-US" sz="1800" b="0">
                        <a:latin typeface="宋体" panose="02010600030101010101" pitchFamily="2" charset="-122"/>
                        <a:ea typeface="宋体" panose="02010600030101010101" pitchFamily="2" charset="-122"/>
                        <a:cs typeface="宋体" panose="02010600030101010101" pitchFamily="2" charset="-122"/>
                        <a:sym typeface="+mn-ea"/>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hbase.rootdir</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hdfs://192.168.1.31:9000/hbase</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52095">
                <a:tc vMerge="1">
                  <a:txBody>
                    <a:bodyPr/>
                    <a:lstStyle/>
                    <a:p>
                      <a:endParaRPr lang="zh-CN"/>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hbase.cluster.distributed</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true</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52095">
                <a:tc vMerge="1">
                  <a:txBody>
                    <a:bodyPr/>
                    <a:lstStyle/>
                    <a:p>
                      <a:endParaRPr lang="zh-CN"/>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hbase.zookeeper.quorum</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192.168.1.31</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52095">
                <a:tc vMerge="1">
                  <a:txBody>
                    <a:bodyPr/>
                    <a:lstStyle/>
                    <a:p>
                      <a:endParaRPr lang="zh-CN"/>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dfs.replication</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2</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52095">
                <a:tc vMerge="1">
                  <a:txBody>
                    <a:bodyPr/>
                    <a:lstStyle/>
                    <a:p>
                      <a:endParaRPr lang="zh-CN"/>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hbase.master.maxclockskew</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180000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52095">
                <a:tc vMerge="1">
                  <a:txBody>
                    <a:bodyPr/>
                    <a:lstStyle/>
                    <a:p>
                      <a:endParaRPr lang="zh-CN"/>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regionservers</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192.168.1.32  192.168.1.33</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2" name="文本框 1"/>
          <p:cNvSpPr txBox="1"/>
          <p:nvPr/>
        </p:nvSpPr>
        <p:spPr>
          <a:xfrm>
            <a:off x="1208405" y="5671185"/>
            <a:ext cx="5184140" cy="783590"/>
          </a:xfrm>
          <a:prstGeom prst="rect">
            <a:avLst/>
          </a:prstGeom>
          <a:noFill/>
        </p:spPr>
        <p:txBody>
          <a:bodyPr wrap="square" rtlCol="0">
            <a:spAutoFit/>
          </a:bodyPr>
          <a:lstStyle/>
          <a:p>
            <a:r>
              <a:rPr lang="zh-CN" altLang="en-US" sz="1500"/>
              <a:t>如果要实现</a:t>
            </a:r>
            <a:r>
              <a:rPr lang="en-US" altLang="zh-CN" sz="1500"/>
              <a:t>HA:</a:t>
            </a:r>
          </a:p>
          <a:p>
            <a:r>
              <a:rPr lang="zh-CN" altLang="en-US" sz="1500"/>
              <a:t>配置参数：hbase.zookeeper.quorum</a:t>
            </a:r>
          </a:p>
          <a:p>
            <a:r>
              <a:rPr lang="zh-CN" altLang="en-US" sz="1500"/>
              <a:t>单独启动HMaster：hbase-daemon.sh start master</a:t>
            </a:r>
          </a:p>
        </p:txBody>
      </p:sp>
      <p:sp>
        <p:nvSpPr>
          <p:cNvPr id="3" name="文本框 2"/>
          <p:cNvSpPr txBox="1"/>
          <p:nvPr/>
        </p:nvSpPr>
        <p:spPr>
          <a:xfrm>
            <a:off x="621665" y="1334770"/>
            <a:ext cx="3183255" cy="321945"/>
          </a:xfrm>
          <a:prstGeom prst="rect">
            <a:avLst/>
          </a:prstGeom>
          <a:noFill/>
        </p:spPr>
        <p:txBody>
          <a:bodyPr wrap="square" rtlCol="0">
            <a:spAutoFit/>
          </a:bodyPr>
          <a:lstStyle/>
          <a:p>
            <a:r>
              <a:rPr lang="zh-CN" altLang="en-US" sz="1500"/>
              <a:t>（</a:t>
            </a:r>
            <a:r>
              <a:rPr lang="en-US" altLang="zh-CN" sz="1500"/>
              <a:t>2</a:t>
            </a:r>
            <a:r>
              <a:rPr lang="zh-CN" altLang="en-US" sz="1500"/>
              <a:t>）集群模式</a:t>
            </a:r>
            <a:endParaRPr lang="en-US" altLang="zh-CN" sz="15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5699125" cy="521970"/>
          </a:xfrm>
          <a:prstGeom prst="rect">
            <a:avLst/>
          </a:prstGeom>
          <a:noFill/>
        </p:spPr>
        <p:txBody>
          <a:bodyPr wrap="square" rtlCol="0">
            <a:spAutoFit/>
          </a:bodyPr>
          <a:lstStyle/>
          <a:p>
            <a:r>
              <a:rPr lang="en-US" altLang="zh-CN" sz="2800" b="1" dirty="0"/>
              <a:t>6.1.7  </a:t>
            </a:r>
            <a:r>
              <a:rPr lang="zh-CN" altLang="en-US" sz="2800" b="1" dirty="0"/>
              <a:t>访问</a:t>
            </a:r>
            <a:r>
              <a:rPr lang="en-US" altLang="zh-CN" sz="2800" b="1" dirty="0"/>
              <a:t>HBase</a:t>
            </a:r>
            <a:endParaRPr lang="zh-CN" altLang="en-US" sz="2800" b="1" dirty="0"/>
          </a:p>
        </p:txBody>
      </p:sp>
      <p:sp>
        <p:nvSpPr>
          <p:cNvPr id="2" name="文本框 1"/>
          <p:cNvSpPr txBox="1"/>
          <p:nvPr/>
        </p:nvSpPr>
        <p:spPr>
          <a:xfrm>
            <a:off x="636270" y="1601470"/>
            <a:ext cx="5584190" cy="368300"/>
          </a:xfrm>
          <a:prstGeom prst="rect">
            <a:avLst/>
          </a:prstGeom>
          <a:noFill/>
        </p:spPr>
        <p:txBody>
          <a:bodyPr wrap="square" rtlCol="0">
            <a:spAutoFit/>
          </a:bodyPr>
          <a:lstStyle/>
          <a:p>
            <a:pPr indent="0" algn="ctr"/>
            <a:r>
              <a:rPr lang="zh-CN" altLang="en-US" b="1">
                <a:latin typeface="Calibri" panose="020F0502020204030204" charset="0"/>
                <a:ea typeface="宋体" panose="02010600030101010101" pitchFamily="2" charset="-122"/>
                <a:cs typeface="Times New Roman" panose="02020603050405020304" charset="0"/>
                <a:sym typeface="+mn-ea"/>
              </a:rPr>
              <a:t>（</a:t>
            </a:r>
            <a:r>
              <a:rPr lang="en-US" altLang="zh-CN" b="1">
                <a:latin typeface="Calibri" panose="020F0502020204030204" charset="0"/>
                <a:ea typeface="宋体" panose="02010600030101010101" pitchFamily="2" charset="-122"/>
                <a:cs typeface="Times New Roman" panose="02020603050405020304" charset="0"/>
                <a:sym typeface="+mn-ea"/>
              </a:rPr>
              <a:t>1</a:t>
            </a:r>
            <a:r>
              <a:rPr lang="zh-CN" altLang="en-US" b="1">
                <a:latin typeface="Calibri" panose="020F0502020204030204" charset="0"/>
                <a:ea typeface="宋体" panose="02010600030101010101" pitchFamily="2" charset="-122"/>
                <a:cs typeface="Times New Roman" panose="02020603050405020304" charset="0"/>
                <a:sym typeface="+mn-ea"/>
              </a:rPr>
              <a:t>）</a:t>
            </a:r>
            <a:r>
              <a:rPr lang="en-US" b="1">
                <a:latin typeface="Calibri" panose="020F0502020204030204" charset="0"/>
                <a:ea typeface="宋体" panose="02010600030101010101" pitchFamily="2" charset="-122"/>
                <a:cs typeface="Times New Roman" panose="02020603050405020304" charset="0"/>
                <a:sym typeface="+mn-ea"/>
              </a:rPr>
              <a:t>HBase Web Console</a:t>
            </a:r>
            <a:r>
              <a:rPr lang="zh-CN" altLang="en-US" b="1">
                <a:latin typeface="Calibri" panose="020F0502020204030204" charset="0"/>
                <a:ea typeface="宋体" panose="02010600030101010101" pitchFamily="2" charset="-122"/>
                <a:cs typeface="Times New Roman" panose="02020603050405020304" charset="0"/>
                <a:sym typeface="+mn-ea"/>
              </a:rPr>
              <a:t>访问</a:t>
            </a:r>
            <a:r>
              <a:rPr lang="en-US" altLang="zh-CN" b="1">
                <a:latin typeface="Calibri" panose="020F0502020204030204" charset="0"/>
                <a:ea typeface="宋体" panose="02010600030101010101" pitchFamily="2" charset="-122"/>
                <a:cs typeface="Times New Roman" panose="02020603050405020304" charset="0"/>
                <a:sym typeface="+mn-ea"/>
              </a:rPr>
              <a:t>Hbase</a:t>
            </a:r>
            <a:r>
              <a:rPr lang="zh-CN" b="1">
                <a:latin typeface="Calibri" panose="020F0502020204030204" charset="0"/>
                <a:ea typeface="宋体" panose="02010600030101010101" pitchFamily="2" charset="-122"/>
                <a:sym typeface="+mn-ea"/>
              </a:rPr>
              <a:t>（端口：</a:t>
            </a:r>
            <a:r>
              <a:rPr lang="en-US" b="1">
                <a:latin typeface="Calibri" panose="020F0502020204030204" charset="0"/>
                <a:ea typeface="宋体" panose="02010600030101010101" pitchFamily="2" charset="-122"/>
                <a:sym typeface="+mn-ea"/>
              </a:rPr>
              <a:t>16010</a:t>
            </a:r>
            <a:r>
              <a:rPr lang="zh-CN" b="1">
                <a:latin typeface="Calibri" panose="020F0502020204030204" charset="0"/>
                <a:ea typeface="宋体" panose="02010600030101010101" pitchFamily="2" charset="-122"/>
                <a:sym typeface="+mn-ea"/>
              </a:rPr>
              <a:t>）</a:t>
            </a:r>
            <a:endParaRPr lang="en-US" altLang="zh-CN"/>
          </a:p>
        </p:txBody>
      </p:sp>
      <p:sp>
        <p:nvSpPr>
          <p:cNvPr id="102" name="文本框 101"/>
          <p:cNvSpPr txBox="1"/>
          <p:nvPr/>
        </p:nvSpPr>
        <p:spPr>
          <a:xfrm>
            <a:off x="3556000" y="4314508"/>
            <a:ext cx="5080000" cy="414020"/>
          </a:xfrm>
          <a:prstGeom prst="rect">
            <a:avLst/>
          </a:prstGeom>
          <a:noFill/>
          <a:ln w="9525">
            <a:noFill/>
          </a:ln>
        </p:spPr>
        <p:txBody>
          <a:bodyPr>
            <a:spAutoFit/>
          </a:bodyPr>
          <a:lstStyle/>
          <a:p>
            <a:pPr indent="0"/>
            <a:endParaRPr lang="en-US" sz="1050" b="0">
              <a:latin typeface="Calibri" panose="020F0502020204030204" charset="0"/>
              <a:ea typeface="宋体" panose="02010600030101010101" pitchFamily="2" charset="-122"/>
              <a:cs typeface="Times New Roman" panose="02020603050405020304" charset="0"/>
            </a:endParaRPr>
          </a:p>
          <a:p>
            <a:pPr indent="0"/>
            <a:r>
              <a:rPr lang="en-US" sz="1050" b="0">
                <a:latin typeface="Calibri" panose="020F0502020204030204" charset="0"/>
                <a:ea typeface="宋体" panose="02010600030101010101" pitchFamily="2" charset="-122"/>
                <a:cs typeface="Times New Roman" panose="02020603050405020304" charset="0"/>
              </a:rPr>
              <a:t> </a:t>
            </a:r>
            <a:endParaRPr lang="zh-CN" altLang="en-US"/>
          </a:p>
        </p:txBody>
      </p:sp>
      <p:pic>
        <p:nvPicPr>
          <p:cNvPr id="5" name="图片 4" descr="2018-08-03_184500"/>
          <p:cNvPicPr>
            <a:picLocks noChangeAspect="1"/>
          </p:cNvPicPr>
          <p:nvPr/>
        </p:nvPicPr>
        <p:blipFill>
          <a:blip r:embed="rId2"/>
          <a:stretch>
            <a:fillRect/>
          </a:stretch>
        </p:blipFill>
        <p:spPr>
          <a:xfrm>
            <a:off x="2385695" y="1969770"/>
            <a:ext cx="7209790" cy="459994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5699125" cy="521970"/>
          </a:xfrm>
          <a:prstGeom prst="rect">
            <a:avLst/>
          </a:prstGeom>
          <a:noFill/>
        </p:spPr>
        <p:txBody>
          <a:bodyPr wrap="square" rtlCol="0">
            <a:spAutoFit/>
          </a:bodyPr>
          <a:lstStyle/>
          <a:p>
            <a:r>
              <a:rPr lang="en-US" altLang="zh-CN" sz="2800" b="1" dirty="0"/>
              <a:t>6.1.7  </a:t>
            </a:r>
            <a:r>
              <a:rPr lang="zh-CN" altLang="en-US" sz="2800" b="1" dirty="0"/>
              <a:t>访问</a:t>
            </a:r>
            <a:r>
              <a:rPr lang="en-US" altLang="zh-CN" sz="2800" b="1" dirty="0"/>
              <a:t>HBase</a:t>
            </a:r>
            <a:endParaRPr lang="zh-CN" altLang="en-US" sz="2800" b="1" dirty="0"/>
          </a:p>
        </p:txBody>
      </p:sp>
      <p:sp>
        <p:nvSpPr>
          <p:cNvPr id="2" name="文本框 1"/>
          <p:cNvSpPr txBox="1"/>
          <p:nvPr/>
        </p:nvSpPr>
        <p:spPr>
          <a:xfrm>
            <a:off x="921385" y="1413510"/>
            <a:ext cx="3685540" cy="368300"/>
          </a:xfrm>
          <a:prstGeom prst="rect">
            <a:avLst/>
          </a:prstGeom>
          <a:noFill/>
        </p:spPr>
        <p:txBody>
          <a:bodyPr wrap="square" rtlCol="0">
            <a:spAutoFit/>
          </a:bodyPr>
          <a:lstStyle/>
          <a:p>
            <a:r>
              <a:rPr lang="zh-CN" altLang="en-US" b="1"/>
              <a:t>（</a:t>
            </a:r>
            <a:r>
              <a:rPr lang="en-US" altLang="zh-CN" b="1"/>
              <a:t>2</a:t>
            </a:r>
            <a:r>
              <a:rPr lang="zh-CN" altLang="en-US" b="1"/>
              <a:t>）</a:t>
            </a:r>
            <a:r>
              <a:rPr lang="en-US" altLang="zh-CN" b="1" dirty="0">
                <a:sym typeface="+mn-ea"/>
              </a:rPr>
              <a:t>HBase Shell   </a:t>
            </a:r>
            <a:r>
              <a:rPr lang="zh-CN" altLang="en-US" b="1" dirty="0">
                <a:sym typeface="+mn-ea"/>
              </a:rPr>
              <a:t>表</a:t>
            </a:r>
            <a:r>
              <a:rPr lang="en-US" altLang="zh-CN" b="1" dirty="0">
                <a:sym typeface="+mn-ea"/>
              </a:rPr>
              <a:t>1</a:t>
            </a:r>
          </a:p>
        </p:txBody>
      </p:sp>
      <p:graphicFrame>
        <p:nvGraphicFramePr>
          <p:cNvPr id="5" name="表格 4"/>
          <p:cNvGraphicFramePr/>
          <p:nvPr/>
        </p:nvGraphicFramePr>
        <p:xfrm>
          <a:off x="520700" y="1781810"/>
          <a:ext cx="10981055" cy="4924425"/>
        </p:xfrm>
        <a:graphic>
          <a:graphicData uri="http://schemas.openxmlformats.org/drawingml/2006/table">
            <a:tbl>
              <a:tblPr firstRow="1" bandRow="1">
                <a:tableStyleId>{5C22544A-7EE6-4342-B048-85BDC9FD1C3A}</a:tableStyleId>
              </a:tblPr>
              <a:tblGrid>
                <a:gridCol w="3387725">
                  <a:extLst>
                    <a:ext uri="{9D8B030D-6E8A-4147-A177-3AD203B41FA5}">
                      <a16:colId xmlns:a16="http://schemas.microsoft.com/office/drawing/2014/main" val="20000"/>
                    </a:ext>
                  </a:extLst>
                </a:gridCol>
                <a:gridCol w="7593330">
                  <a:extLst>
                    <a:ext uri="{9D8B030D-6E8A-4147-A177-3AD203B41FA5}">
                      <a16:colId xmlns:a16="http://schemas.microsoft.com/office/drawing/2014/main" val="20001"/>
                    </a:ext>
                  </a:extLst>
                </a:gridCol>
              </a:tblGrid>
              <a:tr h="381000">
                <a:tc>
                  <a:txBody>
                    <a:bodyPr/>
                    <a:lstStyle/>
                    <a:p>
                      <a:pPr>
                        <a:buNone/>
                      </a:pPr>
                      <a:r>
                        <a:rPr lang="zh-CN" altLang="en-US"/>
                        <a:t>动作</a:t>
                      </a:r>
                    </a:p>
                  </a:txBody>
                  <a:tcPr/>
                </a:tc>
                <a:tc>
                  <a:txBody>
                    <a:bodyPr/>
                    <a:lstStyle/>
                    <a:p>
                      <a:pPr>
                        <a:buNone/>
                      </a:pPr>
                      <a:r>
                        <a:rPr lang="zh-CN" altLang="en-US"/>
                        <a:t>命令表达式</a:t>
                      </a:r>
                    </a:p>
                  </a:txBody>
                  <a:tcPr/>
                </a:tc>
                <a:extLst>
                  <a:ext uri="{0D108BD9-81ED-4DB2-BD59-A6C34878D82A}">
                    <a16:rowId xmlns:a16="http://schemas.microsoft.com/office/drawing/2014/main" val="10000"/>
                  </a:ext>
                </a:extLst>
              </a:tr>
              <a:tr h="381000">
                <a:tc>
                  <a:txBody>
                    <a:bodyPr/>
                    <a:lstStyle/>
                    <a:p>
                      <a:pPr>
                        <a:buNone/>
                      </a:pPr>
                      <a:r>
                        <a:rPr lang="zh-CN" altLang="en-US"/>
                        <a:t>查询服务器状态</a:t>
                      </a:r>
                    </a:p>
                  </a:txBody>
                  <a:tcPr/>
                </a:tc>
                <a:tc>
                  <a:txBody>
                    <a:bodyPr/>
                    <a:lstStyle/>
                    <a:p>
                      <a:pPr>
                        <a:buNone/>
                      </a:pPr>
                      <a:r>
                        <a:rPr lang="zh-CN" altLang="en-US"/>
                        <a:t>status</a:t>
                      </a:r>
                    </a:p>
                  </a:txBody>
                  <a:tcPr/>
                </a:tc>
                <a:extLst>
                  <a:ext uri="{0D108BD9-81ED-4DB2-BD59-A6C34878D82A}">
                    <a16:rowId xmlns:a16="http://schemas.microsoft.com/office/drawing/2014/main" val="10001"/>
                  </a:ext>
                </a:extLst>
              </a:tr>
              <a:tr h="381000">
                <a:tc>
                  <a:txBody>
                    <a:bodyPr/>
                    <a:lstStyle/>
                    <a:p>
                      <a:pPr>
                        <a:buNone/>
                      </a:pPr>
                      <a:r>
                        <a:rPr lang="zh-CN" altLang="en-US"/>
                        <a:t>查询Hbase版本</a:t>
                      </a:r>
                    </a:p>
                  </a:txBody>
                  <a:tcPr/>
                </a:tc>
                <a:tc>
                  <a:txBody>
                    <a:bodyPr/>
                    <a:lstStyle/>
                    <a:p>
                      <a:pPr>
                        <a:buNone/>
                      </a:pPr>
                      <a:r>
                        <a:rPr lang="zh-CN" altLang="en-US"/>
                        <a:t>version</a:t>
                      </a:r>
                    </a:p>
                  </a:txBody>
                  <a:tcPr/>
                </a:tc>
                <a:extLst>
                  <a:ext uri="{0D108BD9-81ED-4DB2-BD59-A6C34878D82A}">
                    <a16:rowId xmlns:a16="http://schemas.microsoft.com/office/drawing/2014/main" val="10002"/>
                  </a:ext>
                </a:extLst>
              </a:tr>
              <a:tr h="364490">
                <a:tc>
                  <a:txBody>
                    <a:bodyPr/>
                    <a:lstStyle/>
                    <a:p>
                      <a:pPr>
                        <a:buNone/>
                      </a:pPr>
                      <a:r>
                        <a:rPr lang="zh-CN" altLang="en-US"/>
                        <a:t>查看有哪些表</a:t>
                      </a:r>
                    </a:p>
                  </a:txBody>
                  <a:tcPr/>
                </a:tc>
                <a:tc>
                  <a:txBody>
                    <a:bodyPr/>
                    <a:lstStyle/>
                    <a:p>
                      <a:pPr>
                        <a:buNone/>
                      </a:pPr>
                      <a:r>
                        <a:rPr lang="en-US" altLang="zh-CN"/>
                        <a:t>list</a:t>
                      </a:r>
                    </a:p>
                  </a:txBody>
                  <a:tcPr/>
                </a:tc>
                <a:extLst>
                  <a:ext uri="{0D108BD9-81ED-4DB2-BD59-A6C34878D82A}">
                    <a16:rowId xmlns:a16="http://schemas.microsoft.com/office/drawing/2014/main" val="10003"/>
                  </a:ext>
                </a:extLst>
              </a:tr>
              <a:tr h="367665">
                <a:tc gridSpan="2">
                  <a:txBody>
                    <a:bodyPr/>
                    <a:lstStyle/>
                    <a:p>
                      <a:pPr>
                        <a:buNone/>
                      </a:pPr>
                      <a:endParaRPr lang="zh-CN" altLang="en-US"/>
                    </a:p>
                  </a:txBody>
                  <a:tcPr/>
                </a:tc>
                <a:tc hMerge="1">
                  <a:txBody>
                    <a:bodyPr/>
                    <a:lstStyle/>
                    <a:p>
                      <a:endParaRPr lang="zh-CN"/>
                    </a:p>
                  </a:txBody>
                  <a:tcPr/>
                </a:tc>
                <a:extLst>
                  <a:ext uri="{0D108BD9-81ED-4DB2-BD59-A6C34878D82A}">
                    <a16:rowId xmlns:a16="http://schemas.microsoft.com/office/drawing/2014/main" val="10004"/>
                  </a:ext>
                </a:extLst>
              </a:tr>
              <a:tr h="381000">
                <a:tc>
                  <a:txBody>
                    <a:bodyPr/>
                    <a:lstStyle/>
                    <a:p>
                      <a:pPr>
                        <a:buNone/>
                      </a:pPr>
                      <a:r>
                        <a:rPr lang="zh-CN" altLang="en-US"/>
                        <a:t>创建表</a:t>
                      </a:r>
                    </a:p>
                  </a:txBody>
                  <a:tcPr/>
                </a:tc>
                <a:tc>
                  <a:txBody>
                    <a:bodyPr/>
                    <a:lstStyle/>
                    <a:p>
                      <a:pPr>
                        <a:buNone/>
                      </a:pPr>
                      <a:r>
                        <a:rPr lang="en-US" altLang="zh-CN"/>
                        <a:t>create '</a:t>
                      </a:r>
                      <a:r>
                        <a:rPr lang="zh-CN" altLang="en-US"/>
                        <a:t>表名称</a:t>
                      </a:r>
                      <a:r>
                        <a:rPr lang="en-US" altLang="zh-CN"/>
                        <a:t>','</a:t>
                      </a:r>
                      <a:r>
                        <a:rPr lang="zh-CN" altLang="en-US"/>
                        <a:t>列族名称</a:t>
                      </a:r>
                      <a:r>
                        <a:rPr lang="en-US" altLang="zh-CN"/>
                        <a:t>1','</a:t>
                      </a:r>
                      <a:r>
                        <a:rPr lang="zh-CN" altLang="en-US"/>
                        <a:t>列族名称</a:t>
                      </a:r>
                      <a:r>
                        <a:rPr lang="en-US" altLang="zh-CN"/>
                        <a:t>2',</a:t>
                      </a:r>
                      <a:r>
                        <a:rPr lang="en-US" altLang="zh-CN" sz="1800">
                          <a:sym typeface="+mn-ea"/>
                        </a:rPr>
                        <a:t>'</a:t>
                      </a:r>
                      <a:r>
                        <a:rPr lang="zh-CN" altLang="en-US" sz="1800">
                          <a:sym typeface="+mn-ea"/>
                        </a:rPr>
                        <a:t>列族名称</a:t>
                      </a:r>
                      <a:r>
                        <a:rPr lang="en-US" altLang="zh-CN" sz="1800">
                          <a:sym typeface="+mn-ea"/>
                        </a:rPr>
                        <a:t>N',</a:t>
                      </a:r>
                      <a:endParaRPr lang="zh-CN" altLang="en-US"/>
                    </a:p>
                  </a:txBody>
                  <a:tcPr/>
                </a:tc>
                <a:extLst>
                  <a:ext uri="{0D108BD9-81ED-4DB2-BD59-A6C34878D82A}">
                    <a16:rowId xmlns:a16="http://schemas.microsoft.com/office/drawing/2014/main" val="10005"/>
                  </a:ext>
                </a:extLst>
              </a:tr>
              <a:tr h="381000">
                <a:tc>
                  <a:txBody>
                    <a:bodyPr/>
                    <a:lstStyle/>
                    <a:p>
                      <a:pPr>
                        <a:buNone/>
                      </a:pPr>
                      <a:r>
                        <a:rPr lang="zh-CN" altLang="en-US"/>
                        <a:t>添加一个列族</a:t>
                      </a:r>
                    </a:p>
                  </a:txBody>
                  <a:tcPr/>
                </a:tc>
                <a:tc>
                  <a:txBody>
                    <a:bodyPr/>
                    <a:lstStyle/>
                    <a:p>
                      <a:pPr>
                        <a:buNone/>
                      </a:pPr>
                      <a:r>
                        <a:rPr lang="en-US" altLang="zh-CN"/>
                        <a:t>alter '</a:t>
                      </a:r>
                      <a:r>
                        <a:rPr lang="zh-CN" altLang="en-US" sz="1800">
                          <a:sym typeface="+mn-ea"/>
                        </a:rPr>
                        <a:t>表名称</a:t>
                      </a:r>
                      <a:r>
                        <a:rPr lang="en-US" altLang="zh-CN"/>
                        <a:t>', '</a:t>
                      </a:r>
                      <a:r>
                        <a:rPr lang="zh-CN" altLang="en-US" sz="1800">
                          <a:sym typeface="+mn-ea"/>
                        </a:rPr>
                        <a:t>列族名</a:t>
                      </a:r>
                      <a:r>
                        <a:rPr lang="en-US" altLang="zh-CN"/>
                        <a:t>'</a:t>
                      </a:r>
                    </a:p>
                  </a:txBody>
                  <a:tcPr/>
                </a:tc>
                <a:extLst>
                  <a:ext uri="{0D108BD9-81ED-4DB2-BD59-A6C34878D82A}">
                    <a16:rowId xmlns:a16="http://schemas.microsoft.com/office/drawing/2014/main" val="10006"/>
                  </a:ext>
                </a:extLst>
              </a:tr>
              <a:tr h="381000">
                <a:tc>
                  <a:txBody>
                    <a:bodyPr/>
                    <a:lstStyle/>
                    <a:p>
                      <a:pPr>
                        <a:buNone/>
                      </a:pPr>
                      <a:r>
                        <a:rPr lang="zh-CN" altLang="en-US"/>
                        <a:t>删除列族</a:t>
                      </a:r>
                    </a:p>
                  </a:txBody>
                  <a:tcPr/>
                </a:tc>
                <a:tc>
                  <a:txBody>
                    <a:bodyPr/>
                    <a:lstStyle/>
                    <a:p>
                      <a:pPr>
                        <a:buNone/>
                      </a:pPr>
                      <a:r>
                        <a:rPr lang="en-US" altLang="zh-CN"/>
                        <a:t>alter '</a:t>
                      </a:r>
                      <a:r>
                        <a:rPr lang="zh-CN" altLang="en-US" sz="1800">
                          <a:sym typeface="+mn-ea"/>
                        </a:rPr>
                        <a:t>表名称</a:t>
                      </a:r>
                      <a:r>
                        <a:rPr lang="en-US" altLang="zh-CN"/>
                        <a:t>', {NAME =&gt; '</a:t>
                      </a:r>
                      <a:r>
                        <a:rPr lang="zh-CN" altLang="en-US" sz="1800">
                          <a:sym typeface="+mn-ea"/>
                        </a:rPr>
                        <a:t>列族名称</a:t>
                      </a:r>
                      <a:r>
                        <a:rPr lang="en-US" altLang="zh-CN"/>
                        <a:t>', METHOD =&gt; 'delete’}</a:t>
                      </a:r>
                    </a:p>
                  </a:txBody>
                  <a:tcPr/>
                </a:tc>
                <a:extLst>
                  <a:ext uri="{0D108BD9-81ED-4DB2-BD59-A6C34878D82A}">
                    <a16:rowId xmlns:a16="http://schemas.microsoft.com/office/drawing/2014/main" val="10007"/>
                  </a:ext>
                </a:extLst>
              </a:tr>
              <a:tr h="381000">
                <a:tc>
                  <a:txBody>
                    <a:bodyPr/>
                    <a:lstStyle/>
                    <a:p>
                      <a:pPr>
                        <a:buNone/>
                      </a:pPr>
                      <a:r>
                        <a:rPr lang="zh-CN" altLang="en-US"/>
                        <a:t>启用/禁用这个表</a:t>
                      </a:r>
                    </a:p>
                  </a:txBody>
                  <a:tcPr/>
                </a:tc>
                <a:tc>
                  <a:txBody>
                    <a:bodyPr/>
                    <a:lstStyle/>
                    <a:p>
                      <a:pPr>
                        <a:buNone/>
                      </a:pPr>
                      <a:r>
                        <a:rPr lang="en-US" altLang="zh-CN"/>
                        <a:t>enable/disable </a:t>
                      </a:r>
                      <a:r>
                        <a:rPr lang="en-US" altLang="zh-CN" sz="1800">
                          <a:sym typeface="+mn-ea"/>
                        </a:rPr>
                        <a:t>'</a:t>
                      </a:r>
                      <a:r>
                        <a:rPr lang="zh-CN" altLang="en-US" sz="1800">
                          <a:sym typeface="+mn-ea"/>
                        </a:rPr>
                        <a:t>表名称</a:t>
                      </a:r>
                      <a:r>
                        <a:rPr lang="en-US" altLang="zh-CN" sz="1800">
                          <a:sym typeface="+mn-ea"/>
                        </a:rPr>
                        <a:t>'</a:t>
                      </a:r>
                      <a:endParaRPr lang="en-US" altLang="zh-CN"/>
                    </a:p>
                  </a:txBody>
                  <a:tcPr/>
                </a:tc>
                <a:extLst>
                  <a:ext uri="{0D108BD9-81ED-4DB2-BD59-A6C34878D82A}">
                    <a16:rowId xmlns:a16="http://schemas.microsoft.com/office/drawing/2014/main" val="10008"/>
                  </a:ext>
                </a:extLst>
              </a:tr>
              <a:tr h="381000">
                <a:tc>
                  <a:txBody>
                    <a:bodyPr/>
                    <a:lstStyle/>
                    <a:p>
                      <a:pPr>
                        <a:buNone/>
                      </a:pPr>
                      <a:r>
                        <a:rPr lang="zh-CN" altLang="en-US"/>
                        <a:t>是否启用</a:t>
                      </a:r>
                      <a:r>
                        <a:rPr lang="en-US" altLang="zh-CN"/>
                        <a:t>/</a:t>
                      </a:r>
                      <a:r>
                        <a:rPr lang="zh-CN" altLang="en-US"/>
                        <a:t>是否禁用</a:t>
                      </a:r>
                    </a:p>
                  </a:txBody>
                  <a:tcPr/>
                </a:tc>
                <a:tc>
                  <a:txBody>
                    <a:bodyPr/>
                    <a:lstStyle/>
                    <a:p>
                      <a:pPr>
                        <a:buNone/>
                      </a:pPr>
                      <a:r>
                        <a:rPr lang="en-US" altLang="zh-CN"/>
                        <a:t>is_enabled/is_disabled</a:t>
                      </a:r>
                    </a:p>
                  </a:txBody>
                  <a:tcPr/>
                </a:tc>
                <a:extLst>
                  <a:ext uri="{0D108BD9-81ED-4DB2-BD59-A6C34878D82A}">
                    <a16:rowId xmlns:a16="http://schemas.microsoft.com/office/drawing/2014/main" val="10009"/>
                  </a:ext>
                </a:extLst>
              </a:tr>
              <a:tr h="381000">
                <a:tc>
                  <a:txBody>
                    <a:bodyPr/>
                    <a:lstStyle/>
                    <a:p>
                      <a:pPr>
                        <a:buNone/>
                      </a:pPr>
                      <a:r>
                        <a:rPr lang="zh-CN" altLang="en-US"/>
                        <a:t>删除一张表</a:t>
                      </a:r>
                    </a:p>
                  </a:txBody>
                  <a:tcPr/>
                </a:tc>
                <a:tc>
                  <a:txBody>
                    <a:bodyPr/>
                    <a:lstStyle/>
                    <a:p>
                      <a:pPr>
                        <a:buNone/>
                      </a:pPr>
                      <a:r>
                        <a:rPr lang="zh-CN" altLang="en-US"/>
                        <a:t>先要屏蔽该表，才能删除表，第一步</a:t>
                      </a:r>
                      <a:r>
                        <a:rPr lang="en-US" altLang="zh-CN"/>
                        <a:t>disable '</a:t>
                      </a:r>
                      <a:r>
                        <a:rPr lang="zh-CN" altLang="en-US"/>
                        <a:t>表名称</a:t>
                      </a:r>
                      <a:r>
                        <a:rPr lang="en-US" altLang="zh-CN"/>
                        <a:t>' </a:t>
                      </a:r>
                      <a:r>
                        <a:rPr lang="zh-CN" altLang="en-US"/>
                        <a:t>第二步 </a:t>
                      </a:r>
                      <a:r>
                        <a:rPr lang="en-US" altLang="zh-CN"/>
                        <a:t>drop '</a:t>
                      </a:r>
                      <a:r>
                        <a:rPr lang="zh-CN" altLang="en-US"/>
                        <a:t>表名称</a:t>
                      </a:r>
                      <a:r>
                        <a:rPr lang="en-US" altLang="zh-CN"/>
                        <a:t>'</a:t>
                      </a:r>
                    </a:p>
                  </a:txBody>
                  <a:tcPr/>
                </a:tc>
                <a:extLst>
                  <a:ext uri="{0D108BD9-81ED-4DB2-BD59-A6C34878D82A}">
                    <a16:rowId xmlns:a16="http://schemas.microsoft.com/office/drawing/2014/main" val="10010"/>
                  </a:ext>
                </a:extLst>
              </a:tr>
              <a:tr h="381000">
                <a:tc>
                  <a:txBody>
                    <a:bodyPr/>
                    <a:lstStyle/>
                    <a:p>
                      <a:pPr>
                        <a:buNone/>
                      </a:pPr>
                      <a:r>
                        <a:rPr lang="zh-CN" altLang="en-US"/>
                        <a:t>查看表的结构</a:t>
                      </a:r>
                    </a:p>
                  </a:txBody>
                  <a:tcPr/>
                </a:tc>
                <a:tc>
                  <a:txBody>
                    <a:bodyPr/>
                    <a:lstStyle/>
                    <a:p>
                      <a:pPr>
                        <a:buNone/>
                      </a:pPr>
                      <a:r>
                        <a:rPr lang="en-US" altLang="zh-CN"/>
                        <a:t>describe '</a:t>
                      </a:r>
                      <a:r>
                        <a:rPr lang="zh-CN" altLang="en-US" sz="1800">
                          <a:sym typeface="+mn-ea"/>
                        </a:rPr>
                        <a:t>表名称</a:t>
                      </a:r>
                      <a:r>
                        <a:rPr lang="en-US" altLang="zh-CN"/>
                        <a:t>'</a:t>
                      </a:r>
                    </a:p>
                  </a:txBody>
                  <a:tcPr/>
                </a:tc>
                <a:extLst>
                  <a:ext uri="{0D108BD9-81ED-4DB2-BD59-A6C34878D82A}">
                    <a16:rowId xmlns:a16="http://schemas.microsoft.com/office/drawing/2014/main" val="10011"/>
                  </a:ext>
                </a:extLst>
              </a:tr>
              <a:tr h="381000">
                <a:tc>
                  <a:txBody>
                    <a:bodyPr/>
                    <a:lstStyle/>
                    <a:p>
                      <a:pPr>
                        <a:buNone/>
                      </a:pPr>
                      <a:r>
                        <a:rPr lang="zh-CN" altLang="en-US"/>
                        <a:t>检查表是否存在</a:t>
                      </a:r>
                    </a:p>
                  </a:txBody>
                  <a:tcPr/>
                </a:tc>
                <a:tc>
                  <a:txBody>
                    <a:bodyPr/>
                    <a:lstStyle/>
                    <a:p>
                      <a:pPr>
                        <a:buNone/>
                      </a:pPr>
                      <a:r>
                        <a:rPr lang="en-US" altLang="zh-CN"/>
                        <a:t>exists </a:t>
                      </a:r>
                      <a:r>
                        <a:rPr lang="en-US" altLang="zh-CN" sz="1800">
                          <a:sym typeface="+mn-ea"/>
                        </a:rPr>
                        <a:t> '</a:t>
                      </a:r>
                      <a:r>
                        <a:rPr lang="zh-CN" altLang="en-US" sz="1800">
                          <a:sym typeface="+mn-ea"/>
                        </a:rPr>
                        <a:t>表名称</a:t>
                      </a:r>
                      <a:r>
                        <a:rPr lang="en-US" altLang="zh-CN" sz="1800">
                          <a:sym typeface="+mn-ea"/>
                        </a:rPr>
                        <a:t>'</a:t>
                      </a:r>
                      <a:endParaRPr lang="en-US" altLang="zh-CN"/>
                    </a:p>
                  </a:txBody>
                  <a:tcPr/>
                </a:tc>
                <a:extLst>
                  <a:ext uri="{0D108BD9-81ED-4DB2-BD59-A6C34878D82A}">
                    <a16:rowId xmlns:a16="http://schemas.microsoft.com/office/drawing/2014/main" val="10012"/>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5699125" cy="521970"/>
          </a:xfrm>
          <a:prstGeom prst="rect">
            <a:avLst/>
          </a:prstGeom>
          <a:noFill/>
        </p:spPr>
        <p:txBody>
          <a:bodyPr wrap="square" rtlCol="0">
            <a:spAutoFit/>
          </a:bodyPr>
          <a:lstStyle/>
          <a:p>
            <a:r>
              <a:rPr lang="en-US" altLang="zh-CN" sz="2800" b="1" dirty="0"/>
              <a:t>6.1.7  </a:t>
            </a:r>
            <a:r>
              <a:rPr lang="zh-CN" altLang="en-US" sz="2800" b="1" dirty="0"/>
              <a:t>访问</a:t>
            </a:r>
            <a:r>
              <a:rPr lang="en-US" altLang="zh-CN" sz="2800" b="1" dirty="0"/>
              <a:t>HBase</a:t>
            </a:r>
            <a:endParaRPr lang="zh-CN" altLang="en-US" sz="2800" b="1" dirty="0"/>
          </a:p>
        </p:txBody>
      </p:sp>
      <p:sp>
        <p:nvSpPr>
          <p:cNvPr id="2" name="文本框 1"/>
          <p:cNvSpPr txBox="1"/>
          <p:nvPr/>
        </p:nvSpPr>
        <p:spPr>
          <a:xfrm>
            <a:off x="921385" y="1413510"/>
            <a:ext cx="3685540" cy="368300"/>
          </a:xfrm>
          <a:prstGeom prst="rect">
            <a:avLst/>
          </a:prstGeom>
          <a:noFill/>
        </p:spPr>
        <p:txBody>
          <a:bodyPr wrap="square" rtlCol="0">
            <a:spAutoFit/>
          </a:bodyPr>
          <a:lstStyle/>
          <a:p>
            <a:r>
              <a:rPr lang="zh-CN" altLang="en-US" b="1"/>
              <a:t>（</a:t>
            </a:r>
            <a:r>
              <a:rPr lang="en-US" altLang="zh-CN" b="1"/>
              <a:t>2</a:t>
            </a:r>
            <a:r>
              <a:rPr lang="zh-CN" altLang="en-US" b="1"/>
              <a:t>）</a:t>
            </a:r>
            <a:r>
              <a:rPr lang="en-US" altLang="zh-CN" b="1" dirty="0">
                <a:sym typeface="+mn-ea"/>
              </a:rPr>
              <a:t>HBase Shell </a:t>
            </a:r>
            <a:r>
              <a:rPr lang="zh-CN" altLang="en-US" b="1" dirty="0">
                <a:sym typeface="+mn-ea"/>
              </a:rPr>
              <a:t>表</a:t>
            </a:r>
            <a:r>
              <a:rPr lang="en-US" altLang="zh-CN" b="1" dirty="0">
                <a:sym typeface="+mn-ea"/>
              </a:rPr>
              <a:t>2</a:t>
            </a:r>
            <a:endParaRPr lang="en-US" altLang="zh-CN" b="1"/>
          </a:p>
        </p:txBody>
      </p:sp>
      <p:graphicFrame>
        <p:nvGraphicFramePr>
          <p:cNvPr id="5" name="表格 4"/>
          <p:cNvGraphicFramePr/>
          <p:nvPr/>
        </p:nvGraphicFramePr>
        <p:xfrm>
          <a:off x="520700" y="1781810"/>
          <a:ext cx="10981055" cy="4979670"/>
        </p:xfrm>
        <a:graphic>
          <a:graphicData uri="http://schemas.openxmlformats.org/drawingml/2006/table">
            <a:tbl>
              <a:tblPr firstRow="1" bandRow="1">
                <a:tableStyleId>{5C22544A-7EE6-4342-B048-85BDC9FD1C3A}</a:tableStyleId>
              </a:tblPr>
              <a:tblGrid>
                <a:gridCol w="3387725">
                  <a:extLst>
                    <a:ext uri="{9D8B030D-6E8A-4147-A177-3AD203B41FA5}">
                      <a16:colId xmlns:a16="http://schemas.microsoft.com/office/drawing/2014/main" val="20000"/>
                    </a:ext>
                  </a:extLst>
                </a:gridCol>
                <a:gridCol w="7593330">
                  <a:extLst>
                    <a:ext uri="{9D8B030D-6E8A-4147-A177-3AD203B41FA5}">
                      <a16:colId xmlns:a16="http://schemas.microsoft.com/office/drawing/2014/main" val="20001"/>
                    </a:ext>
                  </a:extLst>
                </a:gridCol>
              </a:tblGrid>
              <a:tr h="381000">
                <a:tc>
                  <a:txBody>
                    <a:bodyPr/>
                    <a:lstStyle/>
                    <a:p>
                      <a:pPr>
                        <a:buNone/>
                      </a:pPr>
                      <a:r>
                        <a:rPr lang="zh-CN" altLang="en-US"/>
                        <a:t>动作</a:t>
                      </a:r>
                    </a:p>
                  </a:txBody>
                  <a:tcPr/>
                </a:tc>
                <a:tc>
                  <a:txBody>
                    <a:bodyPr/>
                    <a:lstStyle/>
                    <a:p>
                      <a:pPr>
                        <a:buNone/>
                      </a:pPr>
                      <a:r>
                        <a:rPr lang="zh-CN" altLang="en-US"/>
                        <a:t>命令表达式</a:t>
                      </a:r>
                    </a:p>
                  </a:txBody>
                  <a:tcPr/>
                </a:tc>
                <a:extLst>
                  <a:ext uri="{0D108BD9-81ED-4DB2-BD59-A6C34878D82A}">
                    <a16:rowId xmlns:a16="http://schemas.microsoft.com/office/drawing/2014/main" val="10000"/>
                  </a:ext>
                </a:extLst>
              </a:tr>
              <a:tr h="381000">
                <a:tc>
                  <a:txBody>
                    <a:bodyPr/>
                    <a:lstStyle/>
                    <a:p>
                      <a:pPr>
                        <a:buNone/>
                      </a:pPr>
                      <a:r>
                        <a:rPr lang="zh-CN" altLang="en-US"/>
                        <a:t>添加记录</a:t>
                      </a:r>
                    </a:p>
                  </a:txBody>
                  <a:tcPr/>
                </a:tc>
                <a:tc>
                  <a:txBody>
                    <a:bodyPr/>
                    <a:lstStyle/>
                    <a:p>
                      <a:pPr>
                        <a:buNone/>
                      </a:pPr>
                      <a:r>
                        <a:rPr lang="en-US" altLang="zh-CN"/>
                        <a:t>put '</a:t>
                      </a:r>
                      <a:r>
                        <a:rPr lang="zh-CN" altLang="en-US" sz="1800">
                          <a:sym typeface="+mn-ea"/>
                        </a:rPr>
                        <a:t>表名称</a:t>
                      </a:r>
                      <a:r>
                        <a:rPr lang="en-US" altLang="zh-CN"/>
                        <a:t>','</a:t>
                      </a:r>
                      <a:r>
                        <a:rPr lang="zh-CN" altLang="en-US"/>
                        <a:t>行键</a:t>
                      </a:r>
                      <a:r>
                        <a:rPr lang="en-US" altLang="zh-CN"/>
                        <a:t>','</a:t>
                      </a:r>
                      <a:r>
                        <a:rPr lang="zh-CN" altLang="en-US"/>
                        <a:t>列族</a:t>
                      </a:r>
                      <a:r>
                        <a:rPr lang="en-US" altLang="zh-CN"/>
                        <a:t>:</a:t>
                      </a:r>
                      <a:r>
                        <a:rPr lang="zh-CN" altLang="en-US"/>
                        <a:t>列名称</a:t>
                      </a:r>
                      <a:r>
                        <a:rPr lang="en-US" altLang="zh-CN"/>
                        <a:t>','</a:t>
                      </a:r>
                      <a:r>
                        <a:rPr lang="zh-CN" altLang="en-US"/>
                        <a:t>值</a:t>
                      </a:r>
                      <a:r>
                        <a:rPr lang="en-US" altLang="zh-CN"/>
                        <a:t>'</a:t>
                      </a:r>
                      <a:endParaRPr lang="zh-CN" altLang="en-US"/>
                    </a:p>
                  </a:txBody>
                  <a:tcPr/>
                </a:tc>
                <a:extLst>
                  <a:ext uri="{0D108BD9-81ED-4DB2-BD59-A6C34878D82A}">
                    <a16:rowId xmlns:a16="http://schemas.microsoft.com/office/drawing/2014/main" val="10001"/>
                  </a:ext>
                </a:extLst>
              </a:tr>
              <a:tr h="381000">
                <a:tc gridSpan="2">
                  <a:txBody>
                    <a:bodyPr/>
                    <a:lstStyle/>
                    <a:p>
                      <a:pPr>
                        <a:buNone/>
                      </a:pPr>
                      <a:endParaRPr lang="zh-CN" altLang="en-US"/>
                    </a:p>
                  </a:txBody>
                  <a:tcPr/>
                </a:tc>
                <a:tc hMerge="1">
                  <a:txBody>
                    <a:bodyPr/>
                    <a:lstStyle/>
                    <a:p>
                      <a:endParaRPr lang="zh-CN"/>
                    </a:p>
                  </a:txBody>
                  <a:tcPr/>
                </a:tc>
                <a:extLst>
                  <a:ext uri="{0D108BD9-81ED-4DB2-BD59-A6C34878D82A}">
                    <a16:rowId xmlns:a16="http://schemas.microsoft.com/office/drawing/2014/main" val="10002"/>
                  </a:ext>
                </a:extLst>
              </a:tr>
              <a:tr h="381000">
                <a:tc>
                  <a:txBody>
                    <a:bodyPr/>
                    <a:lstStyle/>
                    <a:p>
                      <a:pPr>
                        <a:buNone/>
                      </a:pPr>
                      <a:r>
                        <a:rPr lang="zh-CN" altLang="en-US"/>
                        <a:t>删除记录</a:t>
                      </a:r>
                    </a:p>
                  </a:txBody>
                  <a:tcPr/>
                </a:tc>
                <a:tc>
                  <a:txBody>
                    <a:bodyPr/>
                    <a:lstStyle/>
                    <a:p>
                      <a:pPr>
                        <a:buNone/>
                      </a:pPr>
                      <a:r>
                        <a:rPr lang="en-US" altLang="zh-CN"/>
                        <a:t>delete '</a:t>
                      </a:r>
                      <a:r>
                        <a:rPr lang="zh-CN" altLang="en-US"/>
                        <a:t>表名称</a:t>
                      </a:r>
                      <a:r>
                        <a:rPr lang="en-US" altLang="zh-CN"/>
                        <a:t>','</a:t>
                      </a:r>
                      <a:r>
                        <a:rPr lang="zh-CN" altLang="en-US"/>
                        <a:t>行键</a:t>
                      </a:r>
                      <a:r>
                        <a:rPr lang="en-US" altLang="zh-CN"/>
                        <a:t>','</a:t>
                      </a:r>
                      <a:r>
                        <a:rPr lang="zh-CN" altLang="en-US"/>
                        <a:t>列名称</a:t>
                      </a:r>
                      <a:r>
                        <a:rPr lang="en-US" altLang="zh-CN"/>
                        <a:t>'</a:t>
                      </a:r>
                      <a:endParaRPr lang="zh-CN" altLang="en-US"/>
                    </a:p>
                  </a:txBody>
                  <a:tcPr/>
                </a:tc>
                <a:extLst>
                  <a:ext uri="{0D108BD9-81ED-4DB2-BD59-A6C34878D82A}">
                    <a16:rowId xmlns:a16="http://schemas.microsoft.com/office/drawing/2014/main" val="10003"/>
                  </a:ext>
                </a:extLst>
              </a:tr>
              <a:tr h="394335">
                <a:tc>
                  <a:txBody>
                    <a:bodyPr/>
                    <a:lstStyle/>
                    <a:p>
                      <a:pPr>
                        <a:buNone/>
                      </a:pPr>
                      <a:r>
                        <a:rPr lang="zh-CN" altLang="en-US"/>
                        <a:t>删除整行的值</a:t>
                      </a:r>
                    </a:p>
                  </a:txBody>
                  <a:tcPr/>
                </a:tc>
                <a:tc>
                  <a:txBody>
                    <a:bodyPr/>
                    <a:lstStyle/>
                    <a:p>
                      <a:pPr>
                        <a:buNone/>
                      </a:pPr>
                      <a:r>
                        <a:rPr lang="zh-CN" altLang="en-US" sz="1800">
                          <a:sym typeface="+mn-ea"/>
                        </a:rPr>
                        <a:t>deleteall 'member','debugo'</a:t>
                      </a:r>
                      <a:endParaRPr lang="zh-CN" altLang="en-US"/>
                    </a:p>
                  </a:txBody>
                  <a:tcPr/>
                </a:tc>
                <a:extLst>
                  <a:ext uri="{0D108BD9-81ED-4DB2-BD59-A6C34878D82A}">
                    <a16:rowId xmlns:a16="http://schemas.microsoft.com/office/drawing/2014/main" val="10004"/>
                  </a:ext>
                </a:extLst>
              </a:tr>
              <a:tr h="394335">
                <a:tc gridSpan="2">
                  <a:txBody>
                    <a:bodyPr/>
                    <a:lstStyle/>
                    <a:p>
                      <a:pPr>
                        <a:buNone/>
                      </a:pPr>
                      <a:endParaRPr lang="zh-CN" altLang="en-US"/>
                    </a:p>
                  </a:txBody>
                  <a:tcPr/>
                </a:tc>
                <a:tc hMerge="1">
                  <a:txBody>
                    <a:bodyPr/>
                    <a:lstStyle/>
                    <a:p>
                      <a:endParaRPr lang="zh-CN"/>
                    </a:p>
                  </a:txBody>
                  <a:tcPr/>
                </a:tc>
                <a:extLst>
                  <a:ext uri="{0D108BD9-81ED-4DB2-BD59-A6C34878D82A}">
                    <a16:rowId xmlns:a16="http://schemas.microsoft.com/office/drawing/2014/main" val="10005"/>
                  </a:ext>
                </a:extLst>
              </a:tr>
              <a:tr h="381000">
                <a:tc>
                  <a:txBody>
                    <a:bodyPr/>
                    <a:lstStyle/>
                    <a:p>
                      <a:pPr>
                        <a:buNone/>
                      </a:pPr>
                      <a:r>
                        <a:rPr lang="zh-CN" altLang="en-US"/>
                        <a:t>更新记录</a:t>
                      </a:r>
                    </a:p>
                  </a:txBody>
                  <a:tcPr/>
                </a:tc>
                <a:tc>
                  <a:txBody>
                    <a:bodyPr/>
                    <a:lstStyle/>
                    <a:p>
                      <a:pPr>
                        <a:buNone/>
                      </a:pPr>
                      <a:r>
                        <a:rPr lang="zh-CN" altLang="en-US"/>
                        <a:t>就是重写一遍进行覆盖</a:t>
                      </a:r>
                    </a:p>
                  </a:txBody>
                  <a:tcPr/>
                </a:tc>
                <a:extLst>
                  <a:ext uri="{0D108BD9-81ED-4DB2-BD59-A6C34878D82A}">
                    <a16:rowId xmlns:a16="http://schemas.microsoft.com/office/drawing/2014/main" val="10006"/>
                  </a:ext>
                </a:extLst>
              </a:tr>
              <a:tr h="381000">
                <a:tc gridSpan="2">
                  <a:txBody>
                    <a:bodyPr/>
                    <a:lstStyle/>
                    <a:p>
                      <a:pPr>
                        <a:buNone/>
                      </a:pPr>
                      <a:endParaRPr lang="zh-CN" altLang="en-US"/>
                    </a:p>
                  </a:txBody>
                  <a:tcPr/>
                </a:tc>
                <a:tc hMerge="1">
                  <a:txBody>
                    <a:bodyPr/>
                    <a:lstStyle/>
                    <a:p>
                      <a:endParaRPr lang="zh-CN"/>
                    </a:p>
                  </a:txBody>
                  <a:tcPr/>
                </a:tc>
                <a:extLst>
                  <a:ext uri="{0D108BD9-81ED-4DB2-BD59-A6C34878D82A}">
                    <a16:rowId xmlns:a16="http://schemas.microsoft.com/office/drawing/2014/main" val="10007"/>
                  </a:ext>
                </a:extLst>
              </a:tr>
              <a:tr h="381000">
                <a:tc>
                  <a:txBody>
                    <a:bodyPr/>
                    <a:lstStyle/>
                    <a:p>
                      <a:pPr>
                        <a:buNone/>
                      </a:pPr>
                      <a:r>
                        <a:rPr lang="zh-CN" altLang="en-US"/>
                        <a:t>查看记录</a:t>
                      </a:r>
                    </a:p>
                  </a:txBody>
                  <a:tcPr/>
                </a:tc>
                <a:tc>
                  <a:txBody>
                    <a:bodyPr/>
                    <a:lstStyle/>
                    <a:p>
                      <a:pPr>
                        <a:buNone/>
                      </a:pPr>
                      <a:r>
                        <a:rPr lang="en-US" altLang="zh-CN"/>
                        <a:t>get '</a:t>
                      </a:r>
                      <a:r>
                        <a:rPr lang="zh-CN" altLang="en-US"/>
                        <a:t>表名称</a:t>
                      </a:r>
                      <a:r>
                        <a:rPr lang="en-US" altLang="zh-CN"/>
                        <a:t>','</a:t>
                      </a:r>
                      <a:r>
                        <a:rPr lang="zh-CN" altLang="en-US"/>
                        <a:t>行键</a:t>
                      </a:r>
                      <a:r>
                        <a:rPr lang="en-US" altLang="zh-CN"/>
                        <a:t>'</a:t>
                      </a:r>
                      <a:endParaRPr lang="zh-CN" altLang="en-US"/>
                    </a:p>
                  </a:txBody>
                  <a:tcPr/>
                </a:tc>
                <a:extLst>
                  <a:ext uri="{0D108BD9-81ED-4DB2-BD59-A6C34878D82A}">
                    <a16:rowId xmlns:a16="http://schemas.microsoft.com/office/drawing/2014/main" val="10008"/>
                  </a:ext>
                </a:extLst>
              </a:tr>
              <a:tr h="381000">
                <a:tc>
                  <a:txBody>
                    <a:bodyPr/>
                    <a:lstStyle/>
                    <a:p>
                      <a:pPr>
                        <a:buNone/>
                      </a:pPr>
                      <a:r>
                        <a:rPr lang="zh-CN" altLang="en-US"/>
                        <a:t>查看表中记录数</a:t>
                      </a:r>
                    </a:p>
                  </a:txBody>
                  <a:tcPr/>
                </a:tc>
                <a:tc>
                  <a:txBody>
                    <a:bodyPr/>
                    <a:lstStyle/>
                    <a:p>
                      <a:pPr>
                        <a:buNone/>
                      </a:pPr>
                      <a:r>
                        <a:rPr lang="en-US" altLang="zh-CN"/>
                        <a:t>count '</a:t>
                      </a:r>
                      <a:r>
                        <a:rPr lang="zh-CN" altLang="en-US"/>
                        <a:t>表名称</a:t>
                      </a:r>
                      <a:r>
                        <a:rPr lang="en-US" altLang="zh-CN"/>
                        <a:t>'</a:t>
                      </a:r>
                    </a:p>
                  </a:txBody>
                  <a:tcPr/>
                </a:tc>
                <a:extLst>
                  <a:ext uri="{0D108BD9-81ED-4DB2-BD59-A6C34878D82A}">
                    <a16:rowId xmlns:a16="http://schemas.microsoft.com/office/drawing/2014/main" val="10009"/>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5699125" cy="521970"/>
          </a:xfrm>
          <a:prstGeom prst="rect">
            <a:avLst/>
          </a:prstGeom>
          <a:noFill/>
        </p:spPr>
        <p:txBody>
          <a:bodyPr wrap="square" rtlCol="0">
            <a:spAutoFit/>
          </a:bodyPr>
          <a:lstStyle/>
          <a:p>
            <a:r>
              <a:rPr lang="en-US" altLang="zh-CN" sz="2800" b="1" dirty="0"/>
              <a:t>6.1.7  </a:t>
            </a:r>
            <a:r>
              <a:rPr lang="zh-CN" altLang="en-US" sz="2800" b="1" dirty="0"/>
              <a:t>访问</a:t>
            </a:r>
            <a:r>
              <a:rPr lang="en-US" altLang="zh-CN" sz="2800" b="1" dirty="0"/>
              <a:t>HBase</a:t>
            </a:r>
            <a:endParaRPr lang="zh-CN" altLang="en-US" sz="2800" b="1" dirty="0"/>
          </a:p>
        </p:txBody>
      </p:sp>
      <p:sp>
        <p:nvSpPr>
          <p:cNvPr id="2" name="文本框 1"/>
          <p:cNvSpPr txBox="1"/>
          <p:nvPr/>
        </p:nvSpPr>
        <p:spPr>
          <a:xfrm>
            <a:off x="921385" y="1413510"/>
            <a:ext cx="3685540" cy="368300"/>
          </a:xfrm>
          <a:prstGeom prst="rect">
            <a:avLst/>
          </a:prstGeom>
          <a:noFill/>
        </p:spPr>
        <p:txBody>
          <a:bodyPr wrap="square" rtlCol="0">
            <a:spAutoFit/>
          </a:bodyPr>
          <a:lstStyle/>
          <a:p>
            <a:r>
              <a:rPr lang="zh-CN" altLang="en-US" b="1"/>
              <a:t>（</a:t>
            </a:r>
            <a:r>
              <a:rPr lang="en-US" altLang="zh-CN" b="1"/>
              <a:t>2</a:t>
            </a:r>
            <a:r>
              <a:rPr lang="zh-CN" altLang="en-US" b="1"/>
              <a:t>）</a:t>
            </a:r>
            <a:r>
              <a:rPr lang="en-US" altLang="zh-CN" b="1" dirty="0">
                <a:sym typeface="+mn-ea"/>
              </a:rPr>
              <a:t>HBase Shell </a:t>
            </a:r>
            <a:r>
              <a:rPr lang="zh-CN" altLang="en-US" b="1" dirty="0">
                <a:sym typeface="+mn-ea"/>
              </a:rPr>
              <a:t>表</a:t>
            </a:r>
            <a:r>
              <a:rPr lang="en-US" altLang="zh-CN" b="1" dirty="0">
                <a:sym typeface="+mn-ea"/>
              </a:rPr>
              <a:t>3</a:t>
            </a:r>
            <a:endParaRPr lang="en-US" altLang="zh-CN" b="1"/>
          </a:p>
        </p:txBody>
      </p:sp>
      <p:graphicFrame>
        <p:nvGraphicFramePr>
          <p:cNvPr id="5" name="表格 4"/>
          <p:cNvGraphicFramePr/>
          <p:nvPr/>
        </p:nvGraphicFramePr>
        <p:xfrm>
          <a:off x="520700" y="1781810"/>
          <a:ext cx="10981055" cy="3429000"/>
        </p:xfrm>
        <a:graphic>
          <a:graphicData uri="http://schemas.openxmlformats.org/drawingml/2006/table">
            <a:tbl>
              <a:tblPr firstRow="1" bandRow="1">
                <a:tableStyleId>{5C22544A-7EE6-4342-B048-85BDC9FD1C3A}</a:tableStyleId>
              </a:tblPr>
              <a:tblGrid>
                <a:gridCol w="3387725">
                  <a:extLst>
                    <a:ext uri="{9D8B030D-6E8A-4147-A177-3AD203B41FA5}">
                      <a16:colId xmlns:a16="http://schemas.microsoft.com/office/drawing/2014/main" val="20000"/>
                    </a:ext>
                  </a:extLst>
                </a:gridCol>
                <a:gridCol w="7593330">
                  <a:extLst>
                    <a:ext uri="{9D8B030D-6E8A-4147-A177-3AD203B41FA5}">
                      <a16:colId xmlns:a16="http://schemas.microsoft.com/office/drawing/2014/main" val="20001"/>
                    </a:ext>
                  </a:extLst>
                </a:gridCol>
              </a:tblGrid>
              <a:tr h="381000">
                <a:tc>
                  <a:txBody>
                    <a:bodyPr/>
                    <a:lstStyle/>
                    <a:p>
                      <a:pPr>
                        <a:buNone/>
                      </a:pPr>
                      <a:r>
                        <a:rPr lang="zh-CN" altLang="en-US"/>
                        <a:t>动作</a:t>
                      </a:r>
                    </a:p>
                  </a:txBody>
                  <a:tcPr/>
                </a:tc>
                <a:tc>
                  <a:txBody>
                    <a:bodyPr/>
                    <a:lstStyle/>
                    <a:p>
                      <a:pPr>
                        <a:buNone/>
                      </a:pPr>
                      <a:r>
                        <a:rPr lang="zh-CN" altLang="en-US"/>
                        <a:t>命令表达式</a:t>
                      </a:r>
                    </a:p>
                  </a:txBody>
                  <a:tcPr/>
                </a:tc>
                <a:extLst>
                  <a:ext uri="{0D108BD9-81ED-4DB2-BD59-A6C34878D82A}">
                    <a16:rowId xmlns:a16="http://schemas.microsoft.com/office/drawing/2014/main" val="10000"/>
                  </a:ext>
                </a:extLst>
              </a:tr>
              <a:tr h="381000">
                <a:tc>
                  <a:txBody>
                    <a:bodyPr/>
                    <a:lstStyle/>
                    <a:p>
                      <a:pPr>
                        <a:buNone/>
                      </a:pPr>
                      <a:r>
                        <a:rPr lang="zh-CN" altLang="en-US" sz="1800">
                          <a:sym typeface="+mn-ea"/>
                        </a:rPr>
                        <a:t>扫描整张表</a:t>
                      </a:r>
                      <a:endParaRPr lang="zh-CN" altLang="en-US"/>
                    </a:p>
                  </a:txBody>
                  <a:tcPr/>
                </a:tc>
                <a:tc>
                  <a:txBody>
                    <a:bodyPr/>
                    <a:lstStyle/>
                    <a:p>
                      <a:pPr>
                        <a:buNone/>
                      </a:pPr>
                      <a:r>
                        <a:rPr lang="en-US" altLang="zh-CN"/>
                        <a:t>scan '</a:t>
                      </a:r>
                      <a:r>
                        <a:rPr lang="zh-CN" altLang="en-US"/>
                        <a:t>表名称</a:t>
                      </a:r>
                      <a:r>
                        <a:rPr lang="en-US" altLang="zh-CN"/>
                        <a:t>'</a:t>
                      </a:r>
                    </a:p>
                  </a:txBody>
                  <a:tcPr/>
                </a:tc>
                <a:extLst>
                  <a:ext uri="{0D108BD9-81ED-4DB2-BD59-A6C34878D82A}">
                    <a16:rowId xmlns:a16="http://schemas.microsoft.com/office/drawing/2014/main" val="10001"/>
                  </a:ext>
                </a:extLst>
              </a:tr>
              <a:tr h="381000">
                <a:tc>
                  <a:txBody>
                    <a:bodyPr/>
                    <a:lstStyle/>
                    <a:p>
                      <a:pPr>
                        <a:buNone/>
                      </a:pPr>
                      <a:r>
                        <a:rPr lang="zh-CN" altLang="en-US"/>
                        <a:t>扫描整个列簇</a:t>
                      </a:r>
                    </a:p>
                  </a:txBody>
                  <a:tcPr/>
                </a:tc>
                <a:tc>
                  <a:txBody>
                    <a:bodyPr/>
                    <a:lstStyle/>
                    <a:p>
                      <a:pPr>
                        <a:buNone/>
                      </a:pPr>
                      <a:r>
                        <a:rPr lang="en-US" altLang="zh-CN"/>
                        <a:t>scan '</a:t>
                      </a:r>
                      <a:r>
                        <a:rPr lang="zh-CN" altLang="en-US" sz="1800">
                          <a:sym typeface="+mn-ea"/>
                        </a:rPr>
                        <a:t>表名称</a:t>
                      </a:r>
                      <a:r>
                        <a:rPr lang="en-US" altLang="zh-CN"/>
                        <a:t>', {COLUMN=&gt;'</a:t>
                      </a:r>
                      <a:r>
                        <a:rPr lang="zh-CN" altLang="en-US" sz="1800">
                          <a:sym typeface="+mn-ea"/>
                        </a:rPr>
                        <a:t>列族</a:t>
                      </a:r>
                      <a:r>
                        <a:rPr lang="en-US" altLang="zh-CN"/>
                        <a:t>'}</a:t>
                      </a:r>
                    </a:p>
                  </a:txBody>
                  <a:tcPr/>
                </a:tc>
                <a:extLst>
                  <a:ext uri="{0D108BD9-81ED-4DB2-BD59-A6C34878D82A}">
                    <a16:rowId xmlns:a16="http://schemas.microsoft.com/office/drawing/2014/main" val="10002"/>
                  </a:ext>
                </a:extLst>
              </a:tr>
              <a:tr h="381000">
                <a:tc>
                  <a:txBody>
                    <a:bodyPr/>
                    <a:lstStyle/>
                    <a:p>
                      <a:pPr>
                        <a:buNone/>
                      </a:pPr>
                      <a:r>
                        <a:rPr lang="zh-CN" altLang="en-US"/>
                        <a:t>查看某个表某个列中所有数据</a:t>
                      </a:r>
                    </a:p>
                  </a:txBody>
                  <a:tcPr/>
                </a:tc>
                <a:tc>
                  <a:txBody>
                    <a:bodyPr/>
                    <a:lstStyle/>
                    <a:p>
                      <a:pPr>
                        <a:buNone/>
                      </a:pPr>
                      <a:r>
                        <a:rPr lang="en-US" altLang="zh-CN"/>
                        <a:t>scan '</a:t>
                      </a:r>
                      <a:r>
                        <a:rPr lang="zh-CN" altLang="en-US"/>
                        <a:t>表名称</a:t>
                      </a:r>
                      <a:r>
                        <a:rPr lang="en-US" altLang="zh-CN"/>
                        <a:t>',{COLUMNS=&gt;'</a:t>
                      </a:r>
                      <a:r>
                        <a:rPr lang="zh-CN" altLang="en-US"/>
                        <a:t>列族名</a:t>
                      </a:r>
                      <a:r>
                        <a:rPr lang="en-US" altLang="zh-CN"/>
                        <a:t>:</a:t>
                      </a:r>
                      <a:r>
                        <a:rPr lang="zh-CN" altLang="en-US"/>
                        <a:t>列名称</a:t>
                      </a:r>
                      <a:r>
                        <a:rPr lang="en-US" altLang="zh-CN"/>
                        <a:t>'}</a:t>
                      </a:r>
                      <a:endParaRPr lang="zh-CN" altLang="en-US"/>
                    </a:p>
                  </a:txBody>
                  <a:tcPr/>
                </a:tc>
                <a:extLst>
                  <a:ext uri="{0D108BD9-81ED-4DB2-BD59-A6C34878D82A}">
                    <a16:rowId xmlns:a16="http://schemas.microsoft.com/office/drawing/2014/main" val="10003"/>
                  </a:ext>
                </a:extLst>
              </a:tr>
              <a:tr h="381000">
                <a:tc>
                  <a:txBody>
                    <a:bodyPr/>
                    <a:lstStyle/>
                    <a:p>
                      <a:pPr>
                        <a:buNone/>
                      </a:pPr>
                      <a:r>
                        <a:rPr lang="zh-CN" altLang="en-US"/>
                        <a:t>限制查询结果行数</a:t>
                      </a:r>
                    </a:p>
                    <a:p>
                      <a:pPr>
                        <a:buNone/>
                      </a:pPr>
                      <a:r>
                        <a:rPr lang="zh-CN" altLang="en-US"/>
                        <a:t>先根据这个</a:t>
                      </a:r>
                      <a:r>
                        <a:rPr lang="en-US" altLang="zh-CN"/>
                        <a:t>row</a:t>
                      </a:r>
                      <a:r>
                        <a:rPr lang="zh-CN" altLang="en-US"/>
                        <a:t>key定位到region，再向后扫描</a:t>
                      </a:r>
                    </a:p>
                  </a:txBody>
                  <a:tcPr/>
                </a:tc>
                <a:tc>
                  <a:txBody>
                    <a:bodyPr/>
                    <a:lstStyle/>
                    <a:p>
                      <a:pPr>
                        <a:buNone/>
                      </a:pPr>
                      <a:r>
                        <a:rPr lang="zh-CN" altLang="en-US"/>
                        <a:t>scan '</a:t>
                      </a:r>
                      <a:r>
                        <a:rPr lang="zh-CN" altLang="en-US" sz="1800">
                          <a:sym typeface="+mn-ea"/>
                        </a:rPr>
                        <a:t>表名称</a:t>
                      </a:r>
                      <a:r>
                        <a:rPr lang="zh-CN" altLang="en-US"/>
                        <a:t>', { STARTROW =&gt; '</a:t>
                      </a:r>
                      <a:r>
                        <a:rPr lang="en-US" altLang="zh-CN"/>
                        <a:t>rowkey1</a:t>
                      </a:r>
                      <a:r>
                        <a:rPr lang="zh-CN" altLang="en-US"/>
                        <a:t>', LIMIT=&gt;行数, VERSIONS=&gt;版本数}</a:t>
                      </a:r>
                    </a:p>
                    <a:p>
                      <a:pPr>
                        <a:buNone/>
                      </a:pPr>
                      <a:endParaRPr lang="zh-CN" altLang="en-US"/>
                    </a:p>
                    <a:p>
                      <a:pPr>
                        <a:buNone/>
                      </a:pPr>
                      <a:r>
                        <a:rPr lang="zh-CN" altLang="en-US"/>
                        <a:t>（也可传入STOPROW(结束行)、TIMERANGE（限定时间戳范围））</a:t>
                      </a:r>
                    </a:p>
                  </a:txBody>
                  <a:tcPr/>
                </a:tc>
                <a:extLst>
                  <a:ext uri="{0D108BD9-81ED-4DB2-BD59-A6C34878D82A}">
                    <a16:rowId xmlns:a16="http://schemas.microsoft.com/office/drawing/2014/main" val="10004"/>
                  </a:ext>
                </a:extLst>
              </a:tr>
              <a:tr h="381000">
                <a:tc>
                  <a:txBody>
                    <a:bodyPr/>
                    <a:lstStyle/>
                    <a:p>
                      <a:pPr>
                        <a:buNone/>
                      </a:pPr>
                      <a:r>
                        <a:rPr lang="zh-CN" altLang="en-US"/>
                        <a:t>等值过滤</a:t>
                      </a:r>
                    </a:p>
                  </a:txBody>
                  <a:tcPr/>
                </a:tc>
                <a:tc>
                  <a:txBody>
                    <a:bodyPr/>
                    <a:lstStyle/>
                    <a:p>
                      <a:pPr>
                        <a:buNone/>
                      </a:pPr>
                      <a:r>
                        <a:rPr lang="zh-CN" altLang="en-US"/>
                        <a:t>scan '</a:t>
                      </a:r>
                      <a:r>
                        <a:rPr lang="zh-CN" altLang="en-US" sz="1800">
                          <a:sym typeface="+mn-ea"/>
                        </a:rPr>
                        <a:t>表名称</a:t>
                      </a:r>
                      <a:r>
                        <a:rPr lang="zh-CN" altLang="en-US"/>
                        <a:t>', FILTER=&gt;"ValueFilter(=,'binary:某值</a:t>
                      </a:r>
                      <a:r>
                        <a:rPr lang="en-US" altLang="zh-CN"/>
                        <a:t>'</a:t>
                      </a:r>
                      <a:r>
                        <a:rPr lang="zh-CN" altLang="en-US"/>
                        <a:t>)"</a:t>
                      </a:r>
                    </a:p>
                  </a:txBody>
                  <a:tcPr/>
                </a:tc>
                <a:extLst>
                  <a:ext uri="{0D108BD9-81ED-4DB2-BD59-A6C34878D82A}">
                    <a16:rowId xmlns:a16="http://schemas.microsoft.com/office/drawing/2014/main" val="10005"/>
                  </a:ext>
                </a:extLst>
              </a:tr>
              <a:tr h="381000">
                <a:tc>
                  <a:txBody>
                    <a:bodyPr/>
                    <a:lstStyle/>
                    <a:p>
                      <a:pPr>
                        <a:buNone/>
                      </a:pPr>
                      <a:r>
                        <a:rPr lang="zh-CN" altLang="en-US"/>
                        <a:t>值包含子串 </a:t>
                      </a:r>
                      <a:r>
                        <a:rPr lang="zh-CN" altLang="en-US" sz="1800">
                          <a:sym typeface="+mn-ea"/>
                        </a:rPr>
                        <a:t>过滤</a:t>
                      </a:r>
                      <a:endParaRPr lang="zh-CN" altLang="en-US"/>
                    </a:p>
                  </a:txBody>
                  <a:tcPr/>
                </a:tc>
                <a:tc>
                  <a:txBody>
                    <a:bodyPr/>
                    <a:lstStyle/>
                    <a:p>
                      <a:pPr>
                        <a:buNone/>
                      </a:pPr>
                      <a:r>
                        <a:rPr lang="zh-CN" altLang="en-US"/>
                        <a:t>scan '</a:t>
                      </a:r>
                      <a:r>
                        <a:rPr lang="zh-CN" altLang="en-US" sz="1800">
                          <a:sym typeface="+mn-ea"/>
                        </a:rPr>
                        <a:t>表名称</a:t>
                      </a:r>
                      <a:r>
                        <a:rPr lang="zh-CN" altLang="en-US"/>
                        <a:t>', FILTER=&gt;"ValueFilter(=,'substring:子串')"</a:t>
                      </a:r>
                    </a:p>
                  </a:txBody>
                  <a:tcPr/>
                </a:tc>
                <a:extLst>
                  <a:ext uri="{0D108BD9-81ED-4DB2-BD59-A6C34878D82A}">
                    <a16:rowId xmlns:a16="http://schemas.microsoft.com/office/drawing/2014/main" val="10006"/>
                  </a:ext>
                </a:extLst>
              </a:tr>
              <a:tr h="381000">
                <a:tc>
                  <a:txBody>
                    <a:bodyPr/>
                    <a:lstStyle/>
                    <a:p>
                      <a:pPr>
                        <a:buNone/>
                      </a:pPr>
                      <a:r>
                        <a:rPr lang="zh-CN" altLang="en-US"/>
                        <a:t>列名中的前缀</a:t>
                      </a:r>
                    </a:p>
                  </a:txBody>
                  <a:tcPr/>
                </a:tc>
                <a:tc>
                  <a:txBody>
                    <a:bodyPr/>
                    <a:lstStyle/>
                    <a:p>
                      <a:pPr>
                        <a:buNone/>
                      </a:pPr>
                      <a:r>
                        <a:rPr lang="zh-CN" altLang="en-US"/>
                        <a:t>scan '</a:t>
                      </a:r>
                      <a:r>
                        <a:rPr lang="zh-CN" altLang="en-US" sz="1800">
                          <a:sym typeface="+mn-ea"/>
                        </a:rPr>
                        <a:t>表名称</a:t>
                      </a:r>
                      <a:r>
                        <a:rPr lang="zh-CN" altLang="en-US"/>
                        <a:t>', FILTER=&gt;"ColumnPrefixFilter('某前缀')"</a:t>
                      </a:r>
                    </a:p>
                  </a:txBody>
                  <a:tcPr/>
                </a:tc>
                <a:extLst>
                  <a:ext uri="{0D108BD9-81ED-4DB2-BD59-A6C34878D82A}">
                    <a16:rowId xmlns:a16="http://schemas.microsoft.com/office/drawing/2014/main" val="10007"/>
                  </a:ext>
                </a:extLst>
              </a:tr>
              <a:tr h="381000">
                <a:tc>
                  <a:txBody>
                    <a:bodyPr/>
                    <a:lstStyle/>
                    <a:p>
                      <a:pPr>
                        <a:buNone/>
                      </a:pPr>
                      <a:r>
                        <a:rPr lang="zh-CN" altLang="en-US"/>
                        <a:t>Rowkey的前缀进行判断</a:t>
                      </a:r>
                    </a:p>
                  </a:txBody>
                  <a:tcPr/>
                </a:tc>
                <a:tc>
                  <a:txBody>
                    <a:bodyPr/>
                    <a:lstStyle/>
                    <a:p>
                      <a:pPr>
                        <a:buNone/>
                      </a:pPr>
                      <a:r>
                        <a:rPr lang="zh-CN" altLang="en-US"/>
                        <a:t>scan '</a:t>
                      </a:r>
                      <a:r>
                        <a:rPr lang="zh-CN" altLang="en-US" sz="1800">
                          <a:sym typeface="+mn-ea"/>
                        </a:rPr>
                        <a:t>表名称</a:t>
                      </a:r>
                      <a:r>
                        <a:rPr lang="zh-CN" altLang="en-US"/>
                        <a:t>', FILTER=&gt;"PrefixFilter('</a:t>
                      </a:r>
                      <a:r>
                        <a:rPr lang="zh-CN" altLang="en-US" sz="1800">
                          <a:sym typeface="+mn-ea"/>
                        </a:rPr>
                        <a:t>某前缀</a:t>
                      </a:r>
                      <a:r>
                        <a:rPr lang="zh-CN" altLang="en-US"/>
                        <a:t>')"</a:t>
                      </a:r>
                    </a:p>
                  </a:txBody>
                  <a:tcPr/>
                </a:tc>
                <a:extLst>
                  <a:ext uri="{0D108BD9-81ED-4DB2-BD59-A6C34878D82A}">
                    <a16:rowId xmlns:a16="http://schemas.microsoft.com/office/drawing/2014/main" val="10008"/>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5252085" cy="521970"/>
          </a:xfrm>
          <a:prstGeom prst="rect">
            <a:avLst/>
          </a:prstGeom>
          <a:noFill/>
        </p:spPr>
        <p:txBody>
          <a:bodyPr wrap="square" rtlCol="0">
            <a:spAutoFit/>
          </a:bodyPr>
          <a:lstStyle/>
          <a:p>
            <a:r>
              <a:rPr lang="en-US" altLang="zh-CN" sz="2800" b="1" dirty="0">
                <a:sym typeface="+mn-ea"/>
              </a:rPr>
              <a:t>6.1  HBase</a:t>
            </a:r>
          </a:p>
        </p:txBody>
      </p:sp>
      <p:sp>
        <p:nvSpPr>
          <p:cNvPr id="14338" name="AutoShape 2" descr="http://img5.imgtn.bdimg.com/it/u=1961741723,3682482388&amp;fm=26&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14340" name="AutoShape 4" descr="http://img5.imgtn.bdimg.com/it/u=1961741723,3682482388&amp;fm=26&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pic>
        <p:nvPicPr>
          <p:cNvPr id="14342" name="Picture 6" descr="https://timgsa.baidu.com/timg?image&amp;quality=80&amp;size=b9999_10000&amp;sec=1502728983719&amp;di=b5c5fd0355a9bdf1d0f476f6ba99a230&amp;imgtype=0&amp;src=http%3A%2F%2Fimg0w.pconline.com.cn%2Fpconline%2F1307%2F22%2F3392887_13-2.jpg"/>
          <p:cNvPicPr>
            <a:picLocks noChangeAspect="1" noChangeArrowheads="1"/>
          </p:cNvPicPr>
          <p:nvPr/>
        </p:nvPicPr>
        <p:blipFill>
          <a:blip r:embed="rId3" cstate="print"/>
          <a:srcRect/>
          <a:stretch>
            <a:fillRect/>
          </a:stretch>
        </p:blipFill>
        <p:spPr bwMode="auto">
          <a:xfrm>
            <a:off x="155575" y="-136525"/>
            <a:ext cx="38100" cy="76200"/>
          </a:xfrm>
          <a:prstGeom prst="rect">
            <a:avLst/>
          </a:prstGeom>
          <a:noFill/>
        </p:spPr>
      </p:pic>
      <p:sp>
        <p:nvSpPr>
          <p:cNvPr id="2" name="文本框 1"/>
          <p:cNvSpPr txBox="1"/>
          <p:nvPr/>
        </p:nvSpPr>
        <p:spPr>
          <a:xfrm>
            <a:off x="1064260" y="1550670"/>
            <a:ext cx="9805035" cy="368300"/>
          </a:xfrm>
          <a:prstGeom prst="rect">
            <a:avLst/>
          </a:prstGeom>
          <a:noFill/>
        </p:spPr>
        <p:txBody>
          <a:bodyPr wrap="square" rtlCol="0">
            <a:spAutoFit/>
          </a:bodyPr>
          <a:lstStyle/>
          <a:p>
            <a:r>
              <a:rPr lang="en-US" altLang="zh-CN"/>
              <a:t>HBase</a:t>
            </a:r>
            <a:r>
              <a:rPr lang="zh-CN" altLang="en-US"/>
              <a:t>是一个在</a:t>
            </a:r>
            <a:r>
              <a:rPr lang="en-US" altLang="zh-CN"/>
              <a:t>HDFS</a:t>
            </a:r>
            <a:r>
              <a:rPr lang="zh-CN" altLang="en-US"/>
              <a:t>上开发的</a:t>
            </a:r>
            <a:r>
              <a:rPr lang="zh-CN" altLang="en-US">
                <a:sym typeface="+mn-ea"/>
              </a:rPr>
              <a:t>分布式的、</a:t>
            </a:r>
            <a:r>
              <a:rPr lang="zh-CN" altLang="en-US"/>
              <a:t>面向列的开源数据库。</a:t>
            </a:r>
          </a:p>
        </p:txBody>
      </p:sp>
      <p:pic>
        <p:nvPicPr>
          <p:cNvPr id="5" name="图片 4"/>
          <p:cNvPicPr>
            <a:picLocks noChangeAspect="1"/>
          </p:cNvPicPr>
          <p:nvPr/>
        </p:nvPicPr>
        <p:blipFill>
          <a:blip r:embed="rId4"/>
          <a:stretch>
            <a:fillRect/>
          </a:stretch>
        </p:blipFill>
        <p:spPr>
          <a:xfrm>
            <a:off x="2013585" y="2841625"/>
            <a:ext cx="7906385" cy="201866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5699125" cy="521970"/>
          </a:xfrm>
          <a:prstGeom prst="rect">
            <a:avLst/>
          </a:prstGeom>
          <a:noFill/>
        </p:spPr>
        <p:txBody>
          <a:bodyPr wrap="square" rtlCol="0">
            <a:spAutoFit/>
          </a:bodyPr>
          <a:lstStyle/>
          <a:p>
            <a:r>
              <a:rPr lang="en-US" altLang="zh-CN" sz="2800" b="1" dirty="0"/>
              <a:t>6.1.7  </a:t>
            </a:r>
            <a:r>
              <a:rPr lang="zh-CN" altLang="en-US" sz="2800" b="1" dirty="0"/>
              <a:t>访问</a:t>
            </a:r>
            <a:r>
              <a:rPr lang="en-US" altLang="zh-CN" sz="2800" b="1" dirty="0"/>
              <a:t>HBase</a:t>
            </a:r>
            <a:endParaRPr lang="zh-CN" altLang="en-US" sz="2800" b="1" dirty="0"/>
          </a:p>
        </p:txBody>
      </p:sp>
      <p:sp>
        <p:nvSpPr>
          <p:cNvPr id="2" name="文本框 1"/>
          <p:cNvSpPr txBox="1"/>
          <p:nvPr/>
        </p:nvSpPr>
        <p:spPr>
          <a:xfrm>
            <a:off x="1355725" y="1334770"/>
            <a:ext cx="6759575" cy="368300"/>
          </a:xfrm>
          <a:prstGeom prst="rect">
            <a:avLst/>
          </a:prstGeom>
          <a:noFill/>
        </p:spPr>
        <p:txBody>
          <a:bodyPr wrap="square" rtlCol="0">
            <a:spAutoFit/>
          </a:bodyPr>
          <a:lstStyle/>
          <a:p>
            <a:r>
              <a:rPr lang="zh-CN" altLang="en-US" b="1"/>
              <a:t>（</a:t>
            </a:r>
            <a:r>
              <a:rPr lang="en-US" altLang="zh-CN" b="1"/>
              <a:t>3</a:t>
            </a:r>
            <a:r>
              <a:rPr lang="zh-CN" altLang="en-US" b="1"/>
              <a:t>）</a:t>
            </a:r>
            <a:r>
              <a:rPr lang="en-US" altLang="zh-CN" b="1"/>
              <a:t>HBase JAVA API</a:t>
            </a:r>
            <a:endParaRPr lang="en-US" altLang="zh-CN"/>
          </a:p>
        </p:txBody>
      </p:sp>
      <p:graphicFrame>
        <p:nvGraphicFramePr>
          <p:cNvPr id="5" name="表格 4"/>
          <p:cNvGraphicFramePr/>
          <p:nvPr/>
        </p:nvGraphicFramePr>
        <p:xfrm>
          <a:off x="1502410" y="1823085"/>
          <a:ext cx="8533130" cy="3429000"/>
        </p:xfrm>
        <a:graphic>
          <a:graphicData uri="http://schemas.openxmlformats.org/drawingml/2006/table">
            <a:tbl>
              <a:tblPr firstRow="1" bandRow="1">
                <a:tableStyleId>{5C22544A-7EE6-4342-B048-85BDC9FD1C3A}</a:tableStyleId>
              </a:tblPr>
              <a:tblGrid>
                <a:gridCol w="2617470">
                  <a:extLst>
                    <a:ext uri="{9D8B030D-6E8A-4147-A177-3AD203B41FA5}">
                      <a16:colId xmlns:a16="http://schemas.microsoft.com/office/drawing/2014/main" val="20000"/>
                    </a:ext>
                  </a:extLst>
                </a:gridCol>
                <a:gridCol w="5915660">
                  <a:extLst>
                    <a:ext uri="{9D8B030D-6E8A-4147-A177-3AD203B41FA5}">
                      <a16:colId xmlns:a16="http://schemas.microsoft.com/office/drawing/2014/main" val="20001"/>
                    </a:ext>
                  </a:extLst>
                </a:gridCol>
              </a:tblGrid>
              <a:tr h="381000">
                <a:tc>
                  <a:txBody>
                    <a:bodyPr/>
                    <a:lstStyle/>
                    <a:p>
                      <a:pPr>
                        <a:buNone/>
                      </a:pPr>
                      <a:r>
                        <a:rPr lang="en-US" altLang="zh-CN"/>
                        <a:t>JAVA</a:t>
                      </a:r>
                      <a:r>
                        <a:rPr lang="zh-CN" altLang="en-US"/>
                        <a:t>类</a:t>
                      </a:r>
                    </a:p>
                  </a:txBody>
                  <a:tcPr/>
                </a:tc>
                <a:tc>
                  <a:txBody>
                    <a:bodyPr/>
                    <a:lstStyle/>
                    <a:p>
                      <a:pPr>
                        <a:buNone/>
                      </a:pPr>
                      <a:r>
                        <a:rPr lang="en-US" altLang="zh-CN"/>
                        <a:t>HBase</a:t>
                      </a:r>
                      <a:r>
                        <a:rPr lang="zh-CN" altLang="en-US"/>
                        <a:t>数据模型</a:t>
                      </a:r>
                    </a:p>
                  </a:txBody>
                  <a:tcPr/>
                </a:tc>
                <a:extLst>
                  <a:ext uri="{0D108BD9-81ED-4DB2-BD59-A6C34878D82A}">
                    <a16:rowId xmlns:a16="http://schemas.microsoft.com/office/drawing/2014/main" val="10000"/>
                  </a:ext>
                </a:extLst>
              </a:tr>
              <a:tr h="381000">
                <a:tc>
                  <a:txBody>
                    <a:bodyPr/>
                    <a:lstStyle/>
                    <a:p>
                      <a:pPr>
                        <a:buNone/>
                      </a:pPr>
                      <a:r>
                        <a:rPr lang="zh-CN" altLang="en-US"/>
                        <a:t>HBaseAdmin</a:t>
                      </a:r>
                    </a:p>
                  </a:txBody>
                  <a:tcPr/>
                </a:tc>
                <a:tc rowSpan="2">
                  <a:txBody>
                    <a:bodyPr/>
                    <a:lstStyle/>
                    <a:p>
                      <a:pPr algn="ctr">
                        <a:buNone/>
                      </a:pPr>
                      <a:r>
                        <a:rPr lang="zh-CN" altLang="en-US"/>
                        <a:t>数据库（</a:t>
                      </a:r>
                      <a:r>
                        <a:rPr lang="en-US" altLang="zh-CN"/>
                        <a:t>DataBase</a:t>
                      </a:r>
                      <a:r>
                        <a:rPr lang="zh-CN" altLang="en-US"/>
                        <a:t>）</a:t>
                      </a:r>
                    </a:p>
                  </a:txBody>
                  <a:tcPr anchor="ctr"/>
                </a:tc>
                <a:extLst>
                  <a:ext uri="{0D108BD9-81ED-4DB2-BD59-A6C34878D82A}">
                    <a16:rowId xmlns:a16="http://schemas.microsoft.com/office/drawing/2014/main" val="10001"/>
                  </a:ext>
                </a:extLst>
              </a:tr>
              <a:tr h="381000">
                <a:tc>
                  <a:txBody>
                    <a:bodyPr/>
                    <a:lstStyle/>
                    <a:p>
                      <a:pPr>
                        <a:buNone/>
                      </a:pPr>
                      <a:r>
                        <a:rPr lang="en-US" altLang="zh-CN"/>
                        <a:t>HBaseConfiguration</a:t>
                      </a:r>
                    </a:p>
                  </a:txBody>
                  <a:tcPr/>
                </a:tc>
                <a:tc vMerge="1">
                  <a:txBody>
                    <a:bodyPr/>
                    <a:lstStyle/>
                    <a:p>
                      <a:endParaRPr lang="zh-CN"/>
                    </a:p>
                  </a:txBody>
                  <a:tcPr/>
                </a:tc>
                <a:extLst>
                  <a:ext uri="{0D108BD9-81ED-4DB2-BD59-A6C34878D82A}">
                    <a16:rowId xmlns:a16="http://schemas.microsoft.com/office/drawing/2014/main" val="10002"/>
                  </a:ext>
                </a:extLst>
              </a:tr>
              <a:tr h="381000">
                <a:tc>
                  <a:txBody>
                    <a:bodyPr/>
                    <a:lstStyle/>
                    <a:p>
                      <a:pPr>
                        <a:buNone/>
                      </a:pPr>
                      <a:r>
                        <a:rPr lang="en-US" altLang="zh-CN"/>
                        <a:t>HTable</a:t>
                      </a:r>
                    </a:p>
                  </a:txBody>
                  <a:tcPr/>
                </a:tc>
                <a:tc>
                  <a:txBody>
                    <a:bodyPr/>
                    <a:lstStyle/>
                    <a:p>
                      <a:pPr algn="ctr">
                        <a:buNone/>
                      </a:pPr>
                      <a:r>
                        <a:rPr lang="zh-CN" altLang="en-US"/>
                        <a:t>表（</a:t>
                      </a:r>
                      <a:r>
                        <a:rPr lang="en-US" altLang="zh-CN"/>
                        <a:t>Table)</a:t>
                      </a:r>
                    </a:p>
                  </a:txBody>
                  <a:tcPr anchor="ctr"/>
                </a:tc>
                <a:extLst>
                  <a:ext uri="{0D108BD9-81ED-4DB2-BD59-A6C34878D82A}">
                    <a16:rowId xmlns:a16="http://schemas.microsoft.com/office/drawing/2014/main" val="10003"/>
                  </a:ext>
                </a:extLst>
              </a:tr>
              <a:tr h="381000">
                <a:tc>
                  <a:txBody>
                    <a:bodyPr/>
                    <a:lstStyle/>
                    <a:p>
                      <a:pPr>
                        <a:buNone/>
                      </a:pPr>
                      <a:r>
                        <a:rPr lang="en-US" altLang="zh-CN"/>
                        <a:t>HtableDescriptor</a:t>
                      </a:r>
                    </a:p>
                  </a:txBody>
                  <a:tcPr/>
                </a:tc>
                <a:tc>
                  <a:txBody>
                    <a:bodyPr/>
                    <a:lstStyle/>
                    <a:p>
                      <a:pPr algn="ctr">
                        <a:buNone/>
                      </a:pPr>
                      <a:r>
                        <a:rPr lang="zh-CN" altLang="en-US"/>
                        <a:t>列族（</a:t>
                      </a:r>
                      <a:r>
                        <a:rPr lang="en-US" altLang="zh-CN"/>
                        <a:t>Column Family</a:t>
                      </a:r>
                      <a:r>
                        <a:rPr lang="zh-CN" altLang="en-US"/>
                        <a:t>）</a:t>
                      </a:r>
                    </a:p>
                  </a:txBody>
                  <a:tcPr anchor="ctr"/>
                </a:tc>
                <a:extLst>
                  <a:ext uri="{0D108BD9-81ED-4DB2-BD59-A6C34878D82A}">
                    <a16:rowId xmlns:a16="http://schemas.microsoft.com/office/drawing/2014/main" val="10004"/>
                  </a:ext>
                </a:extLst>
              </a:tr>
              <a:tr h="381000">
                <a:tc>
                  <a:txBody>
                    <a:bodyPr/>
                    <a:lstStyle/>
                    <a:p>
                      <a:pPr>
                        <a:buNone/>
                      </a:pPr>
                      <a:r>
                        <a:rPr lang="en-US" altLang="zh-CN"/>
                        <a:t>Put</a:t>
                      </a:r>
                    </a:p>
                  </a:txBody>
                  <a:tcPr/>
                </a:tc>
                <a:tc rowSpan="4">
                  <a:txBody>
                    <a:bodyPr/>
                    <a:lstStyle/>
                    <a:p>
                      <a:pPr algn="ctr">
                        <a:buNone/>
                      </a:pPr>
                      <a:r>
                        <a:rPr lang="zh-CN" altLang="en-US"/>
                        <a:t>列修饰符（</a:t>
                      </a:r>
                      <a:r>
                        <a:rPr lang="en-US" altLang="zh-CN"/>
                        <a:t>Column Qualifier</a:t>
                      </a:r>
                      <a:r>
                        <a:rPr lang="zh-CN" altLang="en-US"/>
                        <a:t>）</a:t>
                      </a:r>
                    </a:p>
                  </a:txBody>
                  <a:tcPr anchor="ctr"/>
                </a:tc>
                <a:extLst>
                  <a:ext uri="{0D108BD9-81ED-4DB2-BD59-A6C34878D82A}">
                    <a16:rowId xmlns:a16="http://schemas.microsoft.com/office/drawing/2014/main" val="10005"/>
                  </a:ext>
                </a:extLst>
              </a:tr>
              <a:tr h="381000">
                <a:tc>
                  <a:txBody>
                    <a:bodyPr/>
                    <a:lstStyle/>
                    <a:p>
                      <a:pPr>
                        <a:buNone/>
                      </a:pPr>
                      <a:r>
                        <a:rPr lang="en-US" altLang="zh-CN"/>
                        <a:t>Delete</a:t>
                      </a:r>
                    </a:p>
                  </a:txBody>
                  <a:tcPr/>
                </a:tc>
                <a:tc vMerge="1">
                  <a:txBody>
                    <a:bodyPr/>
                    <a:lstStyle/>
                    <a:p>
                      <a:endParaRPr lang="zh-CN"/>
                    </a:p>
                  </a:txBody>
                  <a:tcPr/>
                </a:tc>
                <a:extLst>
                  <a:ext uri="{0D108BD9-81ED-4DB2-BD59-A6C34878D82A}">
                    <a16:rowId xmlns:a16="http://schemas.microsoft.com/office/drawing/2014/main" val="10006"/>
                  </a:ext>
                </a:extLst>
              </a:tr>
              <a:tr h="381000">
                <a:tc>
                  <a:txBody>
                    <a:bodyPr/>
                    <a:lstStyle/>
                    <a:p>
                      <a:pPr>
                        <a:buNone/>
                      </a:pPr>
                      <a:r>
                        <a:rPr lang="en-US" altLang="zh-CN" sz="1800">
                          <a:sym typeface="+mn-ea"/>
                        </a:rPr>
                        <a:t>Get</a:t>
                      </a:r>
                      <a:endParaRPr lang="en-US" altLang="zh-CN"/>
                    </a:p>
                  </a:txBody>
                  <a:tcPr/>
                </a:tc>
                <a:tc vMerge="1">
                  <a:txBody>
                    <a:bodyPr/>
                    <a:lstStyle/>
                    <a:p>
                      <a:endParaRPr lang="zh-CN"/>
                    </a:p>
                  </a:txBody>
                  <a:tcPr/>
                </a:tc>
                <a:extLst>
                  <a:ext uri="{0D108BD9-81ED-4DB2-BD59-A6C34878D82A}">
                    <a16:rowId xmlns:a16="http://schemas.microsoft.com/office/drawing/2014/main" val="10007"/>
                  </a:ext>
                </a:extLst>
              </a:tr>
              <a:tr h="381000">
                <a:tc>
                  <a:txBody>
                    <a:bodyPr/>
                    <a:lstStyle/>
                    <a:p>
                      <a:pPr>
                        <a:buNone/>
                      </a:pPr>
                      <a:r>
                        <a:rPr lang="en-US" altLang="zh-CN"/>
                        <a:t>Scanner</a:t>
                      </a:r>
                    </a:p>
                  </a:txBody>
                  <a:tcPr/>
                </a:tc>
                <a:tc vMerge="1">
                  <a:txBody>
                    <a:bodyPr/>
                    <a:lstStyle/>
                    <a:p>
                      <a:endParaRPr lang="zh-CN"/>
                    </a:p>
                  </a:txBody>
                  <a:tcPr/>
                </a:tc>
                <a:extLst>
                  <a:ext uri="{0D108BD9-81ED-4DB2-BD59-A6C34878D82A}">
                    <a16:rowId xmlns:a16="http://schemas.microsoft.com/office/drawing/2014/main" val="10008"/>
                  </a:ext>
                </a:extLst>
              </a:tr>
            </a:tbl>
          </a:graphicData>
        </a:graphic>
      </p:graphicFrame>
      <p:graphicFrame>
        <p:nvGraphicFramePr>
          <p:cNvPr id="6" name="表格 5"/>
          <p:cNvGraphicFramePr/>
          <p:nvPr/>
        </p:nvGraphicFramePr>
        <p:xfrm>
          <a:off x="1502410" y="5620385"/>
          <a:ext cx="8533130" cy="1097280"/>
        </p:xfrm>
        <a:graphic>
          <a:graphicData uri="http://schemas.openxmlformats.org/drawingml/2006/table">
            <a:tbl>
              <a:tblPr firstRow="1" bandRow="1">
                <a:tableStyleId>{5C22544A-7EE6-4342-B048-85BDC9FD1C3A}</a:tableStyleId>
              </a:tblPr>
              <a:tblGrid>
                <a:gridCol w="2617470">
                  <a:extLst>
                    <a:ext uri="{9D8B030D-6E8A-4147-A177-3AD203B41FA5}">
                      <a16:colId xmlns:a16="http://schemas.microsoft.com/office/drawing/2014/main" val="20000"/>
                    </a:ext>
                  </a:extLst>
                </a:gridCol>
                <a:gridCol w="5915660">
                  <a:extLst>
                    <a:ext uri="{9D8B030D-6E8A-4147-A177-3AD203B41FA5}">
                      <a16:colId xmlns:a16="http://schemas.microsoft.com/office/drawing/2014/main" val="20001"/>
                    </a:ext>
                  </a:extLst>
                </a:gridCol>
              </a:tblGrid>
              <a:tr h="365760">
                <a:tc>
                  <a:txBody>
                    <a:bodyPr/>
                    <a:lstStyle/>
                    <a:p>
                      <a:pPr>
                        <a:buNone/>
                      </a:pPr>
                      <a:r>
                        <a:rPr lang="en-US" altLang="zh-CN"/>
                        <a:t>JAVA</a:t>
                      </a:r>
                      <a:r>
                        <a:rPr lang="zh-CN" altLang="en-US"/>
                        <a:t>类</a:t>
                      </a:r>
                    </a:p>
                  </a:txBody>
                  <a:tcPr/>
                </a:tc>
                <a:tc>
                  <a:txBody>
                    <a:bodyPr/>
                    <a:lstStyle/>
                    <a:p>
                      <a:pPr>
                        <a:buNone/>
                      </a:pPr>
                      <a:r>
                        <a:rPr lang="zh-CN" altLang="en-US"/>
                        <a:t>描述</a:t>
                      </a:r>
                    </a:p>
                  </a:txBody>
                  <a:tcPr/>
                </a:tc>
                <a:extLst>
                  <a:ext uri="{0D108BD9-81ED-4DB2-BD59-A6C34878D82A}">
                    <a16:rowId xmlns:a16="http://schemas.microsoft.com/office/drawing/2014/main" val="10000"/>
                  </a:ext>
                </a:extLst>
              </a:tr>
              <a:tr h="365760">
                <a:tc>
                  <a:txBody>
                    <a:bodyPr/>
                    <a:lstStyle/>
                    <a:p>
                      <a:pPr>
                        <a:buNone/>
                      </a:pPr>
                      <a:r>
                        <a:rPr lang="en-US" altLang="zh-CN"/>
                        <a:t>TableMapper</a:t>
                      </a:r>
                    </a:p>
                  </a:txBody>
                  <a:tcPr/>
                </a:tc>
                <a:tc>
                  <a:txBody>
                    <a:bodyPr/>
                    <a:lstStyle/>
                    <a:p>
                      <a:pPr algn="ctr">
                        <a:buNone/>
                      </a:pPr>
                      <a:r>
                        <a:rPr lang="zh-CN" altLang="en-US"/>
                        <a:t>继承</a:t>
                      </a:r>
                      <a:r>
                        <a:rPr lang="en-US" altLang="zh-CN" sz="1800">
                          <a:sym typeface="+mn-ea"/>
                        </a:rPr>
                        <a:t>TableMapper</a:t>
                      </a:r>
                      <a:r>
                        <a:rPr lang="zh-CN" altLang="en-US" sz="1800">
                          <a:sym typeface="+mn-ea"/>
                        </a:rPr>
                        <a:t>实现</a:t>
                      </a:r>
                      <a:r>
                        <a:rPr lang="en-US" altLang="zh-CN" sz="1800">
                          <a:sym typeface="+mn-ea"/>
                        </a:rPr>
                        <a:t>Mapper</a:t>
                      </a:r>
                    </a:p>
                  </a:txBody>
                  <a:tcPr anchor="ctr"/>
                </a:tc>
                <a:extLst>
                  <a:ext uri="{0D108BD9-81ED-4DB2-BD59-A6C34878D82A}">
                    <a16:rowId xmlns:a16="http://schemas.microsoft.com/office/drawing/2014/main" val="10001"/>
                  </a:ext>
                </a:extLst>
              </a:tr>
              <a:tr h="365760">
                <a:tc>
                  <a:txBody>
                    <a:bodyPr/>
                    <a:lstStyle/>
                    <a:p>
                      <a:pPr>
                        <a:buNone/>
                      </a:pPr>
                      <a:r>
                        <a:rPr lang="en-US" altLang="zh-CN"/>
                        <a:t>TableReducer</a:t>
                      </a:r>
                    </a:p>
                  </a:txBody>
                  <a:tcPr/>
                </a:tc>
                <a:tc>
                  <a:txBody>
                    <a:bodyPr/>
                    <a:lstStyle/>
                    <a:p>
                      <a:pPr algn="ctr">
                        <a:buNone/>
                      </a:pPr>
                      <a:r>
                        <a:rPr lang="zh-CN" altLang="en-US" sz="1800">
                          <a:sym typeface="+mn-ea"/>
                        </a:rPr>
                        <a:t>继承</a:t>
                      </a:r>
                      <a:r>
                        <a:rPr lang="en-US" altLang="zh-CN" sz="1800">
                          <a:sym typeface="+mn-ea"/>
                        </a:rPr>
                        <a:t>TableReducer</a:t>
                      </a:r>
                      <a:r>
                        <a:rPr lang="zh-CN" altLang="en-US" sz="1800">
                          <a:sym typeface="+mn-ea"/>
                        </a:rPr>
                        <a:t>实现</a:t>
                      </a:r>
                      <a:r>
                        <a:rPr lang="en-US" altLang="zh-CN" sz="1800">
                          <a:sym typeface="+mn-ea"/>
                        </a:rPr>
                        <a:t>Reducer</a:t>
                      </a:r>
                      <a:endParaRPr lang="zh-CN" altLang="en-US"/>
                    </a:p>
                  </a:txBody>
                  <a:tcPr anchor="ctr"/>
                </a:tc>
                <a:extLst>
                  <a:ext uri="{0D108BD9-81ED-4DB2-BD59-A6C34878D82A}">
                    <a16:rowId xmlns:a16="http://schemas.microsoft.com/office/drawing/2014/main" val="10002"/>
                  </a:ext>
                </a:extLst>
              </a:tr>
            </a:tbl>
          </a:graphicData>
        </a:graphic>
      </p:graphicFrame>
      <p:sp>
        <p:nvSpPr>
          <p:cNvPr id="7" name="文本框 6"/>
          <p:cNvSpPr txBox="1"/>
          <p:nvPr/>
        </p:nvSpPr>
        <p:spPr>
          <a:xfrm>
            <a:off x="147320" y="5620385"/>
            <a:ext cx="1355090" cy="368300"/>
          </a:xfrm>
          <a:prstGeom prst="rect">
            <a:avLst/>
          </a:prstGeom>
          <a:noFill/>
        </p:spPr>
        <p:txBody>
          <a:bodyPr wrap="square" rtlCol="0">
            <a:spAutoFit/>
          </a:bodyPr>
          <a:lstStyle/>
          <a:p>
            <a:r>
              <a:rPr lang="en-US" altLang="zh-CN"/>
              <a:t>MapReduce</a:t>
            </a:r>
          </a:p>
        </p:txBody>
      </p:sp>
      <p:sp>
        <p:nvSpPr>
          <p:cNvPr id="8" name="文本框 7"/>
          <p:cNvSpPr txBox="1"/>
          <p:nvPr/>
        </p:nvSpPr>
        <p:spPr>
          <a:xfrm>
            <a:off x="147320" y="2419985"/>
            <a:ext cx="1355090" cy="368300"/>
          </a:xfrm>
          <a:prstGeom prst="rect">
            <a:avLst/>
          </a:prstGeom>
          <a:noFill/>
        </p:spPr>
        <p:txBody>
          <a:bodyPr wrap="square" rtlCol="0">
            <a:spAutoFit/>
          </a:bodyPr>
          <a:lstStyle/>
          <a:p>
            <a:r>
              <a:rPr lang="en-US" altLang="zh-CN"/>
              <a:t>CRUD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5699125" cy="521970"/>
          </a:xfrm>
          <a:prstGeom prst="rect">
            <a:avLst/>
          </a:prstGeom>
          <a:noFill/>
        </p:spPr>
        <p:txBody>
          <a:bodyPr wrap="square" rtlCol="0">
            <a:spAutoFit/>
          </a:bodyPr>
          <a:lstStyle/>
          <a:p>
            <a:r>
              <a:rPr lang="en-US" altLang="zh-CN" sz="2800" b="1" dirty="0"/>
              <a:t>6.1.8  HBase</a:t>
            </a:r>
            <a:r>
              <a:rPr lang="zh-CN" altLang="en-US" sz="2800" b="1" dirty="0"/>
              <a:t>应用实例</a:t>
            </a:r>
          </a:p>
        </p:txBody>
      </p:sp>
      <p:sp>
        <p:nvSpPr>
          <p:cNvPr id="3" name="文本框 2"/>
          <p:cNvSpPr txBox="1"/>
          <p:nvPr/>
        </p:nvSpPr>
        <p:spPr>
          <a:xfrm>
            <a:off x="1355725" y="1334770"/>
            <a:ext cx="6759575" cy="922020"/>
          </a:xfrm>
          <a:prstGeom prst="rect">
            <a:avLst/>
          </a:prstGeom>
          <a:noFill/>
        </p:spPr>
        <p:txBody>
          <a:bodyPr wrap="square" rtlCol="0">
            <a:spAutoFit/>
          </a:bodyPr>
          <a:lstStyle/>
          <a:p>
            <a:r>
              <a:rPr lang="zh-CN" altLang="en-US"/>
              <a:t>（</a:t>
            </a:r>
            <a:r>
              <a:rPr lang="en-US" altLang="zh-CN"/>
              <a:t>1</a:t>
            </a:r>
            <a:r>
              <a:rPr lang="zh-CN" altLang="en-US"/>
              <a:t>）</a:t>
            </a:r>
            <a:r>
              <a:rPr lang="en-US" altLang="zh-CN"/>
              <a:t>JAVA API</a:t>
            </a:r>
            <a:r>
              <a:rPr lang="zh-CN" altLang="en-US"/>
              <a:t>操作</a:t>
            </a:r>
            <a:r>
              <a:rPr lang="en-US" altLang="zh-CN"/>
              <a:t>HBase  </a:t>
            </a:r>
          </a:p>
          <a:p>
            <a:r>
              <a:rPr lang="zh-CN" altLang="en-US">
                <a:sym typeface="+mn-ea"/>
              </a:rPr>
              <a:t>（</a:t>
            </a:r>
            <a:r>
              <a:rPr lang="en-US" altLang="zh-CN">
                <a:sym typeface="+mn-ea"/>
              </a:rPr>
              <a:t>2</a:t>
            </a:r>
            <a:r>
              <a:rPr lang="zh-CN" altLang="en-US">
                <a:sym typeface="+mn-ea"/>
              </a:rPr>
              <a:t>）</a:t>
            </a:r>
            <a:r>
              <a:rPr lang="en-US" altLang="zh-CN"/>
              <a:t>HBase</a:t>
            </a:r>
            <a:r>
              <a:rPr lang="zh-CN" altLang="en-US"/>
              <a:t>的过滤器  </a:t>
            </a:r>
          </a:p>
          <a:p>
            <a:r>
              <a:rPr lang="zh-CN" altLang="en-US">
                <a:sym typeface="+mn-ea"/>
              </a:rPr>
              <a:t>（</a:t>
            </a:r>
            <a:r>
              <a:rPr lang="en-US" altLang="zh-CN">
                <a:sym typeface="+mn-ea"/>
              </a:rPr>
              <a:t>3</a:t>
            </a:r>
            <a:r>
              <a:rPr lang="zh-CN" altLang="en-US">
                <a:sym typeface="+mn-ea"/>
              </a:rPr>
              <a:t>）</a:t>
            </a:r>
            <a:r>
              <a:rPr lang="en-US" altLang="zh-CN">
                <a:sym typeface="+mn-ea"/>
              </a:rPr>
              <a:t>Hbase</a:t>
            </a:r>
            <a:r>
              <a:rPr lang="zh-CN" altLang="en-US"/>
              <a:t>上的</a:t>
            </a:r>
            <a:r>
              <a:rPr lang="en-US" altLang="zh-CN"/>
              <a:t>MapReduce</a:t>
            </a:r>
          </a:p>
        </p:txBody>
      </p:sp>
      <p:sp>
        <p:nvSpPr>
          <p:cNvPr id="6" name="文本框 5"/>
          <p:cNvSpPr txBox="1"/>
          <p:nvPr/>
        </p:nvSpPr>
        <p:spPr>
          <a:xfrm>
            <a:off x="1306830" y="2559685"/>
            <a:ext cx="6271895" cy="2030095"/>
          </a:xfrm>
          <a:prstGeom prst="rect">
            <a:avLst/>
          </a:prstGeom>
          <a:noFill/>
        </p:spPr>
        <p:txBody>
          <a:bodyPr wrap="square" rtlCol="0">
            <a:spAutoFit/>
          </a:bodyPr>
          <a:lstStyle/>
          <a:p>
            <a:r>
              <a:rPr lang="en-US" altLang="zh-CN"/>
              <a:t>maven</a:t>
            </a:r>
            <a:r>
              <a:rPr lang="zh-CN" altLang="en-US"/>
              <a:t>依赖</a:t>
            </a:r>
            <a:r>
              <a:rPr lang="en-US" altLang="zh-CN"/>
              <a:t>:</a:t>
            </a:r>
          </a:p>
          <a:p>
            <a:endParaRPr lang="en-US" altLang="zh-CN"/>
          </a:p>
          <a:p>
            <a:r>
              <a:rPr lang="en-US" altLang="zh-CN"/>
              <a:t>&lt;dependency&gt;</a:t>
            </a:r>
          </a:p>
          <a:p>
            <a:r>
              <a:rPr lang="en-US" altLang="zh-CN"/>
              <a:t>    &lt;groupId&gt;org.apache.hbase&lt;/groupId&gt;</a:t>
            </a:r>
          </a:p>
          <a:p>
            <a:r>
              <a:rPr lang="en-US" altLang="zh-CN"/>
              <a:t>    &lt;artifactId&gt;hbase-client&lt;/artifactId&gt;</a:t>
            </a:r>
          </a:p>
          <a:p>
            <a:r>
              <a:rPr lang="en-US" altLang="zh-CN"/>
              <a:t>    &lt;version&gt;</a:t>
            </a:r>
            <a:r>
              <a:rPr lang="en-US" altLang="zh-CN">
                <a:solidFill>
                  <a:srgbClr val="FF0000"/>
                </a:solidFill>
              </a:rPr>
              <a:t>1.3.1</a:t>
            </a:r>
            <a:r>
              <a:rPr lang="en-US" altLang="zh-CN"/>
              <a:t>&lt;/version&gt;           </a:t>
            </a:r>
            <a:r>
              <a:rPr lang="en-US" altLang="zh-CN">
                <a:solidFill>
                  <a:srgbClr val="FF0000"/>
                </a:solidFill>
              </a:rPr>
              <a:t> </a:t>
            </a:r>
          </a:p>
          <a:p>
            <a:r>
              <a:rPr lang="en-US" altLang="zh-CN"/>
              <a:t>&lt;/dependency&gt;</a:t>
            </a:r>
          </a:p>
        </p:txBody>
      </p:sp>
      <p:graphicFrame>
        <p:nvGraphicFramePr>
          <p:cNvPr id="7" name="对象 6">
            <a:hlinkClick r:id="" action="ppaction://ole?verb=0"/>
          </p:cNvPr>
          <p:cNvGraphicFramePr>
            <a:graphicFrameLocks noChangeAspect="1"/>
          </p:cNvGraphicFramePr>
          <p:nvPr/>
        </p:nvGraphicFramePr>
        <p:xfrm>
          <a:off x="9385300" y="5413375"/>
          <a:ext cx="1998980" cy="1371600"/>
        </p:xfrm>
        <a:graphic>
          <a:graphicData uri="http://schemas.openxmlformats.org/presentationml/2006/ole">
            <mc:AlternateContent xmlns:mc="http://schemas.openxmlformats.org/markup-compatibility/2006">
              <mc:Choice xmlns:v="urn:schemas-microsoft-com:vml" Requires="v">
                <p:oleObj showAsIcon="1" r:id="rId3" imgW="971550" imgH="666750" progId="Package">
                  <p:embed/>
                </p:oleObj>
              </mc:Choice>
              <mc:Fallback>
                <p:oleObj showAsIcon="1" r:id="rId3" imgW="971550" imgH="666750" progId="Package">
                  <p:embed/>
                  <p:pic>
                    <p:nvPicPr>
                      <p:cNvPr id="0" name="图片 1024"/>
                      <p:cNvPicPr/>
                      <p:nvPr/>
                    </p:nvPicPr>
                    <p:blipFill>
                      <a:blip r:embed="rId4"/>
                      <a:stretch>
                        <a:fillRect/>
                      </a:stretch>
                    </p:blipFill>
                    <p:spPr>
                      <a:xfrm>
                        <a:off x="9385300" y="5413375"/>
                        <a:ext cx="1998980" cy="1371600"/>
                      </a:xfrm>
                      <a:prstGeom prst="rect">
                        <a:avLst/>
                      </a:prstGeom>
                    </p:spPr>
                  </p:pic>
                </p:oleObj>
              </mc:Fallback>
            </mc:AlternateContent>
          </a:graphicData>
        </a:graphic>
      </p:graphicFrame>
      <p:sp>
        <p:nvSpPr>
          <p:cNvPr id="8" name="文本框 7"/>
          <p:cNvSpPr txBox="1"/>
          <p:nvPr/>
        </p:nvSpPr>
        <p:spPr>
          <a:xfrm>
            <a:off x="6482715" y="3944620"/>
            <a:ext cx="3698240" cy="368300"/>
          </a:xfrm>
          <a:prstGeom prst="rect">
            <a:avLst/>
          </a:prstGeom>
          <a:noFill/>
        </p:spPr>
        <p:txBody>
          <a:bodyPr wrap="square" rtlCol="0">
            <a:spAutoFit/>
          </a:bodyPr>
          <a:lstStyle/>
          <a:p>
            <a:r>
              <a:rPr lang="en-US" altLang="zh-CN">
                <a:solidFill>
                  <a:srgbClr val="FF0000"/>
                </a:solidFill>
                <a:sym typeface="+mn-ea"/>
              </a:rPr>
              <a:t>-----------</a:t>
            </a:r>
            <a:r>
              <a:rPr lang="zh-CN" altLang="en-US">
                <a:solidFill>
                  <a:srgbClr val="FF0000"/>
                </a:solidFill>
                <a:sym typeface="+mn-ea"/>
              </a:rPr>
              <a:t>与</a:t>
            </a:r>
            <a:r>
              <a:rPr lang="en-US" altLang="zh-CN">
                <a:solidFill>
                  <a:srgbClr val="FF0000"/>
                </a:solidFill>
                <a:sym typeface="+mn-ea"/>
              </a:rPr>
              <a:t>hbase</a:t>
            </a:r>
            <a:r>
              <a:rPr lang="zh-CN" altLang="en-US">
                <a:solidFill>
                  <a:srgbClr val="FF0000"/>
                </a:solidFill>
                <a:sym typeface="+mn-ea"/>
              </a:rPr>
              <a:t>版本一致</a:t>
            </a:r>
            <a:endParaRPr lang="en-US" alt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5252085" cy="521970"/>
          </a:xfrm>
          <a:prstGeom prst="rect">
            <a:avLst/>
          </a:prstGeom>
          <a:noFill/>
        </p:spPr>
        <p:txBody>
          <a:bodyPr wrap="square" rtlCol="0">
            <a:spAutoFit/>
          </a:bodyPr>
          <a:lstStyle/>
          <a:p>
            <a:r>
              <a:rPr lang="en-US" altLang="zh-CN" sz="2800" b="1" dirty="0">
                <a:sym typeface="+mn-ea"/>
              </a:rPr>
              <a:t>6.2  Hive</a:t>
            </a:r>
          </a:p>
        </p:txBody>
      </p:sp>
      <p:sp>
        <p:nvSpPr>
          <p:cNvPr id="14338" name="AutoShape 2" descr="http://img5.imgtn.bdimg.com/it/u=1961741723,3682482388&amp;fm=26&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14340" name="AutoShape 4" descr="http://img5.imgtn.bdimg.com/it/u=1961741723,3682482388&amp;fm=26&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pic>
        <p:nvPicPr>
          <p:cNvPr id="14342" name="Picture 6" descr="https://timgsa.baidu.com/timg?image&amp;quality=80&amp;size=b9999_10000&amp;sec=1502728983719&amp;di=b5c5fd0355a9bdf1d0f476f6ba99a230&amp;imgtype=0&amp;src=http%3A%2F%2Fimg0w.pconline.com.cn%2Fpconline%2F1307%2F22%2F3392887_13-2.jpg"/>
          <p:cNvPicPr>
            <a:picLocks noChangeAspect="1" noChangeArrowheads="1"/>
          </p:cNvPicPr>
          <p:nvPr/>
        </p:nvPicPr>
        <p:blipFill>
          <a:blip r:embed="rId2" cstate="print"/>
          <a:srcRect/>
          <a:stretch>
            <a:fillRect/>
          </a:stretch>
        </p:blipFill>
        <p:spPr bwMode="auto">
          <a:xfrm>
            <a:off x="155575" y="-136525"/>
            <a:ext cx="38100" cy="76200"/>
          </a:xfrm>
          <a:prstGeom prst="rect">
            <a:avLst/>
          </a:prstGeom>
          <a:noFill/>
        </p:spPr>
      </p:pic>
      <p:sp>
        <p:nvSpPr>
          <p:cNvPr id="2" name="文本框 1"/>
          <p:cNvSpPr txBox="1"/>
          <p:nvPr/>
        </p:nvSpPr>
        <p:spPr>
          <a:xfrm>
            <a:off x="839470" y="1334770"/>
            <a:ext cx="11017250" cy="3169285"/>
          </a:xfrm>
          <a:prstGeom prst="rect">
            <a:avLst/>
          </a:prstGeom>
          <a:noFill/>
        </p:spPr>
        <p:txBody>
          <a:bodyPr wrap="square" rtlCol="0">
            <a:spAutoFit/>
          </a:bodyPr>
          <a:lstStyle/>
          <a:p>
            <a:r>
              <a:rPr lang="en-US" altLang="zh-CN" sz="2000"/>
              <a:t>     H</a:t>
            </a:r>
            <a:r>
              <a:rPr lang="zh-CN" altLang="en-US" sz="2000"/>
              <a:t>ive是</a:t>
            </a:r>
            <a:r>
              <a:rPr lang="zh-CN" altLang="en-US" sz="2000">
                <a:solidFill>
                  <a:srgbClr val="FF0000"/>
                </a:solidFill>
              </a:rPr>
              <a:t>基于Hadoop</a:t>
            </a:r>
            <a:r>
              <a:rPr lang="zh-CN" altLang="en-US" sz="2000"/>
              <a:t>的一个</a:t>
            </a:r>
            <a:r>
              <a:rPr lang="zh-CN" altLang="en-US" sz="2000" b="1"/>
              <a:t>数据仓库工具</a:t>
            </a:r>
            <a:r>
              <a:rPr lang="zh-CN" altLang="en-US" sz="2000"/>
              <a:t>，可以将</a:t>
            </a:r>
            <a:r>
              <a:rPr lang="zh-CN" altLang="en-US" sz="2000">
                <a:solidFill>
                  <a:srgbClr val="FF0000"/>
                </a:solidFill>
              </a:rPr>
              <a:t>结构化的数据文件映射为一张数据库表</a:t>
            </a:r>
            <a:r>
              <a:rPr lang="zh-CN" altLang="en-US" sz="2000"/>
              <a:t>，并提供简单的sql查询功能，可以将</a:t>
            </a:r>
            <a:r>
              <a:rPr lang="zh-CN" altLang="en-US" sz="2000" b="1"/>
              <a:t>sql语句</a:t>
            </a:r>
            <a:r>
              <a:rPr lang="zh-CN" altLang="en-US" sz="2000"/>
              <a:t>转换为</a:t>
            </a:r>
            <a:r>
              <a:rPr lang="zh-CN" altLang="en-US" sz="2000" b="1">
                <a:solidFill>
                  <a:srgbClr val="FF0000"/>
                </a:solidFill>
              </a:rPr>
              <a:t>MapReduce</a:t>
            </a:r>
            <a:r>
              <a:rPr lang="zh-CN" altLang="en-US" sz="2000"/>
              <a:t>任务进行运行。</a:t>
            </a:r>
          </a:p>
          <a:p>
            <a:endParaRPr lang="zh-CN" altLang="en-US" sz="2000"/>
          </a:p>
          <a:p>
            <a:r>
              <a:rPr lang="zh-CN" altLang="en-US" sz="2000"/>
              <a:t>数据仓库（</a:t>
            </a:r>
            <a:r>
              <a:rPr lang="en-US" altLang="zh-CN" sz="2000"/>
              <a:t>DataWarehouse</a:t>
            </a:r>
            <a:r>
              <a:rPr lang="zh-CN" altLang="en-US" sz="2000"/>
              <a:t>简称</a:t>
            </a:r>
            <a:r>
              <a:rPr lang="en-US" altLang="zh-CN" sz="2000"/>
              <a:t>DW</a:t>
            </a:r>
            <a:r>
              <a:rPr lang="zh-CN" altLang="en-US" sz="2000"/>
              <a:t>）：</a:t>
            </a:r>
          </a:p>
          <a:p>
            <a:r>
              <a:rPr lang="zh-CN" altLang="en-US" sz="2000"/>
              <a:t>                       面向主题的</a:t>
            </a:r>
          </a:p>
          <a:p>
            <a:r>
              <a:rPr lang="zh-CN" altLang="en-US" sz="2000"/>
              <a:t>                      集成的</a:t>
            </a:r>
          </a:p>
          <a:p>
            <a:r>
              <a:rPr lang="zh-CN" altLang="en-US" sz="2000"/>
              <a:t>                      能够反映历史变化的</a:t>
            </a:r>
          </a:p>
          <a:p>
            <a:r>
              <a:rPr lang="zh-CN" altLang="en-US" sz="2000"/>
              <a:t>                      相对稳定的</a:t>
            </a:r>
          </a:p>
          <a:p>
            <a:r>
              <a:rPr lang="zh-CN" altLang="en-US" sz="2000"/>
              <a:t>                      数据集合</a:t>
            </a:r>
          </a:p>
          <a:p>
            <a:r>
              <a:rPr lang="en-US" altLang="zh-CN" sz="2000"/>
              <a:t> </a:t>
            </a:r>
            <a:r>
              <a:rPr lang="zh-CN" altLang="en-US" sz="2000"/>
              <a:t>用于支持管理决策的</a:t>
            </a:r>
          </a:p>
        </p:txBody>
      </p:sp>
      <p:pic>
        <p:nvPicPr>
          <p:cNvPr id="27" name="图片 26"/>
          <p:cNvPicPr>
            <a:picLocks noChangeAspect="1"/>
          </p:cNvPicPr>
          <p:nvPr/>
        </p:nvPicPr>
        <p:blipFill>
          <a:blip r:embed="rId3"/>
          <a:stretch>
            <a:fillRect/>
          </a:stretch>
        </p:blipFill>
        <p:spPr>
          <a:xfrm>
            <a:off x="5078095" y="2727325"/>
            <a:ext cx="4381500" cy="386715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5252085" cy="521970"/>
          </a:xfrm>
          <a:prstGeom prst="rect">
            <a:avLst/>
          </a:prstGeom>
          <a:noFill/>
        </p:spPr>
        <p:txBody>
          <a:bodyPr wrap="square" rtlCol="0">
            <a:spAutoFit/>
          </a:bodyPr>
          <a:lstStyle/>
          <a:p>
            <a:r>
              <a:rPr lang="en-US" altLang="zh-CN" sz="2800" b="1" dirty="0">
                <a:sym typeface="+mn-ea"/>
              </a:rPr>
              <a:t>6.2  Hive</a:t>
            </a:r>
          </a:p>
        </p:txBody>
      </p:sp>
      <p:sp>
        <p:nvSpPr>
          <p:cNvPr id="14338" name="AutoShape 2" descr="http://img5.imgtn.bdimg.com/it/u=1961741723,3682482388&amp;fm=26&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14340" name="AutoShape 4" descr="http://img5.imgtn.bdimg.com/it/u=1961741723,3682482388&amp;fm=26&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pic>
        <p:nvPicPr>
          <p:cNvPr id="14342" name="Picture 6" descr="https://timgsa.baidu.com/timg?image&amp;quality=80&amp;size=b9999_10000&amp;sec=1502728983719&amp;di=b5c5fd0355a9bdf1d0f476f6ba99a230&amp;imgtype=0&amp;src=http%3A%2F%2Fimg0w.pconline.com.cn%2Fpconline%2F1307%2F22%2F3392887_13-2.jpg"/>
          <p:cNvPicPr>
            <a:picLocks noChangeAspect="1" noChangeArrowheads="1"/>
          </p:cNvPicPr>
          <p:nvPr/>
        </p:nvPicPr>
        <p:blipFill>
          <a:blip r:embed="rId2" cstate="print"/>
          <a:srcRect/>
          <a:stretch>
            <a:fillRect/>
          </a:stretch>
        </p:blipFill>
        <p:spPr bwMode="auto">
          <a:xfrm>
            <a:off x="155575" y="-136525"/>
            <a:ext cx="38100" cy="76200"/>
          </a:xfrm>
          <a:prstGeom prst="rect">
            <a:avLst/>
          </a:prstGeom>
          <a:noFill/>
        </p:spPr>
      </p:pic>
      <p:sp>
        <p:nvSpPr>
          <p:cNvPr id="18" name="文本框 17"/>
          <p:cNvSpPr txBox="1"/>
          <p:nvPr/>
        </p:nvSpPr>
        <p:spPr>
          <a:xfrm>
            <a:off x="4866005" y="6146800"/>
            <a:ext cx="2170430" cy="368300"/>
          </a:xfrm>
          <a:prstGeom prst="rect">
            <a:avLst/>
          </a:prstGeom>
          <a:noFill/>
        </p:spPr>
        <p:txBody>
          <a:bodyPr wrap="square" rtlCol="0">
            <a:spAutoFit/>
          </a:bodyPr>
          <a:lstStyle/>
          <a:p>
            <a:r>
              <a:rPr lang="en-US" altLang="zh-CN"/>
              <a:t>Hadoop</a:t>
            </a:r>
            <a:r>
              <a:rPr lang="zh-CN" altLang="en-US"/>
              <a:t>生态圈</a:t>
            </a:r>
          </a:p>
        </p:txBody>
      </p:sp>
      <p:sp>
        <p:nvSpPr>
          <p:cNvPr id="2" name="文本框 1"/>
          <p:cNvSpPr txBox="1"/>
          <p:nvPr/>
        </p:nvSpPr>
        <p:spPr>
          <a:xfrm>
            <a:off x="839470" y="1334770"/>
            <a:ext cx="11017250" cy="398780"/>
          </a:xfrm>
          <a:prstGeom prst="rect">
            <a:avLst/>
          </a:prstGeom>
          <a:noFill/>
        </p:spPr>
        <p:txBody>
          <a:bodyPr wrap="square" rtlCol="0">
            <a:spAutoFit/>
          </a:bodyPr>
          <a:lstStyle/>
          <a:p>
            <a:r>
              <a:rPr lang="zh-CN" altLang="en-US" sz="2000"/>
              <a:t>    </a:t>
            </a:r>
            <a:r>
              <a:rPr lang="en-US" altLang="zh-CN" sz="2000"/>
              <a:t>Hive</a:t>
            </a:r>
            <a:r>
              <a:rPr lang="zh-CN" altLang="en-US" sz="2000"/>
              <a:t>在</a:t>
            </a:r>
            <a:r>
              <a:rPr lang="en-US" altLang="zh-CN" sz="2000"/>
              <a:t>Hadoop</a:t>
            </a:r>
            <a:r>
              <a:rPr lang="zh-CN" altLang="en-US" sz="2000"/>
              <a:t>生态圈中的位置如下</a:t>
            </a:r>
            <a:r>
              <a:rPr lang="en-US" altLang="zh-CN" sz="2000"/>
              <a:t>:</a:t>
            </a:r>
          </a:p>
        </p:txBody>
      </p:sp>
      <p:sp>
        <p:nvSpPr>
          <p:cNvPr id="3" name="圆角矩形 2"/>
          <p:cNvSpPr/>
          <p:nvPr/>
        </p:nvSpPr>
        <p:spPr>
          <a:xfrm>
            <a:off x="2312670" y="2061845"/>
            <a:ext cx="7277100" cy="67183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b="1">
                <a:solidFill>
                  <a:schemeClr val="tx1"/>
                </a:solidFill>
              </a:rPr>
              <a:t>Ambari</a:t>
            </a:r>
            <a:endParaRPr lang="en-US" altLang="zh-CN">
              <a:solidFill>
                <a:schemeClr val="tx1"/>
              </a:solidFill>
            </a:endParaRPr>
          </a:p>
          <a:p>
            <a:pPr algn="ctr"/>
            <a:r>
              <a:rPr lang="zh-CN" altLang="en-US" sz="1400">
                <a:solidFill>
                  <a:schemeClr val="tx1"/>
                </a:solidFill>
              </a:rPr>
              <a:t>（安装部署工具）</a:t>
            </a:r>
          </a:p>
        </p:txBody>
      </p:sp>
      <p:sp>
        <p:nvSpPr>
          <p:cNvPr id="5" name="圆角矩形 4"/>
          <p:cNvSpPr/>
          <p:nvPr/>
        </p:nvSpPr>
        <p:spPr>
          <a:xfrm>
            <a:off x="2313305" y="2816860"/>
            <a:ext cx="737235" cy="33007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rot="16200000">
            <a:off x="1444625" y="4145915"/>
            <a:ext cx="2446655" cy="583565"/>
          </a:xfrm>
          <a:prstGeom prst="rect">
            <a:avLst/>
          </a:prstGeom>
          <a:noFill/>
        </p:spPr>
        <p:txBody>
          <a:bodyPr wrap="square" rtlCol="0">
            <a:spAutoFit/>
          </a:bodyPr>
          <a:lstStyle/>
          <a:p>
            <a:pPr algn="ctr"/>
            <a:r>
              <a:rPr lang="en-US" altLang="zh-CN" b="1">
                <a:solidFill>
                  <a:schemeClr val="bg1"/>
                </a:solidFill>
              </a:rPr>
              <a:t>Zookeeper</a:t>
            </a:r>
            <a:endParaRPr lang="en-US" altLang="zh-CN">
              <a:solidFill>
                <a:schemeClr val="bg1"/>
              </a:solidFill>
            </a:endParaRPr>
          </a:p>
          <a:p>
            <a:pPr algn="ctr"/>
            <a:r>
              <a:rPr lang="en-US" altLang="zh-CN" sz="1400">
                <a:solidFill>
                  <a:schemeClr val="bg1"/>
                </a:solidFill>
              </a:rPr>
              <a:t>(</a:t>
            </a:r>
            <a:r>
              <a:rPr lang="zh-CN" altLang="en-US" sz="1400">
                <a:solidFill>
                  <a:schemeClr val="bg1"/>
                </a:solidFill>
              </a:rPr>
              <a:t>分布式协调服务</a:t>
            </a:r>
            <a:r>
              <a:rPr lang="en-US" altLang="zh-CN" sz="1400">
                <a:solidFill>
                  <a:schemeClr val="bg1"/>
                </a:solidFill>
              </a:rPr>
              <a:t>)</a:t>
            </a:r>
          </a:p>
        </p:txBody>
      </p:sp>
      <p:sp>
        <p:nvSpPr>
          <p:cNvPr id="7" name="圆角矩形 6"/>
          <p:cNvSpPr/>
          <p:nvPr/>
        </p:nvSpPr>
        <p:spPr>
          <a:xfrm>
            <a:off x="3234055" y="2816225"/>
            <a:ext cx="697230" cy="247967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9" name="文本框 8"/>
          <p:cNvSpPr txBox="1"/>
          <p:nvPr/>
        </p:nvSpPr>
        <p:spPr>
          <a:xfrm rot="16200000">
            <a:off x="2675890" y="3895090"/>
            <a:ext cx="1813560" cy="583565"/>
          </a:xfrm>
          <a:prstGeom prst="rect">
            <a:avLst/>
          </a:prstGeom>
          <a:noFill/>
        </p:spPr>
        <p:txBody>
          <a:bodyPr wrap="square" rtlCol="0">
            <a:spAutoFit/>
          </a:bodyPr>
          <a:lstStyle/>
          <a:p>
            <a:pPr algn="ctr"/>
            <a:r>
              <a:rPr lang="en-US" altLang="zh-CN" b="1">
                <a:solidFill>
                  <a:schemeClr val="bg1"/>
                </a:solidFill>
              </a:rPr>
              <a:t>HBase</a:t>
            </a:r>
            <a:endParaRPr lang="en-US" altLang="zh-CN">
              <a:solidFill>
                <a:schemeClr val="bg1"/>
              </a:solidFill>
            </a:endParaRPr>
          </a:p>
          <a:p>
            <a:pPr algn="ctr"/>
            <a:r>
              <a:rPr lang="en-US" altLang="zh-CN" sz="1400">
                <a:solidFill>
                  <a:schemeClr val="bg1"/>
                </a:solidFill>
              </a:rPr>
              <a:t>(</a:t>
            </a:r>
            <a:r>
              <a:rPr lang="zh-CN" altLang="en-US" sz="1400">
                <a:solidFill>
                  <a:schemeClr val="bg1"/>
                </a:solidFill>
              </a:rPr>
              <a:t>分布式数据库</a:t>
            </a:r>
            <a:r>
              <a:rPr lang="en-US" altLang="zh-CN" sz="1400">
                <a:solidFill>
                  <a:schemeClr val="bg1"/>
                </a:solidFill>
              </a:rPr>
              <a:t>)</a:t>
            </a:r>
          </a:p>
        </p:txBody>
      </p:sp>
      <p:sp>
        <p:nvSpPr>
          <p:cNvPr id="10" name="圆角矩形 9"/>
          <p:cNvSpPr/>
          <p:nvPr/>
        </p:nvSpPr>
        <p:spPr>
          <a:xfrm>
            <a:off x="3218815" y="5406390"/>
            <a:ext cx="5449570" cy="68961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b="1"/>
              <a:t>HDFS</a:t>
            </a:r>
            <a:endParaRPr lang="en-US" altLang="zh-CN"/>
          </a:p>
          <a:p>
            <a:pPr algn="ctr"/>
            <a:r>
              <a:rPr lang="zh-CN" altLang="en-US" sz="1400"/>
              <a:t>（分布式存储系统）</a:t>
            </a:r>
          </a:p>
        </p:txBody>
      </p:sp>
      <p:sp>
        <p:nvSpPr>
          <p:cNvPr id="11" name="圆角矩形 10"/>
          <p:cNvSpPr/>
          <p:nvPr/>
        </p:nvSpPr>
        <p:spPr>
          <a:xfrm>
            <a:off x="4042410" y="4488180"/>
            <a:ext cx="4625975" cy="68961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b="1"/>
              <a:t>YARN</a:t>
            </a:r>
            <a:endParaRPr lang="en-US" altLang="zh-CN"/>
          </a:p>
          <a:p>
            <a:pPr algn="ctr"/>
            <a:r>
              <a:rPr lang="zh-CN" altLang="en-US" sz="1400"/>
              <a:t>（资源调度框架）</a:t>
            </a:r>
          </a:p>
        </p:txBody>
      </p:sp>
      <p:sp>
        <p:nvSpPr>
          <p:cNvPr id="13" name="圆角矩形 12"/>
          <p:cNvSpPr/>
          <p:nvPr/>
        </p:nvSpPr>
        <p:spPr>
          <a:xfrm>
            <a:off x="4057650" y="3737610"/>
            <a:ext cx="3323590" cy="55308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b="1"/>
              <a:t>MapReduce</a:t>
            </a:r>
            <a:endParaRPr lang="en-US" altLang="zh-CN"/>
          </a:p>
          <a:p>
            <a:pPr algn="ctr"/>
            <a:r>
              <a:rPr lang="zh-CN" altLang="en-US" sz="1400"/>
              <a:t>（离线计算）</a:t>
            </a:r>
          </a:p>
        </p:txBody>
      </p:sp>
      <p:sp>
        <p:nvSpPr>
          <p:cNvPr id="14" name="圆角矩形 13"/>
          <p:cNvSpPr/>
          <p:nvPr/>
        </p:nvSpPr>
        <p:spPr>
          <a:xfrm>
            <a:off x="7548245" y="3737610"/>
            <a:ext cx="945515" cy="57912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a:t>...</a:t>
            </a:r>
          </a:p>
        </p:txBody>
      </p:sp>
      <p:sp>
        <p:nvSpPr>
          <p:cNvPr id="15" name="圆角矩形 14"/>
          <p:cNvSpPr/>
          <p:nvPr/>
        </p:nvSpPr>
        <p:spPr>
          <a:xfrm>
            <a:off x="4088130" y="2863850"/>
            <a:ext cx="748030" cy="54864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a:t>Hive</a:t>
            </a:r>
          </a:p>
        </p:txBody>
      </p:sp>
      <p:sp>
        <p:nvSpPr>
          <p:cNvPr id="16" name="圆角矩形 15"/>
          <p:cNvSpPr/>
          <p:nvPr/>
        </p:nvSpPr>
        <p:spPr>
          <a:xfrm>
            <a:off x="4942840" y="2858770"/>
            <a:ext cx="709295" cy="548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Pig</a:t>
            </a:r>
          </a:p>
        </p:txBody>
      </p:sp>
      <p:sp>
        <p:nvSpPr>
          <p:cNvPr id="17" name="圆角矩形 16"/>
          <p:cNvSpPr/>
          <p:nvPr/>
        </p:nvSpPr>
        <p:spPr>
          <a:xfrm>
            <a:off x="5735320" y="2863850"/>
            <a:ext cx="1470660" cy="548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ym typeface="+mn-ea"/>
              </a:rPr>
              <a:t>Mahout</a:t>
            </a:r>
            <a:endParaRPr lang="en-US" altLang="zh-CN"/>
          </a:p>
        </p:txBody>
      </p:sp>
      <p:sp>
        <p:nvSpPr>
          <p:cNvPr id="8" name="圆角矩形 7"/>
          <p:cNvSpPr/>
          <p:nvPr/>
        </p:nvSpPr>
        <p:spPr>
          <a:xfrm>
            <a:off x="7381240" y="2863850"/>
            <a:ext cx="1112520" cy="548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ym typeface="+mn-ea"/>
              </a:rPr>
              <a:t>...</a:t>
            </a:r>
            <a:endParaRPr lang="en-US" altLang="zh-CN"/>
          </a:p>
        </p:txBody>
      </p:sp>
      <p:sp>
        <p:nvSpPr>
          <p:cNvPr id="19" name="圆角矩形 18"/>
          <p:cNvSpPr/>
          <p:nvPr/>
        </p:nvSpPr>
        <p:spPr>
          <a:xfrm>
            <a:off x="8962390" y="4472305"/>
            <a:ext cx="701040" cy="162941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20" name="圆角矩形 19"/>
          <p:cNvSpPr/>
          <p:nvPr/>
        </p:nvSpPr>
        <p:spPr>
          <a:xfrm>
            <a:off x="8946515" y="2843530"/>
            <a:ext cx="701040" cy="147066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21" name="文本框 20"/>
          <p:cNvSpPr txBox="1"/>
          <p:nvPr/>
        </p:nvSpPr>
        <p:spPr>
          <a:xfrm rot="16200000">
            <a:off x="8524240" y="5005705"/>
            <a:ext cx="1576705" cy="583565"/>
          </a:xfrm>
          <a:prstGeom prst="rect">
            <a:avLst/>
          </a:prstGeom>
          <a:noFill/>
        </p:spPr>
        <p:txBody>
          <a:bodyPr wrap="square" rtlCol="0">
            <a:spAutoFit/>
          </a:bodyPr>
          <a:lstStyle/>
          <a:p>
            <a:pPr algn="ctr"/>
            <a:r>
              <a:rPr lang="en-US" altLang="zh-CN" b="1">
                <a:solidFill>
                  <a:schemeClr val="bg1"/>
                </a:solidFill>
              </a:rPr>
              <a:t>Sqoop</a:t>
            </a:r>
            <a:endParaRPr lang="en-US" altLang="zh-CN">
              <a:solidFill>
                <a:schemeClr val="bg1"/>
              </a:solidFill>
            </a:endParaRPr>
          </a:p>
          <a:p>
            <a:pPr algn="ctr"/>
            <a:r>
              <a:rPr lang="en-US" altLang="zh-CN" sz="1400">
                <a:solidFill>
                  <a:schemeClr val="bg1"/>
                </a:solidFill>
              </a:rPr>
              <a:t>(</a:t>
            </a:r>
            <a:r>
              <a:rPr lang="zh-CN" altLang="en-US" sz="1400">
                <a:solidFill>
                  <a:schemeClr val="bg1"/>
                </a:solidFill>
              </a:rPr>
              <a:t>数据库</a:t>
            </a:r>
            <a:r>
              <a:rPr lang="en-US" altLang="zh-CN" sz="1400">
                <a:solidFill>
                  <a:schemeClr val="bg1"/>
                </a:solidFill>
              </a:rPr>
              <a:t>ETL</a:t>
            </a:r>
            <a:r>
              <a:rPr lang="zh-CN" altLang="en-US" sz="1400">
                <a:solidFill>
                  <a:schemeClr val="bg1"/>
                </a:solidFill>
              </a:rPr>
              <a:t>工具</a:t>
            </a:r>
            <a:r>
              <a:rPr lang="en-US" altLang="zh-CN" sz="1400">
                <a:solidFill>
                  <a:schemeClr val="bg1"/>
                </a:solidFill>
              </a:rPr>
              <a:t>)</a:t>
            </a:r>
          </a:p>
        </p:txBody>
      </p:sp>
      <p:sp>
        <p:nvSpPr>
          <p:cNvPr id="22" name="文本框 21"/>
          <p:cNvSpPr txBox="1"/>
          <p:nvPr/>
        </p:nvSpPr>
        <p:spPr>
          <a:xfrm rot="16200000">
            <a:off x="8676640" y="3385185"/>
            <a:ext cx="1273810" cy="583565"/>
          </a:xfrm>
          <a:prstGeom prst="rect">
            <a:avLst/>
          </a:prstGeom>
          <a:noFill/>
        </p:spPr>
        <p:txBody>
          <a:bodyPr wrap="square" rtlCol="0">
            <a:spAutoFit/>
          </a:bodyPr>
          <a:lstStyle/>
          <a:p>
            <a:pPr algn="ctr"/>
            <a:r>
              <a:rPr lang="en-US" altLang="zh-CN" b="1">
                <a:solidFill>
                  <a:schemeClr val="bg1"/>
                </a:solidFill>
              </a:rPr>
              <a:t>Flume</a:t>
            </a:r>
            <a:endParaRPr lang="en-US" altLang="zh-CN">
              <a:solidFill>
                <a:schemeClr val="bg1"/>
              </a:solidFill>
            </a:endParaRPr>
          </a:p>
          <a:p>
            <a:pPr algn="ctr"/>
            <a:r>
              <a:rPr lang="en-US" altLang="zh-CN" sz="1400">
                <a:solidFill>
                  <a:schemeClr val="bg1"/>
                </a:solidFill>
              </a:rPr>
              <a:t>(</a:t>
            </a:r>
            <a:r>
              <a:rPr lang="zh-CN" altLang="en-US" sz="1400">
                <a:solidFill>
                  <a:schemeClr val="bg1"/>
                </a:solidFill>
              </a:rPr>
              <a:t>日志采集</a:t>
            </a:r>
            <a:r>
              <a:rPr lang="en-US" altLang="zh-CN" sz="1400">
                <a:solidFill>
                  <a:schemeClr val="bg1"/>
                </a:solidFill>
              </a:rPr>
              <a:t>)</a:t>
            </a:r>
          </a:p>
        </p:txBody>
      </p:sp>
      <p:sp>
        <p:nvSpPr>
          <p:cNvPr id="12" name="文本框 11"/>
          <p:cNvSpPr txBox="1"/>
          <p:nvPr/>
        </p:nvSpPr>
        <p:spPr>
          <a:xfrm>
            <a:off x="4246880" y="3391535"/>
            <a:ext cx="1461135" cy="306705"/>
          </a:xfrm>
          <a:prstGeom prst="rect">
            <a:avLst/>
          </a:prstGeom>
          <a:noFill/>
        </p:spPr>
        <p:txBody>
          <a:bodyPr wrap="square" rtlCol="0">
            <a:spAutoFit/>
          </a:bodyPr>
          <a:lstStyle/>
          <a:p>
            <a:r>
              <a:rPr lang="zh-CN" altLang="en-US" sz="1400"/>
              <a:t>数据分析引擎</a:t>
            </a:r>
          </a:p>
        </p:txBody>
      </p:sp>
      <p:sp>
        <p:nvSpPr>
          <p:cNvPr id="23" name="文本框 22"/>
          <p:cNvSpPr txBox="1"/>
          <p:nvPr/>
        </p:nvSpPr>
        <p:spPr>
          <a:xfrm>
            <a:off x="5739130" y="3385185"/>
            <a:ext cx="1466215" cy="306705"/>
          </a:xfrm>
          <a:prstGeom prst="rect">
            <a:avLst/>
          </a:prstGeom>
          <a:noFill/>
        </p:spPr>
        <p:txBody>
          <a:bodyPr wrap="square" rtlCol="0">
            <a:spAutoFit/>
          </a:bodyPr>
          <a:lstStyle/>
          <a:p>
            <a:r>
              <a:rPr lang="zh-CN" altLang="en-US" sz="1400"/>
              <a:t>机器学习算法库</a:t>
            </a:r>
          </a:p>
        </p:txBody>
      </p:sp>
      <p:sp>
        <p:nvSpPr>
          <p:cNvPr id="24" name="文本框 23"/>
          <p:cNvSpPr txBox="1"/>
          <p:nvPr/>
        </p:nvSpPr>
        <p:spPr>
          <a:xfrm rot="16200000">
            <a:off x="8076565" y="4159885"/>
            <a:ext cx="1576705" cy="306705"/>
          </a:xfrm>
          <a:prstGeom prst="rect">
            <a:avLst/>
          </a:prstGeom>
          <a:noFill/>
        </p:spPr>
        <p:txBody>
          <a:bodyPr wrap="square" rtlCol="0">
            <a:spAutoFit/>
          </a:bodyPr>
          <a:lstStyle/>
          <a:p>
            <a:pPr algn="ctr"/>
            <a:r>
              <a:rPr lang="zh-CN" altLang="en-US" sz="1400">
                <a:solidFill>
                  <a:schemeClr val="tx1"/>
                </a:solidFill>
              </a:rPr>
              <a:t>数据采集引擎</a:t>
            </a:r>
          </a:p>
        </p:txBody>
      </p:sp>
      <p:sp>
        <p:nvSpPr>
          <p:cNvPr id="25" name="圆角矩形 24"/>
          <p:cNvSpPr/>
          <p:nvPr/>
        </p:nvSpPr>
        <p:spPr>
          <a:xfrm>
            <a:off x="3968750" y="2733675"/>
            <a:ext cx="986790" cy="791210"/>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5252085" cy="521970"/>
          </a:xfrm>
          <a:prstGeom prst="rect">
            <a:avLst/>
          </a:prstGeom>
          <a:noFill/>
        </p:spPr>
        <p:txBody>
          <a:bodyPr wrap="square" rtlCol="0">
            <a:spAutoFit/>
          </a:bodyPr>
          <a:lstStyle/>
          <a:p>
            <a:r>
              <a:rPr lang="en-US" altLang="zh-CN" sz="2800" b="1" dirty="0">
                <a:sym typeface="+mn-ea"/>
              </a:rPr>
              <a:t>6.2.1  Hive</a:t>
            </a:r>
            <a:r>
              <a:rPr lang="zh-CN" altLang="en-US" sz="2800" b="1" dirty="0">
                <a:sym typeface="+mn-ea"/>
              </a:rPr>
              <a:t>简介</a:t>
            </a:r>
          </a:p>
        </p:txBody>
      </p:sp>
      <p:sp>
        <p:nvSpPr>
          <p:cNvPr id="14338" name="AutoShape 2" descr="http://img5.imgtn.bdimg.com/it/u=1961741723,3682482388&amp;fm=26&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14340" name="AutoShape 4" descr="http://img5.imgtn.bdimg.com/it/u=1961741723,3682482388&amp;fm=26&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pic>
        <p:nvPicPr>
          <p:cNvPr id="14342" name="Picture 6" descr="https://timgsa.baidu.com/timg?image&amp;quality=80&amp;size=b9999_10000&amp;sec=1502728983719&amp;di=b5c5fd0355a9bdf1d0f476f6ba99a230&amp;imgtype=0&amp;src=http%3A%2F%2Fimg0w.pconline.com.cn%2Fpconline%2F1307%2F22%2F3392887_13-2.jpg"/>
          <p:cNvPicPr>
            <a:picLocks noChangeAspect="1" noChangeArrowheads="1"/>
          </p:cNvPicPr>
          <p:nvPr/>
        </p:nvPicPr>
        <p:blipFill>
          <a:blip r:embed="rId4" cstate="print"/>
          <a:srcRect/>
          <a:stretch>
            <a:fillRect/>
          </a:stretch>
        </p:blipFill>
        <p:spPr bwMode="auto">
          <a:xfrm>
            <a:off x="155575" y="-136525"/>
            <a:ext cx="38100" cy="76200"/>
          </a:xfrm>
          <a:prstGeom prst="rect">
            <a:avLst/>
          </a:prstGeom>
          <a:noFill/>
        </p:spPr>
      </p:pic>
      <p:sp>
        <p:nvSpPr>
          <p:cNvPr id="2" name="文本框 1"/>
          <p:cNvSpPr txBox="1"/>
          <p:nvPr/>
        </p:nvSpPr>
        <p:spPr>
          <a:xfrm>
            <a:off x="803275" y="1565275"/>
            <a:ext cx="9662160" cy="475615"/>
          </a:xfrm>
          <a:prstGeom prst="rect">
            <a:avLst/>
          </a:prstGeom>
          <a:noFill/>
        </p:spPr>
        <p:txBody>
          <a:bodyPr wrap="square" rtlCol="0">
            <a:spAutoFit/>
          </a:bodyPr>
          <a:lstStyle/>
          <a:p>
            <a:pPr indent="0">
              <a:buFont typeface="Wingdings" panose="05000000000000000000" charset="0"/>
              <a:buNone/>
            </a:pPr>
            <a:r>
              <a:rPr lang="zh-CN" altLang="en-US" sz="2500"/>
              <a:t>（</a:t>
            </a:r>
            <a:r>
              <a:rPr lang="en-US" altLang="zh-CN" sz="2500"/>
              <a:t>1</a:t>
            </a:r>
            <a:r>
              <a:rPr lang="zh-CN" altLang="en-US" sz="2500"/>
              <a:t>）什么是</a:t>
            </a:r>
            <a:r>
              <a:rPr lang="en-US" altLang="zh-CN" sz="2500"/>
              <a:t>Hive</a:t>
            </a:r>
            <a:r>
              <a:rPr lang="zh-CN" altLang="en-US" sz="2500">
                <a:sym typeface="+mn-ea"/>
              </a:rPr>
              <a:t>？</a:t>
            </a:r>
            <a:endParaRPr lang="en-US" altLang="zh-CN" sz="2500"/>
          </a:p>
        </p:txBody>
      </p:sp>
      <p:sp>
        <p:nvSpPr>
          <p:cNvPr id="3" name="文本框 2"/>
          <p:cNvSpPr txBox="1"/>
          <p:nvPr/>
        </p:nvSpPr>
        <p:spPr>
          <a:xfrm>
            <a:off x="1280160" y="2040890"/>
            <a:ext cx="9631680" cy="1014730"/>
          </a:xfrm>
          <a:prstGeom prst="rect">
            <a:avLst/>
          </a:prstGeom>
          <a:noFill/>
        </p:spPr>
        <p:txBody>
          <a:bodyPr wrap="square" rtlCol="0">
            <a:spAutoFit/>
          </a:bodyPr>
          <a:lstStyle/>
          <a:p>
            <a:pPr marL="342900" indent="-342900">
              <a:buFont typeface="Wingdings" panose="05000000000000000000" charset="0"/>
              <a:buChar char="u"/>
            </a:pPr>
            <a:r>
              <a:rPr lang="zh-CN" altLang="en-US" sz="2000"/>
              <a:t>Hive是一个翻译器：</a:t>
            </a:r>
            <a:r>
              <a:rPr lang="en-US" altLang="zh-CN" sz="2000"/>
              <a:t>Hive </a:t>
            </a:r>
            <a:r>
              <a:rPr lang="zh-CN" altLang="en-US" sz="2000"/>
              <a:t>SQL ---&gt; Hive引擎  ---&gt; </a:t>
            </a:r>
            <a:r>
              <a:rPr lang="en-US" altLang="zh-CN" sz="2000"/>
              <a:t>MapReduce</a:t>
            </a:r>
            <a:r>
              <a:rPr lang="zh-CN" altLang="en-US" sz="2000"/>
              <a:t>程序</a:t>
            </a:r>
          </a:p>
          <a:p>
            <a:pPr indent="0">
              <a:buFont typeface="Wingdings" panose="05000000000000000000" charset="0"/>
              <a:buNone/>
            </a:pPr>
            <a:r>
              <a:rPr lang="zh-CN" altLang="en-US" sz="2000"/>
              <a:t>     </a:t>
            </a:r>
            <a:r>
              <a:rPr lang="zh-CN" altLang="en-US" sz="2000">
                <a:solidFill>
                  <a:srgbClr val="FF0000"/>
                </a:solidFill>
              </a:rPr>
              <a:t>注：不是所有的</a:t>
            </a:r>
            <a:r>
              <a:rPr lang="en-US" altLang="zh-CN" sz="2000">
                <a:solidFill>
                  <a:srgbClr val="FF0000"/>
                </a:solidFill>
              </a:rPr>
              <a:t>Hive SQL</a:t>
            </a:r>
            <a:r>
              <a:rPr lang="zh-CN" altLang="en-US" sz="2000">
                <a:solidFill>
                  <a:srgbClr val="FF0000"/>
                </a:solidFill>
              </a:rPr>
              <a:t>都可以翻译成</a:t>
            </a:r>
            <a:r>
              <a:rPr lang="en-US" altLang="zh-CN" sz="2000">
                <a:solidFill>
                  <a:srgbClr val="FF0000"/>
                </a:solidFill>
              </a:rPr>
              <a:t>MapReduce</a:t>
            </a:r>
            <a:r>
              <a:rPr lang="zh-CN" altLang="en-US" sz="2000">
                <a:solidFill>
                  <a:srgbClr val="FF0000"/>
                </a:solidFill>
              </a:rPr>
              <a:t>程序的</a:t>
            </a:r>
            <a:endParaRPr lang="zh-CN" altLang="en-US" sz="2000"/>
          </a:p>
          <a:p>
            <a:pPr marL="342900" indent="-342900">
              <a:buFont typeface="Wingdings" panose="05000000000000000000" charset="0"/>
              <a:buChar char="u"/>
            </a:pPr>
            <a:r>
              <a:rPr lang="zh-CN" altLang="en-US" sz="2000"/>
              <a:t>Hive是构建</a:t>
            </a:r>
            <a:r>
              <a:rPr lang="zh-CN" altLang="en-US" sz="2000">
                <a:solidFill>
                  <a:srgbClr val="FF0000"/>
                </a:solidFill>
              </a:rPr>
              <a:t>在HDFS上的</a:t>
            </a:r>
            <a:r>
              <a:rPr lang="zh-CN" altLang="en-US" sz="2000">
                <a:solidFill>
                  <a:schemeClr val="tx1"/>
                </a:solidFill>
              </a:rPr>
              <a:t>一</a:t>
            </a:r>
            <a:r>
              <a:rPr lang="zh-CN" altLang="en-US" sz="2000"/>
              <a:t>个数据仓库工具（Data Warehouse）</a:t>
            </a:r>
          </a:p>
        </p:txBody>
      </p:sp>
      <p:sp>
        <p:nvSpPr>
          <p:cNvPr id="5" name="文本框 4"/>
          <p:cNvSpPr txBox="1"/>
          <p:nvPr/>
        </p:nvSpPr>
        <p:spPr>
          <a:xfrm>
            <a:off x="833755" y="5340350"/>
            <a:ext cx="9662160" cy="475615"/>
          </a:xfrm>
          <a:prstGeom prst="rect">
            <a:avLst/>
          </a:prstGeom>
          <a:noFill/>
        </p:spPr>
        <p:txBody>
          <a:bodyPr wrap="square" rtlCol="0">
            <a:spAutoFit/>
          </a:bodyPr>
          <a:lstStyle/>
          <a:p>
            <a:pPr indent="0">
              <a:buFont typeface="Wingdings" panose="05000000000000000000" charset="0"/>
              <a:buNone/>
            </a:pPr>
            <a:r>
              <a:rPr lang="zh-CN" altLang="en-US" sz="2500"/>
              <a:t>（</a:t>
            </a:r>
            <a:r>
              <a:rPr lang="en-US" altLang="zh-CN" sz="2500"/>
              <a:t>2</a:t>
            </a:r>
            <a:r>
              <a:rPr lang="zh-CN" altLang="en-US" sz="2500"/>
              <a:t>）为什么要使用</a:t>
            </a:r>
            <a:r>
              <a:rPr lang="en-US" altLang="zh-CN" sz="2500"/>
              <a:t>Hive</a:t>
            </a:r>
            <a:r>
              <a:rPr lang="zh-CN" altLang="en-US" sz="2500"/>
              <a:t>？</a:t>
            </a:r>
          </a:p>
        </p:txBody>
      </p:sp>
      <p:sp>
        <p:nvSpPr>
          <p:cNvPr id="6" name="文本框 5"/>
          <p:cNvSpPr txBox="1"/>
          <p:nvPr/>
        </p:nvSpPr>
        <p:spPr>
          <a:xfrm>
            <a:off x="1169035" y="6047740"/>
            <a:ext cx="9631680" cy="398780"/>
          </a:xfrm>
          <a:prstGeom prst="rect">
            <a:avLst/>
          </a:prstGeom>
          <a:noFill/>
        </p:spPr>
        <p:txBody>
          <a:bodyPr wrap="square" rtlCol="0">
            <a:spAutoFit/>
          </a:bodyPr>
          <a:lstStyle/>
          <a:p>
            <a:r>
              <a:rPr lang="zh-CN" altLang="en-US" sz="2000"/>
              <a:t>减低学习</a:t>
            </a:r>
            <a:r>
              <a:rPr lang="en-US" altLang="zh-CN" sz="2000"/>
              <a:t>MapReduce</a:t>
            </a:r>
            <a:r>
              <a:rPr lang="zh-CN" altLang="en-US" sz="2000"/>
              <a:t>的成本，减少了</a:t>
            </a:r>
            <a:r>
              <a:rPr lang="en-US" altLang="zh-CN" sz="2000"/>
              <a:t>MapReduce</a:t>
            </a:r>
            <a:r>
              <a:rPr lang="zh-CN" altLang="en-US" sz="2000"/>
              <a:t>的开发周期</a:t>
            </a:r>
          </a:p>
        </p:txBody>
      </p:sp>
      <p:graphicFrame>
        <p:nvGraphicFramePr>
          <p:cNvPr id="7" name="表格 6"/>
          <p:cNvGraphicFramePr/>
          <p:nvPr>
            <p:custDataLst>
              <p:tags r:id="rId1"/>
            </p:custDataLst>
          </p:nvPr>
        </p:nvGraphicFramePr>
        <p:xfrm>
          <a:off x="1551305" y="3055620"/>
          <a:ext cx="8533130" cy="1828800"/>
        </p:xfrm>
        <a:graphic>
          <a:graphicData uri="http://schemas.openxmlformats.org/drawingml/2006/table">
            <a:tbl>
              <a:tblPr firstRow="1" bandRow="1">
                <a:tableStyleId>{5C22544A-7EE6-4342-B048-85BDC9FD1C3A}</a:tableStyleId>
              </a:tblPr>
              <a:tblGrid>
                <a:gridCol w="4266565">
                  <a:extLst>
                    <a:ext uri="{9D8B030D-6E8A-4147-A177-3AD203B41FA5}">
                      <a16:colId xmlns:a16="http://schemas.microsoft.com/office/drawing/2014/main" val="20000"/>
                    </a:ext>
                  </a:extLst>
                </a:gridCol>
                <a:gridCol w="4266565">
                  <a:extLst>
                    <a:ext uri="{9D8B030D-6E8A-4147-A177-3AD203B41FA5}">
                      <a16:colId xmlns:a16="http://schemas.microsoft.com/office/drawing/2014/main" val="20001"/>
                    </a:ext>
                  </a:extLst>
                </a:gridCol>
              </a:tblGrid>
              <a:tr h="365760">
                <a:tc>
                  <a:txBody>
                    <a:bodyPr/>
                    <a:lstStyle/>
                    <a:p>
                      <a:pPr>
                        <a:buNone/>
                      </a:pPr>
                      <a:r>
                        <a:rPr lang="zh-CN" altLang="en-US" sz="1800">
                          <a:sym typeface="+mn-ea"/>
                        </a:rPr>
                        <a:t>Hive</a:t>
                      </a:r>
                      <a:endParaRPr lang="zh-CN" altLang="en-US"/>
                    </a:p>
                  </a:txBody>
                  <a:tcPr/>
                </a:tc>
                <a:tc>
                  <a:txBody>
                    <a:bodyPr/>
                    <a:lstStyle/>
                    <a:p>
                      <a:pPr>
                        <a:buNone/>
                      </a:pPr>
                      <a:r>
                        <a:rPr lang="zh-CN" altLang="en-US"/>
                        <a:t>HDFS</a:t>
                      </a:r>
                    </a:p>
                  </a:txBody>
                  <a:tcPr/>
                </a:tc>
                <a:extLst>
                  <a:ext uri="{0D108BD9-81ED-4DB2-BD59-A6C34878D82A}">
                    <a16:rowId xmlns:a16="http://schemas.microsoft.com/office/drawing/2014/main" val="10000"/>
                  </a:ext>
                </a:extLst>
              </a:tr>
              <a:tr h="365760">
                <a:tc>
                  <a:txBody>
                    <a:bodyPr/>
                    <a:lstStyle/>
                    <a:p>
                      <a:pPr>
                        <a:buNone/>
                      </a:pPr>
                      <a:r>
                        <a:rPr lang="zh-CN" altLang="en-US"/>
                        <a:t>表</a:t>
                      </a:r>
                    </a:p>
                  </a:txBody>
                  <a:tcPr/>
                </a:tc>
                <a:tc>
                  <a:txBody>
                    <a:bodyPr/>
                    <a:lstStyle/>
                    <a:p>
                      <a:pPr>
                        <a:buNone/>
                      </a:pPr>
                      <a:r>
                        <a:rPr lang="zh-CN" altLang="en-US"/>
                        <a:t>目录</a:t>
                      </a:r>
                    </a:p>
                  </a:txBody>
                  <a:tcPr/>
                </a:tc>
                <a:extLst>
                  <a:ext uri="{0D108BD9-81ED-4DB2-BD59-A6C34878D82A}">
                    <a16:rowId xmlns:a16="http://schemas.microsoft.com/office/drawing/2014/main" val="10001"/>
                  </a:ext>
                </a:extLst>
              </a:tr>
              <a:tr h="365760">
                <a:tc>
                  <a:txBody>
                    <a:bodyPr/>
                    <a:lstStyle/>
                    <a:p>
                      <a:pPr>
                        <a:buNone/>
                      </a:pPr>
                      <a:r>
                        <a:rPr lang="zh-CN" altLang="en-US"/>
                        <a:t>分区</a:t>
                      </a:r>
                    </a:p>
                  </a:txBody>
                  <a:tcPr/>
                </a:tc>
                <a:tc>
                  <a:txBody>
                    <a:bodyPr/>
                    <a:lstStyle/>
                    <a:p>
                      <a:pPr>
                        <a:buNone/>
                      </a:pPr>
                      <a:r>
                        <a:rPr lang="zh-CN" altLang="en-US"/>
                        <a:t>目录</a:t>
                      </a:r>
                    </a:p>
                  </a:txBody>
                  <a:tcPr/>
                </a:tc>
                <a:extLst>
                  <a:ext uri="{0D108BD9-81ED-4DB2-BD59-A6C34878D82A}">
                    <a16:rowId xmlns:a16="http://schemas.microsoft.com/office/drawing/2014/main" val="10002"/>
                  </a:ext>
                </a:extLst>
              </a:tr>
              <a:tr h="365760">
                <a:tc>
                  <a:txBody>
                    <a:bodyPr/>
                    <a:lstStyle/>
                    <a:p>
                      <a:pPr>
                        <a:buNone/>
                      </a:pPr>
                      <a:r>
                        <a:rPr lang="zh-CN" altLang="en-US"/>
                        <a:t>数据</a:t>
                      </a:r>
                    </a:p>
                  </a:txBody>
                  <a:tcPr/>
                </a:tc>
                <a:tc>
                  <a:txBody>
                    <a:bodyPr/>
                    <a:lstStyle/>
                    <a:p>
                      <a:pPr>
                        <a:buNone/>
                      </a:pPr>
                      <a:r>
                        <a:rPr lang="zh-CN" altLang="en-US"/>
                        <a:t>文件</a:t>
                      </a:r>
                    </a:p>
                  </a:txBody>
                  <a:tcPr/>
                </a:tc>
                <a:extLst>
                  <a:ext uri="{0D108BD9-81ED-4DB2-BD59-A6C34878D82A}">
                    <a16:rowId xmlns:a16="http://schemas.microsoft.com/office/drawing/2014/main" val="10003"/>
                  </a:ext>
                </a:extLst>
              </a:tr>
              <a:tr h="365760">
                <a:tc>
                  <a:txBody>
                    <a:bodyPr/>
                    <a:lstStyle/>
                    <a:p>
                      <a:pPr>
                        <a:buNone/>
                      </a:pPr>
                      <a:r>
                        <a:rPr lang="zh-CN" altLang="en-US"/>
                        <a:t>桶</a:t>
                      </a:r>
                    </a:p>
                  </a:txBody>
                  <a:tcPr/>
                </a:tc>
                <a:tc>
                  <a:txBody>
                    <a:bodyPr/>
                    <a:lstStyle/>
                    <a:p>
                      <a:pPr>
                        <a:buNone/>
                      </a:pPr>
                      <a:r>
                        <a:rPr lang="zh-CN" altLang="en-US"/>
                        <a:t>文件</a:t>
                      </a:r>
                    </a:p>
                  </a:txBody>
                  <a:tcPr/>
                </a:tc>
                <a:extLst>
                  <a:ext uri="{0D108BD9-81ED-4DB2-BD59-A6C34878D82A}">
                    <a16:rowId xmlns:a16="http://schemas.microsoft.com/office/drawing/2014/main" val="10004"/>
                  </a:ext>
                </a:extLst>
              </a:tr>
            </a:tbl>
          </a:graphicData>
        </a:graphic>
      </p:graphicFrame>
      <p:sp>
        <p:nvSpPr>
          <p:cNvPr id="8" name="文本框 7"/>
          <p:cNvSpPr txBox="1"/>
          <p:nvPr/>
        </p:nvSpPr>
        <p:spPr>
          <a:xfrm>
            <a:off x="1325880" y="4819650"/>
            <a:ext cx="9631680" cy="398780"/>
          </a:xfrm>
          <a:prstGeom prst="rect">
            <a:avLst/>
          </a:prstGeom>
          <a:noFill/>
        </p:spPr>
        <p:txBody>
          <a:bodyPr wrap="square" rtlCol="0">
            <a:spAutoFit/>
          </a:bodyPr>
          <a:lstStyle/>
          <a:p>
            <a:pPr marL="342900" indent="-342900">
              <a:buFont typeface="Wingdings" panose="05000000000000000000" charset="0"/>
              <a:buChar char="u"/>
            </a:pPr>
            <a:r>
              <a:rPr lang="zh-CN" altLang="en-US" sz="2000">
                <a:sym typeface="+mn-ea"/>
              </a:rPr>
              <a:t>Hive支持</a:t>
            </a:r>
            <a:r>
              <a:rPr lang="zh-CN" altLang="en-US" sz="2000">
                <a:solidFill>
                  <a:srgbClr val="FF0000"/>
                </a:solidFill>
                <a:sym typeface="+mn-ea"/>
              </a:rPr>
              <a:t>类</a:t>
            </a:r>
            <a:r>
              <a:rPr lang="en-US" altLang="zh-CN" sz="2000">
                <a:sym typeface="+mn-ea"/>
              </a:rPr>
              <a:t>SQL--Hive SQL ---HQL</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5252085" cy="521970"/>
          </a:xfrm>
          <a:prstGeom prst="rect">
            <a:avLst/>
          </a:prstGeom>
          <a:noFill/>
        </p:spPr>
        <p:txBody>
          <a:bodyPr wrap="square" rtlCol="0">
            <a:spAutoFit/>
          </a:bodyPr>
          <a:lstStyle/>
          <a:p>
            <a:r>
              <a:rPr lang="en-US" altLang="zh-CN" sz="2800" b="1" dirty="0">
                <a:sym typeface="+mn-ea"/>
              </a:rPr>
              <a:t>6.2.2  Hive</a:t>
            </a:r>
            <a:r>
              <a:rPr lang="zh-CN" altLang="en-US" sz="2800" b="1" dirty="0">
                <a:sym typeface="+mn-ea"/>
              </a:rPr>
              <a:t>体系结构</a:t>
            </a:r>
          </a:p>
        </p:txBody>
      </p:sp>
      <p:sp>
        <p:nvSpPr>
          <p:cNvPr id="14338" name="AutoShape 2" descr="http://img5.imgtn.bdimg.com/it/u=1961741723,3682482388&amp;fm=26&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14340" name="AutoShape 4" descr="http://img5.imgtn.bdimg.com/it/u=1961741723,3682482388&amp;fm=26&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pic>
        <p:nvPicPr>
          <p:cNvPr id="14342" name="Picture 6" descr="https://timgsa.baidu.com/timg?image&amp;quality=80&amp;size=b9999_10000&amp;sec=1502728983719&amp;di=b5c5fd0355a9bdf1d0f476f6ba99a230&amp;imgtype=0&amp;src=http%3A%2F%2Fimg0w.pconline.com.cn%2Fpconline%2F1307%2F22%2F3392887_13-2.jpg"/>
          <p:cNvPicPr>
            <a:picLocks noChangeAspect="1" noChangeArrowheads="1"/>
          </p:cNvPicPr>
          <p:nvPr/>
        </p:nvPicPr>
        <p:blipFill>
          <a:blip r:embed="rId3" cstate="print"/>
          <a:srcRect/>
          <a:stretch>
            <a:fillRect/>
          </a:stretch>
        </p:blipFill>
        <p:spPr bwMode="auto">
          <a:xfrm>
            <a:off x="155575" y="-136525"/>
            <a:ext cx="38100" cy="76200"/>
          </a:xfrm>
          <a:prstGeom prst="rect">
            <a:avLst/>
          </a:prstGeom>
          <a:noFill/>
        </p:spPr>
      </p:pic>
      <p:sp>
        <p:nvSpPr>
          <p:cNvPr id="2" name="云形 1"/>
          <p:cNvSpPr/>
          <p:nvPr/>
        </p:nvSpPr>
        <p:spPr>
          <a:xfrm>
            <a:off x="4142105" y="6080760"/>
            <a:ext cx="3312795" cy="59055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Hadoop </a:t>
            </a:r>
            <a:r>
              <a:rPr lang="zh-CN" altLang="en-US">
                <a:solidFill>
                  <a:schemeClr val="tx1"/>
                </a:solidFill>
              </a:rPr>
              <a:t>集群</a:t>
            </a:r>
          </a:p>
        </p:txBody>
      </p:sp>
      <p:sp>
        <p:nvSpPr>
          <p:cNvPr id="3" name="流程图: 磁盘 2"/>
          <p:cNvSpPr/>
          <p:nvPr/>
        </p:nvSpPr>
        <p:spPr>
          <a:xfrm>
            <a:off x="8425815" y="6080760"/>
            <a:ext cx="1060450" cy="59055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RDBMS</a:t>
            </a:r>
          </a:p>
        </p:txBody>
      </p:sp>
      <p:sp>
        <p:nvSpPr>
          <p:cNvPr id="5" name="矩形 4"/>
          <p:cNvSpPr/>
          <p:nvPr/>
        </p:nvSpPr>
        <p:spPr>
          <a:xfrm>
            <a:off x="8044815" y="4679950"/>
            <a:ext cx="1441450" cy="92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tx1"/>
                </a:solidFill>
              </a:rPr>
              <a:t>Metastore</a:t>
            </a:r>
          </a:p>
        </p:txBody>
      </p:sp>
      <p:sp>
        <p:nvSpPr>
          <p:cNvPr id="6" name="矩形 5"/>
          <p:cNvSpPr/>
          <p:nvPr/>
        </p:nvSpPr>
        <p:spPr>
          <a:xfrm>
            <a:off x="4376420" y="4705350"/>
            <a:ext cx="2834640" cy="92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solidFill>
                  <a:srgbClr val="FF0000"/>
                </a:solidFill>
              </a:rPr>
              <a:t>Hive Driver</a:t>
            </a:r>
            <a:endParaRPr lang="en-US" altLang="zh-CN"/>
          </a:p>
          <a:p>
            <a:pPr algn="ctr"/>
            <a:r>
              <a:rPr lang="en-US" altLang="zh-CN">
                <a:solidFill>
                  <a:schemeClr val="tx1"/>
                </a:solidFill>
              </a:rPr>
              <a:t>(</a:t>
            </a:r>
            <a:r>
              <a:rPr lang="zh-CN" altLang="en-US">
                <a:solidFill>
                  <a:schemeClr val="tx1"/>
                </a:solidFill>
              </a:rPr>
              <a:t>编译器、优化器、执行器</a:t>
            </a:r>
            <a:r>
              <a:rPr lang="en-US" altLang="zh-CN">
                <a:solidFill>
                  <a:schemeClr val="tx1"/>
                </a:solidFill>
              </a:rPr>
              <a:t>)</a:t>
            </a:r>
          </a:p>
        </p:txBody>
      </p:sp>
      <p:sp>
        <p:nvSpPr>
          <p:cNvPr id="7" name="矩形 6"/>
          <p:cNvSpPr/>
          <p:nvPr/>
        </p:nvSpPr>
        <p:spPr>
          <a:xfrm>
            <a:off x="4376420" y="3520440"/>
            <a:ext cx="2834640" cy="701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solidFill>
              </a:rPr>
              <a:t>Hive Server2</a:t>
            </a:r>
          </a:p>
        </p:txBody>
      </p:sp>
      <p:sp>
        <p:nvSpPr>
          <p:cNvPr id="8" name="矩形 7"/>
          <p:cNvSpPr/>
          <p:nvPr/>
        </p:nvSpPr>
        <p:spPr>
          <a:xfrm>
            <a:off x="2190115" y="3520440"/>
            <a:ext cx="1325880" cy="701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CLI</a:t>
            </a:r>
          </a:p>
        </p:txBody>
      </p:sp>
      <p:sp>
        <p:nvSpPr>
          <p:cNvPr id="10" name="矩形 9"/>
          <p:cNvSpPr/>
          <p:nvPr/>
        </p:nvSpPr>
        <p:spPr>
          <a:xfrm>
            <a:off x="8160385" y="3491230"/>
            <a:ext cx="1325880" cy="70104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Hive Web Interface</a:t>
            </a:r>
          </a:p>
        </p:txBody>
      </p:sp>
      <p:cxnSp>
        <p:nvCxnSpPr>
          <p:cNvPr id="11" name="直接连接符 10"/>
          <p:cNvCxnSpPr/>
          <p:nvPr/>
        </p:nvCxnSpPr>
        <p:spPr>
          <a:xfrm>
            <a:off x="970915" y="5913120"/>
            <a:ext cx="9342120" cy="0"/>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endCxn id="3" idx="1"/>
          </p:cNvCxnSpPr>
          <p:nvPr/>
        </p:nvCxnSpPr>
        <p:spPr>
          <a:xfrm>
            <a:off x="8932545" y="5454015"/>
            <a:ext cx="23495" cy="6267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7" idx="2"/>
            <a:endCxn id="6" idx="0"/>
          </p:cNvCxnSpPr>
          <p:nvPr/>
        </p:nvCxnSpPr>
        <p:spPr>
          <a:xfrm>
            <a:off x="5793740" y="4221480"/>
            <a:ext cx="0" cy="4838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8" idx="2"/>
            <a:endCxn id="6" idx="0"/>
          </p:cNvCxnSpPr>
          <p:nvPr/>
        </p:nvCxnSpPr>
        <p:spPr>
          <a:xfrm>
            <a:off x="2853055" y="4221480"/>
            <a:ext cx="2940685" cy="48387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10" idx="2"/>
          </p:cNvCxnSpPr>
          <p:nvPr/>
        </p:nvCxnSpPr>
        <p:spPr>
          <a:xfrm flipH="1">
            <a:off x="5818505" y="4192270"/>
            <a:ext cx="3004820" cy="48768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6" idx="2"/>
            <a:endCxn id="2" idx="3"/>
          </p:cNvCxnSpPr>
          <p:nvPr/>
        </p:nvCxnSpPr>
        <p:spPr>
          <a:xfrm>
            <a:off x="5793740" y="5634990"/>
            <a:ext cx="5080" cy="4794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28" idx="2"/>
            <a:endCxn id="7" idx="0"/>
          </p:cNvCxnSpPr>
          <p:nvPr/>
        </p:nvCxnSpPr>
        <p:spPr>
          <a:xfrm>
            <a:off x="5718810" y="2233930"/>
            <a:ext cx="74930" cy="12865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460375" y="2591435"/>
            <a:ext cx="1402080" cy="368300"/>
          </a:xfrm>
          <a:prstGeom prst="rect">
            <a:avLst/>
          </a:prstGeom>
          <a:noFill/>
        </p:spPr>
        <p:txBody>
          <a:bodyPr wrap="square" rtlCol="0">
            <a:spAutoFit/>
          </a:bodyPr>
          <a:lstStyle/>
          <a:p>
            <a:r>
              <a:rPr lang="en-US" altLang="zh-CN"/>
              <a:t>Client</a:t>
            </a:r>
          </a:p>
        </p:txBody>
      </p:sp>
      <p:cxnSp>
        <p:nvCxnSpPr>
          <p:cNvPr id="19" name="直接连接符 18"/>
          <p:cNvCxnSpPr/>
          <p:nvPr/>
        </p:nvCxnSpPr>
        <p:spPr>
          <a:xfrm>
            <a:off x="895985" y="4436110"/>
            <a:ext cx="9491345" cy="0"/>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460375" y="5034915"/>
            <a:ext cx="1402080" cy="368300"/>
          </a:xfrm>
          <a:prstGeom prst="rect">
            <a:avLst/>
          </a:prstGeom>
          <a:noFill/>
        </p:spPr>
        <p:txBody>
          <a:bodyPr wrap="square" rtlCol="0">
            <a:spAutoFit/>
          </a:bodyPr>
          <a:lstStyle/>
          <a:p>
            <a:r>
              <a:rPr lang="en-US" altLang="zh-CN"/>
              <a:t>Hive Services</a:t>
            </a:r>
          </a:p>
        </p:txBody>
      </p:sp>
      <p:sp>
        <p:nvSpPr>
          <p:cNvPr id="21" name="文本框 20"/>
          <p:cNvSpPr txBox="1"/>
          <p:nvPr/>
        </p:nvSpPr>
        <p:spPr>
          <a:xfrm>
            <a:off x="460375" y="6080760"/>
            <a:ext cx="2317750" cy="645160"/>
          </a:xfrm>
          <a:prstGeom prst="rect">
            <a:avLst/>
          </a:prstGeom>
          <a:noFill/>
        </p:spPr>
        <p:txBody>
          <a:bodyPr wrap="square" rtlCol="0">
            <a:spAutoFit/>
          </a:bodyPr>
          <a:lstStyle/>
          <a:p>
            <a:r>
              <a:rPr lang="en-US" altLang="zh-CN"/>
              <a:t>Hive Storage</a:t>
            </a:r>
          </a:p>
          <a:p>
            <a:r>
              <a:rPr lang="en-US" altLang="zh-CN"/>
              <a:t>And Compute</a:t>
            </a:r>
          </a:p>
        </p:txBody>
      </p:sp>
      <p:cxnSp>
        <p:nvCxnSpPr>
          <p:cNvPr id="22" name="直接连接符 21"/>
          <p:cNvCxnSpPr/>
          <p:nvPr/>
        </p:nvCxnSpPr>
        <p:spPr>
          <a:xfrm>
            <a:off x="1931035" y="1830070"/>
            <a:ext cx="0" cy="4983480"/>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038350" y="1715770"/>
            <a:ext cx="1957705" cy="518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ODBC Application</a:t>
            </a:r>
          </a:p>
        </p:txBody>
      </p:sp>
      <p:sp>
        <p:nvSpPr>
          <p:cNvPr id="28" name="矩形 27"/>
          <p:cNvSpPr/>
          <p:nvPr/>
        </p:nvSpPr>
        <p:spPr>
          <a:xfrm>
            <a:off x="4739640" y="1715770"/>
            <a:ext cx="1957705" cy="518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tx1"/>
                </a:solidFill>
              </a:rPr>
              <a:t>JDBCApplication</a:t>
            </a:r>
          </a:p>
        </p:txBody>
      </p:sp>
      <p:sp>
        <p:nvSpPr>
          <p:cNvPr id="29" name="矩形 28"/>
          <p:cNvSpPr/>
          <p:nvPr/>
        </p:nvSpPr>
        <p:spPr>
          <a:xfrm>
            <a:off x="7528560" y="1715770"/>
            <a:ext cx="1957705" cy="518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Thrift Application</a:t>
            </a:r>
          </a:p>
        </p:txBody>
      </p:sp>
      <p:cxnSp>
        <p:nvCxnSpPr>
          <p:cNvPr id="34" name="直接箭头连接符 33"/>
          <p:cNvCxnSpPr>
            <a:endCxn id="7" idx="0"/>
          </p:cNvCxnSpPr>
          <p:nvPr/>
        </p:nvCxnSpPr>
        <p:spPr>
          <a:xfrm>
            <a:off x="3291840" y="2270760"/>
            <a:ext cx="2501900" cy="124968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29" idx="2"/>
          </p:cNvCxnSpPr>
          <p:nvPr/>
        </p:nvCxnSpPr>
        <p:spPr>
          <a:xfrm flipH="1">
            <a:off x="5939155" y="2233930"/>
            <a:ext cx="2568575" cy="12573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6" idx="3"/>
            <a:endCxn id="5" idx="1"/>
          </p:cNvCxnSpPr>
          <p:nvPr/>
        </p:nvCxnSpPr>
        <p:spPr>
          <a:xfrm flipV="1">
            <a:off x="7211060" y="5144770"/>
            <a:ext cx="833755" cy="25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9486265" y="4388485"/>
            <a:ext cx="2848610" cy="1014730"/>
          </a:xfrm>
          <a:prstGeom prst="rect">
            <a:avLst/>
          </a:prstGeom>
          <a:noFill/>
        </p:spPr>
        <p:txBody>
          <a:bodyPr wrap="square" rtlCol="0">
            <a:spAutoFit/>
          </a:bodyPr>
          <a:lstStyle/>
          <a:p>
            <a:r>
              <a:rPr lang="zh-CN" altLang="en-US" sz="1500">
                <a:solidFill>
                  <a:srgbClr val="FF0000"/>
                </a:solidFill>
              </a:rPr>
              <a:t>Hive 中的元数据包括表的名字，表的列和分区及其属性，表的属性（是否为外部表等），表的数据所在目录等</a:t>
            </a:r>
          </a:p>
        </p:txBody>
      </p:sp>
      <p:sp>
        <p:nvSpPr>
          <p:cNvPr id="39" name="文本框 38"/>
          <p:cNvSpPr txBox="1"/>
          <p:nvPr/>
        </p:nvSpPr>
        <p:spPr>
          <a:xfrm>
            <a:off x="9791065" y="6214745"/>
            <a:ext cx="2239010" cy="321945"/>
          </a:xfrm>
          <a:prstGeom prst="rect">
            <a:avLst/>
          </a:prstGeom>
          <a:noFill/>
        </p:spPr>
        <p:txBody>
          <a:bodyPr wrap="square" rtlCol="0">
            <a:spAutoFit/>
          </a:bodyPr>
          <a:lstStyle/>
          <a:p>
            <a:r>
              <a:rPr lang="en-US" altLang="zh-CN" sz="1500">
                <a:solidFill>
                  <a:srgbClr val="FF0000"/>
                </a:solidFill>
              </a:rPr>
              <a:t>mysql/</a:t>
            </a:r>
            <a:r>
              <a:rPr lang="zh-CN" altLang="en-US" sz="1500">
                <a:solidFill>
                  <a:srgbClr val="FF0000"/>
                </a:solidFill>
              </a:rPr>
              <a:t>derby</a:t>
            </a:r>
            <a:endParaRPr lang="en-US" altLang="zh-CN" sz="1500">
              <a:solidFill>
                <a:srgbClr val="FF0000"/>
              </a:solidFill>
            </a:endParaRPr>
          </a:p>
        </p:txBody>
      </p:sp>
      <p:sp>
        <p:nvSpPr>
          <p:cNvPr id="40" name="文本框 39"/>
          <p:cNvSpPr txBox="1"/>
          <p:nvPr/>
        </p:nvSpPr>
        <p:spPr>
          <a:xfrm>
            <a:off x="659765" y="1334770"/>
            <a:ext cx="2118360" cy="368300"/>
          </a:xfrm>
          <a:prstGeom prst="rect">
            <a:avLst/>
          </a:prstGeom>
          <a:noFill/>
        </p:spPr>
        <p:txBody>
          <a:bodyPr wrap="square" rtlCol="0">
            <a:spAutoFit/>
          </a:bodyPr>
          <a:lstStyle/>
          <a:p>
            <a:r>
              <a:rPr lang="zh-CN" altLang="en-US"/>
              <a:t>（</a:t>
            </a:r>
            <a:r>
              <a:rPr lang="en-US" altLang="zh-CN"/>
              <a:t>1</a:t>
            </a:r>
            <a:r>
              <a:rPr lang="zh-CN" altLang="en-US"/>
              <a:t>）</a:t>
            </a:r>
            <a:r>
              <a:rPr lang="en-US" altLang="zh-CN"/>
              <a:t>Hive</a:t>
            </a:r>
            <a:r>
              <a:rPr lang="zh-CN" altLang="en-US"/>
              <a:t>体系结构</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5094605" cy="521970"/>
          </a:xfrm>
          <a:prstGeom prst="rect">
            <a:avLst/>
          </a:prstGeom>
          <a:noFill/>
        </p:spPr>
        <p:txBody>
          <a:bodyPr wrap="square" rtlCol="0">
            <a:spAutoFit/>
          </a:bodyPr>
          <a:lstStyle/>
          <a:p>
            <a:r>
              <a:rPr lang="en-US" altLang="zh-CN" sz="2800" b="1" dirty="0">
                <a:sym typeface="+mn-ea"/>
              </a:rPr>
              <a:t>6.2.2  Hive</a:t>
            </a:r>
            <a:r>
              <a:rPr lang="zh-CN" altLang="en-US" sz="2800" b="1" dirty="0">
                <a:sym typeface="+mn-ea"/>
              </a:rPr>
              <a:t>体系结构</a:t>
            </a:r>
            <a:endParaRPr lang="zh-CN" altLang="en-US" sz="2800" b="1" dirty="0"/>
          </a:p>
        </p:txBody>
      </p:sp>
      <p:sp>
        <p:nvSpPr>
          <p:cNvPr id="20" name="文本框 19"/>
          <p:cNvSpPr txBox="1"/>
          <p:nvPr/>
        </p:nvSpPr>
        <p:spPr>
          <a:xfrm>
            <a:off x="798830" y="1536700"/>
            <a:ext cx="3404235" cy="429895"/>
          </a:xfrm>
          <a:prstGeom prst="rect">
            <a:avLst/>
          </a:prstGeom>
          <a:noFill/>
        </p:spPr>
        <p:txBody>
          <a:bodyPr wrap="square" rtlCol="0">
            <a:spAutoFit/>
          </a:bodyPr>
          <a:lstStyle/>
          <a:p>
            <a:r>
              <a:rPr lang="zh-CN" altLang="en-US" sz="2200">
                <a:sym typeface="+mn-ea"/>
              </a:rPr>
              <a:t>（</a:t>
            </a:r>
            <a:r>
              <a:rPr lang="en-US" altLang="zh-CN" sz="2200">
                <a:sym typeface="+mn-ea"/>
              </a:rPr>
              <a:t>1</a:t>
            </a:r>
            <a:r>
              <a:rPr lang="zh-CN" altLang="en-US" sz="2200">
                <a:sym typeface="+mn-ea"/>
              </a:rPr>
              <a:t>）</a:t>
            </a:r>
            <a:r>
              <a:rPr lang="en-US" altLang="zh-CN" sz="2200">
                <a:sym typeface="+mn-ea"/>
              </a:rPr>
              <a:t>Hive</a:t>
            </a:r>
            <a:r>
              <a:rPr lang="zh-CN" altLang="en-US" sz="2200">
                <a:sym typeface="+mn-ea"/>
              </a:rPr>
              <a:t>体系结构</a:t>
            </a:r>
            <a:endParaRPr lang="en-US" altLang="zh-CN" sz="2200" b="1">
              <a:sym typeface="+mn-ea"/>
            </a:endParaRPr>
          </a:p>
        </p:txBody>
      </p:sp>
      <p:sp>
        <p:nvSpPr>
          <p:cNvPr id="3" name="文本框 2"/>
          <p:cNvSpPr txBox="1"/>
          <p:nvPr/>
        </p:nvSpPr>
        <p:spPr>
          <a:xfrm>
            <a:off x="798830" y="2106930"/>
            <a:ext cx="10970895" cy="4523105"/>
          </a:xfrm>
          <a:prstGeom prst="rect">
            <a:avLst/>
          </a:prstGeom>
          <a:noFill/>
        </p:spPr>
        <p:txBody>
          <a:bodyPr wrap="square" rtlCol="0">
            <a:spAutoFit/>
          </a:bodyPr>
          <a:lstStyle/>
          <a:p>
            <a:pPr marL="342900" indent="-342900">
              <a:lnSpc>
                <a:spcPct val="150000"/>
              </a:lnSpc>
              <a:buFont typeface="Wingdings" panose="05000000000000000000" charset="0"/>
              <a:buChar char="ü"/>
            </a:pPr>
            <a:r>
              <a:rPr lang="en-US" altLang="zh-CN" sz="2400"/>
              <a:t>Driver:负责将hive  sql 解析和优化HQL语句，将其转换成一个Hive Job（可以是MapReduce，也可以是Spark等其他任务）并提交给Hadoop集群。</a:t>
            </a:r>
          </a:p>
          <a:p>
            <a:pPr marL="342900" indent="-342900">
              <a:lnSpc>
                <a:spcPct val="150000"/>
              </a:lnSpc>
              <a:buFont typeface="Wingdings" panose="05000000000000000000" charset="0"/>
              <a:buChar char="ü"/>
            </a:pPr>
            <a:r>
              <a:rPr lang="en-US" altLang="zh-CN" sz="2400"/>
              <a:t>Metastore</a:t>
            </a:r>
            <a:r>
              <a:rPr lang="zh-CN" altLang="en-US" sz="2400"/>
              <a:t>：元数据服务组件，</a:t>
            </a:r>
            <a:r>
              <a:rPr lang="zh-CN" altLang="en-US" sz="2400">
                <a:solidFill>
                  <a:schemeClr val="tx1"/>
                </a:solidFill>
                <a:sym typeface="+mn-ea"/>
              </a:rPr>
              <a:t>Hive 中的元数据包括表的名字，表的列和分区及其属性，表的属性（是否为外部表等），表的数据所在目录等。</a:t>
            </a:r>
          </a:p>
          <a:p>
            <a:pPr marL="342900" indent="-342900">
              <a:lnSpc>
                <a:spcPct val="150000"/>
              </a:lnSpc>
              <a:buFont typeface="Wingdings" panose="05000000000000000000" charset="0"/>
              <a:buChar char="ü"/>
            </a:pPr>
            <a:r>
              <a:rPr lang="en-US" altLang="zh-CN" sz="2400">
                <a:solidFill>
                  <a:schemeClr val="tx1"/>
                </a:solidFill>
                <a:sym typeface="+mn-ea"/>
              </a:rPr>
              <a:t>HiveServer2:HiveServer2是一种可选服务，允许远程客户端可以使用各种编程语言向Hive提交请求并检索结果</a:t>
            </a:r>
            <a:r>
              <a:rPr lang="zh-CN" altLang="en-US" sz="2400">
                <a:solidFill>
                  <a:schemeClr val="tx1"/>
                </a:solidFill>
                <a:sym typeface="+mn-ea"/>
              </a:rPr>
              <a:t>。</a:t>
            </a:r>
            <a:endParaRPr lang="en-US" altLang="zh-CN" sz="2400">
              <a:solidFill>
                <a:schemeClr val="tx1"/>
              </a:solidFill>
              <a:sym typeface="+mn-ea"/>
            </a:endParaRPr>
          </a:p>
          <a:p>
            <a:pPr marL="342900" indent="-342900">
              <a:lnSpc>
                <a:spcPct val="150000"/>
              </a:lnSpc>
              <a:buFont typeface="Wingdings" panose="05000000000000000000" charset="0"/>
              <a:buChar char="ü"/>
            </a:pPr>
            <a:r>
              <a:rPr lang="en-US" altLang="zh-CN" sz="2400">
                <a:sym typeface="+mn-ea"/>
              </a:rPr>
              <a:t>Thrift</a:t>
            </a:r>
            <a:r>
              <a:rPr lang="zh-CN" altLang="en-US" sz="2400">
                <a:sym typeface="+mn-ea"/>
              </a:rPr>
              <a:t>：是</a:t>
            </a:r>
            <a:r>
              <a:rPr lang="en-US" altLang="zh-CN" sz="2400">
                <a:sym typeface="+mn-ea"/>
              </a:rPr>
              <a:t>facebook</a:t>
            </a:r>
            <a:r>
              <a:rPr lang="zh-CN" altLang="en-US" sz="2400">
                <a:sym typeface="+mn-ea"/>
              </a:rPr>
              <a:t>开发的一个软件框架，用来进行可以扩展且跨语言的服务的开发，</a:t>
            </a:r>
            <a:r>
              <a:rPr lang="en-US" altLang="zh-CN" sz="2400">
                <a:sym typeface="+mn-ea"/>
              </a:rPr>
              <a:t>hive</a:t>
            </a:r>
            <a:r>
              <a:rPr lang="zh-CN" altLang="en-US" sz="2400">
                <a:sym typeface="+mn-ea"/>
              </a:rPr>
              <a:t>集成了该服务，能让不同的的编程语言调用</a:t>
            </a:r>
            <a:r>
              <a:rPr lang="en-US" altLang="zh-CN" sz="2400">
                <a:sym typeface="+mn-ea"/>
              </a:rPr>
              <a:t>hive</a:t>
            </a:r>
            <a:r>
              <a:rPr lang="zh-CN" altLang="en-US" sz="2400">
                <a:sym typeface="+mn-ea"/>
              </a:rPr>
              <a:t>的接口。</a:t>
            </a:r>
            <a:endParaRPr lang="en-US" altLang="zh-CN" sz="2400">
              <a:solidFill>
                <a:schemeClr val="tx1"/>
              </a:solidFill>
              <a:sym typeface="+mn-e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7777480" y="3337560"/>
            <a:ext cx="2309495" cy="2373630"/>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7" name="矩形 66"/>
          <p:cNvSpPr/>
          <p:nvPr/>
        </p:nvSpPr>
        <p:spPr>
          <a:xfrm>
            <a:off x="1959610" y="6093460"/>
            <a:ext cx="8126730" cy="701040"/>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4" name="矩形 33"/>
          <p:cNvSpPr/>
          <p:nvPr/>
        </p:nvSpPr>
        <p:spPr>
          <a:xfrm>
            <a:off x="2026285" y="1705610"/>
            <a:ext cx="8060690" cy="1010920"/>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4" name="TextBox 3"/>
          <p:cNvSpPr txBox="1"/>
          <p:nvPr/>
        </p:nvSpPr>
        <p:spPr>
          <a:xfrm>
            <a:off x="520700" y="812800"/>
            <a:ext cx="5252085" cy="521970"/>
          </a:xfrm>
          <a:prstGeom prst="rect">
            <a:avLst/>
          </a:prstGeom>
          <a:noFill/>
        </p:spPr>
        <p:txBody>
          <a:bodyPr wrap="square" rtlCol="0">
            <a:spAutoFit/>
          </a:bodyPr>
          <a:lstStyle/>
          <a:p>
            <a:r>
              <a:rPr lang="en-US" altLang="zh-CN" sz="2800" b="1" dirty="0">
                <a:sym typeface="+mn-ea"/>
              </a:rPr>
              <a:t>6.2.2  Hive</a:t>
            </a:r>
            <a:r>
              <a:rPr lang="zh-CN" altLang="en-US" sz="2800" b="1" dirty="0">
                <a:sym typeface="+mn-ea"/>
              </a:rPr>
              <a:t>体系结构</a:t>
            </a:r>
          </a:p>
        </p:txBody>
      </p:sp>
      <p:sp>
        <p:nvSpPr>
          <p:cNvPr id="14338" name="AutoShape 2" descr="http://img5.imgtn.bdimg.com/it/u=1961741723,3682482388&amp;fm=26&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14340" name="AutoShape 4" descr="http://img5.imgtn.bdimg.com/it/u=1961741723,3682482388&amp;fm=26&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pic>
        <p:nvPicPr>
          <p:cNvPr id="14342" name="Picture 6" descr="https://timgsa.baidu.com/timg?image&amp;quality=80&amp;size=b9999_10000&amp;sec=1502728983719&amp;di=b5c5fd0355a9bdf1d0f476f6ba99a230&amp;imgtype=0&amp;src=http%3A%2F%2Fimg0w.pconline.com.cn%2Fpconline%2F1307%2F22%2F3392887_13-2.jpg"/>
          <p:cNvPicPr>
            <a:picLocks noChangeAspect="1" noChangeArrowheads="1"/>
          </p:cNvPicPr>
          <p:nvPr/>
        </p:nvPicPr>
        <p:blipFill>
          <a:blip r:embed="rId3" cstate="print"/>
          <a:srcRect/>
          <a:stretch>
            <a:fillRect/>
          </a:stretch>
        </p:blipFill>
        <p:spPr bwMode="auto">
          <a:xfrm>
            <a:off x="155575" y="-136525"/>
            <a:ext cx="38100" cy="76200"/>
          </a:xfrm>
          <a:prstGeom prst="rect">
            <a:avLst/>
          </a:prstGeom>
          <a:noFill/>
        </p:spPr>
      </p:pic>
      <p:sp>
        <p:nvSpPr>
          <p:cNvPr id="40" name="文本框 39"/>
          <p:cNvSpPr txBox="1"/>
          <p:nvPr/>
        </p:nvSpPr>
        <p:spPr>
          <a:xfrm>
            <a:off x="659765" y="1334770"/>
            <a:ext cx="3477895" cy="368300"/>
          </a:xfrm>
          <a:prstGeom prst="rect">
            <a:avLst/>
          </a:prstGeom>
          <a:noFill/>
        </p:spPr>
        <p:txBody>
          <a:bodyPr wrap="square" rtlCol="0">
            <a:spAutoFit/>
          </a:bodyPr>
          <a:lstStyle/>
          <a:p>
            <a:r>
              <a:rPr lang="zh-CN" altLang="en-US"/>
              <a:t>（</a:t>
            </a:r>
            <a:r>
              <a:rPr lang="en-US" altLang="zh-CN"/>
              <a:t>2</a:t>
            </a:r>
            <a:r>
              <a:rPr lang="zh-CN" altLang="en-US"/>
              <a:t>）</a:t>
            </a:r>
            <a:r>
              <a:rPr lang="en-US" altLang="zh-CN"/>
              <a:t>Hive</a:t>
            </a:r>
            <a:r>
              <a:rPr lang="zh-CN" altLang="en-US"/>
              <a:t>工作原理</a:t>
            </a:r>
          </a:p>
        </p:txBody>
      </p:sp>
      <p:sp>
        <p:nvSpPr>
          <p:cNvPr id="5" name="流程图: 磁盘 4"/>
          <p:cNvSpPr/>
          <p:nvPr/>
        </p:nvSpPr>
        <p:spPr>
          <a:xfrm>
            <a:off x="8700770" y="6173470"/>
            <a:ext cx="1060450" cy="59055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RDBMS</a:t>
            </a:r>
          </a:p>
        </p:txBody>
      </p:sp>
      <p:sp>
        <p:nvSpPr>
          <p:cNvPr id="6" name="矩形 5"/>
          <p:cNvSpPr/>
          <p:nvPr/>
        </p:nvSpPr>
        <p:spPr>
          <a:xfrm>
            <a:off x="8510270" y="4216400"/>
            <a:ext cx="1441450" cy="92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tx1"/>
                </a:solidFill>
              </a:rPr>
              <a:t>Metastore</a:t>
            </a:r>
          </a:p>
        </p:txBody>
      </p:sp>
      <p:sp>
        <p:nvSpPr>
          <p:cNvPr id="8" name="矩形 7"/>
          <p:cNvSpPr/>
          <p:nvPr/>
        </p:nvSpPr>
        <p:spPr>
          <a:xfrm>
            <a:off x="4831080" y="1901825"/>
            <a:ext cx="2834640" cy="701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HiveServer2</a:t>
            </a:r>
          </a:p>
        </p:txBody>
      </p:sp>
      <p:sp>
        <p:nvSpPr>
          <p:cNvPr id="9" name="矩形 8"/>
          <p:cNvSpPr/>
          <p:nvPr/>
        </p:nvSpPr>
        <p:spPr>
          <a:xfrm>
            <a:off x="2644775" y="1901825"/>
            <a:ext cx="1325880" cy="701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CLI</a:t>
            </a:r>
          </a:p>
        </p:txBody>
      </p:sp>
      <p:cxnSp>
        <p:nvCxnSpPr>
          <p:cNvPr id="12" name="直接箭头连接符 11"/>
          <p:cNvCxnSpPr>
            <a:stCxn id="6" idx="2"/>
            <a:endCxn id="5" idx="1"/>
          </p:cNvCxnSpPr>
          <p:nvPr/>
        </p:nvCxnSpPr>
        <p:spPr>
          <a:xfrm>
            <a:off x="9244330" y="5146040"/>
            <a:ext cx="0" cy="10274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4891405" y="4610100"/>
            <a:ext cx="5080" cy="4794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2172970" y="6173470"/>
            <a:ext cx="2834640" cy="5568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YARN</a:t>
            </a:r>
          </a:p>
        </p:txBody>
      </p:sp>
      <p:sp>
        <p:nvSpPr>
          <p:cNvPr id="18" name="矩形 17"/>
          <p:cNvSpPr/>
          <p:nvPr/>
        </p:nvSpPr>
        <p:spPr>
          <a:xfrm>
            <a:off x="6184900" y="6187440"/>
            <a:ext cx="1918970" cy="5568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HDFS</a:t>
            </a:r>
          </a:p>
        </p:txBody>
      </p:sp>
      <p:sp>
        <p:nvSpPr>
          <p:cNvPr id="24" name="矩形 23"/>
          <p:cNvSpPr/>
          <p:nvPr/>
        </p:nvSpPr>
        <p:spPr>
          <a:xfrm>
            <a:off x="2026285" y="3336925"/>
            <a:ext cx="5443855" cy="2374900"/>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3" name="矩形 22"/>
          <p:cNvSpPr/>
          <p:nvPr/>
        </p:nvSpPr>
        <p:spPr>
          <a:xfrm>
            <a:off x="2428875" y="4768850"/>
            <a:ext cx="2206625" cy="4806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Hive</a:t>
            </a:r>
            <a:r>
              <a:rPr lang="zh-CN" altLang="en-US">
                <a:solidFill>
                  <a:schemeClr val="tx1"/>
                </a:solidFill>
              </a:rPr>
              <a:t>执行器</a:t>
            </a:r>
          </a:p>
        </p:txBody>
      </p:sp>
      <p:sp>
        <p:nvSpPr>
          <p:cNvPr id="25" name="文本框 24"/>
          <p:cNvSpPr txBox="1"/>
          <p:nvPr/>
        </p:nvSpPr>
        <p:spPr>
          <a:xfrm>
            <a:off x="1949450" y="5343525"/>
            <a:ext cx="1264285" cy="368300"/>
          </a:xfrm>
          <a:prstGeom prst="rect">
            <a:avLst/>
          </a:prstGeom>
          <a:noFill/>
        </p:spPr>
        <p:txBody>
          <a:bodyPr wrap="square" rtlCol="0">
            <a:spAutoFit/>
          </a:bodyPr>
          <a:lstStyle/>
          <a:p>
            <a:r>
              <a:rPr lang="en-US" altLang="zh-CN"/>
              <a:t>Hive Driver</a:t>
            </a:r>
          </a:p>
        </p:txBody>
      </p:sp>
      <p:sp>
        <p:nvSpPr>
          <p:cNvPr id="26" name="矩形 25"/>
          <p:cNvSpPr/>
          <p:nvPr/>
        </p:nvSpPr>
        <p:spPr>
          <a:xfrm>
            <a:off x="5612130" y="3514090"/>
            <a:ext cx="1652905" cy="20815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7" name="文本框 26"/>
          <p:cNvSpPr txBox="1"/>
          <p:nvPr/>
        </p:nvSpPr>
        <p:spPr>
          <a:xfrm>
            <a:off x="5810250" y="3589655"/>
            <a:ext cx="1407160" cy="368300"/>
          </a:xfrm>
          <a:prstGeom prst="rect">
            <a:avLst/>
          </a:prstGeom>
          <a:noFill/>
        </p:spPr>
        <p:txBody>
          <a:bodyPr wrap="square" rtlCol="0">
            <a:spAutoFit/>
          </a:bodyPr>
          <a:lstStyle/>
          <a:p>
            <a:r>
              <a:rPr lang="en-US" altLang="zh-CN"/>
              <a:t>Hive</a:t>
            </a:r>
            <a:r>
              <a:rPr lang="zh-CN" altLang="en-US"/>
              <a:t>编译器</a:t>
            </a:r>
          </a:p>
        </p:txBody>
      </p:sp>
      <p:sp>
        <p:nvSpPr>
          <p:cNvPr id="28" name="矩形 27"/>
          <p:cNvSpPr/>
          <p:nvPr/>
        </p:nvSpPr>
        <p:spPr>
          <a:xfrm>
            <a:off x="5795645" y="3957955"/>
            <a:ext cx="1285240" cy="4806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Hive</a:t>
            </a:r>
            <a:r>
              <a:rPr lang="zh-CN" altLang="en-US">
                <a:solidFill>
                  <a:schemeClr val="tx1"/>
                </a:solidFill>
              </a:rPr>
              <a:t>分析器</a:t>
            </a:r>
          </a:p>
        </p:txBody>
      </p:sp>
      <p:sp>
        <p:nvSpPr>
          <p:cNvPr id="29" name="矩形 28"/>
          <p:cNvSpPr/>
          <p:nvPr/>
        </p:nvSpPr>
        <p:spPr>
          <a:xfrm>
            <a:off x="5795645" y="4514850"/>
            <a:ext cx="1285240" cy="4610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Hive</a:t>
            </a:r>
            <a:r>
              <a:rPr lang="zh-CN" altLang="en-US">
                <a:solidFill>
                  <a:schemeClr val="tx1"/>
                </a:solidFill>
              </a:rPr>
              <a:t>优化器</a:t>
            </a:r>
          </a:p>
        </p:txBody>
      </p:sp>
      <p:sp>
        <p:nvSpPr>
          <p:cNvPr id="30" name="矩形 29"/>
          <p:cNvSpPr/>
          <p:nvPr/>
        </p:nvSpPr>
        <p:spPr>
          <a:xfrm>
            <a:off x="5810250" y="5089525"/>
            <a:ext cx="1285240" cy="4610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a:t>
            </a:r>
          </a:p>
        </p:txBody>
      </p:sp>
      <p:cxnSp>
        <p:nvCxnSpPr>
          <p:cNvPr id="31" name="直接箭头连接符 30"/>
          <p:cNvCxnSpPr>
            <a:stCxn id="17" idx="3"/>
            <a:endCxn id="18" idx="1"/>
          </p:cNvCxnSpPr>
          <p:nvPr/>
        </p:nvCxnSpPr>
        <p:spPr>
          <a:xfrm>
            <a:off x="5020945" y="6452235"/>
            <a:ext cx="1177290" cy="139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H="1">
            <a:off x="3270250" y="5259070"/>
            <a:ext cx="9525" cy="955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2428875" y="3713480"/>
            <a:ext cx="2206625" cy="4965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Hive</a:t>
            </a:r>
            <a:r>
              <a:rPr lang="zh-CN" altLang="en-US">
                <a:solidFill>
                  <a:schemeClr val="tx1"/>
                </a:solidFill>
              </a:rPr>
              <a:t>驱动程序</a:t>
            </a:r>
          </a:p>
        </p:txBody>
      </p:sp>
      <p:cxnSp>
        <p:nvCxnSpPr>
          <p:cNvPr id="42" name="直接箭头连接符 41"/>
          <p:cNvCxnSpPr/>
          <p:nvPr/>
        </p:nvCxnSpPr>
        <p:spPr>
          <a:xfrm>
            <a:off x="3239135" y="4210050"/>
            <a:ext cx="0" cy="5435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flipV="1">
            <a:off x="3590290" y="5259070"/>
            <a:ext cx="0" cy="9417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a:off x="3213735" y="2759075"/>
            <a:ext cx="0" cy="9696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2234565" y="2873375"/>
            <a:ext cx="1106170" cy="306705"/>
          </a:xfrm>
          <a:prstGeom prst="rect">
            <a:avLst/>
          </a:prstGeom>
          <a:noFill/>
        </p:spPr>
        <p:txBody>
          <a:bodyPr wrap="square" rtlCol="0">
            <a:spAutoFit/>
          </a:bodyPr>
          <a:lstStyle/>
          <a:p>
            <a:r>
              <a:rPr lang="en-US" altLang="zh-CN" sz="1400"/>
              <a:t>1. </a:t>
            </a:r>
            <a:r>
              <a:rPr lang="zh-CN" altLang="en-US" sz="1400"/>
              <a:t>执行查询</a:t>
            </a:r>
          </a:p>
        </p:txBody>
      </p:sp>
      <p:cxnSp>
        <p:nvCxnSpPr>
          <p:cNvPr id="49" name="直接箭头连接符 48"/>
          <p:cNvCxnSpPr>
            <a:stCxn id="41" idx="3"/>
          </p:cNvCxnSpPr>
          <p:nvPr/>
        </p:nvCxnSpPr>
        <p:spPr>
          <a:xfrm>
            <a:off x="4648835" y="3961765"/>
            <a:ext cx="9423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4636135" y="3611245"/>
            <a:ext cx="1106170" cy="306705"/>
          </a:xfrm>
          <a:prstGeom prst="rect">
            <a:avLst/>
          </a:prstGeom>
          <a:noFill/>
        </p:spPr>
        <p:txBody>
          <a:bodyPr wrap="square" rtlCol="0">
            <a:spAutoFit/>
          </a:bodyPr>
          <a:lstStyle/>
          <a:p>
            <a:r>
              <a:rPr lang="en-US" sz="1400"/>
              <a:t>2.</a:t>
            </a:r>
            <a:r>
              <a:rPr lang="zh-CN" altLang="en-US" sz="1400"/>
              <a:t>获取计划</a:t>
            </a:r>
          </a:p>
        </p:txBody>
      </p:sp>
      <p:cxnSp>
        <p:nvCxnSpPr>
          <p:cNvPr id="51" name="直接箭头连接符 50"/>
          <p:cNvCxnSpPr/>
          <p:nvPr/>
        </p:nvCxnSpPr>
        <p:spPr>
          <a:xfrm flipH="1">
            <a:off x="4645660" y="4152265"/>
            <a:ext cx="95760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4643120" y="4171950"/>
            <a:ext cx="1106170" cy="306705"/>
          </a:xfrm>
          <a:prstGeom prst="rect">
            <a:avLst/>
          </a:prstGeom>
          <a:noFill/>
        </p:spPr>
        <p:txBody>
          <a:bodyPr wrap="square" rtlCol="0">
            <a:spAutoFit/>
          </a:bodyPr>
          <a:lstStyle/>
          <a:p>
            <a:r>
              <a:rPr lang="en-US" sz="1400"/>
              <a:t>5.</a:t>
            </a:r>
            <a:r>
              <a:rPr lang="zh-CN" altLang="en-US" sz="1400"/>
              <a:t>发送计划</a:t>
            </a:r>
          </a:p>
        </p:txBody>
      </p:sp>
      <p:sp>
        <p:nvSpPr>
          <p:cNvPr id="53" name="文本框 52"/>
          <p:cNvSpPr txBox="1"/>
          <p:nvPr/>
        </p:nvSpPr>
        <p:spPr>
          <a:xfrm>
            <a:off x="7247255" y="4017645"/>
            <a:ext cx="1244600" cy="306705"/>
          </a:xfrm>
          <a:prstGeom prst="rect">
            <a:avLst/>
          </a:prstGeom>
          <a:noFill/>
        </p:spPr>
        <p:txBody>
          <a:bodyPr wrap="square" rtlCol="0">
            <a:spAutoFit/>
          </a:bodyPr>
          <a:lstStyle/>
          <a:p>
            <a:r>
              <a:rPr lang="en-US" sz="1400"/>
              <a:t>3.</a:t>
            </a:r>
            <a:r>
              <a:rPr lang="zh-CN" altLang="en-US" sz="1400"/>
              <a:t>获取元信息</a:t>
            </a:r>
          </a:p>
        </p:txBody>
      </p:sp>
      <p:sp>
        <p:nvSpPr>
          <p:cNvPr id="54" name="文本框 53"/>
          <p:cNvSpPr txBox="1"/>
          <p:nvPr/>
        </p:nvSpPr>
        <p:spPr>
          <a:xfrm>
            <a:off x="7294245" y="4515485"/>
            <a:ext cx="1244600" cy="306705"/>
          </a:xfrm>
          <a:prstGeom prst="rect">
            <a:avLst/>
          </a:prstGeom>
          <a:noFill/>
        </p:spPr>
        <p:txBody>
          <a:bodyPr wrap="square" rtlCol="0">
            <a:spAutoFit/>
          </a:bodyPr>
          <a:lstStyle/>
          <a:p>
            <a:r>
              <a:rPr lang="en-US" sz="1400"/>
              <a:t>4.</a:t>
            </a:r>
            <a:r>
              <a:rPr lang="zh-CN" altLang="en-US" sz="1400"/>
              <a:t>发送元信息</a:t>
            </a:r>
          </a:p>
        </p:txBody>
      </p:sp>
      <p:sp>
        <p:nvSpPr>
          <p:cNvPr id="55" name="文本框 54"/>
          <p:cNvSpPr txBox="1"/>
          <p:nvPr/>
        </p:nvSpPr>
        <p:spPr>
          <a:xfrm>
            <a:off x="2234565" y="4328795"/>
            <a:ext cx="1106170" cy="306705"/>
          </a:xfrm>
          <a:prstGeom prst="rect">
            <a:avLst/>
          </a:prstGeom>
          <a:noFill/>
        </p:spPr>
        <p:txBody>
          <a:bodyPr wrap="square" rtlCol="0">
            <a:spAutoFit/>
          </a:bodyPr>
          <a:lstStyle/>
          <a:p>
            <a:r>
              <a:rPr lang="en-US" sz="1400"/>
              <a:t>6.</a:t>
            </a:r>
            <a:r>
              <a:rPr lang="zh-CN" altLang="en-US" sz="1400"/>
              <a:t>执行计划</a:t>
            </a:r>
          </a:p>
        </p:txBody>
      </p:sp>
      <p:sp>
        <p:nvSpPr>
          <p:cNvPr id="56" name="文本框 55"/>
          <p:cNvSpPr txBox="1"/>
          <p:nvPr/>
        </p:nvSpPr>
        <p:spPr>
          <a:xfrm>
            <a:off x="2362200" y="5813425"/>
            <a:ext cx="1106170" cy="306705"/>
          </a:xfrm>
          <a:prstGeom prst="rect">
            <a:avLst/>
          </a:prstGeom>
          <a:noFill/>
        </p:spPr>
        <p:txBody>
          <a:bodyPr wrap="square" rtlCol="0">
            <a:spAutoFit/>
          </a:bodyPr>
          <a:lstStyle/>
          <a:p>
            <a:r>
              <a:rPr lang="en-US" sz="1400"/>
              <a:t>6.1 </a:t>
            </a:r>
            <a:r>
              <a:rPr lang="zh-CN" altLang="en-US" sz="1400"/>
              <a:t>提交</a:t>
            </a:r>
            <a:r>
              <a:rPr lang="en-US" altLang="zh-CN" sz="1400"/>
              <a:t>Job</a:t>
            </a:r>
          </a:p>
        </p:txBody>
      </p:sp>
      <p:sp>
        <p:nvSpPr>
          <p:cNvPr id="57" name="文本框 56"/>
          <p:cNvSpPr txBox="1"/>
          <p:nvPr/>
        </p:nvSpPr>
        <p:spPr>
          <a:xfrm>
            <a:off x="3279775" y="5435600"/>
            <a:ext cx="1106170" cy="306705"/>
          </a:xfrm>
          <a:prstGeom prst="rect">
            <a:avLst/>
          </a:prstGeom>
          <a:noFill/>
        </p:spPr>
        <p:txBody>
          <a:bodyPr wrap="square" rtlCol="0">
            <a:spAutoFit/>
          </a:bodyPr>
          <a:lstStyle/>
          <a:p>
            <a:r>
              <a:rPr lang="en-US" sz="1400"/>
              <a:t>6.2 </a:t>
            </a:r>
            <a:r>
              <a:rPr lang="en-US" altLang="zh-CN" sz="1400"/>
              <a:t>Job</a:t>
            </a:r>
            <a:r>
              <a:rPr lang="zh-CN" altLang="en-US" sz="1400"/>
              <a:t>完成</a:t>
            </a:r>
          </a:p>
        </p:txBody>
      </p:sp>
      <p:cxnSp>
        <p:nvCxnSpPr>
          <p:cNvPr id="59" name="直接箭头连接符 58"/>
          <p:cNvCxnSpPr/>
          <p:nvPr/>
        </p:nvCxnSpPr>
        <p:spPr>
          <a:xfrm flipH="1">
            <a:off x="4339590" y="5249545"/>
            <a:ext cx="9525" cy="955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文本框 59"/>
          <p:cNvSpPr txBox="1"/>
          <p:nvPr/>
        </p:nvSpPr>
        <p:spPr>
          <a:xfrm>
            <a:off x="4102735" y="5764530"/>
            <a:ext cx="1106170" cy="306705"/>
          </a:xfrm>
          <a:prstGeom prst="rect">
            <a:avLst/>
          </a:prstGeom>
          <a:noFill/>
        </p:spPr>
        <p:txBody>
          <a:bodyPr wrap="square" rtlCol="0">
            <a:spAutoFit/>
          </a:bodyPr>
          <a:lstStyle/>
          <a:p>
            <a:r>
              <a:rPr lang="en-US" sz="1400"/>
              <a:t>9.</a:t>
            </a:r>
            <a:r>
              <a:rPr lang="zh-CN" altLang="en-US" sz="1400"/>
              <a:t>获取结果</a:t>
            </a:r>
          </a:p>
        </p:txBody>
      </p:sp>
      <p:cxnSp>
        <p:nvCxnSpPr>
          <p:cNvPr id="63" name="直接箭头连接符 62"/>
          <p:cNvCxnSpPr/>
          <p:nvPr/>
        </p:nvCxnSpPr>
        <p:spPr>
          <a:xfrm>
            <a:off x="4188460" y="2738755"/>
            <a:ext cx="0" cy="101092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a:off x="4199890" y="4248150"/>
            <a:ext cx="0" cy="47815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65" name="文本框 64"/>
          <p:cNvSpPr txBox="1"/>
          <p:nvPr/>
        </p:nvSpPr>
        <p:spPr>
          <a:xfrm>
            <a:off x="4156710" y="2873375"/>
            <a:ext cx="1106170" cy="306705"/>
          </a:xfrm>
          <a:prstGeom prst="rect">
            <a:avLst/>
          </a:prstGeom>
          <a:noFill/>
        </p:spPr>
        <p:txBody>
          <a:bodyPr wrap="square" rtlCol="0">
            <a:spAutoFit/>
          </a:bodyPr>
          <a:lstStyle/>
          <a:p>
            <a:r>
              <a:rPr lang="en-US" altLang="zh-CN" sz="1400"/>
              <a:t>7.</a:t>
            </a:r>
            <a:r>
              <a:rPr lang="zh-CN" sz="1400"/>
              <a:t>获取结果</a:t>
            </a:r>
          </a:p>
        </p:txBody>
      </p:sp>
      <p:sp>
        <p:nvSpPr>
          <p:cNvPr id="66" name="文本框 65"/>
          <p:cNvSpPr txBox="1"/>
          <p:nvPr/>
        </p:nvSpPr>
        <p:spPr>
          <a:xfrm>
            <a:off x="4020185" y="4419600"/>
            <a:ext cx="1106170" cy="306705"/>
          </a:xfrm>
          <a:prstGeom prst="rect">
            <a:avLst/>
          </a:prstGeom>
          <a:noFill/>
        </p:spPr>
        <p:txBody>
          <a:bodyPr wrap="square" rtlCol="0">
            <a:spAutoFit/>
          </a:bodyPr>
          <a:lstStyle/>
          <a:p>
            <a:r>
              <a:rPr lang="en-US" sz="1400"/>
              <a:t>8.</a:t>
            </a:r>
            <a:r>
              <a:rPr lang="zh-CN" altLang="en-US" sz="1400"/>
              <a:t>发送结果</a:t>
            </a:r>
          </a:p>
        </p:txBody>
      </p:sp>
      <p:cxnSp>
        <p:nvCxnSpPr>
          <p:cNvPr id="32" name="直接箭头连接符 31"/>
          <p:cNvCxnSpPr/>
          <p:nvPr/>
        </p:nvCxnSpPr>
        <p:spPr>
          <a:xfrm>
            <a:off x="7258050" y="4385945"/>
            <a:ext cx="127800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H="1">
            <a:off x="7247890" y="4782185"/>
            <a:ext cx="124200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5252085" cy="521970"/>
          </a:xfrm>
          <a:prstGeom prst="rect">
            <a:avLst/>
          </a:prstGeom>
          <a:noFill/>
        </p:spPr>
        <p:txBody>
          <a:bodyPr wrap="square" rtlCol="0">
            <a:spAutoFit/>
          </a:bodyPr>
          <a:lstStyle/>
          <a:p>
            <a:r>
              <a:rPr lang="en-US" altLang="zh-CN" sz="2800" b="1" dirty="0">
                <a:sym typeface="+mn-ea"/>
              </a:rPr>
              <a:t>6.2.2  Hive</a:t>
            </a:r>
            <a:r>
              <a:rPr lang="zh-CN" altLang="en-US" sz="2800" b="1" dirty="0">
                <a:sym typeface="+mn-ea"/>
              </a:rPr>
              <a:t>体系结构</a:t>
            </a:r>
          </a:p>
        </p:txBody>
      </p:sp>
      <p:sp>
        <p:nvSpPr>
          <p:cNvPr id="14338" name="AutoShape 2" descr="http://img5.imgtn.bdimg.com/it/u=1961741723,3682482388&amp;fm=26&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14340" name="AutoShape 4" descr="http://img5.imgtn.bdimg.com/it/u=1961741723,3682482388&amp;fm=26&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pic>
        <p:nvPicPr>
          <p:cNvPr id="14342" name="Picture 6" descr="https://timgsa.baidu.com/timg?image&amp;quality=80&amp;size=b9999_10000&amp;sec=1502728983719&amp;di=b5c5fd0355a9bdf1d0f476f6ba99a230&amp;imgtype=0&amp;src=http%3A%2F%2Fimg0w.pconline.com.cn%2Fpconline%2F1307%2F22%2F3392887_13-2.jpg"/>
          <p:cNvPicPr>
            <a:picLocks noChangeAspect="1" noChangeArrowheads="1"/>
          </p:cNvPicPr>
          <p:nvPr/>
        </p:nvPicPr>
        <p:blipFill>
          <a:blip r:embed="rId3" cstate="print"/>
          <a:srcRect/>
          <a:stretch>
            <a:fillRect/>
          </a:stretch>
        </p:blipFill>
        <p:spPr bwMode="auto">
          <a:xfrm>
            <a:off x="155575" y="-136525"/>
            <a:ext cx="38100" cy="76200"/>
          </a:xfrm>
          <a:prstGeom prst="rect">
            <a:avLst/>
          </a:prstGeom>
          <a:noFill/>
        </p:spPr>
      </p:pic>
      <p:sp>
        <p:nvSpPr>
          <p:cNvPr id="100" name="文本框 99"/>
          <p:cNvSpPr txBox="1"/>
          <p:nvPr/>
        </p:nvSpPr>
        <p:spPr>
          <a:xfrm>
            <a:off x="659765" y="1795145"/>
            <a:ext cx="11364595" cy="4523105"/>
          </a:xfrm>
          <a:prstGeom prst="rect">
            <a:avLst/>
          </a:prstGeom>
          <a:noFill/>
          <a:ln w="9525">
            <a:noFill/>
          </a:ln>
        </p:spPr>
        <p:txBody>
          <a:bodyPr wrap="square">
            <a:spAutoFit/>
          </a:bodyPr>
          <a:lstStyle/>
          <a:p>
            <a:pPr indent="259080"/>
            <a:r>
              <a:rPr sz="2400">
                <a:sym typeface="+mn-ea"/>
              </a:rPr>
              <a:t>（1）执行查询：CLI、Hive Server2或Hive Web Interface调用Hive驱动程序执行查询。</a:t>
            </a:r>
          </a:p>
          <a:p>
            <a:pPr indent="259080"/>
            <a:r>
              <a:rPr sz="2400">
                <a:sym typeface="+mn-ea"/>
              </a:rPr>
              <a:t>（2）获取计划：Hive驱动程序为查询创建一个会话器，并将查询请求发送给Hive编译器以生成执行计划。</a:t>
            </a:r>
          </a:p>
          <a:p>
            <a:pPr indent="259080"/>
            <a:r>
              <a:rPr sz="2400">
                <a:sym typeface="+mn-ea"/>
              </a:rPr>
              <a:t>（3）获取元信息：编译器从Metastore获取必要的元信息。</a:t>
            </a:r>
          </a:p>
          <a:p>
            <a:pPr indent="259080"/>
            <a:r>
              <a:rPr sz="2400">
                <a:sym typeface="+mn-ea"/>
              </a:rPr>
              <a:t>（4）发送元信息：Metastore发送元数据给编译器。</a:t>
            </a:r>
          </a:p>
          <a:p>
            <a:pPr indent="259080"/>
            <a:r>
              <a:rPr sz="2400">
                <a:sym typeface="+mn-ea"/>
              </a:rPr>
              <a:t>（5）发送执行计划：Hive编译器检查要求，并重新发送计划给Hive驱动程序，到此为止，查询解析和编译完成。</a:t>
            </a:r>
          </a:p>
          <a:p>
            <a:pPr indent="259080"/>
            <a:r>
              <a:rPr sz="2400">
                <a:sym typeface="+mn-ea"/>
              </a:rPr>
              <a:t>（6）提交Job：Hive驱动程序</a:t>
            </a:r>
            <a:r>
              <a:rPr lang="zh-CN" sz="2400">
                <a:sym typeface="+mn-ea"/>
              </a:rPr>
              <a:t>通过</a:t>
            </a:r>
            <a:r>
              <a:rPr lang="en-US" altLang="zh-CN" sz="2400">
                <a:sym typeface="+mn-ea"/>
              </a:rPr>
              <a:t>Hive</a:t>
            </a:r>
            <a:r>
              <a:rPr lang="zh-CN" altLang="en-US" sz="2400">
                <a:sym typeface="+mn-ea"/>
              </a:rPr>
              <a:t>执行器</a:t>
            </a:r>
            <a:r>
              <a:rPr sz="2400">
                <a:sym typeface="+mn-ea"/>
              </a:rPr>
              <a:t>向Hadoop提交Job，并等待Job完成。</a:t>
            </a:r>
          </a:p>
          <a:p>
            <a:pPr indent="259080"/>
            <a:r>
              <a:rPr sz="2400">
                <a:sym typeface="+mn-ea"/>
              </a:rPr>
              <a:t>（7）获取结果：CLI、HiveServer2或Hive Web Interface向Hive驱动程序获取结果。</a:t>
            </a:r>
          </a:p>
          <a:p>
            <a:pPr indent="259080"/>
            <a:r>
              <a:rPr sz="2400">
                <a:sym typeface="+mn-ea"/>
              </a:rPr>
              <a:t>（8）查询和发送结果：Hive驱动程序向Hive执行器请求获取结果。</a:t>
            </a:r>
          </a:p>
          <a:p>
            <a:pPr indent="259080"/>
            <a:r>
              <a:rPr sz="2400">
                <a:sym typeface="+mn-ea"/>
              </a:rPr>
              <a:t>（9）获取结果：Hive执行器向YARN请求获取Job的运行结果，运行结果返回给Hive驱动程序，最终返回给CLI、HiveServer2或Hive Web Interface。</a:t>
            </a:r>
          </a:p>
        </p:txBody>
      </p:sp>
      <p:sp>
        <p:nvSpPr>
          <p:cNvPr id="2" name="文本框 1"/>
          <p:cNvSpPr txBox="1"/>
          <p:nvPr/>
        </p:nvSpPr>
        <p:spPr>
          <a:xfrm>
            <a:off x="659765" y="1334770"/>
            <a:ext cx="3477895" cy="460375"/>
          </a:xfrm>
          <a:prstGeom prst="rect">
            <a:avLst/>
          </a:prstGeom>
          <a:noFill/>
        </p:spPr>
        <p:txBody>
          <a:bodyPr wrap="square" rtlCol="0">
            <a:spAutoFit/>
          </a:bodyPr>
          <a:lstStyle/>
          <a:p>
            <a:r>
              <a:rPr lang="en-US" altLang="zh-CN" sz="2400"/>
              <a:t>(2)Hive</a:t>
            </a:r>
            <a:r>
              <a:rPr lang="zh-CN" altLang="en-US" sz="2400"/>
              <a:t>工作原理</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5252085" cy="521970"/>
          </a:xfrm>
          <a:prstGeom prst="rect">
            <a:avLst/>
          </a:prstGeom>
          <a:noFill/>
        </p:spPr>
        <p:txBody>
          <a:bodyPr wrap="square" rtlCol="0">
            <a:spAutoFit/>
          </a:bodyPr>
          <a:lstStyle/>
          <a:p>
            <a:r>
              <a:rPr lang="en-US" altLang="zh-CN" sz="2800" b="1" dirty="0">
                <a:sym typeface="+mn-ea"/>
              </a:rPr>
              <a:t>Hive</a:t>
            </a:r>
            <a:r>
              <a:rPr lang="zh-CN" altLang="en-US" sz="2800" b="1" dirty="0">
                <a:sym typeface="+mn-ea"/>
              </a:rPr>
              <a:t>与</a:t>
            </a:r>
            <a:r>
              <a:rPr lang="en-US" altLang="zh-CN" sz="2800" b="1" dirty="0">
                <a:sym typeface="+mn-ea"/>
              </a:rPr>
              <a:t>HBase</a:t>
            </a:r>
          </a:p>
        </p:txBody>
      </p:sp>
      <p:graphicFrame>
        <p:nvGraphicFramePr>
          <p:cNvPr id="5" name="表格 4"/>
          <p:cNvGraphicFramePr/>
          <p:nvPr>
            <p:custDataLst>
              <p:tags r:id="rId1"/>
            </p:custDataLst>
          </p:nvPr>
        </p:nvGraphicFramePr>
        <p:xfrm>
          <a:off x="1455420" y="1686560"/>
          <a:ext cx="10073640" cy="4653915"/>
        </p:xfrm>
        <a:graphic>
          <a:graphicData uri="http://schemas.openxmlformats.org/drawingml/2006/table">
            <a:tbl>
              <a:tblPr firstRow="1" bandRow="1">
                <a:tableStyleId>{5C22544A-7EE6-4342-B048-85BDC9FD1C3A}</a:tableStyleId>
              </a:tblPr>
              <a:tblGrid>
                <a:gridCol w="3357880">
                  <a:extLst>
                    <a:ext uri="{9D8B030D-6E8A-4147-A177-3AD203B41FA5}">
                      <a16:colId xmlns:a16="http://schemas.microsoft.com/office/drawing/2014/main" val="20000"/>
                    </a:ext>
                  </a:extLst>
                </a:gridCol>
                <a:gridCol w="3357880">
                  <a:extLst>
                    <a:ext uri="{9D8B030D-6E8A-4147-A177-3AD203B41FA5}">
                      <a16:colId xmlns:a16="http://schemas.microsoft.com/office/drawing/2014/main" val="20001"/>
                    </a:ext>
                  </a:extLst>
                </a:gridCol>
                <a:gridCol w="3357880">
                  <a:extLst>
                    <a:ext uri="{9D8B030D-6E8A-4147-A177-3AD203B41FA5}">
                      <a16:colId xmlns:a16="http://schemas.microsoft.com/office/drawing/2014/main" val="20002"/>
                    </a:ext>
                  </a:extLst>
                </a:gridCol>
              </a:tblGrid>
              <a:tr h="664845">
                <a:tc>
                  <a:txBody>
                    <a:bodyPr/>
                    <a:lstStyle/>
                    <a:p>
                      <a:pPr>
                        <a:buNone/>
                      </a:pPr>
                      <a:endParaRPr lang="zh-CN" altLang="en-US" sz="2800"/>
                    </a:p>
                  </a:txBody>
                  <a:tcPr/>
                </a:tc>
                <a:tc>
                  <a:txBody>
                    <a:bodyPr/>
                    <a:lstStyle/>
                    <a:p>
                      <a:pPr>
                        <a:buNone/>
                      </a:pPr>
                      <a:r>
                        <a:rPr lang="en-US" altLang="zh-CN" sz="2800"/>
                        <a:t>Hive</a:t>
                      </a:r>
                    </a:p>
                  </a:txBody>
                  <a:tcPr/>
                </a:tc>
                <a:tc>
                  <a:txBody>
                    <a:bodyPr/>
                    <a:lstStyle/>
                    <a:p>
                      <a:pPr>
                        <a:buNone/>
                      </a:pPr>
                      <a:r>
                        <a:rPr lang="en-US" altLang="zh-CN" sz="2800"/>
                        <a:t>HBase</a:t>
                      </a:r>
                    </a:p>
                  </a:txBody>
                  <a:tcPr/>
                </a:tc>
                <a:extLst>
                  <a:ext uri="{0D108BD9-81ED-4DB2-BD59-A6C34878D82A}">
                    <a16:rowId xmlns:a16="http://schemas.microsoft.com/office/drawing/2014/main" val="10000"/>
                  </a:ext>
                </a:extLst>
              </a:tr>
              <a:tr h="664845">
                <a:tc>
                  <a:txBody>
                    <a:bodyPr/>
                    <a:lstStyle/>
                    <a:p>
                      <a:pPr>
                        <a:buNone/>
                      </a:pPr>
                      <a:r>
                        <a:rPr lang="zh-CN" altLang="en-US" sz="2800"/>
                        <a:t>表</a:t>
                      </a:r>
                    </a:p>
                  </a:txBody>
                  <a:tcPr/>
                </a:tc>
                <a:tc>
                  <a:txBody>
                    <a:bodyPr/>
                    <a:lstStyle/>
                    <a:p>
                      <a:pPr>
                        <a:buNone/>
                      </a:pPr>
                      <a:r>
                        <a:rPr lang="zh-CN" altLang="en-US" sz="2400"/>
                        <a:t>纯逻辑表</a:t>
                      </a:r>
                    </a:p>
                  </a:txBody>
                  <a:tcPr/>
                </a:tc>
                <a:tc>
                  <a:txBody>
                    <a:bodyPr/>
                    <a:lstStyle/>
                    <a:p>
                      <a:pPr>
                        <a:buNone/>
                      </a:pPr>
                      <a:r>
                        <a:rPr lang="zh-CN" altLang="en-US" sz="2400"/>
                        <a:t>物理表</a:t>
                      </a:r>
                    </a:p>
                  </a:txBody>
                  <a:tcPr/>
                </a:tc>
                <a:extLst>
                  <a:ext uri="{0D108BD9-81ED-4DB2-BD59-A6C34878D82A}">
                    <a16:rowId xmlns:a16="http://schemas.microsoft.com/office/drawing/2014/main" val="10001"/>
                  </a:ext>
                </a:extLst>
              </a:tr>
              <a:tr h="664845">
                <a:tc>
                  <a:txBody>
                    <a:bodyPr/>
                    <a:lstStyle/>
                    <a:p>
                      <a:pPr>
                        <a:buNone/>
                      </a:pPr>
                      <a:r>
                        <a:rPr lang="zh-CN" altLang="en-US" sz="2800"/>
                        <a:t>是否存储数据</a:t>
                      </a:r>
                    </a:p>
                  </a:txBody>
                  <a:tcPr/>
                </a:tc>
                <a:tc>
                  <a:txBody>
                    <a:bodyPr/>
                    <a:lstStyle/>
                    <a:p>
                      <a:pPr>
                        <a:buNone/>
                      </a:pPr>
                      <a:r>
                        <a:rPr lang="zh-CN" altLang="en-US" sz="2400"/>
                        <a:t>不存储数据，完全依赖HDFS和MapReduce</a:t>
                      </a:r>
                    </a:p>
                  </a:txBody>
                  <a:tcPr/>
                </a:tc>
                <a:tc>
                  <a:txBody>
                    <a:bodyPr/>
                    <a:lstStyle/>
                    <a:p>
                      <a:pPr>
                        <a:buNone/>
                      </a:pPr>
                      <a:r>
                        <a:rPr lang="zh-CN" altLang="en-US" sz="2400"/>
                        <a:t>存放非结构化的数据</a:t>
                      </a:r>
                    </a:p>
                  </a:txBody>
                  <a:tcPr/>
                </a:tc>
                <a:extLst>
                  <a:ext uri="{0D108BD9-81ED-4DB2-BD59-A6C34878D82A}">
                    <a16:rowId xmlns:a16="http://schemas.microsoft.com/office/drawing/2014/main" val="10002"/>
                  </a:ext>
                </a:extLst>
              </a:tr>
              <a:tr h="664845">
                <a:tc>
                  <a:txBody>
                    <a:bodyPr/>
                    <a:lstStyle/>
                    <a:p>
                      <a:pPr>
                        <a:buNone/>
                      </a:pPr>
                      <a:r>
                        <a:rPr lang="zh-CN" altLang="en-US" sz="2800"/>
                        <a:t>是什么</a:t>
                      </a:r>
                    </a:p>
                  </a:txBody>
                  <a:tcPr/>
                </a:tc>
                <a:tc>
                  <a:txBody>
                    <a:bodyPr/>
                    <a:lstStyle/>
                    <a:p>
                      <a:pPr>
                        <a:buNone/>
                      </a:pPr>
                      <a:r>
                        <a:rPr lang="zh-CN" altLang="en-US" sz="2400"/>
                        <a:t>数据仓库工具</a:t>
                      </a:r>
                    </a:p>
                  </a:txBody>
                  <a:tcPr/>
                </a:tc>
                <a:tc>
                  <a:txBody>
                    <a:bodyPr/>
                    <a:lstStyle/>
                    <a:p>
                      <a:pPr>
                        <a:buNone/>
                      </a:pPr>
                      <a:r>
                        <a:rPr lang="zh-CN" altLang="en-US" sz="2400"/>
                        <a:t>NoSQL数据库</a:t>
                      </a:r>
                    </a:p>
                  </a:txBody>
                  <a:tcPr/>
                </a:tc>
                <a:extLst>
                  <a:ext uri="{0D108BD9-81ED-4DB2-BD59-A6C34878D82A}">
                    <a16:rowId xmlns:a16="http://schemas.microsoft.com/office/drawing/2014/main" val="10003"/>
                  </a:ext>
                </a:extLst>
              </a:tr>
              <a:tr h="664845">
                <a:tc>
                  <a:txBody>
                    <a:bodyPr/>
                    <a:lstStyle/>
                    <a:p>
                      <a:pPr>
                        <a:buNone/>
                      </a:pPr>
                      <a:r>
                        <a:rPr lang="zh-CN" altLang="en-US" sz="2800"/>
                        <a:t>是否支持更新</a:t>
                      </a:r>
                    </a:p>
                  </a:txBody>
                  <a:tcPr/>
                </a:tc>
                <a:tc>
                  <a:txBody>
                    <a:bodyPr/>
                    <a:lstStyle/>
                    <a:p>
                      <a:pPr>
                        <a:buNone/>
                      </a:pPr>
                      <a:r>
                        <a:rPr lang="zh-CN" altLang="en-US" sz="2400"/>
                        <a:t>不支持</a:t>
                      </a:r>
                    </a:p>
                  </a:txBody>
                  <a:tcPr/>
                </a:tc>
                <a:tc>
                  <a:txBody>
                    <a:bodyPr/>
                    <a:lstStyle/>
                    <a:p>
                      <a:pPr>
                        <a:buNone/>
                      </a:pPr>
                      <a:r>
                        <a:rPr lang="zh-CN" altLang="en-US" sz="2400"/>
                        <a:t>支持</a:t>
                      </a:r>
                    </a:p>
                  </a:txBody>
                  <a:tcPr/>
                </a:tc>
                <a:extLst>
                  <a:ext uri="{0D108BD9-81ED-4DB2-BD59-A6C34878D82A}">
                    <a16:rowId xmlns:a16="http://schemas.microsoft.com/office/drawing/2014/main" val="10004"/>
                  </a:ext>
                </a:extLst>
              </a:tr>
              <a:tr h="664845">
                <a:tc>
                  <a:txBody>
                    <a:bodyPr/>
                    <a:lstStyle/>
                    <a:p>
                      <a:pPr>
                        <a:buNone/>
                      </a:pPr>
                      <a:r>
                        <a:rPr lang="zh-CN" altLang="en-US" sz="2800"/>
                        <a:t>应用场景</a:t>
                      </a:r>
                    </a:p>
                  </a:txBody>
                  <a:tcPr/>
                </a:tc>
                <a:tc>
                  <a:txBody>
                    <a:bodyPr/>
                    <a:lstStyle/>
                    <a:p>
                      <a:pPr>
                        <a:buNone/>
                      </a:pPr>
                      <a:r>
                        <a:rPr lang="zh-CN" altLang="en-US" sz="2400"/>
                        <a:t>大数据离线统计分析</a:t>
                      </a:r>
                    </a:p>
                  </a:txBody>
                  <a:tcPr/>
                </a:tc>
                <a:tc>
                  <a:txBody>
                    <a:bodyPr/>
                    <a:lstStyle/>
                    <a:p>
                      <a:pPr>
                        <a:buNone/>
                      </a:pPr>
                      <a:r>
                        <a:rPr lang="zh-CN" altLang="en-US" sz="2400"/>
                        <a:t>大数据的实时查询</a:t>
                      </a:r>
                    </a:p>
                  </a:txBody>
                  <a:tcPr/>
                </a:tc>
                <a:extLst>
                  <a:ext uri="{0D108BD9-81ED-4DB2-BD59-A6C34878D82A}">
                    <a16:rowId xmlns:a16="http://schemas.microsoft.com/office/drawing/2014/main" val="10005"/>
                  </a:ext>
                </a:extLst>
              </a:tr>
              <a:tr h="664845">
                <a:tc>
                  <a:txBody>
                    <a:bodyPr/>
                    <a:lstStyle/>
                    <a:p>
                      <a:pPr>
                        <a:buNone/>
                      </a:pPr>
                      <a:r>
                        <a:rPr lang="zh-CN" altLang="en-US" sz="2800"/>
                        <a:t>依赖组件</a:t>
                      </a:r>
                    </a:p>
                  </a:txBody>
                  <a:tcPr/>
                </a:tc>
                <a:tc>
                  <a:txBody>
                    <a:bodyPr/>
                    <a:lstStyle/>
                    <a:p>
                      <a:pPr>
                        <a:buNone/>
                      </a:pPr>
                      <a:r>
                        <a:rPr lang="en-US" altLang="zh-CN" sz="2400"/>
                        <a:t>HDFS</a:t>
                      </a:r>
                      <a:r>
                        <a:rPr lang="zh-CN" altLang="en-US" sz="2400"/>
                        <a:t>和</a:t>
                      </a:r>
                      <a:r>
                        <a:rPr lang="en-US" altLang="zh-CN" sz="2400"/>
                        <a:t>MapReduce</a:t>
                      </a:r>
                    </a:p>
                  </a:txBody>
                  <a:tcPr/>
                </a:tc>
                <a:tc>
                  <a:txBody>
                    <a:bodyPr/>
                    <a:lstStyle/>
                    <a:p>
                      <a:pPr>
                        <a:buNone/>
                      </a:pPr>
                      <a:r>
                        <a:rPr lang="en-US" altLang="zh-CN" sz="2400"/>
                        <a:t>Zookeeper</a:t>
                      </a:r>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5252085" cy="521970"/>
          </a:xfrm>
          <a:prstGeom prst="rect">
            <a:avLst/>
          </a:prstGeom>
          <a:noFill/>
        </p:spPr>
        <p:txBody>
          <a:bodyPr wrap="square" rtlCol="0">
            <a:spAutoFit/>
          </a:bodyPr>
          <a:lstStyle/>
          <a:p>
            <a:r>
              <a:rPr lang="en-US" altLang="zh-CN" sz="2800" b="1" dirty="0">
                <a:sym typeface="+mn-ea"/>
              </a:rPr>
              <a:t>6.1  HBase</a:t>
            </a:r>
          </a:p>
        </p:txBody>
      </p:sp>
      <p:sp>
        <p:nvSpPr>
          <p:cNvPr id="14338" name="AutoShape 2" descr="http://img5.imgtn.bdimg.com/it/u=1961741723,3682482388&amp;fm=26&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14340" name="AutoShape 4" descr="http://img5.imgtn.bdimg.com/it/u=1961741723,3682482388&amp;fm=26&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pic>
        <p:nvPicPr>
          <p:cNvPr id="14342" name="Picture 6" descr="https://timgsa.baidu.com/timg?image&amp;quality=80&amp;size=b9999_10000&amp;sec=1502728983719&amp;di=b5c5fd0355a9bdf1d0f476f6ba99a230&amp;imgtype=0&amp;src=http%3A%2F%2Fimg0w.pconline.com.cn%2Fpconline%2F1307%2F22%2F3392887_13-2.jpg"/>
          <p:cNvPicPr>
            <a:picLocks noChangeAspect="1" noChangeArrowheads="1"/>
          </p:cNvPicPr>
          <p:nvPr/>
        </p:nvPicPr>
        <p:blipFill>
          <a:blip r:embed="rId3" cstate="print"/>
          <a:srcRect/>
          <a:stretch>
            <a:fillRect/>
          </a:stretch>
        </p:blipFill>
        <p:spPr bwMode="auto">
          <a:xfrm>
            <a:off x="155575" y="-136525"/>
            <a:ext cx="38100" cy="76200"/>
          </a:xfrm>
          <a:prstGeom prst="rect">
            <a:avLst/>
          </a:prstGeom>
          <a:noFill/>
        </p:spPr>
      </p:pic>
      <p:sp>
        <p:nvSpPr>
          <p:cNvPr id="2" name="文本框 1"/>
          <p:cNvSpPr txBox="1"/>
          <p:nvPr/>
        </p:nvSpPr>
        <p:spPr>
          <a:xfrm>
            <a:off x="1064260" y="1550670"/>
            <a:ext cx="9805035" cy="368300"/>
          </a:xfrm>
          <a:prstGeom prst="rect">
            <a:avLst/>
          </a:prstGeom>
          <a:noFill/>
        </p:spPr>
        <p:txBody>
          <a:bodyPr wrap="square" rtlCol="0">
            <a:spAutoFit/>
          </a:bodyPr>
          <a:lstStyle/>
          <a:p>
            <a:r>
              <a:rPr lang="en-US"/>
              <a:t>HBase</a:t>
            </a:r>
            <a:r>
              <a:rPr lang="zh-CN" altLang="en-US"/>
              <a:t>在</a:t>
            </a:r>
            <a:r>
              <a:rPr lang="en-US" altLang="zh-CN"/>
              <a:t>Hadoop</a:t>
            </a:r>
            <a:r>
              <a:rPr lang="zh-CN" altLang="en-US"/>
              <a:t>生态圈中的位置如下。</a:t>
            </a:r>
          </a:p>
        </p:txBody>
      </p:sp>
      <p:sp>
        <p:nvSpPr>
          <p:cNvPr id="18" name="文本框 17"/>
          <p:cNvSpPr txBox="1"/>
          <p:nvPr/>
        </p:nvSpPr>
        <p:spPr>
          <a:xfrm>
            <a:off x="4866005" y="6235065"/>
            <a:ext cx="2170430" cy="368300"/>
          </a:xfrm>
          <a:prstGeom prst="rect">
            <a:avLst/>
          </a:prstGeom>
          <a:noFill/>
        </p:spPr>
        <p:txBody>
          <a:bodyPr wrap="square" rtlCol="0">
            <a:spAutoFit/>
          </a:bodyPr>
          <a:lstStyle/>
          <a:p>
            <a:r>
              <a:rPr lang="en-US" altLang="zh-CN"/>
              <a:t>Hadoop</a:t>
            </a:r>
            <a:r>
              <a:rPr lang="zh-CN" altLang="en-US"/>
              <a:t>生态圈</a:t>
            </a:r>
          </a:p>
        </p:txBody>
      </p:sp>
      <p:sp>
        <p:nvSpPr>
          <p:cNvPr id="20" name="圆角矩形 19"/>
          <p:cNvSpPr/>
          <p:nvPr/>
        </p:nvSpPr>
        <p:spPr>
          <a:xfrm>
            <a:off x="2312670" y="1997710"/>
            <a:ext cx="7277100" cy="67183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b="1">
                <a:solidFill>
                  <a:schemeClr val="tx1"/>
                </a:solidFill>
              </a:rPr>
              <a:t>Ambari</a:t>
            </a:r>
            <a:endParaRPr lang="en-US" altLang="zh-CN">
              <a:solidFill>
                <a:schemeClr val="tx1"/>
              </a:solidFill>
            </a:endParaRPr>
          </a:p>
          <a:p>
            <a:pPr algn="ctr"/>
            <a:r>
              <a:rPr lang="zh-CN" altLang="en-US" sz="1400">
                <a:solidFill>
                  <a:schemeClr val="tx1"/>
                </a:solidFill>
              </a:rPr>
              <a:t>（安装部署工具）</a:t>
            </a:r>
          </a:p>
        </p:txBody>
      </p:sp>
      <p:sp>
        <p:nvSpPr>
          <p:cNvPr id="21" name="圆角矩形 20"/>
          <p:cNvSpPr/>
          <p:nvPr/>
        </p:nvSpPr>
        <p:spPr>
          <a:xfrm>
            <a:off x="2313305" y="2752725"/>
            <a:ext cx="737235" cy="33007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rot="16200000">
            <a:off x="1444625" y="4081780"/>
            <a:ext cx="2446655" cy="583565"/>
          </a:xfrm>
          <a:prstGeom prst="rect">
            <a:avLst/>
          </a:prstGeom>
          <a:noFill/>
        </p:spPr>
        <p:txBody>
          <a:bodyPr wrap="square" rtlCol="0">
            <a:spAutoFit/>
          </a:bodyPr>
          <a:lstStyle/>
          <a:p>
            <a:pPr algn="ctr"/>
            <a:r>
              <a:rPr lang="en-US" altLang="zh-CN" b="1">
                <a:solidFill>
                  <a:schemeClr val="bg1"/>
                </a:solidFill>
              </a:rPr>
              <a:t>Zookeeper</a:t>
            </a:r>
            <a:endParaRPr lang="en-US" altLang="zh-CN">
              <a:solidFill>
                <a:schemeClr val="bg1"/>
              </a:solidFill>
            </a:endParaRPr>
          </a:p>
          <a:p>
            <a:pPr algn="ctr"/>
            <a:r>
              <a:rPr lang="en-US" altLang="zh-CN" sz="1400">
                <a:solidFill>
                  <a:schemeClr val="bg1"/>
                </a:solidFill>
              </a:rPr>
              <a:t>(</a:t>
            </a:r>
            <a:r>
              <a:rPr lang="zh-CN" altLang="en-US" sz="1400">
                <a:solidFill>
                  <a:schemeClr val="bg1"/>
                </a:solidFill>
              </a:rPr>
              <a:t>分布式协调服务</a:t>
            </a:r>
            <a:r>
              <a:rPr lang="en-US" altLang="zh-CN" sz="1400">
                <a:solidFill>
                  <a:schemeClr val="bg1"/>
                </a:solidFill>
              </a:rPr>
              <a:t>)</a:t>
            </a:r>
          </a:p>
        </p:txBody>
      </p:sp>
      <p:sp>
        <p:nvSpPr>
          <p:cNvPr id="23" name="圆角矩形 22"/>
          <p:cNvSpPr/>
          <p:nvPr/>
        </p:nvSpPr>
        <p:spPr>
          <a:xfrm>
            <a:off x="3234055" y="2752090"/>
            <a:ext cx="697230" cy="247967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4" name="文本框 23"/>
          <p:cNvSpPr txBox="1"/>
          <p:nvPr/>
        </p:nvSpPr>
        <p:spPr>
          <a:xfrm rot="16200000">
            <a:off x="2675890" y="3830955"/>
            <a:ext cx="1813560" cy="583565"/>
          </a:xfrm>
          <a:prstGeom prst="rect">
            <a:avLst/>
          </a:prstGeom>
          <a:noFill/>
        </p:spPr>
        <p:txBody>
          <a:bodyPr wrap="square" rtlCol="0">
            <a:spAutoFit/>
          </a:bodyPr>
          <a:lstStyle/>
          <a:p>
            <a:pPr algn="ctr"/>
            <a:r>
              <a:rPr lang="en-US" altLang="zh-CN" b="1">
                <a:solidFill>
                  <a:schemeClr val="bg1"/>
                </a:solidFill>
              </a:rPr>
              <a:t>HBase</a:t>
            </a:r>
            <a:endParaRPr lang="en-US" altLang="zh-CN">
              <a:solidFill>
                <a:schemeClr val="bg1"/>
              </a:solidFill>
            </a:endParaRPr>
          </a:p>
          <a:p>
            <a:pPr algn="ctr"/>
            <a:r>
              <a:rPr lang="en-US" altLang="zh-CN" sz="1400">
                <a:solidFill>
                  <a:schemeClr val="bg1"/>
                </a:solidFill>
              </a:rPr>
              <a:t>(</a:t>
            </a:r>
            <a:r>
              <a:rPr lang="zh-CN" altLang="en-US" sz="1400">
                <a:solidFill>
                  <a:schemeClr val="bg1"/>
                </a:solidFill>
              </a:rPr>
              <a:t>分布式数据库</a:t>
            </a:r>
            <a:r>
              <a:rPr lang="en-US" altLang="zh-CN" sz="1400">
                <a:solidFill>
                  <a:schemeClr val="bg1"/>
                </a:solidFill>
              </a:rPr>
              <a:t>)</a:t>
            </a:r>
          </a:p>
        </p:txBody>
      </p:sp>
      <p:sp>
        <p:nvSpPr>
          <p:cNvPr id="25" name="圆角矩形 24"/>
          <p:cNvSpPr/>
          <p:nvPr/>
        </p:nvSpPr>
        <p:spPr>
          <a:xfrm>
            <a:off x="3218815" y="5342255"/>
            <a:ext cx="5449570" cy="68961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b="1"/>
              <a:t>HDFS</a:t>
            </a:r>
            <a:endParaRPr lang="en-US" altLang="zh-CN"/>
          </a:p>
          <a:p>
            <a:pPr algn="ctr"/>
            <a:r>
              <a:rPr lang="zh-CN" altLang="en-US" sz="1400"/>
              <a:t>（分布式存储系统）</a:t>
            </a:r>
          </a:p>
        </p:txBody>
      </p:sp>
      <p:sp>
        <p:nvSpPr>
          <p:cNvPr id="26" name="圆角矩形 25"/>
          <p:cNvSpPr/>
          <p:nvPr/>
        </p:nvSpPr>
        <p:spPr>
          <a:xfrm>
            <a:off x="4042410" y="4424045"/>
            <a:ext cx="4625975" cy="68961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b="1"/>
              <a:t>YARN</a:t>
            </a:r>
            <a:endParaRPr lang="en-US" altLang="zh-CN"/>
          </a:p>
          <a:p>
            <a:pPr algn="ctr"/>
            <a:r>
              <a:rPr lang="zh-CN" altLang="en-US" sz="1400"/>
              <a:t>（资源调度框架）</a:t>
            </a:r>
          </a:p>
        </p:txBody>
      </p:sp>
      <p:sp>
        <p:nvSpPr>
          <p:cNvPr id="27" name="圆角矩形 26"/>
          <p:cNvSpPr/>
          <p:nvPr/>
        </p:nvSpPr>
        <p:spPr>
          <a:xfrm>
            <a:off x="4057650" y="3673475"/>
            <a:ext cx="3323590" cy="55308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b="1"/>
              <a:t>MapReduce</a:t>
            </a:r>
            <a:endParaRPr lang="en-US" altLang="zh-CN"/>
          </a:p>
          <a:p>
            <a:pPr algn="ctr"/>
            <a:r>
              <a:rPr lang="zh-CN" altLang="en-US" sz="1400"/>
              <a:t>（离线计算）</a:t>
            </a:r>
          </a:p>
        </p:txBody>
      </p:sp>
      <p:sp>
        <p:nvSpPr>
          <p:cNvPr id="28" name="圆角矩形 27"/>
          <p:cNvSpPr/>
          <p:nvPr/>
        </p:nvSpPr>
        <p:spPr>
          <a:xfrm>
            <a:off x="7548245" y="3673475"/>
            <a:ext cx="945515" cy="57912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a:t>...</a:t>
            </a:r>
          </a:p>
        </p:txBody>
      </p:sp>
      <p:sp>
        <p:nvSpPr>
          <p:cNvPr id="29" name="圆角矩形 28"/>
          <p:cNvSpPr/>
          <p:nvPr/>
        </p:nvSpPr>
        <p:spPr>
          <a:xfrm>
            <a:off x="4088130" y="2799715"/>
            <a:ext cx="748030" cy="54864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a:t>Hive</a:t>
            </a:r>
          </a:p>
        </p:txBody>
      </p:sp>
      <p:sp>
        <p:nvSpPr>
          <p:cNvPr id="30" name="圆角矩形 29"/>
          <p:cNvSpPr/>
          <p:nvPr/>
        </p:nvSpPr>
        <p:spPr>
          <a:xfrm>
            <a:off x="4942840" y="2794635"/>
            <a:ext cx="709295" cy="548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Pig</a:t>
            </a:r>
          </a:p>
        </p:txBody>
      </p:sp>
      <p:sp>
        <p:nvSpPr>
          <p:cNvPr id="31" name="圆角矩形 30"/>
          <p:cNvSpPr/>
          <p:nvPr/>
        </p:nvSpPr>
        <p:spPr>
          <a:xfrm>
            <a:off x="5735320" y="2799715"/>
            <a:ext cx="1470660" cy="548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ym typeface="+mn-ea"/>
              </a:rPr>
              <a:t>Mahout</a:t>
            </a:r>
            <a:endParaRPr lang="en-US" altLang="zh-CN"/>
          </a:p>
        </p:txBody>
      </p:sp>
      <p:sp>
        <p:nvSpPr>
          <p:cNvPr id="32" name="圆角矩形 31"/>
          <p:cNvSpPr/>
          <p:nvPr/>
        </p:nvSpPr>
        <p:spPr>
          <a:xfrm>
            <a:off x="7381240" y="2799715"/>
            <a:ext cx="1112520" cy="548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ym typeface="+mn-ea"/>
              </a:rPr>
              <a:t>...</a:t>
            </a:r>
            <a:endParaRPr lang="en-US" altLang="zh-CN"/>
          </a:p>
        </p:txBody>
      </p:sp>
      <p:sp>
        <p:nvSpPr>
          <p:cNvPr id="33" name="圆角矩形 32"/>
          <p:cNvSpPr/>
          <p:nvPr/>
        </p:nvSpPr>
        <p:spPr>
          <a:xfrm>
            <a:off x="8962390" y="4408170"/>
            <a:ext cx="701040" cy="162941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34" name="圆角矩形 33"/>
          <p:cNvSpPr/>
          <p:nvPr/>
        </p:nvSpPr>
        <p:spPr>
          <a:xfrm>
            <a:off x="8946515" y="2779395"/>
            <a:ext cx="701040" cy="147066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35" name="文本框 34"/>
          <p:cNvSpPr txBox="1"/>
          <p:nvPr/>
        </p:nvSpPr>
        <p:spPr>
          <a:xfrm rot="16200000">
            <a:off x="8524240" y="4941570"/>
            <a:ext cx="1576705" cy="583565"/>
          </a:xfrm>
          <a:prstGeom prst="rect">
            <a:avLst/>
          </a:prstGeom>
          <a:noFill/>
        </p:spPr>
        <p:txBody>
          <a:bodyPr wrap="square" rtlCol="0">
            <a:spAutoFit/>
          </a:bodyPr>
          <a:lstStyle/>
          <a:p>
            <a:pPr algn="ctr"/>
            <a:r>
              <a:rPr lang="en-US" altLang="zh-CN" b="1">
                <a:solidFill>
                  <a:schemeClr val="bg1"/>
                </a:solidFill>
              </a:rPr>
              <a:t>Sqoop</a:t>
            </a:r>
            <a:endParaRPr lang="en-US" altLang="zh-CN">
              <a:solidFill>
                <a:schemeClr val="bg1"/>
              </a:solidFill>
            </a:endParaRPr>
          </a:p>
          <a:p>
            <a:pPr algn="ctr"/>
            <a:r>
              <a:rPr lang="en-US" altLang="zh-CN" sz="1400">
                <a:solidFill>
                  <a:schemeClr val="bg1"/>
                </a:solidFill>
              </a:rPr>
              <a:t>(</a:t>
            </a:r>
            <a:r>
              <a:rPr lang="zh-CN" altLang="en-US" sz="1400">
                <a:solidFill>
                  <a:schemeClr val="bg1"/>
                </a:solidFill>
              </a:rPr>
              <a:t>数据库</a:t>
            </a:r>
            <a:r>
              <a:rPr lang="en-US" altLang="zh-CN" sz="1400">
                <a:solidFill>
                  <a:schemeClr val="bg1"/>
                </a:solidFill>
              </a:rPr>
              <a:t>ETL</a:t>
            </a:r>
            <a:r>
              <a:rPr lang="zh-CN" altLang="en-US" sz="1400">
                <a:solidFill>
                  <a:schemeClr val="bg1"/>
                </a:solidFill>
              </a:rPr>
              <a:t>工具</a:t>
            </a:r>
            <a:r>
              <a:rPr lang="en-US" altLang="zh-CN" sz="1400">
                <a:solidFill>
                  <a:schemeClr val="bg1"/>
                </a:solidFill>
              </a:rPr>
              <a:t>)</a:t>
            </a:r>
          </a:p>
        </p:txBody>
      </p:sp>
      <p:sp>
        <p:nvSpPr>
          <p:cNvPr id="36" name="文本框 35"/>
          <p:cNvSpPr txBox="1"/>
          <p:nvPr/>
        </p:nvSpPr>
        <p:spPr>
          <a:xfrm rot="16200000">
            <a:off x="8676640" y="3321050"/>
            <a:ext cx="1273810" cy="583565"/>
          </a:xfrm>
          <a:prstGeom prst="rect">
            <a:avLst/>
          </a:prstGeom>
          <a:noFill/>
        </p:spPr>
        <p:txBody>
          <a:bodyPr wrap="square" rtlCol="0">
            <a:spAutoFit/>
          </a:bodyPr>
          <a:lstStyle/>
          <a:p>
            <a:pPr algn="ctr"/>
            <a:r>
              <a:rPr lang="en-US" altLang="zh-CN" b="1">
                <a:solidFill>
                  <a:schemeClr val="bg1"/>
                </a:solidFill>
              </a:rPr>
              <a:t>Flume</a:t>
            </a:r>
            <a:endParaRPr lang="en-US" altLang="zh-CN">
              <a:solidFill>
                <a:schemeClr val="bg1"/>
              </a:solidFill>
            </a:endParaRPr>
          </a:p>
          <a:p>
            <a:pPr algn="ctr"/>
            <a:r>
              <a:rPr lang="en-US" altLang="zh-CN" sz="1400">
                <a:solidFill>
                  <a:schemeClr val="bg1"/>
                </a:solidFill>
              </a:rPr>
              <a:t>(</a:t>
            </a:r>
            <a:r>
              <a:rPr lang="zh-CN" altLang="en-US" sz="1400">
                <a:solidFill>
                  <a:schemeClr val="bg1"/>
                </a:solidFill>
              </a:rPr>
              <a:t>日志采集</a:t>
            </a:r>
            <a:r>
              <a:rPr lang="en-US" altLang="zh-CN" sz="1400">
                <a:solidFill>
                  <a:schemeClr val="bg1"/>
                </a:solidFill>
              </a:rPr>
              <a:t>)</a:t>
            </a:r>
          </a:p>
        </p:txBody>
      </p:sp>
      <p:sp>
        <p:nvSpPr>
          <p:cNvPr id="37" name="文本框 36"/>
          <p:cNvSpPr txBox="1"/>
          <p:nvPr/>
        </p:nvSpPr>
        <p:spPr>
          <a:xfrm>
            <a:off x="4246880" y="3327400"/>
            <a:ext cx="1461135" cy="306705"/>
          </a:xfrm>
          <a:prstGeom prst="rect">
            <a:avLst/>
          </a:prstGeom>
          <a:noFill/>
        </p:spPr>
        <p:txBody>
          <a:bodyPr wrap="square" rtlCol="0">
            <a:spAutoFit/>
          </a:bodyPr>
          <a:lstStyle/>
          <a:p>
            <a:r>
              <a:rPr lang="zh-CN" altLang="en-US" sz="1400"/>
              <a:t>数据分析引擎</a:t>
            </a:r>
          </a:p>
        </p:txBody>
      </p:sp>
      <p:sp>
        <p:nvSpPr>
          <p:cNvPr id="38" name="文本框 37"/>
          <p:cNvSpPr txBox="1"/>
          <p:nvPr/>
        </p:nvSpPr>
        <p:spPr>
          <a:xfrm>
            <a:off x="5739130" y="3321050"/>
            <a:ext cx="1466215" cy="306705"/>
          </a:xfrm>
          <a:prstGeom prst="rect">
            <a:avLst/>
          </a:prstGeom>
          <a:noFill/>
        </p:spPr>
        <p:txBody>
          <a:bodyPr wrap="square" rtlCol="0">
            <a:spAutoFit/>
          </a:bodyPr>
          <a:lstStyle/>
          <a:p>
            <a:r>
              <a:rPr lang="zh-CN" altLang="en-US" sz="1400"/>
              <a:t>机器学习算法库</a:t>
            </a:r>
          </a:p>
        </p:txBody>
      </p:sp>
      <p:sp>
        <p:nvSpPr>
          <p:cNvPr id="39" name="文本框 38"/>
          <p:cNvSpPr txBox="1"/>
          <p:nvPr/>
        </p:nvSpPr>
        <p:spPr>
          <a:xfrm rot="16200000">
            <a:off x="8076565" y="4095750"/>
            <a:ext cx="1576705" cy="306705"/>
          </a:xfrm>
          <a:prstGeom prst="rect">
            <a:avLst/>
          </a:prstGeom>
          <a:noFill/>
        </p:spPr>
        <p:txBody>
          <a:bodyPr wrap="square" rtlCol="0">
            <a:spAutoFit/>
          </a:bodyPr>
          <a:lstStyle/>
          <a:p>
            <a:pPr algn="ctr"/>
            <a:r>
              <a:rPr lang="zh-CN" altLang="en-US" sz="1400">
                <a:solidFill>
                  <a:schemeClr val="tx1"/>
                </a:solidFill>
              </a:rPr>
              <a:t>数据采集引擎</a:t>
            </a:r>
          </a:p>
        </p:txBody>
      </p:sp>
      <p:sp>
        <p:nvSpPr>
          <p:cNvPr id="40" name="圆角矩形 39"/>
          <p:cNvSpPr/>
          <p:nvPr/>
        </p:nvSpPr>
        <p:spPr>
          <a:xfrm>
            <a:off x="3101340" y="2669540"/>
            <a:ext cx="986790" cy="2561590"/>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1330" y="799465"/>
            <a:ext cx="5252085" cy="521970"/>
          </a:xfrm>
          <a:prstGeom prst="rect">
            <a:avLst/>
          </a:prstGeom>
          <a:noFill/>
        </p:spPr>
        <p:txBody>
          <a:bodyPr wrap="square" rtlCol="0">
            <a:spAutoFit/>
          </a:bodyPr>
          <a:lstStyle/>
          <a:p>
            <a:r>
              <a:rPr lang="en-US" altLang="zh-CN" sz="2800" b="1" dirty="0">
                <a:sym typeface="+mn-ea"/>
              </a:rPr>
              <a:t>Hive</a:t>
            </a:r>
            <a:r>
              <a:rPr lang="zh-CN" altLang="en-US" sz="2800" b="1" dirty="0">
                <a:sym typeface="+mn-ea"/>
              </a:rPr>
              <a:t>与</a:t>
            </a:r>
            <a:r>
              <a:rPr lang="en-US" altLang="zh-CN" sz="2800" b="1" dirty="0">
                <a:sym typeface="+mn-ea"/>
              </a:rPr>
              <a:t>Mysql</a:t>
            </a:r>
          </a:p>
        </p:txBody>
      </p:sp>
      <p:graphicFrame>
        <p:nvGraphicFramePr>
          <p:cNvPr id="5" name="表格 4"/>
          <p:cNvGraphicFramePr/>
          <p:nvPr>
            <p:custDataLst>
              <p:tags r:id="rId1"/>
            </p:custDataLst>
          </p:nvPr>
        </p:nvGraphicFramePr>
        <p:xfrm>
          <a:off x="1455420" y="1686560"/>
          <a:ext cx="10073640" cy="4653915"/>
        </p:xfrm>
        <a:graphic>
          <a:graphicData uri="http://schemas.openxmlformats.org/drawingml/2006/table">
            <a:tbl>
              <a:tblPr firstRow="1" bandRow="1">
                <a:tableStyleId>{5C22544A-7EE6-4342-B048-85BDC9FD1C3A}</a:tableStyleId>
              </a:tblPr>
              <a:tblGrid>
                <a:gridCol w="3357880">
                  <a:extLst>
                    <a:ext uri="{9D8B030D-6E8A-4147-A177-3AD203B41FA5}">
                      <a16:colId xmlns:a16="http://schemas.microsoft.com/office/drawing/2014/main" val="20000"/>
                    </a:ext>
                  </a:extLst>
                </a:gridCol>
                <a:gridCol w="3357880">
                  <a:extLst>
                    <a:ext uri="{9D8B030D-6E8A-4147-A177-3AD203B41FA5}">
                      <a16:colId xmlns:a16="http://schemas.microsoft.com/office/drawing/2014/main" val="20001"/>
                    </a:ext>
                  </a:extLst>
                </a:gridCol>
                <a:gridCol w="3357880">
                  <a:extLst>
                    <a:ext uri="{9D8B030D-6E8A-4147-A177-3AD203B41FA5}">
                      <a16:colId xmlns:a16="http://schemas.microsoft.com/office/drawing/2014/main" val="20002"/>
                    </a:ext>
                  </a:extLst>
                </a:gridCol>
              </a:tblGrid>
              <a:tr h="664845">
                <a:tc>
                  <a:txBody>
                    <a:bodyPr/>
                    <a:lstStyle/>
                    <a:p>
                      <a:pPr>
                        <a:buNone/>
                      </a:pPr>
                      <a:endParaRPr lang="zh-CN" altLang="en-US" sz="2800"/>
                    </a:p>
                  </a:txBody>
                  <a:tcPr/>
                </a:tc>
                <a:tc>
                  <a:txBody>
                    <a:bodyPr/>
                    <a:lstStyle/>
                    <a:p>
                      <a:pPr>
                        <a:buNone/>
                      </a:pPr>
                      <a:r>
                        <a:rPr lang="en-US" altLang="zh-CN" sz="2800"/>
                        <a:t>Hive</a:t>
                      </a:r>
                    </a:p>
                  </a:txBody>
                  <a:tcPr/>
                </a:tc>
                <a:tc>
                  <a:txBody>
                    <a:bodyPr/>
                    <a:lstStyle/>
                    <a:p>
                      <a:pPr>
                        <a:buNone/>
                      </a:pPr>
                      <a:r>
                        <a:rPr lang="en-US" altLang="zh-CN" sz="2800"/>
                        <a:t>Mysql</a:t>
                      </a:r>
                    </a:p>
                  </a:txBody>
                  <a:tcPr/>
                </a:tc>
                <a:extLst>
                  <a:ext uri="{0D108BD9-81ED-4DB2-BD59-A6C34878D82A}">
                    <a16:rowId xmlns:a16="http://schemas.microsoft.com/office/drawing/2014/main" val="10000"/>
                  </a:ext>
                </a:extLst>
              </a:tr>
              <a:tr h="664845">
                <a:tc>
                  <a:txBody>
                    <a:bodyPr/>
                    <a:lstStyle/>
                    <a:p>
                      <a:pPr>
                        <a:buNone/>
                      </a:pPr>
                      <a:r>
                        <a:rPr lang="zh-CN" altLang="en-US" sz="2800"/>
                        <a:t>查询语言</a:t>
                      </a:r>
                    </a:p>
                  </a:txBody>
                  <a:tcPr/>
                </a:tc>
                <a:tc>
                  <a:txBody>
                    <a:bodyPr/>
                    <a:lstStyle/>
                    <a:p>
                      <a:pPr>
                        <a:buNone/>
                      </a:pPr>
                      <a:r>
                        <a:rPr lang="en-US" altLang="zh-CN" sz="2400"/>
                        <a:t>HiveQL</a:t>
                      </a:r>
                    </a:p>
                  </a:txBody>
                  <a:tcPr/>
                </a:tc>
                <a:tc>
                  <a:txBody>
                    <a:bodyPr/>
                    <a:lstStyle/>
                    <a:p>
                      <a:pPr>
                        <a:buNone/>
                      </a:pPr>
                      <a:r>
                        <a:rPr lang="en-US" sz="2400"/>
                        <a:t>SQL</a:t>
                      </a:r>
                    </a:p>
                  </a:txBody>
                  <a:tcPr/>
                </a:tc>
                <a:extLst>
                  <a:ext uri="{0D108BD9-81ED-4DB2-BD59-A6C34878D82A}">
                    <a16:rowId xmlns:a16="http://schemas.microsoft.com/office/drawing/2014/main" val="10001"/>
                  </a:ext>
                </a:extLst>
              </a:tr>
              <a:tr h="664845">
                <a:tc>
                  <a:txBody>
                    <a:bodyPr/>
                    <a:lstStyle/>
                    <a:p>
                      <a:pPr>
                        <a:buNone/>
                      </a:pPr>
                      <a:r>
                        <a:rPr lang="zh-CN" altLang="en-US" sz="2800"/>
                        <a:t>存储位置</a:t>
                      </a:r>
                    </a:p>
                  </a:txBody>
                  <a:tcPr/>
                </a:tc>
                <a:tc>
                  <a:txBody>
                    <a:bodyPr/>
                    <a:lstStyle/>
                    <a:p>
                      <a:pPr>
                        <a:buNone/>
                      </a:pPr>
                      <a:r>
                        <a:rPr lang="zh-CN" altLang="en-US" sz="2400"/>
                        <a:t>存储在</a:t>
                      </a:r>
                      <a:r>
                        <a:rPr lang="en-US" altLang="zh-CN" sz="2400"/>
                        <a:t>HDFS</a:t>
                      </a:r>
                      <a:r>
                        <a:rPr lang="zh-CN" altLang="en-US" sz="2400"/>
                        <a:t>上</a:t>
                      </a:r>
                    </a:p>
                  </a:txBody>
                  <a:tcPr/>
                </a:tc>
                <a:tc>
                  <a:txBody>
                    <a:bodyPr/>
                    <a:lstStyle/>
                    <a:p>
                      <a:pPr>
                        <a:buNone/>
                      </a:pPr>
                      <a:r>
                        <a:rPr lang="zh-CN" altLang="en-US" sz="2400"/>
                        <a:t>存储在自己的系统中</a:t>
                      </a:r>
                    </a:p>
                  </a:txBody>
                  <a:tcPr/>
                </a:tc>
                <a:extLst>
                  <a:ext uri="{0D108BD9-81ED-4DB2-BD59-A6C34878D82A}">
                    <a16:rowId xmlns:a16="http://schemas.microsoft.com/office/drawing/2014/main" val="10002"/>
                  </a:ext>
                </a:extLst>
              </a:tr>
              <a:tr h="664845">
                <a:tc>
                  <a:txBody>
                    <a:bodyPr/>
                    <a:lstStyle/>
                    <a:p>
                      <a:pPr>
                        <a:buNone/>
                      </a:pPr>
                      <a:r>
                        <a:rPr lang="zh-CN" altLang="en-US" sz="2800"/>
                        <a:t>数据格式</a:t>
                      </a:r>
                    </a:p>
                  </a:txBody>
                  <a:tcPr/>
                </a:tc>
                <a:tc>
                  <a:txBody>
                    <a:bodyPr/>
                    <a:lstStyle/>
                    <a:p>
                      <a:pPr>
                        <a:buNone/>
                      </a:pPr>
                      <a:r>
                        <a:rPr lang="zh-CN" altLang="en-US" sz="2400"/>
                        <a:t>用户自定义</a:t>
                      </a:r>
                    </a:p>
                  </a:txBody>
                  <a:tcPr/>
                </a:tc>
                <a:tc>
                  <a:txBody>
                    <a:bodyPr/>
                    <a:lstStyle/>
                    <a:p>
                      <a:pPr>
                        <a:buNone/>
                      </a:pPr>
                      <a:r>
                        <a:rPr lang="zh-CN" altLang="en-US" sz="2400"/>
                        <a:t>系统定义格式</a:t>
                      </a:r>
                    </a:p>
                  </a:txBody>
                  <a:tcPr/>
                </a:tc>
                <a:extLst>
                  <a:ext uri="{0D108BD9-81ED-4DB2-BD59-A6C34878D82A}">
                    <a16:rowId xmlns:a16="http://schemas.microsoft.com/office/drawing/2014/main" val="10003"/>
                  </a:ext>
                </a:extLst>
              </a:tr>
              <a:tr h="664845">
                <a:tc>
                  <a:txBody>
                    <a:bodyPr/>
                    <a:lstStyle/>
                    <a:p>
                      <a:pPr>
                        <a:buNone/>
                      </a:pPr>
                      <a:r>
                        <a:rPr lang="zh-CN" altLang="en-US" sz="2800"/>
                        <a:t>是否支持更新</a:t>
                      </a:r>
                    </a:p>
                  </a:txBody>
                  <a:tcPr/>
                </a:tc>
                <a:tc>
                  <a:txBody>
                    <a:bodyPr/>
                    <a:lstStyle/>
                    <a:p>
                      <a:pPr>
                        <a:buNone/>
                      </a:pPr>
                      <a:r>
                        <a:rPr lang="zh-CN" altLang="en-US" sz="2400"/>
                        <a:t>不支持</a:t>
                      </a:r>
                    </a:p>
                  </a:txBody>
                  <a:tcPr/>
                </a:tc>
                <a:tc>
                  <a:txBody>
                    <a:bodyPr/>
                    <a:lstStyle/>
                    <a:p>
                      <a:pPr>
                        <a:buNone/>
                      </a:pPr>
                      <a:r>
                        <a:rPr lang="zh-CN" altLang="en-US" sz="2400"/>
                        <a:t>支持</a:t>
                      </a:r>
                    </a:p>
                  </a:txBody>
                  <a:tcPr/>
                </a:tc>
                <a:extLst>
                  <a:ext uri="{0D108BD9-81ED-4DB2-BD59-A6C34878D82A}">
                    <a16:rowId xmlns:a16="http://schemas.microsoft.com/office/drawing/2014/main" val="10004"/>
                  </a:ext>
                </a:extLst>
              </a:tr>
              <a:tr h="664845">
                <a:tc>
                  <a:txBody>
                    <a:bodyPr/>
                    <a:lstStyle/>
                    <a:p>
                      <a:pPr>
                        <a:buNone/>
                      </a:pPr>
                      <a:r>
                        <a:rPr lang="zh-CN" altLang="en-US" sz="2800"/>
                        <a:t>数据规模</a:t>
                      </a:r>
                    </a:p>
                  </a:txBody>
                  <a:tcPr/>
                </a:tc>
                <a:tc>
                  <a:txBody>
                    <a:bodyPr/>
                    <a:lstStyle/>
                    <a:p>
                      <a:pPr>
                        <a:buNone/>
                      </a:pPr>
                      <a:r>
                        <a:rPr lang="zh-CN" altLang="en-US" sz="2400"/>
                        <a:t>超级大</a:t>
                      </a:r>
                    </a:p>
                  </a:txBody>
                  <a:tcPr/>
                </a:tc>
                <a:tc>
                  <a:txBody>
                    <a:bodyPr/>
                    <a:lstStyle/>
                    <a:p>
                      <a:pPr>
                        <a:buNone/>
                      </a:pPr>
                      <a:r>
                        <a:rPr lang="zh-CN" altLang="en-US" sz="2400"/>
                        <a:t>少量的业务数据</a:t>
                      </a:r>
                    </a:p>
                  </a:txBody>
                  <a:tcPr/>
                </a:tc>
                <a:extLst>
                  <a:ext uri="{0D108BD9-81ED-4DB2-BD59-A6C34878D82A}">
                    <a16:rowId xmlns:a16="http://schemas.microsoft.com/office/drawing/2014/main" val="10005"/>
                  </a:ext>
                </a:extLst>
              </a:tr>
              <a:tr h="664845">
                <a:tc>
                  <a:txBody>
                    <a:bodyPr/>
                    <a:lstStyle/>
                    <a:p>
                      <a:pPr>
                        <a:buNone/>
                      </a:pPr>
                      <a:r>
                        <a:rPr lang="zh-CN" altLang="en-US" sz="2800"/>
                        <a:t>底层执行原理</a:t>
                      </a:r>
                    </a:p>
                  </a:txBody>
                  <a:tcPr/>
                </a:tc>
                <a:tc>
                  <a:txBody>
                    <a:bodyPr/>
                    <a:lstStyle/>
                    <a:p>
                      <a:pPr>
                        <a:buNone/>
                      </a:pPr>
                      <a:r>
                        <a:rPr lang="en-US" altLang="zh-CN" sz="2400"/>
                        <a:t>mapreduce</a:t>
                      </a:r>
                      <a:r>
                        <a:rPr lang="zh-CN" altLang="en-US" sz="2400"/>
                        <a:t>任务</a:t>
                      </a:r>
                    </a:p>
                  </a:txBody>
                  <a:tcPr/>
                </a:tc>
                <a:tc>
                  <a:txBody>
                    <a:bodyPr/>
                    <a:lstStyle/>
                    <a:p>
                      <a:pPr>
                        <a:buNone/>
                      </a:pPr>
                      <a:r>
                        <a:rPr lang="en-US" altLang="zh-CN" sz="2400"/>
                        <a:t>excutor</a:t>
                      </a:r>
                      <a:r>
                        <a:rPr lang="zh-CN" altLang="en-US" sz="2400"/>
                        <a:t>执行器</a:t>
                      </a:r>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5252085" cy="521970"/>
          </a:xfrm>
          <a:prstGeom prst="rect">
            <a:avLst/>
          </a:prstGeom>
          <a:noFill/>
        </p:spPr>
        <p:txBody>
          <a:bodyPr wrap="square" rtlCol="0">
            <a:spAutoFit/>
          </a:bodyPr>
          <a:lstStyle/>
          <a:p>
            <a:r>
              <a:rPr lang="en-US" altLang="zh-CN" sz="2800" b="1" dirty="0">
                <a:sym typeface="+mn-ea"/>
              </a:rPr>
              <a:t>6.2.2  Hive</a:t>
            </a:r>
            <a:r>
              <a:rPr lang="zh-CN" altLang="en-US" sz="2800" b="1" dirty="0">
                <a:sym typeface="+mn-ea"/>
              </a:rPr>
              <a:t>体系结构</a:t>
            </a:r>
          </a:p>
        </p:txBody>
      </p:sp>
      <p:sp>
        <p:nvSpPr>
          <p:cNvPr id="14338" name="AutoShape 2" descr="http://img5.imgtn.bdimg.com/it/u=1961741723,3682482388&amp;fm=26&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14340" name="AutoShape 4" descr="http://img5.imgtn.bdimg.com/it/u=1961741723,3682482388&amp;fm=26&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pic>
        <p:nvPicPr>
          <p:cNvPr id="14342" name="Picture 6" descr="https://timgsa.baidu.com/timg?image&amp;quality=80&amp;size=b9999_10000&amp;sec=1502728983719&amp;di=b5c5fd0355a9bdf1d0f476f6ba99a230&amp;imgtype=0&amp;src=http%3A%2F%2Fimg0w.pconline.com.cn%2Fpconline%2F1307%2F22%2F3392887_13-2.jpg"/>
          <p:cNvPicPr>
            <a:picLocks noChangeAspect="1" noChangeArrowheads="1"/>
          </p:cNvPicPr>
          <p:nvPr/>
        </p:nvPicPr>
        <p:blipFill>
          <a:blip r:embed="rId3" cstate="print"/>
          <a:srcRect/>
          <a:stretch>
            <a:fillRect/>
          </a:stretch>
        </p:blipFill>
        <p:spPr bwMode="auto">
          <a:xfrm>
            <a:off x="155575" y="-136525"/>
            <a:ext cx="38100" cy="76200"/>
          </a:xfrm>
          <a:prstGeom prst="rect">
            <a:avLst/>
          </a:prstGeom>
          <a:noFill/>
        </p:spPr>
      </p:pic>
      <p:sp>
        <p:nvSpPr>
          <p:cNvPr id="100" name="文本框 99"/>
          <p:cNvSpPr txBox="1"/>
          <p:nvPr/>
        </p:nvSpPr>
        <p:spPr>
          <a:xfrm>
            <a:off x="659765" y="1795145"/>
            <a:ext cx="10992485" cy="4154170"/>
          </a:xfrm>
          <a:prstGeom prst="rect">
            <a:avLst/>
          </a:prstGeom>
          <a:noFill/>
          <a:ln w="9525">
            <a:noFill/>
          </a:ln>
        </p:spPr>
        <p:txBody>
          <a:bodyPr wrap="square">
            <a:spAutoFit/>
          </a:bodyPr>
          <a:lstStyle/>
          <a:p>
            <a:pPr indent="259080"/>
            <a:r>
              <a:rPr sz="2400"/>
              <a:t>Hive的数据类型可以分为基础数据类型、复杂数据类型两大类。</a:t>
            </a:r>
          </a:p>
          <a:p>
            <a:pPr indent="259080"/>
            <a:r>
              <a:rPr sz="2400"/>
              <a:t>（1）基础数据类型</a:t>
            </a:r>
          </a:p>
          <a:p>
            <a:pPr indent="259080"/>
            <a:r>
              <a:rPr sz="2400"/>
              <a:t>基础数据类型分为如下4类。</a:t>
            </a:r>
          </a:p>
          <a:p>
            <a:pPr indent="259080"/>
            <a:r>
              <a:rPr sz="2400"/>
              <a:t>数值型：TINYINT、SMALLINT、INT、BIGINT、FLOAT、DOUBLE、DECIMAL。</a:t>
            </a:r>
          </a:p>
          <a:p>
            <a:pPr indent="259080"/>
            <a:r>
              <a:rPr sz="2400"/>
              <a:t>日期型：TIMESTAMP、DATE。</a:t>
            </a:r>
          </a:p>
          <a:p>
            <a:pPr indent="259080"/>
            <a:r>
              <a:rPr sz="2400"/>
              <a:t>字符型：STRING、CHAR、VARCHAR。</a:t>
            </a:r>
          </a:p>
          <a:p>
            <a:pPr indent="259080"/>
            <a:r>
              <a:rPr sz="2400"/>
              <a:t>其他：BOOLEAN、BINARY。</a:t>
            </a:r>
          </a:p>
          <a:p>
            <a:pPr indent="259080"/>
            <a:endParaRPr sz="2400"/>
          </a:p>
          <a:p>
            <a:pPr indent="259080"/>
            <a:r>
              <a:rPr sz="2400"/>
              <a:t>（2）复杂数据类型</a:t>
            </a:r>
          </a:p>
          <a:p>
            <a:pPr indent="259080"/>
            <a:r>
              <a:rPr sz="2400"/>
              <a:t>复杂类型包括STRUCT、MAP、ARRAY，如表6-16所示。这些复杂类型由基础类型组成。</a:t>
            </a:r>
          </a:p>
        </p:txBody>
      </p:sp>
      <p:sp>
        <p:nvSpPr>
          <p:cNvPr id="2" name="文本框 1"/>
          <p:cNvSpPr txBox="1"/>
          <p:nvPr/>
        </p:nvSpPr>
        <p:spPr>
          <a:xfrm>
            <a:off x="659765" y="1334770"/>
            <a:ext cx="3477895" cy="460375"/>
          </a:xfrm>
          <a:prstGeom prst="rect">
            <a:avLst/>
          </a:prstGeom>
          <a:noFill/>
        </p:spPr>
        <p:txBody>
          <a:bodyPr wrap="square" rtlCol="0">
            <a:spAutoFit/>
          </a:bodyPr>
          <a:lstStyle/>
          <a:p>
            <a:r>
              <a:rPr lang="en-US" altLang="zh-CN" sz="2400"/>
              <a:t>(3)Hive</a:t>
            </a:r>
            <a:r>
              <a:rPr lang="zh-CN" altLang="en-US" sz="2400"/>
              <a:t>数据类型</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5252085" cy="521970"/>
          </a:xfrm>
          <a:prstGeom prst="rect">
            <a:avLst/>
          </a:prstGeom>
          <a:noFill/>
        </p:spPr>
        <p:txBody>
          <a:bodyPr wrap="square" rtlCol="0">
            <a:spAutoFit/>
          </a:bodyPr>
          <a:lstStyle/>
          <a:p>
            <a:r>
              <a:rPr lang="en-US" altLang="zh-CN" sz="2800" b="1" dirty="0">
                <a:sym typeface="+mn-ea"/>
              </a:rPr>
              <a:t>6.2.2  Hive</a:t>
            </a:r>
            <a:r>
              <a:rPr lang="zh-CN" altLang="en-US" sz="2800" b="1" dirty="0">
                <a:sym typeface="+mn-ea"/>
              </a:rPr>
              <a:t>体系结构</a:t>
            </a:r>
          </a:p>
        </p:txBody>
      </p:sp>
      <p:sp>
        <p:nvSpPr>
          <p:cNvPr id="14338" name="AutoShape 2" descr="http://img5.imgtn.bdimg.com/it/u=1961741723,3682482388&amp;fm=26&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14340" name="AutoShape 4" descr="http://img5.imgtn.bdimg.com/it/u=1961741723,3682482388&amp;fm=26&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pic>
        <p:nvPicPr>
          <p:cNvPr id="14342" name="Picture 6" descr="https://timgsa.baidu.com/timg?image&amp;quality=80&amp;size=b9999_10000&amp;sec=1502728983719&amp;di=b5c5fd0355a9bdf1d0f476f6ba99a230&amp;imgtype=0&amp;src=http%3A%2F%2Fimg0w.pconline.com.cn%2Fpconline%2F1307%2F22%2F3392887_13-2.jpg"/>
          <p:cNvPicPr>
            <a:picLocks noChangeAspect="1" noChangeArrowheads="1"/>
          </p:cNvPicPr>
          <p:nvPr/>
        </p:nvPicPr>
        <p:blipFill>
          <a:blip r:embed="rId3" cstate="print"/>
          <a:srcRect/>
          <a:stretch>
            <a:fillRect/>
          </a:stretch>
        </p:blipFill>
        <p:spPr bwMode="auto">
          <a:xfrm>
            <a:off x="155575" y="-136525"/>
            <a:ext cx="38100" cy="76200"/>
          </a:xfrm>
          <a:prstGeom prst="rect">
            <a:avLst/>
          </a:prstGeom>
          <a:noFill/>
        </p:spPr>
      </p:pic>
      <p:sp>
        <p:nvSpPr>
          <p:cNvPr id="40" name="文本框 39"/>
          <p:cNvSpPr txBox="1"/>
          <p:nvPr/>
        </p:nvSpPr>
        <p:spPr>
          <a:xfrm>
            <a:off x="659765" y="1334770"/>
            <a:ext cx="3477895" cy="460375"/>
          </a:xfrm>
          <a:prstGeom prst="rect">
            <a:avLst/>
          </a:prstGeom>
          <a:noFill/>
        </p:spPr>
        <p:txBody>
          <a:bodyPr wrap="square" rtlCol="0">
            <a:spAutoFit/>
          </a:bodyPr>
          <a:lstStyle/>
          <a:p>
            <a:r>
              <a:rPr lang="en-US" altLang="zh-CN" sz="2400"/>
              <a:t>Hive</a:t>
            </a:r>
            <a:r>
              <a:rPr lang="zh-CN" altLang="en-US" sz="2400"/>
              <a:t>数据模型</a:t>
            </a:r>
          </a:p>
        </p:txBody>
      </p:sp>
      <p:sp>
        <p:nvSpPr>
          <p:cNvPr id="100" name="文本框 99"/>
          <p:cNvSpPr txBox="1"/>
          <p:nvPr/>
        </p:nvSpPr>
        <p:spPr>
          <a:xfrm>
            <a:off x="659765" y="1795145"/>
            <a:ext cx="11057890" cy="4892675"/>
          </a:xfrm>
          <a:prstGeom prst="rect">
            <a:avLst/>
          </a:prstGeom>
          <a:noFill/>
          <a:ln w="9525">
            <a:noFill/>
          </a:ln>
        </p:spPr>
        <p:txBody>
          <a:bodyPr wrap="square">
            <a:spAutoFit/>
          </a:bodyPr>
          <a:lstStyle/>
          <a:p>
            <a:pPr indent="259080"/>
            <a:r>
              <a:rPr lang="en-US" sz="2400" b="1">
                <a:latin typeface="方正黑体简体" charset="0"/>
              </a:rPr>
              <a:t>1</a:t>
            </a:r>
            <a:r>
              <a:rPr lang="zh-CN" sz="2400" b="1">
                <a:cs typeface="方正黑体简体" charset="0"/>
              </a:rPr>
              <a:t>．内部表（托管表）</a:t>
            </a:r>
            <a:endParaRPr lang="zh-CN" sz="2000" b="1">
              <a:cs typeface="方正黑体简体" charset="0"/>
            </a:endParaRPr>
          </a:p>
          <a:p>
            <a:pPr indent="259080"/>
            <a:r>
              <a:rPr lang="zh-CN" altLang="en-US" sz="2400" b="1">
                <a:cs typeface="方正黑体简体" charset="0"/>
              </a:rPr>
              <a:t>   </a:t>
            </a:r>
            <a:r>
              <a:rPr lang="zh-CN" altLang="en-US" sz="2400">
                <a:cs typeface="方正黑体简体" charset="0"/>
              </a:rPr>
              <a:t>与数据库中的 Table 在概念上是类似，每一个 Table 在 Hive 中都有一个相应的目录存储数据，所有的 Table 数据（不包括 External Table：外部表）都保存在这个目录中，</a:t>
            </a:r>
            <a:r>
              <a:rPr lang="zh-CN" altLang="en-US" sz="2400">
                <a:solidFill>
                  <a:srgbClr val="FF0000"/>
                </a:solidFill>
                <a:cs typeface="方正黑体简体" charset="0"/>
              </a:rPr>
              <a:t>删除表时，元数据与数据都会被删除。</a:t>
            </a:r>
            <a:endParaRPr lang="zh-CN" altLang="en-US" sz="2000" b="1">
              <a:solidFill>
                <a:srgbClr val="FF0000"/>
              </a:solidFill>
              <a:cs typeface="方正黑体简体" charset="0"/>
            </a:endParaRPr>
          </a:p>
          <a:p>
            <a:pPr indent="259080"/>
            <a:r>
              <a:rPr lang="zh-CN" altLang="en-US" sz="2400">
                <a:cs typeface="方正黑体简体" charset="0"/>
              </a:rPr>
              <a:t>创建内部表的方法参考如下：</a:t>
            </a:r>
          </a:p>
          <a:p>
            <a:pPr indent="259080"/>
            <a:r>
              <a:rPr lang="zh-CN" altLang="en-US" sz="2400">
                <a:cs typeface="方正黑体简体" charset="0"/>
              </a:rPr>
              <a:t>CREATE TABLE emp (empno INT,ename STRING,job STRING,mgr INT,hiredate STRING,sal INT,comm INT,deptno INT);</a:t>
            </a:r>
          </a:p>
          <a:p>
            <a:pPr indent="259080"/>
            <a:r>
              <a:rPr lang="zh-CN" altLang="en-US" sz="2400">
                <a:cs typeface="方正黑体简体" charset="0"/>
              </a:rPr>
              <a:t>加载数据到内部表时，Hive把数据</a:t>
            </a:r>
            <a:r>
              <a:rPr lang="zh-CN" altLang="en-US" sz="2400">
                <a:solidFill>
                  <a:srgbClr val="FF0000"/>
                </a:solidFill>
                <a:cs typeface="方正黑体简体" charset="0"/>
              </a:rPr>
              <a:t>移到</a:t>
            </a:r>
            <a:r>
              <a:rPr lang="zh-CN" altLang="en-US" sz="2400">
                <a:cs typeface="方正黑体简体" charset="0"/>
              </a:rPr>
              <a:t>仓库目录。对应的仓库目录是HDFS上的这个目录：  /user/hive/warehouse。有两种方式：</a:t>
            </a:r>
          </a:p>
          <a:p>
            <a:pPr indent="259080"/>
            <a:r>
              <a:rPr lang="zh-CN" altLang="en-US" sz="2400">
                <a:cs typeface="方正黑体简体" charset="0"/>
              </a:rPr>
              <a:t>（1）导入HDFS的数据：</a:t>
            </a:r>
          </a:p>
          <a:p>
            <a:pPr indent="259080"/>
            <a:r>
              <a:rPr lang="zh-CN" altLang="en-US" sz="2400">
                <a:cs typeface="方正黑体简体" charset="0"/>
              </a:rPr>
              <a:t>LOAD DATA INPATH '/scott/emp.csv' INTO TABLE emp;</a:t>
            </a:r>
          </a:p>
          <a:p>
            <a:pPr indent="259080"/>
            <a:r>
              <a:rPr lang="zh-CN" altLang="en-US" sz="2400">
                <a:cs typeface="方正黑体简体" charset="0"/>
              </a:rPr>
              <a:t>（2）导入本地Linux的数据：</a:t>
            </a:r>
          </a:p>
          <a:p>
            <a:pPr indent="259080"/>
            <a:r>
              <a:rPr lang="zh-CN" altLang="en-US" sz="2400">
                <a:cs typeface="方正黑体简体" charset="0"/>
              </a:rPr>
              <a:t>LOAD DATA </a:t>
            </a:r>
            <a:r>
              <a:rPr lang="zh-CN" altLang="en-US" sz="2400">
                <a:solidFill>
                  <a:srgbClr val="FF0000"/>
                </a:solidFill>
                <a:cs typeface="方正黑体简体" charset="0"/>
              </a:rPr>
              <a:t>LOCAL</a:t>
            </a:r>
            <a:r>
              <a:rPr lang="zh-CN" altLang="en-US" sz="2400">
                <a:cs typeface="方正黑体简体" charset="0"/>
              </a:rPr>
              <a:t> INPATH '/root/temp/*****' INTO TABLE EMP;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5252085" cy="521970"/>
          </a:xfrm>
          <a:prstGeom prst="rect">
            <a:avLst/>
          </a:prstGeom>
          <a:noFill/>
        </p:spPr>
        <p:txBody>
          <a:bodyPr wrap="square" rtlCol="0">
            <a:spAutoFit/>
          </a:bodyPr>
          <a:lstStyle/>
          <a:p>
            <a:r>
              <a:rPr lang="en-US" altLang="zh-CN" sz="2800" b="1" dirty="0">
                <a:sym typeface="+mn-ea"/>
              </a:rPr>
              <a:t>6.2.2  Hive</a:t>
            </a:r>
            <a:r>
              <a:rPr lang="zh-CN" altLang="en-US" sz="2800" b="1" dirty="0">
                <a:sym typeface="+mn-ea"/>
              </a:rPr>
              <a:t>体系结构</a:t>
            </a:r>
          </a:p>
        </p:txBody>
      </p:sp>
      <p:sp>
        <p:nvSpPr>
          <p:cNvPr id="14338" name="AutoShape 2" descr="http://img5.imgtn.bdimg.com/it/u=1961741723,3682482388&amp;fm=26&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14340" name="AutoShape 4" descr="http://img5.imgtn.bdimg.com/it/u=1961741723,3682482388&amp;fm=26&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pic>
        <p:nvPicPr>
          <p:cNvPr id="14342" name="Picture 6" descr="https://timgsa.baidu.com/timg?image&amp;quality=80&amp;size=b9999_10000&amp;sec=1502728983719&amp;di=b5c5fd0355a9bdf1d0f476f6ba99a230&amp;imgtype=0&amp;src=http%3A%2F%2Fimg0w.pconline.com.cn%2Fpconline%2F1307%2F22%2F3392887_13-2.jpg"/>
          <p:cNvPicPr>
            <a:picLocks noChangeAspect="1" noChangeArrowheads="1"/>
          </p:cNvPicPr>
          <p:nvPr/>
        </p:nvPicPr>
        <p:blipFill>
          <a:blip r:embed="rId3" cstate="print"/>
          <a:srcRect/>
          <a:stretch>
            <a:fillRect/>
          </a:stretch>
        </p:blipFill>
        <p:spPr bwMode="auto">
          <a:xfrm>
            <a:off x="155575" y="-136525"/>
            <a:ext cx="38100" cy="76200"/>
          </a:xfrm>
          <a:prstGeom prst="rect">
            <a:avLst/>
          </a:prstGeom>
          <a:noFill/>
        </p:spPr>
      </p:pic>
      <p:sp>
        <p:nvSpPr>
          <p:cNvPr id="40" name="文本框 39"/>
          <p:cNvSpPr txBox="1"/>
          <p:nvPr/>
        </p:nvSpPr>
        <p:spPr>
          <a:xfrm>
            <a:off x="659765" y="1334770"/>
            <a:ext cx="3477895" cy="460375"/>
          </a:xfrm>
          <a:prstGeom prst="rect">
            <a:avLst/>
          </a:prstGeom>
          <a:noFill/>
        </p:spPr>
        <p:txBody>
          <a:bodyPr wrap="square" rtlCol="0">
            <a:spAutoFit/>
          </a:bodyPr>
          <a:lstStyle/>
          <a:p>
            <a:r>
              <a:rPr lang="zh-CN" altLang="en-US" sz="2400"/>
              <a:t>（</a:t>
            </a:r>
            <a:r>
              <a:rPr lang="en-US" altLang="zh-CN" sz="2400"/>
              <a:t>4</a:t>
            </a:r>
            <a:r>
              <a:rPr lang="zh-CN" altLang="en-US" sz="2400"/>
              <a:t>）</a:t>
            </a:r>
            <a:r>
              <a:rPr lang="en-US" altLang="zh-CN" sz="2400"/>
              <a:t>Hive</a:t>
            </a:r>
            <a:r>
              <a:rPr lang="zh-CN" altLang="en-US" sz="2400"/>
              <a:t>数据模型</a:t>
            </a:r>
          </a:p>
        </p:txBody>
      </p:sp>
      <p:sp>
        <p:nvSpPr>
          <p:cNvPr id="100" name="文本框 99"/>
          <p:cNvSpPr txBox="1"/>
          <p:nvPr/>
        </p:nvSpPr>
        <p:spPr>
          <a:xfrm>
            <a:off x="659765" y="1795145"/>
            <a:ext cx="10871200" cy="3723005"/>
          </a:xfrm>
          <a:prstGeom prst="rect">
            <a:avLst/>
          </a:prstGeom>
          <a:noFill/>
          <a:ln w="9525">
            <a:noFill/>
          </a:ln>
        </p:spPr>
        <p:txBody>
          <a:bodyPr wrap="square">
            <a:spAutoFit/>
          </a:bodyPr>
          <a:lstStyle/>
          <a:p>
            <a:pPr indent="259080"/>
            <a:r>
              <a:rPr lang="en-US" sz="2400" b="1">
                <a:latin typeface="方正黑体简体" charset="0"/>
              </a:rPr>
              <a:t>2</a:t>
            </a:r>
            <a:r>
              <a:rPr lang="zh-CN" sz="2400" b="1">
                <a:cs typeface="方正黑体简体" charset="0"/>
              </a:rPr>
              <a:t>．外部表</a:t>
            </a:r>
            <a:endParaRPr lang="zh-CN" sz="2000" b="1">
              <a:cs typeface="方正黑体简体" charset="0"/>
            </a:endParaRPr>
          </a:p>
          <a:p>
            <a:pPr indent="259080"/>
            <a:r>
              <a:rPr lang="zh-CN" altLang="en-US" sz="2400" b="1">
                <a:cs typeface="方正黑体简体" charset="0"/>
              </a:rPr>
              <a:t>  </a:t>
            </a:r>
            <a:r>
              <a:rPr lang="zh-CN" altLang="en-US" sz="2400">
                <a:cs typeface="方正黑体简体" charset="0"/>
              </a:rPr>
              <a:t>外部表则指向</a:t>
            </a:r>
            <a:r>
              <a:rPr lang="zh-CN" altLang="en-US" sz="2400">
                <a:solidFill>
                  <a:srgbClr val="FF0000"/>
                </a:solidFill>
                <a:cs typeface="方正黑体简体" charset="0"/>
              </a:rPr>
              <a:t>已经在 HDFS 中存在</a:t>
            </a:r>
            <a:r>
              <a:rPr lang="zh-CN" altLang="en-US" sz="2400">
                <a:cs typeface="方正黑体简体" charset="0"/>
              </a:rPr>
              <a:t>的数据，可以创建 Partition。它和内部表在</a:t>
            </a:r>
            <a:r>
              <a:rPr lang="zh-CN" altLang="en-US" sz="2400">
                <a:solidFill>
                  <a:srgbClr val="FF0000"/>
                </a:solidFill>
                <a:cs typeface="方正黑体简体" charset="0"/>
              </a:rPr>
              <a:t>元数据的组织上</a:t>
            </a:r>
            <a:r>
              <a:rPr lang="zh-CN" altLang="en-US" sz="2400">
                <a:cs typeface="方正黑体简体" charset="0"/>
              </a:rPr>
              <a:t>是相同的，而实际数据的存储则有较大的差异，因为外部表加载数据和创建表</a:t>
            </a:r>
            <a:r>
              <a:rPr lang="zh-CN" altLang="en-US" sz="2400">
                <a:solidFill>
                  <a:srgbClr val="FF0000"/>
                </a:solidFill>
                <a:cs typeface="方正黑体简体" charset="0"/>
              </a:rPr>
              <a:t>同时</a:t>
            </a:r>
            <a:r>
              <a:rPr lang="zh-CN" altLang="en-US" sz="2400">
                <a:cs typeface="方正黑体简体" charset="0"/>
              </a:rPr>
              <a:t>完成，并不会移动到数据仓库目录中，只是与外部数据建立一个链接。当删除一个外部表时，仅删除</a:t>
            </a:r>
            <a:r>
              <a:rPr lang="zh-CN" altLang="en-US" sz="2400">
                <a:solidFill>
                  <a:srgbClr val="FF0000"/>
                </a:solidFill>
                <a:cs typeface="方正黑体简体" charset="0"/>
              </a:rPr>
              <a:t>该链接</a:t>
            </a:r>
            <a:r>
              <a:rPr lang="zh-CN" altLang="en-US" sz="2400">
                <a:cs typeface="方正黑体简体" charset="0"/>
              </a:rPr>
              <a:t>和</a:t>
            </a:r>
            <a:r>
              <a:rPr lang="zh-CN" altLang="en-US" sz="2400">
                <a:solidFill>
                  <a:srgbClr val="FF0000"/>
                </a:solidFill>
                <a:cs typeface="方正黑体简体" charset="0"/>
              </a:rPr>
              <a:t>元数据</a:t>
            </a:r>
            <a:r>
              <a:rPr lang="zh-CN" altLang="en-US" sz="2400">
                <a:cs typeface="方正黑体简体" charset="0"/>
              </a:rPr>
              <a:t>。</a:t>
            </a:r>
          </a:p>
          <a:p>
            <a:pPr indent="259080"/>
            <a:endParaRPr lang="zh-CN" altLang="en-US" sz="2000" b="1">
              <a:cs typeface="方正黑体简体" charset="0"/>
            </a:endParaRPr>
          </a:p>
          <a:p>
            <a:pPr indent="259080"/>
            <a:r>
              <a:rPr lang="zh-CN" altLang="en-US" sz="2400">
                <a:cs typeface="方正黑体简体" charset="0"/>
              </a:rPr>
              <a:t>创建表时，会多一个“EXTERNAL”标识：</a:t>
            </a:r>
          </a:p>
          <a:p>
            <a:pPr indent="259080"/>
            <a:r>
              <a:rPr lang="zh-CN" altLang="en-US" sz="2400">
                <a:cs typeface="方正黑体简体" charset="0"/>
              </a:rPr>
              <a:t>CREATE </a:t>
            </a:r>
            <a:r>
              <a:rPr lang="zh-CN" altLang="en-US" sz="2400">
                <a:solidFill>
                  <a:srgbClr val="FF0000"/>
                </a:solidFill>
                <a:cs typeface="方正黑体简体" charset="0"/>
              </a:rPr>
              <a:t>EXTERNAL </a:t>
            </a:r>
            <a:r>
              <a:rPr lang="zh-CN" altLang="en-US" sz="2400">
                <a:cs typeface="方正黑体简体" charset="0"/>
              </a:rPr>
              <a:t>TABLE students_ext(sid INT,sname STRING,age INT)ROW FORMAT DELIMITED FIELDS TERMINATED BY ',' LOCATION '/students';</a:t>
            </a:r>
          </a:p>
          <a:p>
            <a:pPr indent="259080"/>
            <a:endParaRPr lang="zh-CN" altLang="en-US" sz="2400">
              <a:cs typeface="方正黑体简体"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5252085" cy="521970"/>
          </a:xfrm>
          <a:prstGeom prst="rect">
            <a:avLst/>
          </a:prstGeom>
          <a:noFill/>
        </p:spPr>
        <p:txBody>
          <a:bodyPr wrap="square" rtlCol="0">
            <a:spAutoFit/>
          </a:bodyPr>
          <a:lstStyle/>
          <a:p>
            <a:r>
              <a:rPr lang="en-US" altLang="zh-CN" sz="2800" b="1" dirty="0">
                <a:sym typeface="+mn-ea"/>
              </a:rPr>
              <a:t>6.2.2  Hive</a:t>
            </a:r>
            <a:r>
              <a:rPr lang="zh-CN" altLang="en-US" sz="2800" b="1" dirty="0">
                <a:sym typeface="+mn-ea"/>
              </a:rPr>
              <a:t>体系结构</a:t>
            </a:r>
          </a:p>
        </p:txBody>
      </p:sp>
      <p:sp>
        <p:nvSpPr>
          <p:cNvPr id="14338" name="AutoShape 2" descr="http://img5.imgtn.bdimg.com/it/u=1961741723,3682482388&amp;fm=26&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14340" name="AutoShape 4" descr="http://img5.imgtn.bdimg.com/it/u=1961741723,3682482388&amp;fm=26&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pic>
        <p:nvPicPr>
          <p:cNvPr id="14342" name="Picture 6" descr="https://timgsa.baidu.com/timg?image&amp;quality=80&amp;size=b9999_10000&amp;sec=1502728983719&amp;di=b5c5fd0355a9bdf1d0f476f6ba99a230&amp;imgtype=0&amp;src=http%3A%2F%2Fimg0w.pconline.com.cn%2Fpconline%2F1307%2F22%2F3392887_13-2.jpg"/>
          <p:cNvPicPr>
            <a:picLocks noChangeAspect="1" noChangeArrowheads="1"/>
          </p:cNvPicPr>
          <p:nvPr/>
        </p:nvPicPr>
        <p:blipFill>
          <a:blip r:embed="rId3" cstate="print"/>
          <a:srcRect/>
          <a:stretch>
            <a:fillRect/>
          </a:stretch>
        </p:blipFill>
        <p:spPr bwMode="auto">
          <a:xfrm>
            <a:off x="155575" y="-136525"/>
            <a:ext cx="38100" cy="76200"/>
          </a:xfrm>
          <a:prstGeom prst="rect">
            <a:avLst/>
          </a:prstGeom>
          <a:noFill/>
        </p:spPr>
      </p:pic>
      <p:sp>
        <p:nvSpPr>
          <p:cNvPr id="40" name="文本框 39"/>
          <p:cNvSpPr txBox="1"/>
          <p:nvPr/>
        </p:nvSpPr>
        <p:spPr>
          <a:xfrm>
            <a:off x="659765" y="1334770"/>
            <a:ext cx="3477895" cy="460375"/>
          </a:xfrm>
          <a:prstGeom prst="rect">
            <a:avLst/>
          </a:prstGeom>
          <a:noFill/>
        </p:spPr>
        <p:txBody>
          <a:bodyPr wrap="square" rtlCol="0">
            <a:spAutoFit/>
          </a:bodyPr>
          <a:lstStyle/>
          <a:p>
            <a:r>
              <a:rPr lang="zh-CN" altLang="en-US" sz="2400"/>
              <a:t>（</a:t>
            </a:r>
            <a:r>
              <a:rPr lang="en-US" altLang="zh-CN" sz="2400"/>
              <a:t>4</a:t>
            </a:r>
            <a:r>
              <a:rPr lang="zh-CN" altLang="en-US" sz="2400"/>
              <a:t>）</a:t>
            </a:r>
            <a:r>
              <a:rPr lang="en-US" altLang="zh-CN" sz="2400"/>
              <a:t>Hive</a:t>
            </a:r>
            <a:r>
              <a:rPr lang="zh-CN" altLang="en-US" sz="2400"/>
              <a:t>数据模型</a:t>
            </a:r>
          </a:p>
        </p:txBody>
      </p:sp>
      <p:sp>
        <p:nvSpPr>
          <p:cNvPr id="100" name="文本框 99"/>
          <p:cNvSpPr txBox="1"/>
          <p:nvPr/>
        </p:nvSpPr>
        <p:spPr>
          <a:xfrm>
            <a:off x="659765" y="1795145"/>
            <a:ext cx="10871200" cy="2676525"/>
          </a:xfrm>
          <a:prstGeom prst="rect">
            <a:avLst/>
          </a:prstGeom>
          <a:noFill/>
          <a:ln w="9525">
            <a:noFill/>
          </a:ln>
        </p:spPr>
        <p:txBody>
          <a:bodyPr wrap="square">
            <a:spAutoFit/>
          </a:bodyPr>
          <a:lstStyle/>
          <a:p>
            <a:pPr indent="259080"/>
            <a:r>
              <a:rPr lang="en-US" sz="2400" b="1">
                <a:latin typeface="方正黑体简体" charset="0"/>
              </a:rPr>
              <a:t>3</a:t>
            </a:r>
            <a:r>
              <a:rPr lang="zh-CN" sz="2400" b="1">
                <a:cs typeface="方正黑体简体" charset="0"/>
              </a:rPr>
              <a:t>．分区表</a:t>
            </a:r>
            <a:endParaRPr lang="zh-CN" sz="2000" b="1">
              <a:cs typeface="方正黑体简体" charset="0"/>
            </a:endParaRPr>
          </a:p>
          <a:p>
            <a:pPr indent="259080"/>
            <a:r>
              <a:rPr lang="zh-CN" altLang="en-US" sz="2400" b="1">
                <a:cs typeface="方正黑体简体" charset="0"/>
              </a:rPr>
              <a:t>  </a:t>
            </a:r>
            <a:r>
              <a:rPr lang="zh-CN" altLang="en-US" sz="2400">
                <a:cs typeface="方正黑体简体" charset="0"/>
              </a:rPr>
              <a:t>在Hive Select查询中一般会扫描整个表内容，会消耗很多时间做没必要的工作。有时候只需要扫描表中关心的一部分数据，因此建表时引入了Partition概念。分区表指的是在创建表时指定的Partition的分区空间。 </a:t>
            </a:r>
          </a:p>
          <a:p>
            <a:pPr indent="259080"/>
            <a:r>
              <a:rPr lang="zh-CN" altLang="en-US" sz="2400">
                <a:cs typeface="方正黑体简体" charset="0"/>
              </a:rPr>
              <a:t>将数据组织成分区，主要可以</a:t>
            </a:r>
            <a:r>
              <a:rPr lang="zh-CN" altLang="en-US" sz="2400">
                <a:solidFill>
                  <a:srgbClr val="FF0000"/>
                </a:solidFill>
                <a:cs typeface="方正黑体简体" charset="0"/>
              </a:rPr>
              <a:t>提高数据的查询速度</a:t>
            </a:r>
            <a:r>
              <a:rPr lang="zh-CN" altLang="en-US" sz="2400">
                <a:cs typeface="方正黑体简体" charset="0"/>
              </a:rPr>
              <a:t>。至于用户存储的每一条记录到底放到哪个分区，由用户决定。即用户在加载数据的时候必须显示的指定该部分数据放到哪个分区。</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5252085" cy="521970"/>
          </a:xfrm>
          <a:prstGeom prst="rect">
            <a:avLst/>
          </a:prstGeom>
          <a:noFill/>
        </p:spPr>
        <p:txBody>
          <a:bodyPr wrap="square" rtlCol="0">
            <a:spAutoFit/>
          </a:bodyPr>
          <a:lstStyle/>
          <a:p>
            <a:r>
              <a:rPr lang="en-US" altLang="zh-CN" sz="2800" b="1" dirty="0">
                <a:sym typeface="+mn-ea"/>
              </a:rPr>
              <a:t>6.2.2  Hive</a:t>
            </a:r>
            <a:r>
              <a:rPr lang="zh-CN" altLang="en-US" sz="2800" b="1" dirty="0">
                <a:sym typeface="+mn-ea"/>
              </a:rPr>
              <a:t>体系结构</a:t>
            </a:r>
          </a:p>
        </p:txBody>
      </p:sp>
      <p:sp>
        <p:nvSpPr>
          <p:cNvPr id="14338" name="AutoShape 2" descr="http://img5.imgtn.bdimg.com/it/u=1961741723,3682482388&amp;fm=26&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14340" name="AutoShape 4" descr="http://img5.imgtn.bdimg.com/it/u=1961741723,3682482388&amp;fm=26&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pic>
        <p:nvPicPr>
          <p:cNvPr id="14342" name="Picture 6" descr="https://timgsa.baidu.com/timg?image&amp;quality=80&amp;size=b9999_10000&amp;sec=1502728983719&amp;di=b5c5fd0355a9bdf1d0f476f6ba99a230&amp;imgtype=0&amp;src=http%3A%2F%2Fimg0w.pconline.com.cn%2Fpconline%2F1307%2F22%2F3392887_13-2.jpg"/>
          <p:cNvPicPr>
            <a:picLocks noChangeAspect="1" noChangeArrowheads="1"/>
          </p:cNvPicPr>
          <p:nvPr/>
        </p:nvPicPr>
        <p:blipFill>
          <a:blip r:embed="rId3" cstate="print"/>
          <a:srcRect/>
          <a:stretch>
            <a:fillRect/>
          </a:stretch>
        </p:blipFill>
        <p:spPr bwMode="auto">
          <a:xfrm>
            <a:off x="155575" y="-136525"/>
            <a:ext cx="38100" cy="76200"/>
          </a:xfrm>
          <a:prstGeom prst="rect">
            <a:avLst/>
          </a:prstGeom>
          <a:noFill/>
        </p:spPr>
      </p:pic>
      <p:sp>
        <p:nvSpPr>
          <p:cNvPr id="40" name="文本框 39"/>
          <p:cNvSpPr txBox="1"/>
          <p:nvPr/>
        </p:nvSpPr>
        <p:spPr>
          <a:xfrm>
            <a:off x="659765" y="1334770"/>
            <a:ext cx="3477895" cy="460375"/>
          </a:xfrm>
          <a:prstGeom prst="rect">
            <a:avLst/>
          </a:prstGeom>
          <a:noFill/>
        </p:spPr>
        <p:txBody>
          <a:bodyPr wrap="square" rtlCol="0">
            <a:spAutoFit/>
          </a:bodyPr>
          <a:lstStyle/>
          <a:p>
            <a:r>
              <a:rPr lang="zh-CN" altLang="en-US" sz="2400"/>
              <a:t>（</a:t>
            </a:r>
            <a:r>
              <a:rPr lang="en-US" altLang="zh-CN" sz="2400"/>
              <a:t>4</a:t>
            </a:r>
            <a:r>
              <a:rPr lang="zh-CN" altLang="en-US" sz="2400"/>
              <a:t>）</a:t>
            </a:r>
            <a:r>
              <a:rPr lang="en-US" altLang="zh-CN" sz="2400"/>
              <a:t>Hive</a:t>
            </a:r>
            <a:r>
              <a:rPr lang="zh-CN" altLang="en-US" sz="2400"/>
              <a:t>数据模型</a:t>
            </a:r>
          </a:p>
        </p:txBody>
      </p:sp>
      <p:sp>
        <p:nvSpPr>
          <p:cNvPr id="100" name="文本框 99"/>
          <p:cNvSpPr txBox="1"/>
          <p:nvPr/>
        </p:nvSpPr>
        <p:spPr>
          <a:xfrm>
            <a:off x="659765" y="1795145"/>
            <a:ext cx="10871200" cy="2676525"/>
          </a:xfrm>
          <a:prstGeom prst="rect">
            <a:avLst/>
          </a:prstGeom>
          <a:noFill/>
          <a:ln w="9525">
            <a:noFill/>
          </a:ln>
        </p:spPr>
        <p:txBody>
          <a:bodyPr wrap="square">
            <a:spAutoFit/>
          </a:bodyPr>
          <a:lstStyle/>
          <a:p>
            <a:pPr indent="259080"/>
            <a:r>
              <a:rPr lang="en-US" sz="2400" b="1">
                <a:latin typeface="方正黑体简体" charset="0"/>
              </a:rPr>
              <a:t>3</a:t>
            </a:r>
            <a:r>
              <a:rPr lang="zh-CN" sz="2400" b="1">
                <a:cs typeface="方正黑体简体" charset="0"/>
              </a:rPr>
              <a:t>．分区表</a:t>
            </a:r>
            <a:endParaRPr lang="zh-CN" sz="2000" b="1">
              <a:cs typeface="方正黑体简体" charset="0"/>
            </a:endParaRPr>
          </a:p>
          <a:p>
            <a:pPr indent="259080"/>
            <a:r>
              <a:rPr lang="zh-CN" altLang="en-US" sz="2400" b="1">
                <a:cs typeface="方正黑体简体" charset="0"/>
              </a:rPr>
              <a:t>  </a:t>
            </a:r>
            <a:r>
              <a:rPr lang="zh-CN" altLang="en-US" sz="2400">
                <a:cs typeface="方正黑体简体" charset="0"/>
              </a:rPr>
              <a:t>实现细节：</a:t>
            </a:r>
          </a:p>
          <a:p>
            <a:pPr indent="259080"/>
            <a:r>
              <a:rPr lang="zh-CN" altLang="en-US" sz="2400">
                <a:cs typeface="方正黑体简体" charset="0"/>
              </a:rPr>
              <a:t>（1） </a:t>
            </a:r>
            <a:r>
              <a:rPr lang="zh-CN" altLang="en-US" sz="2400">
                <a:solidFill>
                  <a:srgbClr val="FF0000"/>
                </a:solidFill>
                <a:cs typeface="方正黑体简体" charset="0"/>
              </a:rPr>
              <a:t>一个表可以拥有一个或者多个分区</a:t>
            </a:r>
            <a:r>
              <a:rPr lang="zh-CN" altLang="en-US" sz="2400">
                <a:cs typeface="方正黑体简体" charset="0"/>
              </a:rPr>
              <a:t>，每个分区以</a:t>
            </a:r>
            <a:r>
              <a:rPr lang="zh-CN" altLang="en-US" sz="2400">
                <a:solidFill>
                  <a:srgbClr val="FF0000"/>
                </a:solidFill>
                <a:cs typeface="方正黑体简体" charset="0"/>
              </a:rPr>
              <a:t>文件夹</a:t>
            </a:r>
            <a:r>
              <a:rPr lang="zh-CN" altLang="en-US" sz="2400">
                <a:cs typeface="方正黑体简体" charset="0"/>
              </a:rPr>
              <a:t>的形式单独存在表文件夹的目录下。 </a:t>
            </a:r>
          </a:p>
          <a:p>
            <a:pPr indent="259080"/>
            <a:r>
              <a:rPr lang="zh-CN" altLang="en-US" sz="2400">
                <a:cs typeface="方正黑体简体" charset="0"/>
              </a:rPr>
              <a:t>（2） 表和列名不区分大小写。 </a:t>
            </a:r>
          </a:p>
          <a:p>
            <a:pPr indent="259080"/>
            <a:r>
              <a:rPr lang="zh-CN" altLang="en-US" sz="2400">
                <a:cs typeface="方正黑体简体" charset="0"/>
              </a:rPr>
              <a:t>（3）分区是以字段的形式在表结构中存在，通过describe table命令可以查看到字段存在， 但是该字段不存放实际的数据内容，仅仅是分区的表示（伪列）。</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5252085" cy="521970"/>
          </a:xfrm>
          <a:prstGeom prst="rect">
            <a:avLst/>
          </a:prstGeom>
          <a:noFill/>
        </p:spPr>
        <p:txBody>
          <a:bodyPr wrap="square" rtlCol="0">
            <a:spAutoFit/>
          </a:bodyPr>
          <a:lstStyle/>
          <a:p>
            <a:r>
              <a:rPr lang="en-US" altLang="zh-CN" sz="2800" b="1" dirty="0">
                <a:sym typeface="+mn-ea"/>
              </a:rPr>
              <a:t>6.2.2  Hive</a:t>
            </a:r>
            <a:r>
              <a:rPr lang="zh-CN" altLang="en-US" sz="2800" b="1" dirty="0">
                <a:sym typeface="+mn-ea"/>
              </a:rPr>
              <a:t>体系结构</a:t>
            </a:r>
          </a:p>
        </p:txBody>
      </p:sp>
      <p:sp>
        <p:nvSpPr>
          <p:cNvPr id="14338" name="AutoShape 2" descr="http://img5.imgtn.bdimg.com/it/u=1961741723,3682482388&amp;fm=26&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14340" name="AutoShape 4" descr="http://img5.imgtn.bdimg.com/it/u=1961741723,3682482388&amp;fm=26&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pic>
        <p:nvPicPr>
          <p:cNvPr id="14342" name="Picture 6" descr="https://timgsa.baidu.com/timg?image&amp;quality=80&amp;size=b9999_10000&amp;sec=1502728983719&amp;di=b5c5fd0355a9bdf1d0f476f6ba99a230&amp;imgtype=0&amp;src=http%3A%2F%2Fimg0w.pconline.com.cn%2Fpconline%2F1307%2F22%2F3392887_13-2.jpg"/>
          <p:cNvPicPr>
            <a:picLocks noChangeAspect="1" noChangeArrowheads="1"/>
          </p:cNvPicPr>
          <p:nvPr/>
        </p:nvPicPr>
        <p:blipFill>
          <a:blip r:embed="rId3" cstate="print"/>
          <a:srcRect/>
          <a:stretch>
            <a:fillRect/>
          </a:stretch>
        </p:blipFill>
        <p:spPr bwMode="auto">
          <a:xfrm>
            <a:off x="155575" y="-136525"/>
            <a:ext cx="38100" cy="76200"/>
          </a:xfrm>
          <a:prstGeom prst="rect">
            <a:avLst/>
          </a:prstGeom>
          <a:noFill/>
        </p:spPr>
      </p:pic>
      <p:sp>
        <p:nvSpPr>
          <p:cNvPr id="40" name="文本框 39"/>
          <p:cNvSpPr txBox="1"/>
          <p:nvPr/>
        </p:nvSpPr>
        <p:spPr>
          <a:xfrm>
            <a:off x="659765" y="1334770"/>
            <a:ext cx="3477895" cy="460375"/>
          </a:xfrm>
          <a:prstGeom prst="rect">
            <a:avLst/>
          </a:prstGeom>
          <a:noFill/>
        </p:spPr>
        <p:txBody>
          <a:bodyPr wrap="square" rtlCol="0">
            <a:spAutoFit/>
          </a:bodyPr>
          <a:lstStyle/>
          <a:p>
            <a:r>
              <a:rPr lang="zh-CN" altLang="en-US" sz="2400"/>
              <a:t>（</a:t>
            </a:r>
            <a:r>
              <a:rPr lang="en-US" altLang="zh-CN" sz="2400"/>
              <a:t>4</a:t>
            </a:r>
            <a:r>
              <a:rPr lang="zh-CN" altLang="en-US" sz="2400"/>
              <a:t>）</a:t>
            </a:r>
            <a:r>
              <a:rPr lang="en-US" altLang="zh-CN" sz="2400"/>
              <a:t>Hive</a:t>
            </a:r>
            <a:r>
              <a:rPr lang="zh-CN" altLang="en-US" sz="2400"/>
              <a:t>数据模型</a:t>
            </a:r>
          </a:p>
        </p:txBody>
      </p:sp>
      <p:sp>
        <p:nvSpPr>
          <p:cNvPr id="100" name="文本框 99"/>
          <p:cNvSpPr txBox="1"/>
          <p:nvPr/>
        </p:nvSpPr>
        <p:spPr>
          <a:xfrm>
            <a:off x="659765" y="1795145"/>
            <a:ext cx="10871200" cy="5262245"/>
          </a:xfrm>
          <a:prstGeom prst="rect">
            <a:avLst/>
          </a:prstGeom>
          <a:noFill/>
          <a:ln w="9525">
            <a:noFill/>
          </a:ln>
        </p:spPr>
        <p:txBody>
          <a:bodyPr wrap="square">
            <a:spAutoFit/>
          </a:bodyPr>
          <a:lstStyle/>
          <a:p>
            <a:pPr indent="259080"/>
            <a:r>
              <a:rPr lang="en-US" sz="2400" b="1">
                <a:latin typeface="方正黑体简体" charset="0"/>
              </a:rPr>
              <a:t>3</a:t>
            </a:r>
            <a:r>
              <a:rPr lang="zh-CN" sz="2400" b="1">
                <a:cs typeface="方正黑体简体" charset="0"/>
              </a:rPr>
              <a:t>．分区表</a:t>
            </a:r>
            <a:endParaRPr lang="zh-CN" sz="2000" b="1">
              <a:cs typeface="方正黑体简体" charset="0"/>
            </a:endParaRPr>
          </a:p>
          <a:p>
            <a:pPr indent="259080"/>
            <a:r>
              <a:rPr lang="zh-CN" altLang="en-US" sz="2400" b="1">
                <a:cs typeface="方正黑体简体" charset="0"/>
              </a:rPr>
              <a:t>  </a:t>
            </a:r>
            <a:r>
              <a:rPr lang="zh-CN" altLang="en-US" sz="2400">
                <a:cs typeface="方正黑体简体" charset="0"/>
              </a:rPr>
              <a:t>语法：</a:t>
            </a:r>
          </a:p>
          <a:p>
            <a:pPr indent="259080"/>
            <a:r>
              <a:rPr lang="zh-CN" altLang="en-US" sz="2400">
                <a:cs typeface="方正黑体简体" charset="0"/>
              </a:rPr>
              <a:t>（1）根据员工的部门号创建分区</a:t>
            </a:r>
          </a:p>
          <a:p>
            <a:pPr indent="259080"/>
            <a:r>
              <a:rPr lang="zh-CN" altLang="en-US" sz="2400">
                <a:cs typeface="方正黑体简体" charset="0"/>
              </a:rPr>
              <a:t>CREATE TABLE emp_part(empno INT,ename STRING,job STRING,mgr INT,hiredate STRING,sal INT,comm INT) </a:t>
            </a:r>
            <a:r>
              <a:rPr lang="zh-CN" altLang="en-US" sz="2400">
                <a:solidFill>
                  <a:srgbClr val="FF0000"/>
                </a:solidFill>
                <a:cs typeface="方正黑体简体" charset="0"/>
              </a:rPr>
              <a:t>PARTITIONED BY</a:t>
            </a:r>
            <a:r>
              <a:rPr lang="zh-CN" altLang="en-US" sz="2400">
                <a:cs typeface="方正黑体简体" charset="0"/>
              </a:rPr>
              <a:t> </a:t>
            </a:r>
            <a:r>
              <a:rPr lang="zh-CN" altLang="en-US" sz="2400">
                <a:solidFill>
                  <a:srgbClr val="FF0000"/>
                </a:solidFill>
                <a:cs typeface="方正黑体简体" charset="0"/>
              </a:rPr>
              <a:t>(deptno INT)</a:t>
            </a:r>
            <a:r>
              <a:rPr lang="zh-CN" altLang="en-US" sz="2400">
                <a:cs typeface="方正黑体简体" charset="0"/>
              </a:rPr>
              <a:t>ROW FORMAT DELIMITED FIELDS TERMINATED BY ',';</a:t>
            </a:r>
          </a:p>
          <a:p>
            <a:pPr indent="259080"/>
            <a:r>
              <a:rPr lang="zh-CN" altLang="en-US" sz="2400">
                <a:cs typeface="方正黑体简体" charset="0"/>
              </a:rPr>
              <a:t>（2）分区表中插入数据：指明导入的数据的分区（通过子查询导入数据）</a:t>
            </a:r>
          </a:p>
          <a:p>
            <a:pPr indent="259080"/>
            <a:r>
              <a:rPr lang="zh-CN" altLang="en-US" sz="2400">
                <a:cs typeface="方正黑体简体" charset="0"/>
              </a:rPr>
              <a:t>INSERT INTO TABLE emp_part PARTITION(deptno=10) SELECT empno,ename,job,mgr,hiredate,sal,comm FROM emp1 WHERE deptno=10;      </a:t>
            </a:r>
            <a:r>
              <a:rPr lang="en-US" altLang="zh-CN" sz="2400">
                <a:cs typeface="方正黑体简体" charset="0"/>
              </a:rPr>
              <a:t>...</a:t>
            </a:r>
            <a:endParaRPr lang="zh-CN" altLang="en-US" sz="2400">
              <a:cs typeface="方正黑体简体" charset="0"/>
            </a:endParaRPr>
          </a:p>
          <a:p>
            <a:pPr indent="259080"/>
            <a:r>
              <a:rPr lang="zh-CN" altLang="en-US" sz="2400">
                <a:cs typeface="方正黑体简体" charset="0"/>
              </a:rPr>
              <a:t>  可以查看分区的具体情况，使用命令</a:t>
            </a:r>
          </a:p>
          <a:p>
            <a:pPr indent="259080"/>
            <a:r>
              <a:rPr lang="zh-CN" altLang="en-US" sz="2400">
                <a:cs typeface="方正黑体简体" charset="0"/>
              </a:rPr>
              <a:t>hdfs dfs -ls </a:t>
            </a:r>
            <a:r>
              <a:rPr lang="zh-CN" altLang="en-US" sz="2400">
                <a:solidFill>
                  <a:srgbClr val="FF0000"/>
                </a:solidFill>
                <a:cs typeface="方正黑体简体" charset="0"/>
              </a:rPr>
              <a:t>/user/hive/warehouse/</a:t>
            </a:r>
            <a:r>
              <a:rPr lang="zh-CN" altLang="en-US" sz="2400">
                <a:cs typeface="方正黑体简体" charset="0"/>
              </a:rPr>
              <a:t>emp_part  </a:t>
            </a:r>
          </a:p>
          <a:p>
            <a:pPr indent="259080"/>
            <a:r>
              <a:rPr lang="zh-CN" altLang="en-US" sz="2400">
                <a:cs typeface="方正黑体简体" charset="0"/>
              </a:rPr>
              <a:t>	或者采用HiveQL ：</a:t>
            </a:r>
          </a:p>
          <a:p>
            <a:pPr indent="259080"/>
            <a:r>
              <a:rPr lang="zh-CN" altLang="en-US" sz="2400">
                <a:cs typeface="方正黑体简体" charset="0"/>
              </a:rPr>
              <a:t>	show partitions emp_part;</a:t>
            </a:r>
          </a:p>
          <a:p>
            <a:pPr indent="259080"/>
            <a:endParaRPr lang="zh-CN" altLang="en-US" sz="2400">
              <a:cs typeface="方正黑体简体"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5252085" cy="521970"/>
          </a:xfrm>
          <a:prstGeom prst="rect">
            <a:avLst/>
          </a:prstGeom>
          <a:noFill/>
        </p:spPr>
        <p:txBody>
          <a:bodyPr wrap="square" rtlCol="0">
            <a:spAutoFit/>
          </a:bodyPr>
          <a:lstStyle/>
          <a:p>
            <a:r>
              <a:rPr lang="en-US" altLang="zh-CN" sz="2800" b="1" dirty="0">
                <a:sym typeface="+mn-ea"/>
              </a:rPr>
              <a:t>6.2.2  Hive</a:t>
            </a:r>
            <a:r>
              <a:rPr lang="zh-CN" altLang="en-US" sz="2800" b="1" dirty="0">
                <a:sym typeface="+mn-ea"/>
              </a:rPr>
              <a:t>体系结构</a:t>
            </a:r>
          </a:p>
        </p:txBody>
      </p:sp>
      <p:sp>
        <p:nvSpPr>
          <p:cNvPr id="14338" name="AutoShape 2" descr="http://img5.imgtn.bdimg.com/it/u=1961741723,3682482388&amp;fm=26&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14340" name="AutoShape 4" descr="http://img5.imgtn.bdimg.com/it/u=1961741723,3682482388&amp;fm=26&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pic>
        <p:nvPicPr>
          <p:cNvPr id="14342" name="Picture 6" descr="https://timgsa.baidu.com/timg?image&amp;quality=80&amp;size=b9999_10000&amp;sec=1502728983719&amp;di=b5c5fd0355a9bdf1d0f476f6ba99a230&amp;imgtype=0&amp;src=http%3A%2F%2Fimg0w.pconline.com.cn%2Fpconline%2F1307%2F22%2F3392887_13-2.jpg"/>
          <p:cNvPicPr>
            <a:picLocks noChangeAspect="1" noChangeArrowheads="1"/>
          </p:cNvPicPr>
          <p:nvPr/>
        </p:nvPicPr>
        <p:blipFill>
          <a:blip r:embed="rId3" cstate="print"/>
          <a:srcRect/>
          <a:stretch>
            <a:fillRect/>
          </a:stretch>
        </p:blipFill>
        <p:spPr bwMode="auto">
          <a:xfrm>
            <a:off x="155575" y="-136525"/>
            <a:ext cx="38100" cy="76200"/>
          </a:xfrm>
          <a:prstGeom prst="rect">
            <a:avLst/>
          </a:prstGeom>
          <a:noFill/>
        </p:spPr>
      </p:pic>
      <p:sp>
        <p:nvSpPr>
          <p:cNvPr id="40" name="文本框 39"/>
          <p:cNvSpPr txBox="1"/>
          <p:nvPr/>
        </p:nvSpPr>
        <p:spPr>
          <a:xfrm>
            <a:off x="659765" y="1334770"/>
            <a:ext cx="3477895" cy="460375"/>
          </a:xfrm>
          <a:prstGeom prst="rect">
            <a:avLst/>
          </a:prstGeom>
          <a:noFill/>
        </p:spPr>
        <p:txBody>
          <a:bodyPr wrap="square" rtlCol="0">
            <a:spAutoFit/>
          </a:bodyPr>
          <a:lstStyle/>
          <a:p>
            <a:r>
              <a:rPr lang="zh-CN" altLang="en-US" sz="2400"/>
              <a:t>（</a:t>
            </a:r>
            <a:r>
              <a:rPr lang="en-US" altLang="zh-CN" sz="2400"/>
              <a:t>4</a:t>
            </a:r>
            <a:r>
              <a:rPr lang="zh-CN" altLang="en-US" sz="2400"/>
              <a:t>）</a:t>
            </a:r>
            <a:r>
              <a:rPr lang="en-US" altLang="zh-CN" sz="2400"/>
              <a:t>Hive</a:t>
            </a:r>
            <a:r>
              <a:rPr lang="zh-CN" altLang="en-US" sz="2400"/>
              <a:t>数据模型</a:t>
            </a:r>
          </a:p>
        </p:txBody>
      </p:sp>
      <p:sp>
        <p:nvSpPr>
          <p:cNvPr id="100" name="文本框 99"/>
          <p:cNvSpPr txBox="1"/>
          <p:nvPr/>
        </p:nvSpPr>
        <p:spPr>
          <a:xfrm>
            <a:off x="659765" y="1599565"/>
            <a:ext cx="10871200" cy="5262245"/>
          </a:xfrm>
          <a:prstGeom prst="rect">
            <a:avLst/>
          </a:prstGeom>
          <a:noFill/>
          <a:ln w="9525">
            <a:noFill/>
          </a:ln>
        </p:spPr>
        <p:txBody>
          <a:bodyPr wrap="square">
            <a:spAutoFit/>
          </a:bodyPr>
          <a:lstStyle/>
          <a:p>
            <a:pPr indent="259080"/>
            <a:r>
              <a:rPr lang="en-US" sz="2400" b="1">
                <a:latin typeface="方正黑体简体" charset="0"/>
              </a:rPr>
              <a:t>4</a:t>
            </a:r>
            <a:r>
              <a:rPr lang="zh-CN" sz="2400" b="1">
                <a:cs typeface="方正黑体简体" charset="0"/>
              </a:rPr>
              <a:t>．桶表</a:t>
            </a:r>
            <a:endParaRPr lang="zh-CN" sz="2000" b="1">
              <a:cs typeface="方正黑体简体" charset="0"/>
            </a:endParaRPr>
          </a:p>
          <a:p>
            <a:pPr indent="259080"/>
            <a:r>
              <a:rPr lang="zh-CN" altLang="en-US" sz="2400" b="1">
                <a:cs typeface="方正黑体简体" charset="0"/>
              </a:rPr>
              <a:t> </a:t>
            </a:r>
            <a:r>
              <a:rPr lang="zh-CN" altLang="en-US" sz="2400">
                <a:cs typeface="方正黑体简体" charset="0"/>
              </a:rPr>
              <a:t>对于每一个表（table）或者分区， Hive可以进一步组织成桶，也就是说桶是更为细粒度的数据范围划分。Hive也是针对某一列进行桶的组织。</a:t>
            </a:r>
          </a:p>
          <a:p>
            <a:pPr indent="259080"/>
            <a:r>
              <a:rPr lang="zh-CN" altLang="en-US" sz="2400">
                <a:cs typeface="方正黑体简体" charset="0"/>
              </a:rPr>
              <a:t>把表（或者分区）组织成桶（Bucket）有两个理由：</a:t>
            </a:r>
          </a:p>
          <a:p>
            <a:pPr indent="259080"/>
            <a:r>
              <a:rPr lang="zh-CN" altLang="en-US" sz="2400">
                <a:cs typeface="方正黑体简体" charset="0"/>
              </a:rPr>
              <a:t>1）获得更高的</a:t>
            </a:r>
            <a:r>
              <a:rPr lang="zh-CN" altLang="en-US" sz="2400">
                <a:solidFill>
                  <a:srgbClr val="FF0000"/>
                </a:solidFill>
                <a:cs typeface="方正黑体简体" charset="0"/>
              </a:rPr>
              <a:t>查询处理效率</a:t>
            </a:r>
            <a:r>
              <a:rPr lang="zh-CN" altLang="en-US" sz="2400">
                <a:cs typeface="方正黑体简体" charset="0"/>
              </a:rPr>
              <a:t>。</a:t>
            </a:r>
          </a:p>
          <a:p>
            <a:pPr indent="259080"/>
            <a:r>
              <a:rPr lang="zh-CN" altLang="en-US" sz="2400">
                <a:cs typeface="方正黑体简体" charset="0"/>
              </a:rPr>
              <a:t>2）使取样（sampling）更高效。</a:t>
            </a:r>
          </a:p>
          <a:p>
            <a:pPr indent="259080"/>
            <a:r>
              <a:rPr lang="zh-CN" altLang="en-US" sz="2400">
                <a:cs typeface="方正黑体简体" charset="0"/>
              </a:rPr>
              <a:t>桶表使用示例如下：</a:t>
            </a:r>
          </a:p>
          <a:p>
            <a:pPr indent="259080"/>
            <a:r>
              <a:rPr lang="zh-CN" altLang="en-US" sz="2400">
                <a:cs typeface="方正黑体简体" charset="0"/>
              </a:rPr>
              <a:t>set hive.enforce.bucketing = true;</a:t>
            </a:r>
          </a:p>
          <a:p>
            <a:pPr indent="259080"/>
            <a:r>
              <a:rPr lang="zh-CN" altLang="en-US" sz="2400">
                <a:cs typeface="方正黑体简体" charset="0"/>
              </a:rPr>
              <a:t>创建一个桶表，根据员工的职位（job）进行分桶：</a:t>
            </a:r>
          </a:p>
          <a:p>
            <a:pPr indent="259080"/>
            <a:r>
              <a:rPr lang="zh-CN" altLang="en-US" sz="2400">
                <a:cs typeface="方正黑体简体" charset="0"/>
              </a:rPr>
              <a:t>CREATE TABLE emp_bucket(empno INT,ename STRING,job STRING,mgr INT,hiredate STRING,sal INT,comm INT,deptno INT)</a:t>
            </a:r>
            <a:r>
              <a:rPr lang="zh-CN" altLang="en-US" sz="2400">
                <a:solidFill>
                  <a:srgbClr val="FF0000"/>
                </a:solidFill>
                <a:cs typeface="方正黑体简体" charset="0"/>
              </a:rPr>
              <a:t>CLUSTERED BY</a:t>
            </a:r>
            <a:r>
              <a:rPr lang="zh-CN" altLang="en-US" sz="2400">
                <a:cs typeface="方正黑体简体" charset="0"/>
              </a:rPr>
              <a:t> (job) INTO 4 BUCKETS ROW FORMAT DELIMITED FIELDS TERMINATED BY ',';</a:t>
            </a:r>
          </a:p>
          <a:p>
            <a:pPr indent="259080"/>
            <a:r>
              <a:rPr lang="zh-CN" altLang="en-US" sz="2400">
                <a:cs typeface="方正黑体简体" charset="0"/>
              </a:rPr>
              <a:t>通过子查询插入数据：</a:t>
            </a:r>
          </a:p>
          <a:p>
            <a:pPr indent="259080"/>
            <a:r>
              <a:rPr lang="zh-CN" altLang="en-US" sz="2400">
                <a:cs typeface="方正黑体简体" charset="0"/>
              </a:rPr>
              <a:t>INSERT INTO emp_bucket SELECT * FROM emp;</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矩形 56"/>
          <p:cNvSpPr/>
          <p:nvPr/>
        </p:nvSpPr>
        <p:spPr>
          <a:xfrm>
            <a:off x="5241290" y="5074920"/>
            <a:ext cx="1704975" cy="149352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56" name="矩形 55"/>
          <p:cNvSpPr/>
          <p:nvPr/>
        </p:nvSpPr>
        <p:spPr>
          <a:xfrm>
            <a:off x="1353185" y="5059680"/>
            <a:ext cx="3292475" cy="149352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54" name="矩形 53"/>
          <p:cNvSpPr/>
          <p:nvPr/>
        </p:nvSpPr>
        <p:spPr>
          <a:xfrm>
            <a:off x="1353185" y="3352800"/>
            <a:ext cx="5760720" cy="149352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52" name="矩形 51"/>
          <p:cNvSpPr/>
          <p:nvPr/>
        </p:nvSpPr>
        <p:spPr>
          <a:xfrm>
            <a:off x="1353185" y="1708150"/>
            <a:ext cx="7650480" cy="149352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4" name="TextBox 3"/>
          <p:cNvSpPr txBox="1"/>
          <p:nvPr/>
        </p:nvSpPr>
        <p:spPr>
          <a:xfrm>
            <a:off x="520700" y="812800"/>
            <a:ext cx="5252085" cy="521970"/>
          </a:xfrm>
          <a:prstGeom prst="rect">
            <a:avLst/>
          </a:prstGeom>
          <a:noFill/>
        </p:spPr>
        <p:txBody>
          <a:bodyPr wrap="square" rtlCol="0">
            <a:spAutoFit/>
          </a:bodyPr>
          <a:lstStyle/>
          <a:p>
            <a:r>
              <a:rPr lang="en-US" altLang="zh-CN" sz="2800" b="1" dirty="0">
                <a:sym typeface="+mn-ea"/>
              </a:rPr>
              <a:t>6.2.3  </a:t>
            </a:r>
            <a:r>
              <a:rPr lang="zh-CN" altLang="en-US" sz="2800" b="1" dirty="0">
                <a:sym typeface="+mn-ea"/>
              </a:rPr>
              <a:t>安装</a:t>
            </a:r>
            <a:r>
              <a:rPr lang="en-US" altLang="zh-CN" sz="2800" b="1" dirty="0">
                <a:sym typeface="+mn-ea"/>
              </a:rPr>
              <a:t>Hive</a:t>
            </a:r>
            <a:endParaRPr lang="zh-CN" altLang="en-US" sz="2800" b="1" dirty="0">
              <a:sym typeface="+mn-ea"/>
            </a:endParaRPr>
          </a:p>
        </p:txBody>
      </p:sp>
      <p:sp>
        <p:nvSpPr>
          <p:cNvPr id="14338" name="AutoShape 2" descr="http://img5.imgtn.bdimg.com/it/u=1961741723,3682482388&amp;fm=26&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14340" name="AutoShape 4" descr="http://img5.imgtn.bdimg.com/it/u=1961741723,3682482388&amp;fm=26&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pic>
        <p:nvPicPr>
          <p:cNvPr id="14342" name="Picture 6" descr="https://timgsa.baidu.com/timg?image&amp;quality=80&amp;size=b9999_10000&amp;sec=1502728983719&amp;di=b5c5fd0355a9bdf1d0f476f6ba99a230&amp;imgtype=0&amp;src=http%3A%2F%2Fimg0w.pconline.com.cn%2Fpconline%2F1307%2F22%2F3392887_13-2.jpg"/>
          <p:cNvPicPr>
            <a:picLocks noChangeAspect="1" noChangeArrowheads="1"/>
          </p:cNvPicPr>
          <p:nvPr/>
        </p:nvPicPr>
        <p:blipFill>
          <a:blip r:embed="rId2" cstate="print"/>
          <a:srcRect/>
          <a:stretch>
            <a:fillRect/>
          </a:stretch>
        </p:blipFill>
        <p:spPr bwMode="auto">
          <a:xfrm>
            <a:off x="155575" y="-136525"/>
            <a:ext cx="38100" cy="76200"/>
          </a:xfrm>
          <a:prstGeom prst="rect">
            <a:avLst/>
          </a:prstGeom>
          <a:noFill/>
        </p:spPr>
      </p:pic>
      <p:sp>
        <p:nvSpPr>
          <p:cNvPr id="3" name="流程图: 磁盘 2"/>
          <p:cNvSpPr/>
          <p:nvPr/>
        </p:nvSpPr>
        <p:spPr>
          <a:xfrm>
            <a:off x="7508875" y="2153920"/>
            <a:ext cx="1060450" cy="59055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Derby</a:t>
            </a:r>
          </a:p>
        </p:txBody>
      </p:sp>
      <p:sp>
        <p:nvSpPr>
          <p:cNvPr id="5" name="矩形 4"/>
          <p:cNvSpPr/>
          <p:nvPr/>
        </p:nvSpPr>
        <p:spPr>
          <a:xfrm>
            <a:off x="5240655" y="2043430"/>
            <a:ext cx="1441450" cy="92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Metastore</a:t>
            </a:r>
          </a:p>
        </p:txBody>
      </p:sp>
      <p:sp>
        <p:nvSpPr>
          <p:cNvPr id="6" name="矩形 5"/>
          <p:cNvSpPr/>
          <p:nvPr/>
        </p:nvSpPr>
        <p:spPr>
          <a:xfrm>
            <a:off x="1572260" y="2068830"/>
            <a:ext cx="2834640" cy="92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FF0000"/>
                </a:solidFill>
              </a:rPr>
              <a:t>Hive Driver</a:t>
            </a:r>
            <a:endParaRPr lang="en-US" altLang="zh-CN"/>
          </a:p>
          <a:p>
            <a:pPr algn="ctr"/>
            <a:r>
              <a:rPr lang="en-US" altLang="zh-CN"/>
              <a:t>(</a:t>
            </a:r>
            <a:r>
              <a:rPr lang="zh-CN" altLang="en-US"/>
              <a:t>编译器、优化器、执行器</a:t>
            </a:r>
            <a:r>
              <a:rPr lang="en-US" altLang="zh-CN"/>
              <a:t>)</a:t>
            </a:r>
          </a:p>
        </p:txBody>
      </p:sp>
      <p:cxnSp>
        <p:nvCxnSpPr>
          <p:cNvPr id="11" name="直接连接符 10"/>
          <p:cNvCxnSpPr/>
          <p:nvPr/>
        </p:nvCxnSpPr>
        <p:spPr>
          <a:xfrm>
            <a:off x="864235" y="3297555"/>
            <a:ext cx="934212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6682105" y="2508250"/>
            <a:ext cx="759460" cy="76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6" idx="3"/>
            <a:endCxn id="5" idx="1"/>
          </p:cNvCxnSpPr>
          <p:nvPr/>
        </p:nvCxnSpPr>
        <p:spPr>
          <a:xfrm flipV="1">
            <a:off x="4406900" y="2508250"/>
            <a:ext cx="833755" cy="25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659765" y="1334770"/>
            <a:ext cx="3477895" cy="368300"/>
          </a:xfrm>
          <a:prstGeom prst="rect">
            <a:avLst/>
          </a:prstGeom>
          <a:noFill/>
        </p:spPr>
        <p:txBody>
          <a:bodyPr wrap="square" rtlCol="0">
            <a:spAutoFit/>
          </a:bodyPr>
          <a:lstStyle/>
          <a:p>
            <a:r>
              <a:rPr lang="zh-CN" altLang="en-US"/>
              <a:t>（</a:t>
            </a:r>
            <a:r>
              <a:rPr lang="en-US" altLang="zh-CN"/>
              <a:t>1</a:t>
            </a:r>
            <a:r>
              <a:rPr lang="zh-CN" altLang="en-US"/>
              <a:t>）</a:t>
            </a:r>
            <a:r>
              <a:rPr lang="en-US"/>
              <a:t>Metastore </a:t>
            </a:r>
            <a:r>
              <a:rPr lang="zh-CN" altLang="en-US"/>
              <a:t>三种运行模式</a:t>
            </a:r>
          </a:p>
        </p:txBody>
      </p:sp>
      <p:sp>
        <p:nvSpPr>
          <p:cNvPr id="9" name="流程图: 磁盘 8"/>
          <p:cNvSpPr/>
          <p:nvPr/>
        </p:nvSpPr>
        <p:spPr>
          <a:xfrm>
            <a:off x="7539355" y="3662680"/>
            <a:ext cx="1060450" cy="59055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FF0000"/>
                </a:solidFill>
              </a:rPr>
              <a:t>MySQL</a:t>
            </a:r>
          </a:p>
        </p:txBody>
      </p:sp>
      <p:sp>
        <p:nvSpPr>
          <p:cNvPr id="24" name="矩形 23"/>
          <p:cNvSpPr/>
          <p:nvPr/>
        </p:nvSpPr>
        <p:spPr>
          <a:xfrm>
            <a:off x="5271135" y="3552190"/>
            <a:ext cx="1441450" cy="92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Metastore</a:t>
            </a:r>
          </a:p>
        </p:txBody>
      </p:sp>
      <p:sp>
        <p:nvSpPr>
          <p:cNvPr id="32" name="矩形 31"/>
          <p:cNvSpPr/>
          <p:nvPr/>
        </p:nvSpPr>
        <p:spPr>
          <a:xfrm>
            <a:off x="1602740" y="3577590"/>
            <a:ext cx="2834640" cy="92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FF0000"/>
                </a:solidFill>
              </a:rPr>
              <a:t>Hive Driver</a:t>
            </a:r>
            <a:endParaRPr lang="en-US" altLang="zh-CN"/>
          </a:p>
          <a:p>
            <a:pPr algn="ctr"/>
            <a:r>
              <a:rPr lang="en-US" altLang="zh-CN"/>
              <a:t>(</a:t>
            </a:r>
            <a:r>
              <a:rPr lang="zh-CN" altLang="en-US"/>
              <a:t>编译器、优化器、执行器</a:t>
            </a:r>
            <a:r>
              <a:rPr lang="en-US" altLang="zh-CN"/>
              <a:t>)</a:t>
            </a:r>
          </a:p>
        </p:txBody>
      </p:sp>
      <p:cxnSp>
        <p:nvCxnSpPr>
          <p:cNvPr id="41" name="直接箭头连接符 40"/>
          <p:cNvCxnSpPr/>
          <p:nvPr/>
        </p:nvCxnSpPr>
        <p:spPr>
          <a:xfrm>
            <a:off x="6712585" y="4017010"/>
            <a:ext cx="759460" cy="76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32" idx="3"/>
            <a:endCxn id="24" idx="1"/>
          </p:cNvCxnSpPr>
          <p:nvPr/>
        </p:nvCxnSpPr>
        <p:spPr>
          <a:xfrm flipV="1">
            <a:off x="4437380" y="4017010"/>
            <a:ext cx="833755" cy="25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流程图: 磁盘 42"/>
          <p:cNvSpPr/>
          <p:nvPr/>
        </p:nvSpPr>
        <p:spPr>
          <a:xfrm>
            <a:off x="7643495" y="5293360"/>
            <a:ext cx="1060450" cy="59055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FF0000"/>
                </a:solidFill>
              </a:rPr>
              <a:t>MySQL</a:t>
            </a:r>
          </a:p>
        </p:txBody>
      </p:sp>
      <p:sp>
        <p:nvSpPr>
          <p:cNvPr id="44" name="矩形 43"/>
          <p:cNvSpPr/>
          <p:nvPr/>
        </p:nvSpPr>
        <p:spPr>
          <a:xfrm>
            <a:off x="5375275" y="5182870"/>
            <a:ext cx="1441450" cy="92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Metastore</a:t>
            </a:r>
          </a:p>
        </p:txBody>
      </p:sp>
      <p:sp>
        <p:nvSpPr>
          <p:cNvPr id="45" name="矩形 44"/>
          <p:cNvSpPr/>
          <p:nvPr/>
        </p:nvSpPr>
        <p:spPr>
          <a:xfrm>
            <a:off x="1706880" y="5208270"/>
            <a:ext cx="2834640" cy="92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FF0000"/>
                </a:solidFill>
              </a:rPr>
              <a:t>Hive Driver</a:t>
            </a:r>
            <a:endParaRPr lang="en-US" altLang="zh-CN"/>
          </a:p>
          <a:p>
            <a:pPr algn="ctr"/>
            <a:r>
              <a:rPr lang="en-US" altLang="zh-CN"/>
              <a:t>(</a:t>
            </a:r>
            <a:r>
              <a:rPr lang="zh-CN" altLang="en-US"/>
              <a:t>编译器、优化器、执行器</a:t>
            </a:r>
            <a:r>
              <a:rPr lang="en-US" altLang="zh-CN"/>
              <a:t>)</a:t>
            </a:r>
          </a:p>
        </p:txBody>
      </p:sp>
      <p:cxnSp>
        <p:nvCxnSpPr>
          <p:cNvPr id="46" name="直接箭头连接符 45"/>
          <p:cNvCxnSpPr/>
          <p:nvPr/>
        </p:nvCxnSpPr>
        <p:spPr>
          <a:xfrm>
            <a:off x="6816725" y="5647690"/>
            <a:ext cx="759460" cy="76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stCxn id="45" idx="3"/>
            <a:endCxn id="44" idx="1"/>
          </p:cNvCxnSpPr>
          <p:nvPr/>
        </p:nvCxnSpPr>
        <p:spPr>
          <a:xfrm flipV="1">
            <a:off x="4541520" y="5647690"/>
            <a:ext cx="833755" cy="25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848995" y="4946650"/>
            <a:ext cx="934212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155575" y="2165350"/>
            <a:ext cx="1285875" cy="645160"/>
          </a:xfrm>
          <a:prstGeom prst="rect">
            <a:avLst/>
          </a:prstGeom>
          <a:noFill/>
        </p:spPr>
        <p:txBody>
          <a:bodyPr wrap="square" rtlCol="0">
            <a:spAutoFit/>
          </a:bodyPr>
          <a:lstStyle/>
          <a:p>
            <a:r>
              <a:rPr lang="en-US" altLang="zh-CN"/>
              <a:t>Embedded</a:t>
            </a:r>
          </a:p>
          <a:p>
            <a:r>
              <a:rPr lang="zh-CN" altLang="en-US">
                <a:solidFill>
                  <a:srgbClr val="FF0000"/>
                </a:solidFill>
              </a:rPr>
              <a:t>（嵌入）</a:t>
            </a:r>
          </a:p>
        </p:txBody>
      </p:sp>
      <p:sp>
        <p:nvSpPr>
          <p:cNvPr id="50" name="文本框 49"/>
          <p:cNvSpPr txBox="1"/>
          <p:nvPr/>
        </p:nvSpPr>
        <p:spPr>
          <a:xfrm>
            <a:off x="193675" y="3884930"/>
            <a:ext cx="1285875" cy="645160"/>
          </a:xfrm>
          <a:prstGeom prst="rect">
            <a:avLst/>
          </a:prstGeom>
          <a:noFill/>
        </p:spPr>
        <p:txBody>
          <a:bodyPr wrap="square" rtlCol="0">
            <a:spAutoFit/>
          </a:bodyPr>
          <a:lstStyle/>
          <a:p>
            <a:r>
              <a:rPr lang="en-US" altLang="zh-CN"/>
              <a:t>Local</a:t>
            </a:r>
          </a:p>
          <a:p>
            <a:r>
              <a:rPr lang="zh-CN" altLang="en-US">
                <a:solidFill>
                  <a:srgbClr val="FF0000"/>
                </a:solidFill>
              </a:rPr>
              <a:t>（本地）</a:t>
            </a:r>
          </a:p>
        </p:txBody>
      </p:sp>
      <p:sp>
        <p:nvSpPr>
          <p:cNvPr id="51" name="文本框 50"/>
          <p:cNvSpPr txBox="1"/>
          <p:nvPr/>
        </p:nvSpPr>
        <p:spPr>
          <a:xfrm>
            <a:off x="193675" y="5404485"/>
            <a:ext cx="1285875" cy="645160"/>
          </a:xfrm>
          <a:prstGeom prst="rect">
            <a:avLst/>
          </a:prstGeom>
          <a:noFill/>
        </p:spPr>
        <p:txBody>
          <a:bodyPr wrap="square" rtlCol="0">
            <a:spAutoFit/>
          </a:bodyPr>
          <a:lstStyle/>
          <a:p>
            <a:r>
              <a:rPr lang="en-US" altLang="zh-CN"/>
              <a:t>Remote</a:t>
            </a:r>
          </a:p>
          <a:p>
            <a:r>
              <a:rPr lang="zh-CN" altLang="en-US">
                <a:solidFill>
                  <a:srgbClr val="FF0000"/>
                </a:solidFill>
              </a:rPr>
              <a:t>（远程）</a:t>
            </a:r>
          </a:p>
        </p:txBody>
      </p:sp>
      <p:sp>
        <p:nvSpPr>
          <p:cNvPr id="53" name="文本框 52"/>
          <p:cNvSpPr txBox="1"/>
          <p:nvPr/>
        </p:nvSpPr>
        <p:spPr>
          <a:xfrm>
            <a:off x="6946265" y="1738630"/>
            <a:ext cx="1051560" cy="368300"/>
          </a:xfrm>
          <a:prstGeom prst="rect">
            <a:avLst/>
          </a:prstGeom>
          <a:noFill/>
        </p:spPr>
        <p:txBody>
          <a:bodyPr wrap="square" rtlCol="0">
            <a:spAutoFit/>
          </a:bodyPr>
          <a:lstStyle/>
          <a:p>
            <a:r>
              <a:rPr lang="en-US" altLang="zh-CN"/>
              <a:t>JVM</a:t>
            </a:r>
          </a:p>
        </p:txBody>
      </p:sp>
      <p:sp>
        <p:nvSpPr>
          <p:cNvPr id="55" name="文本框 54"/>
          <p:cNvSpPr txBox="1"/>
          <p:nvPr/>
        </p:nvSpPr>
        <p:spPr>
          <a:xfrm>
            <a:off x="5009515" y="4481830"/>
            <a:ext cx="1051560" cy="368300"/>
          </a:xfrm>
          <a:prstGeom prst="rect">
            <a:avLst/>
          </a:prstGeom>
          <a:noFill/>
        </p:spPr>
        <p:txBody>
          <a:bodyPr wrap="square" rtlCol="0">
            <a:spAutoFit/>
          </a:bodyPr>
          <a:lstStyle/>
          <a:p>
            <a:r>
              <a:rPr lang="en-US" altLang="zh-CN"/>
              <a:t>JVM</a:t>
            </a:r>
          </a:p>
        </p:txBody>
      </p:sp>
      <p:sp>
        <p:nvSpPr>
          <p:cNvPr id="58" name="文本框 57"/>
          <p:cNvSpPr txBox="1"/>
          <p:nvPr/>
        </p:nvSpPr>
        <p:spPr>
          <a:xfrm>
            <a:off x="5570220" y="6137910"/>
            <a:ext cx="1051560" cy="368300"/>
          </a:xfrm>
          <a:prstGeom prst="rect">
            <a:avLst/>
          </a:prstGeom>
          <a:noFill/>
        </p:spPr>
        <p:txBody>
          <a:bodyPr wrap="square" rtlCol="0">
            <a:spAutoFit/>
          </a:bodyPr>
          <a:lstStyle/>
          <a:p>
            <a:r>
              <a:rPr lang="en-US" altLang="zh-CN"/>
              <a:t>JVM</a:t>
            </a:r>
          </a:p>
        </p:txBody>
      </p:sp>
      <p:sp>
        <p:nvSpPr>
          <p:cNvPr id="59" name="文本框 58"/>
          <p:cNvSpPr txBox="1"/>
          <p:nvPr/>
        </p:nvSpPr>
        <p:spPr>
          <a:xfrm>
            <a:off x="2598420" y="6184900"/>
            <a:ext cx="1051560" cy="368300"/>
          </a:xfrm>
          <a:prstGeom prst="rect">
            <a:avLst/>
          </a:prstGeom>
          <a:noFill/>
        </p:spPr>
        <p:txBody>
          <a:bodyPr wrap="square" rtlCol="0">
            <a:spAutoFit/>
          </a:bodyPr>
          <a:lstStyle/>
          <a:p>
            <a:r>
              <a:rPr lang="en-US" altLang="zh-CN"/>
              <a:t>JVM</a:t>
            </a:r>
          </a:p>
        </p:txBody>
      </p:sp>
      <p:sp>
        <p:nvSpPr>
          <p:cNvPr id="60" name="文本框 59"/>
          <p:cNvSpPr txBox="1"/>
          <p:nvPr/>
        </p:nvSpPr>
        <p:spPr>
          <a:xfrm>
            <a:off x="9537065" y="1830070"/>
            <a:ext cx="2620010" cy="1476375"/>
          </a:xfrm>
          <a:prstGeom prst="rect">
            <a:avLst/>
          </a:prstGeom>
          <a:noFill/>
        </p:spPr>
        <p:txBody>
          <a:bodyPr wrap="square" rtlCol="0">
            <a:spAutoFit/>
          </a:bodyPr>
          <a:lstStyle/>
          <a:p>
            <a:r>
              <a:rPr lang="en-US" altLang="zh-CN"/>
              <a:t>Driver/Metastore/Derby</a:t>
            </a:r>
            <a:r>
              <a:rPr lang="zh-CN" altLang="en-US"/>
              <a:t>在同一个</a:t>
            </a:r>
            <a:r>
              <a:rPr lang="en-US" altLang="zh-CN"/>
              <a:t>JVM</a:t>
            </a:r>
          </a:p>
          <a:p>
            <a:endParaRPr lang="en-US" altLang="zh-CN"/>
          </a:p>
          <a:p>
            <a:r>
              <a:rPr lang="zh-CN" altLang="en-US">
                <a:solidFill>
                  <a:srgbClr val="FF0000"/>
                </a:solidFill>
              </a:rPr>
              <a:t>缺点：只能一个数据库链接</a:t>
            </a:r>
          </a:p>
        </p:txBody>
      </p:sp>
      <p:sp>
        <p:nvSpPr>
          <p:cNvPr id="61" name="文本框 60"/>
          <p:cNvSpPr txBox="1"/>
          <p:nvPr/>
        </p:nvSpPr>
        <p:spPr>
          <a:xfrm>
            <a:off x="9537065" y="3719830"/>
            <a:ext cx="2620010" cy="645160"/>
          </a:xfrm>
          <a:prstGeom prst="rect">
            <a:avLst/>
          </a:prstGeom>
          <a:noFill/>
        </p:spPr>
        <p:txBody>
          <a:bodyPr wrap="square" rtlCol="0">
            <a:spAutoFit/>
          </a:bodyPr>
          <a:lstStyle/>
          <a:p>
            <a:r>
              <a:rPr lang="en-US" altLang="zh-CN"/>
              <a:t>Driver/Metastore</a:t>
            </a:r>
            <a:r>
              <a:rPr lang="zh-CN" altLang="en-US"/>
              <a:t>在同一个</a:t>
            </a:r>
            <a:r>
              <a:rPr lang="en-US" altLang="zh-CN"/>
              <a:t>JVM</a:t>
            </a:r>
            <a:r>
              <a:rPr lang="zh-CN" altLang="en-US"/>
              <a:t>，采用</a:t>
            </a:r>
            <a:r>
              <a:rPr lang="en-US" altLang="zh-CN"/>
              <a:t>MySQL</a:t>
            </a:r>
          </a:p>
        </p:txBody>
      </p:sp>
      <p:sp>
        <p:nvSpPr>
          <p:cNvPr id="62" name="文本框 61"/>
          <p:cNvSpPr txBox="1"/>
          <p:nvPr/>
        </p:nvSpPr>
        <p:spPr>
          <a:xfrm>
            <a:off x="9537065" y="5182870"/>
            <a:ext cx="2620010" cy="645160"/>
          </a:xfrm>
          <a:prstGeom prst="rect">
            <a:avLst/>
          </a:prstGeom>
          <a:noFill/>
        </p:spPr>
        <p:txBody>
          <a:bodyPr wrap="square" rtlCol="0">
            <a:spAutoFit/>
          </a:bodyPr>
          <a:lstStyle/>
          <a:p>
            <a:r>
              <a:rPr lang="en-US" altLang="zh-CN"/>
              <a:t>Driver</a:t>
            </a:r>
            <a:r>
              <a:rPr lang="zh-CN" altLang="en-US"/>
              <a:t>、</a:t>
            </a:r>
            <a:r>
              <a:rPr lang="en-US" altLang="zh-CN">
                <a:sym typeface="+mn-ea"/>
              </a:rPr>
              <a:t>Metastore</a:t>
            </a:r>
            <a:r>
              <a:rPr lang="zh-CN" altLang="en-US"/>
              <a:t>在不同的</a:t>
            </a:r>
            <a:r>
              <a:rPr lang="en-US" altLang="zh-CN"/>
              <a:t>JVM</a:t>
            </a:r>
            <a:r>
              <a:rPr lang="zh-CN" altLang="en-US"/>
              <a:t>，采用</a:t>
            </a:r>
            <a:r>
              <a:rPr lang="en-US" altLang="zh-CN"/>
              <a:t>MySQL</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5252085" cy="521970"/>
          </a:xfrm>
          <a:prstGeom prst="rect">
            <a:avLst/>
          </a:prstGeom>
          <a:noFill/>
        </p:spPr>
        <p:txBody>
          <a:bodyPr wrap="square" rtlCol="0">
            <a:spAutoFit/>
          </a:bodyPr>
          <a:lstStyle/>
          <a:p>
            <a:r>
              <a:rPr lang="en-US" altLang="zh-CN" sz="2800" b="1" dirty="0">
                <a:sym typeface="+mn-ea"/>
              </a:rPr>
              <a:t>6.2.3  </a:t>
            </a:r>
            <a:r>
              <a:rPr lang="zh-CN" altLang="en-US" sz="2800" b="1" dirty="0">
                <a:sym typeface="+mn-ea"/>
              </a:rPr>
              <a:t>安装</a:t>
            </a:r>
            <a:r>
              <a:rPr lang="en-US" altLang="zh-CN" sz="2800" b="1" dirty="0">
                <a:sym typeface="+mn-ea"/>
              </a:rPr>
              <a:t>Hive</a:t>
            </a:r>
            <a:endParaRPr lang="zh-CN" altLang="en-US" sz="2800" b="1" dirty="0">
              <a:sym typeface="+mn-ea"/>
            </a:endParaRPr>
          </a:p>
        </p:txBody>
      </p:sp>
      <p:sp>
        <p:nvSpPr>
          <p:cNvPr id="14338" name="AutoShape 2" descr="http://img5.imgtn.bdimg.com/it/u=1961741723,3682482388&amp;fm=26&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14340" name="AutoShape 4" descr="http://img5.imgtn.bdimg.com/it/u=1961741723,3682482388&amp;fm=26&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pic>
        <p:nvPicPr>
          <p:cNvPr id="14342" name="Picture 6" descr="https://timgsa.baidu.com/timg?image&amp;quality=80&amp;size=b9999_10000&amp;sec=1502728983719&amp;di=b5c5fd0355a9bdf1d0f476f6ba99a230&amp;imgtype=0&amp;src=http%3A%2F%2Fimg0w.pconline.com.cn%2Fpconline%2F1307%2F22%2F3392887_13-2.jpg"/>
          <p:cNvPicPr>
            <a:picLocks noChangeAspect="1" noChangeArrowheads="1"/>
          </p:cNvPicPr>
          <p:nvPr/>
        </p:nvPicPr>
        <p:blipFill>
          <a:blip r:embed="rId3" cstate="print"/>
          <a:srcRect/>
          <a:stretch>
            <a:fillRect/>
          </a:stretch>
        </p:blipFill>
        <p:spPr bwMode="auto">
          <a:xfrm>
            <a:off x="155575" y="-136525"/>
            <a:ext cx="38100" cy="76200"/>
          </a:xfrm>
          <a:prstGeom prst="rect">
            <a:avLst/>
          </a:prstGeom>
          <a:noFill/>
        </p:spPr>
      </p:pic>
      <p:sp>
        <p:nvSpPr>
          <p:cNvPr id="40" name="文本框 39"/>
          <p:cNvSpPr txBox="1"/>
          <p:nvPr/>
        </p:nvSpPr>
        <p:spPr>
          <a:xfrm>
            <a:off x="659765" y="1334770"/>
            <a:ext cx="5701665" cy="368300"/>
          </a:xfrm>
          <a:prstGeom prst="rect">
            <a:avLst/>
          </a:prstGeom>
          <a:noFill/>
        </p:spPr>
        <p:txBody>
          <a:bodyPr wrap="square" rtlCol="0">
            <a:spAutoFit/>
          </a:bodyPr>
          <a:lstStyle/>
          <a:p>
            <a:r>
              <a:rPr lang="zh-CN" altLang="en-US"/>
              <a:t>（</a:t>
            </a:r>
            <a:r>
              <a:rPr lang="en-US" altLang="zh-CN"/>
              <a:t>2</a:t>
            </a:r>
            <a:r>
              <a:rPr lang="zh-CN" altLang="en-US"/>
              <a:t>）了解</a:t>
            </a:r>
            <a:r>
              <a:rPr lang="en-US"/>
              <a:t>Metastore </a:t>
            </a:r>
            <a:r>
              <a:rPr lang="zh-CN" altLang="en-US"/>
              <a:t>配置属性 </a:t>
            </a:r>
            <a:endParaRPr lang="en-US" altLang="zh-CN"/>
          </a:p>
        </p:txBody>
      </p:sp>
      <p:graphicFrame>
        <p:nvGraphicFramePr>
          <p:cNvPr id="2" name="表格 1"/>
          <p:cNvGraphicFramePr/>
          <p:nvPr>
            <p:custDataLst>
              <p:tags r:id="rId1"/>
            </p:custDataLst>
          </p:nvPr>
        </p:nvGraphicFramePr>
        <p:xfrm>
          <a:off x="481330" y="2247900"/>
          <a:ext cx="11229975" cy="4265930"/>
        </p:xfrm>
        <a:graphic>
          <a:graphicData uri="http://schemas.openxmlformats.org/drawingml/2006/table">
            <a:tbl>
              <a:tblPr firstRow="1" bandRow="1">
                <a:tableStyleId>{B301B821-A1FF-4177-AEE7-76D212191A09}</a:tableStyleId>
              </a:tblPr>
              <a:tblGrid>
                <a:gridCol w="3449955">
                  <a:extLst>
                    <a:ext uri="{9D8B030D-6E8A-4147-A177-3AD203B41FA5}">
                      <a16:colId xmlns:a16="http://schemas.microsoft.com/office/drawing/2014/main" val="20000"/>
                    </a:ext>
                  </a:extLst>
                </a:gridCol>
                <a:gridCol w="1120140">
                  <a:extLst>
                    <a:ext uri="{9D8B030D-6E8A-4147-A177-3AD203B41FA5}">
                      <a16:colId xmlns:a16="http://schemas.microsoft.com/office/drawing/2014/main" val="20001"/>
                    </a:ext>
                  </a:extLst>
                </a:gridCol>
                <a:gridCol w="3528695">
                  <a:extLst>
                    <a:ext uri="{9D8B030D-6E8A-4147-A177-3AD203B41FA5}">
                      <a16:colId xmlns:a16="http://schemas.microsoft.com/office/drawing/2014/main" val="20002"/>
                    </a:ext>
                  </a:extLst>
                </a:gridCol>
                <a:gridCol w="3131185">
                  <a:extLst>
                    <a:ext uri="{9D8B030D-6E8A-4147-A177-3AD203B41FA5}">
                      <a16:colId xmlns:a16="http://schemas.microsoft.com/office/drawing/2014/main" val="20003"/>
                    </a:ext>
                  </a:extLst>
                </a:gridCol>
              </a:tblGrid>
              <a:tr h="295275">
                <a:tc>
                  <a:txBody>
                    <a:bodyPr/>
                    <a:lstStyle/>
                    <a:p>
                      <a:pPr indent="0" algn="ctr">
                        <a:buNone/>
                      </a:pPr>
                      <a:r>
                        <a:rPr lang="zh-CN" altLang="en-US" sz="1600"/>
                        <a:t>属性名称</a:t>
                      </a:r>
                    </a:p>
                  </a:txBody>
                  <a:tcPr marL="68580" marR="68580" marT="0" marB="0"/>
                </a:tc>
                <a:tc>
                  <a:txBody>
                    <a:bodyPr/>
                    <a:lstStyle/>
                    <a:p>
                      <a:pPr indent="0" algn="ctr">
                        <a:buNone/>
                      </a:pPr>
                      <a:r>
                        <a:rPr lang="zh-CN" altLang="en-US" sz="1600"/>
                        <a:t>类型</a:t>
                      </a:r>
                    </a:p>
                  </a:txBody>
                  <a:tcPr marL="68580" marR="68580" marT="0" marB="0"/>
                </a:tc>
                <a:tc>
                  <a:txBody>
                    <a:bodyPr/>
                    <a:lstStyle/>
                    <a:p>
                      <a:pPr indent="0" algn="ctr">
                        <a:buNone/>
                      </a:pPr>
                      <a:r>
                        <a:rPr lang="zh-CN" altLang="en-US" sz="1600"/>
                        <a:t>默认值</a:t>
                      </a:r>
                    </a:p>
                  </a:txBody>
                  <a:tcPr marL="68580" marR="68580" marT="0" marB="0"/>
                </a:tc>
                <a:tc>
                  <a:txBody>
                    <a:bodyPr/>
                    <a:lstStyle/>
                    <a:p>
                      <a:pPr indent="0" algn="ctr">
                        <a:buNone/>
                      </a:pPr>
                      <a:r>
                        <a:rPr lang="zh-CN" altLang="en-US" sz="1600"/>
                        <a:t>描述</a:t>
                      </a:r>
                    </a:p>
                  </a:txBody>
                  <a:tcPr marL="68580" marR="68580" marT="0" marB="0"/>
                </a:tc>
                <a:extLst>
                  <a:ext uri="{0D108BD9-81ED-4DB2-BD59-A6C34878D82A}">
                    <a16:rowId xmlns:a16="http://schemas.microsoft.com/office/drawing/2014/main" val="10000"/>
                  </a:ext>
                </a:extLst>
              </a:tr>
              <a:tr h="532130">
                <a:tc>
                  <a:txBody>
                    <a:bodyPr/>
                    <a:lstStyle/>
                    <a:p>
                      <a:pPr indent="0">
                        <a:buNone/>
                      </a:pPr>
                      <a:r>
                        <a:rPr lang="en-US" sz="1600"/>
                        <a:t>hive.metastore.warehouse.dir</a:t>
                      </a:r>
                      <a:endParaRPr lang="en-US" altLang="en-US" sz="1600"/>
                    </a:p>
                  </a:txBody>
                  <a:tcPr marL="68580" marR="68580" marT="0" marB="0"/>
                </a:tc>
                <a:tc>
                  <a:txBody>
                    <a:bodyPr/>
                    <a:lstStyle/>
                    <a:p>
                      <a:pPr indent="0">
                        <a:buNone/>
                      </a:pPr>
                      <a:r>
                        <a:rPr lang="en-US" altLang="en-US" sz="1600"/>
                        <a:t>URI</a:t>
                      </a:r>
                    </a:p>
                  </a:txBody>
                  <a:tcPr marL="68580" marR="68580" marT="0" marB="0"/>
                </a:tc>
                <a:tc>
                  <a:txBody>
                    <a:bodyPr/>
                    <a:lstStyle/>
                    <a:p>
                      <a:pPr indent="0">
                        <a:buNone/>
                      </a:pPr>
                      <a:r>
                        <a:rPr lang="en-US" altLang="zh-CN" sz="1600"/>
                        <a:t>/usr/hive/warehouse</a:t>
                      </a:r>
                    </a:p>
                  </a:txBody>
                  <a:tcPr marL="68580" marR="68580" marT="0" marB="0"/>
                </a:tc>
                <a:tc>
                  <a:txBody>
                    <a:bodyPr/>
                    <a:lstStyle/>
                    <a:p>
                      <a:pPr indent="0">
                        <a:buNone/>
                      </a:pPr>
                      <a:r>
                        <a:rPr lang="zh-CN" altLang="en-US" sz="1600"/>
                        <a:t>相对于</a:t>
                      </a:r>
                      <a:r>
                        <a:rPr lang="en-US" altLang="zh-CN" sz="1600"/>
                        <a:t>fs.default.name</a:t>
                      </a:r>
                      <a:r>
                        <a:rPr lang="zh-CN" altLang="en-US" sz="1600"/>
                        <a:t>的目录，托管表就存储在这里</a:t>
                      </a:r>
                    </a:p>
                  </a:txBody>
                  <a:tcPr marL="68580" marR="68580" marT="0" marB="0"/>
                </a:tc>
                <a:extLst>
                  <a:ext uri="{0D108BD9-81ED-4DB2-BD59-A6C34878D82A}">
                    <a16:rowId xmlns:a16="http://schemas.microsoft.com/office/drawing/2014/main" val="10001"/>
                  </a:ext>
                </a:extLst>
              </a:tr>
              <a:tr h="1463040">
                <a:tc>
                  <a:txBody>
                    <a:bodyPr/>
                    <a:lstStyle/>
                    <a:p>
                      <a:pPr indent="0">
                        <a:buNone/>
                      </a:pPr>
                      <a:r>
                        <a:rPr lang="en-US" altLang="en-US" sz="1600"/>
                        <a:t>hive.metastore.uris</a:t>
                      </a:r>
                    </a:p>
                  </a:txBody>
                  <a:tcPr marL="68580" marR="68580" marT="0" marB="0"/>
                </a:tc>
                <a:tc>
                  <a:txBody>
                    <a:bodyPr/>
                    <a:lstStyle/>
                    <a:p>
                      <a:pPr indent="0">
                        <a:buNone/>
                      </a:pPr>
                      <a:r>
                        <a:rPr lang="zh-CN" altLang="en-US" sz="1600"/>
                        <a:t>逗号分隔的</a:t>
                      </a:r>
                      <a:r>
                        <a:rPr lang="en-US" altLang="zh-CN" sz="1600"/>
                        <a:t>URI</a:t>
                      </a:r>
                    </a:p>
                  </a:txBody>
                  <a:tcPr marL="68580" marR="68580" marT="0" marB="0"/>
                </a:tc>
                <a:tc>
                  <a:txBody>
                    <a:bodyPr/>
                    <a:lstStyle/>
                    <a:p>
                      <a:pPr indent="0">
                        <a:buNone/>
                      </a:pPr>
                      <a:r>
                        <a:rPr lang="zh-CN" altLang="en-US" sz="1600"/>
                        <a:t>未设定</a:t>
                      </a:r>
                    </a:p>
                  </a:txBody>
                  <a:tcPr marL="68580" marR="68580" marT="0" marB="0"/>
                </a:tc>
                <a:tc>
                  <a:txBody>
                    <a:bodyPr/>
                    <a:lstStyle/>
                    <a:p>
                      <a:pPr indent="0">
                        <a:buNone/>
                      </a:pPr>
                      <a:r>
                        <a:rPr lang="zh-CN" altLang="en-US" sz="1600"/>
                        <a:t>如果未设置（默认值），则使用当前的</a:t>
                      </a:r>
                      <a:r>
                        <a:rPr lang="en-US" altLang="zh-CN" sz="1600"/>
                        <a:t>metastore</a:t>
                      </a:r>
                      <a:r>
                        <a:rPr lang="zh-CN" altLang="en-US" sz="1600"/>
                        <a:t>，否则连接到由</a:t>
                      </a:r>
                      <a:r>
                        <a:rPr lang="en-US" altLang="zh-CN" sz="1600"/>
                        <a:t>URI</a:t>
                      </a:r>
                      <a:r>
                        <a:rPr lang="zh-CN" altLang="en-US" sz="1600"/>
                        <a:t>列表指定要连接的远程</a:t>
                      </a:r>
                      <a:r>
                        <a:rPr lang="en-US" altLang="zh-CN" sz="1600"/>
                        <a:t>metastore</a:t>
                      </a:r>
                      <a:r>
                        <a:rPr lang="zh-CN" altLang="en-US" sz="1600"/>
                        <a:t>服务器。如果有多个远程服务器，则客户端便以轮询方式连接</a:t>
                      </a:r>
                    </a:p>
                  </a:txBody>
                  <a:tcPr marL="68580" marR="68580" marT="0" marB="0"/>
                </a:tc>
                <a:extLst>
                  <a:ext uri="{0D108BD9-81ED-4DB2-BD59-A6C34878D82A}">
                    <a16:rowId xmlns:a16="http://schemas.microsoft.com/office/drawing/2014/main" val="10002"/>
                  </a:ext>
                </a:extLst>
              </a:tr>
              <a:tr h="975360">
                <a:tc>
                  <a:txBody>
                    <a:bodyPr/>
                    <a:lstStyle/>
                    <a:p>
                      <a:pPr indent="0">
                        <a:buNone/>
                      </a:pPr>
                      <a:r>
                        <a:rPr lang="en-US" sz="1600"/>
                        <a:t>javax.jdo.option.ConnectionURL</a:t>
                      </a:r>
                      <a:endParaRPr lang="en-US" altLang="en-US" sz="1600"/>
                    </a:p>
                  </a:txBody>
                  <a:tcPr marL="68580" marR="68580" marT="0" marB="0"/>
                </a:tc>
                <a:tc>
                  <a:txBody>
                    <a:bodyPr/>
                    <a:lstStyle/>
                    <a:p>
                      <a:pPr indent="0">
                        <a:buNone/>
                      </a:pPr>
                      <a:r>
                        <a:rPr lang="en-US" altLang="en-US" sz="1600"/>
                        <a:t>URI</a:t>
                      </a:r>
                    </a:p>
                  </a:txBody>
                  <a:tcPr marL="68580" marR="68580" marT="0" marB="0"/>
                </a:tc>
                <a:tc>
                  <a:txBody>
                    <a:bodyPr/>
                    <a:lstStyle/>
                    <a:p>
                      <a:pPr indent="0">
                        <a:buNone/>
                      </a:pPr>
                      <a:r>
                        <a:rPr lang="en-US" sz="1600"/>
                        <a:t>jdbc:derby:;databaseName=metastore_db;create=true</a:t>
                      </a:r>
                      <a:endParaRPr lang="en-US" altLang="en-US" sz="1600"/>
                    </a:p>
                  </a:txBody>
                  <a:tcPr marL="68580" marR="68580" marT="0" marB="0"/>
                </a:tc>
                <a:tc>
                  <a:txBody>
                    <a:bodyPr/>
                    <a:lstStyle/>
                    <a:p>
                      <a:pPr indent="0">
                        <a:buNone/>
                      </a:pPr>
                      <a:r>
                        <a:rPr lang="en-US" altLang="en-US" sz="1600"/>
                        <a:t>JDBC URL</a:t>
                      </a:r>
                      <a:r>
                        <a:rPr lang="zh-CN" altLang="en-US" sz="1600"/>
                        <a:t>，</a:t>
                      </a:r>
                    </a:p>
                    <a:p>
                      <a:pPr indent="0">
                        <a:buNone/>
                      </a:pPr>
                      <a:r>
                        <a:rPr lang="en-US" altLang="zh-CN" sz="1600"/>
                        <a:t>mysql</a:t>
                      </a:r>
                      <a:r>
                        <a:rPr lang="zh-CN" altLang="en-US" sz="1600"/>
                        <a:t>示例：</a:t>
                      </a:r>
                    </a:p>
                    <a:p>
                      <a:pPr indent="0">
                        <a:buNone/>
                      </a:pPr>
                      <a:r>
                        <a:rPr lang="zh-CN" altLang="en-US" sz="1600"/>
                        <a:t>jdbc:mysql://localhost:3306/hive?useSSL=false</a:t>
                      </a:r>
                    </a:p>
                  </a:txBody>
                  <a:tcPr marL="68580" marR="68580" marT="0" marB="0"/>
                </a:tc>
                <a:extLst>
                  <a:ext uri="{0D108BD9-81ED-4DB2-BD59-A6C34878D82A}">
                    <a16:rowId xmlns:a16="http://schemas.microsoft.com/office/drawing/2014/main" val="10003"/>
                  </a:ext>
                </a:extLst>
              </a:tr>
              <a:tr h="276225">
                <a:tc>
                  <a:txBody>
                    <a:bodyPr/>
                    <a:lstStyle/>
                    <a:p>
                      <a:pPr indent="0">
                        <a:buNone/>
                      </a:pPr>
                      <a:r>
                        <a:rPr lang="en-US" sz="1600"/>
                        <a:t>javax.jdo.option.ConnectionDriverName</a:t>
                      </a:r>
                      <a:endParaRPr lang="en-US" altLang="en-US" sz="1600"/>
                    </a:p>
                  </a:txBody>
                  <a:tcPr marL="68580" marR="68580" marT="0" marB="0"/>
                </a:tc>
                <a:tc>
                  <a:txBody>
                    <a:bodyPr/>
                    <a:lstStyle/>
                    <a:p>
                      <a:pPr indent="0">
                        <a:buNone/>
                      </a:pPr>
                      <a:r>
                        <a:rPr lang="en-US" altLang="en-US" sz="1600"/>
                        <a:t>String</a:t>
                      </a:r>
                    </a:p>
                  </a:txBody>
                  <a:tcPr marL="68580" marR="68580" marT="0" marB="0"/>
                </a:tc>
                <a:tc>
                  <a:txBody>
                    <a:bodyPr/>
                    <a:lstStyle/>
                    <a:p>
                      <a:pPr indent="0">
                        <a:buNone/>
                      </a:pPr>
                      <a:r>
                        <a:rPr lang="en-US" sz="1600"/>
                        <a:t>org.apache.derby.jdbc.EmbeddedDriver</a:t>
                      </a:r>
                      <a:endParaRPr lang="en-US" altLang="en-US" sz="1600"/>
                    </a:p>
                  </a:txBody>
                  <a:tcPr marL="68580" marR="68580" marT="0" marB="0"/>
                </a:tc>
                <a:tc>
                  <a:txBody>
                    <a:bodyPr/>
                    <a:lstStyle/>
                    <a:p>
                      <a:pPr indent="0">
                        <a:buNone/>
                      </a:pPr>
                      <a:r>
                        <a:rPr lang="zh-CN" altLang="en-US" sz="1600"/>
                        <a:t>JDBC驱动器的类名</a:t>
                      </a:r>
                    </a:p>
                  </a:txBody>
                  <a:tcPr marL="68580" marR="68580" marT="0" marB="0"/>
                </a:tc>
                <a:extLst>
                  <a:ext uri="{0D108BD9-81ED-4DB2-BD59-A6C34878D82A}">
                    <a16:rowId xmlns:a16="http://schemas.microsoft.com/office/drawing/2014/main" val="10004"/>
                  </a:ext>
                </a:extLst>
              </a:tr>
              <a:tr h="330200">
                <a:tc>
                  <a:txBody>
                    <a:bodyPr/>
                    <a:lstStyle/>
                    <a:p>
                      <a:pPr indent="0">
                        <a:buNone/>
                      </a:pPr>
                      <a:r>
                        <a:rPr lang="en-US" sz="1600"/>
                        <a:t>javax.jdo.option.ConnectionUserName</a:t>
                      </a:r>
                    </a:p>
                  </a:txBody>
                  <a:tcPr marL="68580" marR="68580" marT="0" marB="0"/>
                </a:tc>
                <a:tc>
                  <a:txBody>
                    <a:bodyPr/>
                    <a:lstStyle/>
                    <a:p>
                      <a:pPr indent="0">
                        <a:buNone/>
                      </a:pPr>
                      <a:r>
                        <a:rPr lang="en-US" altLang="en-US" sz="1600"/>
                        <a:t>String</a:t>
                      </a:r>
                    </a:p>
                  </a:txBody>
                  <a:tcPr marL="68580" marR="68580" marT="0" marB="0"/>
                </a:tc>
                <a:tc>
                  <a:txBody>
                    <a:bodyPr/>
                    <a:lstStyle/>
                    <a:p>
                      <a:pPr indent="0">
                        <a:buNone/>
                      </a:pPr>
                      <a:r>
                        <a:rPr lang="en-US" sz="1600"/>
                        <a:t>APP</a:t>
                      </a:r>
                    </a:p>
                  </a:txBody>
                  <a:tcPr marL="68580" marR="68580" marT="0" marB="0"/>
                </a:tc>
                <a:tc>
                  <a:txBody>
                    <a:bodyPr/>
                    <a:lstStyle/>
                    <a:p>
                      <a:pPr indent="0">
                        <a:buNone/>
                      </a:pPr>
                      <a:r>
                        <a:rPr lang="zh-CN" altLang="en-US" sz="1600"/>
                        <a:t>JDBC用户名</a:t>
                      </a:r>
                    </a:p>
                  </a:txBody>
                  <a:tcPr marL="68580" marR="68580" marT="0" marB="0"/>
                </a:tc>
                <a:extLst>
                  <a:ext uri="{0D108BD9-81ED-4DB2-BD59-A6C34878D82A}">
                    <a16:rowId xmlns:a16="http://schemas.microsoft.com/office/drawing/2014/main" val="10005"/>
                  </a:ext>
                </a:extLst>
              </a:tr>
              <a:tr h="393700">
                <a:tc>
                  <a:txBody>
                    <a:bodyPr/>
                    <a:lstStyle/>
                    <a:p>
                      <a:pPr indent="0">
                        <a:buNone/>
                      </a:pPr>
                      <a:r>
                        <a:rPr lang="en-US" sz="1600"/>
                        <a:t>javax.jdo.option.ConnectionPassword</a:t>
                      </a:r>
                    </a:p>
                  </a:txBody>
                  <a:tcPr marL="68580" marR="68580" marT="0" marB="0"/>
                </a:tc>
                <a:tc>
                  <a:txBody>
                    <a:bodyPr/>
                    <a:lstStyle/>
                    <a:p>
                      <a:pPr indent="0">
                        <a:buNone/>
                      </a:pPr>
                      <a:r>
                        <a:rPr lang="en-US" altLang="en-US" sz="1600"/>
                        <a:t>String</a:t>
                      </a:r>
                    </a:p>
                  </a:txBody>
                  <a:tcPr marL="68580" marR="68580" marT="0" marB="0"/>
                </a:tc>
                <a:tc>
                  <a:txBody>
                    <a:bodyPr/>
                    <a:lstStyle/>
                    <a:p>
                      <a:pPr indent="0">
                        <a:buNone/>
                      </a:pPr>
                      <a:r>
                        <a:rPr lang="en-US" sz="1600"/>
                        <a:t>mine</a:t>
                      </a:r>
                    </a:p>
                  </a:txBody>
                  <a:tcPr marL="68580" marR="68580" marT="0" marB="0"/>
                </a:tc>
                <a:tc>
                  <a:txBody>
                    <a:bodyPr/>
                    <a:lstStyle/>
                    <a:p>
                      <a:pPr>
                        <a:buNone/>
                      </a:pPr>
                      <a:r>
                        <a:rPr lang="zh-CN" altLang="en-US" sz="1600"/>
                        <a:t>JDBC密码</a:t>
                      </a:r>
                    </a:p>
                  </a:txBody>
                  <a:tcPr/>
                </a:tc>
                <a:extLst>
                  <a:ext uri="{0D108BD9-81ED-4DB2-BD59-A6C34878D82A}">
                    <a16:rowId xmlns:a16="http://schemas.microsoft.com/office/drawing/2014/main" val="10006"/>
                  </a:ext>
                </a:extLst>
              </a:tr>
            </a:tbl>
          </a:graphicData>
        </a:graphic>
      </p:graphicFrame>
      <p:sp>
        <p:nvSpPr>
          <p:cNvPr id="3" name="文本框 2"/>
          <p:cNvSpPr txBox="1"/>
          <p:nvPr/>
        </p:nvSpPr>
        <p:spPr>
          <a:xfrm>
            <a:off x="659765" y="1791335"/>
            <a:ext cx="4023360" cy="368300"/>
          </a:xfrm>
          <a:prstGeom prst="rect">
            <a:avLst/>
          </a:prstGeom>
          <a:noFill/>
        </p:spPr>
        <p:txBody>
          <a:bodyPr wrap="square" rtlCol="0">
            <a:spAutoFit/>
          </a:bodyPr>
          <a:lstStyle/>
          <a:p>
            <a:r>
              <a:rPr lang="zh-CN" altLang="en-US"/>
              <a:t>文件名：</a:t>
            </a:r>
            <a:r>
              <a:rPr lang="en-US">
                <a:latin typeface="宋体" panose="02010600030101010101" pitchFamily="2" charset="-122"/>
                <a:ea typeface="宋体" panose="02010600030101010101" pitchFamily="2" charset="-122"/>
                <a:cs typeface="宋体" panose="02010600030101010101" pitchFamily="2" charset="-122"/>
                <a:sym typeface="+mn-ea"/>
              </a:rPr>
              <a:t>hive-site.xml</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5094605" cy="521970"/>
          </a:xfrm>
          <a:prstGeom prst="rect">
            <a:avLst/>
          </a:prstGeom>
          <a:noFill/>
        </p:spPr>
        <p:txBody>
          <a:bodyPr wrap="square" rtlCol="0">
            <a:spAutoFit/>
          </a:bodyPr>
          <a:lstStyle/>
          <a:p>
            <a:r>
              <a:rPr lang="en-US" altLang="zh-CN" sz="2800" b="1" dirty="0">
                <a:sym typeface="+mn-ea"/>
              </a:rPr>
              <a:t>6.1  HBase</a:t>
            </a:r>
            <a:endParaRPr lang="zh-CN" altLang="en-US" sz="2800" b="1" dirty="0"/>
          </a:p>
        </p:txBody>
      </p:sp>
      <p:sp>
        <p:nvSpPr>
          <p:cNvPr id="20" name="文本框 19"/>
          <p:cNvSpPr txBox="1"/>
          <p:nvPr/>
        </p:nvSpPr>
        <p:spPr>
          <a:xfrm>
            <a:off x="798830" y="1520190"/>
            <a:ext cx="4417695" cy="368300"/>
          </a:xfrm>
          <a:prstGeom prst="rect">
            <a:avLst/>
          </a:prstGeom>
          <a:noFill/>
        </p:spPr>
        <p:txBody>
          <a:bodyPr wrap="square" rtlCol="0">
            <a:spAutoFit/>
          </a:bodyPr>
          <a:lstStyle/>
          <a:p>
            <a:r>
              <a:rPr lang="zh-CN" altLang="en-US" b="1"/>
              <a:t>（</a:t>
            </a:r>
            <a:r>
              <a:rPr lang="en-US" altLang="zh-CN" b="1"/>
              <a:t>1</a:t>
            </a:r>
            <a:r>
              <a:rPr lang="zh-CN" altLang="en-US" b="1"/>
              <a:t>）对比关系型数据库，</a:t>
            </a:r>
            <a:r>
              <a:rPr lang="en-US" altLang="zh-CN" b="1"/>
              <a:t>HBase</a:t>
            </a:r>
            <a:r>
              <a:rPr lang="zh-CN" altLang="en-US" b="1"/>
              <a:t>存储结构：</a:t>
            </a:r>
            <a:endParaRPr lang="en-US" altLang="zh-CN" b="1"/>
          </a:p>
        </p:txBody>
      </p:sp>
      <p:graphicFrame>
        <p:nvGraphicFramePr>
          <p:cNvPr id="3" name="表格 2"/>
          <p:cNvGraphicFramePr/>
          <p:nvPr>
            <p:custDataLst>
              <p:tags r:id="rId1"/>
            </p:custDataLst>
          </p:nvPr>
        </p:nvGraphicFramePr>
        <p:xfrm>
          <a:off x="536575" y="3016250"/>
          <a:ext cx="4331970" cy="1143000"/>
        </p:xfrm>
        <a:graphic>
          <a:graphicData uri="http://schemas.openxmlformats.org/drawingml/2006/table">
            <a:tbl>
              <a:tblPr firstRow="1" bandRow="1">
                <a:tableStyleId>{5C22544A-7EE6-4342-B048-85BDC9FD1C3A}</a:tableStyleId>
              </a:tblPr>
              <a:tblGrid>
                <a:gridCol w="866775">
                  <a:extLst>
                    <a:ext uri="{9D8B030D-6E8A-4147-A177-3AD203B41FA5}">
                      <a16:colId xmlns:a16="http://schemas.microsoft.com/office/drawing/2014/main" val="20000"/>
                    </a:ext>
                  </a:extLst>
                </a:gridCol>
                <a:gridCol w="866140">
                  <a:extLst>
                    <a:ext uri="{9D8B030D-6E8A-4147-A177-3AD203B41FA5}">
                      <a16:colId xmlns:a16="http://schemas.microsoft.com/office/drawing/2014/main" val="20001"/>
                    </a:ext>
                  </a:extLst>
                </a:gridCol>
                <a:gridCol w="866140">
                  <a:extLst>
                    <a:ext uri="{9D8B030D-6E8A-4147-A177-3AD203B41FA5}">
                      <a16:colId xmlns:a16="http://schemas.microsoft.com/office/drawing/2014/main" val="20002"/>
                    </a:ext>
                  </a:extLst>
                </a:gridCol>
                <a:gridCol w="579755">
                  <a:extLst>
                    <a:ext uri="{9D8B030D-6E8A-4147-A177-3AD203B41FA5}">
                      <a16:colId xmlns:a16="http://schemas.microsoft.com/office/drawing/2014/main" val="20003"/>
                    </a:ext>
                  </a:extLst>
                </a:gridCol>
                <a:gridCol w="1153160">
                  <a:extLst>
                    <a:ext uri="{9D8B030D-6E8A-4147-A177-3AD203B41FA5}">
                      <a16:colId xmlns:a16="http://schemas.microsoft.com/office/drawing/2014/main" val="20004"/>
                    </a:ext>
                  </a:extLst>
                </a:gridCol>
              </a:tblGrid>
              <a:tr h="381000">
                <a:tc>
                  <a:txBody>
                    <a:bodyPr/>
                    <a:lstStyle/>
                    <a:p>
                      <a:pPr>
                        <a:buNone/>
                      </a:pPr>
                      <a:r>
                        <a:rPr lang="en-US" altLang="zh-CN"/>
                        <a:t>stu_id</a:t>
                      </a:r>
                    </a:p>
                  </a:txBody>
                  <a:tcPr/>
                </a:tc>
                <a:tc>
                  <a:txBody>
                    <a:bodyPr/>
                    <a:lstStyle/>
                    <a:p>
                      <a:pPr>
                        <a:buNone/>
                      </a:pPr>
                      <a:r>
                        <a:rPr lang="en-US" altLang="zh-CN"/>
                        <a:t>name</a:t>
                      </a:r>
                    </a:p>
                  </a:txBody>
                  <a:tcPr/>
                </a:tc>
                <a:tc>
                  <a:txBody>
                    <a:bodyPr/>
                    <a:lstStyle/>
                    <a:p>
                      <a:pPr>
                        <a:buNone/>
                      </a:pPr>
                      <a:r>
                        <a:rPr lang="en-US" altLang="zh-CN"/>
                        <a:t>sex</a:t>
                      </a:r>
                    </a:p>
                  </a:txBody>
                  <a:tcPr/>
                </a:tc>
                <a:tc>
                  <a:txBody>
                    <a:bodyPr/>
                    <a:lstStyle/>
                    <a:p>
                      <a:pPr>
                        <a:buNone/>
                      </a:pPr>
                      <a:r>
                        <a:rPr lang="en-US" altLang="zh-CN" sz="1800">
                          <a:sym typeface="+mn-ea"/>
                        </a:rPr>
                        <a:t>age</a:t>
                      </a:r>
                      <a:endParaRPr lang="zh-CN" altLang="en-US"/>
                    </a:p>
                  </a:txBody>
                  <a:tcPr/>
                </a:tc>
                <a:tc>
                  <a:txBody>
                    <a:bodyPr/>
                    <a:lstStyle/>
                    <a:p>
                      <a:pPr>
                        <a:buNone/>
                      </a:pPr>
                      <a:r>
                        <a:rPr lang="en-US" altLang="zh-CN"/>
                        <a:t>address</a:t>
                      </a:r>
                    </a:p>
                  </a:txBody>
                  <a:tcPr/>
                </a:tc>
                <a:extLst>
                  <a:ext uri="{0D108BD9-81ED-4DB2-BD59-A6C34878D82A}">
                    <a16:rowId xmlns:a16="http://schemas.microsoft.com/office/drawing/2014/main" val="10000"/>
                  </a:ext>
                </a:extLst>
              </a:tr>
              <a:tr h="381000">
                <a:tc>
                  <a:txBody>
                    <a:bodyPr/>
                    <a:lstStyle/>
                    <a:p>
                      <a:pPr>
                        <a:buNone/>
                      </a:pPr>
                      <a:r>
                        <a:rPr lang="en-US" altLang="zh-CN"/>
                        <a:t>001</a:t>
                      </a:r>
                    </a:p>
                  </a:txBody>
                  <a:tcPr/>
                </a:tc>
                <a:tc>
                  <a:txBody>
                    <a:bodyPr/>
                    <a:lstStyle/>
                    <a:p>
                      <a:pPr>
                        <a:buNone/>
                      </a:pPr>
                      <a:r>
                        <a:rPr lang="en-US" altLang="zh-CN"/>
                        <a:t>Alice</a:t>
                      </a:r>
                    </a:p>
                  </a:txBody>
                  <a:tcPr/>
                </a:tc>
                <a:tc>
                  <a:txBody>
                    <a:bodyPr/>
                    <a:lstStyle/>
                    <a:p>
                      <a:pPr>
                        <a:buNone/>
                      </a:pPr>
                      <a:r>
                        <a:rPr lang="zh-CN" altLang="en-US"/>
                        <a:t>女</a:t>
                      </a:r>
                    </a:p>
                  </a:txBody>
                  <a:tcPr/>
                </a:tc>
                <a:tc>
                  <a:txBody>
                    <a:bodyPr/>
                    <a:lstStyle/>
                    <a:p>
                      <a:pPr>
                        <a:buNone/>
                      </a:pPr>
                      <a:r>
                        <a:rPr lang="en-US" altLang="zh-CN"/>
                        <a:t>24</a:t>
                      </a:r>
                    </a:p>
                  </a:txBody>
                  <a:tcPr/>
                </a:tc>
                <a:tc>
                  <a:txBody>
                    <a:bodyPr/>
                    <a:lstStyle/>
                    <a:p>
                      <a:pPr>
                        <a:buNone/>
                      </a:pPr>
                      <a:r>
                        <a:rPr lang="en-US" altLang="zh-CN"/>
                        <a:t>ShenZhen</a:t>
                      </a:r>
                    </a:p>
                  </a:txBody>
                  <a:tcPr/>
                </a:tc>
                <a:extLst>
                  <a:ext uri="{0D108BD9-81ED-4DB2-BD59-A6C34878D82A}">
                    <a16:rowId xmlns:a16="http://schemas.microsoft.com/office/drawing/2014/main" val="10001"/>
                  </a:ext>
                </a:extLst>
              </a:tr>
              <a:tr h="381000">
                <a:tc>
                  <a:txBody>
                    <a:bodyPr/>
                    <a:lstStyle/>
                    <a:p>
                      <a:pPr>
                        <a:buNone/>
                      </a:pPr>
                      <a:r>
                        <a:rPr lang="en-US" altLang="zh-CN"/>
                        <a:t>002</a:t>
                      </a:r>
                    </a:p>
                  </a:txBody>
                  <a:tcPr/>
                </a:tc>
                <a:tc>
                  <a:txBody>
                    <a:bodyPr/>
                    <a:lstStyle/>
                    <a:p>
                      <a:pPr>
                        <a:buNone/>
                      </a:pPr>
                      <a:r>
                        <a:rPr lang="en-US" altLang="zh-CN"/>
                        <a:t>Rain</a:t>
                      </a:r>
                    </a:p>
                  </a:txBody>
                  <a:tcPr/>
                </a:tc>
                <a:tc>
                  <a:txBody>
                    <a:bodyPr/>
                    <a:lstStyle/>
                    <a:p>
                      <a:pPr>
                        <a:buNone/>
                      </a:pPr>
                      <a:r>
                        <a:rPr lang="zh-CN" altLang="en-US"/>
                        <a:t>男</a:t>
                      </a:r>
                    </a:p>
                  </a:txBody>
                  <a:tcPr/>
                </a:tc>
                <a:tc>
                  <a:txBody>
                    <a:bodyPr/>
                    <a:lstStyle/>
                    <a:p>
                      <a:pPr>
                        <a:buNone/>
                      </a:pPr>
                      <a:r>
                        <a:rPr lang="en-US" altLang="zh-CN"/>
                        <a:t>30</a:t>
                      </a:r>
                    </a:p>
                  </a:txBody>
                  <a:tcPr/>
                </a:tc>
                <a:tc>
                  <a:txBody>
                    <a:bodyPr/>
                    <a:lstStyle/>
                    <a:p>
                      <a:pPr>
                        <a:buNone/>
                      </a:pPr>
                      <a:r>
                        <a:rPr lang="en-US" altLang="zh-CN"/>
                        <a:t>Maoming</a:t>
                      </a:r>
                    </a:p>
                  </a:txBody>
                  <a:tcPr/>
                </a:tc>
                <a:extLst>
                  <a:ext uri="{0D108BD9-81ED-4DB2-BD59-A6C34878D82A}">
                    <a16:rowId xmlns:a16="http://schemas.microsoft.com/office/drawing/2014/main" val="10002"/>
                  </a:ext>
                </a:extLst>
              </a:tr>
            </a:tbl>
          </a:graphicData>
        </a:graphic>
      </p:graphicFrame>
      <p:graphicFrame>
        <p:nvGraphicFramePr>
          <p:cNvPr id="5" name="表格 4"/>
          <p:cNvGraphicFramePr/>
          <p:nvPr>
            <p:custDataLst>
              <p:tags r:id="rId2"/>
            </p:custDataLst>
          </p:nvPr>
        </p:nvGraphicFramePr>
        <p:xfrm>
          <a:off x="536575" y="4786630"/>
          <a:ext cx="3913505" cy="1524000"/>
        </p:xfrm>
        <a:graphic>
          <a:graphicData uri="http://schemas.openxmlformats.org/drawingml/2006/table">
            <a:tbl>
              <a:tblPr firstRow="1" bandRow="1">
                <a:tableStyleId>{5C22544A-7EE6-4342-B048-85BDC9FD1C3A}</a:tableStyleId>
              </a:tblPr>
              <a:tblGrid>
                <a:gridCol w="1028120">
                  <a:extLst>
                    <a:ext uri="{9D8B030D-6E8A-4147-A177-3AD203B41FA5}">
                      <a16:colId xmlns:a16="http://schemas.microsoft.com/office/drawing/2014/main" val="20000"/>
                    </a:ext>
                  </a:extLst>
                </a:gridCol>
                <a:gridCol w="1028120">
                  <a:extLst>
                    <a:ext uri="{9D8B030D-6E8A-4147-A177-3AD203B41FA5}">
                      <a16:colId xmlns:a16="http://schemas.microsoft.com/office/drawing/2014/main" val="20001"/>
                    </a:ext>
                  </a:extLst>
                </a:gridCol>
                <a:gridCol w="949935">
                  <a:extLst>
                    <a:ext uri="{9D8B030D-6E8A-4147-A177-3AD203B41FA5}">
                      <a16:colId xmlns:a16="http://schemas.microsoft.com/office/drawing/2014/main" val="20002"/>
                    </a:ext>
                  </a:extLst>
                </a:gridCol>
                <a:gridCol w="907330">
                  <a:extLst>
                    <a:ext uri="{9D8B030D-6E8A-4147-A177-3AD203B41FA5}">
                      <a16:colId xmlns:a16="http://schemas.microsoft.com/office/drawing/2014/main" val="20003"/>
                    </a:ext>
                  </a:extLst>
                </a:gridCol>
              </a:tblGrid>
              <a:tr h="381000">
                <a:tc>
                  <a:txBody>
                    <a:bodyPr/>
                    <a:lstStyle/>
                    <a:p>
                      <a:pPr>
                        <a:buNone/>
                      </a:pPr>
                      <a:r>
                        <a:rPr lang="en-US" altLang="zh-CN"/>
                        <a:t>score_id</a:t>
                      </a:r>
                    </a:p>
                  </a:txBody>
                  <a:tcPr/>
                </a:tc>
                <a:tc>
                  <a:txBody>
                    <a:bodyPr/>
                    <a:lstStyle/>
                    <a:p>
                      <a:pPr>
                        <a:buNone/>
                      </a:pPr>
                      <a:r>
                        <a:rPr lang="en-US" altLang="zh-CN" sz="1800">
                          <a:sym typeface="+mn-ea"/>
                        </a:rPr>
                        <a:t>stu_id</a:t>
                      </a:r>
                      <a:endParaRPr lang="en-US" altLang="zh-CN"/>
                    </a:p>
                  </a:txBody>
                  <a:tcPr/>
                </a:tc>
                <a:tc>
                  <a:txBody>
                    <a:bodyPr/>
                    <a:lstStyle/>
                    <a:p>
                      <a:pPr>
                        <a:buNone/>
                      </a:pPr>
                      <a:r>
                        <a:rPr lang="en-US" altLang="zh-CN"/>
                        <a:t>course</a:t>
                      </a:r>
                    </a:p>
                  </a:txBody>
                  <a:tcPr/>
                </a:tc>
                <a:tc>
                  <a:txBody>
                    <a:bodyPr/>
                    <a:lstStyle/>
                    <a:p>
                      <a:pPr>
                        <a:buNone/>
                      </a:pPr>
                      <a:r>
                        <a:rPr lang="en-US" altLang="zh-CN"/>
                        <a:t>score</a:t>
                      </a:r>
                    </a:p>
                  </a:txBody>
                  <a:tcPr/>
                </a:tc>
                <a:extLst>
                  <a:ext uri="{0D108BD9-81ED-4DB2-BD59-A6C34878D82A}">
                    <a16:rowId xmlns:a16="http://schemas.microsoft.com/office/drawing/2014/main" val="10000"/>
                  </a:ext>
                </a:extLst>
              </a:tr>
              <a:tr h="381000">
                <a:tc>
                  <a:txBody>
                    <a:bodyPr/>
                    <a:lstStyle/>
                    <a:p>
                      <a:pPr>
                        <a:buNone/>
                      </a:pPr>
                      <a:r>
                        <a:rPr lang="en-US" altLang="zh-CN"/>
                        <a:t>1</a:t>
                      </a:r>
                    </a:p>
                  </a:txBody>
                  <a:tcPr/>
                </a:tc>
                <a:tc>
                  <a:txBody>
                    <a:bodyPr/>
                    <a:lstStyle/>
                    <a:p>
                      <a:pPr>
                        <a:buNone/>
                      </a:pPr>
                      <a:r>
                        <a:rPr lang="en-US" altLang="zh-CN"/>
                        <a:t>001</a:t>
                      </a:r>
                    </a:p>
                  </a:txBody>
                  <a:tcPr/>
                </a:tc>
                <a:tc>
                  <a:txBody>
                    <a:bodyPr/>
                    <a:lstStyle/>
                    <a:p>
                      <a:pPr>
                        <a:buNone/>
                      </a:pPr>
                      <a:r>
                        <a:rPr lang="en-US" altLang="zh-CN" sz="1800">
                          <a:sym typeface="+mn-ea"/>
                        </a:rPr>
                        <a:t>chinese</a:t>
                      </a:r>
                      <a:endParaRPr lang="en-US" altLang="zh-CN"/>
                    </a:p>
                  </a:txBody>
                  <a:tcPr/>
                </a:tc>
                <a:tc>
                  <a:txBody>
                    <a:bodyPr/>
                    <a:lstStyle/>
                    <a:p>
                      <a:pPr>
                        <a:buNone/>
                      </a:pPr>
                      <a:r>
                        <a:rPr lang="en-US" altLang="zh-CN"/>
                        <a:t>89</a:t>
                      </a:r>
                    </a:p>
                  </a:txBody>
                  <a:tcPr/>
                </a:tc>
                <a:extLst>
                  <a:ext uri="{0D108BD9-81ED-4DB2-BD59-A6C34878D82A}">
                    <a16:rowId xmlns:a16="http://schemas.microsoft.com/office/drawing/2014/main" val="10001"/>
                  </a:ext>
                </a:extLst>
              </a:tr>
              <a:tr h="381000">
                <a:tc>
                  <a:txBody>
                    <a:bodyPr/>
                    <a:lstStyle/>
                    <a:p>
                      <a:pPr>
                        <a:buNone/>
                      </a:pPr>
                      <a:r>
                        <a:rPr lang="en-US" altLang="zh-CN"/>
                        <a:t>2</a:t>
                      </a:r>
                    </a:p>
                  </a:txBody>
                  <a:tcPr/>
                </a:tc>
                <a:tc>
                  <a:txBody>
                    <a:bodyPr/>
                    <a:lstStyle/>
                    <a:p>
                      <a:pPr>
                        <a:buNone/>
                      </a:pPr>
                      <a:r>
                        <a:rPr lang="en-US" altLang="zh-CN"/>
                        <a:t>001</a:t>
                      </a:r>
                    </a:p>
                  </a:txBody>
                  <a:tcPr/>
                </a:tc>
                <a:tc>
                  <a:txBody>
                    <a:bodyPr/>
                    <a:lstStyle/>
                    <a:p>
                      <a:pPr>
                        <a:buNone/>
                      </a:pPr>
                      <a:r>
                        <a:rPr lang="en-US" altLang="zh-CN" sz="1800">
                          <a:sym typeface="+mn-ea"/>
                        </a:rPr>
                        <a:t>math</a:t>
                      </a:r>
                      <a:endParaRPr lang="en-US" altLang="zh-CN"/>
                    </a:p>
                  </a:txBody>
                  <a:tcPr/>
                </a:tc>
                <a:tc>
                  <a:txBody>
                    <a:bodyPr/>
                    <a:lstStyle/>
                    <a:p>
                      <a:pPr>
                        <a:buNone/>
                      </a:pPr>
                      <a:r>
                        <a:rPr lang="en-US" altLang="zh-CN"/>
                        <a:t>90</a:t>
                      </a:r>
                    </a:p>
                  </a:txBody>
                  <a:tcPr/>
                </a:tc>
                <a:extLst>
                  <a:ext uri="{0D108BD9-81ED-4DB2-BD59-A6C34878D82A}">
                    <a16:rowId xmlns:a16="http://schemas.microsoft.com/office/drawing/2014/main" val="10002"/>
                  </a:ext>
                </a:extLst>
              </a:tr>
              <a:tr h="381000">
                <a:tc>
                  <a:txBody>
                    <a:bodyPr/>
                    <a:lstStyle/>
                    <a:p>
                      <a:pPr>
                        <a:buNone/>
                      </a:pPr>
                      <a:r>
                        <a:rPr lang="en-US" altLang="zh-CN"/>
                        <a:t>3</a:t>
                      </a:r>
                    </a:p>
                  </a:txBody>
                  <a:tcPr/>
                </a:tc>
                <a:tc>
                  <a:txBody>
                    <a:bodyPr/>
                    <a:lstStyle/>
                    <a:p>
                      <a:pPr>
                        <a:buNone/>
                      </a:pPr>
                      <a:r>
                        <a:rPr lang="en-US" altLang="zh-CN"/>
                        <a:t>002</a:t>
                      </a:r>
                    </a:p>
                  </a:txBody>
                  <a:tcPr/>
                </a:tc>
                <a:tc>
                  <a:txBody>
                    <a:bodyPr/>
                    <a:lstStyle/>
                    <a:p>
                      <a:pPr>
                        <a:buNone/>
                      </a:pPr>
                      <a:r>
                        <a:rPr lang="en-US" altLang="zh-CN"/>
                        <a:t>chinese</a:t>
                      </a:r>
                    </a:p>
                  </a:txBody>
                  <a:tcPr/>
                </a:tc>
                <a:tc>
                  <a:txBody>
                    <a:bodyPr/>
                    <a:lstStyle/>
                    <a:p>
                      <a:pPr>
                        <a:buNone/>
                      </a:pPr>
                      <a:r>
                        <a:rPr lang="en-US" altLang="zh-CN"/>
                        <a:t>91</a:t>
                      </a:r>
                    </a:p>
                  </a:txBody>
                  <a:tcPr/>
                </a:tc>
                <a:extLst>
                  <a:ext uri="{0D108BD9-81ED-4DB2-BD59-A6C34878D82A}">
                    <a16:rowId xmlns:a16="http://schemas.microsoft.com/office/drawing/2014/main" val="10003"/>
                  </a:ext>
                </a:extLst>
              </a:tr>
            </a:tbl>
          </a:graphicData>
        </a:graphic>
      </p:graphicFrame>
      <p:sp>
        <p:nvSpPr>
          <p:cNvPr id="6" name="文本框 5"/>
          <p:cNvSpPr txBox="1"/>
          <p:nvPr/>
        </p:nvSpPr>
        <p:spPr>
          <a:xfrm>
            <a:off x="645795" y="2525395"/>
            <a:ext cx="1452245" cy="368300"/>
          </a:xfrm>
          <a:prstGeom prst="rect">
            <a:avLst/>
          </a:prstGeom>
          <a:noFill/>
        </p:spPr>
        <p:txBody>
          <a:bodyPr wrap="square" rtlCol="0">
            <a:spAutoFit/>
          </a:bodyPr>
          <a:lstStyle/>
          <a:p>
            <a:r>
              <a:rPr lang="zh-CN" altLang="en-US"/>
              <a:t>学生信息表</a:t>
            </a:r>
          </a:p>
        </p:txBody>
      </p:sp>
      <p:sp>
        <p:nvSpPr>
          <p:cNvPr id="7" name="文本框 6"/>
          <p:cNvSpPr txBox="1"/>
          <p:nvPr/>
        </p:nvSpPr>
        <p:spPr>
          <a:xfrm>
            <a:off x="536575" y="4418330"/>
            <a:ext cx="1452245" cy="368300"/>
          </a:xfrm>
          <a:prstGeom prst="rect">
            <a:avLst/>
          </a:prstGeom>
          <a:noFill/>
        </p:spPr>
        <p:txBody>
          <a:bodyPr wrap="square" rtlCol="0">
            <a:spAutoFit/>
          </a:bodyPr>
          <a:lstStyle/>
          <a:p>
            <a:r>
              <a:rPr lang="zh-CN" altLang="en-US"/>
              <a:t>学生成绩表</a:t>
            </a:r>
          </a:p>
        </p:txBody>
      </p:sp>
      <p:graphicFrame>
        <p:nvGraphicFramePr>
          <p:cNvPr id="8" name="表格 7"/>
          <p:cNvGraphicFramePr/>
          <p:nvPr>
            <p:custDataLst>
              <p:tags r:id="rId3"/>
            </p:custDataLst>
          </p:nvPr>
        </p:nvGraphicFramePr>
        <p:xfrm>
          <a:off x="6432550" y="2366645"/>
          <a:ext cx="5566410" cy="4159885"/>
        </p:xfrm>
        <a:graphic>
          <a:graphicData uri="http://schemas.openxmlformats.org/drawingml/2006/table">
            <a:tbl>
              <a:tblPr firstRow="1" bandRow="1">
                <a:tableStyleId>{5C22544A-7EE6-4342-B048-85BDC9FD1C3A}</a:tableStyleId>
              </a:tblPr>
              <a:tblGrid>
                <a:gridCol w="711200">
                  <a:extLst>
                    <a:ext uri="{9D8B030D-6E8A-4147-A177-3AD203B41FA5}">
                      <a16:colId xmlns:a16="http://schemas.microsoft.com/office/drawing/2014/main" val="20000"/>
                    </a:ext>
                  </a:extLst>
                </a:gridCol>
                <a:gridCol w="713740">
                  <a:extLst>
                    <a:ext uri="{9D8B030D-6E8A-4147-A177-3AD203B41FA5}">
                      <a16:colId xmlns:a16="http://schemas.microsoft.com/office/drawing/2014/main" val="20001"/>
                    </a:ext>
                  </a:extLst>
                </a:gridCol>
                <a:gridCol w="116840">
                  <a:extLst>
                    <a:ext uri="{9D8B030D-6E8A-4147-A177-3AD203B41FA5}">
                      <a16:colId xmlns:a16="http://schemas.microsoft.com/office/drawing/2014/main" val="20002"/>
                    </a:ext>
                  </a:extLst>
                </a:gridCol>
                <a:gridCol w="61341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436880">
                  <a:extLst>
                    <a:ext uri="{9D8B030D-6E8A-4147-A177-3AD203B41FA5}">
                      <a16:colId xmlns:a16="http://schemas.microsoft.com/office/drawing/2014/main" val="20005"/>
                    </a:ext>
                  </a:extLst>
                </a:gridCol>
                <a:gridCol w="918210">
                  <a:extLst>
                    <a:ext uri="{9D8B030D-6E8A-4147-A177-3AD203B41FA5}">
                      <a16:colId xmlns:a16="http://schemas.microsoft.com/office/drawing/2014/main" val="20006"/>
                    </a:ext>
                  </a:extLst>
                </a:gridCol>
                <a:gridCol w="955040">
                  <a:extLst>
                    <a:ext uri="{9D8B030D-6E8A-4147-A177-3AD203B41FA5}">
                      <a16:colId xmlns:a16="http://schemas.microsoft.com/office/drawing/2014/main" val="20007"/>
                    </a:ext>
                  </a:extLst>
                </a:gridCol>
                <a:gridCol w="892810">
                  <a:extLst>
                    <a:ext uri="{9D8B030D-6E8A-4147-A177-3AD203B41FA5}">
                      <a16:colId xmlns:a16="http://schemas.microsoft.com/office/drawing/2014/main" val="20008"/>
                    </a:ext>
                  </a:extLst>
                </a:gridCol>
              </a:tblGrid>
              <a:tr h="640080">
                <a:tc rowSpan="2">
                  <a:txBody>
                    <a:bodyPr/>
                    <a:lstStyle/>
                    <a:p>
                      <a:pPr>
                        <a:buNone/>
                      </a:pPr>
                      <a:r>
                        <a:rPr lang="en-US" altLang="zh-CN"/>
                        <a:t>rowkey</a:t>
                      </a:r>
                    </a:p>
                  </a:txBody>
                  <a:tcPr/>
                </a:tc>
                <a:tc gridSpan="6">
                  <a:txBody>
                    <a:bodyPr/>
                    <a:lstStyle/>
                    <a:p>
                      <a:pPr algn="ctr">
                        <a:buNone/>
                      </a:pPr>
                      <a:r>
                        <a:rPr lang="en-US" altLang="zh-CN"/>
                        <a:t>info(</a:t>
                      </a:r>
                      <a:r>
                        <a:rPr lang="zh-CN" altLang="en-US"/>
                        <a:t>列族</a:t>
                      </a:r>
                      <a:r>
                        <a:rPr lang="en-US" altLang="zh-CN"/>
                        <a:t>)</a:t>
                      </a:r>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gridSpan="2">
                  <a:txBody>
                    <a:bodyPr/>
                    <a:lstStyle/>
                    <a:p>
                      <a:pPr>
                        <a:buNone/>
                      </a:pPr>
                      <a:r>
                        <a:rPr lang="en-US" altLang="zh-CN" sz="1800">
                          <a:sym typeface="+mn-ea"/>
                        </a:rPr>
                        <a:t>score(</a:t>
                      </a:r>
                      <a:r>
                        <a:rPr lang="zh-CN" altLang="en-US" sz="1800">
                          <a:sym typeface="+mn-ea"/>
                        </a:rPr>
                        <a:t>列族</a:t>
                      </a:r>
                      <a:r>
                        <a:rPr lang="en-US" altLang="zh-CN" sz="1800">
                          <a:sym typeface="+mn-ea"/>
                        </a:rPr>
                        <a:t>)</a:t>
                      </a:r>
                    </a:p>
                    <a:p>
                      <a:pPr>
                        <a:buNone/>
                      </a:pPr>
                      <a:endParaRPr lang="en-US" altLang="zh-CN"/>
                    </a:p>
                  </a:txBody>
                  <a:tcPr/>
                </a:tc>
                <a:tc hMerge="1">
                  <a:txBody>
                    <a:bodyPr/>
                    <a:lstStyle/>
                    <a:p>
                      <a:endParaRPr lang="zh-CN"/>
                    </a:p>
                  </a:txBody>
                  <a:tcPr/>
                </a:tc>
                <a:extLst>
                  <a:ext uri="{0D108BD9-81ED-4DB2-BD59-A6C34878D82A}">
                    <a16:rowId xmlns:a16="http://schemas.microsoft.com/office/drawing/2014/main" val="10000"/>
                  </a:ext>
                </a:extLst>
              </a:tr>
              <a:tr h="365760">
                <a:tc vMerge="1">
                  <a:txBody>
                    <a:bodyPr/>
                    <a:lstStyle/>
                    <a:p>
                      <a:endParaRPr lang="zh-CN"/>
                    </a:p>
                  </a:txBody>
                  <a:tcPr/>
                </a:tc>
                <a:tc gridSpan="2">
                  <a:txBody>
                    <a:bodyPr/>
                    <a:lstStyle/>
                    <a:p>
                      <a:pPr>
                        <a:buNone/>
                      </a:pPr>
                      <a:r>
                        <a:rPr lang="en-US" altLang="zh-CN"/>
                        <a:t>name</a:t>
                      </a:r>
                    </a:p>
                  </a:txBody>
                  <a:tcPr>
                    <a:solidFill>
                      <a:srgbClr val="5B9BD5"/>
                    </a:solidFill>
                  </a:tcPr>
                </a:tc>
                <a:tc hMerge="1">
                  <a:txBody>
                    <a:bodyPr/>
                    <a:lstStyle/>
                    <a:p>
                      <a:endParaRPr lang="zh-CN"/>
                    </a:p>
                  </a:txBody>
                  <a:tcPr/>
                </a:tc>
                <a:tc>
                  <a:txBody>
                    <a:bodyPr/>
                    <a:lstStyle/>
                    <a:p>
                      <a:pPr>
                        <a:buNone/>
                      </a:pPr>
                      <a:r>
                        <a:rPr lang="en-US" altLang="zh-CN"/>
                        <a:t>sex</a:t>
                      </a:r>
                    </a:p>
                  </a:txBody>
                  <a:tcPr>
                    <a:solidFill>
                      <a:srgbClr val="5B9BD5"/>
                    </a:solidFill>
                  </a:tcPr>
                </a:tc>
                <a:tc gridSpan="2">
                  <a:txBody>
                    <a:bodyPr/>
                    <a:lstStyle/>
                    <a:p>
                      <a:pPr>
                        <a:buNone/>
                      </a:pPr>
                      <a:r>
                        <a:rPr lang="en-US" altLang="zh-CN"/>
                        <a:t>age</a:t>
                      </a:r>
                    </a:p>
                  </a:txBody>
                  <a:tcPr>
                    <a:solidFill>
                      <a:srgbClr val="5B9BD5"/>
                    </a:solidFill>
                  </a:tcPr>
                </a:tc>
                <a:tc hMerge="1">
                  <a:txBody>
                    <a:bodyPr/>
                    <a:lstStyle/>
                    <a:p>
                      <a:endParaRPr lang="zh-CN"/>
                    </a:p>
                  </a:txBody>
                  <a:tcPr/>
                </a:tc>
                <a:tc>
                  <a:txBody>
                    <a:bodyPr/>
                    <a:lstStyle/>
                    <a:p>
                      <a:pPr>
                        <a:buNone/>
                      </a:pPr>
                      <a:r>
                        <a:rPr lang="en-US" altLang="zh-CN"/>
                        <a:t>address</a:t>
                      </a:r>
                    </a:p>
                  </a:txBody>
                  <a:tcPr>
                    <a:solidFill>
                      <a:srgbClr val="5B9BD5"/>
                    </a:solidFill>
                  </a:tcPr>
                </a:tc>
                <a:tc>
                  <a:txBody>
                    <a:bodyPr/>
                    <a:lstStyle/>
                    <a:p>
                      <a:pPr>
                        <a:buNone/>
                      </a:pPr>
                      <a:r>
                        <a:rPr lang="en-US" altLang="zh-CN" sz="1800">
                          <a:sym typeface="+mn-ea"/>
                        </a:rPr>
                        <a:t>chinese</a:t>
                      </a:r>
                      <a:endParaRPr lang="en-US" altLang="zh-CN"/>
                    </a:p>
                  </a:txBody>
                  <a:tcPr>
                    <a:solidFill>
                      <a:srgbClr val="5B9BD5"/>
                    </a:solidFill>
                  </a:tcPr>
                </a:tc>
                <a:tc>
                  <a:txBody>
                    <a:bodyPr/>
                    <a:lstStyle/>
                    <a:p>
                      <a:pPr>
                        <a:buNone/>
                      </a:pPr>
                      <a:r>
                        <a:rPr lang="en-US" altLang="zh-CN" sz="1800">
                          <a:sym typeface="+mn-ea"/>
                        </a:rPr>
                        <a:t>math</a:t>
                      </a:r>
                      <a:endParaRPr lang="en-US" altLang="zh-CN"/>
                    </a:p>
                  </a:txBody>
                  <a:tcPr>
                    <a:solidFill>
                      <a:srgbClr val="5B9BD5"/>
                    </a:solidFill>
                  </a:tcPr>
                </a:tc>
                <a:extLst>
                  <a:ext uri="{0D108BD9-81ED-4DB2-BD59-A6C34878D82A}">
                    <a16:rowId xmlns:a16="http://schemas.microsoft.com/office/drawing/2014/main" val="10001"/>
                  </a:ext>
                </a:extLst>
              </a:tr>
              <a:tr h="386080">
                <a:tc>
                  <a:txBody>
                    <a:bodyPr/>
                    <a:lstStyle/>
                    <a:p>
                      <a:pPr>
                        <a:buNone/>
                      </a:pPr>
                      <a:r>
                        <a:rPr lang="en-US" altLang="zh-CN"/>
                        <a:t>001</a:t>
                      </a:r>
                    </a:p>
                  </a:txBody>
                  <a:tcPr/>
                </a:tc>
                <a:tc gridSpan="4">
                  <a:txBody>
                    <a:bodyPr/>
                    <a:lstStyle/>
                    <a:p>
                      <a:pPr>
                        <a:buNone/>
                      </a:pPr>
                      <a:r>
                        <a:rPr lang="en-US" altLang="zh-CN"/>
                        <a:t>Alice</a:t>
                      </a:r>
                    </a:p>
                  </a:txBody>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2"/>
                  </a:ext>
                </a:extLst>
              </a:tr>
              <a:tr h="365760">
                <a:tc>
                  <a:txBody>
                    <a:bodyPr/>
                    <a:lstStyle/>
                    <a:p>
                      <a:pPr>
                        <a:buNone/>
                      </a:pPr>
                      <a:r>
                        <a:rPr lang="en-US" altLang="zh-CN" sz="1800">
                          <a:sym typeface="+mn-ea"/>
                        </a:rPr>
                        <a:t>001</a:t>
                      </a:r>
                      <a:endParaRPr lang="zh-CN" altLang="en-US"/>
                    </a:p>
                  </a:txBody>
                  <a:tcPr/>
                </a:tc>
                <a:tc>
                  <a:txBody>
                    <a:bodyPr/>
                    <a:lstStyle/>
                    <a:p>
                      <a:pPr>
                        <a:buNone/>
                      </a:pPr>
                      <a:endParaRPr lang="zh-CN" altLang="en-US"/>
                    </a:p>
                  </a:txBody>
                  <a:tcPr/>
                </a:tc>
                <a:tc gridSpan="3">
                  <a:txBody>
                    <a:bodyPr/>
                    <a:lstStyle/>
                    <a:p>
                      <a:pPr>
                        <a:buNone/>
                      </a:pPr>
                      <a:r>
                        <a:rPr lang="zh-CN" altLang="en-US" sz="1800">
                          <a:sym typeface="+mn-ea"/>
                        </a:rPr>
                        <a:t>女</a:t>
                      </a:r>
                      <a:endParaRPr lang="zh-CN" altLang="en-US"/>
                    </a:p>
                  </a:txBody>
                  <a:tcPr/>
                </a:tc>
                <a:tc hMerge="1">
                  <a:txBody>
                    <a:bodyPr/>
                    <a:lstStyle/>
                    <a:p>
                      <a:endParaRPr lang="zh-CN"/>
                    </a:p>
                  </a:txBody>
                  <a:tcPr/>
                </a:tc>
                <a:tc hMerge="1">
                  <a:txBody>
                    <a:bodyPr/>
                    <a:lstStyle/>
                    <a:p>
                      <a:endParaRPr lang="zh-CN"/>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3"/>
                  </a:ext>
                </a:extLst>
              </a:tr>
              <a:tr h="365760">
                <a:tc>
                  <a:txBody>
                    <a:bodyPr/>
                    <a:lstStyle/>
                    <a:p>
                      <a:pPr>
                        <a:buNone/>
                      </a:pPr>
                      <a:r>
                        <a:rPr lang="en-US" altLang="zh-CN" sz="1800">
                          <a:sym typeface="+mn-ea"/>
                        </a:rPr>
                        <a:t>001</a:t>
                      </a:r>
                      <a:endParaRPr lang="zh-CN" altLang="en-US"/>
                    </a:p>
                  </a:txBody>
                  <a:tcPr/>
                </a:tc>
                <a:tc>
                  <a:txBody>
                    <a:bodyPr/>
                    <a:lstStyle/>
                    <a:p>
                      <a:pPr>
                        <a:buNone/>
                      </a:pPr>
                      <a:endParaRPr lang="zh-CN" altLang="en-US"/>
                    </a:p>
                  </a:txBody>
                  <a:tcPr/>
                </a:tc>
                <a:tc gridSpan="3">
                  <a:txBody>
                    <a:bodyPr/>
                    <a:lstStyle/>
                    <a:p>
                      <a:pPr>
                        <a:buNone/>
                      </a:pPr>
                      <a:endParaRPr lang="zh-CN" altLang="en-US"/>
                    </a:p>
                  </a:txBody>
                  <a:tcPr/>
                </a:tc>
                <a:tc hMerge="1">
                  <a:txBody>
                    <a:bodyPr/>
                    <a:lstStyle/>
                    <a:p>
                      <a:endParaRPr lang="zh-CN"/>
                    </a:p>
                  </a:txBody>
                  <a:tcPr/>
                </a:tc>
                <a:tc hMerge="1">
                  <a:txBody>
                    <a:bodyPr/>
                    <a:lstStyle/>
                    <a:p>
                      <a:endParaRPr lang="zh-CN"/>
                    </a:p>
                  </a:txBody>
                  <a:tcPr/>
                </a:tc>
                <a:tc>
                  <a:txBody>
                    <a:bodyPr/>
                    <a:lstStyle/>
                    <a:p>
                      <a:pPr>
                        <a:buNone/>
                      </a:pPr>
                      <a:r>
                        <a:rPr lang="en-US" altLang="zh-CN" sz="1800">
                          <a:sym typeface="+mn-ea"/>
                        </a:rPr>
                        <a:t>24</a:t>
                      </a:r>
                      <a:endParaRPr lang="zh-CN" altLang="en-US"/>
                    </a:p>
                  </a:txBody>
                  <a:tcPr/>
                </a:tc>
                <a:tc>
                  <a:txBody>
                    <a:bodyPr/>
                    <a:lstStyle/>
                    <a:p>
                      <a:pPr>
                        <a:buNone/>
                      </a:pPr>
                      <a:endParaRPr lang="en-US" altLang="zh-CN"/>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4"/>
                  </a:ext>
                </a:extLst>
              </a:tr>
              <a:tr h="640080">
                <a:tc>
                  <a:txBody>
                    <a:bodyPr/>
                    <a:lstStyle/>
                    <a:p>
                      <a:pPr>
                        <a:buNone/>
                      </a:pPr>
                      <a:r>
                        <a:rPr lang="en-US" altLang="zh-CN" sz="1800">
                          <a:sym typeface="+mn-ea"/>
                        </a:rPr>
                        <a:t>001</a:t>
                      </a:r>
                      <a:endParaRPr lang="zh-CN" altLang="en-US"/>
                    </a:p>
                  </a:txBody>
                  <a:tcPr/>
                </a:tc>
                <a:tc>
                  <a:txBody>
                    <a:bodyPr/>
                    <a:lstStyle/>
                    <a:p>
                      <a:pPr>
                        <a:buNone/>
                      </a:pPr>
                      <a:endParaRPr lang="zh-CN" altLang="en-US"/>
                    </a:p>
                  </a:txBody>
                  <a:tcPr/>
                </a:tc>
                <a:tc gridSpan="3">
                  <a:txBody>
                    <a:bodyPr/>
                    <a:lstStyle/>
                    <a:p>
                      <a:pPr>
                        <a:buNone/>
                      </a:pPr>
                      <a:endParaRPr lang="zh-CN" altLang="en-US"/>
                    </a:p>
                  </a:txBody>
                  <a:tcPr/>
                </a:tc>
                <a:tc hMerge="1">
                  <a:txBody>
                    <a:bodyPr/>
                    <a:lstStyle/>
                    <a:p>
                      <a:endParaRPr lang="zh-CN"/>
                    </a:p>
                  </a:txBody>
                  <a:tcPr/>
                </a:tc>
                <a:tc hMerge="1">
                  <a:txBody>
                    <a:bodyPr/>
                    <a:lstStyle/>
                    <a:p>
                      <a:endParaRPr lang="zh-CN"/>
                    </a:p>
                  </a:txBody>
                  <a:tcPr/>
                </a:tc>
                <a:tc>
                  <a:txBody>
                    <a:bodyPr/>
                    <a:lstStyle/>
                    <a:p>
                      <a:pPr>
                        <a:buNone/>
                      </a:pPr>
                      <a:endParaRPr lang="zh-CN" altLang="en-US"/>
                    </a:p>
                  </a:txBody>
                  <a:tcPr/>
                </a:tc>
                <a:tc>
                  <a:txBody>
                    <a:bodyPr/>
                    <a:lstStyle/>
                    <a:p>
                      <a:pPr>
                        <a:buNone/>
                      </a:pPr>
                      <a:r>
                        <a:rPr lang="en-US" altLang="zh-CN"/>
                        <a:t>ShenZhen</a:t>
                      </a:r>
                    </a:p>
                  </a:txBody>
                  <a:tcPr/>
                </a:tc>
                <a:tc>
                  <a:txBody>
                    <a:bodyPr/>
                    <a:lstStyle/>
                    <a:p>
                      <a:pPr>
                        <a:buNone/>
                      </a:pPr>
                      <a:endParaRPr lang="en-US" altLang="zh-CN"/>
                    </a:p>
                  </a:txBody>
                  <a:tcPr/>
                </a:tc>
                <a:tc>
                  <a:txBody>
                    <a:bodyPr/>
                    <a:lstStyle/>
                    <a:p>
                      <a:pPr>
                        <a:buNone/>
                      </a:pPr>
                      <a:endParaRPr lang="zh-CN" altLang="en-US"/>
                    </a:p>
                  </a:txBody>
                  <a:tcPr/>
                </a:tc>
                <a:extLst>
                  <a:ext uri="{0D108BD9-81ED-4DB2-BD59-A6C34878D82A}">
                    <a16:rowId xmlns:a16="http://schemas.microsoft.com/office/drawing/2014/main" val="10005"/>
                  </a:ext>
                </a:extLst>
              </a:tr>
              <a:tr h="386080">
                <a:tc>
                  <a:txBody>
                    <a:bodyPr/>
                    <a:lstStyle/>
                    <a:p>
                      <a:pPr>
                        <a:buNone/>
                      </a:pPr>
                      <a:r>
                        <a:rPr lang="en-US" altLang="zh-CN" sz="1800">
                          <a:sym typeface="+mn-ea"/>
                        </a:rPr>
                        <a:t>001</a:t>
                      </a:r>
                      <a:endParaRPr lang="zh-CN" altLang="en-US"/>
                    </a:p>
                  </a:txBody>
                  <a:tcPr/>
                </a:tc>
                <a:tc>
                  <a:txBody>
                    <a:bodyPr/>
                    <a:lstStyle/>
                    <a:p>
                      <a:pPr>
                        <a:buNone/>
                      </a:pPr>
                      <a:endParaRPr lang="zh-CN" altLang="en-US"/>
                    </a:p>
                  </a:txBody>
                  <a:tcPr/>
                </a:tc>
                <a:tc gridSpan="3">
                  <a:txBody>
                    <a:bodyPr/>
                    <a:lstStyle/>
                    <a:p>
                      <a:pPr>
                        <a:buNone/>
                      </a:pPr>
                      <a:endParaRPr lang="zh-CN" altLang="en-US"/>
                    </a:p>
                  </a:txBody>
                  <a:tcPr/>
                </a:tc>
                <a:tc hMerge="1">
                  <a:txBody>
                    <a:bodyPr/>
                    <a:lstStyle/>
                    <a:p>
                      <a:endParaRPr lang="zh-CN"/>
                    </a:p>
                  </a:txBody>
                  <a:tcPr/>
                </a:tc>
                <a:tc hMerge="1">
                  <a:txBody>
                    <a:bodyPr/>
                    <a:lstStyle/>
                    <a:p>
                      <a:endParaRPr lang="zh-CN"/>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r>
                        <a:rPr lang="en-US" altLang="zh-CN" sz="1800">
                          <a:sym typeface="+mn-ea"/>
                        </a:rPr>
                        <a:t>89</a:t>
                      </a:r>
                      <a:endParaRPr lang="zh-CN" altLang="en-US"/>
                    </a:p>
                  </a:txBody>
                  <a:tcPr/>
                </a:tc>
                <a:tc>
                  <a:txBody>
                    <a:bodyPr/>
                    <a:lstStyle/>
                    <a:p>
                      <a:pPr>
                        <a:buNone/>
                      </a:pPr>
                      <a:endParaRPr lang="en-US" altLang="zh-CN"/>
                    </a:p>
                  </a:txBody>
                  <a:tcPr/>
                </a:tc>
                <a:extLst>
                  <a:ext uri="{0D108BD9-81ED-4DB2-BD59-A6C34878D82A}">
                    <a16:rowId xmlns:a16="http://schemas.microsoft.com/office/drawing/2014/main" val="10006"/>
                  </a:ext>
                </a:extLst>
              </a:tr>
              <a:tr h="505460">
                <a:tc>
                  <a:txBody>
                    <a:bodyPr/>
                    <a:lstStyle/>
                    <a:p>
                      <a:pPr>
                        <a:buNone/>
                      </a:pPr>
                      <a:r>
                        <a:rPr lang="en-US" altLang="zh-CN"/>
                        <a:t>001</a:t>
                      </a:r>
                    </a:p>
                  </a:txBody>
                  <a:tcPr/>
                </a:tc>
                <a:tc>
                  <a:txBody>
                    <a:bodyPr/>
                    <a:lstStyle/>
                    <a:p>
                      <a:pPr>
                        <a:buNone/>
                      </a:pPr>
                      <a:endParaRPr lang="zh-CN" altLang="en-US"/>
                    </a:p>
                  </a:txBody>
                  <a:tcPr/>
                </a:tc>
                <a:tc gridSpan="3">
                  <a:txBody>
                    <a:bodyPr/>
                    <a:lstStyle/>
                    <a:p>
                      <a:pPr>
                        <a:buNone/>
                      </a:pPr>
                      <a:endParaRPr lang="zh-CN" altLang="en-US"/>
                    </a:p>
                  </a:txBody>
                  <a:tcPr/>
                </a:tc>
                <a:tc hMerge="1">
                  <a:txBody>
                    <a:bodyPr/>
                    <a:lstStyle/>
                    <a:p>
                      <a:endParaRPr lang="zh-CN"/>
                    </a:p>
                  </a:txBody>
                  <a:tcPr/>
                </a:tc>
                <a:tc hMerge="1">
                  <a:txBody>
                    <a:bodyPr/>
                    <a:lstStyle/>
                    <a:p>
                      <a:endParaRPr lang="zh-CN"/>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r>
                        <a:rPr lang="en-US" altLang="zh-CN" sz="1800">
                          <a:sym typeface="+mn-ea"/>
                        </a:rPr>
                        <a:t>90</a:t>
                      </a:r>
                      <a:endParaRPr lang="en-US" altLang="zh-CN"/>
                    </a:p>
                  </a:txBody>
                  <a:tcPr/>
                </a:tc>
                <a:extLst>
                  <a:ext uri="{0D108BD9-81ED-4DB2-BD59-A6C34878D82A}">
                    <a16:rowId xmlns:a16="http://schemas.microsoft.com/office/drawing/2014/main" val="10007"/>
                  </a:ext>
                </a:extLst>
              </a:tr>
              <a:tr h="504825">
                <a:tc>
                  <a:txBody>
                    <a:bodyPr/>
                    <a:lstStyle/>
                    <a:p>
                      <a:pPr>
                        <a:buNone/>
                      </a:pPr>
                      <a:r>
                        <a:rPr lang="en-US" altLang="zh-CN"/>
                        <a:t>002</a:t>
                      </a:r>
                    </a:p>
                  </a:txBody>
                  <a:tcPr/>
                </a:tc>
                <a:tc>
                  <a:txBody>
                    <a:bodyPr/>
                    <a:lstStyle/>
                    <a:p>
                      <a:pPr>
                        <a:buNone/>
                      </a:pPr>
                      <a:r>
                        <a:rPr lang="en-US" altLang="zh-CN"/>
                        <a:t>Rain</a:t>
                      </a:r>
                    </a:p>
                  </a:txBody>
                  <a:tcPr/>
                </a:tc>
                <a:tc gridSpan="3">
                  <a:txBody>
                    <a:bodyPr/>
                    <a:lstStyle/>
                    <a:p>
                      <a:pPr>
                        <a:buNone/>
                      </a:pPr>
                      <a:endParaRPr lang="zh-CN" altLang="en-US"/>
                    </a:p>
                  </a:txBody>
                  <a:tcPr/>
                </a:tc>
                <a:tc hMerge="1">
                  <a:txBody>
                    <a:bodyPr/>
                    <a:lstStyle/>
                    <a:p>
                      <a:endParaRPr lang="zh-CN"/>
                    </a:p>
                  </a:txBody>
                  <a:tcPr/>
                </a:tc>
                <a:tc hMerge="1">
                  <a:txBody>
                    <a:bodyPr/>
                    <a:lstStyle/>
                    <a:p>
                      <a:endParaRPr lang="zh-CN"/>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en-US" altLang="zh-CN"/>
                    </a:p>
                  </a:txBody>
                  <a:tcPr/>
                </a:tc>
                <a:extLst>
                  <a:ext uri="{0D108BD9-81ED-4DB2-BD59-A6C34878D82A}">
                    <a16:rowId xmlns:a16="http://schemas.microsoft.com/office/drawing/2014/main" val="10008"/>
                  </a:ext>
                </a:extLst>
              </a:tr>
            </a:tbl>
          </a:graphicData>
        </a:graphic>
      </p:graphicFrame>
      <p:sp>
        <p:nvSpPr>
          <p:cNvPr id="9" name="文本框 8"/>
          <p:cNvSpPr txBox="1"/>
          <p:nvPr/>
        </p:nvSpPr>
        <p:spPr>
          <a:xfrm>
            <a:off x="6555105" y="1612900"/>
            <a:ext cx="1108710" cy="368300"/>
          </a:xfrm>
          <a:prstGeom prst="rect">
            <a:avLst/>
          </a:prstGeom>
          <a:noFill/>
        </p:spPr>
        <p:txBody>
          <a:bodyPr wrap="square" rtlCol="0">
            <a:spAutoFit/>
          </a:bodyPr>
          <a:lstStyle/>
          <a:p>
            <a:r>
              <a:rPr lang="en-US" altLang="zh-CN"/>
              <a:t>HBase</a:t>
            </a:r>
          </a:p>
        </p:txBody>
      </p:sp>
      <p:sp>
        <p:nvSpPr>
          <p:cNvPr id="10" name="文本框 9"/>
          <p:cNvSpPr txBox="1"/>
          <p:nvPr/>
        </p:nvSpPr>
        <p:spPr>
          <a:xfrm>
            <a:off x="380365" y="1998345"/>
            <a:ext cx="1108710" cy="368300"/>
          </a:xfrm>
          <a:prstGeom prst="rect">
            <a:avLst/>
          </a:prstGeom>
          <a:noFill/>
        </p:spPr>
        <p:txBody>
          <a:bodyPr wrap="square" rtlCol="0">
            <a:spAutoFit/>
          </a:bodyPr>
          <a:lstStyle/>
          <a:p>
            <a:r>
              <a:rPr lang="en-US" altLang="zh-CN"/>
              <a:t>MySQL</a:t>
            </a:r>
          </a:p>
        </p:txBody>
      </p:sp>
      <p:sp>
        <p:nvSpPr>
          <p:cNvPr id="11" name="右箭头 10"/>
          <p:cNvSpPr/>
          <p:nvPr/>
        </p:nvSpPr>
        <p:spPr>
          <a:xfrm>
            <a:off x="4868545" y="3798570"/>
            <a:ext cx="1139825" cy="6870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曲线连接符 11"/>
          <p:cNvCxnSpPr/>
          <p:nvPr/>
        </p:nvCxnSpPr>
        <p:spPr>
          <a:xfrm rot="5400000" flipV="1">
            <a:off x="705485" y="3767455"/>
            <a:ext cx="1639570" cy="749300"/>
          </a:xfrm>
          <a:prstGeom prst="curvedConnector3">
            <a:avLst>
              <a:gd name="adj1" fmla="val 50039"/>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7663815" y="1520190"/>
            <a:ext cx="4512945" cy="553085"/>
          </a:xfrm>
          <a:prstGeom prst="rect">
            <a:avLst/>
          </a:prstGeom>
          <a:noFill/>
        </p:spPr>
        <p:txBody>
          <a:bodyPr wrap="square" rtlCol="0">
            <a:spAutoFit/>
          </a:bodyPr>
          <a:lstStyle/>
          <a:p>
            <a:r>
              <a:rPr lang="en-US" altLang="zh-CN" sz="1500">
                <a:solidFill>
                  <a:srgbClr val="FF0000"/>
                </a:solidFill>
              </a:rPr>
              <a:t>rowkey</a:t>
            </a:r>
            <a:r>
              <a:rPr lang="zh-CN" altLang="en-US" sz="1500">
                <a:solidFill>
                  <a:srgbClr val="FF0000"/>
                </a:solidFill>
              </a:rPr>
              <a:t>相当于</a:t>
            </a:r>
            <a:r>
              <a:rPr lang="en-US" altLang="zh-CN" sz="1500">
                <a:solidFill>
                  <a:srgbClr val="FF0000"/>
                </a:solidFill>
              </a:rPr>
              <a:t>MySQL</a:t>
            </a:r>
            <a:r>
              <a:rPr lang="zh-CN" altLang="en-US" sz="1500">
                <a:solidFill>
                  <a:srgbClr val="FF0000"/>
                </a:solidFill>
              </a:rPr>
              <a:t>的主键，不能为空，可以重复。</a:t>
            </a:r>
          </a:p>
          <a:p>
            <a:r>
              <a:rPr lang="zh-CN" altLang="en-US" sz="1500">
                <a:solidFill>
                  <a:srgbClr val="FF0000"/>
                </a:solidFill>
              </a:rPr>
              <a:t>相同的</a:t>
            </a:r>
            <a:r>
              <a:rPr lang="en-US" altLang="zh-CN" sz="1500">
                <a:solidFill>
                  <a:srgbClr val="FF0000"/>
                </a:solidFill>
              </a:rPr>
              <a:t>rowkey</a:t>
            </a:r>
            <a:r>
              <a:rPr lang="zh-CN" altLang="en-US" sz="1500">
                <a:solidFill>
                  <a:srgbClr val="FF0000"/>
                </a:solidFill>
              </a:rPr>
              <a:t>是一行记录</a:t>
            </a:r>
          </a:p>
        </p:txBody>
      </p:sp>
      <p:sp>
        <p:nvSpPr>
          <p:cNvPr id="2" name="圆角矩形 1"/>
          <p:cNvSpPr/>
          <p:nvPr/>
        </p:nvSpPr>
        <p:spPr>
          <a:xfrm>
            <a:off x="6296025" y="3321685"/>
            <a:ext cx="5616575" cy="2640330"/>
          </a:xfrm>
          <a:prstGeom prst="roundRect">
            <a:avLst/>
          </a:prstGeom>
          <a:noFill/>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5252085" cy="521970"/>
          </a:xfrm>
          <a:prstGeom prst="rect">
            <a:avLst/>
          </a:prstGeom>
          <a:noFill/>
        </p:spPr>
        <p:txBody>
          <a:bodyPr wrap="square" rtlCol="0">
            <a:spAutoFit/>
          </a:bodyPr>
          <a:lstStyle/>
          <a:p>
            <a:r>
              <a:rPr lang="en-US" altLang="zh-CN" sz="2800" b="1" dirty="0">
                <a:sym typeface="+mn-ea"/>
              </a:rPr>
              <a:t>6.2.3  </a:t>
            </a:r>
            <a:r>
              <a:rPr lang="zh-CN" altLang="en-US" sz="2800" b="1" dirty="0">
                <a:sym typeface="+mn-ea"/>
              </a:rPr>
              <a:t>安装</a:t>
            </a:r>
            <a:r>
              <a:rPr lang="en-US" altLang="zh-CN" sz="2800" b="1" dirty="0">
                <a:sym typeface="+mn-ea"/>
              </a:rPr>
              <a:t>Hive</a:t>
            </a:r>
            <a:endParaRPr lang="zh-CN" altLang="en-US" sz="2800" b="1" dirty="0">
              <a:sym typeface="+mn-ea"/>
            </a:endParaRPr>
          </a:p>
        </p:txBody>
      </p:sp>
      <p:sp>
        <p:nvSpPr>
          <p:cNvPr id="14338" name="AutoShape 2" descr="http://img5.imgtn.bdimg.com/it/u=1961741723,3682482388&amp;fm=26&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14340" name="AutoShape 4" descr="http://img5.imgtn.bdimg.com/it/u=1961741723,3682482388&amp;fm=26&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pic>
        <p:nvPicPr>
          <p:cNvPr id="14342" name="Picture 6" descr="https://timgsa.baidu.com/timg?image&amp;quality=80&amp;size=b9999_10000&amp;sec=1502728983719&amp;di=b5c5fd0355a9bdf1d0f476f6ba99a230&amp;imgtype=0&amp;src=http%3A%2F%2Fimg0w.pconline.com.cn%2Fpconline%2F1307%2F22%2F3392887_13-2.jpg"/>
          <p:cNvPicPr>
            <a:picLocks noChangeAspect="1" noChangeArrowheads="1"/>
          </p:cNvPicPr>
          <p:nvPr/>
        </p:nvPicPr>
        <p:blipFill>
          <a:blip r:embed="rId2" cstate="print"/>
          <a:srcRect/>
          <a:stretch>
            <a:fillRect/>
          </a:stretch>
        </p:blipFill>
        <p:spPr bwMode="auto">
          <a:xfrm>
            <a:off x="155575" y="-136525"/>
            <a:ext cx="38100" cy="76200"/>
          </a:xfrm>
          <a:prstGeom prst="rect">
            <a:avLst/>
          </a:prstGeom>
          <a:noFill/>
        </p:spPr>
      </p:pic>
      <p:sp>
        <p:nvSpPr>
          <p:cNvPr id="40" name="文本框 39"/>
          <p:cNvSpPr txBox="1"/>
          <p:nvPr/>
        </p:nvSpPr>
        <p:spPr>
          <a:xfrm>
            <a:off x="659765" y="1334770"/>
            <a:ext cx="5701665" cy="368300"/>
          </a:xfrm>
          <a:prstGeom prst="rect">
            <a:avLst/>
          </a:prstGeom>
          <a:noFill/>
        </p:spPr>
        <p:txBody>
          <a:bodyPr wrap="square" rtlCol="0">
            <a:spAutoFit/>
          </a:bodyPr>
          <a:lstStyle/>
          <a:p>
            <a:r>
              <a:rPr lang="zh-CN" altLang="en-US"/>
              <a:t>（</a:t>
            </a:r>
            <a:r>
              <a:rPr lang="en-US" altLang="zh-CN"/>
              <a:t>3</a:t>
            </a:r>
            <a:r>
              <a:rPr lang="zh-CN" altLang="en-US"/>
              <a:t>）安装</a:t>
            </a:r>
            <a:r>
              <a:rPr lang="en-US" altLang="zh-CN"/>
              <a:t>Hive</a:t>
            </a:r>
          </a:p>
        </p:txBody>
      </p:sp>
      <p:sp>
        <p:nvSpPr>
          <p:cNvPr id="5" name="矩形 4"/>
          <p:cNvSpPr/>
          <p:nvPr/>
        </p:nvSpPr>
        <p:spPr>
          <a:xfrm>
            <a:off x="1307465" y="2040255"/>
            <a:ext cx="6248400" cy="579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a:solidFill>
                  <a:schemeClr val="tx1"/>
                </a:solidFill>
              </a:rPr>
              <a:t>解压hive安装包</a:t>
            </a:r>
          </a:p>
        </p:txBody>
      </p:sp>
      <p:sp>
        <p:nvSpPr>
          <p:cNvPr id="6" name="矩形 5"/>
          <p:cNvSpPr/>
          <p:nvPr/>
        </p:nvSpPr>
        <p:spPr>
          <a:xfrm>
            <a:off x="1307465" y="2956560"/>
            <a:ext cx="6248400" cy="57912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l"/>
            <a:r>
              <a:rPr lang="zh-CN" altLang="en-US">
                <a:solidFill>
                  <a:schemeClr val="tx1"/>
                </a:solidFill>
                <a:sym typeface="+mn-ea"/>
              </a:rPr>
              <a:t>配置环境变量</a:t>
            </a:r>
            <a:endParaRPr lang="zh-CN" altLang="en-US">
              <a:solidFill>
                <a:schemeClr val="tx1"/>
              </a:solidFill>
            </a:endParaRPr>
          </a:p>
        </p:txBody>
      </p:sp>
      <p:sp>
        <p:nvSpPr>
          <p:cNvPr id="7" name="矩形 6"/>
          <p:cNvSpPr/>
          <p:nvPr/>
        </p:nvSpPr>
        <p:spPr>
          <a:xfrm>
            <a:off x="1307465" y="3818890"/>
            <a:ext cx="6248400" cy="579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a:solidFill>
                  <a:schemeClr val="tx1"/>
                </a:solidFill>
              </a:rPr>
              <a:t>配置conf/hive-site.xml</a:t>
            </a:r>
          </a:p>
        </p:txBody>
      </p:sp>
      <p:sp>
        <p:nvSpPr>
          <p:cNvPr id="8" name="矩形 7"/>
          <p:cNvSpPr/>
          <p:nvPr/>
        </p:nvSpPr>
        <p:spPr>
          <a:xfrm>
            <a:off x="1307465" y="4641850"/>
            <a:ext cx="6248400" cy="9594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a:solidFill>
                  <a:schemeClr val="tx1"/>
                </a:solidFill>
              </a:rPr>
              <a:t>如果是</a:t>
            </a:r>
            <a:r>
              <a:rPr lang="en-US" altLang="zh-CN">
                <a:solidFill>
                  <a:schemeClr val="tx1"/>
                </a:solidFill>
              </a:rPr>
              <a:t>derby</a:t>
            </a:r>
            <a:r>
              <a:rPr lang="zh-CN" altLang="en-US">
                <a:solidFill>
                  <a:schemeClr val="tx1"/>
                </a:solidFill>
              </a:rPr>
              <a:t>，初始化：schematool -dbType derby -initSchema</a:t>
            </a:r>
          </a:p>
          <a:p>
            <a:pPr algn="l"/>
            <a:r>
              <a:rPr lang="zh-CN" altLang="en-US">
                <a:solidFill>
                  <a:schemeClr val="tx1"/>
                </a:solidFill>
              </a:rPr>
              <a:t>如果是</a:t>
            </a:r>
            <a:r>
              <a:rPr lang="en-US" altLang="zh-CN">
                <a:solidFill>
                  <a:schemeClr val="tx1"/>
                </a:solidFill>
              </a:rPr>
              <a:t>mysql</a:t>
            </a:r>
            <a:r>
              <a:rPr lang="zh-CN" altLang="en-US">
                <a:solidFill>
                  <a:schemeClr val="tx1"/>
                </a:solidFill>
              </a:rPr>
              <a:t>，将</a:t>
            </a:r>
            <a:r>
              <a:rPr lang="en-US" altLang="zh-CN">
                <a:solidFill>
                  <a:schemeClr val="tx1"/>
                </a:solidFill>
              </a:rPr>
              <a:t>MySQL</a:t>
            </a:r>
            <a:r>
              <a:rPr lang="zh-CN" altLang="en-US">
                <a:solidFill>
                  <a:schemeClr val="tx1"/>
                </a:solidFill>
              </a:rPr>
              <a:t>驱动拷贝到</a:t>
            </a:r>
            <a:r>
              <a:rPr lang="en-US" altLang="zh-CN">
                <a:solidFill>
                  <a:schemeClr val="tx1"/>
                </a:solidFill>
              </a:rPr>
              <a:t>lib</a:t>
            </a:r>
            <a:r>
              <a:rPr lang="zh-CN" altLang="en-US">
                <a:solidFill>
                  <a:schemeClr val="tx1"/>
                </a:solidFill>
              </a:rPr>
              <a:t>下，初始化：</a:t>
            </a:r>
          </a:p>
          <a:p>
            <a:pPr algn="l"/>
            <a:r>
              <a:rPr lang="zh-CN" altLang="en-US">
                <a:solidFill>
                  <a:schemeClr val="tx1"/>
                </a:solidFill>
              </a:rPr>
              <a:t>schematool -dbType mysql -initSchema</a:t>
            </a:r>
          </a:p>
        </p:txBody>
      </p:sp>
      <p:sp>
        <p:nvSpPr>
          <p:cNvPr id="9" name="矩形 8"/>
          <p:cNvSpPr/>
          <p:nvPr/>
        </p:nvSpPr>
        <p:spPr>
          <a:xfrm>
            <a:off x="1307465" y="5831205"/>
            <a:ext cx="6248400" cy="5486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solidFill>
                  <a:schemeClr val="tx1"/>
                </a:solidFill>
              </a:rPr>
              <a:t>启动</a:t>
            </a:r>
            <a:r>
              <a:rPr lang="en-US" altLang="zh-CN">
                <a:solidFill>
                  <a:schemeClr val="tx1"/>
                </a:solidFill>
              </a:rPr>
              <a:t>hive:  </a:t>
            </a:r>
            <a:r>
              <a:rPr lang="zh-CN" altLang="en-US">
                <a:solidFill>
                  <a:schemeClr val="tx1"/>
                </a:solidFill>
              </a:rPr>
              <a:t>输入</a:t>
            </a:r>
            <a:r>
              <a:rPr lang="en-US" altLang="zh-CN">
                <a:solidFill>
                  <a:schemeClr val="tx1"/>
                </a:solidFill>
              </a:rPr>
              <a:t>hive</a:t>
            </a:r>
          </a:p>
        </p:txBody>
      </p:sp>
      <p:graphicFrame>
        <p:nvGraphicFramePr>
          <p:cNvPr id="3" name="对象 2">
            <a:hlinkClick r:id="" action="ppaction://ole?verb=0"/>
          </p:cNvPr>
          <p:cNvGraphicFramePr>
            <a:graphicFrameLocks noChangeAspect="1"/>
          </p:cNvGraphicFramePr>
          <p:nvPr/>
        </p:nvGraphicFramePr>
        <p:xfrm>
          <a:off x="8401050" y="3648075"/>
          <a:ext cx="1757680" cy="1206500"/>
        </p:xfrm>
        <a:graphic>
          <a:graphicData uri="http://schemas.openxmlformats.org/presentationml/2006/ole">
            <mc:AlternateContent xmlns:mc="http://schemas.openxmlformats.org/markup-compatibility/2006">
              <mc:Choice xmlns:v="urn:schemas-microsoft-com:vml" Requires="v">
                <p:oleObj showAsIcon="1" r:id="rId3" imgW="971550" imgH="666750" progId="Package">
                  <p:embed/>
                </p:oleObj>
              </mc:Choice>
              <mc:Fallback>
                <p:oleObj showAsIcon="1" r:id="rId3" imgW="971550" imgH="666750" progId="Package">
                  <p:embed/>
                  <p:pic>
                    <p:nvPicPr>
                      <p:cNvPr id="0" name="图片 1025"/>
                      <p:cNvPicPr/>
                      <p:nvPr/>
                    </p:nvPicPr>
                    <p:blipFill>
                      <a:blip r:embed="rId4"/>
                      <a:stretch>
                        <a:fillRect/>
                      </a:stretch>
                    </p:blipFill>
                    <p:spPr>
                      <a:xfrm>
                        <a:off x="8401050" y="3648075"/>
                        <a:ext cx="1757680" cy="1206500"/>
                      </a:xfrm>
                      <a:prstGeom prst="rect">
                        <a:avLst/>
                      </a:prstGeom>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5252085" cy="521970"/>
          </a:xfrm>
          <a:prstGeom prst="rect">
            <a:avLst/>
          </a:prstGeom>
          <a:noFill/>
        </p:spPr>
        <p:txBody>
          <a:bodyPr wrap="square" rtlCol="0">
            <a:spAutoFit/>
          </a:bodyPr>
          <a:lstStyle/>
          <a:p>
            <a:r>
              <a:rPr lang="en-US" altLang="zh-CN" sz="2800" b="1" dirty="0">
                <a:sym typeface="+mn-ea"/>
              </a:rPr>
              <a:t>6.3.1  Pig</a:t>
            </a:r>
            <a:r>
              <a:rPr lang="zh-CN" altLang="en-US" sz="2800" b="1" dirty="0">
                <a:sym typeface="+mn-ea"/>
              </a:rPr>
              <a:t>简介</a:t>
            </a:r>
          </a:p>
        </p:txBody>
      </p:sp>
      <p:sp>
        <p:nvSpPr>
          <p:cNvPr id="14338" name="AutoShape 2" descr="http://img5.imgtn.bdimg.com/it/u=1961741723,3682482388&amp;fm=26&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14340" name="AutoShape 4" descr="http://img5.imgtn.bdimg.com/it/u=1961741723,3682482388&amp;fm=26&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pic>
        <p:nvPicPr>
          <p:cNvPr id="14342" name="Picture 6" descr="https://timgsa.baidu.com/timg?image&amp;quality=80&amp;size=b9999_10000&amp;sec=1502728983719&amp;di=b5c5fd0355a9bdf1d0f476f6ba99a230&amp;imgtype=0&amp;src=http%3A%2F%2Fimg0w.pconline.com.cn%2Fpconline%2F1307%2F22%2F3392887_13-2.jpg"/>
          <p:cNvPicPr>
            <a:picLocks noChangeAspect="1" noChangeArrowheads="1"/>
          </p:cNvPicPr>
          <p:nvPr/>
        </p:nvPicPr>
        <p:blipFill>
          <a:blip r:embed="rId3" cstate="print"/>
          <a:srcRect/>
          <a:stretch>
            <a:fillRect/>
          </a:stretch>
        </p:blipFill>
        <p:spPr bwMode="auto">
          <a:xfrm>
            <a:off x="155575" y="-136525"/>
            <a:ext cx="38100" cy="76200"/>
          </a:xfrm>
          <a:prstGeom prst="rect">
            <a:avLst/>
          </a:prstGeom>
          <a:noFill/>
        </p:spPr>
      </p:pic>
      <p:sp>
        <p:nvSpPr>
          <p:cNvPr id="2" name="文本框 1"/>
          <p:cNvSpPr txBox="1"/>
          <p:nvPr/>
        </p:nvSpPr>
        <p:spPr>
          <a:xfrm>
            <a:off x="675005" y="1637030"/>
            <a:ext cx="10841990" cy="1476375"/>
          </a:xfrm>
          <a:prstGeom prst="rect">
            <a:avLst/>
          </a:prstGeom>
          <a:noFill/>
        </p:spPr>
        <p:txBody>
          <a:bodyPr wrap="square" rtlCol="0">
            <a:spAutoFit/>
          </a:bodyPr>
          <a:lstStyle/>
          <a:p>
            <a:pPr>
              <a:lnSpc>
                <a:spcPct val="150000"/>
              </a:lnSpc>
            </a:pPr>
            <a:r>
              <a:rPr lang="en-US" altLang="zh-CN" sz="2000">
                <a:sym typeface="+mn-ea"/>
              </a:rPr>
              <a:t>     Pig </a:t>
            </a:r>
            <a:r>
              <a:rPr lang="zh-CN" altLang="en-US" sz="2000">
                <a:sym typeface="+mn-ea"/>
              </a:rPr>
              <a:t>是一种</a:t>
            </a:r>
            <a:r>
              <a:rPr lang="zh-CN" altLang="en-US" sz="2000">
                <a:solidFill>
                  <a:srgbClr val="FF0000"/>
                </a:solidFill>
                <a:sym typeface="+mn-ea"/>
              </a:rPr>
              <a:t>探索大规模数据集</a:t>
            </a:r>
            <a:r>
              <a:rPr lang="zh-CN" altLang="en-US" sz="2000">
                <a:sym typeface="+mn-ea"/>
              </a:rPr>
              <a:t>的</a:t>
            </a:r>
            <a:r>
              <a:rPr lang="zh-CN" altLang="en-US" sz="2000" b="1">
                <a:sym typeface="+mn-ea"/>
              </a:rPr>
              <a:t>脚本语言</a:t>
            </a:r>
            <a:r>
              <a:rPr lang="zh-CN" altLang="en-US" sz="2000">
                <a:sym typeface="+mn-ea"/>
              </a:rPr>
              <a:t>（也称为</a:t>
            </a:r>
            <a:r>
              <a:rPr lang="zh-CN" altLang="en-US" sz="2000">
                <a:solidFill>
                  <a:srgbClr val="FF0000"/>
                </a:solidFill>
                <a:sym typeface="+mn-ea"/>
              </a:rPr>
              <a:t>数据流编程语言，</a:t>
            </a:r>
            <a:r>
              <a:rPr lang="zh-CN" altLang="en-US" sz="2000">
                <a:sym typeface="+mn-ea"/>
              </a:rPr>
              <a:t>这个语言叫</a:t>
            </a:r>
            <a:r>
              <a:rPr lang="en-US" altLang="zh-CN" sz="2000" b="1">
                <a:sym typeface="+mn-ea"/>
              </a:rPr>
              <a:t>PigLatin</a:t>
            </a:r>
            <a:r>
              <a:rPr lang="zh-CN" altLang="en-US" sz="2000">
                <a:sym typeface="+mn-ea"/>
              </a:rPr>
              <a:t>），它提供了更丰富的数据结构，并提供了更强大的数据变换操作，适用于</a:t>
            </a:r>
            <a:r>
              <a:rPr lang="en-US" altLang="zh-CN" sz="2000">
                <a:sym typeface="+mn-ea"/>
              </a:rPr>
              <a:t>Hadoop</a:t>
            </a:r>
            <a:r>
              <a:rPr lang="zh-CN" altLang="en-US" sz="2000">
                <a:sym typeface="+mn-ea"/>
              </a:rPr>
              <a:t>平台来查询大型</a:t>
            </a:r>
            <a:r>
              <a:rPr lang="zh-CN" altLang="en-US" sz="2000">
                <a:solidFill>
                  <a:srgbClr val="FF0000"/>
                </a:solidFill>
                <a:sym typeface="+mn-ea"/>
              </a:rPr>
              <a:t>半结构化</a:t>
            </a:r>
            <a:r>
              <a:rPr lang="zh-CN" altLang="en-US" sz="2000">
                <a:sym typeface="+mn-ea"/>
              </a:rPr>
              <a:t>数据集（比如日志文件）；</a:t>
            </a:r>
            <a:r>
              <a:rPr lang="zh-CN" altLang="en-US" sz="2000">
                <a:solidFill>
                  <a:srgbClr val="FF0000"/>
                </a:solidFill>
                <a:sym typeface="+mn-ea"/>
              </a:rPr>
              <a:t>和</a:t>
            </a:r>
            <a:r>
              <a:rPr lang="en-US" altLang="zh-CN" sz="2000">
                <a:solidFill>
                  <a:srgbClr val="FF0000"/>
                </a:solidFill>
                <a:sym typeface="+mn-ea"/>
              </a:rPr>
              <a:t>Hive</a:t>
            </a:r>
            <a:r>
              <a:rPr lang="zh-CN" altLang="en-US" sz="2000">
                <a:solidFill>
                  <a:srgbClr val="FF0000"/>
                </a:solidFill>
                <a:sym typeface="+mn-ea"/>
              </a:rPr>
              <a:t>一样，</a:t>
            </a:r>
            <a:r>
              <a:rPr lang="en-US" altLang="zh-CN" sz="2000">
                <a:solidFill>
                  <a:srgbClr val="FF0000"/>
                </a:solidFill>
                <a:sym typeface="+mn-ea"/>
              </a:rPr>
              <a:t>PigLatin</a:t>
            </a:r>
            <a:r>
              <a:rPr lang="zh-CN" altLang="en-US" sz="2000">
                <a:solidFill>
                  <a:srgbClr val="FF0000"/>
                </a:solidFill>
                <a:sym typeface="+mn-ea"/>
              </a:rPr>
              <a:t>语句最终也会转换成</a:t>
            </a:r>
            <a:r>
              <a:rPr lang="en-US" altLang="zh-CN" sz="2000">
                <a:solidFill>
                  <a:srgbClr val="FF0000"/>
                </a:solidFill>
                <a:sym typeface="+mn-ea"/>
              </a:rPr>
              <a:t>MapReduce</a:t>
            </a:r>
            <a:r>
              <a:rPr lang="zh-CN" altLang="en-US" sz="2000">
                <a:solidFill>
                  <a:srgbClr val="FF0000"/>
                </a:solidFill>
                <a:sym typeface="+mn-ea"/>
              </a:rPr>
              <a:t>运行</a:t>
            </a:r>
            <a:r>
              <a:rPr lang="zh-CN" altLang="en-US" sz="2000">
                <a:sym typeface="+mn-ea"/>
              </a:rPr>
              <a:t>。</a:t>
            </a:r>
          </a:p>
        </p:txBody>
      </p:sp>
      <p:pic>
        <p:nvPicPr>
          <p:cNvPr id="3" name="图片 2"/>
          <p:cNvPicPr>
            <a:picLocks noChangeAspect="1"/>
          </p:cNvPicPr>
          <p:nvPr/>
        </p:nvPicPr>
        <p:blipFill>
          <a:blip r:embed="rId4"/>
          <a:srcRect l="26595" r="25740"/>
          <a:stretch>
            <a:fillRect/>
          </a:stretch>
        </p:blipFill>
        <p:spPr>
          <a:xfrm>
            <a:off x="4782503" y="3315018"/>
            <a:ext cx="2371725" cy="2808605"/>
          </a:xfrm>
          <a:prstGeom prst="rect">
            <a:avLst/>
          </a:prstGeom>
          <a:noFill/>
          <a:ln w="9525">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5252085" cy="521970"/>
          </a:xfrm>
          <a:prstGeom prst="rect">
            <a:avLst/>
          </a:prstGeom>
          <a:noFill/>
        </p:spPr>
        <p:txBody>
          <a:bodyPr wrap="square" rtlCol="0">
            <a:spAutoFit/>
          </a:bodyPr>
          <a:lstStyle/>
          <a:p>
            <a:r>
              <a:rPr lang="en-US" altLang="zh-CN" sz="2800" b="1" dirty="0">
                <a:sym typeface="+mn-ea"/>
              </a:rPr>
              <a:t>6.3.1  Pig</a:t>
            </a:r>
            <a:r>
              <a:rPr lang="zh-CN" altLang="en-US" sz="2800" b="1" dirty="0">
                <a:sym typeface="+mn-ea"/>
              </a:rPr>
              <a:t>简介</a:t>
            </a:r>
            <a:endParaRPr lang="en-US" altLang="zh-CN" sz="2800" b="1" dirty="0">
              <a:sym typeface="+mn-ea"/>
            </a:endParaRPr>
          </a:p>
        </p:txBody>
      </p:sp>
      <p:sp>
        <p:nvSpPr>
          <p:cNvPr id="14338" name="AutoShape 2" descr="http://img5.imgtn.bdimg.com/it/u=1961741723,3682482388&amp;fm=26&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14340" name="AutoShape 4" descr="http://img5.imgtn.bdimg.com/it/u=1961741723,3682482388&amp;fm=26&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pic>
        <p:nvPicPr>
          <p:cNvPr id="14342" name="Picture 6" descr="https://timgsa.baidu.com/timg?image&amp;quality=80&amp;size=b9999_10000&amp;sec=1502728983719&amp;di=b5c5fd0355a9bdf1d0f476f6ba99a230&amp;imgtype=0&amp;src=http%3A%2F%2Fimg0w.pconline.com.cn%2Fpconline%2F1307%2F22%2F3392887_13-2.jpg"/>
          <p:cNvPicPr>
            <a:picLocks noChangeAspect="1" noChangeArrowheads="1"/>
          </p:cNvPicPr>
          <p:nvPr/>
        </p:nvPicPr>
        <p:blipFill>
          <a:blip r:embed="rId3" cstate="print"/>
          <a:srcRect/>
          <a:stretch>
            <a:fillRect/>
          </a:stretch>
        </p:blipFill>
        <p:spPr bwMode="auto">
          <a:xfrm>
            <a:off x="155575" y="-136525"/>
            <a:ext cx="38100" cy="76200"/>
          </a:xfrm>
          <a:prstGeom prst="rect">
            <a:avLst/>
          </a:prstGeom>
          <a:noFill/>
        </p:spPr>
      </p:pic>
      <p:sp>
        <p:nvSpPr>
          <p:cNvPr id="18" name="文本框 17"/>
          <p:cNvSpPr txBox="1"/>
          <p:nvPr/>
        </p:nvSpPr>
        <p:spPr>
          <a:xfrm>
            <a:off x="4817110" y="6464300"/>
            <a:ext cx="2170430" cy="368300"/>
          </a:xfrm>
          <a:prstGeom prst="rect">
            <a:avLst/>
          </a:prstGeom>
          <a:noFill/>
        </p:spPr>
        <p:txBody>
          <a:bodyPr wrap="square" rtlCol="0">
            <a:spAutoFit/>
          </a:bodyPr>
          <a:lstStyle/>
          <a:p>
            <a:r>
              <a:rPr lang="en-US" altLang="zh-CN"/>
              <a:t>Hadoop</a:t>
            </a:r>
            <a:r>
              <a:rPr lang="zh-CN" altLang="en-US"/>
              <a:t>生态圈</a:t>
            </a:r>
          </a:p>
        </p:txBody>
      </p:sp>
      <p:sp>
        <p:nvSpPr>
          <p:cNvPr id="3" name="圆角矩形 2"/>
          <p:cNvSpPr/>
          <p:nvPr/>
        </p:nvSpPr>
        <p:spPr>
          <a:xfrm>
            <a:off x="2147570" y="2395855"/>
            <a:ext cx="7277100" cy="67183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b="1">
                <a:solidFill>
                  <a:schemeClr val="tx1"/>
                </a:solidFill>
              </a:rPr>
              <a:t>Ambari</a:t>
            </a:r>
            <a:endParaRPr lang="en-US" altLang="zh-CN">
              <a:solidFill>
                <a:schemeClr val="tx1"/>
              </a:solidFill>
            </a:endParaRPr>
          </a:p>
          <a:p>
            <a:pPr algn="ctr"/>
            <a:r>
              <a:rPr lang="zh-CN" altLang="en-US" sz="1400">
                <a:solidFill>
                  <a:schemeClr val="tx1"/>
                </a:solidFill>
              </a:rPr>
              <a:t>（安装部署工具）</a:t>
            </a:r>
          </a:p>
        </p:txBody>
      </p:sp>
      <p:sp>
        <p:nvSpPr>
          <p:cNvPr id="2" name="圆角矩形 1"/>
          <p:cNvSpPr/>
          <p:nvPr/>
        </p:nvSpPr>
        <p:spPr>
          <a:xfrm>
            <a:off x="2148205" y="3150870"/>
            <a:ext cx="737235" cy="33007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rot="16200000">
            <a:off x="1279525" y="4479925"/>
            <a:ext cx="2446655" cy="583565"/>
          </a:xfrm>
          <a:prstGeom prst="rect">
            <a:avLst/>
          </a:prstGeom>
          <a:noFill/>
        </p:spPr>
        <p:txBody>
          <a:bodyPr wrap="square" rtlCol="0">
            <a:spAutoFit/>
          </a:bodyPr>
          <a:lstStyle/>
          <a:p>
            <a:pPr algn="ctr"/>
            <a:r>
              <a:rPr lang="en-US" altLang="zh-CN" b="1">
                <a:solidFill>
                  <a:schemeClr val="bg1"/>
                </a:solidFill>
              </a:rPr>
              <a:t>Zookeeper</a:t>
            </a:r>
            <a:endParaRPr lang="en-US" altLang="zh-CN">
              <a:solidFill>
                <a:schemeClr val="bg1"/>
              </a:solidFill>
            </a:endParaRPr>
          </a:p>
          <a:p>
            <a:pPr algn="ctr"/>
            <a:r>
              <a:rPr lang="en-US" altLang="zh-CN" sz="1400">
                <a:solidFill>
                  <a:schemeClr val="bg1"/>
                </a:solidFill>
              </a:rPr>
              <a:t>(</a:t>
            </a:r>
            <a:r>
              <a:rPr lang="zh-CN" altLang="en-US" sz="1400">
                <a:solidFill>
                  <a:schemeClr val="bg1"/>
                </a:solidFill>
              </a:rPr>
              <a:t>分布式协调服务</a:t>
            </a:r>
            <a:r>
              <a:rPr lang="en-US" altLang="zh-CN" sz="1400">
                <a:solidFill>
                  <a:schemeClr val="bg1"/>
                </a:solidFill>
              </a:rPr>
              <a:t>)</a:t>
            </a:r>
          </a:p>
        </p:txBody>
      </p:sp>
      <p:sp>
        <p:nvSpPr>
          <p:cNvPr id="6" name="圆角矩形 5"/>
          <p:cNvSpPr/>
          <p:nvPr/>
        </p:nvSpPr>
        <p:spPr>
          <a:xfrm>
            <a:off x="3068955" y="3150235"/>
            <a:ext cx="697230" cy="247967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9" name="文本框 8"/>
          <p:cNvSpPr txBox="1"/>
          <p:nvPr/>
        </p:nvSpPr>
        <p:spPr>
          <a:xfrm rot="16200000">
            <a:off x="2510790" y="4229100"/>
            <a:ext cx="1813560" cy="583565"/>
          </a:xfrm>
          <a:prstGeom prst="rect">
            <a:avLst/>
          </a:prstGeom>
          <a:noFill/>
        </p:spPr>
        <p:txBody>
          <a:bodyPr wrap="square" rtlCol="0">
            <a:spAutoFit/>
          </a:bodyPr>
          <a:lstStyle/>
          <a:p>
            <a:pPr algn="ctr"/>
            <a:r>
              <a:rPr lang="en-US" altLang="zh-CN" b="1">
                <a:solidFill>
                  <a:schemeClr val="bg1"/>
                </a:solidFill>
              </a:rPr>
              <a:t>HBase</a:t>
            </a:r>
            <a:endParaRPr lang="en-US" altLang="zh-CN">
              <a:solidFill>
                <a:schemeClr val="bg1"/>
              </a:solidFill>
            </a:endParaRPr>
          </a:p>
          <a:p>
            <a:pPr algn="ctr"/>
            <a:r>
              <a:rPr lang="en-US" altLang="zh-CN" sz="1400">
                <a:solidFill>
                  <a:schemeClr val="bg1"/>
                </a:solidFill>
              </a:rPr>
              <a:t>(</a:t>
            </a:r>
            <a:r>
              <a:rPr lang="zh-CN" altLang="en-US" sz="1400">
                <a:solidFill>
                  <a:schemeClr val="bg1"/>
                </a:solidFill>
              </a:rPr>
              <a:t>分布式数据库</a:t>
            </a:r>
            <a:r>
              <a:rPr lang="en-US" altLang="zh-CN" sz="1400">
                <a:solidFill>
                  <a:schemeClr val="bg1"/>
                </a:solidFill>
              </a:rPr>
              <a:t>)</a:t>
            </a:r>
          </a:p>
        </p:txBody>
      </p:sp>
      <p:sp>
        <p:nvSpPr>
          <p:cNvPr id="10" name="圆角矩形 9"/>
          <p:cNvSpPr/>
          <p:nvPr/>
        </p:nvSpPr>
        <p:spPr>
          <a:xfrm>
            <a:off x="3053715" y="5740400"/>
            <a:ext cx="5449570" cy="68961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b="1"/>
              <a:t>HDFS</a:t>
            </a:r>
            <a:endParaRPr lang="en-US" altLang="zh-CN"/>
          </a:p>
          <a:p>
            <a:pPr algn="ctr"/>
            <a:r>
              <a:rPr lang="zh-CN" altLang="en-US" sz="1400"/>
              <a:t>（分布式存储系统）</a:t>
            </a:r>
          </a:p>
        </p:txBody>
      </p:sp>
      <p:sp>
        <p:nvSpPr>
          <p:cNvPr id="7" name="圆角矩形 6"/>
          <p:cNvSpPr/>
          <p:nvPr/>
        </p:nvSpPr>
        <p:spPr>
          <a:xfrm>
            <a:off x="3877310" y="4822190"/>
            <a:ext cx="4625975" cy="68961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b="1"/>
              <a:t>YARN</a:t>
            </a:r>
            <a:endParaRPr lang="en-US" altLang="zh-CN"/>
          </a:p>
          <a:p>
            <a:pPr algn="ctr"/>
            <a:r>
              <a:rPr lang="zh-CN" altLang="en-US" sz="1400"/>
              <a:t>（资源调度框架）</a:t>
            </a:r>
          </a:p>
        </p:txBody>
      </p:sp>
      <p:sp>
        <p:nvSpPr>
          <p:cNvPr id="13" name="圆角矩形 12"/>
          <p:cNvSpPr/>
          <p:nvPr/>
        </p:nvSpPr>
        <p:spPr>
          <a:xfrm>
            <a:off x="3892550" y="4071620"/>
            <a:ext cx="3323590" cy="55308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b="1"/>
              <a:t>MapReduce</a:t>
            </a:r>
            <a:endParaRPr lang="en-US" altLang="zh-CN"/>
          </a:p>
          <a:p>
            <a:pPr algn="ctr"/>
            <a:r>
              <a:rPr lang="zh-CN" altLang="en-US" sz="1400"/>
              <a:t>（离线计算）</a:t>
            </a:r>
          </a:p>
        </p:txBody>
      </p:sp>
      <p:sp>
        <p:nvSpPr>
          <p:cNvPr id="14" name="圆角矩形 13"/>
          <p:cNvSpPr/>
          <p:nvPr/>
        </p:nvSpPr>
        <p:spPr>
          <a:xfrm>
            <a:off x="7383145" y="4071620"/>
            <a:ext cx="945515" cy="57912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a:t>...</a:t>
            </a:r>
          </a:p>
        </p:txBody>
      </p:sp>
      <p:sp>
        <p:nvSpPr>
          <p:cNvPr id="15" name="圆角矩形 14"/>
          <p:cNvSpPr/>
          <p:nvPr/>
        </p:nvSpPr>
        <p:spPr>
          <a:xfrm>
            <a:off x="3923030" y="3197860"/>
            <a:ext cx="748030" cy="54864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a:t>Hive</a:t>
            </a:r>
          </a:p>
        </p:txBody>
      </p:sp>
      <p:sp>
        <p:nvSpPr>
          <p:cNvPr id="16" name="圆角矩形 15"/>
          <p:cNvSpPr/>
          <p:nvPr/>
        </p:nvSpPr>
        <p:spPr>
          <a:xfrm>
            <a:off x="4777740" y="3192780"/>
            <a:ext cx="709295" cy="548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Pig</a:t>
            </a:r>
          </a:p>
        </p:txBody>
      </p:sp>
      <p:sp>
        <p:nvSpPr>
          <p:cNvPr id="17" name="圆角矩形 16"/>
          <p:cNvSpPr/>
          <p:nvPr/>
        </p:nvSpPr>
        <p:spPr>
          <a:xfrm>
            <a:off x="5570220" y="3197860"/>
            <a:ext cx="1470660" cy="548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ym typeface="+mn-ea"/>
              </a:rPr>
              <a:t>Mahout</a:t>
            </a:r>
            <a:endParaRPr lang="en-US" altLang="zh-CN"/>
          </a:p>
        </p:txBody>
      </p:sp>
      <p:sp>
        <p:nvSpPr>
          <p:cNvPr id="8" name="圆角矩形 7"/>
          <p:cNvSpPr/>
          <p:nvPr/>
        </p:nvSpPr>
        <p:spPr>
          <a:xfrm>
            <a:off x="7216140" y="3197860"/>
            <a:ext cx="1112520" cy="548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ym typeface="+mn-ea"/>
              </a:rPr>
              <a:t>...</a:t>
            </a:r>
            <a:endParaRPr lang="en-US" altLang="zh-CN"/>
          </a:p>
        </p:txBody>
      </p:sp>
      <p:sp>
        <p:nvSpPr>
          <p:cNvPr id="19" name="圆角矩形 18"/>
          <p:cNvSpPr/>
          <p:nvPr/>
        </p:nvSpPr>
        <p:spPr>
          <a:xfrm>
            <a:off x="8797290" y="4806315"/>
            <a:ext cx="701040" cy="162941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20" name="圆角矩形 19"/>
          <p:cNvSpPr/>
          <p:nvPr/>
        </p:nvSpPr>
        <p:spPr>
          <a:xfrm>
            <a:off x="8781415" y="3177540"/>
            <a:ext cx="701040" cy="147066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21" name="文本框 20"/>
          <p:cNvSpPr txBox="1"/>
          <p:nvPr/>
        </p:nvSpPr>
        <p:spPr>
          <a:xfrm rot="16200000">
            <a:off x="8359140" y="5339715"/>
            <a:ext cx="1576705" cy="583565"/>
          </a:xfrm>
          <a:prstGeom prst="rect">
            <a:avLst/>
          </a:prstGeom>
          <a:noFill/>
        </p:spPr>
        <p:txBody>
          <a:bodyPr wrap="square" rtlCol="0">
            <a:spAutoFit/>
          </a:bodyPr>
          <a:lstStyle/>
          <a:p>
            <a:pPr algn="ctr"/>
            <a:r>
              <a:rPr lang="en-US" altLang="zh-CN" b="1">
                <a:solidFill>
                  <a:schemeClr val="bg1"/>
                </a:solidFill>
              </a:rPr>
              <a:t>Sqoop</a:t>
            </a:r>
            <a:endParaRPr lang="en-US" altLang="zh-CN">
              <a:solidFill>
                <a:schemeClr val="bg1"/>
              </a:solidFill>
            </a:endParaRPr>
          </a:p>
          <a:p>
            <a:pPr algn="ctr"/>
            <a:r>
              <a:rPr lang="en-US" altLang="zh-CN" sz="1400">
                <a:solidFill>
                  <a:schemeClr val="bg1"/>
                </a:solidFill>
              </a:rPr>
              <a:t>(</a:t>
            </a:r>
            <a:r>
              <a:rPr lang="zh-CN" altLang="en-US" sz="1400">
                <a:solidFill>
                  <a:schemeClr val="bg1"/>
                </a:solidFill>
              </a:rPr>
              <a:t>数据库</a:t>
            </a:r>
            <a:r>
              <a:rPr lang="en-US" altLang="zh-CN" sz="1400">
                <a:solidFill>
                  <a:schemeClr val="bg1"/>
                </a:solidFill>
              </a:rPr>
              <a:t>ETL</a:t>
            </a:r>
            <a:r>
              <a:rPr lang="zh-CN" altLang="en-US" sz="1400">
                <a:solidFill>
                  <a:schemeClr val="bg1"/>
                </a:solidFill>
              </a:rPr>
              <a:t>工具</a:t>
            </a:r>
            <a:r>
              <a:rPr lang="en-US" altLang="zh-CN" sz="1400">
                <a:solidFill>
                  <a:schemeClr val="bg1"/>
                </a:solidFill>
              </a:rPr>
              <a:t>)</a:t>
            </a:r>
          </a:p>
        </p:txBody>
      </p:sp>
      <p:sp>
        <p:nvSpPr>
          <p:cNvPr id="22" name="文本框 21"/>
          <p:cNvSpPr txBox="1"/>
          <p:nvPr/>
        </p:nvSpPr>
        <p:spPr>
          <a:xfrm rot="16200000">
            <a:off x="8511540" y="3719195"/>
            <a:ext cx="1273810" cy="583565"/>
          </a:xfrm>
          <a:prstGeom prst="rect">
            <a:avLst/>
          </a:prstGeom>
          <a:noFill/>
        </p:spPr>
        <p:txBody>
          <a:bodyPr wrap="square" rtlCol="0">
            <a:spAutoFit/>
          </a:bodyPr>
          <a:lstStyle/>
          <a:p>
            <a:pPr algn="ctr"/>
            <a:r>
              <a:rPr lang="en-US" altLang="zh-CN" b="1">
                <a:solidFill>
                  <a:schemeClr val="bg1"/>
                </a:solidFill>
              </a:rPr>
              <a:t>Flume</a:t>
            </a:r>
            <a:endParaRPr lang="en-US" altLang="zh-CN">
              <a:solidFill>
                <a:schemeClr val="bg1"/>
              </a:solidFill>
            </a:endParaRPr>
          </a:p>
          <a:p>
            <a:pPr algn="ctr"/>
            <a:r>
              <a:rPr lang="en-US" altLang="zh-CN" sz="1400">
                <a:solidFill>
                  <a:schemeClr val="bg1"/>
                </a:solidFill>
              </a:rPr>
              <a:t>(</a:t>
            </a:r>
            <a:r>
              <a:rPr lang="zh-CN" altLang="en-US" sz="1400">
                <a:solidFill>
                  <a:schemeClr val="bg1"/>
                </a:solidFill>
              </a:rPr>
              <a:t>日志采集</a:t>
            </a:r>
            <a:r>
              <a:rPr lang="en-US" altLang="zh-CN" sz="1400">
                <a:solidFill>
                  <a:schemeClr val="bg1"/>
                </a:solidFill>
              </a:rPr>
              <a:t>)</a:t>
            </a:r>
          </a:p>
        </p:txBody>
      </p:sp>
      <p:sp>
        <p:nvSpPr>
          <p:cNvPr id="12" name="文本框 11"/>
          <p:cNvSpPr txBox="1"/>
          <p:nvPr/>
        </p:nvSpPr>
        <p:spPr>
          <a:xfrm>
            <a:off x="4081780" y="3725545"/>
            <a:ext cx="1461135" cy="306705"/>
          </a:xfrm>
          <a:prstGeom prst="rect">
            <a:avLst/>
          </a:prstGeom>
          <a:noFill/>
        </p:spPr>
        <p:txBody>
          <a:bodyPr wrap="square" rtlCol="0">
            <a:spAutoFit/>
          </a:bodyPr>
          <a:lstStyle/>
          <a:p>
            <a:r>
              <a:rPr lang="zh-CN" altLang="en-US" sz="1400"/>
              <a:t>数据分析引擎</a:t>
            </a:r>
          </a:p>
        </p:txBody>
      </p:sp>
      <p:sp>
        <p:nvSpPr>
          <p:cNvPr id="23" name="文本框 22"/>
          <p:cNvSpPr txBox="1"/>
          <p:nvPr/>
        </p:nvSpPr>
        <p:spPr>
          <a:xfrm>
            <a:off x="5574030" y="3719195"/>
            <a:ext cx="1466215" cy="306705"/>
          </a:xfrm>
          <a:prstGeom prst="rect">
            <a:avLst/>
          </a:prstGeom>
          <a:noFill/>
        </p:spPr>
        <p:txBody>
          <a:bodyPr wrap="square" rtlCol="0">
            <a:spAutoFit/>
          </a:bodyPr>
          <a:lstStyle/>
          <a:p>
            <a:r>
              <a:rPr lang="zh-CN" altLang="en-US" sz="1400"/>
              <a:t>机器学习算法库</a:t>
            </a:r>
          </a:p>
        </p:txBody>
      </p:sp>
      <p:sp>
        <p:nvSpPr>
          <p:cNvPr id="24" name="文本框 23"/>
          <p:cNvSpPr txBox="1"/>
          <p:nvPr/>
        </p:nvSpPr>
        <p:spPr>
          <a:xfrm rot="16200000">
            <a:off x="7911465" y="4493895"/>
            <a:ext cx="1576705" cy="306705"/>
          </a:xfrm>
          <a:prstGeom prst="rect">
            <a:avLst/>
          </a:prstGeom>
          <a:noFill/>
        </p:spPr>
        <p:txBody>
          <a:bodyPr wrap="square" rtlCol="0">
            <a:spAutoFit/>
          </a:bodyPr>
          <a:lstStyle/>
          <a:p>
            <a:pPr algn="ctr"/>
            <a:r>
              <a:rPr lang="zh-CN" altLang="en-US" sz="1400">
                <a:solidFill>
                  <a:schemeClr val="tx1"/>
                </a:solidFill>
              </a:rPr>
              <a:t>数据采集引擎</a:t>
            </a:r>
          </a:p>
        </p:txBody>
      </p:sp>
      <p:sp>
        <p:nvSpPr>
          <p:cNvPr id="25" name="圆角矩形 24"/>
          <p:cNvSpPr/>
          <p:nvPr/>
        </p:nvSpPr>
        <p:spPr>
          <a:xfrm>
            <a:off x="4737100" y="3067050"/>
            <a:ext cx="833120" cy="791845"/>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983615" y="1539875"/>
            <a:ext cx="10841990" cy="553085"/>
          </a:xfrm>
          <a:prstGeom prst="rect">
            <a:avLst/>
          </a:prstGeom>
          <a:noFill/>
        </p:spPr>
        <p:txBody>
          <a:bodyPr wrap="square" rtlCol="0">
            <a:spAutoFit/>
          </a:bodyPr>
          <a:lstStyle/>
          <a:p>
            <a:pPr>
              <a:lnSpc>
                <a:spcPct val="150000"/>
              </a:lnSpc>
            </a:pPr>
            <a:r>
              <a:rPr lang="en-US" sz="2000">
                <a:sym typeface="+mn-ea"/>
              </a:rPr>
              <a:t>Pig</a:t>
            </a:r>
            <a:r>
              <a:rPr lang="zh-CN" altLang="en-US" sz="2000">
                <a:sym typeface="+mn-ea"/>
              </a:rPr>
              <a:t>在生态圈中的位置如下：</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5252085" cy="521970"/>
          </a:xfrm>
          <a:prstGeom prst="rect">
            <a:avLst/>
          </a:prstGeom>
          <a:noFill/>
        </p:spPr>
        <p:txBody>
          <a:bodyPr wrap="square" rtlCol="0">
            <a:spAutoFit/>
          </a:bodyPr>
          <a:lstStyle/>
          <a:p>
            <a:r>
              <a:rPr lang="en-US" altLang="zh-CN" sz="2800" b="1" dirty="0">
                <a:sym typeface="+mn-ea"/>
              </a:rPr>
              <a:t>6.3.1  Pig</a:t>
            </a:r>
            <a:r>
              <a:rPr lang="zh-CN" altLang="en-US" sz="2800" b="1" dirty="0">
                <a:sym typeface="+mn-ea"/>
              </a:rPr>
              <a:t>简介</a:t>
            </a:r>
          </a:p>
        </p:txBody>
      </p:sp>
      <p:sp>
        <p:nvSpPr>
          <p:cNvPr id="14338" name="AutoShape 2" descr="http://img5.imgtn.bdimg.com/it/u=1961741723,3682482388&amp;fm=26&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14340" name="AutoShape 4" descr="http://img5.imgtn.bdimg.com/it/u=1961741723,3682482388&amp;fm=26&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pic>
        <p:nvPicPr>
          <p:cNvPr id="14342" name="Picture 6" descr="https://timgsa.baidu.com/timg?image&amp;quality=80&amp;size=b9999_10000&amp;sec=1502728983719&amp;di=b5c5fd0355a9bdf1d0f476f6ba99a230&amp;imgtype=0&amp;src=http%3A%2F%2Fimg0w.pconline.com.cn%2Fpconline%2F1307%2F22%2F3392887_13-2.jpg"/>
          <p:cNvPicPr>
            <a:picLocks noChangeAspect="1" noChangeArrowheads="1"/>
          </p:cNvPicPr>
          <p:nvPr/>
        </p:nvPicPr>
        <p:blipFill>
          <a:blip r:embed="rId3" cstate="print"/>
          <a:srcRect/>
          <a:stretch>
            <a:fillRect/>
          </a:stretch>
        </p:blipFill>
        <p:spPr bwMode="auto">
          <a:xfrm>
            <a:off x="155575" y="-136525"/>
            <a:ext cx="38100" cy="76200"/>
          </a:xfrm>
          <a:prstGeom prst="rect">
            <a:avLst/>
          </a:prstGeom>
          <a:noFill/>
        </p:spPr>
      </p:pic>
      <p:pic>
        <p:nvPicPr>
          <p:cNvPr id="5" name="图片 4"/>
          <p:cNvPicPr>
            <a:picLocks noChangeAspect="1"/>
          </p:cNvPicPr>
          <p:nvPr/>
        </p:nvPicPr>
        <p:blipFill>
          <a:blip r:embed="rId4"/>
          <a:stretch>
            <a:fillRect/>
          </a:stretch>
        </p:blipFill>
        <p:spPr>
          <a:xfrm>
            <a:off x="8464550" y="1538605"/>
            <a:ext cx="2330450" cy="1315720"/>
          </a:xfrm>
          <a:prstGeom prst="rect">
            <a:avLst/>
          </a:prstGeom>
        </p:spPr>
      </p:pic>
      <p:pic>
        <p:nvPicPr>
          <p:cNvPr id="27" name="图片 26"/>
          <p:cNvPicPr>
            <a:picLocks noChangeAspect="1"/>
          </p:cNvPicPr>
          <p:nvPr/>
        </p:nvPicPr>
        <p:blipFill>
          <a:blip r:embed="rId5"/>
          <a:stretch>
            <a:fillRect/>
          </a:stretch>
        </p:blipFill>
        <p:spPr>
          <a:xfrm>
            <a:off x="1162050" y="1538605"/>
            <a:ext cx="1490980" cy="1316355"/>
          </a:xfrm>
          <a:prstGeom prst="rect">
            <a:avLst/>
          </a:prstGeom>
        </p:spPr>
      </p:pic>
      <p:sp>
        <p:nvSpPr>
          <p:cNvPr id="6" name="左右箭头 5"/>
          <p:cNvSpPr/>
          <p:nvPr/>
        </p:nvSpPr>
        <p:spPr>
          <a:xfrm>
            <a:off x="4149725" y="1953260"/>
            <a:ext cx="3458210" cy="48704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649595" y="1584960"/>
            <a:ext cx="892810" cy="368300"/>
          </a:xfrm>
          <a:prstGeom prst="rect">
            <a:avLst/>
          </a:prstGeom>
          <a:noFill/>
        </p:spPr>
        <p:txBody>
          <a:bodyPr wrap="square" rtlCol="0">
            <a:spAutoFit/>
          </a:bodyPr>
          <a:lstStyle/>
          <a:p>
            <a:r>
              <a:rPr lang="zh-CN" altLang="en-US" b="1">
                <a:solidFill>
                  <a:srgbClr val="FF0000"/>
                </a:solidFill>
              </a:rPr>
              <a:t>区别</a:t>
            </a:r>
            <a:r>
              <a:rPr lang="en-US" altLang="zh-CN" b="1">
                <a:solidFill>
                  <a:srgbClr val="FF0000"/>
                </a:solidFill>
              </a:rPr>
              <a:t>1</a:t>
            </a:r>
          </a:p>
        </p:txBody>
      </p:sp>
      <p:sp>
        <p:nvSpPr>
          <p:cNvPr id="8" name="文本框 7"/>
          <p:cNvSpPr txBox="1"/>
          <p:nvPr/>
        </p:nvSpPr>
        <p:spPr>
          <a:xfrm>
            <a:off x="193675" y="2992120"/>
            <a:ext cx="4155440" cy="14763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a:t>SQL</a:t>
            </a:r>
            <a:r>
              <a:rPr lang="zh-CN" altLang="en-US"/>
              <a:t>语句：</a:t>
            </a:r>
            <a:endParaRPr lang="en-US" altLang="zh-CN"/>
          </a:p>
          <a:p>
            <a:r>
              <a:rPr lang="zh-CN" altLang="en-US">
                <a:sym typeface="+mn-ea"/>
              </a:rPr>
              <a:t>select empno,ename,sal from emp;</a:t>
            </a:r>
          </a:p>
          <a:p>
            <a:endParaRPr lang="en-US" altLang="zh-CN"/>
          </a:p>
          <a:p>
            <a:endParaRPr lang="en-US" altLang="zh-CN"/>
          </a:p>
          <a:p>
            <a:r>
              <a:rPr lang="en-US" altLang="zh-CN">
                <a:solidFill>
                  <a:srgbClr val="FF0000"/>
                </a:solidFill>
              </a:rPr>
              <a:t>Hive在Hadoop中扮演数据仓库的角色</a:t>
            </a:r>
          </a:p>
        </p:txBody>
      </p:sp>
      <p:sp>
        <p:nvSpPr>
          <p:cNvPr id="9" name="文本框 8"/>
          <p:cNvSpPr txBox="1"/>
          <p:nvPr/>
        </p:nvSpPr>
        <p:spPr>
          <a:xfrm>
            <a:off x="5180330" y="3147060"/>
            <a:ext cx="6730365" cy="92202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altLang="zh-CN">
                <a:sym typeface="+mn-ea"/>
              </a:rPr>
              <a:t>PigLatin</a:t>
            </a:r>
            <a:r>
              <a:rPr lang="zh-CN" altLang="en-US">
                <a:sym typeface="+mn-ea"/>
              </a:rPr>
              <a:t>（像</a:t>
            </a:r>
            <a:r>
              <a:rPr lang="en-US" altLang="zh-CN">
                <a:sym typeface="+mn-ea"/>
              </a:rPr>
              <a:t>Shell</a:t>
            </a:r>
            <a:r>
              <a:rPr lang="zh-CN" altLang="en-US">
                <a:sym typeface="+mn-ea"/>
              </a:rPr>
              <a:t>语句）</a:t>
            </a:r>
          </a:p>
          <a:p>
            <a:r>
              <a:rPr lang="zh-CN" altLang="en-US">
                <a:sym typeface="+mn-ea"/>
              </a:rPr>
              <a:t>emp3 = </a:t>
            </a:r>
            <a:r>
              <a:rPr lang="zh-CN" altLang="en-US">
                <a:solidFill>
                  <a:srgbClr val="FF0000"/>
                </a:solidFill>
                <a:sym typeface="+mn-ea"/>
              </a:rPr>
              <a:t>foreach </a:t>
            </a:r>
            <a:r>
              <a:rPr lang="zh-CN" altLang="en-US">
                <a:sym typeface="+mn-ea"/>
              </a:rPr>
              <a:t>emp </a:t>
            </a:r>
            <a:r>
              <a:rPr lang="zh-CN" altLang="en-US">
                <a:solidFill>
                  <a:srgbClr val="FF0000"/>
                </a:solidFill>
                <a:sym typeface="+mn-ea"/>
              </a:rPr>
              <a:t>generate </a:t>
            </a:r>
            <a:r>
              <a:rPr lang="zh-CN" altLang="en-US">
                <a:sym typeface="+mn-ea"/>
              </a:rPr>
              <a:t>empno,ename,sal;</a:t>
            </a:r>
          </a:p>
          <a:p>
            <a:r>
              <a:rPr lang="en-US" altLang="zh-CN">
                <a:solidFill>
                  <a:srgbClr val="FF0000"/>
                </a:solidFill>
                <a:sym typeface="+mn-ea"/>
              </a:rPr>
              <a:t>dump </a:t>
            </a:r>
            <a:r>
              <a:rPr lang="en-US" altLang="zh-CN">
                <a:sym typeface="+mn-ea"/>
              </a:rPr>
              <a:t>emp3;</a:t>
            </a:r>
            <a:endParaRPr lang="en-US" altLang="zh-CN"/>
          </a:p>
        </p:txBody>
      </p:sp>
      <p:sp>
        <p:nvSpPr>
          <p:cNvPr id="10" name="文本框 9"/>
          <p:cNvSpPr txBox="1"/>
          <p:nvPr/>
        </p:nvSpPr>
        <p:spPr>
          <a:xfrm>
            <a:off x="5180330" y="4221480"/>
            <a:ext cx="6730365" cy="36830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a:t>对输入的一步步操作。其中每一步都是对数据的一个简单的变换。</a:t>
            </a:r>
          </a:p>
        </p:txBody>
      </p:sp>
      <p:sp>
        <p:nvSpPr>
          <p:cNvPr id="11" name="下箭头 10"/>
          <p:cNvSpPr/>
          <p:nvPr/>
        </p:nvSpPr>
        <p:spPr>
          <a:xfrm>
            <a:off x="7981950" y="4676775"/>
            <a:ext cx="876935" cy="3733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5384165" y="5277485"/>
            <a:ext cx="6412865" cy="368300"/>
          </a:xfrm>
          <a:prstGeom prst="rect">
            <a:avLst/>
          </a:prstGeom>
          <a:noFill/>
        </p:spPr>
        <p:txBody>
          <a:bodyPr wrap="square" rtlCol="0">
            <a:spAutoFit/>
          </a:bodyPr>
          <a:lstStyle/>
          <a:p>
            <a:r>
              <a:rPr lang="zh-CN" altLang="en-US">
                <a:sym typeface="+mn-ea"/>
              </a:rPr>
              <a:t>丰富的数据结构，并提供了更强大的数据变换操作</a:t>
            </a:r>
            <a:endParaRPr lang="zh-CN" altLang="en-US"/>
          </a:p>
        </p:txBody>
      </p:sp>
      <p:sp>
        <p:nvSpPr>
          <p:cNvPr id="13" name="下箭头 12"/>
          <p:cNvSpPr/>
          <p:nvPr/>
        </p:nvSpPr>
        <p:spPr>
          <a:xfrm>
            <a:off x="1796415" y="4595495"/>
            <a:ext cx="746760" cy="11849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330325" y="5963920"/>
            <a:ext cx="1882775" cy="368300"/>
          </a:xfrm>
          <a:prstGeom prst="rect">
            <a:avLst/>
          </a:prstGeom>
          <a:noFill/>
        </p:spPr>
        <p:txBody>
          <a:bodyPr wrap="square" rtlCol="0">
            <a:spAutoFit/>
          </a:bodyPr>
          <a:lstStyle/>
          <a:p>
            <a:r>
              <a:rPr lang="en-US" altLang="zh-CN"/>
              <a:t>MapReduce</a:t>
            </a:r>
          </a:p>
        </p:txBody>
      </p:sp>
      <p:sp>
        <p:nvSpPr>
          <p:cNvPr id="15" name="文本框 14"/>
          <p:cNvSpPr txBox="1"/>
          <p:nvPr/>
        </p:nvSpPr>
        <p:spPr>
          <a:xfrm>
            <a:off x="7981950" y="6332220"/>
            <a:ext cx="2078990" cy="368300"/>
          </a:xfrm>
          <a:prstGeom prst="rect">
            <a:avLst/>
          </a:prstGeom>
          <a:noFill/>
        </p:spPr>
        <p:txBody>
          <a:bodyPr wrap="square" rtlCol="0">
            <a:spAutoFit/>
          </a:bodyPr>
          <a:lstStyle/>
          <a:p>
            <a:r>
              <a:rPr lang="en-US" altLang="zh-CN"/>
              <a:t>MapReduce</a:t>
            </a:r>
          </a:p>
        </p:txBody>
      </p:sp>
      <p:sp>
        <p:nvSpPr>
          <p:cNvPr id="16" name="下箭头 15"/>
          <p:cNvSpPr/>
          <p:nvPr/>
        </p:nvSpPr>
        <p:spPr>
          <a:xfrm>
            <a:off x="8107045" y="5780405"/>
            <a:ext cx="876935" cy="3733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5252085" cy="521970"/>
          </a:xfrm>
          <a:prstGeom prst="rect">
            <a:avLst/>
          </a:prstGeom>
          <a:noFill/>
        </p:spPr>
        <p:txBody>
          <a:bodyPr wrap="square" rtlCol="0">
            <a:spAutoFit/>
          </a:bodyPr>
          <a:lstStyle/>
          <a:p>
            <a:r>
              <a:rPr lang="en-US" altLang="zh-CN" sz="2800" b="1" dirty="0">
                <a:sym typeface="+mn-ea"/>
              </a:rPr>
              <a:t>6.3.1  Pig</a:t>
            </a:r>
            <a:r>
              <a:rPr lang="zh-CN" altLang="en-US" sz="2800" b="1" dirty="0">
                <a:sym typeface="+mn-ea"/>
              </a:rPr>
              <a:t>简介</a:t>
            </a:r>
          </a:p>
        </p:txBody>
      </p:sp>
      <p:sp>
        <p:nvSpPr>
          <p:cNvPr id="14338" name="AutoShape 2" descr="http://img5.imgtn.bdimg.com/it/u=1961741723,3682482388&amp;fm=26&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14340" name="AutoShape 4" descr="http://img5.imgtn.bdimg.com/it/u=1961741723,3682482388&amp;fm=26&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pic>
        <p:nvPicPr>
          <p:cNvPr id="14342" name="Picture 6" descr="https://timgsa.baidu.com/timg?image&amp;quality=80&amp;size=b9999_10000&amp;sec=1502728983719&amp;di=b5c5fd0355a9bdf1d0f476f6ba99a230&amp;imgtype=0&amp;src=http%3A%2F%2Fimg0w.pconline.com.cn%2Fpconline%2F1307%2F22%2F3392887_13-2.jpg"/>
          <p:cNvPicPr>
            <a:picLocks noChangeAspect="1" noChangeArrowheads="1"/>
          </p:cNvPicPr>
          <p:nvPr/>
        </p:nvPicPr>
        <p:blipFill>
          <a:blip r:embed="rId3" cstate="print"/>
          <a:srcRect/>
          <a:stretch>
            <a:fillRect/>
          </a:stretch>
        </p:blipFill>
        <p:spPr bwMode="auto">
          <a:xfrm>
            <a:off x="155575" y="-136525"/>
            <a:ext cx="38100" cy="76200"/>
          </a:xfrm>
          <a:prstGeom prst="rect">
            <a:avLst/>
          </a:prstGeom>
          <a:noFill/>
        </p:spPr>
      </p:pic>
      <p:pic>
        <p:nvPicPr>
          <p:cNvPr id="5" name="图片 4"/>
          <p:cNvPicPr>
            <a:picLocks noChangeAspect="1"/>
          </p:cNvPicPr>
          <p:nvPr/>
        </p:nvPicPr>
        <p:blipFill>
          <a:blip r:embed="rId4"/>
          <a:stretch>
            <a:fillRect/>
          </a:stretch>
        </p:blipFill>
        <p:spPr>
          <a:xfrm>
            <a:off x="8464550" y="1538605"/>
            <a:ext cx="2330450" cy="1315720"/>
          </a:xfrm>
          <a:prstGeom prst="rect">
            <a:avLst/>
          </a:prstGeom>
        </p:spPr>
      </p:pic>
      <p:pic>
        <p:nvPicPr>
          <p:cNvPr id="27" name="图片 26"/>
          <p:cNvPicPr>
            <a:picLocks noChangeAspect="1"/>
          </p:cNvPicPr>
          <p:nvPr/>
        </p:nvPicPr>
        <p:blipFill>
          <a:blip r:embed="rId5"/>
          <a:stretch>
            <a:fillRect/>
          </a:stretch>
        </p:blipFill>
        <p:spPr>
          <a:xfrm>
            <a:off x="1162050" y="1538605"/>
            <a:ext cx="1490980" cy="1316355"/>
          </a:xfrm>
          <a:prstGeom prst="rect">
            <a:avLst/>
          </a:prstGeom>
        </p:spPr>
      </p:pic>
      <p:sp>
        <p:nvSpPr>
          <p:cNvPr id="6" name="左右箭头 5"/>
          <p:cNvSpPr/>
          <p:nvPr/>
        </p:nvSpPr>
        <p:spPr>
          <a:xfrm>
            <a:off x="4149725" y="1953260"/>
            <a:ext cx="3458210" cy="48704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649595" y="1584960"/>
            <a:ext cx="892810" cy="368300"/>
          </a:xfrm>
          <a:prstGeom prst="rect">
            <a:avLst/>
          </a:prstGeom>
          <a:noFill/>
        </p:spPr>
        <p:txBody>
          <a:bodyPr wrap="square" rtlCol="0">
            <a:spAutoFit/>
          </a:bodyPr>
          <a:lstStyle/>
          <a:p>
            <a:r>
              <a:rPr lang="zh-CN" altLang="en-US" b="1">
                <a:solidFill>
                  <a:srgbClr val="FF0000"/>
                </a:solidFill>
              </a:rPr>
              <a:t>区别</a:t>
            </a:r>
            <a:r>
              <a:rPr lang="en-US" altLang="zh-CN" b="1">
                <a:solidFill>
                  <a:srgbClr val="FF0000"/>
                </a:solidFill>
              </a:rPr>
              <a:t>2</a:t>
            </a:r>
          </a:p>
        </p:txBody>
      </p:sp>
      <p:sp>
        <p:nvSpPr>
          <p:cNvPr id="8" name="文本框 7"/>
          <p:cNvSpPr txBox="1"/>
          <p:nvPr/>
        </p:nvSpPr>
        <p:spPr>
          <a:xfrm>
            <a:off x="193675" y="2992120"/>
            <a:ext cx="4853305" cy="193802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sz="2400">
                <a:solidFill>
                  <a:schemeClr val="tx1"/>
                </a:solidFill>
              </a:rPr>
              <a:t>Hive更适合于数据仓库的任务，Hive主要用于</a:t>
            </a:r>
            <a:r>
              <a:rPr sz="2400">
                <a:solidFill>
                  <a:srgbClr val="FF0000"/>
                </a:solidFill>
              </a:rPr>
              <a:t>静态的结构</a:t>
            </a:r>
            <a:r>
              <a:rPr sz="2400">
                <a:solidFill>
                  <a:schemeClr val="tx1"/>
                </a:solidFill>
              </a:rPr>
              <a:t>以及需要经常分析的工作。</a:t>
            </a:r>
          </a:p>
          <a:p>
            <a:r>
              <a:rPr sz="2400">
                <a:solidFill>
                  <a:schemeClr val="tx1"/>
                </a:solidFill>
              </a:rPr>
              <a:t>Hive与SQL相似促使 其成为Hadoop与其他工具结合的理想交集</a:t>
            </a:r>
          </a:p>
        </p:txBody>
      </p:sp>
      <p:sp>
        <p:nvSpPr>
          <p:cNvPr id="9" name="文本框 8"/>
          <p:cNvSpPr txBox="1"/>
          <p:nvPr/>
        </p:nvSpPr>
        <p:spPr>
          <a:xfrm>
            <a:off x="6316980" y="3147060"/>
            <a:ext cx="5593715" cy="193802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sz="2400">
                <a:sym typeface="+mn-ea"/>
              </a:rPr>
              <a:t>Pig赋予开发人员在大数据集领域更多的灵活性，并允许开发简洁的脚本用于转换数据流以便嵌入到较大的 应用程序。</a:t>
            </a:r>
          </a:p>
          <a:p>
            <a:endParaRPr sz="2400">
              <a:sym typeface="+mn-ea"/>
            </a:endParaRPr>
          </a:p>
          <a:p>
            <a:endParaRPr sz="2400">
              <a:sym typeface="+mn-ea"/>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5252085" cy="521970"/>
          </a:xfrm>
          <a:prstGeom prst="rect">
            <a:avLst/>
          </a:prstGeom>
          <a:noFill/>
        </p:spPr>
        <p:txBody>
          <a:bodyPr wrap="square" rtlCol="0">
            <a:spAutoFit/>
          </a:bodyPr>
          <a:lstStyle/>
          <a:p>
            <a:r>
              <a:rPr lang="en-US" altLang="zh-CN" sz="2800" b="1" dirty="0">
                <a:sym typeface="+mn-ea"/>
              </a:rPr>
              <a:t>6.3.2  Pig</a:t>
            </a:r>
            <a:r>
              <a:rPr lang="zh-CN" altLang="en-US" sz="2800" b="1" dirty="0">
                <a:sym typeface="+mn-ea"/>
              </a:rPr>
              <a:t>安装和运行</a:t>
            </a:r>
          </a:p>
        </p:txBody>
      </p:sp>
      <p:sp>
        <p:nvSpPr>
          <p:cNvPr id="14338" name="AutoShape 2" descr="http://img5.imgtn.bdimg.com/it/u=1961741723,3682482388&amp;fm=26&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14340" name="AutoShape 4" descr="http://img5.imgtn.bdimg.com/it/u=1961741723,3682482388&amp;fm=26&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pic>
        <p:nvPicPr>
          <p:cNvPr id="14342" name="Picture 6" descr="https://timgsa.baidu.com/timg?image&amp;quality=80&amp;size=b9999_10000&amp;sec=1502728983719&amp;di=b5c5fd0355a9bdf1d0f476f6ba99a230&amp;imgtype=0&amp;src=http%3A%2F%2Fimg0w.pconline.com.cn%2Fpconline%2F1307%2F22%2F3392887_13-2.jpg"/>
          <p:cNvPicPr>
            <a:picLocks noChangeAspect="1" noChangeArrowheads="1"/>
          </p:cNvPicPr>
          <p:nvPr/>
        </p:nvPicPr>
        <p:blipFill>
          <a:blip r:embed="rId3" cstate="print"/>
          <a:srcRect/>
          <a:stretch>
            <a:fillRect/>
          </a:stretch>
        </p:blipFill>
        <p:spPr bwMode="auto">
          <a:xfrm>
            <a:off x="155575" y="-136525"/>
            <a:ext cx="38100" cy="76200"/>
          </a:xfrm>
          <a:prstGeom prst="rect">
            <a:avLst/>
          </a:prstGeom>
          <a:noFill/>
        </p:spPr>
      </p:pic>
      <p:sp>
        <p:nvSpPr>
          <p:cNvPr id="2" name="文本框 1"/>
          <p:cNvSpPr txBox="1"/>
          <p:nvPr/>
        </p:nvSpPr>
        <p:spPr>
          <a:xfrm>
            <a:off x="929640" y="1334770"/>
            <a:ext cx="10332720" cy="4276725"/>
          </a:xfrm>
          <a:prstGeom prst="rect">
            <a:avLst/>
          </a:prstGeom>
          <a:noFill/>
        </p:spPr>
        <p:txBody>
          <a:bodyPr wrap="square" rtlCol="0">
            <a:spAutoFit/>
          </a:bodyPr>
          <a:lstStyle/>
          <a:p>
            <a:r>
              <a:rPr lang="zh-CN" altLang="en-US" sz="1600" b="1"/>
              <a:t>安装和配置</a:t>
            </a:r>
            <a:r>
              <a:rPr lang="en-US" altLang="zh-CN" sz="1600" b="1"/>
              <a:t>(</a:t>
            </a:r>
            <a:r>
              <a:rPr lang="zh-CN" altLang="en-US" sz="1600" b="1"/>
              <a:t>当前示例，用户名为</a:t>
            </a:r>
            <a:r>
              <a:rPr lang="en-US" altLang="zh-CN" sz="1600" b="1"/>
              <a:t>hadoop)</a:t>
            </a:r>
            <a:endParaRPr lang="zh-CN" altLang="en-US" sz="1600"/>
          </a:p>
          <a:p>
            <a:r>
              <a:rPr lang="zh-CN" altLang="en-US" sz="1600"/>
              <a:t>tar -zxvf pig-0.17.0.tar.gz -C </a:t>
            </a:r>
            <a:r>
              <a:rPr lang="en-US" altLang="zh-CN" sz="1600"/>
              <a:t>~</a:t>
            </a:r>
          </a:p>
          <a:p>
            <a:r>
              <a:rPr lang="en-US" altLang="zh-CN" sz="1600"/>
              <a:t>ln -s </a:t>
            </a:r>
            <a:r>
              <a:rPr lang="zh-CN" altLang="en-US" sz="1600"/>
              <a:t> </a:t>
            </a:r>
            <a:r>
              <a:rPr lang="en-US" altLang="zh-CN" sz="1600"/>
              <a:t>~/</a:t>
            </a:r>
            <a:r>
              <a:rPr lang="zh-CN" altLang="en-US" sz="1600">
                <a:sym typeface="+mn-ea"/>
              </a:rPr>
              <a:t>pig-0.17.0  </a:t>
            </a:r>
            <a:r>
              <a:rPr lang="en-US" altLang="zh-CN" sz="1600">
                <a:sym typeface="+mn-ea"/>
              </a:rPr>
              <a:t>~/pig</a:t>
            </a:r>
          </a:p>
          <a:p>
            <a:endParaRPr lang="zh-CN" altLang="en-US" sz="1600"/>
          </a:p>
          <a:p>
            <a:r>
              <a:rPr lang="zh-CN" altLang="en-US" sz="1600"/>
              <a:t>设置环境变量</a:t>
            </a:r>
          </a:p>
          <a:p>
            <a:r>
              <a:rPr lang="en-US" altLang="zh-CN" sz="1600"/>
              <a:t>export </a:t>
            </a:r>
            <a:r>
              <a:rPr lang="zh-CN" altLang="en-US" sz="1600"/>
              <a:t>PIG_HOME=</a:t>
            </a:r>
            <a:r>
              <a:rPr lang="en-US" altLang="zh-CN" sz="1600">
                <a:sym typeface="+mn-ea"/>
              </a:rPr>
              <a:t>/home/hadoop</a:t>
            </a:r>
            <a:r>
              <a:rPr lang="zh-CN" altLang="en-US" sz="1600"/>
              <a:t>/pig</a:t>
            </a:r>
          </a:p>
          <a:p>
            <a:r>
              <a:rPr lang="en-US" altLang="zh-CN" sz="1600"/>
              <a:t>export </a:t>
            </a:r>
            <a:r>
              <a:rPr lang="zh-CN" altLang="en-US" sz="1600"/>
              <a:t>PATH=$PIG_HOME/bin:$PATH</a:t>
            </a:r>
          </a:p>
          <a:p>
            <a:endParaRPr lang="zh-CN" altLang="en-US" sz="1600"/>
          </a:p>
          <a:p>
            <a:r>
              <a:rPr lang="zh-CN" altLang="en-US" sz="1600" b="1"/>
              <a:t>两种模式</a:t>
            </a:r>
            <a:endParaRPr lang="zh-CN" altLang="en-US" sz="1600"/>
          </a:p>
          <a:p>
            <a:r>
              <a:rPr lang="zh-CN" altLang="en-US" sz="1600"/>
              <a:t>（1）本地模式：操作的是Linux的文件</a:t>
            </a:r>
          </a:p>
          <a:p>
            <a:r>
              <a:rPr lang="zh-CN" altLang="en-US" sz="1600"/>
              <a:t> pig -x local</a:t>
            </a:r>
          </a:p>
          <a:p>
            <a:endParaRPr lang="zh-CN" altLang="en-US" sz="1600"/>
          </a:p>
          <a:p>
            <a:r>
              <a:rPr lang="zh-CN" altLang="en-US" sz="1600"/>
              <a:t>（2）</a:t>
            </a:r>
            <a:r>
              <a:rPr lang="en-US" altLang="zh-CN" sz="1600"/>
              <a:t>MapReduce</a:t>
            </a:r>
            <a:r>
              <a:rPr lang="zh-CN" altLang="en-US" sz="1600"/>
              <a:t>模式：链接到HDFS上（</a:t>
            </a:r>
            <a:r>
              <a:rPr lang="en-US" altLang="zh-CN" sz="1600"/>
              <a:t>YARN</a:t>
            </a:r>
            <a:r>
              <a:rPr lang="zh-CN" altLang="en-US" sz="1600"/>
              <a:t>需要启动）</a:t>
            </a:r>
          </a:p>
          <a:p>
            <a:r>
              <a:rPr lang="zh-CN" altLang="en-US" sz="1600"/>
              <a:t>设置一个环境变量: PIG_CLASSPATH  ----&gt; Hadoop的配置文件所在的目录</a:t>
            </a:r>
          </a:p>
          <a:p>
            <a:r>
              <a:rPr lang="en-US" altLang="zh-CN" sz="1600"/>
              <a:t>export </a:t>
            </a:r>
            <a:r>
              <a:rPr lang="zh-CN" altLang="en-US" sz="1600"/>
              <a:t>PIG_CLASSPATH=$HADOOP_HOME/etc/hadoop</a:t>
            </a:r>
          </a:p>
          <a:p>
            <a:endParaRPr lang="zh-CN" altLang="en-US" sz="1600"/>
          </a:p>
          <a:p>
            <a:r>
              <a:rPr lang="en-US" altLang="zh-CN" sz="1600"/>
              <a:t>pig     </a:t>
            </a:r>
            <a:r>
              <a:rPr lang="zh-CN" altLang="en-US" sz="1600"/>
              <a:t>启动</a:t>
            </a:r>
          </a:p>
        </p:txBody>
      </p:sp>
      <p:sp>
        <p:nvSpPr>
          <p:cNvPr id="3" name="文本框 2"/>
          <p:cNvSpPr txBox="1"/>
          <p:nvPr/>
        </p:nvSpPr>
        <p:spPr>
          <a:xfrm>
            <a:off x="842645" y="5751830"/>
            <a:ext cx="9213850" cy="829945"/>
          </a:xfrm>
          <a:prstGeom prst="rect">
            <a:avLst/>
          </a:prstGeom>
          <a:noFill/>
        </p:spPr>
        <p:txBody>
          <a:bodyPr wrap="square" rtlCol="0">
            <a:spAutoFit/>
          </a:bodyPr>
          <a:lstStyle/>
          <a:p>
            <a:r>
              <a:rPr lang="zh-CN" altLang="en-US" sz="1600">
                <a:sym typeface="+mn-ea"/>
              </a:rPr>
              <a:t>补充：如果要分析</a:t>
            </a:r>
            <a:r>
              <a:rPr lang="en-US" altLang="zh-CN" sz="1600">
                <a:sym typeface="+mn-ea"/>
              </a:rPr>
              <a:t>PigLatin</a:t>
            </a:r>
            <a:r>
              <a:rPr lang="zh-CN" altLang="en-US" sz="1600">
                <a:sym typeface="+mn-ea"/>
              </a:rPr>
              <a:t>语句，可以启动Yarn的HistoryServer，记录所有执行过的任务</a:t>
            </a:r>
            <a:endParaRPr lang="zh-CN" altLang="en-US" sz="1600"/>
          </a:p>
          <a:p>
            <a:r>
              <a:rPr lang="zh-CN" altLang="en-US" sz="1600">
                <a:sym typeface="+mn-ea"/>
              </a:rPr>
              <a:t>mr-jobhistory-daemon.sh start historyserver</a:t>
            </a:r>
            <a:endParaRPr lang="zh-CN" altLang="en-US" sz="1600"/>
          </a:p>
          <a:p>
            <a:r>
              <a:rPr lang="zh-CN" altLang="en-US" sz="1600">
                <a:sym typeface="+mn-ea"/>
              </a:rPr>
              <a:t>URL:  http://ip:19888/jobhistory	</a:t>
            </a:r>
            <a:endParaRPr lang="zh-CN" altLang="en-US" sz="16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5252085" cy="521970"/>
          </a:xfrm>
          <a:prstGeom prst="rect">
            <a:avLst/>
          </a:prstGeom>
          <a:noFill/>
        </p:spPr>
        <p:txBody>
          <a:bodyPr wrap="square" rtlCol="0">
            <a:spAutoFit/>
          </a:bodyPr>
          <a:lstStyle/>
          <a:p>
            <a:r>
              <a:rPr lang="en-US" altLang="zh-CN" sz="2800" b="1" dirty="0">
                <a:sym typeface="+mn-ea"/>
              </a:rPr>
              <a:t>6.3.3  Pig</a:t>
            </a:r>
            <a:r>
              <a:rPr lang="zh-CN" altLang="en-US" sz="2800" b="1" dirty="0">
                <a:sym typeface="+mn-ea"/>
              </a:rPr>
              <a:t>数据模型</a:t>
            </a:r>
          </a:p>
        </p:txBody>
      </p:sp>
      <p:sp>
        <p:nvSpPr>
          <p:cNvPr id="14338" name="AutoShape 2" descr="http://img5.imgtn.bdimg.com/it/u=1961741723,3682482388&amp;fm=26&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14340" name="AutoShape 4" descr="http://img5.imgtn.bdimg.com/it/u=1961741723,3682482388&amp;fm=26&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pic>
        <p:nvPicPr>
          <p:cNvPr id="14342" name="Picture 6" descr="https://timgsa.baidu.com/timg?image&amp;quality=80&amp;size=b9999_10000&amp;sec=1502728983719&amp;di=b5c5fd0355a9bdf1d0f476f6ba99a230&amp;imgtype=0&amp;src=http%3A%2F%2Fimg0w.pconline.com.cn%2Fpconline%2F1307%2F22%2F3392887_13-2.jpg"/>
          <p:cNvPicPr>
            <a:picLocks noChangeAspect="1" noChangeArrowheads="1"/>
          </p:cNvPicPr>
          <p:nvPr/>
        </p:nvPicPr>
        <p:blipFill>
          <a:blip r:embed="rId5" cstate="print"/>
          <a:srcRect/>
          <a:stretch>
            <a:fillRect/>
          </a:stretch>
        </p:blipFill>
        <p:spPr bwMode="auto">
          <a:xfrm>
            <a:off x="155575" y="-136525"/>
            <a:ext cx="38100" cy="76200"/>
          </a:xfrm>
          <a:prstGeom prst="rect">
            <a:avLst/>
          </a:prstGeom>
          <a:noFill/>
        </p:spPr>
      </p:pic>
      <p:sp>
        <p:nvSpPr>
          <p:cNvPr id="3" name="文本框 2"/>
          <p:cNvSpPr txBox="1"/>
          <p:nvPr/>
        </p:nvSpPr>
        <p:spPr>
          <a:xfrm>
            <a:off x="520700" y="5007610"/>
            <a:ext cx="6852285" cy="1476375"/>
          </a:xfrm>
          <a:prstGeom prst="rect">
            <a:avLst/>
          </a:prstGeom>
          <a:noFill/>
        </p:spPr>
        <p:txBody>
          <a:bodyPr wrap="square" rtlCol="0">
            <a:spAutoFit/>
          </a:bodyPr>
          <a:lstStyle/>
          <a:p>
            <a:endParaRPr lang="zh-CN" altLang="en-US"/>
          </a:p>
          <a:p>
            <a:r>
              <a:rPr lang="zh-CN" altLang="en-US"/>
              <a:t>特点：</a:t>
            </a:r>
          </a:p>
          <a:p>
            <a:r>
              <a:rPr lang="zh-CN" altLang="en-US"/>
              <a:t>（</a:t>
            </a:r>
            <a:r>
              <a:rPr lang="en-US" altLang="zh-CN"/>
              <a:t>1</a:t>
            </a:r>
            <a:r>
              <a:rPr lang="zh-CN" altLang="en-US"/>
              <a:t>）</a:t>
            </a:r>
            <a:r>
              <a:rPr lang="zh-CN" altLang="en-US">
                <a:solidFill>
                  <a:srgbClr val="FF0000"/>
                </a:solidFill>
              </a:rPr>
              <a:t>不要求每一行</a:t>
            </a:r>
            <a:r>
              <a:rPr lang="en-US" altLang="zh-CN">
                <a:solidFill>
                  <a:srgbClr val="FF0000"/>
                </a:solidFill>
              </a:rPr>
              <a:t>(tuple)</a:t>
            </a:r>
            <a:r>
              <a:rPr lang="zh-CN" altLang="en-US">
                <a:solidFill>
                  <a:srgbClr val="FF0000"/>
                </a:solidFill>
              </a:rPr>
              <a:t>具有相同的列</a:t>
            </a:r>
          </a:p>
          <a:p>
            <a:r>
              <a:rPr lang="zh-CN" altLang="en-US"/>
              <a:t>（</a:t>
            </a:r>
            <a:r>
              <a:rPr lang="en-US" altLang="zh-CN"/>
              <a:t>2</a:t>
            </a:r>
            <a:r>
              <a:rPr lang="zh-CN" altLang="en-US"/>
              <a:t>）如果人为将每一行设置为相同的列，这些行叫做一个关系。</a:t>
            </a:r>
          </a:p>
          <a:p>
            <a:r>
              <a:rPr lang="zh-CN" altLang="en-US"/>
              <a:t>（</a:t>
            </a:r>
            <a:r>
              <a:rPr lang="en-US" altLang="zh-CN"/>
              <a:t>3</a:t>
            </a:r>
            <a:r>
              <a:rPr lang="zh-CN" altLang="en-US"/>
              <a:t>）表可以嵌套。</a:t>
            </a:r>
          </a:p>
        </p:txBody>
      </p:sp>
      <p:graphicFrame>
        <p:nvGraphicFramePr>
          <p:cNvPr id="5" name="表格 4"/>
          <p:cNvGraphicFramePr/>
          <p:nvPr>
            <p:custDataLst>
              <p:tags r:id="rId1"/>
            </p:custDataLst>
          </p:nvPr>
        </p:nvGraphicFramePr>
        <p:xfrm>
          <a:off x="520700" y="1782445"/>
          <a:ext cx="4331970" cy="1143000"/>
        </p:xfrm>
        <a:graphic>
          <a:graphicData uri="http://schemas.openxmlformats.org/drawingml/2006/table">
            <a:tbl>
              <a:tblPr firstRow="1" bandRow="1">
                <a:tableStyleId>{5C22544A-7EE6-4342-B048-85BDC9FD1C3A}</a:tableStyleId>
              </a:tblPr>
              <a:tblGrid>
                <a:gridCol w="866775">
                  <a:extLst>
                    <a:ext uri="{9D8B030D-6E8A-4147-A177-3AD203B41FA5}">
                      <a16:colId xmlns:a16="http://schemas.microsoft.com/office/drawing/2014/main" val="20000"/>
                    </a:ext>
                  </a:extLst>
                </a:gridCol>
                <a:gridCol w="866140">
                  <a:extLst>
                    <a:ext uri="{9D8B030D-6E8A-4147-A177-3AD203B41FA5}">
                      <a16:colId xmlns:a16="http://schemas.microsoft.com/office/drawing/2014/main" val="20001"/>
                    </a:ext>
                  </a:extLst>
                </a:gridCol>
                <a:gridCol w="866140">
                  <a:extLst>
                    <a:ext uri="{9D8B030D-6E8A-4147-A177-3AD203B41FA5}">
                      <a16:colId xmlns:a16="http://schemas.microsoft.com/office/drawing/2014/main" val="20002"/>
                    </a:ext>
                  </a:extLst>
                </a:gridCol>
                <a:gridCol w="579755">
                  <a:extLst>
                    <a:ext uri="{9D8B030D-6E8A-4147-A177-3AD203B41FA5}">
                      <a16:colId xmlns:a16="http://schemas.microsoft.com/office/drawing/2014/main" val="20003"/>
                    </a:ext>
                  </a:extLst>
                </a:gridCol>
                <a:gridCol w="1153160">
                  <a:extLst>
                    <a:ext uri="{9D8B030D-6E8A-4147-A177-3AD203B41FA5}">
                      <a16:colId xmlns:a16="http://schemas.microsoft.com/office/drawing/2014/main" val="20004"/>
                    </a:ext>
                  </a:extLst>
                </a:gridCol>
              </a:tblGrid>
              <a:tr h="381000">
                <a:tc>
                  <a:txBody>
                    <a:bodyPr/>
                    <a:lstStyle/>
                    <a:p>
                      <a:pPr>
                        <a:buNone/>
                      </a:pPr>
                      <a:r>
                        <a:rPr lang="en-US" altLang="zh-CN"/>
                        <a:t>stu_id</a:t>
                      </a:r>
                    </a:p>
                  </a:txBody>
                  <a:tcPr/>
                </a:tc>
                <a:tc>
                  <a:txBody>
                    <a:bodyPr/>
                    <a:lstStyle/>
                    <a:p>
                      <a:pPr>
                        <a:buNone/>
                      </a:pPr>
                      <a:r>
                        <a:rPr lang="en-US" altLang="zh-CN"/>
                        <a:t>name</a:t>
                      </a:r>
                    </a:p>
                  </a:txBody>
                  <a:tcPr/>
                </a:tc>
                <a:tc>
                  <a:txBody>
                    <a:bodyPr/>
                    <a:lstStyle/>
                    <a:p>
                      <a:pPr>
                        <a:buNone/>
                      </a:pPr>
                      <a:r>
                        <a:rPr lang="en-US" altLang="zh-CN"/>
                        <a:t>sex</a:t>
                      </a:r>
                    </a:p>
                  </a:txBody>
                  <a:tcPr/>
                </a:tc>
                <a:tc>
                  <a:txBody>
                    <a:bodyPr/>
                    <a:lstStyle/>
                    <a:p>
                      <a:pPr>
                        <a:buNone/>
                      </a:pPr>
                      <a:r>
                        <a:rPr lang="en-US" altLang="zh-CN" sz="1800">
                          <a:sym typeface="+mn-ea"/>
                        </a:rPr>
                        <a:t>age</a:t>
                      </a:r>
                      <a:endParaRPr lang="zh-CN" altLang="en-US"/>
                    </a:p>
                  </a:txBody>
                  <a:tcPr/>
                </a:tc>
                <a:tc>
                  <a:txBody>
                    <a:bodyPr/>
                    <a:lstStyle/>
                    <a:p>
                      <a:pPr>
                        <a:buNone/>
                      </a:pPr>
                      <a:r>
                        <a:rPr lang="en-US" altLang="zh-CN"/>
                        <a:t>address</a:t>
                      </a:r>
                    </a:p>
                  </a:txBody>
                  <a:tcPr/>
                </a:tc>
                <a:extLst>
                  <a:ext uri="{0D108BD9-81ED-4DB2-BD59-A6C34878D82A}">
                    <a16:rowId xmlns:a16="http://schemas.microsoft.com/office/drawing/2014/main" val="10000"/>
                  </a:ext>
                </a:extLst>
              </a:tr>
              <a:tr h="381000">
                <a:tc>
                  <a:txBody>
                    <a:bodyPr/>
                    <a:lstStyle/>
                    <a:p>
                      <a:pPr>
                        <a:buNone/>
                      </a:pPr>
                      <a:r>
                        <a:rPr lang="en-US" altLang="zh-CN"/>
                        <a:t>001</a:t>
                      </a:r>
                    </a:p>
                  </a:txBody>
                  <a:tcPr/>
                </a:tc>
                <a:tc>
                  <a:txBody>
                    <a:bodyPr/>
                    <a:lstStyle/>
                    <a:p>
                      <a:pPr>
                        <a:buNone/>
                      </a:pPr>
                      <a:r>
                        <a:rPr lang="en-US" altLang="zh-CN"/>
                        <a:t>Alice</a:t>
                      </a:r>
                    </a:p>
                  </a:txBody>
                  <a:tcPr/>
                </a:tc>
                <a:tc>
                  <a:txBody>
                    <a:bodyPr/>
                    <a:lstStyle/>
                    <a:p>
                      <a:pPr>
                        <a:buNone/>
                      </a:pPr>
                      <a:r>
                        <a:rPr lang="zh-CN" altLang="en-US"/>
                        <a:t>女</a:t>
                      </a:r>
                    </a:p>
                  </a:txBody>
                  <a:tcPr/>
                </a:tc>
                <a:tc>
                  <a:txBody>
                    <a:bodyPr/>
                    <a:lstStyle/>
                    <a:p>
                      <a:pPr>
                        <a:buNone/>
                      </a:pPr>
                      <a:r>
                        <a:rPr lang="en-US" altLang="zh-CN"/>
                        <a:t>24</a:t>
                      </a:r>
                    </a:p>
                  </a:txBody>
                  <a:tcPr/>
                </a:tc>
                <a:tc>
                  <a:txBody>
                    <a:bodyPr/>
                    <a:lstStyle/>
                    <a:p>
                      <a:pPr>
                        <a:buNone/>
                      </a:pPr>
                      <a:r>
                        <a:rPr lang="en-US" altLang="zh-CN"/>
                        <a:t>ShenZhen</a:t>
                      </a:r>
                    </a:p>
                  </a:txBody>
                  <a:tcPr/>
                </a:tc>
                <a:extLst>
                  <a:ext uri="{0D108BD9-81ED-4DB2-BD59-A6C34878D82A}">
                    <a16:rowId xmlns:a16="http://schemas.microsoft.com/office/drawing/2014/main" val="10001"/>
                  </a:ext>
                </a:extLst>
              </a:tr>
              <a:tr h="381000">
                <a:tc>
                  <a:txBody>
                    <a:bodyPr/>
                    <a:lstStyle/>
                    <a:p>
                      <a:pPr>
                        <a:buNone/>
                      </a:pPr>
                      <a:r>
                        <a:rPr lang="en-US" altLang="zh-CN"/>
                        <a:t>002</a:t>
                      </a:r>
                    </a:p>
                  </a:txBody>
                  <a:tcPr/>
                </a:tc>
                <a:tc>
                  <a:txBody>
                    <a:bodyPr/>
                    <a:lstStyle/>
                    <a:p>
                      <a:pPr>
                        <a:buNone/>
                      </a:pPr>
                      <a:r>
                        <a:rPr lang="en-US" altLang="zh-CN"/>
                        <a:t>Rain</a:t>
                      </a:r>
                    </a:p>
                  </a:txBody>
                  <a:tcPr/>
                </a:tc>
                <a:tc>
                  <a:txBody>
                    <a:bodyPr/>
                    <a:lstStyle/>
                    <a:p>
                      <a:pPr>
                        <a:buNone/>
                      </a:pPr>
                      <a:r>
                        <a:rPr lang="zh-CN" altLang="en-US"/>
                        <a:t>男</a:t>
                      </a:r>
                    </a:p>
                  </a:txBody>
                  <a:tcPr/>
                </a:tc>
                <a:tc>
                  <a:txBody>
                    <a:bodyPr/>
                    <a:lstStyle/>
                    <a:p>
                      <a:pPr>
                        <a:buNone/>
                      </a:pPr>
                      <a:r>
                        <a:rPr lang="en-US" altLang="zh-CN"/>
                        <a:t>30</a:t>
                      </a:r>
                    </a:p>
                  </a:txBody>
                  <a:tcPr/>
                </a:tc>
                <a:tc>
                  <a:txBody>
                    <a:bodyPr/>
                    <a:lstStyle/>
                    <a:p>
                      <a:pPr>
                        <a:buNone/>
                      </a:pPr>
                      <a:r>
                        <a:rPr lang="en-US" altLang="zh-CN"/>
                        <a:t>Maoming</a:t>
                      </a:r>
                    </a:p>
                  </a:txBody>
                  <a:tcPr/>
                </a:tc>
                <a:extLst>
                  <a:ext uri="{0D108BD9-81ED-4DB2-BD59-A6C34878D82A}">
                    <a16:rowId xmlns:a16="http://schemas.microsoft.com/office/drawing/2014/main" val="10002"/>
                  </a:ext>
                </a:extLst>
              </a:tr>
            </a:tbl>
          </a:graphicData>
        </a:graphic>
      </p:graphicFrame>
      <p:sp>
        <p:nvSpPr>
          <p:cNvPr id="6" name="椭圆 5"/>
          <p:cNvSpPr/>
          <p:nvPr/>
        </p:nvSpPr>
        <p:spPr>
          <a:xfrm>
            <a:off x="5681345" y="1488440"/>
            <a:ext cx="5408295" cy="3880485"/>
          </a:xfrm>
          <a:prstGeom prst="ellipse">
            <a:avLst/>
          </a:prstGeom>
          <a:ln w="25400">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aphicFrame>
        <p:nvGraphicFramePr>
          <p:cNvPr id="7" name="表格 6"/>
          <p:cNvGraphicFramePr/>
          <p:nvPr/>
        </p:nvGraphicFramePr>
        <p:xfrm>
          <a:off x="6309360" y="2320290"/>
          <a:ext cx="4376420" cy="365760"/>
        </p:xfrm>
        <a:graphic>
          <a:graphicData uri="http://schemas.openxmlformats.org/drawingml/2006/table">
            <a:tbl>
              <a:tblPr firstRow="1" bandRow="1">
                <a:tableStyleId>{5C22544A-7EE6-4342-B048-85BDC9FD1C3A}</a:tableStyleId>
              </a:tblPr>
              <a:tblGrid>
                <a:gridCol w="1094105">
                  <a:extLst>
                    <a:ext uri="{9D8B030D-6E8A-4147-A177-3AD203B41FA5}">
                      <a16:colId xmlns:a16="http://schemas.microsoft.com/office/drawing/2014/main" val="20000"/>
                    </a:ext>
                  </a:extLst>
                </a:gridCol>
                <a:gridCol w="1094105">
                  <a:extLst>
                    <a:ext uri="{9D8B030D-6E8A-4147-A177-3AD203B41FA5}">
                      <a16:colId xmlns:a16="http://schemas.microsoft.com/office/drawing/2014/main" val="20001"/>
                    </a:ext>
                  </a:extLst>
                </a:gridCol>
                <a:gridCol w="819150">
                  <a:extLst>
                    <a:ext uri="{9D8B030D-6E8A-4147-A177-3AD203B41FA5}">
                      <a16:colId xmlns:a16="http://schemas.microsoft.com/office/drawing/2014/main" val="20002"/>
                    </a:ext>
                  </a:extLst>
                </a:gridCol>
                <a:gridCol w="1369060">
                  <a:extLst>
                    <a:ext uri="{9D8B030D-6E8A-4147-A177-3AD203B41FA5}">
                      <a16:colId xmlns:a16="http://schemas.microsoft.com/office/drawing/2014/main" val="20003"/>
                    </a:ext>
                  </a:extLst>
                </a:gridCol>
              </a:tblGrid>
              <a:tr h="365760">
                <a:tc>
                  <a:txBody>
                    <a:bodyPr/>
                    <a:lstStyle/>
                    <a:p>
                      <a:pPr>
                        <a:buNone/>
                      </a:pPr>
                      <a:r>
                        <a:rPr lang="en-US" altLang="zh-CN"/>
                        <a:t>Alice</a:t>
                      </a:r>
                    </a:p>
                  </a:txBody>
                  <a:tcPr/>
                </a:tc>
                <a:tc>
                  <a:txBody>
                    <a:bodyPr/>
                    <a:lstStyle/>
                    <a:p>
                      <a:pPr>
                        <a:buNone/>
                      </a:pPr>
                      <a:r>
                        <a:rPr lang="zh-CN" altLang="en-US"/>
                        <a:t>女</a:t>
                      </a:r>
                    </a:p>
                  </a:txBody>
                  <a:tcPr/>
                </a:tc>
                <a:tc>
                  <a:txBody>
                    <a:bodyPr/>
                    <a:lstStyle/>
                    <a:p>
                      <a:pPr>
                        <a:buNone/>
                      </a:pPr>
                      <a:r>
                        <a:rPr lang="en-US" altLang="zh-CN"/>
                        <a:t>24</a:t>
                      </a:r>
                    </a:p>
                  </a:txBody>
                  <a:tcPr/>
                </a:tc>
                <a:tc>
                  <a:txBody>
                    <a:bodyPr/>
                    <a:lstStyle/>
                    <a:p>
                      <a:pPr>
                        <a:buNone/>
                      </a:pPr>
                      <a:r>
                        <a:rPr lang="en-US" altLang="zh-CN"/>
                        <a:t>ShenZhen</a:t>
                      </a:r>
                    </a:p>
                  </a:txBody>
                  <a:tcPr/>
                </a:tc>
                <a:extLst>
                  <a:ext uri="{0D108BD9-81ED-4DB2-BD59-A6C34878D82A}">
                    <a16:rowId xmlns:a16="http://schemas.microsoft.com/office/drawing/2014/main" val="10000"/>
                  </a:ext>
                </a:extLst>
              </a:tr>
            </a:tbl>
          </a:graphicData>
        </a:graphic>
      </p:graphicFrame>
      <p:graphicFrame>
        <p:nvGraphicFramePr>
          <p:cNvPr id="9" name="表格 8"/>
          <p:cNvGraphicFramePr/>
          <p:nvPr/>
        </p:nvGraphicFramePr>
        <p:xfrm>
          <a:off x="6018530" y="3237865"/>
          <a:ext cx="4178300" cy="381000"/>
        </p:xfrm>
        <a:graphic>
          <a:graphicData uri="http://schemas.openxmlformats.org/drawingml/2006/table">
            <a:tbl>
              <a:tblPr firstRow="1" bandRow="1">
                <a:tableStyleId>{5C22544A-7EE6-4342-B048-85BDC9FD1C3A}</a:tableStyleId>
              </a:tblPr>
              <a:tblGrid>
                <a:gridCol w="1044575">
                  <a:extLst>
                    <a:ext uri="{9D8B030D-6E8A-4147-A177-3AD203B41FA5}">
                      <a16:colId xmlns:a16="http://schemas.microsoft.com/office/drawing/2014/main" val="20000"/>
                    </a:ext>
                  </a:extLst>
                </a:gridCol>
                <a:gridCol w="1044575">
                  <a:extLst>
                    <a:ext uri="{9D8B030D-6E8A-4147-A177-3AD203B41FA5}">
                      <a16:colId xmlns:a16="http://schemas.microsoft.com/office/drawing/2014/main" val="20001"/>
                    </a:ext>
                  </a:extLst>
                </a:gridCol>
                <a:gridCol w="1044575">
                  <a:extLst>
                    <a:ext uri="{9D8B030D-6E8A-4147-A177-3AD203B41FA5}">
                      <a16:colId xmlns:a16="http://schemas.microsoft.com/office/drawing/2014/main" val="20002"/>
                    </a:ext>
                  </a:extLst>
                </a:gridCol>
              </a:tblGrid>
              <a:tr h="381000">
                <a:tc>
                  <a:txBody>
                    <a:bodyPr/>
                    <a:lstStyle/>
                    <a:p>
                      <a:pPr>
                        <a:buNone/>
                      </a:pPr>
                      <a:r>
                        <a:rPr lang="en-US" altLang="zh-CN"/>
                        <a:t>Rain</a:t>
                      </a:r>
                    </a:p>
                  </a:txBody>
                  <a:tcPr/>
                </a:tc>
                <a:tc>
                  <a:txBody>
                    <a:bodyPr/>
                    <a:lstStyle/>
                    <a:p>
                      <a:pPr>
                        <a:buNone/>
                      </a:pPr>
                      <a:r>
                        <a:rPr lang="zh-CN" altLang="en-US"/>
                        <a:t>男</a:t>
                      </a:r>
                    </a:p>
                  </a:txBody>
                  <a:tcPr/>
                </a:tc>
                <a:tc>
                  <a:txBody>
                    <a:bodyPr/>
                    <a:lstStyle/>
                    <a:p>
                      <a:pPr>
                        <a:buNone/>
                      </a:pPr>
                      <a:r>
                        <a:rPr lang="en-US" altLang="zh-CN"/>
                        <a:t>30</a:t>
                      </a:r>
                    </a:p>
                  </a:txBody>
                  <a:tcPr/>
                </a:tc>
                <a:extLst>
                  <a:ext uri="{0D108BD9-81ED-4DB2-BD59-A6C34878D82A}">
                    <a16:rowId xmlns:a16="http://schemas.microsoft.com/office/drawing/2014/main" val="10000"/>
                  </a:ext>
                </a:extLst>
              </a:tr>
            </a:tbl>
          </a:graphicData>
        </a:graphic>
      </p:graphicFrame>
      <p:sp>
        <p:nvSpPr>
          <p:cNvPr id="14" name="矩形 13"/>
          <p:cNvSpPr/>
          <p:nvPr/>
        </p:nvSpPr>
        <p:spPr>
          <a:xfrm>
            <a:off x="9513570" y="2940050"/>
            <a:ext cx="1423035" cy="111696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5" name="椭圆 14"/>
          <p:cNvSpPr/>
          <p:nvPr/>
        </p:nvSpPr>
        <p:spPr>
          <a:xfrm>
            <a:off x="9652000" y="3139440"/>
            <a:ext cx="1193165" cy="7950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aphicFrame>
        <p:nvGraphicFramePr>
          <p:cNvPr id="16" name="表格 15"/>
          <p:cNvGraphicFramePr/>
          <p:nvPr/>
        </p:nvGraphicFramePr>
        <p:xfrm>
          <a:off x="6468745" y="4267835"/>
          <a:ext cx="3320415" cy="426720"/>
        </p:xfrm>
        <a:graphic>
          <a:graphicData uri="http://schemas.openxmlformats.org/drawingml/2006/table">
            <a:tbl>
              <a:tblPr firstRow="1" bandRow="1">
                <a:tableStyleId>{5C22544A-7EE6-4342-B048-85BDC9FD1C3A}</a:tableStyleId>
              </a:tblPr>
              <a:tblGrid>
                <a:gridCol w="830580">
                  <a:extLst>
                    <a:ext uri="{9D8B030D-6E8A-4147-A177-3AD203B41FA5}">
                      <a16:colId xmlns:a16="http://schemas.microsoft.com/office/drawing/2014/main" val="20000"/>
                    </a:ext>
                  </a:extLst>
                </a:gridCol>
                <a:gridCol w="829945">
                  <a:extLst>
                    <a:ext uri="{9D8B030D-6E8A-4147-A177-3AD203B41FA5}">
                      <a16:colId xmlns:a16="http://schemas.microsoft.com/office/drawing/2014/main" val="20001"/>
                    </a:ext>
                  </a:extLst>
                </a:gridCol>
                <a:gridCol w="621030">
                  <a:extLst>
                    <a:ext uri="{9D8B030D-6E8A-4147-A177-3AD203B41FA5}">
                      <a16:colId xmlns:a16="http://schemas.microsoft.com/office/drawing/2014/main" val="20002"/>
                    </a:ext>
                  </a:extLst>
                </a:gridCol>
                <a:gridCol w="1038860">
                  <a:extLst>
                    <a:ext uri="{9D8B030D-6E8A-4147-A177-3AD203B41FA5}">
                      <a16:colId xmlns:a16="http://schemas.microsoft.com/office/drawing/2014/main" val="20003"/>
                    </a:ext>
                  </a:extLst>
                </a:gridCol>
              </a:tblGrid>
              <a:tr h="426720">
                <a:tc>
                  <a:txBody>
                    <a:bodyPr/>
                    <a:lstStyle/>
                    <a:p>
                      <a:pPr>
                        <a:buNone/>
                      </a:pPr>
                      <a:r>
                        <a:rPr lang="en-US" altLang="zh-CN"/>
                        <a:t>field</a:t>
                      </a:r>
                    </a:p>
                  </a:txBody>
                  <a:tcPr/>
                </a:tc>
                <a:tc>
                  <a:txBody>
                    <a:bodyPr/>
                    <a:lstStyle/>
                    <a:p>
                      <a:pPr>
                        <a:buNone/>
                      </a:pPr>
                      <a:r>
                        <a:rPr lang="en-US" altLang="zh-CN" sz="1800">
                          <a:sym typeface="+mn-ea"/>
                        </a:rPr>
                        <a:t>field</a:t>
                      </a:r>
                      <a:endParaRPr lang="zh-CN" altLang="en-US"/>
                    </a:p>
                  </a:txBody>
                  <a:tcPr/>
                </a:tc>
                <a:tc>
                  <a:txBody>
                    <a:bodyPr/>
                    <a:lstStyle/>
                    <a:p>
                      <a:pPr>
                        <a:buNone/>
                      </a:pPr>
                      <a:r>
                        <a:rPr lang="en-US" altLang="zh-CN" sz="1800">
                          <a:sym typeface="+mn-ea"/>
                        </a:rPr>
                        <a:t>field</a:t>
                      </a:r>
                      <a:endParaRPr lang="en-US" altLang="zh-CN"/>
                    </a:p>
                  </a:txBody>
                  <a:tcPr/>
                </a:tc>
                <a:tc>
                  <a:txBody>
                    <a:bodyPr/>
                    <a:lstStyle/>
                    <a:p>
                      <a:pPr>
                        <a:buNone/>
                      </a:pPr>
                      <a:r>
                        <a:rPr lang="en-US" altLang="zh-CN" sz="1800">
                          <a:sym typeface="+mn-ea"/>
                        </a:rPr>
                        <a:t>field</a:t>
                      </a:r>
                      <a:endParaRPr lang="en-US" altLang="zh-CN"/>
                    </a:p>
                  </a:txBody>
                  <a:tcPr/>
                </a:tc>
                <a:extLst>
                  <a:ext uri="{0D108BD9-81ED-4DB2-BD59-A6C34878D82A}">
                    <a16:rowId xmlns:a16="http://schemas.microsoft.com/office/drawing/2014/main" val="10000"/>
                  </a:ext>
                </a:extLst>
              </a:tr>
            </a:tbl>
          </a:graphicData>
        </a:graphic>
      </p:graphicFrame>
      <p:sp>
        <p:nvSpPr>
          <p:cNvPr id="17" name="文本框 16"/>
          <p:cNvSpPr txBox="1"/>
          <p:nvPr/>
        </p:nvSpPr>
        <p:spPr>
          <a:xfrm>
            <a:off x="9680575" y="4296410"/>
            <a:ext cx="718820" cy="368300"/>
          </a:xfrm>
          <a:prstGeom prst="rect">
            <a:avLst/>
          </a:prstGeom>
          <a:noFill/>
        </p:spPr>
        <p:txBody>
          <a:bodyPr wrap="square" rtlCol="0">
            <a:spAutoFit/>
          </a:bodyPr>
          <a:lstStyle/>
          <a:p>
            <a:r>
              <a:rPr lang="en-US" altLang="zh-CN">
                <a:solidFill>
                  <a:srgbClr val="FF0000"/>
                </a:solidFill>
              </a:rPr>
              <a:t>tuple</a:t>
            </a:r>
          </a:p>
        </p:txBody>
      </p:sp>
      <p:sp>
        <p:nvSpPr>
          <p:cNvPr id="18" name="文本框 17"/>
          <p:cNvSpPr txBox="1"/>
          <p:nvPr/>
        </p:nvSpPr>
        <p:spPr>
          <a:xfrm>
            <a:off x="10843895" y="3250565"/>
            <a:ext cx="718820" cy="368300"/>
          </a:xfrm>
          <a:prstGeom prst="rect">
            <a:avLst/>
          </a:prstGeom>
          <a:noFill/>
        </p:spPr>
        <p:txBody>
          <a:bodyPr wrap="square" rtlCol="0">
            <a:spAutoFit/>
          </a:bodyPr>
          <a:lstStyle/>
          <a:p>
            <a:r>
              <a:rPr lang="en-US" altLang="zh-CN">
                <a:solidFill>
                  <a:srgbClr val="FF0000"/>
                </a:solidFill>
              </a:rPr>
              <a:t>tuple</a:t>
            </a:r>
          </a:p>
        </p:txBody>
      </p:sp>
      <p:sp>
        <p:nvSpPr>
          <p:cNvPr id="19" name="文本框 18"/>
          <p:cNvSpPr txBox="1"/>
          <p:nvPr/>
        </p:nvSpPr>
        <p:spPr>
          <a:xfrm>
            <a:off x="10570845" y="2317750"/>
            <a:ext cx="718820" cy="368300"/>
          </a:xfrm>
          <a:prstGeom prst="rect">
            <a:avLst/>
          </a:prstGeom>
          <a:noFill/>
        </p:spPr>
        <p:txBody>
          <a:bodyPr wrap="square" rtlCol="0">
            <a:spAutoFit/>
          </a:bodyPr>
          <a:lstStyle/>
          <a:p>
            <a:r>
              <a:rPr lang="en-US" altLang="zh-CN">
                <a:solidFill>
                  <a:srgbClr val="FF0000"/>
                </a:solidFill>
              </a:rPr>
              <a:t>tuple</a:t>
            </a:r>
          </a:p>
        </p:txBody>
      </p:sp>
      <p:sp>
        <p:nvSpPr>
          <p:cNvPr id="20" name="文本框 19"/>
          <p:cNvSpPr txBox="1"/>
          <p:nvPr/>
        </p:nvSpPr>
        <p:spPr>
          <a:xfrm>
            <a:off x="8718550" y="2956560"/>
            <a:ext cx="718820" cy="368300"/>
          </a:xfrm>
          <a:prstGeom prst="rect">
            <a:avLst/>
          </a:prstGeom>
          <a:noFill/>
        </p:spPr>
        <p:txBody>
          <a:bodyPr wrap="square" rtlCol="0">
            <a:spAutoFit/>
          </a:bodyPr>
          <a:lstStyle/>
          <a:p>
            <a:r>
              <a:rPr lang="en-US" altLang="zh-CN">
                <a:solidFill>
                  <a:srgbClr val="FF0000"/>
                </a:solidFill>
              </a:rPr>
              <a:t>tuple</a:t>
            </a:r>
          </a:p>
        </p:txBody>
      </p:sp>
      <p:sp>
        <p:nvSpPr>
          <p:cNvPr id="21" name="文本框 20"/>
          <p:cNvSpPr txBox="1"/>
          <p:nvPr/>
        </p:nvSpPr>
        <p:spPr>
          <a:xfrm>
            <a:off x="6018530" y="1414145"/>
            <a:ext cx="841375" cy="368300"/>
          </a:xfrm>
          <a:prstGeom prst="rect">
            <a:avLst/>
          </a:prstGeom>
          <a:noFill/>
        </p:spPr>
        <p:txBody>
          <a:bodyPr wrap="square" rtlCol="0">
            <a:spAutoFit/>
          </a:bodyPr>
          <a:lstStyle/>
          <a:p>
            <a:r>
              <a:rPr lang="en-US" altLang="zh-CN">
                <a:solidFill>
                  <a:srgbClr val="FF0000"/>
                </a:solidFill>
              </a:rPr>
              <a:t>Bag(</a:t>
            </a:r>
            <a:r>
              <a:rPr lang="zh-CN" altLang="en-US">
                <a:solidFill>
                  <a:srgbClr val="FF0000"/>
                </a:solidFill>
              </a:rPr>
              <a:t>包</a:t>
            </a:r>
            <a:r>
              <a:rPr lang="en-US" altLang="zh-CN">
                <a:solidFill>
                  <a:srgbClr val="FF0000"/>
                </a:solidFill>
              </a:rPr>
              <a:t>)</a:t>
            </a:r>
          </a:p>
        </p:txBody>
      </p:sp>
      <p:sp>
        <p:nvSpPr>
          <p:cNvPr id="22" name="矩形 21"/>
          <p:cNvSpPr/>
          <p:nvPr/>
        </p:nvSpPr>
        <p:spPr>
          <a:xfrm>
            <a:off x="9894570" y="3483610"/>
            <a:ext cx="393700" cy="10795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3" name="矩形 22"/>
          <p:cNvSpPr/>
          <p:nvPr/>
        </p:nvSpPr>
        <p:spPr>
          <a:xfrm>
            <a:off x="10299065" y="3481705"/>
            <a:ext cx="393700" cy="10795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4" name="文本框 23"/>
          <p:cNvSpPr txBox="1"/>
          <p:nvPr/>
        </p:nvSpPr>
        <p:spPr>
          <a:xfrm>
            <a:off x="9789160" y="3063240"/>
            <a:ext cx="718820" cy="368300"/>
          </a:xfrm>
          <a:prstGeom prst="rect">
            <a:avLst/>
          </a:prstGeom>
          <a:noFill/>
        </p:spPr>
        <p:txBody>
          <a:bodyPr wrap="square" rtlCol="0">
            <a:spAutoFit/>
          </a:bodyPr>
          <a:lstStyle/>
          <a:p>
            <a:r>
              <a:rPr lang="en-US" altLang="zh-CN">
                <a:solidFill>
                  <a:srgbClr val="FF0000"/>
                </a:solidFill>
              </a:rPr>
              <a:t>Bag</a:t>
            </a:r>
          </a:p>
        </p:txBody>
      </p:sp>
      <p:graphicFrame>
        <p:nvGraphicFramePr>
          <p:cNvPr id="2" name="表格 1"/>
          <p:cNvGraphicFramePr/>
          <p:nvPr>
            <p:custDataLst>
              <p:tags r:id="rId2"/>
            </p:custDataLst>
          </p:nvPr>
        </p:nvGraphicFramePr>
        <p:xfrm>
          <a:off x="520700" y="3483610"/>
          <a:ext cx="4181475" cy="1524000"/>
        </p:xfrm>
        <a:graphic>
          <a:graphicData uri="http://schemas.openxmlformats.org/drawingml/2006/table">
            <a:tbl>
              <a:tblPr firstRow="1" bandRow="1">
                <a:tableStyleId>{9D7B26C5-4107-4FEC-AEDC-1716B250A1EF}</a:tableStyleId>
              </a:tblPr>
              <a:tblGrid>
                <a:gridCol w="2131695">
                  <a:extLst>
                    <a:ext uri="{9D8B030D-6E8A-4147-A177-3AD203B41FA5}">
                      <a16:colId xmlns:a16="http://schemas.microsoft.com/office/drawing/2014/main" val="20000"/>
                    </a:ext>
                  </a:extLst>
                </a:gridCol>
                <a:gridCol w="2049780">
                  <a:extLst>
                    <a:ext uri="{9D8B030D-6E8A-4147-A177-3AD203B41FA5}">
                      <a16:colId xmlns:a16="http://schemas.microsoft.com/office/drawing/2014/main" val="20001"/>
                    </a:ext>
                  </a:extLst>
                </a:gridCol>
              </a:tblGrid>
              <a:tr h="381000">
                <a:tc>
                  <a:txBody>
                    <a:bodyPr/>
                    <a:lstStyle/>
                    <a:p>
                      <a:pPr>
                        <a:buNone/>
                      </a:pPr>
                      <a:r>
                        <a:rPr lang="en-US" altLang="zh-CN"/>
                        <a:t>Pig</a:t>
                      </a:r>
                    </a:p>
                  </a:txBody>
                  <a:tcPr/>
                </a:tc>
                <a:tc>
                  <a:txBody>
                    <a:bodyPr/>
                    <a:lstStyle/>
                    <a:p>
                      <a:pPr>
                        <a:buNone/>
                      </a:pPr>
                      <a:r>
                        <a:rPr lang="zh-CN" altLang="en-US"/>
                        <a:t>对应</a:t>
                      </a:r>
                      <a:r>
                        <a:rPr lang="en-US" altLang="zh-CN"/>
                        <a:t>MySQL</a:t>
                      </a:r>
                      <a:r>
                        <a:rPr lang="zh-CN" altLang="en-US"/>
                        <a:t>的模型</a:t>
                      </a:r>
                    </a:p>
                  </a:txBody>
                  <a:tcPr/>
                </a:tc>
                <a:extLst>
                  <a:ext uri="{0D108BD9-81ED-4DB2-BD59-A6C34878D82A}">
                    <a16:rowId xmlns:a16="http://schemas.microsoft.com/office/drawing/2014/main" val="10000"/>
                  </a:ext>
                </a:extLst>
              </a:tr>
              <a:tr h="381000">
                <a:tc>
                  <a:txBody>
                    <a:bodyPr/>
                    <a:lstStyle/>
                    <a:p>
                      <a:pPr>
                        <a:buNone/>
                      </a:pPr>
                      <a:r>
                        <a:rPr lang="en-US" altLang="zh-CN"/>
                        <a:t>Bag</a:t>
                      </a:r>
                    </a:p>
                  </a:txBody>
                  <a:tcPr/>
                </a:tc>
                <a:tc>
                  <a:txBody>
                    <a:bodyPr/>
                    <a:lstStyle/>
                    <a:p>
                      <a:pPr>
                        <a:buNone/>
                      </a:pPr>
                      <a:r>
                        <a:rPr lang="zh-CN" altLang="en-US"/>
                        <a:t>表</a:t>
                      </a:r>
                    </a:p>
                  </a:txBody>
                  <a:tcPr/>
                </a:tc>
                <a:extLst>
                  <a:ext uri="{0D108BD9-81ED-4DB2-BD59-A6C34878D82A}">
                    <a16:rowId xmlns:a16="http://schemas.microsoft.com/office/drawing/2014/main" val="10001"/>
                  </a:ext>
                </a:extLst>
              </a:tr>
              <a:tr h="381000">
                <a:tc>
                  <a:txBody>
                    <a:bodyPr/>
                    <a:lstStyle/>
                    <a:p>
                      <a:pPr>
                        <a:buNone/>
                      </a:pPr>
                      <a:r>
                        <a:rPr lang="en-US" altLang="zh-CN"/>
                        <a:t>Tuple</a:t>
                      </a:r>
                    </a:p>
                  </a:txBody>
                  <a:tcPr/>
                </a:tc>
                <a:tc>
                  <a:txBody>
                    <a:bodyPr/>
                    <a:lstStyle/>
                    <a:p>
                      <a:pPr>
                        <a:buNone/>
                      </a:pPr>
                      <a:r>
                        <a:rPr lang="zh-CN" altLang="en-US"/>
                        <a:t>行</a:t>
                      </a:r>
                    </a:p>
                  </a:txBody>
                  <a:tcPr/>
                </a:tc>
                <a:extLst>
                  <a:ext uri="{0D108BD9-81ED-4DB2-BD59-A6C34878D82A}">
                    <a16:rowId xmlns:a16="http://schemas.microsoft.com/office/drawing/2014/main" val="10002"/>
                  </a:ext>
                </a:extLst>
              </a:tr>
              <a:tr h="381000">
                <a:tc>
                  <a:txBody>
                    <a:bodyPr/>
                    <a:lstStyle/>
                    <a:p>
                      <a:pPr>
                        <a:buNone/>
                      </a:pPr>
                      <a:r>
                        <a:rPr lang="en-US" altLang="zh-CN"/>
                        <a:t>Field</a:t>
                      </a:r>
                    </a:p>
                  </a:txBody>
                  <a:tcPr/>
                </a:tc>
                <a:tc>
                  <a:txBody>
                    <a:bodyPr/>
                    <a:lstStyle/>
                    <a:p>
                      <a:pPr>
                        <a:buNone/>
                      </a:pPr>
                      <a:r>
                        <a:rPr lang="zh-CN" altLang="en-US"/>
                        <a:t>属性，字段</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5252085" cy="521970"/>
          </a:xfrm>
          <a:prstGeom prst="rect">
            <a:avLst/>
          </a:prstGeom>
          <a:noFill/>
        </p:spPr>
        <p:txBody>
          <a:bodyPr wrap="square" rtlCol="0">
            <a:spAutoFit/>
          </a:bodyPr>
          <a:lstStyle/>
          <a:p>
            <a:r>
              <a:rPr lang="en-US" altLang="zh-CN" sz="2800" b="1" dirty="0">
                <a:sym typeface="+mn-ea"/>
              </a:rPr>
              <a:t>6.3.4  Pig</a:t>
            </a:r>
            <a:r>
              <a:rPr lang="zh-CN" altLang="en-US" sz="2800" b="1" dirty="0">
                <a:sym typeface="+mn-ea"/>
              </a:rPr>
              <a:t>数据类型</a:t>
            </a:r>
          </a:p>
        </p:txBody>
      </p:sp>
      <p:sp>
        <p:nvSpPr>
          <p:cNvPr id="14338" name="AutoShape 2" descr="http://img5.imgtn.bdimg.com/it/u=1961741723,3682482388&amp;fm=26&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14340" name="AutoShape 4" descr="http://img5.imgtn.bdimg.com/it/u=1961741723,3682482388&amp;fm=26&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pic>
        <p:nvPicPr>
          <p:cNvPr id="14342" name="Picture 6" descr="https://timgsa.baidu.com/timg?image&amp;quality=80&amp;size=b9999_10000&amp;sec=1502728983719&amp;di=b5c5fd0355a9bdf1d0f476f6ba99a230&amp;imgtype=0&amp;src=http%3A%2F%2Fimg0w.pconline.com.cn%2Fpconline%2F1307%2F22%2F3392887_13-2.jpg"/>
          <p:cNvPicPr>
            <a:picLocks noChangeAspect="1" noChangeArrowheads="1"/>
          </p:cNvPicPr>
          <p:nvPr/>
        </p:nvPicPr>
        <p:blipFill>
          <a:blip r:embed="rId4" cstate="print"/>
          <a:srcRect/>
          <a:stretch>
            <a:fillRect/>
          </a:stretch>
        </p:blipFill>
        <p:spPr bwMode="auto">
          <a:xfrm>
            <a:off x="155575" y="-136525"/>
            <a:ext cx="38100" cy="76200"/>
          </a:xfrm>
          <a:prstGeom prst="rect">
            <a:avLst/>
          </a:prstGeom>
          <a:noFill/>
        </p:spPr>
      </p:pic>
      <p:graphicFrame>
        <p:nvGraphicFramePr>
          <p:cNvPr id="2" name="表格 1"/>
          <p:cNvGraphicFramePr/>
          <p:nvPr>
            <p:custDataLst>
              <p:tags r:id="rId1"/>
            </p:custDataLst>
          </p:nvPr>
        </p:nvGraphicFramePr>
        <p:xfrm>
          <a:off x="1467485" y="1534795"/>
          <a:ext cx="9270365" cy="4635500"/>
        </p:xfrm>
        <a:graphic>
          <a:graphicData uri="http://schemas.openxmlformats.org/drawingml/2006/table">
            <a:tbl>
              <a:tblPr firstRow="1" bandRow="1">
                <a:tableStyleId>{5C22544A-7EE6-4342-B048-85BDC9FD1C3A}</a:tableStyleId>
              </a:tblPr>
              <a:tblGrid>
                <a:gridCol w="1155065">
                  <a:extLst>
                    <a:ext uri="{9D8B030D-6E8A-4147-A177-3AD203B41FA5}">
                      <a16:colId xmlns:a16="http://schemas.microsoft.com/office/drawing/2014/main" val="20000"/>
                    </a:ext>
                  </a:extLst>
                </a:gridCol>
                <a:gridCol w="1282065">
                  <a:extLst>
                    <a:ext uri="{9D8B030D-6E8A-4147-A177-3AD203B41FA5}">
                      <a16:colId xmlns:a16="http://schemas.microsoft.com/office/drawing/2014/main" val="20001"/>
                    </a:ext>
                  </a:extLst>
                </a:gridCol>
                <a:gridCol w="5015865">
                  <a:extLst>
                    <a:ext uri="{9D8B030D-6E8A-4147-A177-3AD203B41FA5}">
                      <a16:colId xmlns:a16="http://schemas.microsoft.com/office/drawing/2014/main" val="20002"/>
                    </a:ext>
                  </a:extLst>
                </a:gridCol>
                <a:gridCol w="1817370">
                  <a:extLst>
                    <a:ext uri="{9D8B030D-6E8A-4147-A177-3AD203B41FA5}">
                      <a16:colId xmlns:a16="http://schemas.microsoft.com/office/drawing/2014/main" val="20003"/>
                    </a:ext>
                  </a:extLst>
                </a:gridCol>
              </a:tblGrid>
              <a:tr h="198120">
                <a:tc>
                  <a:txBody>
                    <a:bodyPr/>
                    <a:lstStyle/>
                    <a:p>
                      <a:pPr indent="0">
                        <a:buNone/>
                      </a:pPr>
                      <a:r>
                        <a:rPr lang="en-US" sz="1800"/>
                        <a:t>类型</a:t>
                      </a:r>
                      <a:endParaRPr lang="en-US" altLang="en-US" sz="1800"/>
                    </a:p>
                  </a:txBody>
                  <a:tcPr marL="9525" marR="9525" marT="9525" marB="9525" anchor="ctr"/>
                </a:tc>
                <a:tc>
                  <a:txBody>
                    <a:bodyPr/>
                    <a:lstStyle/>
                    <a:p>
                      <a:pPr indent="0">
                        <a:buNone/>
                      </a:pPr>
                      <a:r>
                        <a:rPr lang="en-US" sz="1800"/>
                        <a:t>数据类型</a:t>
                      </a:r>
                      <a:endParaRPr lang="en-US" altLang="en-US" sz="1800"/>
                    </a:p>
                  </a:txBody>
                  <a:tcPr marL="9525" marR="9525" marT="9525" marB="9525" anchor="ctr"/>
                </a:tc>
                <a:tc>
                  <a:txBody>
                    <a:bodyPr/>
                    <a:lstStyle/>
                    <a:p>
                      <a:pPr indent="0">
                        <a:buNone/>
                      </a:pPr>
                      <a:r>
                        <a:rPr lang="en-US" sz="1800"/>
                        <a:t>描述  </a:t>
                      </a:r>
                      <a:endParaRPr lang="en-US" altLang="en-US" sz="1800"/>
                    </a:p>
                  </a:txBody>
                  <a:tcPr marL="9525" marR="9525" marT="9525" marB="9525" anchor="ctr"/>
                </a:tc>
                <a:tc>
                  <a:txBody>
                    <a:bodyPr/>
                    <a:lstStyle/>
                    <a:p>
                      <a:pPr indent="0">
                        <a:buNone/>
                      </a:pPr>
                      <a:r>
                        <a:rPr lang="en-US" sz="1800"/>
                        <a:t>文字示例</a:t>
                      </a:r>
                      <a:endParaRPr lang="en-US" altLang="en-US" sz="1800"/>
                    </a:p>
                  </a:txBody>
                  <a:tcPr marL="9525" marR="9525" marT="9525" marB="9525" anchor="ctr"/>
                </a:tc>
                <a:extLst>
                  <a:ext uri="{0D108BD9-81ED-4DB2-BD59-A6C34878D82A}">
                    <a16:rowId xmlns:a16="http://schemas.microsoft.com/office/drawing/2014/main" val="10000"/>
                  </a:ext>
                </a:extLst>
              </a:tr>
              <a:tr h="293370">
                <a:tc rowSpan="4">
                  <a:txBody>
                    <a:bodyPr/>
                    <a:lstStyle/>
                    <a:p>
                      <a:pPr indent="0">
                        <a:buNone/>
                      </a:pPr>
                      <a:r>
                        <a:rPr lang="en-US" sz="1800"/>
                        <a:t>数值</a:t>
                      </a:r>
                      <a:endParaRPr lang="en-US" altLang="en-US" sz="1800"/>
                    </a:p>
                  </a:txBody>
                  <a:tcPr marL="9525" marR="9525" marT="9525" marB="9525" anchor="ctr"/>
                </a:tc>
                <a:tc>
                  <a:txBody>
                    <a:bodyPr/>
                    <a:lstStyle/>
                    <a:p>
                      <a:pPr indent="0">
                        <a:buNone/>
                      </a:pPr>
                      <a:r>
                        <a:rPr lang="en-US" sz="1800"/>
                        <a:t>int</a:t>
                      </a:r>
                      <a:endParaRPr lang="en-US" altLang="en-US" sz="1800"/>
                    </a:p>
                  </a:txBody>
                  <a:tcPr marL="9525" marR="9525" marT="9525" marB="9525" anchor="ctr"/>
                </a:tc>
                <a:tc>
                  <a:txBody>
                    <a:bodyPr/>
                    <a:lstStyle/>
                    <a:p>
                      <a:pPr indent="0">
                        <a:buNone/>
                      </a:pPr>
                      <a:r>
                        <a:rPr lang="en-US" sz="1800"/>
                        <a:t>32位有符号整数</a:t>
                      </a:r>
                      <a:endParaRPr lang="en-US" altLang="en-US" sz="1800"/>
                    </a:p>
                  </a:txBody>
                  <a:tcPr marL="9525" marR="9525" marT="9525" marB="9525" anchor="ctr"/>
                </a:tc>
                <a:tc>
                  <a:txBody>
                    <a:bodyPr/>
                    <a:lstStyle/>
                    <a:p>
                      <a:pPr indent="0">
                        <a:buNone/>
                      </a:pPr>
                      <a:r>
                        <a:rPr lang="en-US" sz="1800"/>
                        <a:t>1</a:t>
                      </a:r>
                      <a:endParaRPr lang="en-US" altLang="en-US" sz="1800"/>
                    </a:p>
                  </a:txBody>
                  <a:tcPr marL="9525" marR="9525" marT="9525" marB="9525" anchor="ctr"/>
                </a:tc>
                <a:extLst>
                  <a:ext uri="{0D108BD9-81ED-4DB2-BD59-A6C34878D82A}">
                    <a16:rowId xmlns:a16="http://schemas.microsoft.com/office/drawing/2014/main" val="10001"/>
                  </a:ext>
                </a:extLst>
              </a:tr>
              <a:tr h="267970">
                <a:tc vMerge="1">
                  <a:txBody>
                    <a:bodyPr/>
                    <a:lstStyle/>
                    <a:p>
                      <a:endParaRPr lang="zh-CN"/>
                    </a:p>
                  </a:txBody>
                  <a:tcPr/>
                </a:tc>
                <a:tc>
                  <a:txBody>
                    <a:bodyPr/>
                    <a:lstStyle/>
                    <a:p>
                      <a:pPr indent="0">
                        <a:buNone/>
                      </a:pPr>
                      <a:r>
                        <a:rPr lang="en-US" sz="1800"/>
                        <a:t>long</a:t>
                      </a:r>
                      <a:endParaRPr lang="en-US" altLang="en-US" sz="1800"/>
                    </a:p>
                  </a:txBody>
                  <a:tcPr marL="9525" marR="9525" marT="9525" marB="9525" anchor="ctr"/>
                </a:tc>
                <a:tc>
                  <a:txBody>
                    <a:bodyPr/>
                    <a:lstStyle/>
                    <a:p>
                      <a:pPr indent="0">
                        <a:buNone/>
                      </a:pPr>
                      <a:r>
                        <a:rPr lang="en-US" sz="1800"/>
                        <a:t>64位有符号整数</a:t>
                      </a:r>
                      <a:endParaRPr lang="en-US" altLang="en-US" sz="1800"/>
                    </a:p>
                  </a:txBody>
                  <a:tcPr marL="9525" marR="9525" marT="9525" marB="9525" anchor="ctr"/>
                </a:tc>
                <a:tc>
                  <a:txBody>
                    <a:bodyPr/>
                    <a:lstStyle/>
                    <a:p>
                      <a:pPr indent="0">
                        <a:buNone/>
                      </a:pPr>
                      <a:r>
                        <a:rPr lang="en-US" sz="1800"/>
                        <a:t>1L</a:t>
                      </a:r>
                      <a:endParaRPr lang="en-US" altLang="en-US" sz="1800"/>
                    </a:p>
                  </a:txBody>
                  <a:tcPr marL="9525" marR="9525" marT="9525" marB="9525" anchor="ctr"/>
                </a:tc>
                <a:extLst>
                  <a:ext uri="{0D108BD9-81ED-4DB2-BD59-A6C34878D82A}">
                    <a16:rowId xmlns:a16="http://schemas.microsoft.com/office/drawing/2014/main" val="10002"/>
                  </a:ext>
                </a:extLst>
              </a:tr>
              <a:tr h="214630">
                <a:tc vMerge="1">
                  <a:txBody>
                    <a:bodyPr/>
                    <a:lstStyle/>
                    <a:p>
                      <a:endParaRPr lang="zh-CN"/>
                    </a:p>
                  </a:txBody>
                  <a:tcPr/>
                </a:tc>
                <a:tc>
                  <a:txBody>
                    <a:bodyPr/>
                    <a:lstStyle/>
                    <a:p>
                      <a:pPr indent="0">
                        <a:buNone/>
                      </a:pPr>
                      <a:r>
                        <a:rPr lang="en-US" sz="1800"/>
                        <a:t>float       </a:t>
                      </a:r>
                      <a:endParaRPr lang="en-US" altLang="en-US" sz="1800"/>
                    </a:p>
                  </a:txBody>
                  <a:tcPr marL="9525" marR="9525" marT="9525" marB="9525" anchor="ctr"/>
                </a:tc>
                <a:tc>
                  <a:txBody>
                    <a:bodyPr/>
                    <a:lstStyle/>
                    <a:p>
                      <a:pPr indent="0">
                        <a:buNone/>
                      </a:pPr>
                      <a:r>
                        <a:rPr lang="en-US" sz="1800"/>
                        <a:t>32位浮点数</a:t>
                      </a:r>
                      <a:endParaRPr lang="en-US" altLang="en-US" sz="1800"/>
                    </a:p>
                  </a:txBody>
                  <a:tcPr marL="9525" marR="9525" marT="9525" marB="9525" anchor="ctr"/>
                </a:tc>
                <a:tc>
                  <a:txBody>
                    <a:bodyPr/>
                    <a:lstStyle/>
                    <a:p>
                      <a:pPr indent="0">
                        <a:buNone/>
                      </a:pPr>
                      <a:r>
                        <a:rPr lang="en-US" sz="1800"/>
                        <a:t>1.0F</a:t>
                      </a:r>
                      <a:endParaRPr lang="en-US" altLang="en-US" sz="1800"/>
                    </a:p>
                  </a:txBody>
                  <a:tcPr marL="9525" marR="9525" marT="9525" marB="9525" anchor="ctr"/>
                </a:tc>
                <a:extLst>
                  <a:ext uri="{0D108BD9-81ED-4DB2-BD59-A6C34878D82A}">
                    <a16:rowId xmlns:a16="http://schemas.microsoft.com/office/drawing/2014/main" val="10003"/>
                  </a:ext>
                </a:extLst>
              </a:tr>
              <a:tr h="293370">
                <a:tc vMerge="1">
                  <a:txBody>
                    <a:bodyPr/>
                    <a:lstStyle/>
                    <a:p>
                      <a:endParaRPr lang="zh-CN"/>
                    </a:p>
                  </a:txBody>
                  <a:tcPr/>
                </a:tc>
                <a:tc>
                  <a:txBody>
                    <a:bodyPr/>
                    <a:lstStyle/>
                    <a:p>
                      <a:pPr indent="0">
                        <a:buNone/>
                      </a:pPr>
                      <a:r>
                        <a:rPr lang="en-US" sz="1800"/>
                        <a:t>double</a:t>
                      </a:r>
                      <a:endParaRPr lang="en-US" altLang="en-US" sz="1800"/>
                    </a:p>
                  </a:txBody>
                  <a:tcPr marL="9525" marR="9525" marT="9525" marB="9525" anchor="ctr"/>
                </a:tc>
                <a:tc>
                  <a:txBody>
                    <a:bodyPr/>
                    <a:lstStyle/>
                    <a:p>
                      <a:pPr indent="0">
                        <a:buNone/>
                      </a:pPr>
                      <a:r>
                        <a:rPr lang="en-US" sz="1800"/>
                        <a:t>64位浮点数</a:t>
                      </a:r>
                      <a:endParaRPr lang="en-US" altLang="en-US" sz="1800"/>
                    </a:p>
                  </a:txBody>
                  <a:tcPr marL="9525" marR="9525" marT="9525" marB="9525" anchor="ctr"/>
                </a:tc>
                <a:tc>
                  <a:txBody>
                    <a:bodyPr/>
                    <a:lstStyle/>
                    <a:p>
                      <a:pPr indent="0">
                        <a:buNone/>
                      </a:pPr>
                      <a:r>
                        <a:rPr lang="en-US" sz="1800"/>
                        <a:t>1</a:t>
                      </a:r>
                      <a:endParaRPr lang="en-US" altLang="en-US" sz="1800"/>
                    </a:p>
                  </a:txBody>
                  <a:tcPr marL="9525" marR="9525" marT="9525" marB="9525" anchor="ctr"/>
                </a:tc>
                <a:extLst>
                  <a:ext uri="{0D108BD9-81ED-4DB2-BD59-A6C34878D82A}">
                    <a16:rowId xmlns:a16="http://schemas.microsoft.com/office/drawing/2014/main" val="10004"/>
                  </a:ext>
                </a:extLst>
              </a:tr>
              <a:tr h="396875">
                <a:tc>
                  <a:txBody>
                    <a:bodyPr/>
                    <a:lstStyle/>
                    <a:p>
                      <a:pPr indent="0">
                        <a:buNone/>
                      </a:pPr>
                      <a:r>
                        <a:rPr lang="en-US" sz="1800"/>
                        <a:t>文本        </a:t>
                      </a:r>
                      <a:endParaRPr lang="en-US" altLang="en-US" sz="1800"/>
                    </a:p>
                  </a:txBody>
                  <a:tcPr marL="9525" marR="9525" marT="9525" marB="9525" anchor="ctr"/>
                </a:tc>
                <a:tc>
                  <a:txBody>
                    <a:bodyPr/>
                    <a:lstStyle/>
                    <a:p>
                      <a:pPr indent="0">
                        <a:buNone/>
                      </a:pPr>
                      <a:r>
                        <a:rPr lang="en-US" sz="1800"/>
                        <a:t>chararray </a:t>
                      </a:r>
                      <a:endParaRPr lang="en-US" altLang="en-US" sz="1800"/>
                    </a:p>
                  </a:txBody>
                  <a:tcPr marL="9525" marR="9525" marT="9525" marB="9525" anchor="ctr"/>
                </a:tc>
                <a:tc>
                  <a:txBody>
                    <a:bodyPr/>
                    <a:lstStyle/>
                    <a:p>
                      <a:pPr indent="0">
                        <a:buNone/>
                      </a:pPr>
                      <a:r>
                        <a:rPr lang="en-US" sz="1800"/>
                        <a:t>UTF-16格式的字符数组 </a:t>
                      </a:r>
                      <a:endParaRPr lang="en-US" altLang="en-US" sz="1800"/>
                    </a:p>
                  </a:txBody>
                  <a:tcPr marL="9525" marR="9525" marT="9525" marB="9525" anchor="ctr"/>
                </a:tc>
                <a:tc>
                  <a:txBody>
                    <a:bodyPr/>
                    <a:lstStyle/>
                    <a:p>
                      <a:pPr indent="0">
                        <a:buNone/>
                      </a:pPr>
                      <a:r>
                        <a:rPr lang="en-US" sz="1800"/>
                        <a:t>'test'</a:t>
                      </a:r>
                      <a:endParaRPr lang="en-US" altLang="en-US" sz="1800"/>
                    </a:p>
                  </a:txBody>
                  <a:tcPr marL="9525" marR="9525" marT="9525" marB="9525" anchor="ctr"/>
                </a:tc>
                <a:extLst>
                  <a:ext uri="{0D108BD9-81ED-4DB2-BD59-A6C34878D82A}">
                    <a16:rowId xmlns:a16="http://schemas.microsoft.com/office/drawing/2014/main" val="10005"/>
                  </a:ext>
                </a:extLst>
              </a:tr>
              <a:tr h="339725">
                <a:tc>
                  <a:txBody>
                    <a:bodyPr/>
                    <a:lstStyle/>
                    <a:p>
                      <a:pPr indent="0">
                        <a:buNone/>
                      </a:pPr>
                      <a:r>
                        <a:rPr lang="en-US" sz="1800"/>
                        <a:t>二进制</a:t>
                      </a:r>
                      <a:endParaRPr lang="en-US" altLang="en-US" sz="1800"/>
                    </a:p>
                  </a:txBody>
                  <a:tcPr marL="9525" marR="9525" marT="9525" marB="9525" anchor="ctr"/>
                </a:tc>
                <a:tc>
                  <a:txBody>
                    <a:bodyPr/>
                    <a:lstStyle/>
                    <a:p>
                      <a:pPr indent="0">
                        <a:buNone/>
                      </a:pPr>
                      <a:r>
                        <a:rPr lang="en-US" sz="1800"/>
                        <a:t>bytearray</a:t>
                      </a:r>
                      <a:endParaRPr lang="en-US" altLang="en-US" sz="1800"/>
                    </a:p>
                  </a:txBody>
                  <a:tcPr marL="9525" marR="9525" marT="9525" marB="9525" anchor="ctr"/>
                </a:tc>
                <a:tc>
                  <a:txBody>
                    <a:bodyPr/>
                    <a:lstStyle/>
                    <a:p>
                      <a:pPr indent="0">
                        <a:buNone/>
                      </a:pPr>
                      <a:r>
                        <a:rPr lang="en-US" sz="1800"/>
                        <a:t>字节数组</a:t>
                      </a:r>
                      <a:endParaRPr lang="en-US" altLang="en-US" sz="1800"/>
                    </a:p>
                  </a:txBody>
                  <a:tcPr marL="9525" marR="9525" marT="9525" marB="9525" anchor="ctr"/>
                </a:tc>
                <a:tc>
                  <a:txBody>
                    <a:bodyPr/>
                    <a:lstStyle/>
                    <a:p>
                      <a:pPr indent="0">
                        <a:buNone/>
                      </a:pPr>
                      <a:r>
                        <a:rPr lang="en-US" sz="1800"/>
                        <a:t> </a:t>
                      </a:r>
                      <a:endParaRPr lang="en-US" altLang="en-US" sz="1800"/>
                    </a:p>
                  </a:txBody>
                  <a:tcPr marL="9525" marR="9525" marT="9525" marB="9525" anchor="ctr"/>
                </a:tc>
                <a:extLst>
                  <a:ext uri="{0D108BD9-81ED-4DB2-BD59-A6C34878D82A}">
                    <a16:rowId xmlns:a16="http://schemas.microsoft.com/office/drawing/2014/main" val="10006"/>
                  </a:ext>
                </a:extLst>
              </a:tr>
              <a:tr h="842010">
                <a:tc rowSpan="3">
                  <a:txBody>
                    <a:bodyPr/>
                    <a:lstStyle/>
                    <a:p>
                      <a:pPr indent="0">
                        <a:buNone/>
                      </a:pPr>
                      <a:r>
                        <a:rPr lang="en-US" sz="1800"/>
                        <a:t>复杂类型   </a:t>
                      </a:r>
                      <a:endParaRPr lang="en-US" altLang="en-US" sz="1800"/>
                    </a:p>
                  </a:txBody>
                  <a:tcPr marL="9525" marR="9525" marT="9525" marB="9525" anchor="ctr"/>
                </a:tc>
                <a:tc>
                  <a:txBody>
                    <a:bodyPr/>
                    <a:lstStyle/>
                    <a:p>
                      <a:pPr indent="0">
                        <a:buNone/>
                      </a:pPr>
                      <a:r>
                        <a:rPr lang="en-US" sz="1800"/>
                        <a:t>bag(包) </a:t>
                      </a:r>
                      <a:endParaRPr lang="en-US" altLang="en-US" sz="1800"/>
                    </a:p>
                  </a:txBody>
                  <a:tcPr marL="9525" marR="9525" marT="9525" marB="9525" anchor="ctr"/>
                </a:tc>
                <a:tc>
                  <a:txBody>
                    <a:bodyPr/>
                    <a:lstStyle/>
                    <a:p>
                      <a:pPr indent="0">
                        <a:buNone/>
                      </a:pPr>
                      <a:r>
                        <a:rPr lang="en-US" sz="1800"/>
                        <a:t>元组的无序多重集合（允许元组重复），一个包可以但非必须地有一个与它对应模式描述每个元组的名称和字段</a:t>
                      </a:r>
                      <a:endParaRPr lang="en-US" altLang="en-US" sz="1800"/>
                    </a:p>
                  </a:txBody>
                  <a:tcPr marL="9525" marR="9525" marT="9525" marB="9525" anchor="ctr"/>
                </a:tc>
                <a:tc>
                  <a:txBody>
                    <a:bodyPr/>
                    <a:lstStyle/>
                    <a:p>
                      <a:pPr indent="0">
                        <a:buNone/>
                      </a:pPr>
                      <a:r>
                        <a:rPr lang="en-US" sz="1800"/>
                        <a:t>{('test',123),(1234)}</a:t>
                      </a:r>
                      <a:endParaRPr lang="en-US" altLang="en-US" sz="1800"/>
                    </a:p>
                  </a:txBody>
                  <a:tcPr marL="9525" marR="9525" marT="9525" marB="9525" anchor="ctr"/>
                </a:tc>
                <a:extLst>
                  <a:ext uri="{0D108BD9-81ED-4DB2-BD59-A6C34878D82A}">
                    <a16:rowId xmlns:a16="http://schemas.microsoft.com/office/drawing/2014/main" val="10007"/>
                  </a:ext>
                </a:extLst>
              </a:tr>
              <a:tr h="541655">
                <a:tc vMerge="1">
                  <a:txBody>
                    <a:bodyPr/>
                    <a:lstStyle/>
                    <a:p>
                      <a:endParaRPr lang="zh-CN"/>
                    </a:p>
                  </a:txBody>
                  <a:tcPr/>
                </a:tc>
                <a:tc>
                  <a:txBody>
                    <a:bodyPr/>
                    <a:lstStyle/>
                    <a:p>
                      <a:pPr indent="0">
                        <a:buNone/>
                      </a:pPr>
                      <a:r>
                        <a:rPr lang="en-US" sz="1800"/>
                        <a:t>tuple(元组）</a:t>
                      </a:r>
                      <a:endParaRPr lang="en-US" altLang="en-US" sz="1800"/>
                    </a:p>
                  </a:txBody>
                  <a:tcPr marL="9525" marR="9525" marT="9525" marB="9525" anchor="ctr"/>
                </a:tc>
                <a:tc>
                  <a:txBody>
                    <a:bodyPr/>
                    <a:lstStyle/>
                    <a:p>
                      <a:pPr indent="0">
                        <a:buNone/>
                      </a:pPr>
                      <a:r>
                        <a:rPr lang="en-US" sz="1800"/>
                        <a:t>任何格式的字段序列。一个tuple相当于SQL数据库中的一行。一个元组，可以有但非必须，有一个与它对应的模式(schema)描述每个字段的名称和类型。</a:t>
                      </a:r>
                      <a:endParaRPr lang="en-US" altLang="en-US" sz="1800"/>
                    </a:p>
                  </a:txBody>
                  <a:tcPr marL="9525" marR="9525" marT="9525" marB="9525" anchor="ctr"/>
                </a:tc>
                <a:tc>
                  <a:txBody>
                    <a:bodyPr/>
                    <a:lstStyle/>
                    <a:p>
                      <a:pPr indent="0">
                        <a:buNone/>
                      </a:pPr>
                      <a:r>
                        <a:rPr lang="en-US" sz="1800"/>
                        <a:t>('test',123)</a:t>
                      </a:r>
                      <a:endParaRPr lang="en-US" altLang="en-US" sz="1800"/>
                    </a:p>
                  </a:txBody>
                  <a:tcPr marL="9525" marR="9525" marT="9525" marB="9525" anchor="ctr"/>
                </a:tc>
                <a:extLst>
                  <a:ext uri="{0D108BD9-81ED-4DB2-BD59-A6C34878D82A}">
                    <a16:rowId xmlns:a16="http://schemas.microsoft.com/office/drawing/2014/main" val="10008"/>
                  </a:ext>
                </a:extLst>
              </a:tr>
              <a:tr h="536575">
                <a:tc vMerge="1">
                  <a:txBody>
                    <a:bodyPr/>
                    <a:lstStyle/>
                    <a:p>
                      <a:endParaRPr lang="zh-CN"/>
                    </a:p>
                  </a:txBody>
                  <a:tcPr/>
                </a:tc>
                <a:tc>
                  <a:txBody>
                    <a:bodyPr/>
                    <a:lstStyle/>
                    <a:p>
                      <a:pPr indent="0">
                        <a:buNone/>
                      </a:pPr>
                      <a:r>
                        <a:rPr lang="en-US" sz="1800"/>
                        <a:t>map(映射)</a:t>
                      </a:r>
                      <a:endParaRPr lang="en-US" altLang="en-US" sz="1800"/>
                    </a:p>
                  </a:txBody>
                  <a:tcPr marL="9525" marR="9525" marT="9525" marB="9525" anchor="ctr"/>
                </a:tc>
                <a:tc>
                  <a:txBody>
                    <a:bodyPr/>
                    <a:lstStyle/>
                    <a:p>
                      <a:pPr indent="0">
                        <a:buNone/>
                      </a:pPr>
                      <a:r>
                        <a:rPr lang="en-US" sz="1800"/>
                        <a:t>一组键值对，键必须是字符数组，值可以是任何类型的数据</a:t>
                      </a:r>
                      <a:endParaRPr lang="en-US" altLang="en-US" sz="1800"/>
                    </a:p>
                  </a:txBody>
                  <a:tcPr marL="9525" marR="9525" marT="9525" marB="9525" anchor="ctr"/>
                </a:tc>
                <a:tc>
                  <a:txBody>
                    <a:bodyPr/>
                    <a:lstStyle/>
                    <a:p>
                      <a:pPr indent="0">
                        <a:buNone/>
                      </a:pPr>
                      <a:r>
                        <a:rPr lang="en-US" sz="1800"/>
                        <a:t>['a'#'value']</a:t>
                      </a:r>
                      <a:endParaRPr lang="en-US" altLang="en-US" sz="1800"/>
                    </a:p>
                  </a:txBody>
                  <a:tcPr marL="9525" marR="9525" marT="9525" marB="9525" anchor="ctr"/>
                </a:tc>
                <a:extLst>
                  <a:ext uri="{0D108BD9-81ED-4DB2-BD59-A6C34878D82A}">
                    <a16:rowId xmlns:a16="http://schemas.microsoft.com/office/drawing/2014/main" val="10009"/>
                  </a:ext>
                </a:extLst>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5252085" cy="521970"/>
          </a:xfrm>
          <a:prstGeom prst="rect">
            <a:avLst/>
          </a:prstGeom>
          <a:noFill/>
        </p:spPr>
        <p:txBody>
          <a:bodyPr wrap="square" rtlCol="0">
            <a:spAutoFit/>
          </a:bodyPr>
          <a:lstStyle/>
          <a:p>
            <a:r>
              <a:rPr lang="en-US" altLang="zh-CN" sz="2800" b="1" dirty="0">
                <a:sym typeface="+mn-ea"/>
              </a:rPr>
              <a:t>6.3.5  </a:t>
            </a:r>
            <a:r>
              <a:rPr lang="zh-CN" altLang="en-US" sz="2800" b="1" dirty="0">
                <a:sym typeface="+mn-ea"/>
              </a:rPr>
              <a:t>常用</a:t>
            </a:r>
            <a:r>
              <a:rPr sz="2800" b="1" dirty="0">
                <a:sym typeface="+mn-ea"/>
              </a:rPr>
              <a:t>PigLatin语句</a:t>
            </a:r>
          </a:p>
        </p:txBody>
      </p:sp>
      <p:sp>
        <p:nvSpPr>
          <p:cNvPr id="14338" name="AutoShape 2" descr="http://img5.imgtn.bdimg.com/it/u=1961741723,3682482388&amp;fm=26&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14340" name="AutoShape 4" descr="http://img5.imgtn.bdimg.com/it/u=1961741723,3682482388&amp;fm=26&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pic>
        <p:nvPicPr>
          <p:cNvPr id="14342" name="Picture 6" descr="https://timgsa.baidu.com/timg?image&amp;quality=80&amp;size=b9999_10000&amp;sec=1502728983719&amp;di=b5c5fd0355a9bdf1d0f476f6ba99a230&amp;imgtype=0&amp;src=http%3A%2F%2Fimg0w.pconline.com.cn%2Fpconline%2F1307%2F22%2F3392887_13-2.jpg"/>
          <p:cNvPicPr>
            <a:picLocks noChangeAspect="1" noChangeArrowheads="1"/>
          </p:cNvPicPr>
          <p:nvPr/>
        </p:nvPicPr>
        <p:blipFill>
          <a:blip r:embed="rId4" cstate="print"/>
          <a:srcRect/>
          <a:stretch>
            <a:fillRect/>
          </a:stretch>
        </p:blipFill>
        <p:spPr bwMode="auto">
          <a:xfrm>
            <a:off x="155575" y="-136525"/>
            <a:ext cx="38100" cy="76200"/>
          </a:xfrm>
          <a:prstGeom prst="rect">
            <a:avLst/>
          </a:prstGeom>
          <a:noFill/>
        </p:spPr>
      </p:pic>
      <p:sp>
        <p:nvSpPr>
          <p:cNvPr id="3" name="文本框 2"/>
          <p:cNvSpPr txBox="1"/>
          <p:nvPr/>
        </p:nvSpPr>
        <p:spPr>
          <a:xfrm>
            <a:off x="740410" y="5927090"/>
            <a:ext cx="9065260" cy="922020"/>
          </a:xfrm>
          <a:prstGeom prst="rect">
            <a:avLst/>
          </a:prstGeom>
          <a:noFill/>
        </p:spPr>
        <p:txBody>
          <a:bodyPr wrap="square" rtlCol="0">
            <a:spAutoFit/>
          </a:bodyPr>
          <a:lstStyle/>
          <a:p>
            <a:r>
              <a:rPr lang="zh-CN" altLang="en-US">
                <a:sym typeface="+mn-ea"/>
              </a:rPr>
              <a:t>注意：PigLatin有些会触发计算，有些不会，类似Spark RDD 算子（方法）：</a:t>
            </a:r>
            <a:endParaRPr lang="zh-CN" altLang="en-US"/>
          </a:p>
          <a:p>
            <a:r>
              <a:rPr lang="zh-CN" altLang="en-US">
                <a:sym typeface="+mn-ea"/>
              </a:rPr>
              <a:t>Transformation方法（算子） -----&gt; 不会触发计算</a:t>
            </a:r>
            <a:endParaRPr lang="zh-CN" altLang="en-US"/>
          </a:p>
          <a:p>
            <a:r>
              <a:rPr lang="zh-CN" altLang="en-US">
                <a:sym typeface="+mn-ea"/>
              </a:rPr>
              <a:t>Action方法（算子） ------&gt; 会触发Spark的计算</a:t>
            </a:r>
            <a:endParaRPr lang="zh-CN" altLang="en-US"/>
          </a:p>
        </p:txBody>
      </p:sp>
      <p:graphicFrame>
        <p:nvGraphicFramePr>
          <p:cNvPr id="5" name="表格 4"/>
          <p:cNvGraphicFramePr/>
          <p:nvPr>
            <p:custDataLst>
              <p:tags r:id="rId1"/>
            </p:custDataLst>
          </p:nvPr>
        </p:nvGraphicFramePr>
        <p:xfrm>
          <a:off x="835660" y="2078990"/>
          <a:ext cx="9911715" cy="3723005"/>
        </p:xfrm>
        <a:graphic>
          <a:graphicData uri="http://schemas.openxmlformats.org/drawingml/2006/table">
            <a:tbl>
              <a:tblPr firstRow="1" bandRow="1">
                <a:tableStyleId>{5C22544A-7EE6-4342-B048-85BDC9FD1C3A}</a:tableStyleId>
              </a:tblPr>
              <a:tblGrid>
                <a:gridCol w="5526405">
                  <a:extLst>
                    <a:ext uri="{9D8B030D-6E8A-4147-A177-3AD203B41FA5}">
                      <a16:colId xmlns:a16="http://schemas.microsoft.com/office/drawing/2014/main" val="20000"/>
                    </a:ext>
                  </a:extLst>
                </a:gridCol>
                <a:gridCol w="4385310">
                  <a:extLst>
                    <a:ext uri="{9D8B030D-6E8A-4147-A177-3AD203B41FA5}">
                      <a16:colId xmlns:a16="http://schemas.microsoft.com/office/drawing/2014/main" val="20001"/>
                    </a:ext>
                  </a:extLst>
                </a:gridCol>
              </a:tblGrid>
              <a:tr h="338455">
                <a:tc>
                  <a:txBody>
                    <a:bodyPr/>
                    <a:lstStyle/>
                    <a:p>
                      <a:pPr>
                        <a:buNone/>
                      </a:pPr>
                      <a:r>
                        <a:rPr lang="zh-CN" altLang="en-US" sz="1600"/>
                        <a:t>名称</a:t>
                      </a:r>
                    </a:p>
                  </a:txBody>
                  <a:tcPr/>
                </a:tc>
                <a:tc>
                  <a:txBody>
                    <a:bodyPr/>
                    <a:lstStyle/>
                    <a:p>
                      <a:pPr>
                        <a:buNone/>
                      </a:pPr>
                      <a:r>
                        <a:rPr lang="zh-CN" altLang="en-US" sz="1600"/>
                        <a:t>描述</a:t>
                      </a:r>
                    </a:p>
                  </a:txBody>
                  <a:tcPr/>
                </a:tc>
                <a:extLst>
                  <a:ext uri="{0D108BD9-81ED-4DB2-BD59-A6C34878D82A}">
                    <a16:rowId xmlns:a16="http://schemas.microsoft.com/office/drawing/2014/main" val="10000"/>
                  </a:ext>
                </a:extLst>
              </a:tr>
              <a:tr h="338455">
                <a:tc>
                  <a:txBody>
                    <a:bodyPr/>
                    <a:lstStyle/>
                    <a:p>
                      <a:pPr>
                        <a:buNone/>
                      </a:pPr>
                      <a:r>
                        <a:rPr lang="zh-CN" altLang="en-US" sz="1600"/>
                        <a:t>load </a:t>
                      </a:r>
                      <a:r>
                        <a:rPr lang="en-US" altLang="zh-CN" sz="1600">
                          <a:solidFill>
                            <a:srgbClr val="FF0000"/>
                          </a:solidFill>
                        </a:rPr>
                        <a:t>‘[</a:t>
                      </a:r>
                      <a:r>
                        <a:rPr lang="zh-CN" altLang="en-US" sz="1600">
                          <a:solidFill>
                            <a:srgbClr val="FF0000"/>
                          </a:solidFill>
                        </a:rPr>
                        <a:t>文件名</a:t>
                      </a:r>
                      <a:r>
                        <a:rPr lang="en-US" altLang="zh-CN" sz="1600">
                          <a:solidFill>
                            <a:srgbClr val="FF0000"/>
                          </a:solidFill>
                        </a:rPr>
                        <a:t>]</a:t>
                      </a:r>
                      <a:r>
                        <a:rPr lang="en-US" altLang="zh-CN" sz="1600"/>
                        <a:t>’  </a:t>
                      </a:r>
                      <a:r>
                        <a:rPr lang="zh-CN" altLang="en-US" sz="1600"/>
                        <a:t>存储方式 </a:t>
                      </a:r>
                      <a:r>
                        <a:rPr lang="en-US" altLang="zh-CN" sz="1600"/>
                        <a:t>as  (</a:t>
                      </a:r>
                      <a:r>
                        <a:rPr lang="zh-CN" altLang="en-US" sz="1600"/>
                        <a:t>字段名</a:t>
                      </a:r>
                      <a:r>
                        <a:rPr lang="en-US" altLang="zh-CN" sz="1600"/>
                        <a:t>1:</a:t>
                      </a:r>
                      <a:r>
                        <a:rPr lang="zh-CN" altLang="en-US" sz="1600"/>
                        <a:t>类型</a:t>
                      </a:r>
                      <a:r>
                        <a:rPr lang="en-US" altLang="zh-CN" sz="1600"/>
                        <a:t>1,</a:t>
                      </a:r>
                      <a:r>
                        <a:rPr lang="zh-CN" altLang="en-US" sz="1600">
                          <a:sym typeface="+mn-ea"/>
                        </a:rPr>
                        <a:t>字段名</a:t>
                      </a:r>
                      <a:r>
                        <a:rPr lang="en-US" altLang="zh-CN" sz="1600">
                          <a:sym typeface="+mn-ea"/>
                        </a:rPr>
                        <a:t>2:</a:t>
                      </a:r>
                      <a:r>
                        <a:rPr lang="zh-CN" altLang="en-US" sz="1600">
                          <a:sym typeface="+mn-ea"/>
                        </a:rPr>
                        <a:t>类型</a:t>
                      </a:r>
                      <a:r>
                        <a:rPr lang="en-US" altLang="zh-CN" sz="1600">
                          <a:sym typeface="+mn-ea"/>
                        </a:rPr>
                        <a:t>2 ...</a:t>
                      </a:r>
                      <a:r>
                        <a:rPr lang="en-US" altLang="zh-CN" sz="1600"/>
                        <a:t>)</a:t>
                      </a:r>
                    </a:p>
                  </a:txBody>
                  <a:tcPr/>
                </a:tc>
                <a:tc>
                  <a:txBody>
                    <a:bodyPr/>
                    <a:lstStyle/>
                    <a:p>
                      <a:pPr>
                        <a:buNone/>
                      </a:pPr>
                      <a:r>
                        <a:rPr lang="zh-CN" altLang="en-US" sz="1600"/>
                        <a:t>加载数据到表（bag）</a:t>
                      </a:r>
                    </a:p>
                  </a:txBody>
                  <a:tcPr/>
                </a:tc>
                <a:extLst>
                  <a:ext uri="{0D108BD9-81ED-4DB2-BD59-A6C34878D82A}">
                    <a16:rowId xmlns:a16="http://schemas.microsoft.com/office/drawing/2014/main" val="10001"/>
                  </a:ext>
                </a:extLst>
              </a:tr>
              <a:tr h="338455">
                <a:tc>
                  <a:txBody>
                    <a:bodyPr/>
                    <a:lstStyle/>
                    <a:p>
                      <a:pPr>
                        <a:buNone/>
                      </a:pPr>
                      <a:r>
                        <a:rPr lang="zh-CN" altLang="en-US" sz="1600"/>
                        <a:t>foreach </a:t>
                      </a:r>
                      <a:r>
                        <a:rPr lang="en-US" sz="1600">
                          <a:solidFill>
                            <a:srgbClr val="FF0000"/>
                          </a:solidFill>
                          <a:sym typeface="+mn-ea"/>
                        </a:rPr>
                        <a:t>[</a:t>
                      </a:r>
                      <a:r>
                        <a:rPr lang="zh-CN" altLang="en-US" sz="1600">
                          <a:solidFill>
                            <a:srgbClr val="FF0000"/>
                          </a:solidFill>
                          <a:sym typeface="+mn-ea"/>
                        </a:rPr>
                        <a:t>表名</a:t>
                      </a:r>
                      <a:r>
                        <a:rPr lang="en-US" sz="1600">
                          <a:solidFill>
                            <a:srgbClr val="FF0000"/>
                          </a:solidFill>
                          <a:sym typeface="+mn-ea"/>
                        </a:rPr>
                        <a:t>]</a:t>
                      </a:r>
                      <a:endParaRPr lang="zh-CN" altLang="en-US" sz="1600"/>
                    </a:p>
                  </a:txBody>
                  <a:tcPr/>
                </a:tc>
                <a:tc>
                  <a:txBody>
                    <a:bodyPr/>
                    <a:lstStyle/>
                    <a:p>
                      <a:pPr>
                        <a:buNone/>
                      </a:pPr>
                      <a:r>
                        <a:rPr lang="zh-CN" altLang="en-US" sz="1600"/>
                        <a:t>相当于循环，对bag中每一个行tuple进行处理</a:t>
                      </a:r>
                    </a:p>
                  </a:txBody>
                  <a:tcPr/>
                </a:tc>
                <a:extLst>
                  <a:ext uri="{0D108BD9-81ED-4DB2-BD59-A6C34878D82A}">
                    <a16:rowId xmlns:a16="http://schemas.microsoft.com/office/drawing/2014/main" val="10002"/>
                  </a:ext>
                </a:extLst>
              </a:tr>
              <a:tr h="338455">
                <a:tc>
                  <a:txBody>
                    <a:bodyPr/>
                    <a:lstStyle/>
                    <a:p>
                      <a:pPr>
                        <a:buNone/>
                      </a:pPr>
                      <a:r>
                        <a:rPr lang="zh-CN" altLang="en-US" sz="1600"/>
                        <a:t>filter </a:t>
                      </a:r>
                      <a:r>
                        <a:rPr lang="zh-CN" altLang="en-US" sz="1600">
                          <a:sym typeface="+mn-ea"/>
                        </a:rPr>
                        <a:t> </a:t>
                      </a:r>
                      <a:r>
                        <a:rPr lang="en-US" sz="1600">
                          <a:solidFill>
                            <a:srgbClr val="FF0000"/>
                          </a:solidFill>
                          <a:sym typeface="+mn-ea"/>
                        </a:rPr>
                        <a:t>[</a:t>
                      </a:r>
                      <a:r>
                        <a:rPr lang="zh-CN" altLang="en-US" sz="1600">
                          <a:solidFill>
                            <a:srgbClr val="FF0000"/>
                          </a:solidFill>
                          <a:sym typeface="+mn-ea"/>
                        </a:rPr>
                        <a:t>表名</a:t>
                      </a:r>
                      <a:r>
                        <a:rPr lang="en-US" sz="1600">
                          <a:solidFill>
                            <a:srgbClr val="FF0000"/>
                          </a:solidFill>
                          <a:sym typeface="+mn-ea"/>
                        </a:rPr>
                        <a:t>] </a:t>
                      </a:r>
                      <a:r>
                        <a:rPr lang="en-US" sz="1600">
                          <a:solidFill>
                            <a:schemeClr val="tx1"/>
                          </a:solidFill>
                          <a:sym typeface="+mn-ea"/>
                        </a:rPr>
                        <a:t>by </a:t>
                      </a:r>
                      <a:r>
                        <a:rPr lang="en-US" sz="1600">
                          <a:solidFill>
                            <a:srgbClr val="FF0000"/>
                          </a:solidFill>
                          <a:sym typeface="+mn-ea"/>
                        </a:rPr>
                        <a:t>[</a:t>
                      </a:r>
                      <a:r>
                        <a:rPr lang="zh-CN" altLang="en-US" sz="1600">
                          <a:solidFill>
                            <a:srgbClr val="FF0000"/>
                          </a:solidFill>
                          <a:sym typeface="+mn-ea"/>
                        </a:rPr>
                        <a:t>条件</a:t>
                      </a:r>
                      <a:r>
                        <a:rPr lang="en-US" sz="1600">
                          <a:solidFill>
                            <a:srgbClr val="FF0000"/>
                          </a:solidFill>
                          <a:sym typeface="+mn-ea"/>
                        </a:rPr>
                        <a:t>]</a:t>
                      </a:r>
                      <a:endParaRPr lang="zh-CN" altLang="en-US" sz="1600"/>
                    </a:p>
                  </a:txBody>
                  <a:tcPr/>
                </a:tc>
                <a:tc>
                  <a:txBody>
                    <a:bodyPr/>
                    <a:lstStyle/>
                    <a:p>
                      <a:pPr>
                        <a:buNone/>
                      </a:pPr>
                      <a:r>
                        <a:rPr lang="zh-CN" altLang="en-US" sz="1600"/>
                        <a:t>过滤、相当于where</a:t>
                      </a:r>
                    </a:p>
                  </a:txBody>
                  <a:tcPr/>
                </a:tc>
                <a:extLst>
                  <a:ext uri="{0D108BD9-81ED-4DB2-BD59-A6C34878D82A}">
                    <a16:rowId xmlns:a16="http://schemas.microsoft.com/office/drawing/2014/main" val="10003"/>
                  </a:ext>
                </a:extLst>
              </a:tr>
              <a:tr h="338455">
                <a:tc>
                  <a:txBody>
                    <a:bodyPr/>
                    <a:lstStyle/>
                    <a:p>
                      <a:pPr>
                        <a:buNone/>
                      </a:pPr>
                      <a:r>
                        <a:rPr lang="zh-CN" altLang="en-US" sz="1600"/>
                        <a:t>group </a:t>
                      </a:r>
                      <a:r>
                        <a:rPr lang="zh-CN" altLang="en-US" sz="1600">
                          <a:solidFill>
                            <a:srgbClr val="FF0000"/>
                          </a:solidFill>
                          <a:sym typeface="+mn-ea"/>
                        </a:rPr>
                        <a:t> </a:t>
                      </a:r>
                      <a:r>
                        <a:rPr lang="en-US" sz="1600">
                          <a:solidFill>
                            <a:srgbClr val="FF0000"/>
                          </a:solidFill>
                          <a:sym typeface="+mn-ea"/>
                        </a:rPr>
                        <a:t>[</a:t>
                      </a:r>
                      <a:r>
                        <a:rPr lang="zh-CN" altLang="en-US" sz="1600">
                          <a:solidFill>
                            <a:srgbClr val="FF0000"/>
                          </a:solidFill>
                          <a:sym typeface="+mn-ea"/>
                        </a:rPr>
                        <a:t>表名</a:t>
                      </a:r>
                      <a:r>
                        <a:rPr lang="en-US" sz="1600">
                          <a:solidFill>
                            <a:srgbClr val="FF0000"/>
                          </a:solidFill>
                          <a:sym typeface="+mn-ea"/>
                        </a:rPr>
                        <a:t>] </a:t>
                      </a:r>
                      <a:r>
                        <a:rPr lang="zh-CN" altLang="en-US" sz="1600"/>
                        <a:t>by   </a:t>
                      </a:r>
                      <a:r>
                        <a:rPr lang="zh-CN" altLang="en-US" sz="1600">
                          <a:solidFill>
                            <a:srgbClr val="FF0000"/>
                          </a:solidFill>
                          <a:sym typeface="+mn-ea"/>
                        </a:rPr>
                        <a:t> </a:t>
                      </a:r>
                      <a:r>
                        <a:rPr lang="en-US" altLang="zh-CN" sz="1600">
                          <a:solidFill>
                            <a:srgbClr val="FF0000"/>
                          </a:solidFill>
                          <a:sym typeface="+mn-ea"/>
                        </a:rPr>
                        <a:t>[</a:t>
                      </a:r>
                      <a:r>
                        <a:rPr lang="zh-CN" altLang="en-US" sz="1600">
                          <a:solidFill>
                            <a:srgbClr val="FF0000"/>
                          </a:solidFill>
                          <a:sym typeface="+mn-ea"/>
                        </a:rPr>
                        <a:t>列名</a:t>
                      </a:r>
                      <a:r>
                        <a:rPr lang="en-US" altLang="zh-CN" sz="1600">
                          <a:solidFill>
                            <a:srgbClr val="FF0000"/>
                          </a:solidFill>
                          <a:sym typeface="+mn-ea"/>
                        </a:rPr>
                        <a:t>]</a:t>
                      </a:r>
                      <a:endParaRPr lang="zh-CN" altLang="en-US" sz="1600"/>
                    </a:p>
                  </a:txBody>
                  <a:tcPr/>
                </a:tc>
                <a:tc>
                  <a:txBody>
                    <a:bodyPr/>
                    <a:lstStyle/>
                    <a:p>
                      <a:pPr>
                        <a:buNone/>
                      </a:pPr>
                      <a:r>
                        <a:rPr lang="zh-CN" altLang="en-US" sz="1600"/>
                        <a:t>分组</a:t>
                      </a:r>
                    </a:p>
                  </a:txBody>
                  <a:tcPr/>
                </a:tc>
                <a:extLst>
                  <a:ext uri="{0D108BD9-81ED-4DB2-BD59-A6C34878D82A}">
                    <a16:rowId xmlns:a16="http://schemas.microsoft.com/office/drawing/2014/main" val="10004"/>
                  </a:ext>
                </a:extLst>
              </a:tr>
              <a:tr h="338455">
                <a:tc>
                  <a:txBody>
                    <a:bodyPr/>
                    <a:lstStyle/>
                    <a:p>
                      <a:pPr>
                        <a:buNone/>
                      </a:pPr>
                      <a:r>
                        <a:rPr lang="zh-CN" altLang="en-US" sz="1600">
                          <a:solidFill>
                            <a:schemeClr val="tx1"/>
                          </a:solidFill>
                        </a:rPr>
                        <a:t>orde</a:t>
                      </a:r>
                      <a:r>
                        <a:rPr lang="zh-CN" altLang="en-US" sz="1600">
                          <a:solidFill>
                            <a:srgbClr val="FF0000"/>
                          </a:solidFill>
                        </a:rPr>
                        <a:t>r </a:t>
                      </a:r>
                      <a:r>
                        <a:rPr lang="en-US" sz="1600">
                          <a:solidFill>
                            <a:srgbClr val="FF0000"/>
                          </a:solidFill>
                        </a:rPr>
                        <a:t>[</a:t>
                      </a:r>
                      <a:r>
                        <a:rPr lang="zh-CN" altLang="en-US" sz="1600">
                          <a:solidFill>
                            <a:srgbClr val="FF0000"/>
                          </a:solidFill>
                        </a:rPr>
                        <a:t>表名</a:t>
                      </a:r>
                      <a:r>
                        <a:rPr lang="en-US" sz="1600">
                          <a:solidFill>
                            <a:srgbClr val="FF0000"/>
                          </a:solidFill>
                        </a:rPr>
                        <a:t>]</a:t>
                      </a:r>
                      <a:r>
                        <a:rPr lang="en-US" altLang="zh-CN" sz="1600">
                          <a:solidFill>
                            <a:srgbClr val="FF0000"/>
                          </a:solidFill>
                        </a:rPr>
                        <a:t> </a:t>
                      </a:r>
                      <a:r>
                        <a:rPr lang="zh-CN" altLang="en-US" sz="1600">
                          <a:solidFill>
                            <a:srgbClr val="FF0000"/>
                          </a:solidFill>
                        </a:rPr>
                        <a:t> </a:t>
                      </a:r>
                      <a:r>
                        <a:rPr lang="zh-CN" altLang="en-US" sz="1600">
                          <a:solidFill>
                            <a:schemeClr val="tx1"/>
                          </a:solidFill>
                        </a:rPr>
                        <a:t>by</a:t>
                      </a:r>
                      <a:r>
                        <a:rPr lang="zh-CN" altLang="en-US" sz="1600">
                          <a:solidFill>
                            <a:srgbClr val="FF0000"/>
                          </a:solidFill>
                        </a:rPr>
                        <a:t> </a:t>
                      </a:r>
                      <a:r>
                        <a:rPr lang="en-US" altLang="zh-CN" sz="1600">
                          <a:solidFill>
                            <a:srgbClr val="FF0000"/>
                          </a:solidFill>
                        </a:rPr>
                        <a:t>[</a:t>
                      </a:r>
                      <a:r>
                        <a:rPr lang="zh-CN" altLang="en-US" sz="1600">
                          <a:solidFill>
                            <a:srgbClr val="FF0000"/>
                          </a:solidFill>
                        </a:rPr>
                        <a:t>列名</a:t>
                      </a:r>
                      <a:r>
                        <a:rPr lang="en-US" altLang="zh-CN" sz="1600">
                          <a:solidFill>
                            <a:srgbClr val="FF0000"/>
                          </a:solidFill>
                        </a:rPr>
                        <a:t>]</a:t>
                      </a:r>
                    </a:p>
                  </a:txBody>
                  <a:tcPr/>
                </a:tc>
                <a:tc>
                  <a:txBody>
                    <a:bodyPr/>
                    <a:lstStyle/>
                    <a:p>
                      <a:pPr>
                        <a:buNone/>
                      </a:pPr>
                      <a:r>
                        <a:rPr lang="zh-CN" altLang="en-US" sz="1600">
                          <a:solidFill>
                            <a:schemeClr val="tx1"/>
                          </a:solidFill>
                        </a:rPr>
                        <a:t>排序</a:t>
                      </a:r>
                    </a:p>
                  </a:txBody>
                  <a:tcPr/>
                </a:tc>
                <a:extLst>
                  <a:ext uri="{0D108BD9-81ED-4DB2-BD59-A6C34878D82A}">
                    <a16:rowId xmlns:a16="http://schemas.microsoft.com/office/drawing/2014/main" val="10005"/>
                  </a:ext>
                </a:extLst>
              </a:tr>
              <a:tr h="338455">
                <a:tc>
                  <a:txBody>
                    <a:bodyPr/>
                    <a:lstStyle/>
                    <a:p>
                      <a:pPr>
                        <a:buNone/>
                      </a:pPr>
                      <a:r>
                        <a:rPr lang="zh-CN" altLang="en-US" sz="1600"/>
                        <a:t>join </a:t>
                      </a:r>
                    </a:p>
                  </a:txBody>
                  <a:tcPr/>
                </a:tc>
                <a:tc>
                  <a:txBody>
                    <a:bodyPr/>
                    <a:lstStyle/>
                    <a:p>
                      <a:pPr>
                        <a:buNone/>
                      </a:pPr>
                      <a:r>
                        <a:rPr lang="zh-CN" altLang="en-US" sz="1600"/>
                        <a:t>连接</a:t>
                      </a:r>
                    </a:p>
                  </a:txBody>
                  <a:tcPr/>
                </a:tc>
                <a:extLst>
                  <a:ext uri="{0D108BD9-81ED-4DB2-BD59-A6C34878D82A}">
                    <a16:rowId xmlns:a16="http://schemas.microsoft.com/office/drawing/2014/main" val="10006"/>
                  </a:ext>
                </a:extLst>
              </a:tr>
              <a:tr h="338455">
                <a:tc>
                  <a:txBody>
                    <a:bodyPr/>
                    <a:lstStyle/>
                    <a:p>
                      <a:pPr>
                        <a:buNone/>
                      </a:pPr>
                      <a:r>
                        <a:rPr lang="zh-CN" altLang="en-US" sz="1600"/>
                        <a:t>generate</a:t>
                      </a:r>
                    </a:p>
                  </a:txBody>
                  <a:tcPr/>
                </a:tc>
                <a:tc>
                  <a:txBody>
                    <a:bodyPr/>
                    <a:lstStyle/>
                    <a:p>
                      <a:pPr>
                        <a:buNone/>
                      </a:pPr>
                      <a:r>
                        <a:rPr lang="zh-CN" altLang="en-US" sz="1600"/>
                        <a:t>提取列</a:t>
                      </a:r>
                    </a:p>
                  </a:txBody>
                  <a:tcPr/>
                </a:tc>
                <a:extLst>
                  <a:ext uri="{0D108BD9-81ED-4DB2-BD59-A6C34878D82A}">
                    <a16:rowId xmlns:a16="http://schemas.microsoft.com/office/drawing/2014/main" val="10007"/>
                  </a:ext>
                </a:extLst>
              </a:tr>
              <a:tr h="338455">
                <a:tc>
                  <a:txBody>
                    <a:bodyPr/>
                    <a:lstStyle/>
                    <a:p>
                      <a:pPr>
                        <a:buNone/>
                      </a:pPr>
                      <a:r>
                        <a:rPr lang="zh-CN" altLang="en-US" sz="1600"/>
                        <a:t>union、intersect</a:t>
                      </a:r>
                    </a:p>
                  </a:txBody>
                  <a:tcPr/>
                </a:tc>
                <a:tc>
                  <a:txBody>
                    <a:bodyPr/>
                    <a:lstStyle/>
                    <a:p>
                      <a:pPr>
                        <a:buNone/>
                      </a:pPr>
                      <a:r>
                        <a:rPr lang="zh-CN" altLang="en-US" sz="1600"/>
                        <a:t>集合运算</a:t>
                      </a:r>
                    </a:p>
                  </a:txBody>
                  <a:tcPr/>
                </a:tc>
                <a:extLst>
                  <a:ext uri="{0D108BD9-81ED-4DB2-BD59-A6C34878D82A}">
                    <a16:rowId xmlns:a16="http://schemas.microsoft.com/office/drawing/2014/main" val="10008"/>
                  </a:ext>
                </a:extLst>
              </a:tr>
              <a:tr h="338455">
                <a:tc>
                  <a:txBody>
                    <a:bodyPr/>
                    <a:lstStyle/>
                    <a:p>
                      <a:pPr>
                        <a:buNone/>
                      </a:pPr>
                      <a:r>
                        <a:rPr lang="zh-CN" altLang="en-US" sz="1600"/>
                        <a:t>dump </a:t>
                      </a:r>
                      <a:r>
                        <a:rPr lang="en-US" sz="1600">
                          <a:solidFill>
                            <a:srgbClr val="FF0000"/>
                          </a:solidFill>
                          <a:sym typeface="+mn-ea"/>
                        </a:rPr>
                        <a:t>[</a:t>
                      </a:r>
                      <a:r>
                        <a:rPr lang="zh-CN" altLang="en-US" sz="1600">
                          <a:solidFill>
                            <a:srgbClr val="FF0000"/>
                          </a:solidFill>
                          <a:sym typeface="+mn-ea"/>
                        </a:rPr>
                        <a:t>表名</a:t>
                      </a:r>
                      <a:r>
                        <a:rPr lang="en-US" sz="1600">
                          <a:solidFill>
                            <a:srgbClr val="FF0000"/>
                          </a:solidFill>
                          <a:sym typeface="+mn-ea"/>
                        </a:rPr>
                        <a:t>]</a:t>
                      </a:r>
                      <a:r>
                        <a:rPr lang="en-US" altLang="zh-CN" sz="1600">
                          <a:solidFill>
                            <a:srgbClr val="FF0000"/>
                          </a:solidFill>
                          <a:sym typeface="+mn-ea"/>
                        </a:rPr>
                        <a:t> </a:t>
                      </a:r>
                      <a:endParaRPr lang="zh-CN" altLang="en-US" sz="1600"/>
                    </a:p>
                  </a:txBody>
                  <a:tcPr/>
                </a:tc>
                <a:tc>
                  <a:txBody>
                    <a:bodyPr/>
                    <a:lstStyle/>
                    <a:p>
                      <a:pPr>
                        <a:buNone/>
                      </a:pPr>
                      <a:r>
                        <a:rPr lang="zh-CN" altLang="en-US" sz="1600"/>
                        <a:t>输出 屏幕</a:t>
                      </a:r>
                    </a:p>
                  </a:txBody>
                  <a:tcPr/>
                </a:tc>
                <a:extLst>
                  <a:ext uri="{0D108BD9-81ED-4DB2-BD59-A6C34878D82A}">
                    <a16:rowId xmlns:a16="http://schemas.microsoft.com/office/drawing/2014/main" val="10009"/>
                  </a:ext>
                </a:extLst>
              </a:tr>
              <a:tr h="338455">
                <a:tc>
                  <a:txBody>
                    <a:bodyPr/>
                    <a:lstStyle/>
                    <a:p>
                      <a:pPr>
                        <a:buNone/>
                      </a:pPr>
                      <a:r>
                        <a:rPr lang="zh-CN" altLang="en-US" sz="1600"/>
                        <a:t>store </a:t>
                      </a:r>
                      <a:r>
                        <a:rPr lang="zh-CN" altLang="en-US" sz="1600">
                          <a:sym typeface="+mn-ea"/>
                        </a:rPr>
                        <a:t> </a:t>
                      </a:r>
                      <a:r>
                        <a:rPr lang="en-US" sz="1600">
                          <a:solidFill>
                            <a:srgbClr val="FF0000"/>
                          </a:solidFill>
                          <a:sym typeface="+mn-ea"/>
                        </a:rPr>
                        <a:t>[</a:t>
                      </a:r>
                      <a:r>
                        <a:rPr lang="zh-CN" altLang="en-US" sz="1600">
                          <a:solidFill>
                            <a:srgbClr val="FF0000"/>
                          </a:solidFill>
                          <a:sym typeface="+mn-ea"/>
                        </a:rPr>
                        <a:t>表名</a:t>
                      </a:r>
                      <a:r>
                        <a:rPr lang="en-US" sz="1600">
                          <a:solidFill>
                            <a:srgbClr val="FF0000"/>
                          </a:solidFill>
                          <a:sym typeface="+mn-ea"/>
                        </a:rPr>
                        <a:t>]</a:t>
                      </a:r>
                      <a:r>
                        <a:rPr lang="en-US" altLang="zh-CN" sz="1600">
                          <a:solidFill>
                            <a:srgbClr val="FF0000"/>
                          </a:solidFill>
                          <a:sym typeface="+mn-ea"/>
                        </a:rPr>
                        <a:t>  </a:t>
                      </a:r>
                      <a:r>
                        <a:rPr lang="en-US" altLang="zh-CN" sz="1600">
                          <a:solidFill>
                            <a:schemeClr val="tx1"/>
                          </a:solidFill>
                          <a:sym typeface="+mn-ea"/>
                        </a:rPr>
                        <a:t>into</a:t>
                      </a:r>
                      <a:r>
                        <a:rPr lang="en-US" altLang="zh-CN" sz="1600">
                          <a:solidFill>
                            <a:srgbClr val="FF0000"/>
                          </a:solidFill>
                          <a:sym typeface="+mn-ea"/>
                        </a:rPr>
                        <a:t> </a:t>
                      </a:r>
                      <a:r>
                        <a:rPr lang="zh-CN" altLang="en-US" sz="1600">
                          <a:sym typeface="+mn-ea"/>
                        </a:rPr>
                        <a:t> </a:t>
                      </a:r>
                      <a:r>
                        <a:rPr lang="en-US" altLang="zh-CN" sz="1600">
                          <a:solidFill>
                            <a:srgbClr val="FF0000"/>
                          </a:solidFill>
                          <a:sym typeface="+mn-ea"/>
                        </a:rPr>
                        <a:t>‘[</a:t>
                      </a:r>
                      <a:r>
                        <a:rPr lang="zh-CN" altLang="en-US" sz="1600">
                          <a:solidFill>
                            <a:srgbClr val="FF0000"/>
                          </a:solidFill>
                          <a:sym typeface="+mn-ea"/>
                        </a:rPr>
                        <a:t>文件名</a:t>
                      </a:r>
                      <a:r>
                        <a:rPr lang="en-US" altLang="zh-CN" sz="1600">
                          <a:solidFill>
                            <a:srgbClr val="FF0000"/>
                          </a:solidFill>
                          <a:sym typeface="+mn-ea"/>
                        </a:rPr>
                        <a:t>]</a:t>
                      </a:r>
                      <a:r>
                        <a:rPr lang="en-US" altLang="zh-CN" sz="1600">
                          <a:sym typeface="+mn-ea"/>
                        </a:rPr>
                        <a:t>’</a:t>
                      </a:r>
                      <a:endParaRPr lang="zh-CN" altLang="en-US" sz="1600"/>
                    </a:p>
                  </a:txBody>
                  <a:tcPr/>
                </a:tc>
                <a:tc>
                  <a:txBody>
                    <a:bodyPr/>
                    <a:lstStyle/>
                    <a:p>
                      <a:pPr>
                        <a:buNone/>
                      </a:pPr>
                      <a:r>
                        <a:rPr lang="zh-CN" altLang="en-US" sz="1600"/>
                        <a:t>保存到文件</a:t>
                      </a:r>
                    </a:p>
                  </a:txBody>
                  <a:tcPr/>
                </a:tc>
                <a:extLst>
                  <a:ext uri="{0D108BD9-81ED-4DB2-BD59-A6C34878D82A}">
                    <a16:rowId xmlns:a16="http://schemas.microsoft.com/office/drawing/2014/main" val="10010"/>
                  </a:ext>
                </a:extLst>
              </a:tr>
            </a:tbl>
          </a:graphicData>
        </a:graphic>
      </p:graphicFrame>
      <p:sp>
        <p:nvSpPr>
          <p:cNvPr id="6" name="文本框 5"/>
          <p:cNvSpPr txBox="1"/>
          <p:nvPr/>
        </p:nvSpPr>
        <p:spPr>
          <a:xfrm>
            <a:off x="835660" y="1532890"/>
            <a:ext cx="7994015" cy="645160"/>
          </a:xfrm>
          <a:prstGeom prst="rect">
            <a:avLst/>
          </a:prstGeom>
          <a:noFill/>
        </p:spPr>
        <p:txBody>
          <a:bodyPr wrap="square" rtlCol="0">
            <a:spAutoFit/>
          </a:bodyPr>
          <a:lstStyle/>
          <a:p>
            <a:r>
              <a:rPr lang="zh-CN" altLang="en-US">
                <a:sym typeface="+mn-ea"/>
              </a:rPr>
              <a:t>常见的PigLatin语句（注意：PigLatin语句跟Spark中算子/方法非常像）</a:t>
            </a:r>
            <a:endParaRPr lang="zh-CN" altLang="en-US"/>
          </a:p>
          <a:p>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5252085" cy="521970"/>
          </a:xfrm>
          <a:prstGeom prst="rect">
            <a:avLst/>
          </a:prstGeom>
          <a:noFill/>
        </p:spPr>
        <p:txBody>
          <a:bodyPr wrap="square" rtlCol="0">
            <a:spAutoFit/>
          </a:bodyPr>
          <a:lstStyle/>
          <a:p>
            <a:r>
              <a:rPr lang="en-US" altLang="zh-CN" sz="2800" b="1" dirty="0">
                <a:sym typeface="+mn-ea"/>
              </a:rPr>
              <a:t>6.3.6  </a:t>
            </a:r>
            <a:r>
              <a:rPr sz="2800" b="1" dirty="0">
                <a:sym typeface="+mn-ea"/>
              </a:rPr>
              <a:t>Pig</a:t>
            </a:r>
            <a:r>
              <a:rPr lang="zh-CN" sz="2800" b="1" dirty="0">
                <a:sym typeface="+mn-ea"/>
              </a:rPr>
              <a:t>内置函数</a:t>
            </a:r>
          </a:p>
        </p:txBody>
      </p:sp>
      <p:sp>
        <p:nvSpPr>
          <p:cNvPr id="14338" name="AutoShape 2" descr="http://img5.imgtn.bdimg.com/it/u=1961741723,3682482388&amp;fm=26&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14340" name="AutoShape 4" descr="http://img5.imgtn.bdimg.com/it/u=1961741723,3682482388&amp;fm=26&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pic>
        <p:nvPicPr>
          <p:cNvPr id="14342" name="Picture 6" descr="https://timgsa.baidu.com/timg?image&amp;quality=80&amp;size=b9999_10000&amp;sec=1502728983719&amp;di=b5c5fd0355a9bdf1d0f476f6ba99a230&amp;imgtype=0&amp;src=http%3A%2F%2Fimg0w.pconline.com.cn%2Fpconline%2F1307%2F22%2F3392887_13-2.jpg"/>
          <p:cNvPicPr>
            <a:picLocks noChangeAspect="1" noChangeArrowheads="1"/>
          </p:cNvPicPr>
          <p:nvPr/>
        </p:nvPicPr>
        <p:blipFill>
          <a:blip r:embed="rId5" cstate="print"/>
          <a:srcRect/>
          <a:stretch>
            <a:fillRect/>
          </a:stretch>
        </p:blipFill>
        <p:spPr bwMode="auto">
          <a:xfrm>
            <a:off x="155575" y="-136525"/>
            <a:ext cx="38100" cy="76200"/>
          </a:xfrm>
          <a:prstGeom prst="rect">
            <a:avLst/>
          </a:prstGeom>
          <a:noFill/>
        </p:spPr>
      </p:pic>
      <p:graphicFrame>
        <p:nvGraphicFramePr>
          <p:cNvPr id="10" name="表格 9"/>
          <p:cNvGraphicFramePr/>
          <p:nvPr>
            <p:custDataLst>
              <p:tags r:id="rId1"/>
            </p:custDataLst>
          </p:nvPr>
        </p:nvGraphicFramePr>
        <p:xfrm>
          <a:off x="1026795" y="1697990"/>
          <a:ext cx="10033635" cy="3459480"/>
        </p:xfrm>
        <a:graphic>
          <a:graphicData uri="http://schemas.openxmlformats.org/drawingml/2006/table">
            <a:tbl>
              <a:tblPr firstRow="1" bandRow="1">
                <a:tableStyleId>{5C22544A-7EE6-4342-B048-85BDC9FD1C3A}</a:tableStyleId>
              </a:tblPr>
              <a:tblGrid>
                <a:gridCol w="2551430">
                  <a:extLst>
                    <a:ext uri="{9D8B030D-6E8A-4147-A177-3AD203B41FA5}">
                      <a16:colId xmlns:a16="http://schemas.microsoft.com/office/drawing/2014/main" val="20000"/>
                    </a:ext>
                  </a:extLst>
                </a:gridCol>
                <a:gridCol w="7482205">
                  <a:extLst>
                    <a:ext uri="{9D8B030D-6E8A-4147-A177-3AD203B41FA5}">
                      <a16:colId xmlns:a16="http://schemas.microsoft.com/office/drawing/2014/main" val="20001"/>
                    </a:ext>
                  </a:extLst>
                </a:gridCol>
              </a:tblGrid>
              <a:tr h="302895">
                <a:tc>
                  <a:txBody>
                    <a:bodyPr/>
                    <a:lstStyle/>
                    <a:p>
                      <a:pPr indent="0" algn="ctr">
                        <a:buNone/>
                      </a:pPr>
                      <a:r>
                        <a:rPr lang="zh-CN" altLang="en-US" sz="1400" b="1">
                          <a:latin typeface="宋体" panose="02010600030101010101" pitchFamily="2" charset="-122"/>
                          <a:ea typeface="宋体" panose="02010600030101010101" pitchFamily="2" charset="-122"/>
                          <a:cs typeface="宋体" panose="02010600030101010101" pitchFamily="2" charset="-122"/>
                        </a:rPr>
                        <a:t>函数名</a:t>
                      </a:r>
                    </a:p>
                  </a:txBody>
                  <a:tcPr marL="68580" marR="68580" marT="0" marB="0"/>
                </a:tc>
                <a:tc>
                  <a:txBody>
                    <a:bodyPr/>
                    <a:lstStyle/>
                    <a:p>
                      <a:pPr indent="0" algn="ctr">
                        <a:buNone/>
                      </a:pPr>
                      <a:r>
                        <a:rPr lang="zh-CN" altLang="en-US" sz="1400" b="1">
                          <a:latin typeface="宋体" panose="02010600030101010101" pitchFamily="2" charset="-122"/>
                          <a:ea typeface="宋体" panose="02010600030101010101" pitchFamily="2" charset="-122"/>
                          <a:cs typeface="宋体" panose="02010600030101010101" pitchFamily="2" charset="-122"/>
                        </a:rPr>
                        <a:t>描述</a:t>
                      </a:r>
                    </a:p>
                  </a:txBody>
                  <a:tcPr marL="68580" marR="68580" marT="0" marB="0"/>
                </a:tc>
                <a:extLst>
                  <a:ext uri="{0D108BD9-81ED-4DB2-BD59-A6C34878D82A}">
                    <a16:rowId xmlns:a16="http://schemas.microsoft.com/office/drawing/2014/main" val="10000"/>
                  </a:ext>
                </a:extLst>
              </a:tr>
              <a:tr h="303530">
                <a:tc>
                  <a:txBody>
                    <a:bodyPr/>
                    <a:lstStyle/>
                    <a:p>
                      <a:pPr indent="0">
                        <a:buNone/>
                      </a:pPr>
                      <a:r>
                        <a:rPr lang="en-US" altLang="en-US" sz="1400" b="0">
                          <a:latin typeface="宋体" panose="02010600030101010101" pitchFamily="2" charset="-122"/>
                          <a:ea typeface="宋体" panose="02010600030101010101" pitchFamily="2" charset="-122"/>
                          <a:cs typeface="宋体" panose="02010600030101010101" pitchFamily="2" charset="-122"/>
                        </a:rPr>
                        <a:t>AVG</a:t>
                      </a:r>
                    </a:p>
                  </a:txBody>
                  <a:tcPr marL="68580" marR="68580" marT="0" marB="0"/>
                </a:tc>
                <a:tc>
                  <a:txBody>
                    <a:bodyPr/>
                    <a:lstStyle/>
                    <a:p>
                      <a:pPr indent="0">
                        <a:buNone/>
                      </a:pPr>
                      <a:r>
                        <a:rPr lang="en-US" sz="1400" b="0">
                          <a:latin typeface="宋体" panose="02010600030101010101" pitchFamily="2" charset="-122"/>
                          <a:ea typeface="宋体" panose="02010600030101010101" pitchFamily="2" charset="-122"/>
                          <a:cs typeface="宋体" panose="02010600030101010101" pitchFamily="2" charset="-122"/>
                        </a:rPr>
                        <a:t>计算包中项的平均值</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0001"/>
                  </a:ext>
                </a:extLst>
              </a:tr>
              <a:tr h="302895">
                <a:tc>
                  <a:txBody>
                    <a:bodyPr/>
                    <a:lstStyle/>
                    <a:p>
                      <a:pPr indent="0">
                        <a:buNone/>
                      </a:pPr>
                      <a:r>
                        <a:rPr lang="en-US" altLang="en-US" sz="1400" b="0">
                          <a:latin typeface="宋体" panose="02010600030101010101" pitchFamily="2" charset="-122"/>
                          <a:ea typeface="宋体" panose="02010600030101010101" pitchFamily="2" charset="-122"/>
                          <a:cs typeface="宋体" panose="02010600030101010101" pitchFamily="2" charset="-122"/>
                        </a:rPr>
                        <a:t>CONCAT</a:t>
                      </a:r>
                    </a:p>
                  </a:txBody>
                  <a:tcPr marL="68580" marR="68580" marT="0" marB="0"/>
                </a:tc>
                <a:tc>
                  <a:txBody>
                    <a:bodyPr/>
                    <a:lstStyle/>
                    <a:p>
                      <a:pPr indent="0">
                        <a:buNone/>
                      </a:pPr>
                      <a:r>
                        <a:rPr lang="en-US" sz="1400" b="0">
                          <a:latin typeface="宋体" panose="02010600030101010101" pitchFamily="2" charset="-122"/>
                          <a:ea typeface="宋体" panose="02010600030101010101" pitchFamily="2" charset="-122"/>
                          <a:cs typeface="宋体" panose="02010600030101010101" pitchFamily="2" charset="-122"/>
                        </a:rPr>
                        <a:t>把两个字节数组或者字符数组连接成一个</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0002"/>
                  </a:ext>
                </a:extLst>
              </a:tr>
              <a:tr h="304165">
                <a:tc>
                  <a:txBody>
                    <a:bodyPr/>
                    <a:lstStyle/>
                    <a:p>
                      <a:pPr indent="0">
                        <a:buNone/>
                      </a:pPr>
                      <a:r>
                        <a:rPr lang="en-US" altLang="en-US" sz="1400" b="0">
                          <a:latin typeface="宋体" panose="02010600030101010101" pitchFamily="2" charset="-122"/>
                          <a:ea typeface="宋体" panose="02010600030101010101" pitchFamily="2" charset="-122"/>
                          <a:cs typeface="宋体" panose="02010600030101010101" pitchFamily="2" charset="-122"/>
                        </a:rPr>
                        <a:t>COUNT</a:t>
                      </a:r>
                    </a:p>
                  </a:txBody>
                  <a:tcPr marL="68580" marR="68580" marT="0" marB="0"/>
                </a:tc>
                <a:tc>
                  <a:txBody>
                    <a:bodyPr/>
                    <a:lstStyle/>
                    <a:p>
                      <a:pPr indent="0">
                        <a:buNone/>
                      </a:pPr>
                      <a:r>
                        <a:rPr lang="en-US" sz="1400" b="0">
                          <a:latin typeface="宋体" panose="02010600030101010101" pitchFamily="2" charset="-122"/>
                          <a:ea typeface="宋体" panose="02010600030101010101" pitchFamily="2" charset="-122"/>
                          <a:cs typeface="宋体" panose="02010600030101010101" pitchFamily="2" charset="-122"/>
                        </a:rPr>
                        <a:t>计算包中非空值的个数</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0003"/>
                  </a:ext>
                </a:extLst>
              </a:tr>
              <a:tr h="302895">
                <a:tc>
                  <a:txBody>
                    <a:bodyPr/>
                    <a:lstStyle/>
                    <a:p>
                      <a:pPr indent="0">
                        <a:buNone/>
                      </a:pPr>
                      <a:r>
                        <a:rPr lang="en-US" altLang="en-US" sz="1400" b="0">
                          <a:latin typeface="宋体" panose="02010600030101010101" pitchFamily="2" charset="-122"/>
                          <a:ea typeface="宋体" panose="02010600030101010101" pitchFamily="2" charset="-122"/>
                          <a:cs typeface="宋体" panose="02010600030101010101" pitchFamily="2" charset="-122"/>
                        </a:rPr>
                        <a:t>COUNT_STAR</a:t>
                      </a:r>
                    </a:p>
                  </a:txBody>
                  <a:tcPr marL="68580" marR="68580" marT="0" marB="0"/>
                </a:tc>
                <a:tc>
                  <a:txBody>
                    <a:bodyPr/>
                    <a:lstStyle/>
                    <a:p>
                      <a:pPr indent="0">
                        <a:buNone/>
                      </a:pPr>
                      <a:r>
                        <a:rPr lang="en-US" sz="1400" b="0">
                          <a:latin typeface="宋体" panose="02010600030101010101" pitchFamily="2" charset="-122"/>
                          <a:ea typeface="宋体" panose="02010600030101010101" pitchFamily="2" charset="-122"/>
                          <a:cs typeface="宋体" panose="02010600030101010101" pitchFamily="2" charset="-122"/>
                        </a:rPr>
                        <a:t>计算包中项的个数，包括空值</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0004"/>
                  </a:ext>
                </a:extLst>
              </a:tr>
              <a:tr h="303530">
                <a:tc>
                  <a:txBody>
                    <a:bodyPr/>
                    <a:lstStyle/>
                    <a:p>
                      <a:pPr indent="0">
                        <a:buNone/>
                      </a:pPr>
                      <a:r>
                        <a:rPr lang="en-US" altLang="en-US" sz="1400" b="0">
                          <a:latin typeface="宋体" panose="02010600030101010101" pitchFamily="2" charset="-122"/>
                          <a:ea typeface="宋体" panose="02010600030101010101" pitchFamily="2" charset="-122"/>
                          <a:cs typeface="宋体" panose="02010600030101010101" pitchFamily="2" charset="-122"/>
                        </a:rPr>
                        <a:t>DIFF</a:t>
                      </a:r>
                    </a:p>
                  </a:txBody>
                  <a:tcPr marL="68580" marR="68580" marT="0" marB="0"/>
                </a:tc>
                <a:tc>
                  <a:txBody>
                    <a:bodyPr/>
                    <a:lstStyle/>
                    <a:p>
                      <a:pPr indent="0">
                        <a:buNone/>
                      </a:pPr>
                      <a:r>
                        <a:rPr lang="en-US" sz="1400" b="0">
                          <a:latin typeface="宋体" panose="02010600030101010101" pitchFamily="2" charset="-122"/>
                          <a:ea typeface="宋体" panose="02010600030101010101" pitchFamily="2" charset="-122"/>
                          <a:cs typeface="宋体" panose="02010600030101010101" pitchFamily="2" charset="-122"/>
                        </a:rPr>
                        <a:t>计算两个包的差</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0005"/>
                  </a:ext>
                </a:extLst>
              </a:tr>
              <a:tr h="302895">
                <a:tc>
                  <a:txBody>
                    <a:bodyPr/>
                    <a:lstStyle/>
                    <a:p>
                      <a:pPr indent="0">
                        <a:buNone/>
                      </a:pPr>
                      <a:r>
                        <a:rPr lang="en-US" altLang="en-US" sz="1400" b="0">
                          <a:latin typeface="宋体" panose="02010600030101010101" pitchFamily="2" charset="-122"/>
                          <a:ea typeface="宋体" panose="02010600030101010101" pitchFamily="2" charset="-122"/>
                          <a:cs typeface="宋体" panose="02010600030101010101" pitchFamily="2" charset="-122"/>
                        </a:rPr>
                        <a:t>MAX</a:t>
                      </a:r>
                    </a:p>
                  </a:txBody>
                  <a:tcPr marL="68580" marR="68580" marT="0" marB="0"/>
                </a:tc>
                <a:tc>
                  <a:txBody>
                    <a:bodyPr/>
                    <a:lstStyle/>
                    <a:p>
                      <a:pPr indent="0">
                        <a:buNone/>
                      </a:pPr>
                      <a:r>
                        <a:rPr lang="en-US" sz="1400" b="0">
                          <a:latin typeface="宋体" panose="02010600030101010101" pitchFamily="2" charset="-122"/>
                          <a:ea typeface="宋体" panose="02010600030101010101" pitchFamily="2" charset="-122"/>
                          <a:cs typeface="宋体" panose="02010600030101010101" pitchFamily="2" charset="-122"/>
                        </a:rPr>
                        <a:t>计算包中项的最大值</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0006"/>
                  </a:ext>
                </a:extLst>
              </a:tr>
              <a:tr h="303530">
                <a:tc>
                  <a:txBody>
                    <a:bodyPr/>
                    <a:lstStyle/>
                    <a:p>
                      <a:pPr indent="0">
                        <a:buNone/>
                      </a:pPr>
                      <a:r>
                        <a:rPr lang="en-US" altLang="en-US" sz="1400" b="0">
                          <a:latin typeface="宋体" panose="02010600030101010101" pitchFamily="2" charset="-122"/>
                          <a:ea typeface="宋体" panose="02010600030101010101" pitchFamily="2" charset="-122"/>
                          <a:cs typeface="宋体" panose="02010600030101010101" pitchFamily="2" charset="-122"/>
                        </a:rPr>
                        <a:t>MIN</a:t>
                      </a:r>
                    </a:p>
                  </a:txBody>
                  <a:tcPr marL="68580" marR="68580" marT="0" marB="0"/>
                </a:tc>
                <a:tc>
                  <a:txBody>
                    <a:bodyPr/>
                    <a:lstStyle/>
                    <a:p>
                      <a:pPr indent="0">
                        <a:buNone/>
                      </a:pPr>
                      <a:r>
                        <a:rPr lang="en-US" sz="1400" b="0">
                          <a:latin typeface="宋体" panose="02010600030101010101" pitchFamily="2" charset="-122"/>
                          <a:ea typeface="宋体" panose="02010600030101010101" pitchFamily="2" charset="-122"/>
                          <a:cs typeface="宋体" panose="02010600030101010101" pitchFamily="2" charset="-122"/>
                        </a:rPr>
                        <a:t>计算包中项的最小值</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0007"/>
                  </a:ext>
                </a:extLst>
              </a:tr>
              <a:tr h="426720">
                <a:tc>
                  <a:txBody>
                    <a:bodyPr/>
                    <a:lstStyle/>
                    <a:p>
                      <a:pPr indent="0">
                        <a:buNone/>
                      </a:pPr>
                      <a:r>
                        <a:rPr lang="en-US" altLang="en-US" sz="1400" b="0">
                          <a:latin typeface="宋体" panose="02010600030101010101" pitchFamily="2" charset="-122"/>
                          <a:ea typeface="宋体" panose="02010600030101010101" pitchFamily="2" charset="-122"/>
                          <a:cs typeface="宋体" panose="02010600030101010101" pitchFamily="2" charset="-122"/>
                        </a:rPr>
                        <a:t>SIZE</a:t>
                      </a:r>
                    </a:p>
                  </a:txBody>
                  <a:tcPr marL="68580" marR="68580" marT="0" marB="0"/>
                </a:tc>
                <a:tc>
                  <a:txBody>
                    <a:bodyPr/>
                    <a:lstStyle/>
                    <a:p>
                      <a:pPr indent="0">
                        <a:buNone/>
                      </a:pPr>
                      <a:r>
                        <a:rPr lang="en-US" sz="1400" b="0">
                          <a:latin typeface="宋体" panose="02010600030101010101" pitchFamily="2" charset="-122"/>
                          <a:ea typeface="宋体" panose="02010600030101010101" pitchFamily="2" charset="-122"/>
                          <a:cs typeface="宋体" panose="02010600030101010101" pitchFamily="2" charset="-122"/>
                        </a:rPr>
                        <a:t>计算一个类型的大小，数值型的大小为1；对于字符数组，返回字符的个数；对于字节数组，返回字节的个数；对于元组，包，映射，返回其中项的个数。</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0008"/>
                  </a:ext>
                </a:extLst>
              </a:tr>
              <a:tr h="303530">
                <a:tc>
                  <a:txBody>
                    <a:bodyPr/>
                    <a:lstStyle/>
                    <a:p>
                      <a:pPr indent="0">
                        <a:buNone/>
                      </a:pPr>
                      <a:r>
                        <a:rPr lang="en-US" altLang="en-US" sz="1400" b="0">
                          <a:latin typeface="宋体" panose="02010600030101010101" pitchFamily="2" charset="-122"/>
                          <a:ea typeface="宋体" panose="02010600030101010101" pitchFamily="2" charset="-122"/>
                          <a:cs typeface="宋体" panose="02010600030101010101" pitchFamily="2" charset="-122"/>
                        </a:rPr>
                        <a:t>SUM</a:t>
                      </a:r>
                    </a:p>
                  </a:txBody>
                  <a:tcPr marL="68580" marR="68580" marT="0" marB="0"/>
                </a:tc>
                <a:tc>
                  <a:txBody>
                    <a:bodyPr/>
                    <a:lstStyle/>
                    <a:p>
                      <a:pPr indent="0">
                        <a:buNone/>
                      </a:pPr>
                      <a:r>
                        <a:rPr lang="en-US" sz="1400" b="0">
                          <a:latin typeface="宋体" panose="02010600030101010101" pitchFamily="2" charset="-122"/>
                          <a:ea typeface="宋体" panose="02010600030101010101" pitchFamily="2" charset="-122"/>
                          <a:cs typeface="宋体" panose="02010600030101010101" pitchFamily="2" charset="-122"/>
                        </a:rPr>
                        <a:t>计算一个包中项的值的总和</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0009"/>
                  </a:ext>
                </a:extLst>
              </a:tr>
              <a:tr h="302895">
                <a:tc>
                  <a:txBody>
                    <a:bodyPr/>
                    <a:lstStyle/>
                    <a:p>
                      <a:pPr indent="0">
                        <a:buNone/>
                      </a:pPr>
                      <a:r>
                        <a:rPr lang="en-US" sz="1400" b="0">
                          <a:latin typeface="宋体" panose="02010600030101010101" pitchFamily="2" charset="-122"/>
                          <a:ea typeface="宋体" panose="02010600030101010101" pitchFamily="2" charset="-122"/>
                          <a:cs typeface="宋体" panose="02010600030101010101" pitchFamily="2" charset="-122"/>
                        </a:rPr>
                        <a:t>TOKENIZE</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buNone/>
                      </a:pPr>
                      <a:r>
                        <a:rPr lang="en-US" sz="1400" b="0">
                          <a:latin typeface="宋体" panose="02010600030101010101" pitchFamily="2" charset="-122"/>
                          <a:ea typeface="宋体" panose="02010600030101010101" pitchFamily="2" charset="-122"/>
                          <a:cs typeface="宋体" panose="02010600030101010101" pitchFamily="2" charset="-122"/>
                        </a:rPr>
                        <a:t>对一个字符数组进行标记解析，并把结果词放入一个包</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0010"/>
                  </a:ext>
                </a:extLst>
              </a:tr>
            </a:tbl>
          </a:graphicData>
        </a:graphic>
      </p:graphicFrame>
      <p:graphicFrame>
        <p:nvGraphicFramePr>
          <p:cNvPr id="12" name="表格 11"/>
          <p:cNvGraphicFramePr/>
          <p:nvPr>
            <p:custDataLst>
              <p:tags r:id="rId2"/>
            </p:custDataLst>
          </p:nvPr>
        </p:nvGraphicFramePr>
        <p:xfrm>
          <a:off x="1155700" y="5984875"/>
          <a:ext cx="9904730" cy="655320"/>
        </p:xfrm>
        <a:graphic>
          <a:graphicData uri="http://schemas.openxmlformats.org/drawingml/2006/table">
            <a:tbl>
              <a:tblPr firstRow="1" bandRow="1">
                <a:tableStyleId>{5C22544A-7EE6-4342-B048-85BDC9FD1C3A}</a:tableStyleId>
              </a:tblPr>
              <a:tblGrid>
                <a:gridCol w="4952365">
                  <a:extLst>
                    <a:ext uri="{9D8B030D-6E8A-4147-A177-3AD203B41FA5}">
                      <a16:colId xmlns:a16="http://schemas.microsoft.com/office/drawing/2014/main" val="20000"/>
                    </a:ext>
                  </a:extLst>
                </a:gridCol>
                <a:gridCol w="4952365">
                  <a:extLst>
                    <a:ext uri="{9D8B030D-6E8A-4147-A177-3AD203B41FA5}">
                      <a16:colId xmlns:a16="http://schemas.microsoft.com/office/drawing/2014/main" val="20001"/>
                    </a:ext>
                  </a:extLst>
                </a:gridCol>
              </a:tblGrid>
              <a:tr h="327660">
                <a:tc>
                  <a:txBody>
                    <a:bodyPr/>
                    <a:lstStyle/>
                    <a:p>
                      <a:pPr indent="0" algn="ctr">
                        <a:buNone/>
                      </a:pPr>
                      <a:r>
                        <a:rPr lang="zh-CN" altLang="en-US" sz="1400" b="1">
                          <a:latin typeface="宋体" panose="02010600030101010101" pitchFamily="2" charset="-122"/>
                          <a:ea typeface="宋体" panose="02010600030101010101" pitchFamily="2" charset="-122"/>
                          <a:cs typeface="宋体" panose="02010600030101010101" pitchFamily="2" charset="-122"/>
                        </a:rPr>
                        <a:t>函数名</a:t>
                      </a:r>
                    </a:p>
                  </a:txBody>
                  <a:tcPr marL="68580" marR="68580" marT="0" marB="0"/>
                </a:tc>
                <a:tc>
                  <a:txBody>
                    <a:bodyPr/>
                    <a:lstStyle/>
                    <a:p>
                      <a:pPr indent="0" algn="ctr">
                        <a:buNone/>
                      </a:pPr>
                      <a:r>
                        <a:rPr lang="zh-CN" altLang="en-US" sz="1400" b="1">
                          <a:latin typeface="宋体" panose="02010600030101010101" pitchFamily="2" charset="-122"/>
                          <a:ea typeface="宋体" panose="02010600030101010101" pitchFamily="2" charset="-122"/>
                          <a:cs typeface="宋体" panose="02010600030101010101" pitchFamily="2" charset="-122"/>
                        </a:rPr>
                        <a:t>描述</a:t>
                      </a:r>
                    </a:p>
                  </a:txBody>
                  <a:tcPr marL="68580" marR="68580" marT="0" marB="0"/>
                </a:tc>
                <a:extLst>
                  <a:ext uri="{0D108BD9-81ED-4DB2-BD59-A6C34878D82A}">
                    <a16:rowId xmlns:a16="http://schemas.microsoft.com/office/drawing/2014/main" val="10000"/>
                  </a:ext>
                </a:extLst>
              </a:tr>
              <a:tr h="327660">
                <a:tc>
                  <a:txBody>
                    <a:bodyPr/>
                    <a:lstStyle/>
                    <a:p>
                      <a:pPr indent="0">
                        <a:buNone/>
                      </a:pPr>
                      <a:r>
                        <a:rPr lang="en-US" altLang="en-US" sz="1400" b="0">
                          <a:latin typeface="宋体" panose="02010600030101010101" pitchFamily="2" charset="-122"/>
                          <a:ea typeface="宋体" panose="02010600030101010101" pitchFamily="2" charset="-122"/>
                          <a:cs typeface="宋体" panose="02010600030101010101" pitchFamily="2" charset="-122"/>
                        </a:rPr>
                        <a:t>IsEmpty</a:t>
                      </a:r>
                    </a:p>
                  </a:txBody>
                  <a:tcPr marL="68580" marR="68580" marT="0" marB="0"/>
                </a:tc>
                <a:tc>
                  <a:txBody>
                    <a:bodyPr/>
                    <a:lstStyle/>
                    <a:p>
                      <a:pPr indent="0">
                        <a:buNone/>
                      </a:pPr>
                      <a:r>
                        <a:rPr lang="en-US" sz="1400" b="0">
                          <a:latin typeface="宋体" panose="02010600030101010101" pitchFamily="2" charset="-122"/>
                          <a:ea typeface="宋体" panose="02010600030101010101" pitchFamily="2" charset="-122"/>
                          <a:cs typeface="宋体" panose="02010600030101010101" pitchFamily="2" charset="-122"/>
                        </a:rPr>
                        <a:t>判断一个包或映射是否为空</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0001"/>
                  </a:ext>
                </a:extLst>
              </a:tr>
            </a:tbl>
          </a:graphicData>
        </a:graphic>
      </p:graphicFrame>
      <p:sp>
        <p:nvSpPr>
          <p:cNvPr id="14" name="文本框 13"/>
          <p:cNvSpPr txBox="1"/>
          <p:nvPr/>
        </p:nvSpPr>
        <p:spPr>
          <a:xfrm>
            <a:off x="607060" y="1329690"/>
            <a:ext cx="4004945" cy="368300"/>
          </a:xfrm>
          <a:prstGeom prst="rect">
            <a:avLst/>
          </a:prstGeom>
          <a:noFill/>
        </p:spPr>
        <p:txBody>
          <a:bodyPr wrap="square" rtlCol="0">
            <a:spAutoFit/>
          </a:bodyPr>
          <a:lstStyle/>
          <a:p>
            <a:pPr indent="0"/>
            <a:r>
              <a:rPr lang="zh-CN" b="1">
                <a:latin typeface="Calibri" panose="020F0502020204030204" charset="0"/>
                <a:ea typeface="宋体" panose="02010600030101010101" pitchFamily="2" charset="-122"/>
                <a:sym typeface="+mn-ea"/>
              </a:rPr>
              <a:t>（</a:t>
            </a:r>
            <a:r>
              <a:rPr lang="en-US" altLang="zh-CN" b="1">
                <a:latin typeface="Calibri" panose="020F0502020204030204" charset="0"/>
                <a:ea typeface="宋体" panose="02010600030101010101" pitchFamily="2" charset="-122"/>
                <a:sym typeface="+mn-ea"/>
              </a:rPr>
              <a:t>1</a:t>
            </a:r>
            <a:r>
              <a:rPr lang="zh-CN" altLang="en-US" b="1">
                <a:latin typeface="Calibri" panose="020F0502020204030204" charset="0"/>
                <a:ea typeface="宋体" panose="02010600030101010101" pitchFamily="2" charset="-122"/>
                <a:sym typeface="+mn-ea"/>
              </a:rPr>
              <a:t>）</a:t>
            </a:r>
            <a:r>
              <a:rPr lang="zh-CN" b="1">
                <a:latin typeface="Calibri" panose="020F0502020204030204" charset="0"/>
                <a:ea typeface="宋体" panose="02010600030101010101" pitchFamily="2" charset="-122"/>
                <a:sym typeface="+mn-ea"/>
              </a:rPr>
              <a:t>计算函数 </a:t>
            </a:r>
            <a:r>
              <a:rPr lang="zh-CN" b="1">
                <a:solidFill>
                  <a:srgbClr val="FF0000"/>
                </a:solidFill>
                <a:latin typeface="Calibri" panose="020F0502020204030204" charset="0"/>
                <a:ea typeface="宋体" panose="02010600030101010101" pitchFamily="2" charset="-122"/>
                <a:sym typeface="+mn-ea"/>
              </a:rPr>
              <a:t>（区分大小写）</a:t>
            </a:r>
            <a:endParaRPr lang="zh-CN" altLang="zh-CN" b="1">
              <a:solidFill>
                <a:srgbClr val="FF0000"/>
              </a:solidFill>
              <a:latin typeface="Calibri" panose="020F0502020204030204" charset="0"/>
              <a:ea typeface="宋体" panose="02010600030101010101" pitchFamily="2" charset="-122"/>
              <a:sym typeface="+mn-ea"/>
            </a:endParaRPr>
          </a:p>
        </p:txBody>
      </p:sp>
      <p:sp>
        <p:nvSpPr>
          <p:cNvPr id="15" name="文本框 14"/>
          <p:cNvSpPr txBox="1"/>
          <p:nvPr/>
        </p:nvSpPr>
        <p:spPr>
          <a:xfrm>
            <a:off x="607060" y="5444490"/>
            <a:ext cx="4004945" cy="368300"/>
          </a:xfrm>
          <a:prstGeom prst="rect">
            <a:avLst/>
          </a:prstGeom>
          <a:noFill/>
        </p:spPr>
        <p:txBody>
          <a:bodyPr wrap="square" rtlCol="0">
            <a:spAutoFit/>
          </a:bodyPr>
          <a:lstStyle/>
          <a:p>
            <a:pPr indent="0"/>
            <a:r>
              <a:rPr lang="zh-CN" b="1">
                <a:latin typeface="Calibri" panose="020F0502020204030204" charset="0"/>
                <a:ea typeface="宋体" panose="02010600030101010101" pitchFamily="2" charset="-122"/>
                <a:sym typeface="+mn-ea"/>
              </a:rPr>
              <a:t>（</a:t>
            </a:r>
            <a:r>
              <a:rPr lang="en-US" altLang="zh-CN" b="1">
                <a:latin typeface="Calibri" panose="020F0502020204030204" charset="0"/>
                <a:ea typeface="宋体" panose="02010600030101010101" pitchFamily="2" charset="-122"/>
                <a:sym typeface="+mn-ea"/>
              </a:rPr>
              <a:t>2</a:t>
            </a:r>
            <a:r>
              <a:rPr lang="zh-CN" altLang="en-US" b="1">
                <a:latin typeface="Calibri" panose="020F0502020204030204" charset="0"/>
                <a:ea typeface="宋体" panose="02010600030101010101" pitchFamily="2" charset="-122"/>
                <a:sym typeface="+mn-ea"/>
              </a:rPr>
              <a:t>）</a:t>
            </a:r>
            <a:r>
              <a:rPr lang="zh-CN" b="1">
                <a:latin typeface="Calibri" panose="020F0502020204030204" charset="0"/>
                <a:ea typeface="宋体" panose="02010600030101010101" pitchFamily="2" charset="-122"/>
                <a:sym typeface="+mn-ea"/>
              </a:rPr>
              <a:t>过滤函数 </a:t>
            </a:r>
            <a:r>
              <a:rPr lang="zh-CN" b="1">
                <a:solidFill>
                  <a:srgbClr val="FF0000"/>
                </a:solidFill>
                <a:latin typeface="Calibri" panose="020F0502020204030204" charset="0"/>
                <a:ea typeface="宋体" panose="02010600030101010101" pitchFamily="2" charset="-122"/>
                <a:sym typeface="+mn-ea"/>
              </a:rPr>
              <a:t>（区分大小写）</a:t>
            </a:r>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5094605" cy="521970"/>
          </a:xfrm>
          <a:prstGeom prst="rect">
            <a:avLst/>
          </a:prstGeom>
          <a:noFill/>
        </p:spPr>
        <p:txBody>
          <a:bodyPr wrap="square" rtlCol="0">
            <a:spAutoFit/>
          </a:bodyPr>
          <a:lstStyle/>
          <a:p>
            <a:r>
              <a:rPr lang="en-US" altLang="zh-CN" sz="2800" b="1" dirty="0"/>
              <a:t>6.1.1  </a:t>
            </a:r>
            <a:r>
              <a:rPr lang="zh-CN" altLang="en-US" sz="2800" b="1" dirty="0"/>
              <a:t>列式存储、行式存储</a:t>
            </a:r>
          </a:p>
        </p:txBody>
      </p:sp>
      <p:sp>
        <p:nvSpPr>
          <p:cNvPr id="5" name="文本框 4"/>
          <p:cNvSpPr txBox="1"/>
          <p:nvPr/>
        </p:nvSpPr>
        <p:spPr>
          <a:xfrm>
            <a:off x="798830" y="1520190"/>
            <a:ext cx="5502910" cy="429895"/>
          </a:xfrm>
          <a:prstGeom prst="rect">
            <a:avLst/>
          </a:prstGeom>
          <a:noFill/>
        </p:spPr>
        <p:txBody>
          <a:bodyPr wrap="square" rtlCol="0">
            <a:spAutoFit/>
          </a:bodyPr>
          <a:lstStyle/>
          <a:p>
            <a:r>
              <a:rPr lang="zh-CN" altLang="en-US" sz="2200" b="1">
                <a:sym typeface="+mn-ea"/>
              </a:rPr>
              <a:t>（</a:t>
            </a:r>
            <a:r>
              <a:rPr lang="en-US" altLang="zh-CN" sz="2200" b="1">
                <a:sym typeface="+mn-ea"/>
              </a:rPr>
              <a:t>2</a:t>
            </a:r>
            <a:r>
              <a:rPr lang="zh-CN" altLang="en-US" sz="2200" b="1">
                <a:sym typeface="+mn-ea"/>
              </a:rPr>
              <a:t>）行式存储和列式存储的区别</a:t>
            </a:r>
            <a:endParaRPr lang="en-US" altLang="zh-CN" sz="2200" b="1">
              <a:sym typeface="+mn-ea"/>
            </a:endParaRPr>
          </a:p>
        </p:txBody>
      </p:sp>
      <p:graphicFrame>
        <p:nvGraphicFramePr>
          <p:cNvPr id="8" name="表格 7"/>
          <p:cNvGraphicFramePr/>
          <p:nvPr>
            <p:custDataLst>
              <p:tags r:id="rId1"/>
            </p:custDataLst>
          </p:nvPr>
        </p:nvGraphicFramePr>
        <p:xfrm>
          <a:off x="664845" y="2108200"/>
          <a:ext cx="8530590" cy="1971675"/>
        </p:xfrm>
        <a:graphic>
          <a:graphicData uri="http://schemas.openxmlformats.org/drawingml/2006/table">
            <a:tbl>
              <a:tblPr firstRow="1" bandRow="1">
                <a:tableStyleId>{5C22544A-7EE6-4342-B048-85BDC9FD1C3A}</a:tableStyleId>
              </a:tblPr>
              <a:tblGrid>
                <a:gridCol w="1421765">
                  <a:extLst>
                    <a:ext uri="{9D8B030D-6E8A-4147-A177-3AD203B41FA5}">
                      <a16:colId xmlns:a16="http://schemas.microsoft.com/office/drawing/2014/main" val="20000"/>
                    </a:ext>
                  </a:extLst>
                </a:gridCol>
                <a:gridCol w="1421765">
                  <a:extLst>
                    <a:ext uri="{9D8B030D-6E8A-4147-A177-3AD203B41FA5}">
                      <a16:colId xmlns:a16="http://schemas.microsoft.com/office/drawing/2014/main" val="20001"/>
                    </a:ext>
                  </a:extLst>
                </a:gridCol>
                <a:gridCol w="1421765">
                  <a:extLst>
                    <a:ext uri="{9D8B030D-6E8A-4147-A177-3AD203B41FA5}">
                      <a16:colId xmlns:a16="http://schemas.microsoft.com/office/drawing/2014/main" val="20002"/>
                    </a:ext>
                  </a:extLst>
                </a:gridCol>
                <a:gridCol w="1421765">
                  <a:extLst>
                    <a:ext uri="{9D8B030D-6E8A-4147-A177-3AD203B41FA5}">
                      <a16:colId xmlns:a16="http://schemas.microsoft.com/office/drawing/2014/main" val="20003"/>
                    </a:ext>
                  </a:extLst>
                </a:gridCol>
                <a:gridCol w="1421765">
                  <a:extLst>
                    <a:ext uri="{9D8B030D-6E8A-4147-A177-3AD203B41FA5}">
                      <a16:colId xmlns:a16="http://schemas.microsoft.com/office/drawing/2014/main" val="20004"/>
                    </a:ext>
                  </a:extLst>
                </a:gridCol>
                <a:gridCol w="1421765">
                  <a:extLst>
                    <a:ext uri="{9D8B030D-6E8A-4147-A177-3AD203B41FA5}">
                      <a16:colId xmlns:a16="http://schemas.microsoft.com/office/drawing/2014/main" val="20005"/>
                    </a:ext>
                  </a:extLst>
                </a:gridCol>
              </a:tblGrid>
              <a:tr h="447675">
                <a:tc>
                  <a:txBody>
                    <a:bodyPr/>
                    <a:lstStyle/>
                    <a:p>
                      <a:pPr>
                        <a:buNone/>
                      </a:pPr>
                      <a:r>
                        <a:rPr lang="zh-CN" altLang="en-US"/>
                        <a:t>时间</a:t>
                      </a:r>
                    </a:p>
                  </a:txBody>
                  <a:tcPr/>
                </a:tc>
                <a:tc>
                  <a:txBody>
                    <a:bodyPr/>
                    <a:lstStyle/>
                    <a:p>
                      <a:pPr>
                        <a:buNone/>
                      </a:pPr>
                      <a:r>
                        <a:rPr lang="zh-CN" altLang="en-US"/>
                        <a:t>商品名</a:t>
                      </a:r>
                    </a:p>
                  </a:txBody>
                  <a:tcPr/>
                </a:tc>
                <a:tc>
                  <a:txBody>
                    <a:bodyPr/>
                    <a:lstStyle/>
                    <a:p>
                      <a:pPr>
                        <a:buNone/>
                      </a:pPr>
                      <a:r>
                        <a:rPr lang="zh-CN" altLang="en-US"/>
                        <a:t>商品描述</a:t>
                      </a:r>
                    </a:p>
                  </a:txBody>
                  <a:tcPr/>
                </a:tc>
                <a:tc>
                  <a:txBody>
                    <a:bodyPr/>
                    <a:lstStyle/>
                    <a:p>
                      <a:pPr>
                        <a:buNone/>
                      </a:pPr>
                      <a:r>
                        <a:rPr lang="zh-CN" altLang="en-US" sz="1800">
                          <a:sym typeface="+mn-ea"/>
                        </a:rPr>
                        <a:t>销量</a:t>
                      </a:r>
                      <a:endParaRPr lang="zh-CN" altLang="en-US"/>
                    </a:p>
                  </a:txBody>
                  <a:tcPr/>
                </a:tc>
                <a:tc>
                  <a:txBody>
                    <a:bodyPr/>
                    <a:lstStyle/>
                    <a:p>
                      <a:pPr>
                        <a:buNone/>
                      </a:pPr>
                      <a:r>
                        <a:rPr lang="zh-CN" altLang="en-US" sz="1800">
                          <a:sym typeface="+mn-ea"/>
                        </a:rPr>
                        <a:t>店铺名</a:t>
                      </a:r>
                      <a:endParaRPr lang="zh-CN" altLang="en-US"/>
                    </a:p>
                  </a:txBody>
                  <a:tcPr/>
                </a:tc>
                <a:tc>
                  <a:txBody>
                    <a:bodyPr/>
                    <a:lstStyle/>
                    <a:p>
                      <a:pPr>
                        <a:buNone/>
                      </a:pPr>
                      <a:r>
                        <a:rPr lang="zh-CN" altLang="en-US"/>
                        <a:t>店长</a:t>
                      </a:r>
                    </a:p>
                  </a:txBody>
                  <a:tcPr/>
                </a:tc>
                <a:extLst>
                  <a:ext uri="{0D108BD9-81ED-4DB2-BD59-A6C34878D82A}">
                    <a16:rowId xmlns:a16="http://schemas.microsoft.com/office/drawing/2014/main" val="10000"/>
                  </a:ext>
                </a:extLst>
              </a:tr>
              <a:tr h="381000">
                <a:tc>
                  <a:txBody>
                    <a:bodyPr/>
                    <a:lstStyle/>
                    <a:p>
                      <a:pPr>
                        <a:buNone/>
                      </a:pPr>
                      <a:r>
                        <a:rPr lang="en-US" altLang="zh-CN"/>
                        <a:t>2018-01-01</a:t>
                      </a:r>
                    </a:p>
                  </a:txBody>
                  <a:tcPr/>
                </a:tc>
                <a:tc>
                  <a:txBody>
                    <a:bodyPr/>
                    <a:lstStyle/>
                    <a:p>
                      <a:pPr>
                        <a:buNone/>
                      </a:pPr>
                      <a:r>
                        <a:rPr lang="zh-CN" altLang="en-US"/>
                        <a:t>连衣裙</a:t>
                      </a:r>
                    </a:p>
                  </a:txBody>
                  <a:tcPr/>
                </a:tc>
                <a:tc>
                  <a:txBody>
                    <a:bodyPr/>
                    <a:lstStyle/>
                    <a:p>
                      <a:pPr>
                        <a:buNone/>
                      </a:pPr>
                      <a:r>
                        <a:rPr lang="zh-CN" altLang="en-US" sz="1800">
                          <a:sym typeface="+mn-ea"/>
                        </a:rPr>
                        <a:t>描述</a:t>
                      </a:r>
                      <a:r>
                        <a:rPr lang="en-US" altLang="zh-CN" sz="1800">
                          <a:sym typeface="+mn-ea"/>
                        </a:rPr>
                        <a:t>1</a:t>
                      </a:r>
                    </a:p>
                  </a:txBody>
                  <a:tcPr/>
                </a:tc>
                <a:tc>
                  <a:txBody>
                    <a:bodyPr/>
                    <a:lstStyle/>
                    <a:p>
                      <a:pPr>
                        <a:buNone/>
                      </a:pPr>
                      <a:r>
                        <a:rPr lang="en-US" altLang="zh-CN"/>
                        <a:t>1000</a:t>
                      </a:r>
                    </a:p>
                  </a:txBody>
                  <a:tcPr/>
                </a:tc>
                <a:tc>
                  <a:txBody>
                    <a:bodyPr/>
                    <a:lstStyle/>
                    <a:p>
                      <a:pPr>
                        <a:buNone/>
                      </a:pPr>
                      <a:r>
                        <a:rPr lang="zh-CN" altLang="en-US"/>
                        <a:t>爱居兔</a:t>
                      </a:r>
                    </a:p>
                  </a:txBody>
                  <a:tcPr/>
                </a:tc>
                <a:tc>
                  <a:txBody>
                    <a:bodyPr/>
                    <a:lstStyle/>
                    <a:p>
                      <a:pPr>
                        <a:buNone/>
                      </a:pPr>
                      <a:r>
                        <a:rPr lang="en-US" altLang="zh-CN"/>
                        <a:t>Franny</a:t>
                      </a:r>
                    </a:p>
                  </a:txBody>
                  <a:tcPr/>
                </a:tc>
                <a:extLst>
                  <a:ext uri="{0D108BD9-81ED-4DB2-BD59-A6C34878D82A}">
                    <a16:rowId xmlns:a16="http://schemas.microsoft.com/office/drawing/2014/main" val="10001"/>
                  </a:ext>
                </a:extLst>
              </a:tr>
              <a:tr h="381000">
                <a:tc>
                  <a:txBody>
                    <a:bodyPr/>
                    <a:lstStyle/>
                    <a:p>
                      <a:pPr>
                        <a:buNone/>
                      </a:pPr>
                      <a:r>
                        <a:rPr lang="en-US" altLang="zh-CN" sz="1800">
                          <a:sym typeface="+mn-ea"/>
                        </a:rPr>
                        <a:t>2018-01-01</a:t>
                      </a:r>
                      <a:endParaRPr lang="zh-CN" altLang="en-US"/>
                    </a:p>
                  </a:txBody>
                  <a:tcPr/>
                </a:tc>
                <a:tc>
                  <a:txBody>
                    <a:bodyPr/>
                    <a:lstStyle/>
                    <a:p>
                      <a:pPr>
                        <a:buNone/>
                      </a:pPr>
                      <a:r>
                        <a:rPr lang="zh-CN" altLang="en-US"/>
                        <a:t>运动鞋</a:t>
                      </a:r>
                    </a:p>
                  </a:txBody>
                  <a:tcPr/>
                </a:tc>
                <a:tc>
                  <a:txBody>
                    <a:bodyPr/>
                    <a:lstStyle/>
                    <a:p>
                      <a:pPr>
                        <a:buNone/>
                      </a:pPr>
                      <a:r>
                        <a:rPr lang="zh-CN" altLang="en-US" sz="1800">
                          <a:sym typeface="+mn-ea"/>
                        </a:rPr>
                        <a:t>描述</a:t>
                      </a:r>
                      <a:r>
                        <a:rPr lang="en-US" altLang="zh-CN" sz="1800">
                          <a:sym typeface="+mn-ea"/>
                        </a:rPr>
                        <a:t>2</a:t>
                      </a:r>
                    </a:p>
                  </a:txBody>
                  <a:tcPr/>
                </a:tc>
                <a:tc>
                  <a:txBody>
                    <a:bodyPr/>
                    <a:lstStyle/>
                    <a:p>
                      <a:pPr>
                        <a:buNone/>
                      </a:pPr>
                      <a:r>
                        <a:rPr lang="en-US" altLang="zh-CN"/>
                        <a:t>888</a:t>
                      </a:r>
                    </a:p>
                  </a:txBody>
                  <a:tcPr/>
                </a:tc>
                <a:tc>
                  <a:txBody>
                    <a:bodyPr/>
                    <a:lstStyle/>
                    <a:p>
                      <a:pPr>
                        <a:buNone/>
                      </a:pPr>
                      <a:r>
                        <a:rPr lang="en-US" altLang="zh-CN"/>
                        <a:t>360</a:t>
                      </a:r>
                    </a:p>
                  </a:txBody>
                  <a:tcPr/>
                </a:tc>
                <a:tc>
                  <a:txBody>
                    <a:bodyPr/>
                    <a:lstStyle/>
                    <a:p>
                      <a:pPr>
                        <a:buNone/>
                      </a:pPr>
                      <a:r>
                        <a:rPr lang="en-US" altLang="zh-CN"/>
                        <a:t>Rick</a:t>
                      </a:r>
                    </a:p>
                  </a:txBody>
                  <a:tcPr/>
                </a:tc>
                <a:extLst>
                  <a:ext uri="{0D108BD9-81ED-4DB2-BD59-A6C34878D82A}">
                    <a16:rowId xmlns:a16="http://schemas.microsoft.com/office/drawing/2014/main" val="10002"/>
                  </a:ext>
                </a:extLst>
              </a:tr>
              <a:tr h="381000">
                <a:tc>
                  <a:txBody>
                    <a:bodyPr/>
                    <a:lstStyle/>
                    <a:p>
                      <a:pPr>
                        <a:buNone/>
                      </a:pPr>
                      <a:r>
                        <a:rPr lang="en-US" altLang="zh-CN" sz="1800">
                          <a:sym typeface="+mn-ea"/>
                        </a:rPr>
                        <a:t>2018-01-02</a:t>
                      </a:r>
                      <a:endParaRPr lang="zh-CN" altLang="en-US"/>
                    </a:p>
                  </a:txBody>
                  <a:tcPr/>
                </a:tc>
                <a:tc>
                  <a:txBody>
                    <a:bodyPr/>
                    <a:lstStyle/>
                    <a:p>
                      <a:pPr>
                        <a:buNone/>
                      </a:pPr>
                      <a:r>
                        <a:rPr lang="zh-CN" altLang="en-US"/>
                        <a:t>连帽风衣</a:t>
                      </a:r>
                    </a:p>
                  </a:txBody>
                  <a:tcPr/>
                </a:tc>
                <a:tc>
                  <a:txBody>
                    <a:bodyPr/>
                    <a:lstStyle/>
                    <a:p>
                      <a:pPr>
                        <a:buNone/>
                      </a:pPr>
                      <a:r>
                        <a:rPr lang="zh-CN" altLang="en-US" sz="1800">
                          <a:sym typeface="+mn-ea"/>
                        </a:rPr>
                        <a:t>描述</a:t>
                      </a:r>
                      <a:r>
                        <a:rPr lang="en-US" altLang="zh-CN" sz="1800">
                          <a:sym typeface="+mn-ea"/>
                        </a:rPr>
                        <a:t>3</a:t>
                      </a:r>
                    </a:p>
                  </a:txBody>
                  <a:tcPr/>
                </a:tc>
                <a:tc>
                  <a:txBody>
                    <a:bodyPr/>
                    <a:lstStyle/>
                    <a:p>
                      <a:pPr>
                        <a:buNone/>
                      </a:pPr>
                      <a:r>
                        <a:rPr lang="en-US" altLang="zh-CN"/>
                        <a:t>777</a:t>
                      </a:r>
                    </a:p>
                  </a:txBody>
                  <a:tcPr/>
                </a:tc>
                <a:tc>
                  <a:txBody>
                    <a:bodyPr/>
                    <a:lstStyle/>
                    <a:p>
                      <a:pPr>
                        <a:buNone/>
                      </a:pPr>
                      <a:r>
                        <a:rPr lang="zh-CN" altLang="en-US" sz="1800">
                          <a:sym typeface="+mn-ea"/>
                        </a:rPr>
                        <a:t>爱居兔</a:t>
                      </a:r>
                      <a:endParaRPr lang="zh-CN" altLang="en-US"/>
                    </a:p>
                  </a:txBody>
                  <a:tcPr/>
                </a:tc>
                <a:tc>
                  <a:txBody>
                    <a:bodyPr/>
                    <a:lstStyle/>
                    <a:p>
                      <a:pPr>
                        <a:buNone/>
                      </a:pPr>
                      <a:r>
                        <a:rPr lang="en-US" altLang="zh-CN"/>
                        <a:t>Fly</a:t>
                      </a:r>
                    </a:p>
                  </a:txBody>
                  <a:tcPr/>
                </a:tc>
                <a:extLst>
                  <a:ext uri="{0D108BD9-81ED-4DB2-BD59-A6C34878D82A}">
                    <a16:rowId xmlns:a16="http://schemas.microsoft.com/office/drawing/2014/main" val="10003"/>
                  </a:ext>
                </a:extLst>
              </a:tr>
              <a:tr h="381000">
                <a:tc>
                  <a:txBody>
                    <a:bodyPr/>
                    <a:lstStyle/>
                    <a:p>
                      <a:pPr>
                        <a:buNone/>
                      </a:pPr>
                      <a:r>
                        <a:rPr lang="en-US" altLang="zh-CN" sz="1800">
                          <a:sym typeface="+mn-ea"/>
                        </a:rPr>
                        <a:t>2018-01-02</a:t>
                      </a:r>
                      <a:endParaRPr lang="zh-CN" altLang="en-US"/>
                    </a:p>
                  </a:txBody>
                  <a:tcPr/>
                </a:tc>
                <a:tc>
                  <a:txBody>
                    <a:bodyPr/>
                    <a:lstStyle/>
                    <a:p>
                      <a:pPr>
                        <a:buNone/>
                      </a:pPr>
                      <a:r>
                        <a:rPr lang="zh-CN" altLang="en-US"/>
                        <a:t>球衣</a:t>
                      </a:r>
                    </a:p>
                  </a:txBody>
                  <a:tcPr/>
                </a:tc>
                <a:tc>
                  <a:txBody>
                    <a:bodyPr/>
                    <a:lstStyle/>
                    <a:p>
                      <a:pPr>
                        <a:buNone/>
                      </a:pPr>
                      <a:r>
                        <a:rPr lang="zh-CN" altLang="en-US" sz="1800">
                          <a:sym typeface="+mn-ea"/>
                        </a:rPr>
                        <a:t>描述</a:t>
                      </a:r>
                      <a:r>
                        <a:rPr lang="en-US" altLang="zh-CN" sz="1800">
                          <a:sym typeface="+mn-ea"/>
                        </a:rPr>
                        <a:t>4</a:t>
                      </a:r>
                    </a:p>
                  </a:txBody>
                  <a:tcPr/>
                </a:tc>
                <a:tc>
                  <a:txBody>
                    <a:bodyPr/>
                    <a:lstStyle/>
                    <a:p>
                      <a:pPr>
                        <a:buNone/>
                      </a:pPr>
                      <a:r>
                        <a:rPr lang="en-US" altLang="zh-CN"/>
                        <a:t>666</a:t>
                      </a:r>
                    </a:p>
                  </a:txBody>
                  <a:tcPr/>
                </a:tc>
                <a:tc>
                  <a:txBody>
                    <a:bodyPr/>
                    <a:lstStyle/>
                    <a:p>
                      <a:pPr>
                        <a:buNone/>
                      </a:pPr>
                      <a:r>
                        <a:rPr lang="zh-CN" altLang="en-US"/>
                        <a:t>安踏</a:t>
                      </a:r>
                    </a:p>
                  </a:txBody>
                  <a:tcPr/>
                </a:tc>
                <a:tc>
                  <a:txBody>
                    <a:bodyPr/>
                    <a:lstStyle/>
                    <a:p>
                      <a:pPr>
                        <a:buNone/>
                      </a:pPr>
                      <a:r>
                        <a:rPr lang="en-US" altLang="zh-CN"/>
                        <a:t>Soul</a:t>
                      </a:r>
                    </a:p>
                  </a:txBody>
                  <a:tcPr/>
                </a:tc>
                <a:extLst>
                  <a:ext uri="{0D108BD9-81ED-4DB2-BD59-A6C34878D82A}">
                    <a16:rowId xmlns:a16="http://schemas.microsoft.com/office/drawing/2014/main" val="10004"/>
                  </a:ext>
                </a:extLst>
              </a:tr>
            </a:tbl>
          </a:graphicData>
        </a:graphic>
      </p:graphicFrame>
      <p:sp>
        <p:nvSpPr>
          <p:cNvPr id="9" name="文本框 8"/>
          <p:cNvSpPr txBox="1"/>
          <p:nvPr/>
        </p:nvSpPr>
        <p:spPr>
          <a:xfrm>
            <a:off x="664845" y="4245610"/>
            <a:ext cx="2242820" cy="368300"/>
          </a:xfrm>
          <a:prstGeom prst="rect">
            <a:avLst/>
          </a:prstGeom>
          <a:noFill/>
        </p:spPr>
        <p:txBody>
          <a:bodyPr wrap="square" rtlCol="0">
            <a:spAutoFit/>
          </a:bodyPr>
          <a:lstStyle/>
          <a:p>
            <a:r>
              <a:rPr lang="zh-CN" altLang="en-US"/>
              <a:t>行式存储：</a:t>
            </a:r>
          </a:p>
        </p:txBody>
      </p:sp>
      <p:sp>
        <p:nvSpPr>
          <p:cNvPr id="10" name="文本框 9"/>
          <p:cNvSpPr txBox="1"/>
          <p:nvPr/>
        </p:nvSpPr>
        <p:spPr>
          <a:xfrm>
            <a:off x="664845" y="5431155"/>
            <a:ext cx="2242820" cy="368300"/>
          </a:xfrm>
          <a:prstGeom prst="rect">
            <a:avLst/>
          </a:prstGeom>
          <a:noFill/>
        </p:spPr>
        <p:txBody>
          <a:bodyPr wrap="square" rtlCol="0">
            <a:spAutoFit/>
          </a:bodyPr>
          <a:lstStyle/>
          <a:p>
            <a:r>
              <a:rPr lang="zh-CN" altLang="en-US"/>
              <a:t>列式存储：</a:t>
            </a:r>
          </a:p>
        </p:txBody>
      </p:sp>
      <p:graphicFrame>
        <p:nvGraphicFramePr>
          <p:cNvPr id="11" name="表格 10"/>
          <p:cNvGraphicFramePr/>
          <p:nvPr/>
        </p:nvGraphicFramePr>
        <p:xfrm>
          <a:off x="664210" y="4778375"/>
          <a:ext cx="9260840" cy="487680"/>
        </p:xfrm>
        <a:graphic>
          <a:graphicData uri="http://schemas.openxmlformats.org/drawingml/2006/table">
            <a:tbl>
              <a:tblPr firstRow="1" bandRow="1">
                <a:tableStyleId>{69CF1AB2-1976-4502-BF36-3FF5EA218861}</a:tableStyleId>
              </a:tblPr>
              <a:tblGrid>
                <a:gridCol w="1014730">
                  <a:extLst>
                    <a:ext uri="{9D8B030D-6E8A-4147-A177-3AD203B41FA5}">
                      <a16:colId xmlns:a16="http://schemas.microsoft.com/office/drawing/2014/main" val="20000"/>
                    </a:ext>
                  </a:extLst>
                </a:gridCol>
                <a:gridCol w="698500">
                  <a:extLst>
                    <a:ext uri="{9D8B030D-6E8A-4147-A177-3AD203B41FA5}">
                      <a16:colId xmlns:a16="http://schemas.microsoft.com/office/drawing/2014/main" val="20001"/>
                    </a:ext>
                  </a:extLst>
                </a:gridCol>
                <a:gridCol w="605155">
                  <a:extLst>
                    <a:ext uri="{9D8B030D-6E8A-4147-A177-3AD203B41FA5}">
                      <a16:colId xmlns:a16="http://schemas.microsoft.com/office/drawing/2014/main" val="20002"/>
                    </a:ext>
                  </a:extLst>
                </a:gridCol>
                <a:gridCol w="553720">
                  <a:extLst>
                    <a:ext uri="{9D8B030D-6E8A-4147-A177-3AD203B41FA5}">
                      <a16:colId xmlns:a16="http://schemas.microsoft.com/office/drawing/2014/main" val="20003"/>
                    </a:ext>
                  </a:extLst>
                </a:gridCol>
                <a:gridCol w="744855">
                  <a:extLst>
                    <a:ext uri="{9D8B030D-6E8A-4147-A177-3AD203B41FA5}">
                      <a16:colId xmlns:a16="http://schemas.microsoft.com/office/drawing/2014/main" val="20004"/>
                    </a:ext>
                  </a:extLst>
                </a:gridCol>
                <a:gridCol w="742315">
                  <a:extLst>
                    <a:ext uri="{9D8B030D-6E8A-4147-A177-3AD203B41FA5}">
                      <a16:colId xmlns:a16="http://schemas.microsoft.com/office/drawing/2014/main" val="20005"/>
                    </a:ext>
                  </a:extLst>
                </a:gridCol>
                <a:gridCol w="1070610">
                  <a:extLst>
                    <a:ext uri="{9D8B030D-6E8A-4147-A177-3AD203B41FA5}">
                      <a16:colId xmlns:a16="http://schemas.microsoft.com/office/drawing/2014/main" val="20006"/>
                    </a:ext>
                  </a:extLst>
                </a:gridCol>
                <a:gridCol w="818515">
                  <a:extLst>
                    <a:ext uri="{9D8B030D-6E8A-4147-A177-3AD203B41FA5}">
                      <a16:colId xmlns:a16="http://schemas.microsoft.com/office/drawing/2014/main" val="20007"/>
                    </a:ext>
                  </a:extLst>
                </a:gridCol>
                <a:gridCol w="704215">
                  <a:extLst>
                    <a:ext uri="{9D8B030D-6E8A-4147-A177-3AD203B41FA5}">
                      <a16:colId xmlns:a16="http://schemas.microsoft.com/office/drawing/2014/main" val="20008"/>
                    </a:ext>
                  </a:extLst>
                </a:gridCol>
                <a:gridCol w="577850">
                  <a:extLst>
                    <a:ext uri="{9D8B030D-6E8A-4147-A177-3AD203B41FA5}">
                      <a16:colId xmlns:a16="http://schemas.microsoft.com/office/drawing/2014/main" val="20009"/>
                    </a:ext>
                  </a:extLst>
                </a:gridCol>
                <a:gridCol w="473075">
                  <a:extLst>
                    <a:ext uri="{9D8B030D-6E8A-4147-A177-3AD203B41FA5}">
                      <a16:colId xmlns:a16="http://schemas.microsoft.com/office/drawing/2014/main" val="20010"/>
                    </a:ext>
                  </a:extLst>
                </a:gridCol>
                <a:gridCol w="541655">
                  <a:extLst>
                    <a:ext uri="{9D8B030D-6E8A-4147-A177-3AD203B41FA5}">
                      <a16:colId xmlns:a16="http://schemas.microsoft.com/office/drawing/2014/main" val="20011"/>
                    </a:ext>
                  </a:extLst>
                </a:gridCol>
                <a:gridCol w="715645">
                  <a:extLst>
                    <a:ext uri="{9D8B030D-6E8A-4147-A177-3AD203B41FA5}">
                      <a16:colId xmlns:a16="http://schemas.microsoft.com/office/drawing/2014/main" val="20012"/>
                    </a:ext>
                  </a:extLst>
                </a:gridCol>
              </a:tblGrid>
              <a:tr h="487680">
                <a:tc>
                  <a:txBody>
                    <a:bodyPr/>
                    <a:lstStyle/>
                    <a:p>
                      <a:pPr>
                        <a:buNone/>
                      </a:pPr>
                      <a:r>
                        <a:rPr lang="en-US" altLang="zh-CN" sz="1300">
                          <a:solidFill>
                            <a:schemeClr val="bg1"/>
                          </a:solidFill>
                          <a:effectLst>
                            <a:outerShdw blurRad="38100" dist="25400" dir="5400000" algn="ctr" rotWithShape="0">
                              <a:srgbClr val="6E747A">
                                <a:alpha val="43000"/>
                              </a:srgbClr>
                            </a:outerShdw>
                          </a:effectLst>
                        </a:rPr>
                        <a:t>2018-01-01</a:t>
                      </a:r>
                    </a:p>
                  </a:txBody>
                  <a:tcPr>
                    <a:solidFill>
                      <a:schemeClr val="accent1"/>
                    </a:solidFill>
                  </a:tcPr>
                </a:tc>
                <a:tc>
                  <a:txBody>
                    <a:bodyPr/>
                    <a:lstStyle/>
                    <a:p>
                      <a:pPr>
                        <a:buNone/>
                      </a:pPr>
                      <a:r>
                        <a:rPr lang="zh-CN" altLang="en-US" sz="1300">
                          <a:solidFill>
                            <a:schemeClr val="bg1"/>
                          </a:solidFill>
                        </a:rPr>
                        <a:t>连衣裙</a:t>
                      </a:r>
                    </a:p>
                  </a:txBody>
                  <a:tcPr>
                    <a:solidFill>
                      <a:schemeClr val="accent1"/>
                    </a:solidFill>
                  </a:tcPr>
                </a:tc>
                <a:tc>
                  <a:txBody>
                    <a:bodyPr/>
                    <a:lstStyle/>
                    <a:p>
                      <a:pPr>
                        <a:buNone/>
                      </a:pPr>
                      <a:r>
                        <a:rPr lang="zh-CN" altLang="en-US" sz="1300">
                          <a:solidFill>
                            <a:schemeClr val="bg1"/>
                          </a:solidFill>
                        </a:rPr>
                        <a:t>描述</a:t>
                      </a:r>
                      <a:r>
                        <a:rPr lang="en-US" altLang="zh-CN" sz="1300">
                          <a:solidFill>
                            <a:schemeClr val="bg1"/>
                          </a:solidFill>
                        </a:rPr>
                        <a:t>1</a:t>
                      </a:r>
                    </a:p>
                  </a:txBody>
                  <a:tcPr>
                    <a:solidFill>
                      <a:schemeClr val="accent1"/>
                    </a:solidFill>
                  </a:tcPr>
                </a:tc>
                <a:tc>
                  <a:txBody>
                    <a:bodyPr/>
                    <a:lstStyle/>
                    <a:p>
                      <a:pPr>
                        <a:buNone/>
                      </a:pPr>
                      <a:r>
                        <a:rPr lang="en-US" altLang="zh-CN" sz="1300">
                          <a:solidFill>
                            <a:schemeClr val="bg1"/>
                          </a:solidFill>
                        </a:rPr>
                        <a:t>1000</a:t>
                      </a:r>
                    </a:p>
                  </a:txBody>
                  <a:tcPr>
                    <a:solidFill>
                      <a:schemeClr val="accent1"/>
                    </a:solidFill>
                  </a:tcPr>
                </a:tc>
                <a:tc>
                  <a:txBody>
                    <a:bodyPr/>
                    <a:lstStyle/>
                    <a:p>
                      <a:pPr>
                        <a:buNone/>
                      </a:pPr>
                      <a:r>
                        <a:rPr lang="zh-CN" altLang="en-US" sz="1300">
                          <a:solidFill>
                            <a:schemeClr val="bg1"/>
                          </a:solidFill>
                        </a:rPr>
                        <a:t>爱居兔</a:t>
                      </a:r>
                    </a:p>
                  </a:txBody>
                  <a:tcPr>
                    <a:solidFill>
                      <a:schemeClr val="accent1"/>
                    </a:solidFill>
                  </a:tcPr>
                </a:tc>
                <a:tc>
                  <a:txBody>
                    <a:bodyPr/>
                    <a:lstStyle/>
                    <a:p>
                      <a:pPr>
                        <a:buNone/>
                      </a:pPr>
                      <a:r>
                        <a:rPr lang="en-US" altLang="zh-CN" sz="1300">
                          <a:solidFill>
                            <a:schemeClr val="bg1"/>
                          </a:solidFill>
                        </a:rPr>
                        <a:t>Franny</a:t>
                      </a:r>
                    </a:p>
                  </a:txBody>
                  <a:tcPr>
                    <a:solidFill>
                      <a:schemeClr val="accent1"/>
                    </a:solidFill>
                  </a:tcPr>
                </a:tc>
                <a:tc>
                  <a:txBody>
                    <a:bodyPr/>
                    <a:lstStyle/>
                    <a:p>
                      <a:pPr>
                        <a:buNone/>
                      </a:pPr>
                      <a:r>
                        <a:rPr lang="en-US" altLang="zh-CN" sz="1300"/>
                        <a:t>2018-01-01</a:t>
                      </a:r>
                    </a:p>
                  </a:txBody>
                  <a:tcPr/>
                </a:tc>
                <a:tc>
                  <a:txBody>
                    <a:bodyPr/>
                    <a:lstStyle/>
                    <a:p>
                      <a:pPr>
                        <a:buNone/>
                      </a:pPr>
                      <a:r>
                        <a:rPr lang="zh-CN" altLang="en-US" sz="1300"/>
                        <a:t>运动鞋</a:t>
                      </a:r>
                    </a:p>
                  </a:txBody>
                  <a:tcPr/>
                </a:tc>
                <a:tc>
                  <a:txBody>
                    <a:bodyPr/>
                    <a:lstStyle/>
                    <a:p>
                      <a:pPr>
                        <a:buNone/>
                      </a:pPr>
                      <a:r>
                        <a:rPr lang="zh-CN" altLang="en-US" sz="1300"/>
                        <a:t>描述</a:t>
                      </a:r>
                      <a:r>
                        <a:rPr lang="en-US" altLang="zh-CN" sz="1300"/>
                        <a:t>2</a:t>
                      </a:r>
                    </a:p>
                    <a:p>
                      <a:pPr>
                        <a:buNone/>
                      </a:pPr>
                      <a:endParaRPr lang="en-US" altLang="zh-CN" sz="1300"/>
                    </a:p>
                  </a:txBody>
                  <a:tcPr/>
                </a:tc>
                <a:tc>
                  <a:txBody>
                    <a:bodyPr/>
                    <a:lstStyle/>
                    <a:p>
                      <a:pPr>
                        <a:buNone/>
                      </a:pPr>
                      <a:r>
                        <a:rPr lang="en-US" altLang="zh-CN" sz="1300"/>
                        <a:t>888</a:t>
                      </a:r>
                    </a:p>
                  </a:txBody>
                  <a:tcPr/>
                </a:tc>
                <a:tc>
                  <a:txBody>
                    <a:bodyPr/>
                    <a:lstStyle/>
                    <a:p>
                      <a:pPr>
                        <a:buNone/>
                      </a:pPr>
                      <a:r>
                        <a:rPr lang="en-US" altLang="zh-CN" sz="1300"/>
                        <a:t>360</a:t>
                      </a:r>
                    </a:p>
                  </a:txBody>
                  <a:tcPr/>
                </a:tc>
                <a:tc>
                  <a:txBody>
                    <a:bodyPr/>
                    <a:lstStyle/>
                    <a:p>
                      <a:pPr>
                        <a:buNone/>
                      </a:pPr>
                      <a:r>
                        <a:rPr lang="en-US" altLang="zh-CN" sz="1300"/>
                        <a:t>Rick</a:t>
                      </a:r>
                    </a:p>
                  </a:txBody>
                  <a:tcPr/>
                </a:tc>
                <a:tc>
                  <a:txBody>
                    <a:bodyPr/>
                    <a:lstStyle/>
                    <a:p>
                      <a:pPr>
                        <a:buNone/>
                      </a:pPr>
                      <a:r>
                        <a:rPr lang="zh-CN" altLang="en-US" sz="1300"/>
                        <a:t>。。。</a:t>
                      </a:r>
                    </a:p>
                  </a:txBody>
                  <a:tcPr/>
                </a:tc>
                <a:extLst>
                  <a:ext uri="{0D108BD9-81ED-4DB2-BD59-A6C34878D82A}">
                    <a16:rowId xmlns:a16="http://schemas.microsoft.com/office/drawing/2014/main" val="10000"/>
                  </a:ext>
                </a:extLst>
              </a:tr>
            </a:tbl>
          </a:graphicData>
        </a:graphic>
      </p:graphicFrame>
      <p:graphicFrame>
        <p:nvGraphicFramePr>
          <p:cNvPr id="12" name="表格 11"/>
          <p:cNvGraphicFramePr/>
          <p:nvPr/>
        </p:nvGraphicFramePr>
        <p:xfrm>
          <a:off x="664845" y="5944235"/>
          <a:ext cx="2043430" cy="365760"/>
        </p:xfrm>
        <a:graphic>
          <a:graphicData uri="http://schemas.openxmlformats.org/drawingml/2006/table">
            <a:tbl>
              <a:tblPr firstRow="1" bandRow="1">
                <a:tableStyleId>{BDBED569-4797-4DF1-A0F4-6AAB3CD982D8}</a:tableStyleId>
              </a:tblPr>
              <a:tblGrid>
                <a:gridCol w="1028065">
                  <a:extLst>
                    <a:ext uri="{9D8B030D-6E8A-4147-A177-3AD203B41FA5}">
                      <a16:colId xmlns:a16="http://schemas.microsoft.com/office/drawing/2014/main" val="20000"/>
                    </a:ext>
                  </a:extLst>
                </a:gridCol>
                <a:gridCol w="1015365">
                  <a:extLst>
                    <a:ext uri="{9D8B030D-6E8A-4147-A177-3AD203B41FA5}">
                      <a16:colId xmlns:a16="http://schemas.microsoft.com/office/drawing/2014/main" val="20001"/>
                    </a:ext>
                  </a:extLst>
                </a:gridCol>
              </a:tblGrid>
              <a:tr h="365760">
                <a:tc>
                  <a:txBody>
                    <a:bodyPr/>
                    <a:lstStyle/>
                    <a:p>
                      <a:pPr>
                        <a:buNone/>
                      </a:pPr>
                      <a:r>
                        <a:rPr lang="en-US" altLang="zh-CN" sz="1300"/>
                        <a:t>2018-01-01</a:t>
                      </a:r>
                    </a:p>
                  </a:txBody>
                  <a:tcPr/>
                </a:tc>
                <a:tc>
                  <a:txBody>
                    <a:bodyPr/>
                    <a:lstStyle/>
                    <a:p>
                      <a:pPr>
                        <a:buNone/>
                      </a:pPr>
                      <a:r>
                        <a:rPr lang="en-US" altLang="zh-CN" sz="1300"/>
                        <a:t>2018-01-01</a:t>
                      </a:r>
                    </a:p>
                  </a:txBody>
                  <a:tcPr/>
                </a:tc>
                <a:extLst>
                  <a:ext uri="{0D108BD9-81ED-4DB2-BD59-A6C34878D82A}">
                    <a16:rowId xmlns:a16="http://schemas.microsoft.com/office/drawing/2014/main" val="10000"/>
                  </a:ext>
                </a:extLst>
              </a:tr>
            </a:tbl>
          </a:graphicData>
        </a:graphic>
      </p:graphicFrame>
      <p:graphicFrame>
        <p:nvGraphicFramePr>
          <p:cNvPr id="13" name="表格 12"/>
          <p:cNvGraphicFramePr/>
          <p:nvPr/>
        </p:nvGraphicFramePr>
        <p:xfrm>
          <a:off x="3308350" y="5944235"/>
          <a:ext cx="1515110" cy="365760"/>
        </p:xfrm>
        <a:graphic>
          <a:graphicData uri="http://schemas.openxmlformats.org/drawingml/2006/table">
            <a:tbl>
              <a:tblPr firstRow="1" bandRow="1">
                <a:tableStyleId>{BDBED569-4797-4DF1-A0F4-6AAB3CD982D8}</a:tableStyleId>
              </a:tblPr>
              <a:tblGrid>
                <a:gridCol w="742315">
                  <a:extLst>
                    <a:ext uri="{9D8B030D-6E8A-4147-A177-3AD203B41FA5}">
                      <a16:colId xmlns:a16="http://schemas.microsoft.com/office/drawing/2014/main" val="20000"/>
                    </a:ext>
                  </a:extLst>
                </a:gridCol>
                <a:gridCol w="772795">
                  <a:extLst>
                    <a:ext uri="{9D8B030D-6E8A-4147-A177-3AD203B41FA5}">
                      <a16:colId xmlns:a16="http://schemas.microsoft.com/office/drawing/2014/main" val="20001"/>
                    </a:ext>
                  </a:extLst>
                </a:gridCol>
              </a:tblGrid>
              <a:tr h="365760">
                <a:tc>
                  <a:txBody>
                    <a:bodyPr/>
                    <a:lstStyle/>
                    <a:p>
                      <a:pPr>
                        <a:buNone/>
                      </a:pPr>
                      <a:r>
                        <a:rPr lang="zh-CN" altLang="en-US" sz="1300"/>
                        <a:t>连衣裙</a:t>
                      </a:r>
                    </a:p>
                  </a:txBody>
                  <a:tcPr/>
                </a:tc>
                <a:tc>
                  <a:txBody>
                    <a:bodyPr/>
                    <a:lstStyle/>
                    <a:p>
                      <a:pPr>
                        <a:buNone/>
                      </a:pPr>
                      <a:r>
                        <a:rPr lang="zh-CN" altLang="en-US" sz="1300"/>
                        <a:t>运动鞋</a:t>
                      </a:r>
                    </a:p>
                  </a:txBody>
                  <a:tcPr/>
                </a:tc>
                <a:extLst>
                  <a:ext uri="{0D108BD9-81ED-4DB2-BD59-A6C34878D82A}">
                    <a16:rowId xmlns:a16="http://schemas.microsoft.com/office/drawing/2014/main" val="10000"/>
                  </a:ext>
                </a:extLst>
              </a:tr>
            </a:tbl>
          </a:graphicData>
        </a:graphic>
      </p:graphicFrame>
      <p:graphicFrame>
        <p:nvGraphicFramePr>
          <p:cNvPr id="14" name="表格 13"/>
          <p:cNvGraphicFramePr/>
          <p:nvPr/>
        </p:nvGraphicFramePr>
        <p:xfrm>
          <a:off x="5213350" y="5944235"/>
          <a:ext cx="1433195" cy="365760"/>
        </p:xfrm>
        <a:graphic>
          <a:graphicData uri="http://schemas.openxmlformats.org/drawingml/2006/table">
            <a:tbl>
              <a:tblPr firstRow="1" bandRow="1">
                <a:tableStyleId>{BDBED569-4797-4DF1-A0F4-6AAB3CD982D8}</a:tableStyleId>
              </a:tblPr>
              <a:tblGrid>
                <a:gridCol w="636905">
                  <a:extLst>
                    <a:ext uri="{9D8B030D-6E8A-4147-A177-3AD203B41FA5}">
                      <a16:colId xmlns:a16="http://schemas.microsoft.com/office/drawing/2014/main" val="20000"/>
                    </a:ext>
                  </a:extLst>
                </a:gridCol>
                <a:gridCol w="796290">
                  <a:extLst>
                    <a:ext uri="{9D8B030D-6E8A-4147-A177-3AD203B41FA5}">
                      <a16:colId xmlns:a16="http://schemas.microsoft.com/office/drawing/2014/main" val="20001"/>
                    </a:ext>
                  </a:extLst>
                </a:gridCol>
              </a:tblGrid>
              <a:tr h="365760">
                <a:tc>
                  <a:txBody>
                    <a:bodyPr/>
                    <a:lstStyle/>
                    <a:p>
                      <a:pPr>
                        <a:buNone/>
                      </a:pPr>
                      <a:r>
                        <a:rPr lang="zh-CN" altLang="en-US" sz="1300"/>
                        <a:t>描述</a:t>
                      </a:r>
                      <a:r>
                        <a:rPr lang="en-US" altLang="zh-CN" sz="1300"/>
                        <a:t>1</a:t>
                      </a:r>
                    </a:p>
                  </a:txBody>
                  <a:tcPr/>
                </a:tc>
                <a:tc>
                  <a:txBody>
                    <a:bodyPr/>
                    <a:lstStyle/>
                    <a:p>
                      <a:pPr>
                        <a:buNone/>
                      </a:pPr>
                      <a:r>
                        <a:rPr lang="zh-CN" altLang="en-US" sz="1300"/>
                        <a:t>描述</a:t>
                      </a:r>
                      <a:r>
                        <a:rPr lang="en-US" altLang="zh-CN" sz="1300"/>
                        <a:t>2</a:t>
                      </a:r>
                    </a:p>
                  </a:txBody>
                  <a:tcPr/>
                </a:tc>
                <a:extLst>
                  <a:ext uri="{0D108BD9-81ED-4DB2-BD59-A6C34878D82A}">
                    <a16:rowId xmlns:a16="http://schemas.microsoft.com/office/drawing/2014/main" val="10000"/>
                  </a:ext>
                </a:extLst>
              </a:tr>
            </a:tbl>
          </a:graphicData>
        </a:graphic>
      </p:graphicFrame>
      <p:graphicFrame>
        <p:nvGraphicFramePr>
          <p:cNvPr id="15" name="表格 14"/>
          <p:cNvGraphicFramePr/>
          <p:nvPr/>
        </p:nvGraphicFramePr>
        <p:xfrm>
          <a:off x="7329170" y="5944235"/>
          <a:ext cx="1258570" cy="365760"/>
        </p:xfrm>
        <a:graphic>
          <a:graphicData uri="http://schemas.openxmlformats.org/drawingml/2006/table">
            <a:tbl>
              <a:tblPr firstRow="1" bandRow="1">
                <a:tableStyleId>{BDBED569-4797-4DF1-A0F4-6AAB3CD982D8}</a:tableStyleId>
              </a:tblPr>
              <a:tblGrid>
                <a:gridCol w="596900">
                  <a:extLst>
                    <a:ext uri="{9D8B030D-6E8A-4147-A177-3AD203B41FA5}">
                      <a16:colId xmlns:a16="http://schemas.microsoft.com/office/drawing/2014/main" val="20000"/>
                    </a:ext>
                  </a:extLst>
                </a:gridCol>
                <a:gridCol w="661670">
                  <a:extLst>
                    <a:ext uri="{9D8B030D-6E8A-4147-A177-3AD203B41FA5}">
                      <a16:colId xmlns:a16="http://schemas.microsoft.com/office/drawing/2014/main" val="20001"/>
                    </a:ext>
                  </a:extLst>
                </a:gridCol>
              </a:tblGrid>
              <a:tr h="365760">
                <a:tc>
                  <a:txBody>
                    <a:bodyPr/>
                    <a:lstStyle/>
                    <a:p>
                      <a:pPr>
                        <a:buNone/>
                      </a:pPr>
                      <a:r>
                        <a:rPr lang="en-US" altLang="zh-CN" sz="1300"/>
                        <a:t>1000</a:t>
                      </a:r>
                    </a:p>
                  </a:txBody>
                  <a:tcPr/>
                </a:tc>
                <a:tc>
                  <a:txBody>
                    <a:bodyPr/>
                    <a:lstStyle/>
                    <a:p>
                      <a:pPr>
                        <a:buNone/>
                      </a:pPr>
                      <a:r>
                        <a:rPr lang="en-US" sz="1300"/>
                        <a:t>888</a:t>
                      </a:r>
                    </a:p>
                  </a:txBody>
                  <a:tcPr/>
                </a:tc>
                <a:extLst>
                  <a:ext uri="{0D108BD9-81ED-4DB2-BD59-A6C34878D82A}">
                    <a16:rowId xmlns:a16="http://schemas.microsoft.com/office/drawing/2014/main" val="10000"/>
                  </a:ext>
                </a:extLst>
              </a:tr>
            </a:tbl>
          </a:graphicData>
        </a:graphic>
      </p:graphicFrame>
      <p:graphicFrame>
        <p:nvGraphicFramePr>
          <p:cNvPr id="16" name="表格 15"/>
          <p:cNvGraphicFramePr/>
          <p:nvPr/>
        </p:nvGraphicFramePr>
        <p:xfrm>
          <a:off x="9075420" y="5944235"/>
          <a:ext cx="1258570" cy="365760"/>
        </p:xfrm>
        <a:graphic>
          <a:graphicData uri="http://schemas.openxmlformats.org/drawingml/2006/table">
            <a:tbl>
              <a:tblPr firstRow="1" bandRow="1">
                <a:tableStyleId>{BDBED569-4797-4DF1-A0F4-6AAB3CD982D8}</a:tableStyleId>
              </a:tblPr>
              <a:tblGrid>
                <a:gridCol w="693420">
                  <a:extLst>
                    <a:ext uri="{9D8B030D-6E8A-4147-A177-3AD203B41FA5}">
                      <a16:colId xmlns:a16="http://schemas.microsoft.com/office/drawing/2014/main" val="20000"/>
                    </a:ext>
                  </a:extLst>
                </a:gridCol>
                <a:gridCol w="565150">
                  <a:extLst>
                    <a:ext uri="{9D8B030D-6E8A-4147-A177-3AD203B41FA5}">
                      <a16:colId xmlns:a16="http://schemas.microsoft.com/office/drawing/2014/main" val="20001"/>
                    </a:ext>
                  </a:extLst>
                </a:gridCol>
              </a:tblGrid>
              <a:tr h="365760">
                <a:tc>
                  <a:txBody>
                    <a:bodyPr/>
                    <a:lstStyle/>
                    <a:p>
                      <a:pPr>
                        <a:buNone/>
                      </a:pPr>
                      <a:r>
                        <a:rPr lang="zh-CN" altLang="en-US" sz="1300"/>
                        <a:t>爱居兔</a:t>
                      </a:r>
                    </a:p>
                  </a:txBody>
                  <a:tcPr/>
                </a:tc>
                <a:tc>
                  <a:txBody>
                    <a:bodyPr/>
                    <a:lstStyle/>
                    <a:p>
                      <a:pPr>
                        <a:buNone/>
                      </a:pPr>
                      <a:r>
                        <a:rPr lang="en-US" altLang="zh-CN" sz="1300"/>
                        <a:t>360</a:t>
                      </a:r>
                    </a:p>
                  </a:txBody>
                  <a:tcPr/>
                </a:tc>
                <a:extLst>
                  <a:ext uri="{0D108BD9-81ED-4DB2-BD59-A6C34878D82A}">
                    <a16:rowId xmlns:a16="http://schemas.microsoft.com/office/drawing/2014/main" val="10000"/>
                  </a:ext>
                </a:extLst>
              </a:tr>
            </a:tbl>
          </a:graphicData>
        </a:graphic>
      </p:graphicFrame>
      <p:graphicFrame>
        <p:nvGraphicFramePr>
          <p:cNvPr id="17" name="表格 16"/>
          <p:cNvGraphicFramePr/>
          <p:nvPr/>
        </p:nvGraphicFramePr>
        <p:xfrm>
          <a:off x="10629900" y="5944235"/>
          <a:ext cx="1258570" cy="365760"/>
        </p:xfrm>
        <a:graphic>
          <a:graphicData uri="http://schemas.openxmlformats.org/drawingml/2006/table">
            <a:tbl>
              <a:tblPr firstRow="1" bandRow="1">
                <a:tableStyleId>{BDBED569-4797-4DF1-A0F4-6AAB3CD982D8}</a:tableStyleId>
              </a:tblPr>
              <a:tblGrid>
                <a:gridCol w="693420">
                  <a:extLst>
                    <a:ext uri="{9D8B030D-6E8A-4147-A177-3AD203B41FA5}">
                      <a16:colId xmlns:a16="http://schemas.microsoft.com/office/drawing/2014/main" val="20000"/>
                    </a:ext>
                  </a:extLst>
                </a:gridCol>
                <a:gridCol w="565150">
                  <a:extLst>
                    <a:ext uri="{9D8B030D-6E8A-4147-A177-3AD203B41FA5}">
                      <a16:colId xmlns:a16="http://schemas.microsoft.com/office/drawing/2014/main" val="20001"/>
                    </a:ext>
                  </a:extLst>
                </a:gridCol>
              </a:tblGrid>
              <a:tr h="365760">
                <a:tc>
                  <a:txBody>
                    <a:bodyPr/>
                    <a:lstStyle/>
                    <a:p>
                      <a:pPr>
                        <a:buNone/>
                      </a:pPr>
                      <a:r>
                        <a:rPr lang="en-US" altLang="zh-CN" sz="1300"/>
                        <a:t>Franny</a:t>
                      </a:r>
                    </a:p>
                  </a:txBody>
                  <a:tcPr/>
                </a:tc>
                <a:tc>
                  <a:txBody>
                    <a:bodyPr/>
                    <a:lstStyle/>
                    <a:p>
                      <a:pPr>
                        <a:buNone/>
                      </a:pPr>
                      <a:r>
                        <a:rPr lang="en-US" altLang="zh-CN" sz="1300"/>
                        <a:t>Rick</a:t>
                      </a:r>
                    </a:p>
                  </a:txBody>
                  <a:tcPr/>
                </a:tc>
                <a:extLst>
                  <a:ext uri="{0D108BD9-81ED-4DB2-BD59-A6C34878D82A}">
                    <a16:rowId xmlns:a16="http://schemas.microsoft.com/office/drawing/2014/main" val="10000"/>
                  </a:ext>
                </a:extLst>
              </a:tr>
            </a:tbl>
          </a:graphicData>
        </a:graphic>
      </p:graphicFrame>
      <p:cxnSp>
        <p:nvCxnSpPr>
          <p:cNvPr id="18" name="直接连接符 17"/>
          <p:cNvCxnSpPr>
            <a:stCxn id="12" idx="3"/>
            <a:endCxn id="13" idx="1"/>
          </p:cNvCxnSpPr>
          <p:nvPr/>
        </p:nvCxnSpPr>
        <p:spPr>
          <a:xfrm>
            <a:off x="2708275" y="6127115"/>
            <a:ext cx="60007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4851400" y="6120130"/>
            <a:ext cx="340360" cy="698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665595" y="6120130"/>
            <a:ext cx="60007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8648065" y="6120130"/>
            <a:ext cx="356870" cy="698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6" idx="3"/>
            <a:endCxn id="17" idx="1"/>
          </p:cNvCxnSpPr>
          <p:nvPr/>
        </p:nvCxnSpPr>
        <p:spPr>
          <a:xfrm>
            <a:off x="10333990" y="6127115"/>
            <a:ext cx="29591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5252085" cy="521970"/>
          </a:xfrm>
          <a:prstGeom prst="rect">
            <a:avLst/>
          </a:prstGeom>
          <a:noFill/>
        </p:spPr>
        <p:txBody>
          <a:bodyPr wrap="square" rtlCol="0">
            <a:spAutoFit/>
          </a:bodyPr>
          <a:lstStyle/>
          <a:p>
            <a:r>
              <a:rPr lang="en-US" altLang="zh-CN" sz="2800" b="1" dirty="0">
                <a:sym typeface="+mn-ea"/>
              </a:rPr>
              <a:t>6.3.6  </a:t>
            </a:r>
            <a:r>
              <a:rPr sz="2800" b="1" dirty="0">
                <a:sym typeface="+mn-ea"/>
              </a:rPr>
              <a:t>Pig</a:t>
            </a:r>
            <a:r>
              <a:rPr lang="zh-CN" sz="2800" b="1" dirty="0">
                <a:sym typeface="+mn-ea"/>
              </a:rPr>
              <a:t>内置函数</a:t>
            </a:r>
          </a:p>
        </p:txBody>
      </p:sp>
      <p:sp>
        <p:nvSpPr>
          <p:cNvPr id="14338" name="AutoShape 2" descr="http://img5.imgtn.bdimg.com/it/u=1961741723,3682482388&amp;fm=26&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14340" name="AutoShape 4" descr="http://img5.imgtn.bdimg.com/it/u=1961741723,3682482388&amp;fm=26&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pic>
        <p:nvPicPr>
          <p:cNvPr id="14342" name="Picture 6" descr="https://timgsa.baidu.com/timg?image&amp;quality=80&amp;size=b9999_10000&amp;sec=1502728983719&amp;di=b5c5fd0355a9bdf1d0f476f6ba99a230&amp;imgtype=0&amp;src=http%3A%2F%2Fimg0w.pconline.com.cn%2Fpconline%2F1307%2F22%2F3392887_13-2.jpg"/>
          <p:cNvPicPr>
            <a:picLocks noChangeAspect="1" noChangeArrowheads="1"/>
          </p:cNvPicPr>
          <p:nvPr/>
        </p:nvPicPr>
        <p:blipFill>
          <a:blip r:embed="rId4" cstate="print"/>
          <a:srcRect/>
          <a:stretch>
            <a:fillRect/>
          </a:stretch>
        </p:blipFill>
        <p:spPr bwMode="auto">
          <a:xfrm>
            <a:off x="155575" y="-136525"/>
            <a:ext cx="38100" cy="76200"/>
          </a:xfrm>
          <a:prstGeom prst="rect">
            <a:avLst/>
          </a:prstGeom>
          <a:noFill/>
        </p:spPr>
      </p:pic>
      <p:graphicFrame>
        <p:nvGraphicFramePr>
          <p:cNvPr id="9" name="表格 8"/>
          <p:cNvGraphicFramePr/>
          <p:nvPr>
            <p:custDataLst>
              <p:tags r:id="rId1"/>
            </p:custDataLst>
          </p:nvPr>
        </p:nvGraphicFramePr>
        <p:xfrm>
          <a:off x="1126490" y="2439670"/>
          <a:ext cx="10045700" cy="2483485"/>
        </p:xfrm>
        <a:graphic>
          <a:graphicData uri="http://schemas.openxmlformats.org/drawingml/2006/table">
            <a:tbl>
              <a:tblPr firstRow="1" bandRow="1">
                <a:tableStyleId>{5C22544A-7EE6-4342-B048-85BDC9FD1C3A}</a:tableStyleId>
              </a:tblPr>
              <a:tblGrid>
                <a:gridCol w="2735580">
                  <a:extLst>
                    <a:ext uri="{9D8B030D-6E8A-4147-A177-3AD203B41FA5}">
                      <a16:colId xmlns:a16="http://schemas.microsoft.com/office/drawing/2014/main" val="20000"/>
                    </a:ext>
                  </a:extLst>
                </a:gridCol>
                <a:gridCol w="7310120">
                  <a:extLst>
                    <a:ext uri="{9D8B030D-6E8A-4147-A177-3AD203B41FA5}">
                      <a16:colId xmlns:a16="http://schemas.microsoft.com/office/drawing/2014/main" val="20001"/>
                    </a:ext>
                  </a:extLst>
                </a:gridCol>
              </a:tblGrid>
              <a:tr h="381000">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函数名</a:t>
                      </a:r>
                    </a:p>
                  </a:txBody>
                  <a:tcPr marL="68580" marR="68580" marT="0" marB="0"/>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描述</a:t>
                      </a:r>
                    </a:p>
                  </a:txBody>
                  <a:tcPr marL="68580" marR="68580" marT="0" marB="0"/>
                </a:tc>
                <a:extLst>
                  <a:ext uri="{0D108BD9-81ED-4DB2-BD59-A6C34878D82A}">
                    <a16:rowId xmlns:a16="http://schemas.microsoft.com/office/drawing/2014/main" val="10000"/>
                  </a:ext>
                </a:extLst>
              </a:tr>
              <a:tr h="410845">
                <a:tc>
                  <a:txBody>
                    <a:bodyPr/>
                    <a:lstStyle/>
                    <a:p>
                      <a:pPr indent="0">
                        <a:buNone/>
                      </a:pPr>
                      <a:r>
                        <a:rPr lang="en-US" sz="1800" b="1">
                          <a:solidFill>
                            <a:schemeClr val="tx1"/>
                          </a:solidFill>
                          <a:latin typeface="宋体" panose="02010600030101010101" pitchFamily="2" charset="-122"/>
                          <a:ea typeface="宋体" panose="02010600030101010101" pitchFamily="2" charset="-122"/>
                          <a:cs typeface="宋体" panose="02010600030101010101" pitchFamily="2" charset="-122"/>
                        </a:rPr>
                        <a:t>PigStorage</a:t>
                      </a:r>
                      <a:endParaRPr lang="en-US" altLang="en-US" sz="1800" b="1">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buNone/>
                      </a:pPr>
                      <a:r>
                        <a:rPr lang="en-US" sz="1800" b="1">
                          <a:solidFill>
                            <a:schemeClr val="tx1"/>
                          </a:solidFill>
                          <a:latin typeface="宋体" panose="02010600030101010101" pitchFamily="2" charset="-122"/>
                          <a:ea typeface="宋体" panose="02010600030101010101" pitchFamily="2" charset="-122"/>
                          <a:cs typeface="宋体" panose="02010600030101010101" pitchFamily="2" charset="-122"/>
                        </a:rPr>
                        <a:t>用字段分隔文本格式加载或存储关系，这是默认的存储函数</a:t>
                      </a:r>
                      <a:endParaRPr lang="en-US" altLang="en-US" sz="1800" b="1">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0001"/>
                  </a:ext>
                </a:extLst>
              </a:tr>
              <a:tr h="381000">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BinStorage</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从二进制文件加载一个关系或者把关系存储到二进制文件</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0002"/>
                  </a:ext>
                </a:extLst>
              </a:tr>
              <a:tr h="381000">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BinaryStorage</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从二进制文件加载只是包含一个类型为bytearray的字段的元组到关系，或以这种格式存储一个关系</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0003"/>
                  </a:ext>
                </a:extLst>
              </a:tr>
              <a:tr h="381000">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TextLoader</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从纯文本格式加载一个关系</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0004"/>
                  </a:ext>
                </a:extLst>
              </a:tr>
              <a:tr h="381000">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PigDump</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用元组的tostring()形式存储关系</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0005"/>
                  </a:ext>
                </a:extLst>
              </a:tr>
            </a:tbl>
          </a:graphicData>
        </a:graphic>
      </p:graphicFrame>
      <p:sp>
        <p:nvSpPr>
          <p:cNvPr id="11" name="文本框 10"/>
          <p:cNvSpPr txBox="1"/>
          <p:nvPr/>
        </p:nvSpPr>
        <p:spPr>
          <a:xfrm>
            <a:off x="915035" y="1605915"/>
            <a:ext cx="4302125" cy="645160"/>
          </a:xfrm>
          <a:prstGeom prst="rect">
            <a:avLst/>
          </a:prstGeom>
          <a:noFill/>
        </p:spPr>
        <p:txBody>
          <a:bodyPr wrap="square" rtlCol="0">
            <a:spAutoFit/>
          </a:bodyPr>
          <a:lstStyle/>
          <a:p>
            <a:r>
              <a:rPr lang="zh-CN" b="1">
                <a:latin typeface="Calibri" panose="020F0502020204030204" charset="0"/>
                <a:ea typeface="宋体" panose="02010600030101010101" pitchFamily="2" charset="-122"/>
                <a:sym typeface="+mn-ea"/>
              </a:rPr>
              <a:t>（</a:t>
            </a:r>
            <a:r>
              <a:rPr lang="en-US" altLang="zh-CN" b="1">
                <a:latin typeface="Calibri" panose="020F0502020204030204" charset="0"/>
                <a:ea typeface="宋体" panose="02010600030101010101" pitchFamily="2" charset="-122"/>
                <a:sym typeface="+mn-ea"/>
              </a:rPr>
              <a:t>3</a:t>
            </a:r>
            <a:r>
              <a:rPr lang="zh-CN" altLang="en-US" b="1">
                <a:latin typeface="Calibri" panose="020F0502020204030204" charset="0"/>
                <a:ea typeface="宋体" panose="02010600030101010101" pitchFamily="2" charset="-122"/>
                <a:sym typeface="+mn-ea"/>
              </a:rPr>
              <a:t>）</a:t>
            </a:r>
            <a:r>
              <a:rPr lang="zh-CN" b="1">
                <a:latin typeface="Calibri" panose="020F0502020204030204" charset="0"/>
                <a:ea typeface="宋体" panose="02010600030101010101" pitchFamily="2" charset="-122"/>
                <a:sym typeface="+mn-ea"/>
              </a:rPr>
              <a:t>加载存储函数</a:t>
            </a:r>
            <a:r>
              <a:rPr lang="zh-CN" b="1">
                <a:solidFill>
                  <a:srgbClr val="FF0000"/>
                </a:solidFill>
                <a:latin typeface="Calibri" panose="020F0502020204030204" charset="0"/>
                <a:ea typeface="宋体" panose="02010600030101010101" pitchFamily="2" charset="-122"/>
                <a:sym typeface="+mn-ea"/>
              </a:rPr>
              <a:t>（区分大小写）</a:t>
            </a:r>
            <a:endParaRPr lang="zh-CN" altLang="zh-CN" b="1">
              <a:solidFill>
                <a:srgbClr val="FF0000"/>
              </a:solidFill>
              <a:latin typeface="Calibri" panose="020F0502020204030204" charset="0"/>
              <a:ea typeface="宋体" panose="02010600030101010101" pitchFamily="2" charset="-122"/>
              <a:sym typeface="+mn-ea"/>
            </a:endParaRPr>
          </a:p>
          <a:p>
            <a:endParaRPr lang="en-US" altLang="zh-CN"/>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5252085" cy="521970"/>
          </a:xfrm>
          <a:prstGeom prst="rect">
            <a:avLst/>
          </a:prstGeom>
          <a:noFill/>
        </p:spPr>
        <p:txBody>
          <a:bodyPr wrap="square" rtlCol="0">
            <a:spAutoFit/>
          </a:bodyPr>
          <a:lstStyle/>
          <a:p>
            <a:r>
              <a:rPr lang="en-US" altLang="zh-CN" sz="2800" b="1" dirty="0">
                <a:sym typeface="+mn-ea"/>
              </a:rPr>
              <a:t>6.3.7  PigLatin</a:t>
            </a:r>
            <a:r>
              <a:rPr lang="zh-CN" altLang="en-US" sz="2800" b="1" dirty="0">
                <a:sym typeface="+mn-ea"/>
              </a:rPr>
              <a:t>代码实例</a:t>
            </a:r>
            <a:endParaRPr lang="en-US" altLang="zh-CN" sz="2800" b="1" dirty="0">
              <a:sym typeface="+mn-ea"/>
            </a:endParaRPr>
          </a:p>
        </p:txBody>
      </p:sp>
      <p:sp>
        <p:nvSpPr>
          <p:cNvPr id="14338" name="AutoShape 2" descr="http://img5.imgtn.bdimg.com/it/u=1961741723,3682482388&amp;fm=26&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14340" name="AutoShape 4" descr="http://img5.imgtn.bdimg.com/it/u=1961741723,3682482388&amp;fm=26&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pic>
        <p:nvPicPr>
          <p:cNvPr id="14342" name="Picture 6" descr="https://timgsa.baidu.com/timg?image&amp;quality=80&amp;size=b9999_10000&amp;sec=1502728983719&amp;di=b5c5fd0355a9bdf1d0f476f6ba99a230&amp;imgtype=0&amp;src=http%3A%2F%2Fimg0w.pconline.com.cn%2Fpconline%2F1307%2F22%2F3392887_13-2.jpg"/>
          <p:cNvPicPr>
            <a:picLocks noChangeAspect="1" noChangeArrowheads="1"/>
          </p:cNvPicPr>
          <p:nvPr/>
        </p:nvPicPr>
        <p:blipFill>
          <a:blip r:embed="rId3" cstate="print"/>
          <a:srcRect/>
          <a:stretch>
            <a:fillRect/>
          </a:stretch>
        </p:blipFill>
        <p:spPr bwMode="auto">
          <a:xfrm>
            <a:off x="155575" y="-136525"/>
            <a:ext cx="38100" cy="76200"/>
          </a:xfrm>
          <a:prstGeom prst="rect">
            <a:avLst/>
          </a:prstGeom>
          <a:noFill/>
        </p:spPr>
      </p:pic>
      <p:sp>
        <p:nvSpPr>
          <p:cNvPr id="3" name="文本框 2"/>
          <p:cNvSpPr txBox="1"/>
          <p:nvPr/>
        </p:nvSpPr>
        <p:spPr>
          <a:xfrm>
            <a:off x="613410" y="1334770"/>
            <a:ext cx="10965180" cy="4492625"/>
          </a:xfrm>
          <a:prstGeom prst="rect">
            <a:avLst/>
          </a:prstGeom>
          <a:noFill/>
        </p:spPr>
        <p:txBody>
          <a:bodyPr wrap="square" rtlCol="0">
            <a:spAutoFit/>
          </a:bodyPr>
          <a:lstStyle/>
          <a:p>
            <a:r>
              <a:rPr lang="zh-CN" altLang="en-US" sz="2200"/>
              <a:t>某行的数据：</a:t>
            </a:r>
          </a:p>
          <a:p>
            <a:r>
              <a:rPr lang="zh-CN" altLang="en-US" sz="2200"/>
              <a:t>7499,ALLEN,SALESMAN,7698,1981/2/20,1600,300,30</a:t>
            </a:r>
          </a:p>
          <a:p>
            <a:endParaRPr lang="zh-CN" altLang="en-US" sz="2200"/>
          </a:p>
          <a:p>
            <a:r>
              <a:rPr lang="zh-CN" altLang="en-US" sz="2200"/>
              <a:t>（1）创建员工表  emp  （ </a:t>
            </a:r>
            <a:r>
              <a:rPr lang="en-US" altLang="zh-CN" sz="2200"/>
              <a:t>“</a:t>
            </a:r>
            <a:r>
              <a:rPr lang="zh-CN" altLang="en-US" sz="2200"/>
              <a:t>默认分隔符是制表符</a:t>
            </a:r>
            <a:r>
              <a:rPr lang="en-US" altLang="zh-CN" sz="2200"/>
              <a:t>\t”</a:t>
            </a:r>
            <a:r>
              <a:rPr lang="zh-CN" altLang="en-US" sz="2200"/>
              <a:t>）</a:t>
            </a:r>
          </a:p>
          <a:p>
            <a:r>
              <a:rPr lang="zh-CN" altLang="en-US" sz="2200"/>
              <a:t>emp    =    load '/</a:t>
            </a:r>
            <a:r>
              <a:rPr lang="en-US" altLang="zh-CN" sz="2200"/>
              <a:t>emp</a:t>
            </a:r>
            <a:r>
              <a:rPr lang="zh-CN" altLang="en-US" sz="2200"/>
              <a:t>/emp.csv' </a:t>
            </a:r>
            <a:r>
              <a:rPr lang="zh-CN" altLang="en-US" sz="2200">
                <a:solidFill>
                  <a:srgbClr val="FF0000"/>
                </a:solidFill>
              </a:rPr>
              <a:t>using PigStorage(',')  </a:t>
            </a:r>
            <a:r>
              <a:rPr lang="zh-CN" altLang="en-US" sz="2200"/>
              <a:t>as(empno:int,ename:chararray,job:chararray,mgr:int,hiredate:chararray,sal:int,comm:int,deptno:int);</a:t>
            </a:r>
          </a:p>
          <a:p>
            <a:endParaRPr lang="zh-CN" altLang="en-US" sz="2200"/>
          </a:p>
          <a:p>
            <a:r>
              <a:rPr lang="zh-CN" altLang="en-US" sz="2200">
                <a:sym typeface="+mn-ea"/>
              </a:rPr>
              <a:t>（</a:t>
            </a:r>
            <a:r>
              <a:rPr lang="en-US" altLang="zh-CN" sz="2200">
                <a:sym typeface="+mn-ea"/>
              </a:rPr>
              <a:t>2</a:t>
            </a:r>
            <a:r>
              <a:rPr lang="zh-CN" altLang="en-US" sz="2200">
                <a:sym typeface="+mn-ea"/>
              </a:rPr>
              <a:t>）</a:t>
            </a:r>
            <a:r>
              <a:rPr lang="zh-CN" altLang="en-US" sz="2200"/>
              <a:t>再创建部门表</a:t>
            </a:r>
          </a:p>
          <a:p>
            <a:r>
              <a:rPr lang="zh-CN" altLang="en-US" sz="2200">
                <a:sym typeface="+mn-ea"/>
              </a:rPr>
              <a:t>某行的数据：</a:t>
            </a:r>
            <a:endParaRPr lang="zh-CN" altLang="en-US" sz="2200"/>
          </a:p>
          <a:p>
            <a:r>
              <a:rPr lang="zh-CN" altLang="en-US" sz="2200"/>
              <a:t>10,ACCOUNTING,NEW YORK</a:t>
            </a:r>
          </a:p>
          <a:p>
            <a:r>
              <a:rPr lang="zh-CN" altLang="en-US" sz="2200"/>
              <a:t>dept   =   load '/</a:t>
            </a:r>
            <a:r>
              <a:rPr lang="en-US" altLang="zh-CN" sz="2200">
                <a:sym typeface="+mn-ea"/>
              </a:rPr>
              <a:t>emp</a:t>
            </a:r>
            <a:r>
              <a:rPr lang="zh-CN" altLang="en-US" sz="2200"/>
              <a:t>/dept.csv' using PigStorage(',') as(deptno:int,dname:chararray,loc:chararray);</a:t>
            </a:r>
          </a:p>
        </p:txBody>
      </p:sp>
      <p:graphicFrame>
        <p:nvGraphicFramePr>
          <p:cNvPr id="2" name="对象 1">
            <a:hlinkClick r:id="" action="ppaction://ole?verb=0"/>
          </p:cNvPr>
          <p:cNvGraphicFramePr>
            <a:graphicFrameLocks noChangeAspect="1"/>
          </p:cNvGraphicFramePr>
          <p:nvPr/>
        </p:nvGraphicFramePr>
        <p:xfrm>
          <a:off x="7436485" y="4061460"/>
          <a:ext cx="1584960" cy="1087755"/>
        </p:xfrm>
        <a:graphic>
          <a:graphicData uri="http://schemas.openxmlformats.org/presentationml/2006/ole">
            <mc:AlternateContent xmlns:mc="http://schemas.openxmlformats.org/markup-compatibility/2006">
              <mc:Choice xmlns:v="urn:schemas-microsoft-com:vml" Requires="v">
                <p:oleObj showAsIcon="1" r:id="rId4" imgW="971550" imgH="666750" progId="Excel.Sheet.8">
                  <p:embed/>
                </p:oleObj>
              </mc:Choice>
              <mc:Fallback>
                <p:oleObj showAsIcon="1" r:id="rId4" imgW="971550" imgH="666750" progId="Excel.Sheet.8">
                  <p:embed/>
                  <p:pic>
                    <p:nvPicPr>
                      <p:cNvPr id="0" name="图片 1024"/>
                      <p:cNvPicPr/>
                      <p:nvPr/>
                    </p:nvPicPr>
                    <p:blipFill>
                      <a:blip r:embed="rId5"/>
                      <a:stretch>
                        <a:fillRect/>
                      </a:stretch>
                    </p:blipFill>
                    <p:spPr>
                      <a:xfrm>
                        <a:off x="7436485" y="4061460"/>
                        <a:ext cx="1584960" cy="1087755"/>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9576435" y="3942715"/>
          <a:ext cx="1334770" cy="916305"/>
        </p:xfrm>
        <a:graphic>
          <a:graphicData uri="http://schemas.openxmlformats.org/presentationml/2006/ole">
            <mc:AlternateContent xmlns:mc="http://schemas.openxmlformats.org/markup-compatibility/2006">
              <mc:Choice xmlns:v="urn:schemas-microsoft-com:vml" Requires="v">
                <p:oleObj showAsIcon="1" r:id="rId6" imgW="971550" imgH="666750" progId="Excel.Sheet.8">
                  <p:embed/>
                </p:oleObj>
              </mc:Choice>
              <mc:Fallback>
                <p:oleObj showAsIcon="1" r:id="rId6" imgW="971550" imgH="666750" progId="Excel.Sheet.8">
                  <p:embed/>
                  <p:pic>
                    <p:nvPicPr>
                      <p:cNvPr id="0" name="图片 1025"/>
                      <p:cNvPicPr/>
                      <p:nvPr/>
                    </p:nvPicPr>
                    <p:blipFill>
                      <a:blip r:embed="rId7"/>
                      <a:stretch>
                        <a:fillRect/>
                      </a:stretch>
                    </p:blipFill>
                    <p:spPr>
                      <a:xfrm>
                        <a:off x="9576435" y="3942715"/>
                        <a:ext cx="1334770" cy="916305"/>
                      </a:xfrm>
                      <a:prstGeom prst="rect">
                        <a:avLst/>
                      </a:prstGeom>
                    </p:spPr>
                  </p:pic>
                </p:oleObj>
              </mc:Fallback>
            </mc:AlternateContent>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5252085" cy="521970"/>
          </a:xfrm>
          <a:prstGeom prst="rect">
            <a:avLst/>
          </a:prstGeom>
          <a:noFill/>
        </p:spPr>
        <p:txBody>
          <a:bodyPr wrap="square" rtlCol="0">
            <a:spAutoFit/>
          </a:bodyPr>
          <a:lstStyle/>
          <a:p>
            <a:r>
              <a:rPr lang="en-US" altLang="zh-CN" sz="2800" b="1" dirty="0">
                <a:sym typeface="+mn-ea"/>
              </a:rPr>
              <a:t>6.3.7  PigLatin</a:t>
            </a:r>
            <a:r>
              <a:rPr lang="zh-CN" altLang="en-US" sz="2800" b="1" dirty="0">
                <a:sym typeface="+mn-ea"/>
              </a:rPr>
              <a:t>代码实例</a:t>
            </a:r>
            <a:endParaRPr lang="en-US" altLang="zh-CN" sz="2800" b="1" dirty="0">
              <a:sym typeface="+mn-ea"/>
            </a:endParaRPr>
          </a:p>
        </p:txBody>
      </p:sp>
      <p:sp>
        <p:nvSpPr>
          <p:cNvPr id="14338" name="AutoShape 2" descr="http://img5.imgtn.bdimg.com/it/u=1961741723,3682482388&amp;fm=26&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14340" name="AutoShape 4" descr="http://img5.imgtn.bdimg.com/it/u=1961741723,3682482388&amp;fm=26&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pic>
        <p:nvPicPr>
          <p:cNvPr id="14342" name="Picture 6" descr="https://timgsa.baidu.com/timg?image&amp;quality=80&amp;size=b9999_10000&amp;sec=1502728983719&amp;di=b5c5fd0355a9bdf1d0f476f6ba99a230&amp;imgtype=0&amp;src=http%3A%2F%2Fimg0w.pconline.com.cn%2Fpconline%2F1307%2F22%2F3392887_13-2.jpg"/>
          <p:cNvPicPr>
            <a:picLocks noChangeAspect="1" noChangeArrowheads="1"/>
          </p:cNvPicPr>
          <p:nvPr/>
        </p:nvPicPr>
        <p:blipFill>
          <a:blip r:embed="rId3" cstate="print"/>
          <a:srcRect/>
          <a:stretch>
            <a:fillRect/>
          </a:stretch>
        </p:blipFill>
        <p:spPr bwMode="auto">
          <a:xfrm>
            <a:off x="155575" y="-136525"/>
            <a:ext cx="38100" cy="76200"/>
          </a:xfrm>
          <a:prstGeom prst="rect">
            <a:avLst/>
          </a:prstGeom>
          <a:noFill/>
        </p:spPr>
      </p:pic>
      <p:sp>
        <p:nvSpPr>
          <p:cNvPr id="3" name="文本框 2"/>
          <p:cNvSpPr txBox="1"/>
          <p:nvPr/>
        </p:nvSpPr>
        <p:spPr>
          <a:xfrm>
            <a:off x="613410" y="1334770"/>
            <a:ext cx="10965180" cy="3784600"/>
          </a:xfrm>
          <a:prstGeom prst="rect">
            <a:avLst/>
          </a:prstGeom>
          <a:noFill/>
        </p:spPr>
        <p:txBody>
          <a:bodyPr wrap="square" rtlCol="0">
            <a:spAutoFit/>
          </a:bodyPr>
          <a:lstStyle/>
          <a:p>
            <a:r>
              <a:rPr lang="zh-CN" altLang="en-US" sz="2400"/>
              <a:t>（</a:t>
            </a:r>
            <a:r>
              <a:rPr lang="en-US" altLang="zh-CN" sz="2400"/>
              <a:t>3</a:t>
            </a:r>
            <a:r>
              <a:rPr lang="zh-CN" altLang="en-US" sz="2400"/>
              <a:t>）查询员工信息：员工号 姓名 薪水</a:t>
            </a:r>
          </a:p>
          <a:p>
            <a:r>
              <a:rPr lang="zh-CN" altLang="en-US" sz="2400"/>
              <a:t>SQL:  select empno,ename,sal from emp;</a:t>
            </a:r>
          </a:p>
          <a:p>
            <a:r>
              <a:rPr lang="zh-CN" altLang="en-US" sz="2400"/>
              <a:t>PL:   emp3 = foreach emp generate empno,ename,sal;    ----&gt; 不会触发计算</a:t>
            </a:r>
          </a:p>
          <a:p>
            <a:r>
              <a:rPr lang="zh-CN" altLang="en-US" sz="2400"/>
              <a:t>dump emp3;</a:t>
            </a:r>
          </a:p>
          <a:p>
            <a:endParaRPr lang="zh-CN" altLang="en-US" sz="2400"/>
          </a:p>
          <a:p>
            <a:r>
              <a:rPr lang="zh-CN" altLang="en-US" sz="2400"/>
              <a:t>（</a:t>
            </a:r>
            <a:r>
              <a:rPr lang="en-US" altLang="zh-CN" sz="2400"/>
              <a:t>4</a:t>
            </a:r>
            <a:r>
              <a:rPr lang="zh-CN" altLang="en-US" sz="2400"/>
              <a:t>）查询员工信息，按照月薪排序</a:t>
            </a:r>
          </a:p>
          <a:p>
            <a:r>
              <a:rPr lang="zh-CN" altLang="en-US" sz="2400"/>
              <a:t>SQL:  select * from emp </a:t>
            </a:r>
            <a:r>
              <a:rPr lang="zh-CN" altLang="en-US" sz="2400">
                <a:solidFill>
                  <a:srgbClr val="FF0000"/>
                </a:solidFill>
              </a:rPr>
              <a:t>order by</a:t>
            </a:r>
            <a:r>
              <a:rPr lang="zh-CN" altLang="en-US" sz="2400"/>
              <a:t> sal;</a:t>
            </a:r>
          </a:p>
          <a:p>
            <a:r>
              <a:rPr lang="zh-CN" altLang="en-US" sz="2400"/>
              <a:t>PL:   emp4 = order emp by sal;</a:t>
            </a:r>
          </a:p>
          <a:p>
            <a:r>
              <a:rPr lang="zh-CN" altLang="en-US" sz="2400"/>
              <a:t>dump emp4;</a:t>
            </a:r>
          </a:p>
          <a:p>
            <a:endParaRPr lang="zh-CN" altLang="en-US" sz="2400"/>
          </a:p>
        </p:txBody>
      </p:sp>
      <p:sp>
        <p:nvSpPr>
          <p:cNvPr id="6" name="矩形 5"/>
          <p:cNvSpPr/>
          <p:nvPr/>
        </p:nvSpPr>
        <p:spPr>
          <a:xfrm>
            <a:off x="2125345" y="5709285"/>
            <a:ext cx="7477760" cy="860425"/>
          </a:xfrm>
          <a:prstGeom prst="rect">
            <a:avLst/>
          </a:prstGeom>
          <a:noFill/>
          <a:ln>
            <a:noFill/>
          </a:ln>
        </p:spPr>
        <p:txBody>
          <a:bodyPr wrap="square" rtlCol="0" anchor="t">
            <a:spAutoFit/>
          </a:bodyPr>
          <a:lstStyle/>
          <a:p>
            <a:pPr algn="ctr"/>
            <a:r>
              <a:rPr lang="zh-CN" altLang="en-US" sz="5000" b="1">
                <a:ln w="12700">
                  <a:solidFill>
                    <a:schemeClr val="accent5"/>
                  </a:solidFill>
                  <a:prstDash val="solid"/>
                </a:ln>
                <a:pattFill prst="ltDnDiag">
                  <a:fgClr>
                    <a:schemeClr val="accent5">
                      <a:lumMod val="60000"/>
                      <a:lumOff val="40000"/>
                    </a:schemeClr>
                  </a:fgClr>
                  <a:bgClr>
                    <a:schemeClr val="bg1"/>
                  </a:bgClr>
                </a:pattFill>
                <a:effectLst/>
              </a:rPr>
              <a:t>结合</a:t>
            </a:r>
            <a:r>
              <a:rPr lang="en-US" altLang="zh-CN" sz="5000" b="1">
                <a:ln w="12700">
                  <a:solidFill>
                    <a:schemeClr val="accent5"/>
                  </a:solidFill>
                  <a:prstDash val="solid"/>
                </a:ln>
                <a:pattFill prst="ltDnDiag">
                  <a:fgClr>
                    <a:schemeClr val="accent5">
                      <a:lumMod val="60000"/>
                      <a:lumOff val="40000"/>
                    </a:schemeClr>
                  </a:fgClr>
                  <a:bgClr>
                    <a:schemeClr val="bg1"/>
                  </a:bgClr>
                </a:pattFill>
                <a:effectLst/>
              </a:rPr>
              <a:t>SQL</a:t>
            </a:r>
            <a:r>
              <a:rPr lang="zh-CN" altLang="en-US" sz="5000" b="1">
                <a:ln w="12700">
                  <a:solidFill>
                    <a:schemeClr val="accent5"/>
                  </a:solidFill>
                  <a:prstDash val="solid"/>
                </a:ln>
                <a:pattFill prst="ltDnDiag">
                  <a:fgClr>
                    <a:schemeClr val="accent5">
                      <a:lumMod val="60000"/>
                      <a:lumOff val="40000"/>
                    </a:schemeClr>
                  </a:fgClr>
                  <a:bgClr>
                    <a:schemeClr val="bg1"/>
                  </a:bgClr>
                </a:pattFill>
                <a:effectLst/>
              </a:rPr>
              <a:t>语句帮助理解！！</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5252085" cy="521970"/>
          </a:xfrm>
          <a:prstGeom prst="rect">
            <a:avLst/>
          </a:prstGeom>
          <a:noFill/>
        </p:spPr>
        <p:txBody>
          <a:bodyPr wrap="square" rtlCol="0">
            <a:spAutoFit/>
          </a:bodyPr>
          <a:lstStyle/>
          <a:p>
            <a:r>
              <a:rPr lang="en-US" altLang="zh-CN" sz="2800" b="1" dirty="0">
                <a:sym typeface="+mn-ea"/>
              </a:rPr>
              <a:t>6.3.7  PigLatin</a:t>
            </a:r>
            <a:r>
              <a:rPr lang="zh-CN" altLang="en-US" sz="2800" b="1" dirty="0">
                <a:sym typeface="+mn-ea"/>
              </a:rPr>
              <a:t>代码实例</a:t>
            </a:r>
            <a:endParaRPr lang="en-US" altLang="zh-CN" sz="2800" b="1" dirty="0">
              <a:sym typeface="+mn-ea"/>
            </a:endParaRPr>
          </a:p>
        </p:txBody>
      </p:sp>
      <p:sp>
        <p:nvSpPr>
          <p:cNvPr id="14338" name="AutoShape 2" descr="http://img5.imgtn.bdimg.com/it/u=1961741723,3682482388&amp;fm=26&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14340" name="AutoShape 4" descr="http://img5.imgtn.bdimg.com/it/u=1961741723,3682482388&amp;fm=26&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pic>
        <p:nvPicPr>
          <p:cNvPr id="14342" name="Picture 6" descr="https://timgsa.baidu.com/timg?image&amp;quality=80&amp;size=b9999_10000&amp;sec=1502728983719&amp;di=b5c5fd0355a9bdf1d0f476f6ba99a230&amp;imgtype=0&amp;src=http%3A%2F%2Fimg0w.pconline.com.cn%2Fpconline%2F1307%2F22%2F3392887_13-2.jpg"/>
          <p:cNvPicPr>
            <a:picLocks noChangeAspect="1" noChangeArrowheads="1"/>
          </p:cNvPicPr>
          <p:nvPr/>
        </p:nvPicPr>
        <p:blipFill>
          <a:blip r:embed="rId3" cstate="print"/>
          <a:srcRect/>
          <a:stretch>
            <a:fillRect/>
          </a:stretch>
        </p:blipFill>
        <p:spPr bwMode="auto">
          <a:xfrm>
            <a:off x="155575" y="-136525"/>
            <a:ext cx="38100" cy="76200"/>
          </a:xfrm>
          <a:prstGeom prst="rect">
            <a:avLst/>
          </a:prstGeom>
          <a:noFill/>
        </p:spPr>
      </p:pic>
      <p:sp>
        <p:nvSpPr>
          <p:cNvPr id="3" name="文本框 2"/>
          <p:cNvSpPr txBox="1"/>
          <p:nvPr/>
        </p:nvSpPr>
        <p:spPr>
          <a:xfrm>
            <a:off x="613410" y="1334770"/>
            <a:ext cx="10373995" cy="2245360"/>
          </a:xfrm>
          <a:prstGeom prst="rect">
            <a:avLst/>
          </a:prstGeom>
          <a:noFill/>
        </p:spPr>
        <p:txBody>
          <a:bodyPr wrap="square" rtlCol="0">
            <a:spAutoFit/>
          </a:bodyPr>
          <a:lstStyle/>
          <a:p>
            <a:r>
              <a:rPr lang="zh-CN" altLang="en-US" sz="2000">
                <a:sym typeface="+mn-ea"/>
              </a:rPr>
              <a:t>（</a:t>
            </a:r>
            <a:r>
              <a:rPr lang="en-US" altLang="zh-CN" sz="2000">
                <a:sym typeface="+mn-ea"/>
              </a:rPr>
              <a:t>5</a:t>
            </a:r>
            <a:r>
              <a:rPr lang="zh-CN" altLang="en-US" sz="2000">
                <a:sym typeface="+mn-ea"/>
              </a:rPr>
              <a:t>）分组：求每个部门的最高工资: 部门号  部门的最高工资</a:t>
            </a:r>
            <a:endParaRPr lang="zh-CN" altLang="en-US" sz="2000"/>
          </a:p>
          <a:p>
            <a:r>
              <a:rPr lang="zh-CN" altLang="en-US" sz="2000">
                <a:sym typeface="+mn-ea"/>
              </a:rPr>
              <a:t>SQL:  select deptno,max(sal) from emp group by deptno;</a:t>
            </a:r>
            <a:endParaRPr lang="zh-CN" altLang="en-US" sz="2000"/>
          </a:p>
          <a:p>
            <a:endParaRPr lang="zh-CN" altLang="en-US" sz="2000">
              <a:sym typeface="+mn-ea"/>
            </a:endParaRPr>
          </a:p>
          <a:p>
            <a:endParaRPr lang="zh-CN" altLang="en-US" sz="2000">
              <a:sym typeface="+mn-ea"/>
            </a:endParaRPr>
          </a:p>
          <a:p>
            <a:r>
              <a:rPr lang="zh-CN" altLang="en-US" sz="2000">
                <a:sym typeface="+mn-ea"/>
              </a:rPr>
              <a:t>PL:   第一步：先分组</a:t>
            </a:r>
            <a:endParaRPr lang="zh-CN" altLang="en-US" sz="2000"/>
          </a:p>
          <a:p>
            <a:r>
              <a:rPr lang="zh-CN" altLang="en-US" sz="2000" b="1">
                <a:sym typeface="+mn-ea"/>
              </a:rPr>
              <a:t>emp51 = group emp by deptno;</a:t>
            </a:r>
            <a:endParaRPr lang="zh-CN" altLang="en-US" sz="2000">
              <a:sym typeface="+mn-ea"/>
            </a:endParaRPr>
          </a:p>
          <a:p>
            <a:endParaRPr lang="zh-CN" altLang="en-US" sz="2000"/>
          </a:p>
        </p:txBody>
      </p:sp>
      <p:sp>
        <p:nvSpPr>
          <p:cNvPr id="2" name="文本框 1"/>
          <p:cNvSpPr txBox="1"/>
          <p:nvPr/>
        </p:nvSpPr>
        <p:spPr>
          <a:xfrm>
            <a:off x="613410" y="3112770"/>
            <a:ext cx="8603615" cy="1322070"/>
          </a:xfrm>
          <a:prstGeom prst="rect">
            <a:avLst/>
          </a:prstGeom>
          <a:noFill/>
        </p:spPr>
        <p:txBody>
          <a:bodyPr wrap="square" rtlCol="0">
            <a:spAutoFit/>
          </a:bodyPr>
          <a:lstStyle/>
          <a:p>
            <a:endParaRPr lang="zh-CN" altLang="en-US" sz="2000"/>
          </a:p>
          <a:p>
            <a:r>
              <a:rPr lang="zh-CN" altLang="en-US" sz="2000">
                <a:sym typeface="+mn-ea"/>
              </a:rPr>
              <a:t>第二步：求每个组（每个部门）工资的最大值   </a:t>
            </a:r>
            <a:r>
              <a:rPr lang="zh-CN" altLang="en-US" sz="2000">
                <a:solidFill>
                  <a:srgbClr val="FF0000"/>
                </a:solidFill>
                <a:sym typeface="+mn-ea"/>
              </a:rPr>
              <a:t>注意：MAX大写</a:t>
            </a:r>
            <a:endParaRPr lang="zh-CN" altLang="en-US" sz="2000"/>
          </a:p>
          <a:p>
            <a:r>
              <a:rPr lang="zh-CN" altLang="en-US" sz="2000" b="1">
                <a:solidFill>
                  <a:schemeClr val="tx1"/>
                </a:solidFill>
                <a:sym typeface="+mn-ea"/>
              </a:rPr>
              <a:t>emp52 = foreach emp51 generate </a:t>
            </a:r>
            <a:r>
              <a:rPr lang="zh-CN" altLang="en-US" sz="2000" b="1">
                <a:sym typeface="+mn-ea"/>
              </a:rPr>
              <a:t>deptno</a:t>
            </a:r>
            <a:r>
              <a:rPr lang="zh-CN" altLang="en-US" sz="2000" b="1">
                <a:solidFill>
                  <a:schemeClr val="tx1"/>
                </a:solidFill>
                <a:sym typeface="+mn-ea"/>
              </a:rPr>
              <a:t>,MAX(emp.sal)</a:t>
            </a:r>
            <a:r>
              <a:rPr lang="en-US" altLang="zh-CN" sz="2000" b="1">
                <a:solidFill>
                  <a:schemeClr val="tx1"/>
                </a:solidFill>
                <a:sym typeface="+mn-ea"/>
              </a:rPr>
              <a:t>;</a:t>
            </a:r>
            <a:endParaRPr lang="zh-CN" altLang="en-US" sz="2000">
              <a:solidFill>
                <a:schemeClr val="tx1"/>
              </a:solidFill>
            </a:endParaRPr>
          </a:p>
          <a:p>
            <a:r>
              <a:rPr lang="en-US" altLang="zh-CN" sz="2000" b="1">
                <a:solidFill>
                  <a:schemeClr val="tx1"/>
                </a:solidFill>
              </a:rPr>
              <a:t>dump emp52</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5252085" cy="521970"/>
          </a:xfrm>
          <a:prstGeom prst="rect">
            <a:avLst/>
          </a:prstGeom>
          <a:noFill/>
        </p:spPr>
        <p:txBody>
          <a:bodyPr wrap="square" rtlCol="0">
            <a:spAutoFit/>
          </a:bodyPr>
          <a:lstStyle/>
          <a:p>
            <a:r>
              <a:rPr lang="en-US" altLang="zh-CN" sz="2800" b="1" dirty="0">
                <a:sym typeface="+mn-ea"/>
              </a:rPr>
              <a:t>6.3.7  PigLatin</a:t>
            </a:r>
            <a:r>
              <a:rPr lang="zh-CN" altLang="en-US" sz="2800" b="1" dirty="0">
                <a:sym typeface="+mn-ea"/>
              </a:rPr>
              <a:t>代码实例</a:t>
            </a:r>
            <a:endParaRPr lang="en-US" altLang="zh-CN" sz="2800" b="1" dirty="0">
              <a:sym typeface="+mn-ea"/>
            </a:endParaRPr>
          </a:p>
        </p:txBody>
      </p:sp>
      <p:sp>
        <p:nvSpPr>
          <p:cNvPr id="14338" name="AutoShape 2" descr="http://img5.imgtn.bdimg.com/it/u=1961741723,3682482388&amp;fm=26&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14340" name="AutoShape 4" descr="http://img5.imgtn.bdimg.com/it/u=1961741723,3682482388&amp;fm=26&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pic>
        <p:nvPicPr>
          <p:cNvPr id="14342" name="Picture 6" descr="https://timgsa.baidu.com/timg?image&amp;quality=80&amp;size=b9999_10000&amp;sec=1502728983719&amp;di=b5c5fd0355a9bdf1d0f476f6ba99a230&amp;imgtype=0&amp;src=http%3A%2F%2Fimg0w.pconline.com.cn%2Fpconline%2F1307%2F22%2F3392887_13-2.jpg"/>
          <p:cNvPicPr>
            <a:picLocks noChangeAspect="1" noChangeArrowheads="1"/>
          </p:cNvPicPr>
          <p:nvPr/>
        </p:nvPicPr>
        <p:blipFill>
          <a:blip r:embed="rId3" cstate="print"/>
          <a:srcRect/>
          <a:stretch>
            <a:fillRect/>
          </a:stretch>
        </p:blipFill>
        <p:spPr bwMode="auto">
          <a:xfrm>
            <a:off x="155575" y="-136525"/>
            <a:ext cx="38100" cy="76200"/>
          </a:xfrm>
          <a:prstGeom prst="rect">
            <a:avLst/>
          </a:prstGeom>
          <a:noFill/>
        </p:spPr>
      </p:pic>
      <p:sp>
        <p:nvSpPr>
          <p:cNvPr id="3" name="文本框 2"/>
          <p:cNvSpPr txBox="1"/>
          <p:nvPr/>
        </p:nvSpPr>
        <p:spPr>
          <a:xfrm>
            <a:off x="598170" y="1558925"/>
            <a:ext cx="10965180" cy="1630045"/>
          </a:xfrm>
          <a:prstGeom prst="rect">
            <a:avLst/>
          </a:prstGeom>
          <a:noFill/>
        </p:spPr>
        <p:txBody>
          <a:bodyPr wrap="square" rtlCol="0">
            <a:spAutoFit/>
          </a:bodyPr>
          <a:lstStyle/>
          <a:p>
            <a:r>
              <a:rPr lang="zh-CN" altLang="en-US" sz="2000">
                <a:sym typeface="+mn-ea"/>
              </a:rPr>
              <a:t>（</a:t>
            </a:r>
            <a:r>
              <a:rPr lang="en-US" altLang="zh-CN" sz="2000">
                <a:sym typeface="+mn-ea"/>
              </a:rPr>
              <a:t>6</a:t>
            </a:r>
            <a:r>
              <a:rPr lang="zh-CN" altLang="en-US" sz="2000">
                <a:sym typeface="+mn-ea"/>
              </a:rPr>
              <a:t>）查询10号部门的员工</a:t>
            </a:r>
            <a:endParaRPr lang="zh-CN" altLang="en-US" sz="2000"/>
          </a:p>
          <a:p>
            <a:r>
              <a:rPr lang="zh-CN" altLang="en-US" sz="2000">
                <a:sym typeface="+mn-ea"/>
              </a:rPr>
              <a:t>SQL:  select * from emp where deptno=10;、</a:t>
            </a:r>
          </a:p>
          <a:p>
            <a:endParaRPr lang="zh-CN" altLang="en-US" sz="2000"/>
          </a:p>
          <a:p>
            <a:r>
              <a:rPr lang="zh-CN" altLang="en-US" sz="2000">
                <a:sym typeface="+mn-ea"/>
              </a:rPr>
              <a:t>PL: </a:t>
            </a:r>
            <a:r>
              <a:rPr lang="zh-CN" altLang="en-US" sz="2000" b="1">
                <a:sym typeface="+mn-ea"/>
              </a:rPr>
              <a:t>  emp</a:t>
            </a:r>
            <a:r>
              <a:rPr lang="en-US" altLang="zh-CN" sz="2000" b="1">
                <a:sym typeface="+mn-ea"/>
              </a:rPr>
              <a:t>10</a:t>
            </a:r>
            <a:r>
              <a:rPr lang="zh-CN" altLang="en-US" sz="2000" b="1">
                <a:sym typeface="+mn-ea"/>
              </a:rPr>
              <a:t> = filter emp by deptno==10;   </a:t>
            </a:r>
            <a:r>
              <a:rPr lang="zh-CN" altLang="en-US" sz="2000">
                <a:sym typeface="+mn-ea"/>
              </a:rPr>
              <a:t>注意：两个等号</a:t>
            </a:r>
            <a:endParaRPr lang="zh-CN" altLang="en-US" sz="2000"/>
          </a:p>
          <a:p>
            <a:endParaRPr lang="zh-CN" altLang="en-US" sz="20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5252085" cy="521970"/>
          </a:xfrm>
          <a:prstGeom prst="rect">
            <a:avLst/>
          </a:prstGeom>
          <a:noFill/>
        </p:spPr>
        <p:txBody>
          <a:bodyPr wrap="square" rtlCol="0">
            <a:spAutoFit/>
          </a:bodyPr>
          <a:lstStyle/>
          <a:p>
            <a:r>
              <a:rPr lang="en-US" altLang="zh-CN" sz="2800" b="1" dirty="0">
                <a:sym typeface="+mn-ea"/>
              </a:rPr>
              <a:t>6.3.7  PigLatin</a:t>
            </a:r>
            <a:r>
              <a:rPr lang="zh-CN" altLang="en-US" sz="2800" b="1" dirty="0">
                <a:sym typeface="+mn-ea"/>
              </a:rPr>
              <a:t>代码实例</a:t>
            </a:r>
            <a:endParaRPr lang="en-US" altLang="zh-CN" sz="2800" b="1" dirty="0">
              <a:sym typeface="+mn-ea"/>
            </a:endParaRPr>
          </a:p>
        </p:txBody>
      </p:sp>
      <p:sp>
        <p:nvSpPr>
          <p:cNvPr id="14338" name="AutoShape 2" descr="http://img5.imgtn.bdimg.com/it/u=1961741723,3682482388&amp;fm=26&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14340" name="AutoShape 4" descr="http://img5.imgtn.bdimg.com/it/u=1961741723,3682482388&amp;fm=26&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pic>
        <p:nvPicPr>
          <p:cNvPr id="14342" name="Picture 6" descr="https://timgsa.baidu.com/timg?image&amp;quality=80&amp;size=b9999_10000&amp;sec=1502728983719&amp;di=b5c5fd0355a9bdf1d0f476f6ba99a230&amp;imgtype=0&amp;src=http%3A%2F%2Fimg0w.pconline.com.cn%2Fpconline%2F1307%2F22%2F3392887_13-2.jpg"/>
          <p:cNvPicPr>
            <a:picLocks noChangeAspect="1" noChangeArrowheads="1"/>
          </p:cNvPicPr>
          <p:nvPr/>
        </p:nvPicPr>
        <p:blipFill>
          <a:blip r:embed="rId3" cstate="print"/>
          <a:srcRect/>
          <a:stretch>
            <a:fillRect/>
          </a:stretch>
        </p:blipFill>
        <p:spPr bwMode="auto">
          <a:xfrm>
            <a:off x="155575" y="-136525"/>
            <a:ext cx="38100" cy="76200"/>
          </a:xfrm>
          <a:prstGeom prst="rect">
            <a:avLst/>
          </a:prstGeom>
          <a:noFill/>
        </p:spPr>
      </p:pic>
      <p:sp>
        <p:nvSpPr>
          <p:cNvPr id="3" name="文本框 2"/>
          <p:cNvSpPr txBox="1"/>
          <p:nvPr/>
        </p:nvSpPr>
        <p:spPr>
          <a:xfrm>
            <a:off x="613410" y="1334770"/>
            <a:ext cx="10965180" cy="3784600"/>
          </a:xfrm>
          <a:prstGeom prst="rect">
            <a:avLst/>
          </a:prstGeom>
          <a:noFill/>
        </p:spPr>
        <p:txBody>
          <a:bodyPr wrap="square" rtlCol="0">
            <a:spAutoFit/>
          </a:bodyPr>
          <a:lstStyle/>
          <a:p>
            <a:r>
              <a:rPr lang="zh-CN" altLang="en-US" sz="2000">
                <a:sym typeface="+mn-ea"/>
              </a:rPr>
              <a:t>（</a:t>
            </a:r>
            <a:r>
              <a:rPr lang="en-US" altLang="zh-CN" sz="2000">
                <a:sym typeface="+mn-ea"/>
              </a:rPr>
              <a:t>8</a:t>
            </a:r>
            <a:r>
              <a:rPr lang="zh-CN" altLang="en-US" sz="2000">
                <a:sym typeface="+mn-ea"/>
              </a:rPr>
              <a:t>）集合运算：</a:t>
            </a:r>
            <a:endParaRPr lang="zh-CN" altLang="en-US" sz="2000"/>
          </a:p>
          <a:p>
            <a:r>
              <a:rPr lang="zh-CN" altLang="en-US" sz="2000">
                <a:sym typeface="+mn-ea"/>
              </a:rPr>
              <a:t>查询10和20号部门的员工信息</a:t>
            </a:r>
            <a:endParaRPr lang="zh-CN" altLang="en-US" sz="2000"/>
          </a:p>
          <a:p>
            <a:r>
              <a:rPr lang="zh-CN" altLang="en-US" sz="2000">
                <a:sym typeface="+mn-ea"/>
              </a:rPr>
              <a:t>SQL:   select * from emp where deptno=10</a:t>
            </a:r>
            <a:endParaRPr lang="zh-CN" altLang="en-US" sz="2000"/>
          </a:p>
          <a:p>
            <a:r>
              <a:rPr lang="zh-CN" altLang="en-US" sz="2000">
                <a:sym typeface="+mn-ea"/>
              </a:rPr>
              <a:t>union</a:t>
            </a:r>
            <a:endParaRPr lang="zh-CN" altLang="en-US" sz="2000"/>
          </a:p>
          <a:p>
            <a:r>
              <a:rPr lang="zh-CN" altLang="en-US" sz="2000">
                <a:sym typeface="+mn-ea"/>
              </a:rPr>
              <a:t>select * from emp where deptno=20;</a:t>
            </a:r>
            <a:endParaRPr lang="zh-CN" altLang="en-US" sz="2000"/>
          </a:p>
          <a:p>
            <a:endParaRPr lang="zh-CN" altLang="en-US" sz="2000"/>
          </a:p>
          <a:p>
            <a:endParaRPr lang="zh-CN" altLang="en-US" sz="2000"/>
          </a:p>
          <a:p>
            <a:r>
              <a:rPr lang="zh-CN" altLang="en-US" sz="2000">
                <a:sym typeface="+mn-ea"/>
              </a:rPr>
              <a:t>PL: </a:t>
            </a:r>
          </a:p>
          <a:p>
            <a:r>
              <a:rPr lang="zh-CN" altLang="en-US" sz="2000" b="1">
                <a:solidFill>
                  <a:schemeClr val="tx1"/>
                </a:solidFill>
                <a:sym typeface="+mn-ea"/>
              </a:rPr>
              <a:t>emp10 = filter emp by deptno==10;</a:t>
            </a:r>
            <a:endParaRPr lang="zh-CN" altLang="en-US" sz="2000" b="1">
              <a:solidFill>
                <a:schemeClr val="tx1"/>
              </a:solidFill>
            </a:endParaRPr>
          </a:p>
          <a:p>
            <a:r>
              <a:rPr lang="zh-CN" altLang="en-US" sz="2000" b="1">
                <a:solidFill>
                  <a:schemeClr val="tx1"/>
                </a:solidFill>
                <a:sym typeface="+mn-ea"/>
              </a:rPr>
              <a:t>emp20 = filter emp by deptno==20;</a:t>
            </a:r>
            <a:endParaRPr lang="zh-CN" altLang="en-US" sz="2000" b="1">
              <a:solidFill>
                <a:schemeClr val="tx1"/>
              </a:solidFill>
            </a:endParaRPr>
          </a:p>
          <a:p>
            <a:r>
              <a:rPr lang="zh-CN" altLang="en-US" sz="2000" b="1">
                <a:solidFill>
                  <a:schemeClr val="tx1"/>
                </a:solidFill>
                <a:sym typeface="+mn-ea"/>
              </a:rPr>
              <a:t>emp1020 = union emp10,emp20;</a:t>
            </a:r>
          </a:p>
          <a:p>
            <a:r>
              <a:rPr lang="en-US" altLang="zh-CN" sz="2000" b="1">
                <a:solidFill>
                  <a:schemeClr val="tx1"/>
                </a:solidFill>
                <a:sym typeface="+mn-ea"/>
              </a:rPr>
              <a:t>dump emp1020</a:t>
            </a:r>
          </a:p>
        </p:txBody>
      </p:sp>
      <p:sp>
        <p:nvSpPr>
          <p:cNvPr id="2" name="文本框 1"/>
          <p:cNvSpPr txBox="1"/>
          <p:nvPr/>
        </p:nvSpPr>
        <p:spPr>
          <a:xfrm>
            <a:off x="520700" y="5612765"/>
            <a:ext cx="10965180" cy="706755"/>
          </a:xfrm>
          <a:prstGeom prst="rect">
            <a:avLst/>
          </a:prstGeom>
          <a:noFill/>
        </p:spPr>
        <p:txBody>
          <a:bodyPr wrap="square" rtlCol="0">
            <a:spAutoFit/>
          </a:bodyPr>
          <a:lstStyle/>
          <a:p>
            <a:r>
              <a:rPr lang="en-US" altLang="zh-CN" sz="2000">
                <a:solidFill>
                  <a:schemeClr val="tx1"/>
                </a:solidFill>
                <a:sym typeface="+mn-ea"/>
              </a:rPr>
              <a:t>(9)</a:t>
            </a:r>
            <a:r>
              <a:rPr lang="zh-CN" altLang="en-US" sz="2000">
                <a:solidFill>
                  <a:schemeClr val="tx1"/>
                </a:solidFill>
                <a:sym typeface="+mn-ea"/>
              </a:rPr>
              <a:t>存储表到</a:t>
            </a:r>
            <a:r>
              <a:rPr lang="en-US" altLang="zh-CN" sz="2000">
                <a:solidFill>
                  <a:schemeClr val="tx1"/>
                </a:solidFill>
                <a:sym typeface="+mn-ea"/>
              </a:rPr>
              <a:t>HDFS</a:t>
            </a:r>
          </a:p>
          <a:p>
            <a:r>
              <a:rPr lang="en-US" altLang="zh-CN" sz="2000">
                <a:solidFill>
                  <a:schemeClr val="tx1"/>
                </a:solidFill>
                <a:sym typeface="+mn-ea"/>
              </a:rPr>
              <a:t>PL:   </a:t>
            </a:r>
            <a:r>
              <a:rPr lang="en-US" altLang="zh-CN" sz="2000" b="1">
                <a:solidFill>
                  <a:schemeClr val="tx1"/>
                </a:solidFill>
                <a:sym typeface="+mn-ea"/>
              </a:rPr>
              <a:t>store emp1020 into '/output_pig';          </a:t>
            </a:r>
            <a:r>
              <a:rPr lang="zh-CN" altLang="en-US" sz="1600" b="1">
                <a:solidFill>
                  <a:srgbClr val="FF0000"/>
                </a:solidFill>
                <a:sym typeface="+mn-ea"/>
              </a:rPr>
              <a:t>要求：目录预先不存在</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92480" y="1574800"/>
            <a:ext cx="10607040" cy="5323205"/>
          </a:xfrm>
          <a:prstGeom prst="rect">
            <a:avLst/>
          </a:prstGeom>
          <a:noFill/>
        </p:spPr>
        <p:txBody>
          <a:bodyPr wrap="square" rtlCol="0">
            <a:spAutoFit/>
          </a:bodyPr>
          <a:lstStyle/>
          <a:p>
            <a:r>
              <a:rPr lang="zh-CN" altLang="en-US" sz="2000">
                <a:sym typeface="+mn-ea"/>
              </a:rPr>
              <a:t>（</a:t>
            </a:r>
            <a:r>
              <a:rPr lang="en-US" altLang="zh-CN" sz="2000">
                <a:sym typeface="+mn-ea"/>
              </a:rPr>
              <a:t>10</a:t>
            </a:r>
            <a:r>
              <a:rPr lang="zh-CN" altLang="en-US" sz="2000">
                <a:sym typeface="+mn-ea"/>
              </a:rPr>
              <a:t>）执行WordCount</a:t>
            </a:r>
            <a:endParaRPr lang="zh-CN" altLang="en-US" sz="2000"/>
          </a:p>
          <a:p>
            <a:r>
              <a:rPr lang="zh-CN" altLang="en-US" sz="2000">
                <a:sym typeface="+mn-ea"/>
              </a:rPr>
              <a:t>① 加载数据 </a:t>
            </a:r>
            <a:endParaRPr lang="zh-CN" altLang="en-US" sz="2000"/>
          </a:p>
          <a:p>
            <a:r>
              <a:rPr lang="zh-CN" altLang="en-US" sz="2000" b="1">
                <a:solidFill>
                  <a:schemeClr val="tx1"/>
                </a:solidFill>
                <a:sym typeface="+mn-ea"/>
              </a:rPr>
              <a:t>mydata = load '/input/data.txt' as (line:chararray);</a:t>
            </a:r>
            <a:endParaRPr lang="zh-CN" altLang="en-US" sz="2000"/>
          </a:p>
          <a:p>
            <a:endParaRPr lang="zh-CN" altLang="en-US" sz="2000"/>
          </a:p>
          <a:p>
            <a:r>
              <a:rPr lang="zh-CN" altLang="en-US" sz="2000">
                <a:sym typeface="+mn-ea"/>
              </a:rPr>
              <a:t>② 将字符串分割成单词 </a:t>
            </a:r>
            <a:endParaRPr lang="zh-CN" altLang="en-US" sz="2000"/>
          </a:p>
          <a:p>
            <a:r>
              <a:rPr lang="zh-CN" altLang="en-US" sz="2000" b="1">
                <a:sym typeface="+mn-ea"/>
              </a:rPr>
              <a:t>words = foreach mydata generate flatten(TOKENIZE(line)) as word;</a:t>
            </a:r>
            <a:endParaRPr lang="zh-CN" altLang="en-US" sz="2000" b="1"/>
          </a:p>
          <a:p>
            <a:endParaRPr lang="zh-CN" altLang="en-US" sz="2000"/>
          </a:p>
          <a:p>
            <a:r>
              <a:rPr lang="zh-CN" altLang="en-US" sz="2000">
                <a:sym typeface="+mn-ea"/>
              </a:rPr>
              <a:t>③ 对单词进行分组 </a:t>
            </a:r>
            <a:endParaRPr lang="zh-CN" altLang="en-US" sz="2000"/>
          </a:p>
          <a:p>
            <a:r>
              <a:rPr lang="zh-CN" altLang="en-US" sz="2000" b="1">
                <a:sym typeface="+mn-ea"/>
              </a:rPr>
              <a:t>grpd = group words by word; </a:t>
            </a:r>
          </a:p>
          <a:p>
            <a:endParaRPr lang="zh-CN" altLang="en-US" sz="2000" b="1">
              <a:sym typeface="+mn-ea"/>
            </a:endParaRPr>
          </a:p>
          <a:p>
            <a:r>
              <a:rPr lang="zh-CN" altLang="en-US" sz="2000" b="1">
                <a:sym typeface="+mn-ea"/>
              </a:rPr>
              <a:t>describe grpd;</a:t>
            </a:r>
            <a:endParaRPr lang="zh-CN" altLang="en-US" sz="2000"/>
          </a:p>
          <a:p>
            <a:endParaRPr lang="zh-CN" altLang="en-US" sz="2000"/>
          </a:p>
          <a:p>
            <a:r>
              <a:rPr lang="zh-CN" altLang="en-US" sz="2000">
                <a:sym typeface="+mn-ea"/>
              </a:rPr>
              <a:t>④ 统计每组中单词数量 </a:t>
            </a:r>
            <a:endParaRPr lang="zh-CN" altLang="en-US" sz="2000"/>
          </a:p>
          <a:p>
            <a:r>
              <a:rPr lang="zh-CN" altLang="en-US" sz="2000" b="1">
                <a:sym typeface="+mn-ea"/>
              </a:rPr>
              <a:t>cntd = foreach grpd generate group,COUNT(words); </a:t>
            </a:r>
            <a:endParaRPr lang="zh-CN" altLang="en-US" sz="2000"/>
          </a:p>
          <a:p>
            <a:endParaRPr lang="zh-CN" altLang="en-US" sz="2000"/>
          </a:p>
          <a:p>
            <a:r>
              <a:rPr lang="zh-CN" altLang="en-US" sz="2000">
                <a:sym typeface="+mn-ea"/>
              </a:rPr>
              <a:t>⑤ 打印结果 </a:t>
            </a:r>
            <a:endParaRPr lang="zh-CN" altLang="en-US" sz="2000"/>
          </a:p>
          <a:p>
            <a:r>
              <a:rPr lang="zh-CN" altLang="en-US" sz="2000" b="1">
                <a:sym typeface="+mn-ea"/>
              </a:rPr>
              <a:t>dump cntd;</a:t>
            </a:r>
            <a:r>
              <a:rPr lang="zh-CN" altLang="en-US" sz="2000">
                <a:sym typeface="+mn-ea"/>
              </a:rPr>
              <a:t>	</a:t>
            </a:r>
            <a:endParaRPr lang="zh-CN" altLang="en-US" sz="2000"/>
          </a:p>
        </p:txBody>
      </p:sp>
      <p:sp>
        <p:nvSpPr>
          <p:cNvPr id="5" name="TextBox 3"/>
          <p:cNvSpPr txBox="1"/>
          <p:nvPr/>
        </p:nvSpPr>
        <p:spPr>
          <a:xfrm>
            <a:off x="520700" y="812800"/>
            <a:ext cx="5252085" cy="521970"/>
          </a:xfrm>
          <a:prstGeom prst="rect">
            <a:avLst/>
          </a:prstGeom>
          <a:noFill/>
        </p:spPr>
        <p:txBody>
          <a:bodyPr wrap="square" rtlCol="0">
            <a:spAutoFit/>
          </a:bodyPr>
          <a:lstStyle/>
          <a:p>
            <a:r>
              <a:rPr lang="en-US" altLang="zh-CN" sz="2800" b="1" dirty="0">
                <a:sym typeface="+mn-ea"/>
              </a:rPr>
              <a:t>6.3.7  PigLatin</a:t>
            </a:r>
            <a:r>
              <a:rPr lang="zh-CN" altLang="en-US" sz="2800" b="1" dirty="0">
                <a:sym typeface="+mn-ea"/>
              </a:rPr>
              <a:t>代码实例</a:t>
            </a:r>
            <a:endParaRPr lang="en-US" altLang="zh-CN" sz="2800" b="1" dirty="0">
              <a:sym typeface="+mn-ea"/>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5252085" cy="521970"/>
          </a:xfrm>
          <a:prstGeom prst="rect">
            <a:avLst/>
          </a:prstGeom>
          <a:noFill/>
        </p:spPr>
        <p:txBody>
          <a:bodyPr wrap="square" rtlCol="0">
            <a:spAutoFit/>
          </a:bodyPr>
          <a:lstStyle/>
          <a:p>
            <a:r>
              <a:rPr lang="en-US" altLang="zh-CN" sz="2800" b="1" dirty="0">
                <a:sym typeface="+mn-ea"/>
              </a:rPr>
              <a:t>6.3.8  </a:t>
            </a:r>
            <a:r>
              <a:rPr lang="zh-CN" altLang="en-US" sz="2800" b="1" dirty="0">
                <a:sym typeface="+mn-ea"/>
              </a:rPr>
              <a:t>自定义函数</a:t>
            </a:r>
            <a:r>
              <a:rPr lang="en-US" altLang="zh-CN" sz="2800" b="1" dirty="0">
                <a:sym typeface="+mn-ea"/>
              </a:rPr>
              <a:t>(UDF)</a:t>
            </a:r>
          </a:p>
        </p:txBody>
      </p:sp>
      <p:sp>
        <p:nvSpPr>
          <p:cNvPr id="14338" name="AutoShape 2" descr="http://img5.imgtn.bdimg.com/it/u=1961741723,3682482388&amp;fm=26&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14340" name="AutoShape 4" descr="http://img5.imgtn.bdimg.com/it/u=1961741723,3682482388&amp;fm=26&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pic>
        <p:nvPicPr>
          <p:cNvPr id="14342" name="Picture 6" descr="https://timgsa.baidu.com/timg?image&amp;quality=80&amp;size=b9999_10000&amp;sec=1502728983719&amp;di=b5c5fd0355a9bdf1d0f476f6ba99a230&amp;imgtype=0&amp;src=http%3A%2F%2Fimg0w.pconline.com.cn%2Fpconline%2F1307%2F22%2F3392887_13-2.jpg"/>
          <p:cNvPicPr>
            <a:picLocks noChangeAspect="1" noChangeArrowheads="1"/>
          </p:cNvPicPr>
          <p:nvPr/>
        </p:nvPicPr>
        <p:blipFill>
          <a:blip r:embed="rId3" cstate="print"/>
          <a:srcRect/>
          <a:stretch>
            <a:fillRect/>
          </a:stretch>
        </p:blipFill>
        <p:spPr bwMode="auto">
          <a:xfrm>
            <a:off x="155575" y="-136525"/>
            <a:ext cx="38100" cy="76200"/>
          </a:xfrm>
          <a:prstGeom prst="rect">
            <a:avLst/>
          </a:prstGeom>
          <a:noFill/>
        </p:spPr>
      </p:pic>
      <p:sp>
        <p:nvSpPr>
          <p:cNvPr id="2" name="文本框 1"/>
          <p:cNvSpPr txBox="1"/>
          <p:nvPr/>
        </p:nvSpPr>
        <p:spPr>
          <a:xfrm>
            <a:off x="796925" y="1576705"/>
            <a:ext cx="8815705" cy="5169535"/>
          </a:xfrm>
          <a:prstGeom prst="rect">
            <a:avLst/>
          </a:prstGeom>
          <a:noFill/>
        </p:spPr>
        <p:txBody>
          <a:bodyPr wrap="square" rtlCol="0">
            <a:spAutoFit/>
          </a:bodyPr>
          <a:lstStyle/>
          <a:p>
            <a:r>
              <a:rPr lang="en-US" altLang="zh-CN" sz="2400"/>
              <a:t>UDF: User Defined Function </a:t>
            </a:r>
            <a:r>
              <a:rPr lang="zh-CN" altLang="en-US">
                <a:sym typeface="+mn-ea"/>
              </a:rPr>
              <a:t>用户自定义函数</a:t>
            </a:r>
            <a:endParaRPr lang="en-US" altLang="zh-CN"/>
          </a:p>
          <a:p>
            <a:endParaRPr lang="en-US" altLang="zh-CN"/>
          </a:p>
          <a:p>
            <a:r>
              <a:rPr lang="zh-CN" altLang="en-US"/>
              <a:t>（</a:t>
            </a:r>
            <a:r>
              <a:rPr lang="en-US" altLang="zh-CN"/>
              <a:t>1</a:t>
            </a:r>
            <a:r>
              <a:rPr lang="zh-CN" altLang="en-US"/>
              <a:t>）自定义的运算函数: 根据员工的薪水，判断薪水的级别</a:t>
            </a:r>
          </a:p>
          <a:p>
            <a:r>
              <a:rPr lang="zh-CN" altLang="en-US"/>
              <a:t>（</a:t>
            </a:r>
            <a:r>
              <a:rPr lang="en-US" altLang="zh-CN"/>
              <a:t>2</a:t>
            </a:r>
            <a:r>
              <a:rPr lang="zh-CN" altLang="en-US"/>
              <a:t>）自定义的过滤函数: 查询薪水大于2000的员工</a:t>
            </a:r>
          </a:p>
          <a:p>
            <a:r>
              <a:rPr lang="zh-CN" altLang="en-US"/>
              <a:t>（</a:t>
            </a:r>
            <a:r>
              <a:rPr lang="en-US" altLang="zh-CN"/>
              <a:t>3</a:t>
            </a:r>
            <a:r>
              <a:rPr lang="zh-CN" altLang="en-US"/>
              <a:t>）自定义的加载函数</a:t>
            </a:r>
          </a:p>
          <a:p>
            <a:endParaRPr lang="zh-CN" altLang="en-US"/>
          </a:p>
          <a:p>
            <a:endParaRPr lang="zh-CN" altLang="en-US"/>
          </a:p>
          <a:p>
            <a:r>
              <a:rPr lang="zh-CN" altLang="en-US"/>
              <a:t>注册jar包</a:t>
            </a:r>
          </a:p>
          <a:p>
            <a:r>
              <a:rPr lang="zh-CN" altLang="en-US" b="1"/>
              <a:t>register /root/temp/pig.jar</a:t>
            </a:r>
            <a:endParaRPr lang="zh-CN" altLang="en-US"/>
          </a:p>
          <a:p>
            <a:endParaRPr lang="zh-CN" altLang="en-US"/>
          </a:p>
          <a:p>
            <a:r>
              <a:rPr lang="zh-CN" altLang="en-US" b="1"/>
              <a:t>emp2 = foreach emp generate empno,ename,sal,pig.CheckSalaryGrade(sal);</a:t>
            </a:r>
          </a:p>
          <a:p>
            <a:r>
              <a:rPr lang="en-US" altLang="zh-CN" b="1">
                <a:sym typeface="+mn-ea"/>
              </a:rPr>
              <a:t>filter emp by pig.IsSalaryTooHigh(sal);</a:t>
            </a:r>
            <a:endParaRPr lang="zh-CN" altLang="en-US"/>
          </a:p>
          <a:p>
            <a:r>
              <a:rPr lang="zh-CN" altLang="en-US" b="1">
                <a:sym typeface="+mn-ea"/>
              </a:rPr>
              <a:t>mydemo = load '/input/data.txt' using pig.MyLoadFunction();</a:t>
            </a:r>
            <a:endParaRPr lang="zh-CN" altLang="en-US"/>
          </a:p>
          <a:p>
            <a:endParaRPr lang="zh-CN" altLang="en-US"/>
          </a:p>
          <a:p>
            <a:r>
              <a:rPr lang="zh-CN" altLang="en-US"/>
              <a:t>define 创建别名</a:t>
            </a:r>
          </a:p>
          <a:p>
            <a:r>
              <a:rPr lang="zh-CN" altLang="en-US"/>
              <a:t>define myloadfunc pig.MyLoadFunction;</a:t>
            </a:r>
          </a:p>
          <a:p>
            <a:endParaRPr lang="zh-CN" altLang="en-US"/>
          </a:p>
          <a:p>
            <a:endParaRPr lang="zh-CN" altLang="en-US"/>
          </a:p>
        </p:txBody>
      </p:sp>
      <p:graphicFrame>
        <p:nvGraphicFramePr>
          <p:cNvPr id="3" name="对象 2">
            <a:hlinkClick r:id="" action="ppaction://ole?verb=0"/>
          </p:cNvPr>
          <p:cNvGraphicFramePr>
            <a:graphicFrameLocks noChangeAspect="1"/>
          </p:cNvGraphicFramePr>
          <p:nvPr/>
        </p:nvGraphicFramePr>
        <p:xfrm>
          <a:off x="9880600" y="4295140"/>
          <a:ext cx="1885315" cy="1294130"/>
        </p:xfrm>
        <a:graphic>
          <a:graphicData uri="http://schemas.openxmlformats.org/presentationml/2006/ole">
            <mc:AlternateContent xmlns:mc="http://schemas.openxmlformats.org/markup-compatibility/2006">
              <mc:Choice xmlns:v="urn:schemas-microsoft-com:vml" Requires="v">
                <p:oleObj showAsIcon="1" r:id="rId4" imgW="971550" imgH="666750" progId="Package">
                  <p:embed/>
                </p:oleObj>
              </mc:Choice>
              <mc:Fallback>
                <p:oleObj showAsIcon="1" r:id="rId4" imgW="971550" imgH="666750" progId="Package">
                  <p:embed/>
                  <p:pic>
                    <p:nvPicPr>
                      <p:cNvPr id="0" name="图片 5120"/>
                      <p:cNvPicPr/>
                      <p:nvPr/>
                    </p:nvPicPr>
                    <p:blipFill>
                      <a:blip r:embed="rId5"/>
                      <a:stretch>
                        <a:fillRect/>
                      </a:stretch>
                    </p:blipFill>
                    <p:spPr>
                      <a:xfrm>
                        <a:off x="9880600" y="4295140"/>
                        <a:ext cx="1885315" cy="1294130"/>
                      </a:xfrm>
                      <a:prstGeom prst="rect">
                        <a:avLst/>
                      </a:prstGeom>
                    </p:spPr>
                  </p:pic>
                </p:oleObj>
              </mc:Fallback>
            </mc:AlternateContent>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5252085" cy="521970"/>
          </a:xfrm>
          <a:prstGeom prst="rect">
            <a:avLst/>
          </a:prstGeom>
          <a:noFill/>
        </p:spPr>
        <p:txBody>
          <a:bodyPr wrap="square" rtlCol="0">
            <a:spAutoFit/>
          </a:bodyPr>
          <a:lstStyle/>
          <a:p>
            <a:r>
              <a:rPr lang="en-US" altLang="zh-CN" sz="2800" b="1" dirty="0">
                <a:sym typeface="+mn-ea"/>
              </a:rPr>
              <a:t>6.4  </a:t>
            </a:r>
            <a:r>
              <a:rPr lang="zh-CN" altLang="en-US" sz="2800" b="1" dirty="0">
                <a:sym typeface="+mn-ea"/>
              </a:rPr>
              <a:t>本章小结</a:t>
            </a:r>
          </a:p>
        </p:txBody>
      </p:sp>
      <p:sp>
        <p:nvSpPr>
          <p:cNvPr id="14338" name="AutoShape 2" descr="http://img5.imgtn.bdimg.com/it/u=1961741723,3682482388&amp;fm=26&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14340" name="AutoShape 4" descr="http://img5.imgtn.bdimg.com/it/u=1961741723,3682482388&amp;fm=26&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pic>
        <p:nvPicPr>
          <p:cNvPr id="14342" name="Picture 6" descr="https://timgsa.baidu.com/timg?image&amp;quality=80&amp;size=b9999_10000&amp;sec=1502728983719&amp;di=b5c5fd0355a9bdf1d0f476f6ba99a230&amp;imgtype=0&amp;src=http%3A%2F%2Fimg0w.pconline.com.cn%2Fpconline%2F1307%2F22%2F3392887_13-2.jpg"/>
          <p:cNvPicPr>
            <a:picLocks noChangeAspect="1" noChangeArrowheads="1"/>
          </p:cNvPicPr>
          <p:nvPr/>
        </p:nvPicPr>
        <p:blipFill>
          <a:blip r:embed="rId3" cstate="print"/>
          <a:srcRect/>
          <a:stretch>
            <a:fillRect/>
          </a:stretch>
        </p:blipFill>
        <p:spPr bwMode="auto">
          <a:xfrm>
            <a:off x="155575" y="-136525"/>
            <a:ext cx="38100" cy="76200"/>
          </a:xfrm>
          <a:prstGeom prst="rect">
            <a:avLst/>
          </a:prstGeom>
          <a:noFill/>
        </p:spPr>
      </p:pic>
      <p:sp>
        <p:nvSpPr>
          <p:cNvPr id="2" name="文本框 1"/>
          <p:cNvSpPr txBox="1"/>
          <p:nvPr/>
        </p:nvSpPr>
        <p:spPr>
          <a:xfrm>
            <a:off x="796925" y="1576705"/>
            <a:ext cx="8216900" cy="2306955"/>
          </a:xfrm>
          <a:prstGeom prst="rect">
            <a:avLst/>
          </a:prstGeom>
          <a:noFill/>
        </p:spPr>
        <p:txBody>
          <a:bodyPr wrap="square" rtlCol="0">
            <a:spAutoFit/>
          </a:bodyPr>
          <a:lstStyle/>
          <a:p>
            <a:r>
              <a:rPr lang="zh-CN" altLang="en-US"/>
              <a:t>（</a:t>
            </a:r>
            <a:r>
              <a:rPr lang="en-US" altLang="zh-CN"/>
              <a:t>1</a:t>
            </a:r>
            <a:r>
              <a:rPr lang="zh-CN" altLang="en-US"/>
              <a:t>）了解列式存储、行式存储及</a:t>
            </a:r>
            <a:r>
              <a:rPr lang="en-US" altLang="zh-CN"/>
              <a:t>HBase</a:t>
            </a:r>
            <a:r>
              <a:rPr lang="zh-CN" altLang="en-US"/>
              <a:t>的特性、使用场景</a:t>
            </a:r>
          </a:p>
          <a:p>
            <a:r>
              <a:rPr lang="zh-CN" altLang="en-US"/>
              <a:t>（</a:t>
            </a:r>
            <a:r>
              <a:rPr lang="en-US" altLang="zh-CN"/>
              <a:t>2</a:t>
            </a:r>
            <a:r>
              <a:rPr lang="zh-CN" altLang="en-US"/>
              <a:t>）了解</a:t>
            </a:r>
            <a:r>
              <a:rPr lang="en-US" altLang="zh-CN"/>
              <a:t>HBase</a:t>
            </a:r>
            <a:r>
              <a:rPr lang="zh-CN" altLang="en-US"/>
              <a:t>的安装</a:t>
            </a:r>
          </a:p>
          <a:p>
            <a:r>
              <a:rPr lang="zh-CN" altLang="en-US"/>
              <a:t>（</a:t>
            </a:r>
            <a:r>
              <a:rPr lang="en-US" altLang="zh-CN"/>
              <a:t>3</a:t>
            </a:r>
            <a:r>
              <a:rPr lang="zh-CN" altLang="en-US"/>
              <a:t>）掌握</a:t>
            </a:r>
            <a:r>
              <a:rPr lang="en-US" altLang="zh-CN"/>
              <a:t>HBase</a:t>
            </a:r>
            <a:r>
              <a:rPr lang="zh-CN" altLang="en-US"/>
              <a:t>的架构</a:t>
            </a:r>
          </a:p>
          <a:p>
            <a:r>
              <a:rPr lang="zh-CN" altLang="en-US"/>
              <a:t>（</a:t>
            </a:r>
            <a:r>
              <a:rPr lang="en-US" altLang="zh-CN"/>
              <a:t>4</a:t>
            </a:r>
            <a:r>
              <a:rPr lang="zh-CN" altLang="en-US"/>
              <a:t>）通过</a:t>
            </a:r>
            <a:r>
              <a:rPr lang="en-US" altLang="zh-CN"/>
              <a:t>CLI</a:t>
            </a:r>
            <a:r>
              <a:rPr lang="zh-CN" altLang="en-US"/>
              <a:t>、</a:t>
            </a:r>
            <a:r>
              <a:rPr lang="en-US" altLang="zh-CN"/>
              <a:t>JAVA API</a:t>
            </a:r>
            <a:r>
              <a:rPr lang="zh-CN" altLang="en-US"/>
              <a:t>访问</a:t>
            </a:r>
            <a:r>
              <a:rPr lang="en-US" altLang="zh-CN"/>
              <a:t>HBase</a:t>
            </a:r>
          </a:p>
          <a:p>
            <a:r>
              <a:rPr lang="zh-CN" altLang="en-US"/>
              <a:t>（</a:t>
            </a:r>
            <a:r>
              <a:rPr lang="en-US" altLang="zh-CN"/>
              <a:t>5</a:t>
            </a:r>
            <a:r>
              <a:rPr lang="zh-CN" altLang="en-US"/>
              <a:t>）掌握</a:t>
            </a:r>
            <a:r>
              <a:rPr lang="en-US" altLang="zh-CN"/>
              <a:t>Hive的数据模型</a:t>
            </a:r>
            <a:r>
              <a:rPr lang="zh-CN" altLang="en-US"/>
              <a:t>，包括表、外部表；分区表、桶表、视图。</a:t>
            </a:r>
            <a:endParaRPr lang="en-US" altLang="zh-CN"/>
          </a:p>
          <a:p>
            <a:r>
              <a:rPr lang="zh-CN" altLang="en-US">
                <a:sym typeface="+mn-ea"/>
              </a:rPr>
              <a:t>（</a:t>
            </a:r>
            <a:r>
              <a:rPr lang="en-US" altLang="zh-CN">
                <a:sym typeface="+mn-ea"/>
              </a:rPr>
              <a:t>6</a:t>
            </a:r>
            <a:r>
              <a:rPr lang="zh-CN" altLang="en-US">
                <a:sym typeface="+mn-ea"/>
              </a:rPr>
              <a:t>）掌握</a:t>
            </a:r>
            <a:r>
              <a:rPr lang="en-US" altLang="zh-CN">
                <a:sym typeface="+mn-ea"/>
              </a:rPr>
              <a:t>Pig</a:t>
            </a:r>
            <a:r>
              <a:rPr lang="zh-CN" altLang="en-US">
                <a:sym typeface="+mn-ea"/>
              </a:rPr>
              <a:t>的安装</a:t>
            </a:r>
            <a:endParaRPr lang="en-US" altLang="zh-CN"/>
          </a:p>
          <a:p>
            <a:r>
              <a:rPr lang="zh-CN" altLang="en-US"/>
              <a:t>（</a:t>
            </a:r>
            <a:r>
              <a:rPr lang="en-US" altLang="zh-CN"/>
              <a:t>7</a:t>
            </a:r>
            <a:r>
              <a:rPr lang="zh-CN" altLang="en-US"/>
              <a:t>）理解Pig的数据模型</a:t>
            </a:r>
          </a:p>
          <a:p>
            <a:r>
              <a:rPr lang="zh-CN" altLang="en-US"/>
              <a:t>（</a:t>
            </a:r>
            <a:r>
              <a:rPr lang="en-US" altLang="zh-CN"/>
              <a:t>8</a:t>
            </a:r>
            <a:r>
              <a:rPr lang="zh-CN" altLang="en-US"/>
              <a:t>）掌握PigLatin语句</a:t>
            </a:r>
            <a:r>
              <a:rPr lang="zh-CN" altLang="en-US">
                <a:sym typeface="+mn-ea"/>
              </a:rPr>
              <a:t>使用</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057640" y="3873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845185" y="2515235"/>
            <a:ext cx="10045065" cy="2122805"/>
          </a:xfrm>
          <a:prstGeom prst="rect">
            <a:avLst/>
          </a:prstGeom>
          <a:noFill/>
          <a:ln w="12700" cmpd="sng">
            <a:solidFill>
              <a:schemeClr val="accent1">
                <a:shade val="50000"/>
              </a:schemeClr>
            </a:solidFill>
            <a:prstDash val="solid"/>
          </a:ln>
        </p:spPr>
        <p:txBody>
          <a:bodyPr wrap="square" rtlCol="0">
            <a:spAutoFit/>
          </a:bodyPr>
          <a:lstStyle/>
          <a:p>
            <a:r>
              <a:rPr lang="zh-CN" altLang="en-US" sz="2200"/>
              <a:t>OLTP：On-Line Transaction Processing（联机事务处理过程）。</a:t>
            </a:r>
          </a:p>
          <a:p>
            <a:r>
              <a:rPr lang="zh-CN" altLang="en-US" sz="2200"/>
              <a:t>也称为面向交易的处理过程，其基本特征是前台接收的用户数据可以立即传送到计算中心进行处理，并在很短的时间内给出处理结果，是对用户操作快速响应的方式之一。</a:t>
            </a:r>
          </a:p>
          <a:p>
            <a:endParaRPr lang="zh-CN" altLang="en-US" sz="2200"/>
          </a:p>
          <a:p>
            <a:r>
              <a:rPr lang="zh-CN" altLang="en-US" sz="2200" b="1"/>
              <a:t>典型案例：银行转账</a:t>
            </a:r>
          </a:p>
        </p:txBody>
      </p:sp>
      <p:sp>
        <p:nvSpPr>
          <p:cNvPr id="8" name="文本框 7"/>
          <p:cNvSpPr txBox="1"/>
          <p:nvPr/>
        </p:nvSpPr>
        <p:spPr>
          <a:xfrm>
            <a:off x="829310" y="4881245"/>
            <a:ext cx="10060940" cy="1445260"/>
          </a:xfrm>
          <a:prstGeom prst="rect">
            <a:avLst/>
          </a:prstGeom>
          <a:noFill/>
          <a:ln>
            <a:solidFill>
              <a:schemeClr val="accent1"/>
            </a:solidFill>
          </a:ln>
        </p:spPr>
        <p:txBody>
          <a:bodyPr wrap="square" rtlCol="0">
            <a:spAutoFit/>
          </a:bodyPr>
          <a:lstStyle/>
          <a:p>
            <a:r>
              <a:rPr lang="zh-CN" altLang="en-US" sz="2200"/>
              <a:t>OLAP：On-Line Analytic Processing（联机分析处理过程）。</a:t>
            </a:r>
          </a:p>
          <a:p>
            <a:r>
              <a:rPr lang="zh-CN" altLang="en-US" sz="2200"/>
              <a:t>OLAP是数据仓库系统的主要应用，支持复杂的分析操作，侧重决策支持，并且提供直观易懂的查询结果。</a:t>
            </a:r>
          </a:p>
          <a:p>
            <a:r>
              <a:rPr lang="zh-CN" altLang="en-US" sz="2200" b="1"/>
              <a:t>典型案例：商品推荐</a:t>
            </a:r>
          </a:p>
        </p:txBody>
      </p:sp>
      <p:sp>
        <p:nvSpPr>
          <p:cNvPr id="4" name="TextBox 3"/>
          <p:cNvSpPr txBox="1"/>
          <p:nvPr/>
        </p:nvSpPr>
        <p:spPr>
          <a:xfrm>
            <a:off x="520700" y="812800"/>
            <a:ext cx="5094605" cy="521970"/>
          </a:xfrm>
          <a:prstGeom prst="rect">
            <a:avLst/>
          </a:prstGeom>
          <a:noFill/>
        </p:spPr>
        <p:txBody>
          <a:bodyPr wrap="square" rtlCol="0">
            <a:spAutoFit/>
          </a:bodyPr>
          <a:lstStyle/>
          <a:p>
            <a:r>
              <a:rPr lang="en-US" altLang="zh-CN" sz="2800" b="1" dirty="0">
                <a:sym typeface="+mn-ea"/>
              </a:rPr>
              <a:t>6.1.1  </a:t>
            </a:r>
            <a:r>
              <a:rPr lang="zh-CN" altLang="en-US" sz="2800" b="1" dirty="0">
                <a:sym typeface="+mn-ea"/>
              </a:rPr>
              <a:t>列式存储、行式存储</a:t>
            </a:r>
            <a:endParaRPr lang="zh-CN" altLang="en-US" sz="2800" b="1" dirty="0"/>
          </a:p>
        </p:txBody>
      </p:sp>
      <p:sp>
        <p:nvSpPr>
          <p:cNvPr id="5" name="文本框 4"/>
          <p:cNvSpPr txBox="1"/>
          <p:nvPr/>
        </p:nvSpPr>
        <p:spPr>
          <a:xfrm>
            <a:off x="798830" y="1520190"/>
            <a:ext cx="5502910" cy="429895"/>
          </a:xfrm>
          <a:prstGeom prst="rect">
            <a:avLst/>
          </a:prstGeom>
          <a:noFill/>
        </p:spPr>
        <p:txBody>
          <a:bodyPr wrap="square" rtlCol="0">
            <a:spAutoFit/>
          </a:bodyPr>
          <a:lstStyle/>
          <a:p>
            <a:r>
              <a:rPr lang="zh-CN" altLang="en-US" sz="2200" b="1">
                <a:sym typeface="+mn-ea"/>
              </a:rPr>
              <a:t>（</a:t>
            </a:r>
            <a:r>
              <a:rPr lang="en-US" altLang="zh-CN" sz="2200" b="1">
                <a:sym typeface="+mn-ea"/>
              </a:rPr>
              <a:t>3</a:t>
            </a:r>
            <a:r>
              <a:rPr lang="zh-CN" altLang="en-US" sz="2200" b="1">
                <a:sym typeface="+mn-ea"/>
              </a:rPr>
              <a:t>）</a:t>
            </a:r>
            <a:r>
              <a:rPr lang="en-US" altLang="zh-CN" sz="2200" b="1">
                <a:sym typeface="+mn-ea"/>
              </a:rPr>
              <a:t>OLTP &amp; OLAP</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5094605" cy="521970"/>
          </a:xfrm>
          <a:prstGeom prst="rect">
            <a:avLst/>
          </a:prstGeom>
          <a:noFill/>
        </p:spPr>
        <p:txBody>
          <a:bodyPr wrap="square" rtlCol="0">
            <a:spAutoFit/>
          </a:bodyPr>
          <a:lstStyle/>
          <a:p>
            <a:r>
              <a:rPr lang="en-US" altLang="zh-CN" sz="2800" b="1" dirty="0"/>
              <a:t>6.1.1  </a:t>
            </a:r>
            <a:r>
              <a:rPr lang="zh-CN" altLang="en-US" sz="2800" b="1" dirty="0">
                <a:sym typeface="+mn-ea"/>
              </a:rPr>
              <a:t>列式存储、行式存储</a:t>
            </a:r>
            <a:endParaRPr lang="zh-CN" altLang="en-US" sz="2800" b="1" dirty="0"/>
          </a:p>
        </p:txBody>
      </p:sp>
      <p:sp>
        <p:nvSpPr>
          <p:cNvPr id="5" name="文本框 4"/>
          <p:cNvSpPr txBox="1"/>
          <p:nvPr/>
        </p:nvSpPr>
        <p:spPr>
          <a:xfrm>
            <a:off x="798830" y="1520190"/>
            <a:ext cx="5502910" cy="429895"/>
          </a:xfrm>
          <a:prstGeom prst="rect">
            <a:avLst/>
          </a:prstGeom>
          <a:noFill/>
        </p:spPr>
        <p:txBody>
          <a:bodyPr wrap="square" rtlCol="0">
            <a:spAutoFit/>
          </a:bodyPr>
          <a:lstStyle/>
          <a:p>
            <a:r>
              <a:rPr lang="zh-CN" altLang="en-US" sz="2200" b="1" dirty="0">
                <a:sym typeface="+mn-ea"/>
              </a:rPr>
              <a:t>（</a:t>
            </a:r>
            <a:r>
              <a:rPr lang="en-US" altLang="zh-CN" sz="2200" b="1">
                <a:sym typeface="+mn-ea"/>
              </a:rPr>
              <a:t>4</a:t>
            </a:r>
            <a:r>
              <a:rPr lang="zh-CN" altLang="en-US" sz="2200" b="1">
                <a:sym typeface="+mn-ea"/>
              </a:rPr>
              <a:t>）行式存储和列式存储</a:t>
            </a:r>
            <a:r>
              <a:rPr lang="zh-CN" sz="2200" b="1">
                <a:sym typeface="+mn-ea"/>
              </a:rPr>
              <a:t>优缺点</a:t>
            </a:r>
          </a:p>
        </p:txBody>
      </p:sp>
      <p:graphicFrame>
        <p:nvGraphicFramePr>
          <p:cNvPr id="6" name="表格 5"/>
          <p:cNvGraphicFramePr/>
          <p:nvPr/>
        </p:nvGraphicFramePr>
        <p:xfrm>
          <a:off x="737870" y="2310130"/>
          <a:ext cx="10069830" cy="3557905"/>
        </p:xfrm>
        <a:graphic>
          <a:graphicData uri="http://schemas.openxmlformats.org/drawingml/2006/table">
            <a:tbl>
              <a:tblPr firstRow="1" bandRow="1">
                <a:tableStyleId>{5C22544A-7EE6-4342-B048-85BDC9FD1C3A}</a:tableStyleId>
              </a:tblPr>
              <a:tblGrid>
                <a:gridCol w="1423035">
                  <a:extLst>
                    <a:ext uri="{9D8B030D-6E8A-4147-A177-3AD203B41FA5}">
                      <a16:colId xmlns:a16="http://schemas.microsoft.com/office/drawing/2014/main" val="20000"/>
                    </a:ext>
                  </a:extLst>
                </a:gridCol>
                <a:gridCol w="3858895">
                  <a:extLst>
                    <a:ext uri="{9D8B030D-6E8A-4147-A177-3AD203B41FA5}">
                      <a16:colId xmlns:a16="http://schemas.microsoft.com/office/drawing/2014/main" val="20001"/>
                    </a:ext>
                  </a:extLst>
                </a:gridCol>
                <a:gridCol w="4787900">
                  <a:extLst>
                    <a:ext uri="{9D8B030D-6E8A-4147-A177-3AD203B41FA5}">
                      <a16:colId xmlns:a16="http://schemas.microsoft.com/office/drawing/2014/main" val="20002"/>
                    </a:ext>
                  </a:extLst>
                </a:gridCol>
              </a:tblGrid>
              <a:tr h="467360">
                <a:tc>
                  <a:txBody>
                    <a:bodyPr/>
                    <a:lstStyle/>
                    <a:p>
                      <a:pPr>
                        <a:buNone/>
                      </a:pPr>
                      <a:endParaRPr lang="zh-CN" altLang="en-US" sz="2000"/>
                    </a:p>
                  </a:txBody>
                  <a:tcPr/>
                </a:tc>
                <a:tc>
                  <a:txBody>
                    <a:bodyPr/>
                    <a:lstStyle/>
                    <a:p>
                      <a:pPr>
                        <a:buNone/>
                      </a:pPr>
                      <a:r>
                        <a:rPr lang="zh-CN" altLang="en-US" sz="2000"/>
                        <a:t>行式存储</a:t>
                      </a:r>
                    </a:p>
                  </a:txBody>
                  <a:tcPr/>
                </a:tc>
                <a:tc>
                  <a:txBody>
                    <a:bodyPr/>
                    <a:lstStyle/>
                    <a:p>
                      <a:pPr>
                        <a:buNone/>
                      </a:pPr>
                      <a:r>
                        <a:rPr lang="zh-CN" altLang="en-US" sz="2000"/>
                        <a:t>列式存储</a:t>
                      </a:r>
                    </a:p>
                  </a:txBody>
                  <a:tcPr/>
                </a:tc>
                <a:extLst>
                  <a:ext uri="{0D108BD9-81ED-4DB2-BD59-A6C34878D82A}">
                    <a16:rowId xmlns:a16="http://schemas.microsoft.com/office/drawing/2014/main" val="10000"/>
                  </a:ext>
                </a:extLst>
              </a:tr>
              <a:tr h="1544955">
                <a:tc>
                  <a:txBody>
                    <a:bodyPr/>
                    <a:lstStyle/>
                    <a:p>
                      <a:pPr>
                        <a:buNone/>
                      </a:pPr>
                      <a:r>
                        <a:rPr lang="zh-CN" altLang="en-US" sz="2000"/>
                        <a:t>优点</a:t>
                      </a:r>
                    </a:p>
                  </a:txBody>
                  <a:tcPr/>
                </a:tc>
                <a:tc>
                  <a:txBody>
                    <a:bodyPr/>
                    <a:lstStyle/>
                    <a:p>
                      <a:pPr>
                        <a:buNone/>
                      </a:pPr>
                      <a:r>
                        <a:rPr lang="zh-CN" altLang="en-US" sz="2000"/>
                        <a:t>数据被保存在一起。</a:t>
                      </a:r>
                    </a:p>
                    <a:p>
                      <a:pPr>
                        <a:buNone/>
                      </a:pPr>
                      <a:r>
                        <a:rPr lang="zh-CN" altLang="en-US" sz="2000"/>
                        <a:t>INSERT/UPDATE容易。</a:t>
                      </a:r>
                    </a:p>
                  </a:txBody>
                  <a:tcPr/>
                </a:tc>
                <a:tc>
                  <a:txBody>
                    <a:bodyPr/>
                    <a:lstStyle/>
                    <a:p>
                      <a:pPr>
                        <a:buNone/>
                      </a:pPr>
                      <a:r>
                        <a:rPr lang="zh-CN" altLang="en-US" sz="2000"/>
                        <a:t>查询时只有涉及到的列会被读取。</a:t>
                      </a:r>
                    </a:p>
                    <a:p>
                      <a:pPr>
                        <a:buNone/>
                      </a:pPr>
                      <a:r>
                        <a:rPr lang="zh-CN" altLang="en-US" sz="2000"/>
                        <a:t>任何列都能作为索引。</a:t>
                      </a:r>
                    </a:p>
                    <a:p>
                      <a:pPr>
                        <a:buNone/>
                      </a:pPr>
                      <a:r>
                        <a:rPr lang="zh-CN" altLang="en-US" sz="2000"/>
                        <a:t>相同列的数据存放在一起，</a:t>
                      </a:r>
                      <a:r>
                        <a:rPr lang="zh-CN" altLang="en-US" sz="2000" b="1"/>
                        <a:t>数据压缩容易</a:t>
                      </a:r>
                      <a:r>
                        <a:rPr lang="zh-CN" altLang="en-US" sz="2000"/>
                        <a:t>。</a:t>
                      </a:r>
                    </a:p>
                    <a:p>
                      <a:pPr>
                        <a:buNone/>
                      </a:pPr>
                      <a:r>
                        <a:rPr lang="zh-CN" altLang="en-US" sz="2000"/>
                        <a:t>列数可以很多</a:t>
                      </a:r>
                    </a:p>
                  </a:txBody>
                  <a:tcPr/>
                </a:tc>
                <a:extLst>
                  <a:ext uri="{0D108BD9-81ED-4DB2-BD59-A6C34878D82A}">
                    <a16:rowId xmlns:a16="http://schemas.microsoft.com/office/drawing/2014/main" val="10001"/>
                  </a:ext>
                </a:extLst>
              </a:tr>
              <a:tr h="1545590">
                <a:tc>
                  <a:txBody>
                    <a:bodyPr/>
                    <a:lstStyle/>
                    <a:p>
                      <a:pPr>
                        <a:buNone/>
                      </a:pPr>
                      <a:r>
                        <a:rPr lang="zh-CN" altLang="en-US" sz="2000"/>
                        <a:t>缺点</a:t>
                      </a:r>
                    </a:p>
                  </a:txBody>
                  <a:tcPr/>
                </a:tc>
                <a:tc>
                  <a:txBody>
                    <a:bodyPr/>
                    <a:lstStyle/>
                    <a:p>
                      <a:pPr>
                        <a:buNone/>
                      </a:pPr>
                      <a:r>
                        <a:rPr lang="zh-CN" altLang="en-US" sz="2000"/>
                        <a:t>选择(Selection)时即使只涉及某几列，所有数据也都会被读取。</a:t>
                      </a:r>
                    </a:p>
                    <a:p>
                      <a:pPr>
                        <a:buNone/>
                      </a:pPr>
                      <a:r>
                        <a:rPr lang="zh-CN" altLang="en-US" sz="2000"/>
                        <a:t>列数不能太多，一般不能超过</a:t>
                      </a:r>
                      <a:r>
                        <a:rPr lang="en-US" altLang="zh-CN" sz="2000"/>
                        <a:t>30</a:t>
                      </a:r>
                      <a:r>
                        <a:rPr lang="zh-CN" altLang="en-US" sz="2000"/>
                        <a:t>列。</a:t>
                      </a:r>
                    </a:p>
                  </a:txBody>
                  <a:tcPr/>
                </a:tc>
                <a:tc>
                  <a:txBody>
                    <a:bodyPr/>
                    <a:lstStyle/>
                    <a:p>
                      <a:pPr>
                        <a:buNone/>
                      </a:pPr>
                      <a:r>
                        <a:rPr lang="zh-CN" altLang="en-US" sz="2000"/>
                        <a:t>选择完成时，被选择的列要重新组装。</a:t>
                      </a:r>
                    </a:p>
                    <a:p>
                      <a:pPr>
                        <a:buNone/>
                      </a:pPr>
                      <a:r>
                        <a:rPr lang="zh-CN" altLang="en-US" sz="2000"/>
                        <a:t> INSERT/UPDATE比较麻烦。</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812800"/>
            <a:ext cx="5094605" cy="521970"/>
          </a:xfrm>
          <a:prstGeom prst="rect">
            <a:avLst/>
          </a:prstGeom>
          <a:noFill/>
        </p:spPr>
        <p:txBody>
          <a:bodyPr wrap="square" rtlCol="0">
            <a:spAutoFit/>
          </a:bodyPr>
          <a:lstStyle/>
          <a:p>
            <a:r>
              <a:rPr lang="en-US" altLang="zh-CN" sz="2800" b="1" dirty="0"/>
              <a:t>6.1.2  HBase</a:t>
            </a:r>
            <a:r>
              <a:rPr lang="zh-CN" altLang="en-US" sz="2800" b="1" dirty="0"/>
              <a:t>简介</a:t>
            </a:r>
          </a:p>
        </p:txBody>
      </p:sp>
      <p:sp>
        <p:nvSpPr>
          <p:cNvPr id="20" name="文本框 19"/>
          <p:cNvSpPr txBox="1"/>
          <p:nvPr/>
        </p:nvSpPr>
        <p:spPr>
          <a:xfrm>
            <a:off x="798830" y="1520190"/>
            <a:ext cx="3404235" cy="429895"/>
          </a:xfrm>
          <a:prstGeom prst="rect">
            <a:avLst/>
          </a:prstGeom>
          <a:noFill/>
        </p:spPr>
        <p:txBody>
          <a:bodyPr wrap="square" rtlCol="0">
            <a:spAutoFit/>
          </a:bodyPr>
          <a:lstStyle/>
          <a:p>
            <a:r>
              <a:rPr lang="zh-CN" altLang="en-US" sz="2200" b="1">
                <a:sym typeface="+mn-ea"/>
              </a:rPr>
              <a:t>（</a:t>
            </a:r>
            <a:r>
              <a:rPr lang="en-US" altLang="zh-CN" sz="2200" b="1">
                <a:sym typeface="+mn-ea"/>
              </a:rPr>
              <a:t>1</a:t>
            </a:r>
            <a:r>
              <a:rPr lang="zh-CN" altLang="en-US" sz="2200" b="1">
                <a:sym typeface="+mn-ea"/>
              </a:rPr>
              <a:t>）</a:t>
            </a:r>
            <a:r>
              <a:rPr lang="en-US" altLang="zh-CN" sz="2200" b="1">
                <a:sym typeface="+mn-ea"/>
              </a:rPr>
              <a:t>HBase</a:t>
            </a:r>
            <a:r>
              <a:rPr lang="zh-CN" altLang="en-US" sz="2200" b="1">
                <a:sym typeface="+mn-ea"/>
              </a:rPr>
              <a:t>是什么？</a:t>
            </a:r>
          </a:p>
        </p:txBody>
      </p:sp>
      <p:sp>
        <p:nvSpPr>
          <p:cNvPr id="2" name="文本框 1"/>
          <p:cNvSpPr txBox="1"/>
          <p:nvPr/>
        </p:nvSpPr>
        <p:spPr>
          <a:xfrm>
            <a:off x="375920" y="2237740"/>
            <a:ext cx="11038840" cy="2030095"/>
          </a:xfrm>
          <a:prstGeom prst="rect">
            <a:avLst/>
          </a:prstGeom>
          <a:noFill/>
        </p:spPr>
        <p:txBody>
          <a:bodyPr wrap="square" rtlCol="0">
            <a:spAutoFit/>
          </a:bodyPr>
          <a:lstStyle/>
          <a:p>
            <a:pPr>
              <a:lnSpc>
                <a:spcPct val="150000"/>
              </a:lnSpc>
            </a:pPr>
            <a:r>
              <a:rPr lang="en-US" altLang="zh-CN" sz="2800"/>
              <a:t>	</a:t>
            </a:r>
            <a:r>
              <a:rPr lang="zh-CN" altLang="en-US" sz="2800"/>
              <a:t>HBase是一个分布式的、</a:t>
            </a:r>
            <a:r>
              <a:rPr lang="zh-CN" altLang="en-US" sz="2800" b="1"/>
              <a:t>面向列</a:t>
            </a:r>
            <a:r>
              <a:rPr lang="zh-CN" altLang="en-US" sz="2800"/>
              <a:t>的开源数据库，该技术来源于Google论文“Bigtable：一个结构化数据的分布式存储系统”。HBase在Hadoop之上提供了类似于Bigtable的能力。</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A" val="v3.0.0"/>
</p:tagLst>
</file>

<file path=ppt/tags/tag10.xml><?xml version="1.0" encoding="utf-8"?>
<p:tagLst xmlns:a="http://schemas.openxmlformats.org/drawingml/2006/main" xmlns:r="http://schemas.openxmlformats.org/officeDocument/2006/relationships" xmlns:p="http://schemas.openxmlformats.org/presentationml/2006/main">
  <p:tag name="KSO_WM_UNIT_TABLE_BEAUTIFY" val="smartTable{31b182e9-a11d-455d-b9bc-f9e754a0ddc2}"/>
</p:tagLst>
</file>

<file path=ppt/tags/tag11.xml><?xml version="1.0" encoding="utf-8"?>
<p:tagLst xmlns:a="http://schemas.openxmlformats.org/drawingml/2006/main" xmlns:r="http://schemas.openxmlformats.org/officeDocument/2006/relationships" xmlns:p="http://schemas.openxmlformats.org/presentationml/2006/main">
  <p:tag name="KSO_WM_UNIT_TABLE_BEAUTIFY" val="smartTable{b352efc9-a50d-4b97-9527-7dea3f0178f3}"/>
</p:tagLst>
</file>

<file path=ppt/tags/tag1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3"/>
  <p:tag name="KSO_WM_UNIT_ID" val="diagram783_3*l_i*1_3"/>
  <p:tag name="KSO_WM_UNIT_CLEAR" val="1"/>
  <p:tag name="KSO_WM_UNIT_LAYERLEVEL" val="1_1"/>
  <p:tag name="KSO_WM_BEAUTIFY_FLAG" val="#wm#"/>
  <p:tag name="KSO_WM_DIAGRAM_GROUP_CODE" val="l1-1"/>
  <p:tag name="KSO_WM_UNIT_FILL_FORE_SCHEMECOLOR_INDEX" val="8"/>
  <p:tag name="KSO_WM_UNIT_FILL_TYPE" val="1"/>
  <p:tag name="KSO_WM_UNIT_TEXT_FILL_FORE_SCHEMECOLOR_INDEX" val="2"/>
  <p:tag name="KSO_WM_UNIT_TEXT_FILL_TYPE" val="1"/>
</p:tagLst>
</file>

<file path=ppt/tags/tag1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5"/>
  <p:tag name="KSO_WM_UNIT_ID" val="diagram783_3*l_i*1_5"/>
  <p:tag name="KSO_WM_UNIT_CLEAR" val="1"/>
  <p:tag name="KSO_WM_UNIT_LAYERLEVEL" val="1_1"/>
  <p:tag name="KSO_WM_BEAUTIFY_FLAG" val="#wm#"/>
  <p:tag name="KSO_WM_DIAGRAM_GROUP_CODE" val="l1-1"/>
  <p:tag name="KSO_WM_UNIT_FILL_FORE_SCHEMECOLOR_INDEX" val="6"/>
  <p:tag name="KSO_WM_UNIT_FILL_TYPE" val="1"/>
  <p:tag name="KSO_WM_UNIT_TEXT_FILL_FORE_SCHEMECOLOR_INDEX" val="2"/>
  <p:tag name="KSO_WM_UNIT_TEXT_FILL_TYPE" val="1"/>
</p:tagLst>
</file>

<file path=ppt/tags/tag1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7"/>
  <p:tag name="KSO_WM_UNIT_ID" val="diagram783_3*l_i*1_7"/>
  <p:tag name="KSO_WM_UNIT_CLEAR" val="1"/>
  <p:tag name="KSO_WM_UNIT_LAYERLEVEL" val="1_1"/>
  <p:tag name="KSO_WM_BEAUTIFY_FLAG" val="#wm#"/>
  <p:tag name="KSO_WM_DIAGRAM_GROUP_CODE" val="l1-1"/>
  <p:tag name="KSO_WM_UNIT_FILL_FORE_SCHEMECOLOR_INDEX" val="5"/>
  <p:tag name="KSO_WM_UNIT_FILL_TYPE" val="1"/>
  <p:tag name="KSO_WM_UNIT_TEXT_FILL_FORE_SCHEMECOLOR_INDEX" val="2"/>
  <p:tag name="KSO_WM_UNIT_TEXT_FILL_TYPE" val="1"/>
</p:tagLst>
</file>

<file path=ppt/tags/tag1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7"/>
  <p:tag name="KSO_WM_UNIT_ID" val="diagram783_3*l_i*1_7"/>
  <p:tag name="KSO_WM_UNIT_CLEAR" val="1"/>
  <p:tag name="KSO_WM_UNIT_LAYERLEVEL" val="1_1"/>
  <p:tag name="KSO_WM_BEAUTIFY_FLAG" val="#wm#"/>
  <p:tag name="KSO_WM_DIAGRAM_GROUP_CODE" val="l1-1"/>
  <p:tag name="KSO_WM_UNIT_FILL_FORE_SCHEMECOLOR_INDEX" val="5"/>
  <p:tag name="KSO_WM_UNIT_FILL_TYPE" val="1"/>
  <p:tag name="KSO_WM_UNIT_TEXT_FILL_FORE_SCHEMECOLOR_INDEX" val="2"/>
  <p:tag name="KSO_WM_UNIT_TEXT_FILL_TYPE" val="1"/>
</p:tagLst>
</file>

<file path=ppt/tags/tag1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9"/>
  <p:tag name="KSO_WM_UNIT_ID" val="diagram783_3*l_i*1_9"/>
  <p:tag name="KSO_WM_UNIT_CLEAR" val="1"/>
  <p:tag name="KSO_WM_UNIT_LAYERLEVEL" val="1_1"/>
  <p:tag name="KSO_WM_BEAUTIFY_FLAG" val="#wm#"/>
  <p:tag name="KSO_WM_DIAGRAM_GROUP_CODE" val="l1-1"/>
  <p:tag name="KSO_WM_UNIT_FILL_FORE_SCHEMECOLOR_INDEX" val="5"/>
  <p:tag name="KSO_WM_UNIT_FILL_TYPE" val="1"/>
  <p:tag name="KSO_WM_UNIT_TEXT_FILL_FORE_SCHEMECOLOR_INDEX" val="2"/>
  <p:tag name="KSO_WM_UNIT_TEXT_FILL_TYPE" val="1"/>
</p:tagLst>
</file>

<file path=ppt/tags/tag1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10"/>
  <p:tag name="KSO_WM_UNIT_ID" val="diagram783_3*l_i*1_10"/>
  <p:tag name="KSO_WM_UNIT_CLEAR" val="1"/>
  <p:tag name="KSO_WM_UNIT_LAYERLEVEL" val="1_1"/>
  <p:tag name="KSO_WM_BEAUTIFY_FLAG" val="#wm#"/>
  <p:tag name="KSO_WM_DIAGRAM_GROUP_CODE" val="l1-1"/>
  <p:tag name="KSO_WM_UNIT_FILL_FORE_SCHEMECOLOR_INDEX" val="6"/>
  <p:tag name="KSO_WM_UNIT_FILL_TYPE" val="1"/>
  <p:tag name="KSO_WM_UNIT_TEXT_FILL_FORE_SCHEMECOLOR_INDEX" val="2"/>
  <p:tag name="KSO_WM_UNIT_TEXT_FILL_TYPE" val="1"/>
</p:tagLst>
</file>

<file path=ppt/tags/tag1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12"/>
  <p:tag name="KSO_WM_UNIT_ID" val="diagram783_3*l_i*1_12"/>
  <p:tag name="KSO_WM_UNIT_CLEAR" val="1"/>
  <p:tag name="KSO_WM_UNIT_LAYERLEVEL" val="1_1"/>
  <p:tag name="KSO_WM_BEAUTIFY_FLAG" val="#wm#"/>
  <p:tag name="KSO_WM_DIAGRAM_GROUP_CODE" val="l1-1"/>
  <p:tag name="KSO_WM_UNIT_FILL_FORE_SCHEMECOLOR_INDEX" val="8"/>
  <p:tag name="KSO_WM_UNIT_FILL_TYPE" val="1"/>
  <p:tag name="KSO_WM_UNIT_TEXT_FILL_FORE_SCHEMECOLOR_INDEX" val="2"/>
  <p:tag name="KSO_WM_UNIT_TEXT_FILL_TYPE" val="1"/>
</p:tagLst>
</file>

<file path=ppt/tags/tag1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13"/>
  <p:tag name="KSO_WM_UNIT_ID" val="diagram783_3*l_i*1_13"/>
  <p:tag name="KSO_WM_UNIT_CLEAR" val="1"/>
  <p:tag name="KSO_WM_UNIT_LAYERLEVEL" val="1_1"/>
  <p:tag name="KSO_WM_BEAUTIFY_FLAG" val="#wm#"/>
  <p:tag name="KSO_WM_DIAGRAM_GROUP_CODE" val="l1-1"/>
  <p:tag name="KSO_WM_UNIT_TEXT_FILL_FORE_SCHEMECOLOR_INDEX" val="2"/>
  <p:tag name="KSO_WM_UNIT_TEXT_FILL_TYPE" val="1"/>
</p:tagLst>
</file>

<file path=ppt/tags/tag2.xml><?xml version="1.0" encoding="utf-8"?>
<p:tagLst xmlns:a="http://schemas.openxmlformats.org/drawingml/2006/main" xmlns:r="http://schemas.openxmlformats.org/officeDocument/2006/relationships" xmlns:p="http://schemas.openxmlformats.org/presentationml/2006/main">
  <p:tag name="PA" val="v3.0.0"/>
</p:tagLst>
</file>

<file path=ppt/tags/tag2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h_a"/>
  <p:tag name="KSO_WM_UNIT_INDEX" val="1_1_1"/>
  <p:tag name="KSO_WM_UNIT_ID" val="diagram783_3*l_h_a*1_1_1"/>
  <p:tag name="KSO_WM_UNIT_CLEAR" val="1"/>
  <p:tag name="KSO_WM_UNIT_LAYERLEVEL" val="1_1_1"/>
  <p:tag name="KSO_WM_UNIT_VALUE" val="7"/>
  <p:tag name="KSO_WM_UNIT_HIGHLIGHT" val="0"/>
  <p:tag name="KSO_WM_UNIT_COMPATIBLE" val="0"/>
  <p:tag name="KSO_WM_BEAUTIFY_FLAG" val="#wm#"/>
  <p:tag name="KSO_WM_DIAGRAM_GROUP_CODE" val="l1-1"/>
  <p:tag name="KSO_WM_UNIT_PRESET_TEXT" val="LOREM"/>
  <p:tag name="KSO_WM_UNIT_TEXT_FILL_FORE_SCHEMECOLOR_INDEX" val="5"/>
  <p:tag name="KSO_WM_UNIT_TEXT_FILL_TYPE" val="1"/>
</p:tagLst>
</file>

<file path=ppt/tags/tag2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h_a"/>
  <p:tag name="KSO_WM_UNIT_INDEX" val="1_4_1"/>
  <p:tag name="KSO_WM_UNIT_ID" val="diagram783_3*l_h_a*1_4_1"/>
  <p:tag name="KSO_WM_UNIT_CLEAR" val="1"/>
  <p:tag name="KSO_WM_UNIT_LAYERLEVEL" val="1_1_1"/>
  <p:tag name="KSO_WM_UNIT_VALUE" val="7"/>
  <p:tag name="KSO_WM_UNIT_HIGHLIGHT" val="0"/>
  <p:tag name="KSO_WM_UNIT_COMPATIBLE" val="0"/>
  <p:tag name="KSO_WM_BEAUTIFY_FLAG" val="#wm#"/>
  <p:tag name="KSO_WM_DIAGRAM_GROUP_CODE" val="l1-1"/>
  <p:tag name="KSO_WM_UNIT_PRESET_TEXT" val="LOREM"/>
  <p:tag name="KSO_WM_UNIT_TEXT_FILL_FORE_SCHEMECOLOR_INDEX" val="6"/>
  <p:tag name="KSO_WM_UNIT_TEXT_FILL_TYPE" val="1"/>
</p:tagLst>
</file>

<file path=ppt/tags/tag2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h_a"/>
  <p:tag name="KSO_WM_UNIT_INDEX" val="1_3_1"/>
  <p:tag name="KSO_WM_UNIT_ID" val="diagram783_3*l_h_a*1_3_1"/>
  <p:tag name="KSO_WM_UNIT_CLEAR" val="1"/>
  <p:tag name="KSO_WM_UNIT_LAYERLEVEL" val="1_1_1"/>
  <p:tag name="KSO_WM_UNIT_VALUE" val="7"/>
  <p:tag name="KSO_WM_UNIT_HIGHLIGHT" val="0"/>
  <p:tag name="KSO_WM_UNIT_COMPATIBLE" val="0"/>
  <p:tag name="KSO_WM_BEAUTIFY_FLAG" val="#wm#"/>
  <p:tag name="KSO_WM_DIAGRAM_GROUP_CODE" val="l1-1"/>
  <p:tag name="KSO_WM_UNIT_PRESET_TEXT" val="LOREM"/>
  <p:tag name="KSO_WM_UNIT_TEXT_FILL_FORE_SCHEMECOLOR_INDEX" val="9"/>
  <p:tag name="KSO_WM_UNIT_TEXT_FILL_TYPE" val="1"/>
</p:tagLst>
</file>

<file path=ppt/tags/tag2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h_a"/>
  <p:tag name="KSO_WM_UNIT_INDEX" val="1_2_1"/>
  <p:tag name="KSO_WM_UNIT_ID" val="diagram783_3*l_h_a*1_2_1"/>
  <p:tag name="KSO_WM_UNIT_CLEAR" val="1"/>
  <p:tag name="KSO_WM_UNIT_LAYERLEVEL" val="1_1_1"/>
  <p:tag name="KSO_WM_UNIT_VALUE" val="7"/>
  <p:tag name="KSO_WM_UNIT_HIGHLIGHT" val="0"/>
  <p:tag name="KSO_WM_UNIT_COMPATIBLE" val="0"/>
  <p:tag name="KSO_WM_BEAUTIFY_FLAG" val="#wm#"/>
  <p:tag name="KSO_WM_DIAGRAM_GROUP_CODE" val="l1-1"/>
  <p:tag name="KSO_WM_UNIT_PRESET_TEXT" val="LOREM"/>
  <p:tag name="KSO_WM_UNIT_TEXT_FILL_FORE_SCHEMECOLOR_INDEX" val="8"/>
  <p:tag name="KSO_WM_UNIT_TEXT_FILL_TYPE" val="1"/>
</p:tagLst>
</file>

<file path=ppt/tags/tag2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12"/>
  <p:tag name="KSO_WM_UNIT_ID" val="diagram783_3*l_i*1_12"/>
  <p:tag name="KSO_WM_UNIT_CLEAR" val="1"/>
  <p:tag name="KSO_WM_UNIT_LAYERLEVEL" val="1_1"/>
  <p:tag name="KSO_WM_BEAUTIFY_FLAG" val="#wm#"/>
  <p:tag name="KSO_WM_DIAGRAM_GROUP_CODE" val="l1-1"/>
  <p:tag name="KSO_WM_UNIT_FILL_FORE_SCHEMECOLOR_INDEX" val="8"/>
  <p:tag name="KSO_WM_UNIT_FILL_TYPE" val="1"/>
  <p:tag name="KSO_WM_UNIT_TEXT_FILL_FORE_SCHEMECOLOR_INDEX" val="2"/>
  <p:tag name="KSO_WM_UNIT_TEXT_FILL_TYPE" val="1"/>
</p:tagLst>
</file>

<file path=ppt/tags/tag2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9"/>
  <p:tag name="KSO_WM_UNIT_ID" val="diagram783_3*l_i*1_9"/>
  <p:tag name="KSO_WM_UNIT_CLEAR" val="1"/>
  <p:tag name="KSO_WM_UNIT_LAYERLEVEL" val="1_1"/>
  <p:tag name="KSO_WM_BEAUTIFY_FLAG" val="#wm#"/>
  <p:tag name="KSO_WM_DIAGRAM_GROUP_CODE" val="l1-1"/>
  <p:tag name="KSO_WM_UNIT_FILL_FORE_SCHEMECOLOR_INDEX" val="5"/>
  <p:tag name="KSO_WM_UNIT_FILL_TYPE" val="1"/>
  <p:tag name="KSO_WM_UNIT_TEXT_FILL_FORE_SCHEMECOLOR_INDEX" val="2"/>
  <p:tag name="KSO_WM_UNIT_TEXT_FILL_TYPE" val="1"/>
</p:tagLst>
</file>

<file path=ppt/tags/tag2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5"/>
  <p:tag name="KSO_WM_UNIT_ID" val="diagram783_3*l_i*1_5"/>
  <p:tag name="KSO_WM_UNIT_CLEAR" val="1"/>
  <p:tag name="KSO_WM_UNIT_LAYERLEVEL" val="1_1"/>
  <p:tag name="KSO_WM_BEAUTIFY_FLAG" val="#wm#"/>
  <p:tag name="KSO_WM_DIAGRAM_GROUP_CODE" val="l1-1"/>
  <p:tag name="KSO_WM_UNIT_FILL_FORE_SCHEMECOLOR_INDEX" val="6"/>
  <p:tag name="KSO_WM_UNIT_FILL_TYPE" val="1"/>
  <p:tag name="KSO_WM_UNIT_TEXT_FILL_FORE_SCHEMECOLOR_INDEX" val="2"/>
  <p:tag name="KSO_WM_UNIT_TEXT_FILL_TYPE" val="1"/>
</p:tagLst>
</file>

<file path=ppt/tags/tag2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10"/>
  <p:tag name="KSO_WM_UNIT_ID" val="diagram783_3*l_i*1_10"/>
  <p:tag name="KSO_WM_UNIT_CLEAR" val="1"/>
  <p:tag name="KSO_WM_UNIT_LAYERLEVEL" val="1_1"/>
  <p:tag name="KSO_WM_BEAUTIFY_FLAG" val="#wm#"/>
  <p:tag name="KSO_WM_DIAGRAM_GROUP_CODE" val="l1-1"/>
  <p:tag name="KSO_WM_UNIT_FILL_FORE_SCHEMECOLOR_INDEX" val="6"/>
  <p:tag name="KSO_WM_UNIT_FILL_TYPE" val="1"/>
  <p:tag name="KSO_WM_UNIT_TEXT_FILL_FORE_SCHEMECOLOR_INDEX" val="2"/>
  <p:tag name="KSO_WM_UNIT_TEXT_FILL_TYPE" val="1"/>
</p:tagLst>
</file>

<file path=ppt/tags/tag2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11"/>
  <p:tag name="KSO_WM_UNIT_ID" val="diagram783_3*l_i*1_11"/>
  <p:tag name="KSO_WM_UNIT_CLEAR" val="1"/>
  <p:tag name="KSO_WM_UNIT_LAYERLEVEL" val="1_1"/>
  <p:tag name="KSO_WM_BEAUTIFY_FLAG" val="#wm#"/>
  <p:tag name="KSO_WM_DIAGRAM_GROUP_CODE" val="l1-1"/>
  <p:tag name="KSO_WM_UNIT_FILL_FORE_SCHEMECOLOR_INDEX" val="9"/>
  <p:tag name="KSO_WM_UNIT_FILL_TYPE" val="1"/>
  <p:tag name="KSO_WM_UNIT_TEXT_FILL_FORE_SCHEMECOLOR_INDEX" val="2"/>
  <p:tag name="KSO_WM_UNIT_TEXT_FILL_TYPE" val="1"/>
</p:tagLst>
</file>

<file path=ppt/tags/tag2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1"/>
  <p:tag name="KSO_WM_UNIT_ID" val="diagram783_3*l_i*1_1"/>
  <p:tag name="KSO_WM_UNIT_CLEAR" val="1"/>
  <p:tag name="KSO_WM_UNIT_LAYERLEVEL" val="1_1"/>
  <p:tag name="KSO_WM_BEAUTIFY_FLAG" val="#wm#"/>
  <p:tag name="KSO_WM_DIAGRAM_GROUP_CODE" val="l1-1"/>
  <p:tag name="KSO_WM_UNIT_FILL_FORE_SCHEMECOLOR_INDEX" val="9"/>
  <p:tag name="KSO_WM_UNIT_FILL_TYPE" val="1"/>
  <p:tag name="KSO_WM_UNIT_TEXT_FILL_FORE_SCHEMECOLOR_INDEX" val="2"/>
  <p:tag name="KSO_WM_UNIT_TEXT_FILL_TYPE" val="1"/>
</p:tagLst>
</file>

<file path=ppt/tags/tag3.xml><?xml version="1.0" encoding="utf-8"?>
<p:tagLst xmlns:a="http://schemas.openxmlformats.org/drawingml/2006/main" xmlns:r="http://schemas.openxmlformats.org/officeDocument/2006/relationships" xmlns:p="http://schemas.openxmlformats.org/presentationml/2006/main">
  <p:tag name="PA" val="v3.0.0"/>
</p:tagLst>
</file>

<file path=ppt/tags/tag3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h_a"/>
  <p:tag name="KSO_WM_UNIT_INDEX" val="1_2_1"/>
  <p:tag name="KSO_WM_UNIT_ID" val="diagram783_3*l_h_a*1_2_1"/>
  <p:tag name="KSO_WM_UNIT_CLEAR" val="1"/>
  <p:tag name="KSO_WM_UNIT_LAYERLEVEL" val="1_1_1"/>
  <p:tag name="KSO_WM_UNIT_VALUE" val="7"/>
  <p:tag name="KSO_WM_UNIT_HIGHLIGHT" val="0"/>
  <p:tag name="KSO_WM_UNIT_COMPATIBLE" val="0"/>
  <p:tag name="KSO_WM_BEAUTIFY_FLAG" val="#wm#"/>
  <p:tag name="KSO_WM_DIAGRAM_GROUP_CODE" val="l1-1"/>
  <p:tag name="KSO_WM_UNIT_PRESET_TEXT" val="LOREM"/>
  <p:tag name="KSO_WM_UNIT_TEXT_FILL_FORE_SCHEMECOLOR_INDEX" val="8"/>
  <p:tag name="KSO_WM_UNIT_TEXT_FILL_TYPE" val="1"/>
</p:tagLst>
</file>

<file path=ppt/tags/tag3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h_a"/>
  <p:tag name="KSO_WM_UNIT_INDEX" val="1_2_1"/>
  <p:tag name="KSO_WM_UNIT_ID" val="diagram783_3*l_h_a*1_2_1"/>
  <p:tag name="KSO_WM_UNIT_CLEAR" val="1"/>
  <p:tag name="KSO_WM_UNIT_LAYERLEVEL" val="1_1_1"/>
  <p:tag name="KSO_WM_UNIT_VALUE" val="7"/>
  <p:tag name="KSO_WM_UNIT_HIGHLIGHT" val="0"/>
  <p:tag name="KSO_WM_UNIT_COMPATIBLE" val="0"/>
  <p:tag name="KSO_WM_BEAUTIFY_FLAG" val="#wm#"/>
  <p:tag name="KSO_WM_DIAGRAM_GROUP_CODE" val="l1-1"/>
  <p:tag name="KSO_WM_UNIT_PRESET_TEXT" val="LOREM"/>
  <p:tag name="KSO_WM_UNIT_TEXT_FILL_FORE_SCHEMECOLOR_INDEX" val="8"/>
  <p:tag name="KSO_WM_UNIT_TEXT_FILL_TYPE" val="1"/>
</p:tagLst>
</file>

<file path=ppt/tags/tag3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h_a"/>
  <p:tag name="KSO_WM_UNIT_INDEX" val="1_2_1"/>
  <p:tag name="KSO_WM_UNIT_ID" val="diagram783_3*l_h_a*1_2_1"/>
  <p:tag name="KSO_WM_UNIT_CLEAR" val="1"/>
  <p:tag name="KSO_WM_UNIT_LAYERLEVEL" val="1_1_1"/>
  <p:tag name="KSO_WM_UNIT_VALUE" val="7"/>
  <p:tag name="KSO_WM_UNIT_HIGHLIGHT" val="0"/>
  <p:tag name="KSO_WM_UNIT_COMPATIBLE" val="0"/>
  <p:tag name="KSO_WM_BEAUTIFY_FLAG" val="#wm#"/>
  <p:tag name="KSO_WM_DIAGRAM_GROUP_CODE" val="l1-1"/>
  <p:tag name="KSO_WM_UNIT_PRESET_TEXT" val="LOREM"/>
  <p:tag name="KSO_WM_UNIT_TEXT_FILL_FORE_SCHEMECOLOR_INDEX" val="8"/>
  <p:tag name="KSO_WM_UNIT_TEXT_FILL_TYPE" val="1"/>
</p:tagLst>
</file>

<file path=ppt/tags/tag3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h_a"/>
  <p:tag name="KSO_WM_UNIT_INDEX" val="1_2_1"/>
  <p:tag name="KSO_WM_UNIT_ID" val="diagram783_3*l_h_a*1_2_1"/>
  <p:tag name="KSO_WM_UNIT_CLEAR" val="1"/>
  <p:tag name="KSO_WM_UNIT_LAYERLEVEL" val="1_1_1"/>
  <p:tag name="KSO_WM_UNIT_VALUE" val="7"/>
  <p:tag name="KSO_WM_UNIT_HIGHLIGHT" val="0"/>
  <p:tag name="KSO_WM_UNIT_COMPATIBLE" val="0"/>
  <p:tag name="KSO_WM_BEAUTIFY_FLAG" val="#wm#"/>
  <p:tag name="KSO_WM_DIAGRAM_GROUP_CODE" val="l1-1"/>
  <p:tag name="KSO_WM_UNIT_PRESET_TEXT" val="LOREM"/>
  <p:tag name="KSO_WM_UNIT_TEXT_FILL_FORE_SCHEMECOLOR_INDEX" val="8"/>
  <p:tag name="KSO_WM_UNIT_TEXT_FILL_TYPE" val="1"/>
</p:tagLst>
</file>

<file path=ppt/tags/tag3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h_a"/>
  <p:tag name="KSO_WM_UNIT_INDEX" val="1_2_1"/>
  <p:tag name="KSO_WM_UNIT_ID" val="diagram783_3*l_h_a*1_2_1"/>
  <p:tag name="KSO_WM_UNIT_CLEAR" val="1"/>
  <p:tag name="KSO_WM_UNIT_LAYERLEVEL" val="1_1_1"/>
  <p:tag name="KSO_WM_UNIT_VALUE" val="7"/>
  <p:tag name="KSO_WM_UNIT_HIGHLIGHT" val="0"/>
  <p:tag name="KSO_WM_UNIT_COMPATIBLE" val="0"/>
  <p:tag name="KSO_WM_BEAUTIFY_FLAG" val="#wm#"/>
  <p:tag name="KSO_WM_DIAGRAM_GROUP_CODE" val="l1-1"/>
  <p:tag name="KSO_WM_UNIT_PRESET_TEXT" val="LOREM"/>
  <p:tag name="KSO_WM_UNIT_TEXT_FILL_FORE_SCHEMECOLOR_INDEX" val="8"/>
  <p:tag name="KSO_WM_UNIT_TEXT_FILL_TYPE" val="1"/>
</p:tagLst>
</file>

<file path=ppt/tags/tag3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h_a"/>
  <p:tag name="KSO_WM_UNIT_INDEX" val="1_2_1"/>
  <p:tag name="KSO_WM_UNIT_ID" val="diagram783_3*l_h_a*1_2_1"/>
  <p:tag name="KSO_WM_UNIT_CLEAR" val="1"/>
  <p:tag name="KSO_WM_UNIT_LAYERLEVEL" val="1_1_1"/>
  <p:tag name="KSO_WM_UNIT_VALUE" val="7"/>
  <p:tag name="KSO_WM_UNIT_HIGHLIGHT" val="0"/>
  <p:tag name="KSO_WM_UNIT_COMPATIBLE" val="0"/>
  <p:tag name="KSO_WM_BEAUTIFY_FLAG" val="#wm#"/>
  <p:tag name="KSO_WM_DIAGRAM_GROUP_CODE" val="l1-1"/>
  <p:tag name="KSO_WM_UNIT_PRESET_TEXT" val="LOREM"/>
  <p:tag name="KSO_WM_UNIT_TEXT_FILL_FORE_SCHEMECOLOR_INDEX" val="8"/>
  <p:tag name="KSO_WM_UNIT_TEXT_FILL_TYPE" val="1"/>
</p:tagLst>
</file>

<file path=ppt/tags/tag3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h_a"/>
  <p:tag name="KSO_WM_UNIT_INDEX" val="1_2_1"/>
  <p:tag name="KSO_WM_UNIT_ID" val="diagram783_3*l_h_a*1_2_1"/>
  <p:tag name="KSO_WM_UNIT_CLEAR" val="1"/>
  <p:tag name="KSO_WM_UNIT_LAYERLEVEL" val="1_1_1"/>
  <p:tag name="KSO_WM_UNIT_VALUE" val="7"/>
  <p:tag name="KSO_WM_UNIT_HIGHLIGHT" val="0"/>
  <p:tag name="KSO_WM_UNIT_COMPATIBLE" val="0"/>
  <p:tag name="KSO_WM_BEAUTIFY_FLAG" val="#wm#"/>
  <p:tag name="KSO_WM_DIAGRAM_GROUP_CODE" val="l1-1"/>
  <p:tag name="KSO_WM_UNIT_PRESET_TEXT" val="LOREM"/>
  <p:tag name="KSO_WM_UNIT_TEXT_FILL_FORE_SCHEMECOLOR_INDEX" val="8"/>
  <p:tag name="KSO_WM_UNIT_TEXT_FILL_TYPE" val="1"/>
</p:tagLst>
</file>

<file path=ppt/tags/tag3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h_a"/>
  <p:tag name="KSO_WM_UNIT_INDEX" val="1_2_1"/>
  <p:tag name="KSO_WM_UNIT_ID" val="diagram783_3*l_h_a*1_2_1"/>
  <p:tag name="KSO_WM_UNIT_CLEAR" val="1"/>
  <p:tag name="KSO_WM_UNIT_LAYERLEVEL" val="1_1_1"/>
  <p:tag name="KSO_WM_UNIT_VALUE" val="7"/>
  <p:tag name="KSO_WM_UNIT_HIGHLIGHT" val="0"/>
  <p:tag name="KSO_WM_UNIT_COMPATIBLE" val="0"/>
  <p:tag name="KSO_WM_BEAUTIFY_FLAG" val="#wm#"/>
  <p:tag name="KSO_WM_DIAGRAM_GROUP_CODE" val="l1-1"/>
  <p:tag name="KSO_WM_UNIT_PRESET_TEXT" val="LOREM"/>
  <p:tag name="KSO_WM_UNIT_TEXT_FILL_FORE_SCHEMECOLOR_INDEX" val="8"/>
  <p:tag name="KSO_WM_UNIT_TEXT_FILL_TYPE" val="1"/>
</p:tagLst>
</file>

<file path=ppt/tags/tag3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h_a"/>
  <p:tag name="KSO_WM_UNIT_INDEX" val="1_2_1"/>
  <p:tag name="KSO_WM_UNIT_ID" val="diagram783_3*l_h_a*1_2_1"/>
  <p:tag name="KSO_WM_UNIT_CLEAR" val="1"/>
  <p:tag name="KSO_WM_UNIT_LAYERLEVEL" val="1_1_1"/>
  <p:tag name="KSO_WM_UNIT_VALUE" val="7"/>
  <p:tag name="KSO_WM_UNIT_HIGHLIGHT" val="0"/>
  <p:tag name="KSO_WM_UNIT_COMPATIBLE" val="0"/>
  <p:tag name="KSO_WM_BEAUTIFY_FLAG" val="#wm#"/>
  <p:tag name="KSO_WM_DIAGRAM_GROUP_CODE" val="l1-1"/>
  <p:tag name="KSO_WM_UNIT_PRESET_TEXT" val="LOREM"/>
  <p:tag name="KSO_WM_UNIT_TEXT_FILL_FORE_SCHEMECOLOR_INDEX" val="8"/>
  <p:tag name="KSO_WM_UNIT_TEXT_FILL_TYPE" val="1"/>
</p:tagLst>
</file>

<file path=ppt/tags/tag3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h_a"/>
  <p:tag name="KSO_WM_UNIT_INDEX" val="1_2_1"/>
  <p:tag name="KSO_WM_UNIT_ID" val="diagram783_3*l_h_a*1_2_1"/>
  <p:tag name="KSO_WM_UNIT_CLEAR" val="1"/>
  <p:tag name="KSO_WM_UNIT_LAYERLEVEL" val="1_1_1"/>
  <p:tag name="KSO_WM_UNIT_VALUE" val="7"/>
  <p:tag name="KSO_WM_UNIT_HIGHLIGHT" val="0"/>
  <p:tag name="KSO_WM_UNIT_COMPATIBLE" val="0"/>
  <p:tag name="KSO_WM_BEAUTIFY_FLAG" val="#wm#"/>
  <p:tag name="KSO_WM_DIAGRAM_GROUP_CODE" val="l1-1"/>
  <p:tag name="KSO_WM_UNIT_PRESET_TEXT" val="LOREM"/>
  <p:tag name="KSO_WM_UNIT_TEXT_FILL_FORE_SCHEMECOLOR_INDEX" val="8"/>
  <p:tag name="KSO_WM_UNIT_TEXT_FILL_TYPE" val="1"/>
</p:tagLst>
</file>

<file path=ppt/tags/tag4.xml><?xml version="1.0" encoding="utf-8"?>
<p:tagLst xmlns:a="http://schemas.openxmlformats.org/drawingml/2006/main" xmlns:r="http://schemas.openxmlformats.org/officeDocument/2006/relationships" xmlns:p="http://schemas.openxmlformats.org/presentationml/2006/main">
  <p:tag name="PA" val="v3.0.0"/>
</p:tagLst>
</file>

<file path=ppt/tags/tag4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h_a"/>
  <p:tag name="KSO_WM_UNIT_INDEX" val="1_2_1"/>
  <p:tag name="KSO_WM_UNIT_ID" val="diagram783_3*l_h_a*1_2_1"/>
  <p:tag name="KSO_WM_UNIT_CLEAR" val="1"/>
  <p:tag name="KSO_WM_UNIT_LAYERLEVEL" val="1_1_1"/>
  <p:tag name="KSO_WM_UNIT_VALUE" val="7"/>
  <p:tag name="KSO_WM_UNIT_HIGHLIGHT" val="0"/>
  <p:tag name="KSO_WM_UNIT_COMPATIBLE" val="0"/>
  <p:tag name="KSO_WM_BEAUTIFY_FLAG" val="#wm#"/>
  <p:tag name="KSO_WM_DIAGRAM_GROUP_CODE" val="l1-1"/>
  <p:tag name="KSO_WM_UNIT_PRESET_TEXT" val="LOREM"/>
  <p:tag name="KSO_WM_UNIT_TEXT_FILL_FORE_SCHEMECOLOR_INDEX" val="8"/>
  <p:tag name="KSO_WM_UNIT_TEXT_FILL_TYPE" val="1"/>
</p:tagLst>
</file>

<file path=ppt/tags/tag4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h_a"/>
  <p:tag name="KSO_WM_UNIT_INDEX" val="1_2_1"/>
  <p:tag name="KSO_WM_UNIT_ID" val="diagram783_3*l_h_a*1_2_1"/>
  <p:tag name="KSO_WM_UNIT_CLEAR" val="1"/>
  <p:tag name="KSO_WM_UNIT_LAYERLEVEL" val="1_1_1"/>
  <p:tag name="KSO_WM_UNIT_VALUE" val="7"/>
  <p:tag name="KSO_WM_UNIT_HIGHLIGHT" val="0"/>
  <p:tag name="KSO_WM_UNIT_COMPATIBLE" val="0"/>
  <p:tag name="KSO_WM_BEAUTIFY_FLAG" val="#wm#"/>
  <p:tag name="KSO_WM_DIAGRAM_GROUP_CODE" val="l1-1"/>
  <p:tag name="KSO_WM_UNIT_PRESET_TEXT" val="LOREM"/>
  <p:tag name="KSO_WM_UNIT_TEXT_FILL_FORE_SCHEMECOLOR_INDEX" val="8"/>
  <p:tag name="KSO_WM_UNIT_TEXT_FILL_TYPE" val="1"/>
</p:tagLst>
</file>

<file path=ppt/tags/tag4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h_a"/>
  <p:tag name="KSO_WM_UNIT_INDEX" val="1_2_1"/>
  <p:tag name="KSO_WM_UNIT_ID" val="diagram783_3*l_h_a*1_2_1"/>
  <p:tag name="KSO_WM_UNIT_CLEAR" val="1"/>
  <p:tag name="KSO_WM_UNIT_LAYERLEVEL" val="1_1_1"/>
  <p:tag name="KSO_WM_UNIT_VALUE" val="7"/>
  <p:tag name="KSO_WM_UNIT_HIGHLIGHT" val="0"/>
  <p:tag name="KSO_WM_UNIT_COMPATIBLE" val="0"/>
  <p:tag name="KSO_WM_BEAUTIFY_FLAG" val="#wm#"/>
  <p:tag name="KSO_WM_DIAGRAM_GROUP_CODE" val="l1-1"/>
  <p:tag name="KSO_WM_UNIT_PRESET_TEXT" val="LOREM"/>
  <p:tag name="KSO_WM_UNIT_TEXT_FILL_FORE_SCHEMECOLOR_INDEX" val="8"/>
  <p:tag name="KSO_WM_UNIT_TEXT_FILL_TYPE" val="1"/>
</p:tagLst>
</file>

<file path=ppt/tags/tag4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h_a"/>
  <p:tag name="KSO_WM_UNIT_INDEX" val="1_2_1"/>
  <p:tag name="KSO_WM_UNIT_ID" val="diagram783_3*l_h_a*1_2_1"/>
  <p:tag name="KSO_WM_UNIT_CLEAR" val="1"/>
  <p:tag name="KSO_WM_UNIT_LAYERLEVEL" val="1_1_1"/>
  <p:tag name="KSO_WM_UNIT_VALUE" val="7"/>
  <p:tag name="KSO_WM_UNIT_HIGHLIGHT" val="0"/>
  <p:tag name="KSO_WM_UNIT_COMPATIBLE" val="0"/>
  <p:tag name="KSO_WM_BEAUTIFY_FLAG" val="#wm#"/>
  <p:tag name="KSO_WM_DIAGRAM_GROUP_CODE" val="l1-1"/>
  <p:tag name="KSO_WM_UNIT_PRESET_TEXT" val="LOREM"/>
  <p:tag name="KSO_WM_UNIT_TEXT_FILL_FORE_SCHEMECOLOR_INDEX" val="8"/>
  <p:tag name="KSO_WM_UNIT_TEXT_FILL_TYPE" val="1"/>
</p:tagLst>
</file>

<file path=ppt/tags/tag4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h_a"/>
  <p:tag name="KSO_WM_UNIT_INDEX" val="1_2_1"/>
  <p:tag name="KSO_WM_UNIT_ID" val="diagram783_3*l_h_a*1_2_1"/>
  <p:tag name="KSO_WM_UNIT_CLEAR" val="1"/>
  <p:tag name="KSO_WM_UNIT_LAYERLEVEL" val="1_1_1"/>
  <p:tag name="KSO_WM_UNIT_VALUE" val="7"/>
  <p:tag name="KSO_WM_UNIT_HIGHLIGHT" val="0"/>
  <p:tag name="KSO_WM_UNIT_COMPATIBLE" val="0"/>
  <p:tag name="KSO_WM_BEAUTIFY_FLAG" val="#wm#"/>
  <p:tag name="KSO_WM_DIAGRAM_GROUP_CODE" val="l1-1"/>
  <p:tag name="KSO_WM_UNIT_PRESET_TEXT" val="LOREM"/>
  <p:tag name="KSO_WM_UNIT_TEXT_FILL_FORE_SCHEMECOLOR_INDEX" val="8"/>
  <p:tag name="KSO_WM_UNIT_TEXT_FILL_TYPE" val="1"/>
</p:tagLst>
</file>

<file path=ppt/tags/tag4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h_a"/>
  <p:tag name="KSO_WM_UNIT_INDEX" val="1_2_1"/>
  <p:tag name="KSO_WM_UNIT_ID" val="diagram783_3*l_h_a*1_2_1"/>
  <p:tag name="KSO_WM_UNIT_CLEAR" val="1"/>
  <p:tag name="KSO_WM_UNIT_LAYERLEVEL" val="1_1_1"/>
  <p:tag name="KSO_WM_UNIT_VALUE" val="7"/>
  <p:tag name="KSO_WM_UNIT_HIGHLIGHT" val="0"/>
  <p:tag name="KSO_WM_UNIT_COMPATIBLE" val="0"/>
  <p:tag name="KSO_WM_BEAUTIFY_FLAG" val="#wm#"/>
  <p:tag name="KSO_WM_DIAGRAM_GROUP_CODE" val="l1-1"/>
  <p:tag name="KSO_WM_UNIT_PRESET_TEXT" val="LOREM"/>
  <p:tag name="KSO_WM_UNIT_TEXT_FILL_FORE_SCHEMECOLOR_INDEX" val="8"/>
  <p:tag name="KSO_WM_UNIT_TEXT_FILL_TYPE" val="1"/>
</p:tagLst>
</file>

<file path=ppt/tags/tag4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h_a"/>
  <p:tag name="KSO_WM_UNIT_INDEX" val="1_2_1"/>
  <p:tag name="KSO_WM_UNIT_ID" val="diagram783_3*l_h_a*1_2_1"/>
  <p:tag name="KSO_WM_UNIT_CLEAR" val="1"/>
  <p:tag name="KSO_WM_UNIT_LAYERLEVEL" val="1_1_1"/>
  <p:tag name="KSO_WM_UNIT_VALUE" val="7"/>
  <p:tag name="KSO_WM_UNIT_HIGHLIGHT" val="0"/>
  <p:tag name="KSO_WM_UNIT_COMPATIBLE" val="0"/>
  <p:tag name="KSO_WM_BEAUTIFY_FLAG" val="#wm#"/>
  <p:tag name="KSO_WM_DIAGRAM_GROUP_CODE" val="l1-1"/>
  <p:tag name="KSO_WM_UNIT_PRESET_TEXT" val="LOREM"/>
  <p:tag name="KSO_WM_UNIT_TEXT_FILL_FORE_SCHEMECOLOR_INDEX" val="8"/>
  <p:tag name="KSO_WM_UNIT_TEXT_FILL_TYPE" val="1"/>
</p:tagLst>
</file>

<file path=ppt/tags/tag4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3"/>
  <p:tag name="KSO_WM_UNIT_ID" val="diagram783_3*l_i*1_3"/>
  <p:tag name="KSO_WM_UNIT_CLEAR" val="1"/>
  <p:tag name="KSO_WM_UNIT_LAYERLEVEL" val="1_1"/>
  <p:tag name="KSO_WM_BEAUTIFY_FLAG" val="#wm#"/>
  <p:tag name="KSO_WM_DIAGRAM_GROUP_CODE" val="l1-1"/>
  <p:tag name="KSO_WM_UNIT_FILL_FORE_SCHEMECOLOR_INDEX" val="8"/>
  <p:tag name="KSO_WM_UNIT_FILL_TYPE" val="1"/>
  <p:tag name="KSO_WM_UNIT_TEXT_FILL_FORE_SCHEMECOLOR_INDEX" val="2"/>
  <p:tag name="KSO_WM_UNIT_TEXT_FILL_TYPE" val="1"/>
</p:tagLst>
</file>

<file path=ppt/tags/tag4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12"/>
  <p:tag name="KSO_WM_UNIT_ID" val="diagram783_3*l_i*1_12"/>
  <p:tag name="KSO_WM_UNIT_CLEAR" val="1"/>
  <p:tag name="KSO_WM_UNIT_LAYERLEVEL" val="1_1"/>
  <p:tag name="KSO_WM_BEAUTIFY_FLAG" val="#wm#"/>
  <p:tag name="KSO_WM_DIAGRAM_GROUP_CODE" val="l1-1"/>
  <p:tag name="KSO_WM_UNIT_FILL_FORE_SCHEMECOLOR_INDEX" val="8"/>
  <p:tag name="KSO_WM_UNIT_FILL_TYPE" val="1"/>
  <p:tag name="KSO_WM_UNIT_TEXT_FILL_FORE_SCHEMECOLOR_INDEX" val="2"/>
  <p:tag name="KSO_WM_UNIT_TEXT_FILL_TYPE" val="1"/>
</p:tagLst>
</file>

<file path=ppt/tags/tag4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h_a"/>
  <p:tag name="KSO_WM_UNIT_INDEX" val="1_2_1"/>
  <p:tag name="KSO_WM_UNIT_ID" val="diagram783_3*l_h_a*1_2_1"/>
  <p:tag name="KSO_WM_UNIT_CLEAR" val="1"/>
  <p:tag name="KSO_WM_UNIT_LAYERLEVEL" val="1_1_1"/>
  <p:tag name="KSO_WM_UNIT_VALUE" val="7"/>
  <p:tag name="KSO_WM_UNIT_HIGHLIGHT" val="0"/>
  <p:tag name="KSO_WM_UNIT_COMPATIBLE" val="0"/>
  <p:tag name="KSO_WM_BEAUTIFY_FLAG" val="#wm#"/>
  <p:tag name="KSO_WM_DIAGRAM_GROUP_CODE" val="l1-1"/>
  <p:tag name="KSO_WM_UNIT_PRESET_TEXT" val="LOREM"/>
  <p:tag name="KSO_WM_UNIT_TEXT_FILL_FORE_SCHEMECOLOR_INDEX" val="8"/>
  <p:tag name="KSO_WM_UNIT_TEXT_FILL_TYPE" val="1"/>
</p:tagLst>
</file>

<file path=ppt/tags/tag5.xml><?xml version="1.0" encoding="utf-8"?>
<p:tagLst xmlns:a="http://schemas.openxmlformats.org/drawingml/2006/main" xmlns:r="http://schemas.openxmlformats.org/officeDocument/2006/relationships" xmlns:p="http://schemas.openxmlformats.org/presentationml/2006/main">
  <p:tag name="PA" val="v3.0.0"/>
</p:tagLst>
</file>

<file path=ppt/tags/tag5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h_a"/>
  <p:tag name="KSO_WM_UNIT_INDEX" val="1_2_1"/>
  <p:tag name="KSO_WM_UNIT_ID" val="diagram783_3*l_h_a*1_2_1"/>
  <p:tag name="KSO_WM_UNIT_CLEAR" val="1"/>
  <p:tag name="KSO_WM_UNIT_LAYERLEVEL" val="1_1_1"/>
  <p:tag name="KSO_WM_UNIT_VALUE" val="7"/>
  <p:tag name="KSO_WM_UNIT_HIGHLIGHT" val="0"/>
  <p:tag name="KSO_WM_UNIT_COMPATIBLE" val="0"/>
  <p:tag name="KSO_WM_BEAUTIFY_FLAG" val="#wm#"/>
  <p:tag name="KSO_WM_DIAGRAM_GROUP_CODE" val="l1-1"/>
  <p:tag name="KSO_WM_UNIT_PRESET_TEXT" val="LOREM"/>
  <p:tag name="KSO_WM_UNIT_TEXT_FILL_FORE_SCHEMECOLOR_INDEX" val="8"/>
  <p:tag name="KSO_WM_UNIT_TEXT_FILL_TYPE" val="1"/>
</p:tagLst>
</file>

<file path=ppt/tags/tag5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h_a"/>
  <p:tag name="KSO_WM_UNIT_INDEX" val="1_2_1"/>
  <p:tag name="KSO_WM_UNIT_ID" val="diagram783_3*l_h_a*1_2_1"/>
  <p:tag name="KSO_WM_UNIT_CLEAR" val="1"/>
  <p:tag name="KSO_WM_UNIT_LAYERLEVEL" val="1_1_1"/>
  <p:tag name="KSO_WM_UNIT_VALUE" val="7"/>
  <p:tag name="KSO_WM_UNIT_HIGHLIGHT" val="0"/>
  <p:tag name="KSO_WM_UNIT_COMPATIBLE" val="0"/>
  <p:tag name="KSO_WM_BEAUTIFY_FLAG" val="#wm#"/>
  <p:tag name="KSO_WM_DIAGRAM_GROUP_CODE" val="l1-1"/>
  <p:tag name="KSO_WM_UNIT_PRESET_TEXT" val="LOREM"/>
  <p:tag name="KSO_WM_UNIT_TEXT_FILL_FORE_SCHEMECOLOR_INDEX" val="8"/>
  <p:tag name="KSO_WM_UNIT_TEXT_FILL_TYPE" val="1"/>
</p:tagLst>
</file>

<file path=ppt/tags/tag5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1"/>
  <p:tag name="KSO_WM_UNIT_ID" val="diagram783_3*l_i*1_1"/>
  <p:tag name="KSO_WM_UNIT_CLEAR" val="1"/>
  <p:tag name="KSO_WM_UNIT_LAYERLEVEL" val="1_1"/>
  <p:tag name="KSO_WM_BEAUTIFY_FLAG" val="#wm#"/>
  <p:tag name="KSO_WM_DIAGRAM_GROUP_CODE" val="l1-1"/>
  <p:tag name="KSO_WM_UNIT_FILL_FORE_SCHEMECOLOR_INDEX" val="9"/>
  <p:tag name="KSO_WM_UNIT_FILL_TYPE" val="1"/>
  <p:tag name="KSO_WM_UNIT_TEXT_FILL_FORE_SCHEMECOLOR_INDEX" val="2"/>
  <p:tag name="KSO_WM_UNIT_TEXT_FILL_TYPE" val="1"/>
</p:tagLst>
</file>

<file path=ppt/tags/tag53.xml><?xml version="1.0" encoding="utf-8"?>
<p:tagLst xmlns:a="http://schemas.openxmlformats.org/drawingml/2006/main" xmlns:r="http://schemas.openxmlformats.org/officeDocument/2006/relationships" xmlns:p="http://schemas.openxmlformats.org/presentationml/2006/main">
  <p:tag name="KSO_WM_UNIT_TABLE_BEAUTIFY" val="smartTable{7e11a08b-bec3-4c5a-aba5-6933131e7892}"/>
</p:tagLst>
</file>

<file path=ppt/tags/tag54.xml><?xml version="1.0" encoding="utf-8"?>
<p:tagLst xmlns:a="http://schemas.openxmlformats.org/drawingml/2006/main" xmlns:r="http://schemas.openxmlformats.org/officeDocument/2006/relationships" xmlns:p="http://schemas.openxmlformats.org/presentationml/2006/main">
  <p:tag name="KSO_WM_UNIT_TABLE_BEAUTIFY" val="smartTable{aa156541-920d-480d-a74f-35fd2f21b202}"/>
</p:tagLst>
</file>

<file path=ppt/tags/tag55.xml><?xml version="1.0" encoding="utf-8"?>
<p:tagLst xmlns:a="http://schemas.openxmlformats.org/drawingml/2006/main" xmlns:r="http://schemas.openxmlformats.org/officeDocument/2006/relationships" xmlns:p="http://schemas.openxmlformats.org/presentationml/2006/main">
  <p:tag name="KSO_WM_UNIT_TABLE_BEAUTIFY" val="smartTable{811261af-7c23-4b86-a803-7d4bc6318e68}"/>
</p:tagLst>
</file>

<file path=ppt/tags/tag56.xml><?xml version="1.0" encoding="utf-8"?>
<p:tagLst xmlns:a="http://schemas.openxmlformats.org/drawingml/2006/main" xmlns:r="http://schemas.openxmlformats.org/officeDocument/2006/relationships" xmlns:p="http://schemas.openxmlformats.org/presentationml/2006/main">
  <p:tag name="KSO_WM_UNIT_TABLE_BEAUTIFY" val="smartTable{611db2a1-416a-4c6a-a123-12ce41f51af1}"/>
</p:tagLst>
</file>

<file path=ppt/tags/tag57.xml><?xml version="1.0" encoding="utf-8"?>
<p:tagLst xmlns:a="http://schemas.openxmlformats.org/drawingml/2006/main" xmlns:r="http://schemas.openxmlformats.org/officeDocument/2006/relationships" xmlns:p="http://schemas.openxmlformats.org/presentationml/2006/main">
  <p:tag name="KSO_WM_UNIT_TABLE_BEAUTIFY" val="smartTable{65bbc322-fff6-4bd2-9751-8791b4b11da9}"/>
</p:tagLst>
</file>

<file path=ppt/tags/tag58.xml><?xml version="1.0" encoding="utf-8"?>
<p:tagLst xmlns:a="http://schemas.openxmlformats.org/drawingml/2006/main" xmlns:r="http://schemas.openxmlformats.org/officeDocument/2006/relationships" xmlns:p="http://schemas.openxmlformats.org/presentationml/2006/main">
  <p:tag name="KSO_WM_UNIT_TABLE_BEAUTIFY" val="smartTable{877f3fc5-d6df-404c-8058-073bdf90d0cc}"/>
</p:tagLst>
</file>

<file path=ppt/tags/tag59.xml><?xml version="1.0" encoding="utf-8"?>
<p:tagLst xmlns:a="http://schemas.openxmlformats.org/drawingml/2006/main" xmlns:r="http://schemas.openxmlformats.org/officeDocument/2006/relationships" xmlns:p="http://schemas.openxmlformats.org/presentationml/2006/main">
  <p:tag name="KSO_WM_UNIT_TABLE_BEAUTIFY" val="smartTable{d4953521-e7f6-4deb-bd6c-42c7cd78d757}"/>
</p:tagLst>
</file>

<file path=ppt/tags/tag6.xml><?xml version="1.0" encoding="utf-8"?>
<p:tagLst xmlns:a="http://schemas.openxmlformats.org/drawingml/2006/main" xmlns:r="http://schemas.openxmlformats.org/officeDocument/2006/relationships" xmlns:p="http://schemas.openxmlformats.org/presentationml/2006/main">
  <p:tag name="PA" val="v3.0.0"/>
</p:tagLst>
</file>

<file path=ppt/tags/tag60.xml><?xml version="1.0" encoding="utf-8"?>
<p:tagLst xmlns:a="http://schemas.openxmlformats.org/drawingml/2006/main" xmlns:r="http://schemas.openxmlformats.org/officeDocument/2006/relationships" xmlns:p="http://schemas.openxmlformats.org/presentationml/2006/main">
  <p:tag name="KSO_WM_UNIT_TABLE_BEAUTIFY" val="smartTable{a459c7d1-e127-4702-be66-3f40abac80ed}"/>
</p:tagLst>
</file>

<file path=ppt/tags/tag61.xml><?xml version="1.0" encoding="utf-8"?>
<p:tagLst xmlns:a="http://schemas.openxmlformats.org/drawingml/2006/main" xmlns:r="http://schemas.openxmlformats.org/officeDocument/2006/relationships" xmlns:p="http://schemas.openxmlformats.org/presentationml/2006/main">
  <p:tag name="KSO_WM_UNIT_TABLE_BEAUTIFY" val="smartTable{de882174-0446-444c-b1db-94dd27c99bd2}"/>
</p:tagLst>
</file>

<file path=ppt/tags/tag62.xml><?xml version="1.0" encoding="utf-8"?>
<p:tagLst xmlns:a="http://schemas.openxmlformats.org/drawingml/2006/main" xmlns:r="http://schemas.openxmlformats.org/officeDocument/2006/relationships" xmlns:p="http://schemas.openxmlformats.org/presentationml/2006/main">
  <p:tag name="KSO_WM_UNIT_TABLE_BEAUTIFY" val="smartTable{225fedfa-49c5-4801-95de-ea874c4948f3}"/>
</p:tagLst>
</file>

<file path=ppt/tags/tag63.xml><?xml version="1.0" encoding="utf-8"?>
<p:tagLst xmlns:a="http://schemas.openxmlformats.org/drawingml/2006/main" xmlns:r="http://schemas.openxmlformats.org/officeDocument/2006/relationships" xmlns:p="http://schemas.openxmlformats.org/presentationml/2006/main">
  <p:tag name="KSO_WM_UNIT_TABLE_BEAUTIFY" val="smartTable{62b79a16-9ed2-4681-97b5-b8fe28dbbb67}"/>
</p:tagLst>
</file>

<file path=ppt/tags/tag7.xml><?xml version="1.0" encoding="utf-8"?>
<p:tagLst xmlns:a="http://schemas.openxmlformats.org/drawingml/2006/main" xmlns:r="http://schemas.openxmlformats.org/officeDocument/2006/relationships" xmlns:p="http://schemas.openxmlformats.org/presentationml/2006/main">
  <p:tag name="PA" val="v3.0.0"/>
</p:tagLst>
</file>

<file path=ppt/tags/tag8.xml><?xml version="1.0" encoding="utf-8"?>
<p:tagLst xmlns:a="http://schemas.openxmlformats.org/drawingml/2006/main" xmlns:r="http://schemas.openxmlformats.org/officeDocument/2006/relationships" xmlns:p="http://schemas.openxmlformats.org/presentationml/2006/main">
  <p:tag name="KSO_WM_UNIT_TABLE_BEAUTIFY" val="smartTable{70fd0b2e-e61a-4045-b466-42775f2b9999}"/>
</p:tagLst>
</file>

<file path=ppt/tags/tag9.xml><?xml version="1.0" encoding="utf-8"?>
<p:tagLst xmlns:a="http://schemas.openxmlformats.org/drawingml/2006/main" xmlns:r="http://schemas.openxmlformats.org/officeDocument/2006/relationships" xmlns:p="http://schemas.openxmlformats.org/presentationml/2006/main">
  <p:tag name="KSO_WM_UNIT_TABLE_BEAUTIFY" val="smartTable{a7341f3b-fe8c-4ac0-8fb8-14c01f79e8a8}"/>
</p:tagLst>
</file>

<file path=ppt/theme/theme1.xml><?xml version="1.0" encoding="utf-8"?>
<a:theme xmlns:a="http://schemas.openxmlformats.org/drawingml/2006/main" name="2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7999</Words>
  <Application>Microsoft Office PowerPoint</Application>
  <PresentationFormat>宽屏</PresentationFormat>
  <Paragraphs>1396</Paragraphs>
  <Slides>68</Slides>
  <Notes>59</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68</vt:i4>
      </vt:variant>
    </vt:vector>
  </HeadingPairs>
  <TitlesOfParts>
    <vt:vector size="78" baseType="lpstr">
      <vt:lpstr>方正黑体简体</vt:lpstr>
      <vt:lpstr>华文行楷</vt:lpstr>
      <vt:lpstr>宋体</vt:lpstr>
      <vt:lpstr>微软雅黑</vt:lpstr>
      <vt:lpstr>Arial</vt:lpstr>
      <vt:lpstr>Calibri</vt:lpstr>
      <vt:lpstr>Wingdings</vt:lpstr>
      <vt:lpstr>2_自定义设计方案</vt:lpstr>
      <vt:lpstr>Package</vt:lpstr>
      <vt:lpstr>Microsoft Excel 97-2003 Worksheet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韩 金瓶</cp:lastModifiedBy>
  <cp:revision>1769</cp:revision>
  <dcterms:created xsi:type="dcterms:W3CDTF">2015-05-05T08:02:00Z</dcterms:created>
  <dcterms:modified xsi:type="dcterms:W3CDTF">2021-05-23T13:42:48Z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2052-11.1.0.9662</vt:lpwstr>
  </property>
</Properties>
</file>