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46" r:id="rId5"/>
    <p:sldId id="260" r:id="rId6"/>
    <p:sldId id="261" r:id="rId7"/>
    <p:sldId id="348" r:id="rId8"/>
    <p:sldId id="349" r:id="rId9"/>
    <p:sldId id="412" r:id="rId10"/>
    <p:sldId id="350" r:id="rId11"/>
    <p:sldId id="262" r:id="rId12"/>
    <p:sldId id="319" r:id="rId13"/>
    <p:sldId id="295" r:id="rId14"/>
    <p:sldId id="360" r:id="rId15"/>
    <p:sldId id="264" r:id="rId16"/>
    <p:sldId id="353" r:id="rId17"/>
    <p:sldId id="265" r:id="rId18"/>
    <p:sldId id="352" r:id="rId19"/>
    <p:sldId id="296" r:id="rId20"/>
    <p:sldId id="354" r:id="rId21"/>
    <p:sldId id="297" r:id="rId22"/>
    <p:sldId id="355" r:id="rId23"/>
    <p:sldId id="395" r:id="rId24"/>
    <p:sldId id="413" r:id="rId25"/>
    <p:sldId id="364" r:id="rId26"/>
    <p:sldId id="386" r:id="rId27"/>
    <p:sldId id="366" r:id="rId28"/>
    <p:sldId id="388" r:id="rId29"/>
    <p:sldId id="394" r:id="rId30"/>
    <p:sldId id="361" r:id="rId31"/>
    <p:sldId id="358" r:id="rId32"/>
    <p:sldId id="444" r:id="rId33"/>
    <p:sldId id="299" r:id="rId34"/>
    <p:sldId id="300" r:id="rId35"/>
    <p:sldId id="391" r:id="rId36"/>
    <p:sldId id="392" r:id="rId37"/>
    <p:sldId id="359" r:id="rId38"/>
    <p:sldId id="306" r:id="rId39"/>
    <p:sldId id="307" r:id="rId40"/>
    <p:sldId id="308" r:id="rId41"/>
    <p:sldId id="446" r:id="rId42"/>
    <p:sldId id="445" r:id="rId43"/>
    <p:sldId id="320"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B22642"/>
    <a:srgbClr val="B01F3C"/>
    <a:srgbClr val="B52E49"/>
    <a:srgbClr val="A5002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t>今天开始第七章</a:t>
            </a:r>
            <a:r>
              <a:rPr lang="en-US" altLang="zh-CN"/>
              <a:t>Flume</a:t>
            </a:r>
            <a:r>
              <a:rPr lang="zh-CN" altLang="en-US"/>
              <a:t>的学习</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接下来，我们进一步了解下什么是</a:t>
            </a:r>
            <a:r>
              <a:rPr lang="en-US" altLang="zh-CN"/>
              <a:t>Flume</a:t>
            </a:r>
            <a:r>
              <a:rPr lang="zh-CN" altLang="en-US"/>
              <a:t>。</a:t>
            </a:r>
            <a:r>
              <a:rPr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Flume是一个</a:t>
            </a:r>
            <a:r>
              <a:rPr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高可用的，高可靠的</a:t>
            </a:r>
            <a:r>
              <a:rPr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，分布式的</a:t>
            </a:r>
            <a:r>
              <a:rPr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海量日志</a:t>
            </a:r>
            <a:r>
              <a:rPr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采集、</a:t>
            </a:r>
            <a:r>
              <a:rPr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聚合和传输</a:t>
            </a:r>
            <a:r>
              <a:rPr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的系统</a:t>
            </a:r>
            <a:r>
              <a:rPr lang="zh-CN"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endParaRPr lang="zh-CN"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a:p>
            <a:r>
              <a:rPr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Flume支持在日志系统中定制各类数据发送方，用于收集数据</a:t>
            </a:r>
            <a:r>
              <a:rPr lang="zh-CN"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endParaRPr lang="zh-CN"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a:p>
            <a:r>
              <a:rPr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Flume提供对数据进行简单处理，并写到各种数据接</a:t>
            </a:r>
            <a:r>
              <a:rPr lang="zh-CN"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收</a:t>
            </a:r>
            <a:r>
              <a:rPr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方（可定制）的能力。</a:t>
            </a:r>
            <a:endParaRPr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a:p>
            <a:endParaRPr lang="zh-CN"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再看下</a:t>
            </a:r>
            <a:r>
              <a:rPr lang="en-US" altLang="zh-CN"/>
              <a:t>Flume</a:t>
            </a:r>
            <a:r>
              <a:rPr lang="zh-CN" altLang="en-US"/>
              <a:t>在</a:t>
            </a:r>
            <a:r>
              <a:rPr lang="en-US" altLang="zh-CN"/>
              <a:t>Hadoop</a:t>
            </a:r>
            <a:r>
              <a:rPr lang="zh-CN" altLang="en-US"/>
              <a:t>生态圈中的位置，见图中红色虚线框的部分。它和后面将要学习的</a:t>
            </a:r>
            <a:r>
              <a:rPr lang="en-US" altLang="zh-CN"/>
              <a:t>Sqoop</a:t>
            </a:r>
            <a:r>
              <a:rPr lang="zh-CN" altLang="en-US"/>
              <a:t>一样，都是一种数据采集引擎。</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再看下</a:t>
            </a:r>
            <a:r>
              <a:rPr lang="en-US" altLang="zh-CN"/>
              <a:t>Flume</a:t>
            </a:r>
            <a:r>
              <a:rPr lang="zh-CN" altLang="en-US"/>
              <a:t>的特点。有</a:t>
            </a:r>
            <a:r>
              <a:rPr lang="en-US" altLang="zh-CN"/>
              <a:t>4</a:t>
            </a:r>
            <a:r>
              <a:rPr lang="zh-CN" altLang="en-US"/>
              <a:t>点。这里了解即可。</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我们再看第</a:t>
            </a:r>
            <a:r>
              <a:rPr lang="en-US" altLang="zh-CN"/>
              <a:t>2</a:t>
            </a:r>
            <a:r>
              <a:rPr lang="zh-CN" altLang="en-US"/>
              <a:t>小节，</a:t>
            </a:r>
            <a:r>
              <a:rPr lang="en-US" altLang="zh-CN"/>
              <a:t>Flume</a:t>
            </a:r>
            <a:r>
              <a:rPr lang="zh-CN" altLang="en-US"/>
              <a:t>的架构。</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这是生活中的水槽（英文也是</a:t>
            </a:r>
            <a:r>
              <a:rPr lang="en-US" altLang="zh-CN"/>
              <a:t>Flume</a:t>
            </a:r>
            <a:r>
              <a:rPr lang="zh-CN" altLang="en-US"/>
              <a:t>）。可以看出，源头是水龙头，它产生水，水流动并存储到容器中。这是比较简单的数据传输和存储的模型。</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我们再看这章学习的</a:t>
            </a:r>
            <a:r>
              <a:rPr lang="en-US" altLang="zh-CN"/>
              <a:t>Flume</a:t>
            </a:r>
            <a:r>
              <a:rPr lang="zh-CN" altLang="en-US"/>
              <a:t>，它的架构又是怎样的？</a:t>
            </a:r>
            <a:endParaRPr lang="zh-CN" altLang="en-US"/>
          </a:p>
          <a:p>
            <a:r>
              <a:rPr lang="zh-CN" altLang="en-US"/>
              <a:t>  因为它的数据源可以有很多种，比如：</a:t>
            </a:r>
            <a:r>
              <a:rPr lang="en-US" altLang="zh-CN"/>
              <a:t>Spooling Directory</a:t>
            </a:r>
            <a:r>
              <a:rPr lang="zh-CN" altLang="en-US"/>
              <a:t>，可以指定某个监控的目录，当这个目录有新的日志产生时，会被采集到。还有</a:t>
            </a:r>
            <a:r>
              <a:rPr lang="en-US" altLang="zh-CN"/>
              <a:t>NetCat TCP</a:t>
            </a:r>
            <a:r>
              <a:rPr lang="zh-CN" altLang="en-US"/>
              <a:t>，可以监听</a:t>
            </a:r>
            <a:r>
              <a:rPr lang="en-US" altLang="zh-CN"/>
              <a:t>TCP</a:t>
            </a:r>
            <a:r>
              <a:rPr lang="zh-CN" altLang="en-US"/>
              <a:t>网络连接的数据。还有</a:t>
            </a:r>
            <a:r>
              <a:rPr lang="en-US" altLang="zh-CN"/>
              <a:t>Avro Source</a:t>
            </a:r>
            <a:r>
              <a:rPr lang="zh-CN" altLang="en-US"/>
              <a:t>（</a:t>
            </a:r>
            <a:r>
              <a:rPr lang="zh-CN" altLang="en-US">
                <a:sym typeface="+mn-ea"/>
              </a:rPr>
              <a:t>至于什么是</a:t>
            </a:r>
            <a:r>
              <a:rPr lang="en-US" altLang="zh-CN">
                <a:sym typeface="+mn-ea"/>
              </a:rPr>
              <a:t>Avro</a:t>
            </a:r>
            <a:r>
              <a:rPr lang="zh-CN" altLang="en-US">
                <a:sym typeface="+mn-ea"/>
              </a:rPr>
              <a:t>，接下来的内容会解析</a:t>
            </a:r>
            <a:r>
              <a:rPr lang="zh-CN" altLang="en-US"/>
              <a:t>），</a:t>
            </a:r>
            <a:r>
              <a:rPr lang="en-US" altLang="zh-CN"/>
              <a:t>Kafka</a:t>
            </a:r>
            <a:r>
              <a:rPr lang="zh-CN" altLang="en-US"/>
              <a:t>（</a:t>
            </a:r>
            <a:r>
              <a:rPr lang="en-US" altLang="zh-CN"/>
              <a:t>Kafak</a:t>
            </a:r>
            <a:r>
              <a:rPr lang="zh-CN" altLang="en-US"/>
              <a:t>是一种消息中间</a:t>
            </a:r>
            <a:r>
              <a:rPr lang="zh-CN" altLang="en-US">
                <a:sym typeface="+mn-ea"/>
              </a:rPr>
              <a:t>件）</a:t>
            </a:r>
            <a:r>
              <a:rPr lang="zh-CN" altLang="en-US"/>
              <a:t>。</a:t>
            </a:r>
            <a:endParaRPr lang="zh-CN" altLang="en-US"/>
          </a:p>
          <a:p>
            <a:r>
              <a:rPr lang="zh-CN" altLang="en-US"/>
              <a:t>  而发送的目的的也有很多，有</a:t>
            </a:r>
            <a:r>
              <a:rPr lang="en-US" altLang="zh-CN"/>
              <a:t>HDFS</a:t>
            </a:r>
            <a:r>
              <a:rPr lang="zh-CN" altLang="en-US"/>
              <a:t>、</a:t>
            </a:r>
            <a:r>
              <a:rPr lang="en-US" altLang="zh-CN"/>
              <a:t>Hive</a:t>
            </a:r>
            <a:r>
              <a:rPr lang="zh-CN" altLang="en-US"/>
              <a:t>、</a:t>
            </a:r>
            <a:r>
              <a:rPr lang="en-US" altLang="zh-CN"/>
              <a:t>Kafak</a:t>
            </a:r>
            <a:r>
              <a:rPr lang="zh-CN" altLang="en-US"/>
              <a:t>、</a:t>
            </a:r>
            <a:r>
              <a:rPr lang="en-US" altLang="zh-CN"/>
              <a:t>Logger</a:t>
            </a:r>
            <a:r>
              <a:rPr lang="zh-CN" altLang="en-US"/>
              <a:t>等。</a:t>
            </a:r>
            <a:endParaRPr lang="zh-CN" altLang="en-US"/>
          </a:p>
          <a:p>
            <a:r>
              <a:rPr lang="zh-CN" altLang="en-US"/>
              <a:t>  既然有这么多的源数据源、有哪么多种数据目的地，</a:t>
            </a:r>
            <a:r>
              <a:rPr lang="en-US" altLang="zh-CN"/>
              <a:t>Flume</a:t>
            </a:r>
            <a:r>
              <a:rPr lang="zh-CN" altLang="en-US"/>
              <a:t>如何灵活支持它们呢？</a:t>
            </a:r>
            <a:endParaRPr lang="zh-CN" altLang="en-US"/>
          </a:p>
          <a:p>
            <a:r>
              <a:rPr lang="zh-CN" altLang="en-US"/>
              <a:t>  </a:t>
            </a:r>
            <a:r>
              <a:rPr lang="en-US" altLang="zh-CN"/>
              <a:t>Flume</a:t>
            </a:r>
            <a:r>
              <a:rPr lang="zh-CN" altLang="en-US"/>
              <a:t>有一个组件叫</a:t>
            </a:r>
            <a:r>
              <a:rPr lang="en-US" altLang="zh-CN"/>
              <a:t>Source</a:t>
            </a:r>
            <a:r>
              <a:rPr lang="zh-CN" altLang="en-US"/>
              <a:t>组件，它的作用是采集数据。另一个组件是</a:t>
            </a:r>
            <a:r>
              <a:rPr lang="en-US" altLang="zh-CN"/>
              <a:t>Sink</a:t>
            </a:r>
            <a:r>
              <a:rPr lang="zh-CN" altLang="en-US"/>
              <a:t>组件，它的作用是保存日志。</a:t>
            </a:r>
            <a:endParaRPr lang="zh-CN" altLang="en-US"/>
          </a:p>
          <a:p>
            <a:r>
              <a:rPr lang="zh-CN" altLang="en-US"/>
              <a:t>  而连接</a:t>
            </a:r>
            <a:r>
              <a:rPr lang="en-US" altLang="zh-CN"/>
              <a:t>Source</a:t>
            </a:r>
            <a:r>
              <a:rPr lang="zh-CN" altLang="en-US"/>
              <a:t>组件和</a:t>
            </a:r>
            <a:r>
              <a:rPr lang="en-US" altLang="zh-CN"/>
              <a:t>Sink</a:t>
            </a:r>
            <a:r>
              <a:rPr lang="zh-CN" altLang="en-US"/>
              <a:t>组件的中间组件是什么？它就是</a:t>
            </a:r>
            <a:r>
              <a:rPr lang="en-US" altLang="zh-CN"/>
              <a:t>Channel</a:t>
            </a:r>
            <a:r>
              <a:rPr lang="zh-CN" altLang="en-US"/>
              <a:t>组件，它的作用是缓存数据。常见的</a:t>
            </a:r>
            <a:r>
              <a:rPr lang="en-US" altLang="zh-CN"/>
              <a:t>Channel</a:t>
            </a:r>
            <a:r>
              <a:rPr lang="zh-CN" altLang="en-US"/>
              <a:t>组件是</a:t>
            </a:r>
            <a:r>
              <a:rPr lang="en-US" altLang="zh-CN"/>
              <a:t>MemoryChannel</a:t>
            </a:r>
            <a:r>
              <a:rPr lang="zh-CN" altLang="en-US"/>
              <a:t>，即通过内存来缓存数据。当然，还有其他类型的</a:t>
            </a:r>
            <a:r>
              <a:rPr lang="en-US" altLang="zh-CN"/>
              <a:t>Channel</a:t>
            </a:r>
            <a:r>
              <a:rPr lang="zh-CN" altLang="en-US"/>
              <a:t>组件，比如：</a:t>
            </a:r>
            <a:r>
              <a:rPr lang="en-US" altLang="zh-CN"/>
              <a:t>Kafka Channel</a:t>
            </a:r>
            <a:r>
              <a:rPr lang="zh-CN" altLang="en-US"/>
              <a:t>、</a:t>
            </a:r>
            <a:r>
              <a:rPr lang="en-US" altLang="zh-CN"/>
              <a:t>JDBC </a:t>
            </a:r>
            <a:r>
              <a:rPr lang="en-US" altLang="zh-CN">
                <a:sym typeface="+mn-ea"/>
              </a:rPr>
              <a:t>Channel</a:t>
            </a:r>
            <a:r>
              <a:rPr lang="zh-CN" altLang="en-US"/>
              <a:t>等。用得比较多的是</a:t>
            </a:r>
            <a:r>
              <a:rPr lang="en-US" altLang="zh-CN"/>
              <a:t>Memory Chanel</a:t>
            </a:r>
            <a:r>
              <a:rPr lang="zh-CN" altLang="en-US"/>
              <a:t>和</a:t>
            </a:r>
            <a:r>
              <a:rPr lang="en-US" altLang="zh-CN"/>
              <a:t>Kafka Channel</a:t>
            </a:r>
            <a:r>
              <a:rPr lang="zh-CN" altLang="en-US"/>
              <a:t>。</a:t>
            </a:r>
            <a:endParaRPr lang="zh-CN" altLang="en-US"/>
          </a:p>
          <a:p>
            <a:r>
              <a:rPr lang="zh-CN" altLang="en-US"/>
              <a:t> 由</a:t>
            </a:r>
            <a:r>
              <a:rPr lang="en-US" altLang="zh-CN"/>
              <a:t>Source</a:t>
            </a:r>
            <a:r>
              <a:rPr lang="zh-CN" altLang="en-US"/>
              <a:t>组件</a:t>
            </a:r>
            <a:r>
              <a:rPr lang="en-US" altLang="zh-CN"/>
              <a:t>+Sink</a:t>
            </a:r>
            <a:r>
              <a:rPr lang="zh-CN" altLang="en-US"/>
              <a:t>组件</a:t>
            </a:r>
            <a:r>
              <a:rPr lang="en-US" altLang="zh-CN"/>
              <a:t>+Channel</a:t>
            </a:r>
            <a:r>
              <a:rPr lang="zh-CN" altLang="en-US"/>
              <a:t>组件组合成</a:t>
            </a:r>
            <a:r>
              <a:rPr lang="en-US" altLang="zh-CN"/>
              <a:t>Agent</a:t>
            </a:r>
            <a:r>
              <a:rPr lang="zh-CN" altLang="en-US"/>
              <a:t>。它是</a:t>
            </a:r>
            <a:r>
              <a:rPr lang="en-US" altLang="zh-CN"/>
              <a:t>Flume</a:t>
            </a:r>
            <a:r>
              <a:rPr lang="zh-CN" altLang="en-US"/>
              <a:t>的核心。</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我们再总结下</a:t>
            </a:r>
            <a:r>
              <a:rPr lang="en-US" altLang="zh-CN"/>
              <a:t>Agent</a:t>
            </a:r>
            <a:r>
              <a:rPr lang="zh-CN" altLang="en-US"/>
              <a:t>三个组件它们的作用。</a:t>
            </a:r>
            <a:endParaRPr lang="zh-CN" altLang="en-US"/>
          </a:p>
          <a:p>
            <a:r>
              <a:rPr lang="en-US" altLang="zh-CN">
                <a:latin typeface="微软雅黑" panose="020B0503020204020204" charset="-122"/>
                <a:ea typeface="微软雅黑" panose="020B0503020204020204" charset="-122"/>
                <a:sym typeface="+mn-ea"/>
              </a:rPr>
              <a:t>Source</a:t>
            </a:r>
            <a:r>
              <a:rPr lang="zh-CN" altLang="en-US">
                <a:latin typeface="微软雅黑" panose="020B0503020204020204" charset="-122"/>
                <a:ea typeface="微软雅黑" panose="020B0503020204020204" charset="-122"/>
                <a:sym typeface="+mn-ea"/>
              </a:rPr>
              <a:t>组件：  从数据源接收数据（即采集数据）。</a:t>
            </a:r>
            <a:endParaRPr lang="zh-CN" altLang="en-US">
              <a:latin typeface="微软雅黑" panose="020B0503020204020204" charset="-122"/>
              <a:ea typeface="微软雅黑" panose="020B0503020204020204" charset="-122"/>
              <a:sym typeface="+mn-ea"/>
            </a:endParaRPr>
          </a:p>
          <a:p>
            <a:r>
              <a:rPr lang="en-US" altLang="zh-CN">
                <a:latin typeface="微软雅黑" panose="020B0503020204020204" charset="-122"/>
                <a:ea typeface="微软雅黑" panose="020B0503020204020204" charset="-122"/>
                <a:sym typeface="+mn-ea"/>
              </a:rPr>
              <a:t>Channel</a:t>
            </a:r>
            <a:r>
              <a:rPr lang="zh-CN" altLang="en-US">
                <a:latin typeface="微软雅黑" panose="020B0503020204020204" charset="-122"/>
                <a:ea typeface="微软雅黑" panose="020B0503020204020204" charset="-122"/>
                <a:sym typeface="+mn-ea"/>
              </a:rPr>
              <a:t>组件：连接</a:t>
            </a:r>
            <a:r>
              <a:rPr lang="en-US" altLang="zh-CN">
                <a:latin typeface="微软雅黑" panose="020B0503020204020204" charset="-122"/>
                <a:ea typeface="微软雅黑" panose="020B0503020204020204" charset="-122"/>
                <a:sym typeface="+mn-ea"/>
              </a:rPr>
              <a:t>Source</a:t>
            </a:r>
            <a:r>
              <a:rPr lang="zh-CN" altLang="en-US">
                <a:latin typeface="微软雅黑" panose="020B0503020204020204" charset="-122"/>
                <a:ea typeface="微软雅黑" panose="020B0503020204020204" charset="-122"/>
                <a:sym typeface="+mn-ea"/>
              </a:rPr>
              <a:t>和</a:t>
            </a:r>
            <a:r>
              <a:rPr lang="en-US" altLang="zh-CN">
                <a:latin typeface="微软雅黑" panose="020B0503020204020204" charset="-122"/>
                <a:ea typeface="微软雅黑" panose="020B0503020204020204" charset="-122"/>
                <a:sym typeface="+mn-ea"/>
              </a:rPr>
              <a:t>Sink</a:t>
            </a:r>
            <a:r>
              <a:rPr lang="zh-CN" altLang="en-US">
                <a:latin typeface="微软雅黑" panose="020B0503020204020204" charset="-122"/>
                <a:ea typeface="微软雅黑" panose="020B0503020204020204" charset="-122"/>
                <a:sym typeface="+mn-ea"/>
              </a:rPr>
              <a:t>的管道，缓存数据。</a:t>
            </a:r>
            <a:endParaRPr lang="zh-CN" altLang="en-US">
              <a:latin typeface="微软雅黑" panose="020B0503020204020204" charset="-122"/>
              <a:ea typeface="微软雅黑" panose="020B0503020204020204" charset="-122"/>
              <a:sym typeface="+mn-ea"/>
            </a:endParaRPr>
          </a:p>
          <a:p>
            <a:r>
              <a:rPr lang="en-US" altLang="zh-CN">
                <a:latin typeface="微软雅黑" panose="020B0503020204020204" charset="-122"/>
                <a:ea typeface="微软雅黑" panose="020B0503020204020204" charset="-122"/>
                <a:sym typeface="+mn-ea"/>
              </a:rPr>
              <a:t>Sink</a:t>
            </a:r>
            <a:r>
              <a:rPr lang="zh-CN" altLang="en-US">
                <a:latin typeface="微软雅黑" panose="020B0503020204020204" charset="-122"/>
                <a:ea typeface="微软雅黑" panose="020B0503020204020204" charset="-122"/>
                <a:sym typeface="+mn-ea"/>
              </a:rPr>
              <a:t>组件：      传递数据给目的地（即保存数据）。</a:t>
            </a:r>
            <a:endParaRPr lang="zh-CN" altLang="en-US">
              <a:latin typeface="微软雅黑" panose="020B0503020204020204" charset="-122"/>
              <a:ea typeface="微软雅黑" panose="020B0503020204020204" charset="-122"/>
              <a:sym typeface="+mn-ea"/>
            </a:endParaRPr>
          </a:p>
          <a:p>
            <a:endParaRPr lang="zh-CN" altLang="en-US">
              <a:latin typeface="微软雅黑" panose="020B0503020204020204" charset="-122"/>
              <a:ea typeface="微软雅黑" panose="020B0503020204020204" charset="-122"/>
              <a:sym typeface="+mn-ea"/>
            </a:endParaRPr>
          </a:p>
          <a:p>
            <a:r>
              <a:rPr lang="zh-CN" altLang="en-US"/>
              <a:t>但这里要注意，</a:t>
            </a:r>
            <a:r>
              <a:rPr lang="zh-CN">
                <a:solidFill>
                  <a:srgbClr val="FF0000"/>
                </a:solidFill>
                <a:latin typeface="微软雅黑" panose="020B0503020204020204" charset="-122"/>
                <a:ea typeface="微软雅黑" panose="020B0503020204020204" charset="-122"/>
                <a:sym typeface="+mn-ea"/>
              </a:rPr>
              <a:t>一般每台机器运行一个Agent，但是在一个Agent中可以包含多个Source、</a:t>
            </a:r>
            <a:r>
              <a:rPr lang="en-US" altLang="zh-CN">
                <a:solidFill>
                  <a:srgbClr val="FF0000"/>
                </a:solidFill>
                <a:latin typeface="微软雅黑" panose="020B0503020204020204" charset="-122"/>
                <a:ea typeface="微软雅黑" panose="020B0503020204020204" charset="-122"/>
                <a:sym typeface="+mn-ea"/>
              </a:rPr>
              <a:t>Channel</a:t>
            </a:r>
            <a:r>
              <a:rPr lang="zh-CN">
                <a:solidFill>
                  <a:srgbClr val="FF0000"/>
                </a:solidFill>
                <a:latin typeface="微软雅黑" panose="020B0503020204020204" charset="-122"/>
                <a:ea typeface="微软雅黑" panose="020B0503020204020204" charset="-122"/>
                <a:sym typeface="+mn-ea"/>
              </a:rPr>
              <a:t>和Sink。</a:t>
            </a:r>
            <a:endParaRPr lang="zh-CN">
              <a:solidFill>
                <a:srgbClr val="FF0000"/>
              </a:solidFill>
              <a:latin typeface="微软雅黑" panose="020B0503020204020204" charset="-122"/>
              <a:ea typeface="微软雅黑" panose="020B0503020204020204" charset="-122"/>
              <a:sym typeface="+mn-ea"/>
            </a:endParaRPr>
          </a:p>
          <a:p>
            <a:r>
              <a:rPr lang="zh-CN" altLang="en-US">
                <a:solidFill>
                  <a:srgbClr val="FF0000"/>
                </a:solidFill>
                <a:latin typeface="微软雅黑" panose="020B0503020204020204" charset="-122"/>
                <a:ea typeface="微软雅黑" panose="020B0503020204020204" charset="-122"/>
                <a:cs typeface="微软雅黑" panose="020B0503020204020204" charset="-122"/>
                <a:sym typeface="+mn-ea"/>
              </a:rPr>
              <a:t>一个</a:t>
            </a:r>
            <a:r>
              <a:rPr lang="en-US" altLang="zh-CN">
                <a:solidFill>
                  <a:srgbClr val="FF0000"/>
                </a:solidFill>
                <a:latin typeface="微软雅黑" panose="020B0503020204020204" charset="-122"/>
                <a:ea typeface="微软雅黑" panose="020B0503020204020204" charset="-122"/>
                <a:cs typeface="微软雅黑" panose="020B0503020204020204" charset="-122"/>
                <a:sym typeface="+mn-ea"/>
              </a:rPr>
              <a:t>Source</a:t>
            </a:r>
            <a:r>
              <a:rPr lang="zh-CN" altLang="en-US">
                <a:solidFill>
                  <a:srgbClr val="FF0000"/>
                </a:solidFill>
                <a:latin typeface="微软雅黑" panose="020B0503020204020204" charset="-122"/>
                <a:ea typeface="微软雅黑" panose="020B0503020204020204" charset="-122"/>
                <a:cs typeface="微软雅黑" panose="020B0503020204020204" charset="-122"/>
                <a:sym typeface="+mn-ea"/>
              </a:rPr>
              <a:t>可以指定多个</a:t>
            </a:r>
            <a:r>
              <a:rPr lang="en-US" altLang="zh-CN">
                <a:solidFill>
                  <a:srgbClr val="FF0000"/>
                </a:solidFill>
                <a:latin typeface="微软雅黑" panose="020B0503020204020204" charset="-122"/>
                <a:ea typeface="微软雅黑" panose="020B0503020204020204" charset="-122"/>
                <a:cs typeface="微软雅黑" panose="020B0503020204020204" charset="-122"/>
                <a:sym typeface="+mn-ea"/>
              </a:rPr>
              <a:t>Channel</a:t>
            </a:r>
            <a:r>
              <a:rPr lang="zh-CN" altLang="en-US">
                <a:solidFill>
                  <a:srgbClr val="FF0000"/>
                </a:solidFill>
                <a:latin typeface="微软雅黑" panose="020B0503020204020204" charset="-122"/>
                <a:ea typeface="微软雅黑" panose="020B0503020204020204" charset="-122"/>
                <a:cs typeface="微软雅黑" panose="020B0503020204020204" charset="-122"/>
                <a:sym typeface="+mn-ea"/>
              </a:rPr>
              <a:t>，因为同一个源的数据可以发送给不同的</a:t>
            </a:r>
            <a:r>
              <a:rPr lang="en-US" altLang="zh-CN">
                <a:solidFill>
                  <a:srgbClr val="FF0000"/>
                </a:solidFill>
                <a:latin typeface="微软雅黑" panose="020B0503020204020204" charset="-122"/>
                <a:ea typeface="微软雅黑" panose="020B0503020204020204" charset="-122"/>
                <a:cs typeface="微软雅黑" panose="020B0503020204020204" charset="-122"/>
                <a:sym typeface="+mn-ea"/>
              </a:rPr>
              <a:t>Channel</a:t>
            </a:r>
            <a:r>
              <a:rPr lang="zh-CN" altLang="en-US">
                <a:solidFill>
                  <a:srgbClr val="FF0000"/>
                </a:solidFill>
                <a:latin typeface="微软雅黑" panose="020B0503020204020204" charset="-122"/>
                <a:ea typeface="微软雅黑" panose="020B0503020204020204" charset="-122"/>
                <a:cs typeface="微软雅黑" panose="020B0503020204020204" charset="-122"/>
                <a:sym typeface="+mn-ea"/>
              </a:rPr>
              <a:t>。但是一个</a:t>
            </a:r>
            <a:r>
              <a:rPr lang="en-US" altLang="zh-CN">
                <a:solidFill>
                  <a:srgbClr val="FF0000"/>
                </a:solidFill>
                <a:latin typeface="微软雅黑" panose="020B0503020204020204" charset="-122"/>
                <a:ea typeface="微软雅黑" panose="020B0503020204020204" charset="-122"/>
                <a:cs typeface="微软雅黑" panose="020B0503020204020204" charset="-122"/>
                <a:sym typeface="+mn-ea"/>
              </a:rPr>
              <a:t>Sink</a:t>
            </a:r>
            <a:r>
              <a:rPr lang="zh-CN" altLang="en-US">
                <a:solidFill>
                  <a:srgbClr val="FF0000"/>
                </a:solidFill>
                <a:latin typeface="微软雅黑" panose="020B0503020204020204" charset="-122"/>
                <a:ea typeface="微软雅黑" panose="020B0503020204020204" charset="-122"/>
                <a:cs typeface="微软雅黑" panose="020B0503020204020204" charset="-122"/>
                <a:sym typeface="+mn-ea"/>
              </a:rPr>
              <a:t>只能绑定一个</a:t>
            </a:r>
            <a:r>
              <a:rPr lang="en-US" altLang="zh-CN">
                <a:solidFill>
                  <a:srgbClr val="FF0000"/>
                </a:solidFill>
                <a:latin typeface="微软雅黑" panose="020B0503020204020204" charset="-122"/>
                <a:ea typeface="微软雅黑" panose="020B0503020204020204" charset="-122"/>
                <a:cs typeface="微软雅黑" panose="020B0503020204020204" charset="-122"/>
                <a:sym typeface="+mn-ea"/>
              </a:rPr>
              <a:t>Channel</a:t>
            </a:r>
            <a:r>
              <a:rPr lang="zh-CN" altLang="en-US">
                <a:solidFill>
                  <a:srgbClr val="FF0000"/>
                </a:solidFill>
                <a:latin typeface="微软雅黑" panose="020B0503020204020204" charset="-122"/>
                <a:ea typeface="微软雅黑" panose="020B0503020204020204" charset="-122"/>
                <a:cs typeface="微软雅黑" panose="020B0503020204020204" charset="-122"/>
                <a:sym typeface="+mn-ea"/>
              </a:rPr>
              <a:t>，因为一个</a:t>
            </a:r>
            <a:r>
              <a:rPr lang="en-US" altLang="zh-CN">
                <a:solidFill>
                  <a:srgbClr val="FF0000"/>
                </a:solidFill>
                <a:latin typeface="微软雅黑" panose="020B0503020204020204" charset="-122"/>
                <a:ea typeface="微软雅黑" panose="020B0503020204020204" charset="-122"/>
                <a:cs typeface="微软雅黑" panose="020B0503020204020204" charset="-122"/>
                <a:sym typeface="+mn-ea"/>
              </a:rPr>
              <a:t>Sink</a:t>
            </a:r>
            <a:r>
              <a:rPr lang="zh-CN" altLang="en-US">
                <a:solidFill>
                  <a:srgbClr val="FF0000"/>
                </a:solidFill>
                <a:latin typeface="微软雅黑" panose="020B0503020204020204" charset="-122"/>
                <a:ea typeface="微软雅黑" panose="020B0503020204020204" charset="-122"/>
                <a:cs typeface="微软雅黑" panose="020B0503020204020204" charset="-122"/>
                <a:sym typeface="+mn-ea"/>
              </a:rPr>
              <a:t>只能从一个</a:t>
            </a:r>
            <a:r>
              <a:rPr lang="en-US" altLang="zh-CN">
                <a:solidFill>
                  <a:srgbClr val="FF0000"/>
                </a:solidFill>
                <a:latin typeface="微软雅黑" panose="020B0503020204020204" charset="-122"/>
                <a:ea typeface="微软雅黑" panose="020B0503020204020204" charset="-122"/>
                <a:cs typeface="微软雅黑" panose="020B0503020204020204" charset="-122"/>
                <a:sym typeface="+mn-ea"/>
              </a:rPr>
              <a:t>Channel</a:t>
            </a:r>
            <a:r>
              <a:rPr lang="zh-CN" altLang="en-US">
                <a:solidFill>
                  <a:srgbClr val="FF0000"/>
                </a:solidFill>
                <a:latin typeface="微软雅黑" panose="020B0503020204020204" charset="-122"/>
                <a:ea typeface="微软雅黑" panose="020B0503020204020204" charset="-122"/>
                <a:cs typeface="微软雅黑" panose="020B0503020204020204" charset="-122"/>
                <a:sym typeface="+mn-ea"/>
              </a:rPr>
              <a:t>中获取数据。</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现实中的水槽传输的介质是水，这个我们都知道。而这里的</a:t>
            </a:r>
            <a:r>
              <a:rPr lang="en-US" altLang="zh-CN"/>
              <a:t>Flume</a:t>
            </a:r>
            <a:r>
              <a:rPr lang="zh-CN" altLang="en-US"/>
              <a:t>传输的是什么呢？</a:t>
            </a:r>
            <a:endParaRPr lang="zh-CN" altLang="en-US"/>
          </a:p>
          <a:p>
            <a:r>
              <a:rPr>
                <a:latin typeface="微软雅黑" panose="020B0503020204020204" charset="-122"/>
                <a:ea typeface="微软雅黑" panose="020B0503020204020204" charset="-122"/>
                <a:sym typeface="+mn-ea"/>
              </a:rPr>
              <a:t>Flume将数据表示为</a:t>
            </a:r>
            <a:r>
              <a:rPr lang="en-US">
                <a:latin typeface="微软雅黑" panose="020B0503020204020204" charset="-122"/>
                <a:ea typeface="微软雅黑" panose="020B0503020204020204" charset="-122"/>
                <a:sym typeface="+mn-ea"/>
              </a:rPr>
              <a:t>Event</a:t>
            </a:r>
            <a:r>
              <a:rPr lang="zh-CN" altLang="en-US">
                <a:latin typeface="微软雅黑" panose="020B0503020204020204" charset="-122"/>
                <a:ea typeface="微软雅黑" panose="020B0503020204020204" charset="-122"/>
                <a:sym typeface="+mn-ea"/>
              </a:rPr>
              <a:t>。</a:t>
            </a:r>
            <a:r>
              <a:rPr>
                <a:latin typeface="微软雅黑" panose="020B0503020204020204" charset="-122"/>
                <a:ea typeface="微软雅黑" panose="020B0503020204020204" charset="-122"/>
                <a:sym typeface="+mn-ea"/>
              </a:rPr>
              <a:t>Event</a:t>
            </a:r>
            <a:r>
              <a:rPr lang="zh-CN">
                <a:latin typeface="微软雅黑" panose="020B0503020204020204" charset="-122"/>
                <a:ea typeface="微软雅黑" panose="020B0503020204020204" charset="-122"/>
                <a:sym typeface="+mn-ea"/>
              </a:rPr>
              <a:t>是</a:t>
            </a:r>
            <a:r>
              <a:rPr lang="en-US" altLang="zh-CN">
                <a:latin typeface="微软雅黑" panose="020B0503020204020204" charset="-122"/>
                <a:ea typeface="微软雅黑" panose="020B0503020204020204" charset="-122"/>
                <a:sym typeface="+mn-ea"/>
              </a:rPr>
              <a:t>Flume</a:t>
            </a:r>
            <a:r>
              <a:rPr lang="zh-CN" altLang="en-US">
                <a:latin typeface="微软雅黑" panose="020B0503020204020204" charset="-122"/>
                <a:ea typeface="微软雅黑" panose="020B0503020204020204" charset="-122"/>
                <a:sym typeface="+mn-ea"/>
              </a:rPr>
              <a:t>的</a:t>
            </a:r>
            <a:r>
              <a:rPr lang="en-US">
                <a:latin typeface="宋体" panose="02010600030101010101" pitchFamily="2" charset="-122"/>
                <a:ea typeface="宋体" panose="02010600030101010101" pitchFamily="2" charset="-122"/>
                <a:cs typeface="宋体" panose="02010600030101010101" pitchFamily="2" charset="-122"/>
                <a:sym typeface="+mn-ea"/>
              </a:rPr>
              <a:t>处理数据元，</a:t>
            </a:r>
            <a:r>
              <a:rPr lang="zh-CN" altLang="en-US">
                <a:latin typeface="宋体" panose="02010600030101010101" pitchFamily="2" charset="-122"/>
                <a:ea typeface="宋体" panose="02010600030101010101" pitchFamily="2" charset="-122"/>
                <a:cs typeface="宋体" panose="02010600030101010101" pitchFamily="2" charset="-122"/>
                <a:sym typeface="+mn-ea"/>
              </a:rPr>
              <a:t>它</a:t>
            </a:r>
            <a:r>
              <a:rPr lang="en-US">
                <a:latin typeface="宋体" panose="02010600030101010101" pitchFamily="2" charset="-122"/>
                <a:ea typeface="宋体" panose="02010600030101010101" pitchFamily="2" charset="-122"/>
                <a:cs typeface="宋体" panose="02010600030101010101" pitchFamily="2" charset="-122"/>
                <a:sym typeface="+mn-ea"/>
              </a:rPr>
              <a:t>可能是一条日志、一个Avro对象等，通常约4KB大小</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我们接着第</a:t>
            </a:r>
            <a:r>
              <a:rPr lang="en-US" altLang="zh-CN"/>
              <a:t>3</a:t>
            </a:r>
            <a:r>
              <a:rPr lang="zh-CN" altLang="en-US"/>
              <a:t>小节的内容：</a:t>
            </a:r>
            <a:r>
              <a:rPr lang="en-US" altLang="zh-CN"/>
              <a:t>Flume</a:t>
            </a:r>
            <a:r>
              <a:rPr lang="zh-CN" altLang="en-US"/>
              <a:t>的安装。</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安装过程比较简单。</a:t>
            </a:r>
            <a:r>
              <a:rPr lang="en-US" altLang="zh-CN"/>
              <a:t>Flume</a:t>
            </a:r>
            <a:r>
              <a:rPr lang="zh-CN" altLang="en-US"/>
              <a:t>的安装是</a:t>
            </a:r>
            <a:r>
              <a:rPr lang="en-US" altLang="zh-CN"/>
              <a:t>Hadoop</a:t>
            </a:r>
            <a:r>
              <a:rPr lang="zh-CN" altLang="en-US"/>
              <a:t>所有组件中比较简单的一个。分成</a:t>
            </a:r>
            <a:r>
              <a:rPr lang="en-US" altLang="zh-CN"/>
              <a:t>3</a:t>
            </a:r>
            <a:r>
              <a:rPr lang="zh-CN" altLang="en-US"/>
              <a:t>步：第一步是下载安装包。</a:t>
            </a:r>
            <a:endParaRPr lang="zh-CN" altLang="en-US"/>
          </a:p>
          <a:p>
            <a:r>
              <a:rPr lang="zh-CN" altLang="en-US"/>
              <a:t>第二步是解压安装包。第三步是设置环境变量并使其生效。</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先说一下课程目标，第一是了解</a:t>
            </a:r>
            <a:r>
              <a:rPr lang="en-US" altLang="zh-CN"/>
              <a:t>Flume</a:t>
            </a:r>
            <a:r>
              <a:rPr lang="zh-CN" altLang="en-US"/>
              <a:t>的基本概念，第二是</a:t>
            </a:r>
            <a:r>
              <a:rPr lang="zh-CN" dirty="0">
                <a:sym typeface="+mn-ea"/>
              </a:rPr>
              <a:t>理解</a:t>
            </a:r>
            <a:r>
              <a:rPr dirty="0">
                <a:sym typeface="+mn-ea"/>
              </a:rPr>
              <a:t>Flume的架构（主要由哪几部分组成）、各部分的作用</a:t>
            </a:r>
            <a:r>
              <a:rPr lang="zh-CN" dirty="0">
                <a:sym typeface="+mn-ea"/>
              </a:rPr>
              <a:t>，第三是</a:t>
            </a:r>
            <a:r>
              <a:rPr lang="zh-CN" altLang="en-US" dirty="0">
                <a:sym typeface="+mn-ea"/>
              </a:rPr>
              <a:t>掌握</a:t>
            </a:r>
            <a:r>
              <a:rPr lang="en-US" dirty="0">
                <a:sym typeface="+mn-ea"/>
              </a:rPr>
              <a:t>Flume</a:t>
            </a:r>
            <a:r>
              <a:rPr lang="zh-CN" altLang="en-US" dirty="0">
                <a:sym typeface="+mn-ea"/>
              </a:rPr>
              <a:t>的实际应用，第四是了解</a:t>
            </a:r>
            <a:r>
              <a:rPr lang="en-US" altLang="zh-CN" dirty="0">
                <a:sym typeface="+mn-ea"/>
              </a:rPr>
              <a:t>Flume</a:t>
            </a:r>
            <a:r>
              <a:rPr lang="zh-CN" altLang="en-US" dirty="0">
                <a:sym typeface="+mn-ea"/>
              </a:rPr>
              <a:t>的工作方式。</a:t>
            </a:r>
            <a:endParaRPr lang="zh-CN" altLang="en-US" dirty="0">
              <a:sym typeface="+mn-e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a:t>
            </a:r>
            <a:r>
              <a:rPr lang="en-US" altLang="zh-CN"/>
              <a:t>4</a:t>
            </a:r>
            <a:r>
              <a:rPr lang="zh-CN" altLang="en-US"/>
              <a:t>小节：</a:t>
            </a:r>
            <a:r>
              <a:rPr lang="en-US" altLang="zh-CN"/>
              <a:t>Flume</a:t>
            </a:r>
            <a:r>
              <a:rPr lang="zh-CN" altLang="en-US"/>
              <a:t>应用。</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在讲</a:t>
            </a:r>
            <a:r>
              <a:rPr lang="en-US" altLang="zh-CN"/>
              <a:t>Flume</a:t>
            </a:r>
            <a:r>
              <a:rPr lang="zh-CN" altLang="en-US"/>
              <a:t>应用之前，需要讲</a:t>
            </a:r>
            <a:r>
              <a:rPr lang="en-US" altLang="zh-CN"/>
              <a:t>Flume</a:t>
            </a:r>
            <a:r>
              <a:rPr lang="zh-CN" altLang="en-US"/>
              <a:t>的组件类型。因为这个与</a:t>
            </a:r>
            <a:r>
              <a:rPr lang="en-US" altLang="zh-CN"/>
              <a:t>Flume</a:t>
            </a:r>
            <a:r>
              <a:rPr lang="zh-CN" altLang="en-US"/>
              <a:t>应用方式密切相关。</a:t>
            </a:r>
            <a:endParaRPr lang="zh-CN" altLang="en-US"/>
          </a:p>
          <a:p>
            <a:r>
              <a:rPr lang="zh-CN" altLang="en-US"/>
              <a:t>先看</a:t>
            </a:r>
            <a:r>
              <a:rPr lang="en-US" altLang="zh-CN"/>
              <a:t>Channel</a:t>
            </a:r>
            <a:r>
              <a:rPr lang="zh-CN" altLang="en-US"/>
              <a:t>的类型。常用的类型有</a:t>
            </a:r>
            <a:r>
              <a:rPr lang="en-US">
                <a:solidFill>
                  <a:srgbClr val="FF0000"/>
                </a:solidFill>
                <a:sym typeface="+mn-ea"/>
              </a:rPr>
              <a:t>Memory Channel</a:t>
            </a:r>
            <a:r>
              <a:rPr lang="zh-CN" altLang="en-US">
                <a:solidFill>
                  <a:srgbClr val="FF0000"/>
                </a:solidFill>
                <a:sym typeface="+mn-ea"/>
              </a:rPr>
              <a:t>、</a:t>
            </a:r>
            <a:r>
              <a:rPr lang="en-US" altLang="en-US">
                <a:sym typeface="+mn-ea"/>
              </a:rPr>
              <a:t>Kafka Channel</a:t>
            </a:r>
            <a:r>
              <a:rPr lang="zh-CN" altLang="en-US">
                <a:sym typeface="+mn-ea"/>
              </a:rPr>
              <a:t>、</a:t>
            </a:r>
            <a:r>
              <a:rPr lang="en-US">
                <a:sym typeface="+mn-ea"/>
              </a:rPr>
              <a:t>JDBC Channel</a:t>
            </a:r>
            <a:r>
              <a:rPr lang="zh-CN" altLang="en-US">
                <a:sym typeface="+mn-ea"/>
              </a:rPr>
              <a:t>、</a:t>
            </a:r>
            <a:r>
              <a:rPr lang="en-US">
                <a:sym typeface="+mn-ea"/>
              </a:rPr>
              <a:t>File Channel</a:t>
            </a:r>
            <a:r>
              <a:rPr lang="zh-CN" altLang="en-US">
                <a:sym typeface="+mn-ea"/>
              </a:rPr>
              <a:t>等。比如：</a:t>
            </a:r>
            <a:r>
              <a:rPr lang="en-US">
                <a:solidFill>
                  <a:srgbClr val="FF0000"/>
                </a:solidFill>
                <a:sym typeface="+mn-ea"/>
              </a:rPr>
              <a:t>Memory Channel</a:t>
            </a:r>
            <a:r>
              <a:rPr lang="zh-CN" altLang="en-US"/>
              <a:t>，它是将Event数据存储在内存中。</a:t>
            </a:r>
            <a:r>
              <a:rPr lang="en-US" altLang="en-US">
                <a:sym typeface="+mn-ea"/>
              </a:rPr>
              <a:t>Kafka Channel</a:t>
            </a:r>
            <a:r>
              <a:rPr lang="zh-CN" altLang="en-US">
                <a:sym typeface="+mn-ea"/>
              </a:rPr>
              <a:t>，它是将</a:t>
            </a:r>
            <a:r>
              <a:rPr lang="en-US">
                <a:sym typeface="+mn-ea"/>
              </a:rPr>
              <a:t>Event</a:t>
            </a:r>
            <a:r>
              <a:rPr lang="zh-CN" altLang="en-US">
                <a:sym typeface="+mn-ea"/>
              </a:rPr>
              <a:t>存储在</a:t>
            </a:r>
            <a:r>
              <a:rPr lang="en-US" altLang="zh-CN">
                <a:sym typeface="+mn-ea"/>
              </a:rPr>
              <a:t>Kafka</a:t>
            </a:r>
            <a:r>
              <a:rPr lang="zh-CN" altLang="en-US">
                <a:sym typeface="+mn-ea"/>
              </a:rPr>
              <a:t>中。</a:t>
            </a:r>
            <a:endParaRPr lang="en-US" altLang="en-US"/>
          </a:p>
          <a:p>
            <a:endParaRPr lang="zh-CN" altLang="en-US"/>
          </a:p>
          <a:p>
            <a:endParaRPr lang="zh-CN" altLang="en-US" b="1">
              <a:solidFill>
                <a:srgbClr val="FF0000"/>
              </a:solidFill>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更多属性请参考官方文档。方法是：（</a:t>
            </a:r>
            <a:r>
              <a:rPr lang="en-US" altLang="zh-CN">
                <a:sym typeface="+mn-ea"/>
              </a:rPr>
              <a:t>1</a:t>
            </a:r>
            <a:r>
              <a:rPr lang="zh-CN" altLang="en-US">
                <a:sym typeface="+mn-ea"/>
              </a:rPr>
              <a:t>）可以打开</a:t>
            </a:r>
            <a:r>
              <a:rPr lang="en-US" altLang="zh-CN">
                <a:sym typeface="+mn-ea"/>
              </a:rPr>
              <a:t>Flume</a:t>
            </a:r>
            <a:r>
              <a:rPr lang="zh-CN" altLang="en-US">
                <a:sym typeface="+mn-ea"/>
              </a:rPr>
              <a:t>的官网，http://flume.apache.org/</a:t>
            </a:r>
            <a:endParaRPr lang="zh-CN" altLang="en-US">
              <a:sym typeface="+mn-ea"/>
            </a:endParaRPr>
          </a:p>
          <a:p>
            <a:r>
              <a:rPr lang="zh-CN" altLang="en-US">
                <a:sym typeface="+mn-ea"/>
              </a:rPr>
              <a:t>（</a:t>
            </a:r>
            <a:r>
              <a:rPr lang="en-US" altLang="zh-CN">
                <a:sym typeface="+mn-ea"/>
              </a:rPr>
              <a:t>2</a:t>
            </a:r>
            <a:r>
              <a:rPr lang="zh-CN" altLang="en-US">
                <a:sym typeface="+mn-ea"/>
              </a:rPr>
              <a:t>）点击左侧的【</a:t>
            </a:r>
            <a:r>
              <a:rPr lang="en-US" altLang="zh-CN">
                <a:sym typeface="+mn-ea"/>
              </a:rPr>
              <a:t>Document</a:t>
            </a:r>
            <a:r>
              <a:rPr lang="zh-CN" altLang="en-US">
                <a:sym typeface="+mn-ea"/>
              </a:rPr>
              <a:t>】。（</a:t>
            </a:r>
            <a:r>
              <a:rPr lang="en-US" altLang="zh-CN">
                <a:sym typeface="+mn-ea"/>
              </a:rPr>
              <a:t>3</a:t>
            </a:r>
            <a:r>
              <a:rPr lang="zh-CN" altLang="en-US">
                <a:sym typeface="+mn-ea"/>
              </a:rPr>
              <a:t>）点击左侧的【</a:t>
            </a:r>
            <a:r>
              <a:rPr lang="en-US" altLang="zh-CN">
                <a:sym typeface="+mn-ea"/>
              </a:rPr>
              <a:t>Documentation</a:t>
            </a:r>
            <a:r>
              <a:rPr lang="zh-CN" altLang="en-US">
                <a:sym typeface="+mn-ea"/>
              </a:rPr>
              <a:t>】</a:t>
            </a:r>
            <a:r>
              <a:rPr lang="en-US" altLang="zh-CN">
                <a:sym typeface="+mn-ea"/>
              </a:rPr>
              <a:t>,</a:t>
            </a:r>
            <a:r>
              <a:rPr lang="zh-CN" altLang="en-US">
                <a:sym typeface="+mn-ea"/>
              </a:rPr>
              <a:t>点击【Flume User Guide】</a:t>
            </a:r>
            <a:endParaRPr lang="zh-CN" altLang="en-US">
              <a:sym typeface="+mn-ea"/>
            </a:endParaRPr>
          </a:p>
          <a:p>
            <a:r>
              <a:rPr lang="zh-CN" altLang="en-US">
                <a:sym typeface="+mn-ea"/>
              </a:rPr>
              <a:t>（</a:t>
            </a:r>
            <a:r>
              <a:rPr lang="en-US" altLang="zh-CN">
                <a:sym typeface="+mn-ea"/>
              </a:rPr>
              <a:t>4</a:t>
            </a:r>
            <a:r>
              <a:rPr lang="zh-CN" altLang="en-US">
                <a:sym typeface="+mn-ea"/>
              </a:rPr>
              <a:t>）在左侧的【</a:t>
            </a:r>
            <a:r>
              <a:rPr lang="en-US" altLang="zh-CN">
                <a:sym typeface="+mn-ea"/>
              </a:rPr>
              <a:t>Configuration</a:t>
            </a:r>
            <a:r>
              <a:rPr lang="zh-CN" altLang="en-US">
                <a:sym typeface="+mn-ea"/>
              </a:rPr>
              <a:t>】下，就可以看到【Flume Sources】、【Flume Sinks】、【Flume Channels】</a:t>
            </a:r>
            <a:endParaRPr lang="zh-CN" altLang="en-US"/>
          </a:p>
          <a:p>
            <a:r>
              <a:rPr lang="zh-CN" altLang="en-US">
                <a:sym typeface="+mn-ea"/>
              </a:rPr>
              <a:t>可以看到不同类型的Channel、Sink、Source。</a:t>
            </a:r>
            <a:endParaRPr lang="zh-CN" altLang="en-US"/>
          </a:p>
          <a:p>
            <a:endParaRPr lang="en-US" altLang="zh-CN" b="1">
              <a:solidFill>
                <a:srgbClr val="FF0000"/>
              </a:solidFill>
              <a:sym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我们接着看</a:t>
            </a:r>
            <a:r>
              <a:rPr lang="en-US" altLang="zh-CN"/>
              <a:t>Source</a:t>
            </a:r>
            <a:r>
              <a:rPr lang="zh-CN" altLang="en-US"/>
              <a:t>的类型，有</a:t>
            </a:r>
            <a:r>
              <a:rPr lang="en-US" altLang="zh-CN"/>
              <a:t>Avro Source</a:t>
            </a:r>
            <a:r>
              <a:rPr lang="zh-CN" altLang="en-US"/>
              <a:t>、</a:t>
            </a:r>
            <a:r>
              <a:rPr lang="en-US">
                <a:sym typeface="+mn-ea"/>
              </a:rPr>
              <a:t>Thrift Source</a:t>
            </a:r>
            <a:r>
              <a:rPr lang="zh-CN" altLang="en-US">
                <a:sym typeface="+mn-ea"/>
              </a:rPr>
              <a:t>、</a:t>
            </a:r>
            <a:r>
              <a:rPr lang="en-US">
                <a:solidFill>
                  <a:srgbClr val="FF0000"/>
                </a:solidFill>
                <a:sym typeface="+mn-ea"/>
              </a:rPr>
              <a:t>Spooling Directory Source</a:t>
            </a:r>
            <a:r>
              <a:rPr lang="zh-CN" altLang="en-US">
                <a:solidFill>
                  <a:srgbClr val="FF0000"/>
                </a:solidFill>
                <a:sym typeface="+mn-ea"/>
              </a:rPr>
              <a:t>、</a:t>
            </a:r>
            <a:r>
              <a:rPr lang="en-US" altLang="en-US">
                <a:solidFill>
                  <a:srgbClr val="FF0000"/>
                </a:solidFill>
                <a:sym typeface="+mn-ea"/>
              </a:rPr>
              <a:t>Kafka Source</a:t>
            </a:r>
            <a:r>
              <a:rPr lang="zh-CN" altLang="en-US">
                <a:solidFill>
                  <a:srgbClr val="FF0000"/>
                </a:solidFill>
                <a:sym typeface="+mn-ea"/>
              </a:rPr>
              <a:t>、</a:t>
            </a:r>
            <a:r>
              <a:rPr lang="en-US">
                <a:solidFill>
                  <a:srgbClr val="FF0000"/>
                </a:solidFill>
                <a:sym typeface="+mn-ea"/>
              </a:rPr>
              <a:t>HTTP Source</a:t>
            </a:r>
            <a:r>
              <a:rPr lang="zh-CN" altLang="en-US">
                <a:solidFill>
                  <a:srgbClr val="FF0000"/>
                </a:solidFill>
                <a:sym typeface="+mn-ea"/>
              </a:rPr>
              <a:t>等等。</a:t>
            </a:r>
            <a:endParaRPr lang="en-US" altLang="en-US">
              <a:solidFill>
                <a:srgbClr val="FF0000"/>
              </a:solidFill>
            </a:endParaRPr>
          </a:p>
          <a:p>
            <a:r>
              <a:rPr lang="zh-CN" altLang="en-US"/>
              <a:t>比如：</a:t>
            </a:r>
            <a:r>
              <a:rPr lang="en-US">
                <a:solidFill>
                  <a:srgbClr val="FF0000"/>
                </a:solidFill>
                <a:sym typeface="+mn-ea"/>
              </a:rPr>
              <a:t>Spooling Directory Source</a:t>
            </a:r>
            <a:r>
              <a:rPr lang="zh-CN" altLang="en-US">
                <a:solidFill>
                  <a:srgbClr val="FF0000"/>
                </a:solidFill>
                <a:sym typeface="+mn-ea"/>
              </a:rPr>
              <a:t>就是可以</a:t>
            </a:r>
            <a:r>
              <a:rPr lang="en-US">
                <a:solidFill>
                  <a:srgbClr val="FF0000"/>
                </a:solidFill>
                <a:sym typeface="+mn-ea"/>
              </a:rPr>
              <a:t>监控指定目录内数据变化</a:t>
            </a:r>
            <a:r>
              <a:rPr lang="zh-CN" altLang="en-US">
                <a:solidFill>
                  <a:srgbClr val="FF0000"/>
                </a:solidFill>
                <a:sym typeface="+mn-ea"/>
              </a:rPr>
              <a:t>。</a:t>
            </a:r>
            <a:r>
              <a:rPr lang="en-US" altLang="en-US">
                <a:solidFill>
                  <a:srgbClr val="FF0000"/>
                </a:solidFill>
                <a:sym typeface="+mn-ea"/>
              </a:rPr>
              <a:t>Kafka Source</a:t>
            </a:r>
            <a:r>
              <a:rPr lang="zh-CN" altLang="en-US">
                <a:solidFill>
                  <a:srgbClr val="FF0000"/>
                </a:solidFill>
                <a:sym typeface="+mn-ea"/>
              </a:rPr>
              <a:t>则是从</a:t>
            </a:r>
            <a:r>
              <a:rPr lang="en-US" altLang="zh-CN">
                <a:solidFill>
                  <a:srgbClr val="FF0000"/>
                </a:solidFill>
                <a:sym typeface="+mn-ea"/>
              </a:rPr>
              <a:t>kafka topic</a:t>
            </a:r>
            <a:r>
              <a:rPr lang="zh-CN" altLang="en-US">
                <a:solidFill>
                  <a:srgbClr val="FF0000"/>
                </a:solidFill>
                <a:sym typeface="+mn-ea"/>
              </a:rPr>
              <a:t>中获取数据。</a:t>
            </a:r>
            <a:r>
              <a:rPr lang="en-US">
                <a:solidFill>
                  <a:srgbClr val="FF0000"/>
                </a:solidFill>
                <a:sym typeface="+mn-ea"/>
              </a:rPr>
              <a:t>HTTP Source</a:t>
            </a:r>
            <a:endParaRPr lang="en-US" altLang="en-US">
              <a:solidFill>
                <a:srgbClr val="FF0000"/>
              </a:solidFill>
            </a:endParaRPr>
          </a:p>
          <a:p>
            <a:r>
              <a:rPr lang="zh-CN" altLang="en-US">
                <a:solidFill>
                  <a:srgbClr val="FF0000"/>
                </a:solidFill>
                <a:sym typeface="+mn-ea"/>
              </a:rPr>
              <a:t>则是</a:t>
            </a:r>
            <a:r>
              <a:rPr lang="en-US">
                <a:solidFill>
                  <a:srgbClr val="FF0000"/>
                </a:solidFill>
                <a:sym typeface="+mn-ea"/>
              </a:rPr>
              <a:t>基于HTTP POST或GET方式的数据源，支持JSON等格式</a:t>
            </a:r>
            <a:r>
              <a:rPr lang="zh-CN" altLang="en-US">
                <a:solidFill>
                  <a:srgbClr val="FF0000"/>
                </a:solidFill>
                <a:sym typeface="+mn-ea"/>
              </a:rPr>
              <a:t>。</a:t>
            </a:r>
            <a:endParaRPr lang="zh-CN" altLang="en-US">
              <a:solidFill>
                <a:srgbClr val="FF0000"/>
              </a:solidFill>
              <a:sym typeface="+mn-ea"/>
            </a:endParaRPr>
          </a:p>
          <a:p>
            <a:r>
              <a:rPr lang="zh-CN" altLang="en-US">
                <a:sym typeface="+mn-ea"/>
              </a:rPr>
              <a:t>更多属性请参考官方文档。</a:t>
            </a:r>
            <a:endParaRPr lang="zh-CN" altLang="en-US">
              <a:solidFill>
                <a:srgbClr val="FF0000"/>
              </a:solidFill>
              <a:sym typeface="+mn-e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在刚才的表格中提到</a:t>
            </a:r>
            <a:r>
              <a:rPr lang="en-US" altLang="zh-CN">
                <a:sym typeface="+mn-ea"/>
              </a:rPr>
              <a:t>Avro Source</a:t>
            </a:r>
            <a:r>
              <a:rPr lang="zh-CN" altLang="en-US">
                <a:sym typeface="+mn-ea"/>
              </a:rPr>
              <a:t>、</a:t>
            </a:r>
            <a:r>
              <a:rPr lang="en-US">
                <a:sym typeface="+mn-ea"/>
              </a:rPr>
              <a:t>Thrift Source</a:t>
            </a:r>
            <a:r>
              <a:rPr lang="zh-CN" altLang="en-US">
                <a:sym typeface="+mn-ea"/>
              </a:rPr>
              <a:t>，哪什么是</a:t>
            </a:r>
            <a:r>
              <a:rPr lang="en-US" altLang="zh-CN">
                <a:sym typeface="+mn-ea"/>
              </a:rPr>
              <a:t>Avro </a:t>
            </a:r>
            <a:r>
              <a:rPr lang="zh-CN" altLang="en-US">
                <a:sym typeface="+mn-ea"/>
              </a:rPr>
              <a:t>，什么是</a:t>
            </a:r>
            <a:r>
              <a:rPr lang="en-US">
                <a:sym typeface="+mn-ea"/>
              </a:rPr>
              <a:t>Thrift </a:t>
            </a:r>
            <a:r>
              <a:rPr lang="zh-CN" altLang="en-US">
                <a:sym typeface="+mn-ea"/>
              </a:rPr>
              <a:t>？</a:t>
            </a:r>
            <a:endParaRPr lang="zh-CN" altLang="en-US">
              <a:sym typeface="+mn-ea"/>
            </a:endParaRPr>
          </a:p>
          <a:p>
            <a:r>
              <a:rPr lang="zh-CN" altLang="en-US">
                <a:sym typeface="+mn-ea"/>
              </a:rPr>
              <a:t>这里补充讲解下，它们其实都是一种序列化的技术。序列化在第五章中《</a:t>
            </a:r>
            <a:r>
              <a:rPr lang="en-US" altLang="zh-CN">
                <a:sym typeface="+mn-ea"/>
              </a:rPr>
              <a:t>MapReduce</a:t>
            </a:r>
            <a:r>
              <a:rPr lang="zh-CN" altLang="en-US">
                <a:sym typeface="+mn-ea"/>
              </a:rPr>
              <a:t>》中已经学习过。</a:t>
            </a:r>
            <a:endParaRPr lang="zh-CN" altLang="en-US">
              <a:sym typeface="+mn-ea"/>
            </a:endParaRPr>
          </a:p>
          <a:p>
            <a:r>
              <a:rPr lang="zh-CN" altLang="en-US">
                <a:sym typeface="+mn-ea"/>
              </a:rPr>
              <a:t>像市场上有很多类似的序列化系统，Google的序列化技术是Protocol Buffers，而Facebook的序列化技术是Thrift。Hadoop也有一个数据序列化系统，它就是Avro（读音类似于[ævrə]）。它是Hadoop的一个子项目，由Hadoop的创始人Doug Cutting 牵头开发</a:t>
            </a:r>
            <a:r>
              <a:rPr lang="en-US" altLang="zh-CN">
                <a:sym typeface="+mn-ea"/>
              </a:rPr>
              <a:t>.</a:t>
            </a:r>
            <a:r>
              <a:rPr lang="zh-CN" altLang="en-US">
                <a:sym typeface="+mn-ea"/>
              </a:rPr>
              <a:t>设计用于支持大批量数据交换的应用。具体可以访问此页</a:t>
            </a:r>
            <a:r>
              <a:rPr lang="en-US" altLang="zh-CN">
                <a:sym typeface="+mn-ea"/>
              </a:rPr>
              <a:t>PPT</a:t>
            </a:r>
            <a:r>
              <a:rPr lang="zh-CN" altLang="en-US">
                <a:sym typeface="+mn-ea"/>
              </a:rPr>
              <a:t>的网址了解更多</a:t>
            </a:r>
            <a:r>
              <a:rPr lang="en-US" altLang="zh-CN">
                <a:sym typeface="+mn-ea"/>
              </a:rPr>
              <a:t>Avro</a:t>
            </a:r>
            <a:r>
              <a:rPr lang="zh-CN" altLang="en-US">
                <a:sym typeface="+mn-ea"/>
              </a:rPr>
              <a:t>的信息。</a:t>
            </a:r>
            <a:endParaRPr lang="zh-CN" altLang="en-US">
              <a:sym typeface="+mn-e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Sink</a:t>
            </a:r>
            <a:r>
              <a:rPr lang="zh-CN" altLang="en-US"/>
              <a:t>组件的类型则有</a:t>
            </a:r>
            <a:r>
              <a:rPr lang="en-US">
                <a:solidFill>
                  <a:srgbClr val="FF0000"/>
                </a:solidFill>
                <a:sym typeface="+mn-ea"/>
              </a:rPr>
              <a:t>HDFS Sink</a:t>
            </a:r>
            <a:r>
              <a:rPr lang="zh-CN" altLang="en-US">
                <a:solidFill>
                  <a:srgbClr val="FF0000"/>
                </a:solidFill>
                <a:sym typeface="+mn-ea"/>
              </a:rPr>
              <a:t>、</a:t>
            </a:r>
            <a:r>
              <a:rPr lang="en-US">
                <a:solidFill>
                  <a:srgbClr val="FF0000"/>
                </a:solidFill>
                <a:sym typeface="+mn-ea"/>
              </a:rPr>
              <a:t>HBase Sink</a:t>
            </a:r>
            <a:r>
              <a:rPr lang="zh-CN" altLang="en-US">
                <a:solidFill>
                  <a:srgbClr val="FF0000"/>
                </a:solidFill>
                <a:sym typeface="+mn-ea"/>
              </a:rPr>
              <a:t>、</a:t>
            </a:r>
            <a:r>
              <a:rPr lang="en-US" altLang="en-US">
                <a:solidFill>
                  <a:srgbClr val="FF0000"/>
                </a:solidFill>
                <a:sym typeface="+mn-ea"/>
              </a:rPr>
              <a:t>Hive Sink</a:t>
            </a:r>
            <a:r>
              <a:rPr lang="zh-CN" altLang="en-US">
                <a:solidFill>
                  <a:srgbClr val="FF0000"/>
                </a:solidFill>
                <a:sym typeface="+mn-ea"/>
              </a:rPr>
              <a:t>、</a:t>
            </a:r>
            <a:r>
              <a:rPr lang="en-US">
                <a:solidFill>
                  <a:srgbClr val="FF0000"/>
                </a:solidFill>
                <a:sym typeface="+mn-ea"/>
              </a:rPr>
              <a:t>Avro Sink</a:t>
            </a:r>
            <a:r>
              <a:rPr lang="zh-CN" altLang="en-US">
                <a:solidFill>
                  <a:srgbClr val="FF0000"/>
                </a:solidFill>
                <a:sym typeface="+mn-ea"/>
              </a:rPr>
              <a:t>、</a:t>
            </a:r>
            <a:r>
              <a:rPr lang="en-US">
                <a:sym typeface="+mn-ea"/>
              </a:rPr>
              <a:t>Thrift Sink</a:t>
            </a:r>
            <a:r>
              <a:rPr lang="zh-CN" altLang="en-US">
                <a:sym typeface="+mn-ea"/>
              </a:rPr>
              <a:t>、</a:t>
            </a:r>
            <a:r>
              <a:rPr lang="en-US">
                <a:solidFill>
                  <a:srgbClr val="FF0000"/>
                </a:solidFill>
                <a:sym typeface="+mn-ea"/>
              </a:rPr>
              <a:t>ElasticSerach Sink</a:t>
            </a:r>
            <a:r>
              <a:rPr lang="zh-CN" altLang="en-US">
                <a:solidFill>
                  <a:srgbClr val="FF0000"/>
                </a:solidFill>
                <a:sym typeface="+mn-ea"/>
              </a:rPr>
              <a:t>等等。比如</a:t>
            </a:r>
            <a:endParaRPr lang="en-US" altLang="en-US"/>
          </a:p>
          <a:p>
            <a:r>
              <a:rPr lang="en-US">
                <a:solidFill>
                  <a:srgbClr val="FF0000"/>
                </a:solidFill>
                <a:sym typeface="+mn-ea"/>
              </a:rPr>
              <a:t>HDFS Sink</a:t>
            </a:r>
            <a:r>
              <a:rPr lang="zh-CN" altLang="en-US">
                <a:solidFill>
                  <a:srgbClr val="FF0000"/>
                </a:solidFill>
                <a:sym typeface="+mn-ea"/>
              </a:rPr>
              <a:t>就是将</a:t>
            </a:r>
            <a:r>
              <a:rPr lang="en-US">
                <a:solidFill>
                  <a:srgbClr val="FF0000"/>
                </a:solidFill>
                <a:sym typeface="+mn-ea"/>
              </a:rPr>
              <a:t>数据写入HDFS</a:t>
            </a:r>
            <a:r>
              <a:rPr lang="zh-CN" altLang="en-US">
                <a:solidFill>
                  <a:srgbClr val="FF0000"/>
                </a:solidFill>
                <a:sym typeface="+mn-ea"/>
              </a:rPr>
              <a:t>。</a:t>
            </a:r>
            <a:r>
              <a:rPr lang="en-US">
                <a:solidFill>
                  <a:srgbClr val="FF0000"/>
                </a:solidFill>
                <a:sym typeface="+mn-ea"/>
              </a:rPr>
              <a:t>ElasticSerach Sink</a:t>
            </a:r>
            <a:r>
              <a:rPr lang="zh-CN" altLang="en-US">
                <a:solidFill>
                  <a:srgbClr val="FF0000"/>
                </a:solidFill>
                <a:sym typeface="+mn-ea"/>
              </a:rPr>
              <a:t>就是将</a:t>
            </a:r>
            <a:r>
              <a:rPr lang="en-US">
                <a:solidFill>
                  <a:srgbClr val="FF0000"/>
                </a:solidFill>
                <a:sym typeface="+mn-ea"/>
              </a:rPr>
              <a:t>数据发送到Elastic Search搜索服务器</a:t>
            </a:r>
            <a:r>
              <a:rPr lang="zh-CN" altLang="en-US">
                <a:solidFill>
                  <a:srgbClr val="FF0000"/>
                </a:solidFill>
                <a:sym typeface="+mn-ea"/>
              </a:rPr>
              <a:t>。</a:t>
            </a:r>
            <a:endParaRPr lang="en-US" altLang="en-US">
              <a:solidFill>
                <a:srgbClr val="FF0000"/>
              </a:solidFill>
            </a:endParaRPr>
          </a:p>
          <a:p>
            <a:endParaRPr lang="en-US" altLang="en-US">
              <a:solidFill>
                <a:srgbClr val="FF0000"/>
              </a:solidFill>
            </a:endParaRPr>
          </a:p>
          <a:p>
            <a:r>
              <a:rPr lang="zh-CN" altLang="en-US">
                <a:sym typeface="+mn-ea"/>
              </a:rPr>
              <a:t>更多属性请参考官方文档</a:t>
            </a:r>
            <a:endParaRPr lang="zh-CN" altLang="en-US"/>
          </a:p>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不同的</a:t>
            </a:r>
            <a:r>
              <a:rPr lang="en-US" altLang="zh-CN"/>
              <a:t>Source</a:t>
            </a:r>
            <a:r>
              <a:rPr lang="zh-CN" altLang="en-US"/>
              <a:t>类型</a:t>
            </a:r>
            <a:r>
              <a:rPr lang="en-US" altLang="zh-CN"/>
              <a:t>+</a:t>
            </a:r>
            <a:r>
              <a:rPr lang="zh-CN" altLang="en-US"/>
              <a:t>不同的</a:t>
            </a:r>
            <a:r>
              <a:rPr lang="en-US" altLang="zh-CN"/>
              <a:t>Chanel</a:t>
            </a:r>
            <a:r>
              <a:rPr lang="zh-CN" altLang="en-US"/>
              <a:t>类型</a:t>
            </a:r>
            <a:r>
              <a:rPr lang="en-US" altLang="zh-CN"/>
              <a:t>+</a:t>
            </a:r>
            <a:r>
              <a:rPr lang="zh-CN" altLang="en-US"/>
              <a:t>不同的</a:t>
            </a:r>
            <a:r>
              <a:rPr lang="en-US" altLang="zh-CN"/>
              <a:t>Sink</a:t>
            </a:r>
            <a:r>
              <a:rPr lang="zh-CN" altLang="en-US"/>
              <a:t>类型，就可以组合出不同的使用方法。所以</a:t>
            </a:r>
            <a:r>
              <a:rPr lang="en-US" altLang="zh-CN"/>
              <a:t>Flume</a:t>
            </a:r>
            <a:r>
              <a:rPr lang="zh-CN" altLang="en-US"/>
              <a:t>的使用方式有很多很多种。</a:t>
            </a:r>
            <a:endParaRPr lang="zh-CN" altLang="en-US"/>
          </a:p>
          <a:p>
            <a:r>
              <a:rPr lang="zh-CN" altLang="en-US">
                <a:sym typeface="+mn-ea"/>
              </a:rPr>
              <a:t>这里作一些简单的举例。比如：场景</a:t>
            </a:r>
            <a:r>
              <a:rPr lang="en-US" altLang="zh-CN">
                <a:sym typeface="+mn-ea"/>
              </a:rPr>
              <a:t>1</a:t>
            </a:r>
            <a:r>
              <a:rPr lang="zh-CN" altLang="en-US">
                <a:sym typeface="+mn-ea"/>
              </a:rPr>
              <a:t>：使用avro source ,memory,logger </a:t>
            </a:r>
            <a:r>
              <a:rPr lang="en-US" altLang="zh-CN">
                <a:sym typeface="+mn-ea"/>
              </a:rPr>
              <a:t>sink</a:t>
            </a:r>
            <a:r>
              <a:rPr lang="zh-CN" altLang="en-US">
                <a:sym typeface="+mn-ea"/>
              </a:rPr>
              <a:t> 将收集到的日志打印在标准输出，适合测试。</a:t>
            </a:r>
            <a:endParaRPr lang="zh-CN" altLang="en-US" dirty="0">
              <a:solidFill>
                <a:schemeClr val="tx1">
                  <a:lumMod val="75000"/>
                  <a:lumOff val="25000"/>
                </a:schemeClr>
              </a:solidFill>
              <a:sym typeface="Arial" panose="020B0604020202020204" pitchFamily="34" charset="0"/>
            </a:endParaRPr>
          </a:p>
          <a:p>
            <a:r>
              <a:rPr lang="zh-CN" altLang="en-US">
                <a:sym typeface="+mn-ea"/>
              </a:rPr>
              <a:t>场景</a:t>
            </a:r>
            <a:r>
              <a:rPr lang="en-US" altLang="zh-CN">
                <a:sym typeface="+mn-ea"/>
              </a:rPr>
              <a:t>2</a:t>
            </a:r>
            <a:r>
              <a:rPr lang="zh-CN" altLang="en-US">
                <a:sym typeface="+mn-ea"/>
              </a:rPr>
              <a:t>：使用avro source,kafka channel,hdfs  </a:t>
            </a:r>
            <a:r>
              <a:rPr lang="en-US" altLang="zh-CN">
                <a:sym typeface="+mn-ea"/>
              </a:rPr>
              <a:t>sink</a:t>
            </a:r>
            <a:r>
              <a:rPr lang="zh-CN" altLang="en-US">
                <a:sym typeface="+mn-ea"/>
              </a:rPr>
              <a:t> 将日志保存在hdfs上。</a:t>
            </a:r>
            <a:endParaRPr lang="zh-CN" altLang="en-US">
              <a:sym typeface="+mn-ea"/>
            </a:endParaRPr>
          </a:p>
          <a:p>
            <a:r>
              <a:rPr lang="zh-CN" altLang="en-US">
                <a:sym typeface="+mn-ea"/>
              </a:rPr>
              <a:t>场景</a:t>
            </a:r>
            <a:r>
              <a:rPr lang="en-US" altLang="zh-CN">
                <a:sym typeface="+mn-ea"/>
              </a:rPr>
              <a:t>3</a:t>
            </a:r>
            <a:r>
              <a:rPr lang="zh-CN" altLang="en-US">
                <a:sym typeface="+mn-ea"/>
              </a:rPr>
              <a:t>：</a:t>
            </a:r>
            <a:r>
              <a:rPr lang="zh-CN" altLang="en-US">
                <a:sym typeface="+mn-ea"/>
              </a:rPr>
              <a:t>利用Spooling Directory Source,memory </a:t>
            </a:r>
            <a:r>
              <a:rPr lang="en-US" altLang="zh-CN">
                <a:sym typeface="+mn-ea"/>
              </a:rPr>
              <a:t>channel</a:t>
            </a:r>
            <a:r>
              <a:rPr lang="zh-CN" altLang="en-US">
                <a:sym typeface="+mn-ea"/>
              </a:rPr>
              <a:t>,hdfs </a:t>
            </a:r>
            <a:r>
              <a:rPr lang="en-US" altLang="zh-CN">
                <a:sym typeface="+mn-ea"/>
              </a:rPr>
              <a:t>sink</a:t>
            </a:r>
            <a:r>
              <a:rPr lang="zh-CN" altLang="en-US">
                <a:sym typeface="+mn-ea"/>
              </a:rPr>
              <a:t>  监控生成的avro文件</a:t>
            </a:r>
            <a:r>
              <a:rPr lang="en-US" altLang="zh-CN">
                <a:sym typeface="+mn-ea"/>
              </a:rPr>
              <a:t>,</a:t>
            </a:r>
            <a:r>
              <a:rPr lang="zh-CN" altLang="en-US">
                <a:sym typeface="+mn-ea"/>
              </a:rPr>
              <a:t>并保存到</a:t>
            </a:r>
            <a:r>
              <a:rPr lang="en-US" altLang="zh-CN">
                <a:sym typeface="+mn-ea"/>
              </a:rPr>
              <a:t>hdfs</a:t>
            </a:r>
            <a:r>
              <a:rPr lang="zh-CN" altLang="en-US">
                <a:sym typeface="+mn-ea"/>
              </a:rPr>
              <a:t>。</a:t>
            </a:r>
            <a:endParaRPr lang="zh-CN" altLang="en-US" dirty="0">
              <a:solidFill>
                <a:schemeClr val="tx1">
                  <a:lumMod val="75000"/>
                  <a:lumOff val="25000"/>
                </a:schemeClr>
              </a:solidFill>
              <a:sym typeface="Arial" panose="020B0604020202020204" pitchFamily="34" charset="0"/>
            </a:endParaRPr>
          </a:p>
          <a:p>
            <a:r>
              <a:rPr lang="zh-CN" altLang="en-US">
                <a:sym typeface="+mn-ea"/>
              </a:rPr>
              <a:t>等等。</a:t>
            </a:r>
            <a:endParaRPr lang="zh-CN" altLang="en-US">
              <a:sym typeface="+mn-e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接下来介绍</a:t>
            </a:r>
            <a:r>
              <a:rPr lang="en-US" altLang="zh-CN"/>
              <a:t>Flume</a:t>
            </a:r>
            <a:r>
              <a:rPr lang="zh-CN" altLang="en-US"/>
              <a:t>的配置方法。</a:t>
            </a:r>
            <a:endParaRPr lang="zh-CN" altLang="en-US"/>
          </a:p>
          <a:p>
            <a:r>
              <a:rPr lang="en-US" altLang="zh-CN"/>
              <a:t>Flume</a:t>
            </a:r>
            <a:r>
              <a:rPr lang="zh-CN" altLang="en-US"/>
              <a:t>的配置遵循一个口诀</a:t>
            </a:r>
            <a:r>
              <a:rPr lang="en-US" altLang="zh-CN"/>
              <a:t>”1</a:t>
            </a:r>
            <a:r>
              <a:rPr lang="zh-CN" altLang="en-US"/>
              <a:t>个定义，</a:t>
            </a:r>
            <a:r>
              <a:rPr lang="en-US" altLang="zh-CN">
                <a:ln w="22225">
                  <a:solidFill>
                    <a:schemeClr val="accent2"/>
                  </a:solidFill>
                  <a:prstDash val="solid"/>
                </a:ln>
                <a:solidFill>
                  <a:schemeClr val="accent2">
                    <a:lumMod val="40000"/>
                    <a:lumOff val="60000"/>
                  </a:schemeClr>
                </a:solidFill>
                <a:effectLst/>
                <a:sym typeface="+mn-ea"/>
              </a:rPr>
              <a:t>3</a:t>
            </a:r>
            <a:r>
              <a:rPr lang="zh-CN" altLang="en-US">
                <a:ln w="22225">
                  <a:solidFill>
                    <a:schemeClr val="accent2"/>
                  </a:solidFill>
                  <a:prstDash val="solid"/>
                </a:ln>
                <a:solidFill>
                  <a:schemeClr val="accent2">
                    <a:lumMod val="40000"/>
                    <a:lumOff val="60000"/>
                  </a:schemeClr>
                </a:solidFill>
                <a:effectLst/>
                <a:sym typeface="+mn-ea"/>
              </a:rPr>
              <a:t>个配置</a:t>
            </a:r>
            <a:r>
              <a:rPr lang="en-US" altLang="zh-CN">
                <a:ln w="22225">
                  <a:solidFill>
                    <a:schemeClr val="accent2"/>
                  </a:solidFill>
                  <a:prstDash val="solid"/>
                </a:ln>
                <a:solidFill>
                  <a:schemeClr val="accent2">
                    <a:lumMod val="40000"/>
                    <a:lumOff val="60000"/>
                  </a:schemeClr>
                </a:solidFill>
                <a:effectLst/>
                <a:sym typeface="+mn-ea"/>
              </a:rPr>
              <a:t>“</a:t>
            </a:r>
            <a:r>
              <a:rPr lang="zh-CN" altLang="en-US">
                <a:ln w="22225">
                  <a:solidFill>
                    <a:schemeClr val="accent2"/>
                  </a:solidFill>
                  <a:prstDash val="solid"/>
                </a:ln>
                <a:solidFill>
                  <a:schemeClr val="accent2">
                    <a:lumMod val="40000"/>
                    <a:lumOff val="60000"/>
                  </a:schemeClr>
                </a:solidFill>
                <a:effectLst/>
                <a:sym typeface="+mn-ea"/>
              </a:rPr>
              <a:t>。当然，这个口诀是一种根据经验的一种记忆技巧。自己也可以自己进行总结。比如有些人就喜欢把绑定</a:t>
            </a:r>
            <a:r>
              <a:rPr lang="en-US" altLang="zh-CN">
                <a:ln w="22225">
                  <a:solidFill>
                    <a:schemeClr val="accent2"/>
                  </a:solidFill>
                  <a:prstDash val="solid"/>
                </a:ln>
                <a:solidFill>
                  <a:schemeClr val="accent2">
                    <a:lumMod val="40000"/>
                    <a:lumOff val="60000"/>
                  </a:schemeClr>
                </a:solidFill>
                <a:effectLst/>
                <a:sym typeface="+mn-ea"/>
              </a:rPr>
              <a:t>Sink</a:t>
            </a:r>
            <a:r>
              <a:rPr lang="zh-CN" altLang="en-US">
                <a:ln w="22225">
                  <a:solidFill>
                    <a:schemeClr val="accent2"/>
                  </a:solidFill>
                  <a:prstDash val="solid"/>
                </a:ln>
                <a:solidFill>
                  <a:schemeClr val="accent2">
                    <a:lumMod val="40000"/>
                    <a:lumOff val="60000"/>
                  </a:schemeClr>
                </a:solidFill>
                <a:effectLst/>
                <a:sym typeface="+mn-ea"/>
              </a:rPr>
              <a:t>和</a:t>
            </a:r>
            <a:r>
              <a:rPr lang="en-US" altLang="zh-CN">
                <a:ln w="22225">
                  <a:solidFill>
                    <a:schemeClr val="accent2"/>
                  </a:solidFill>
                  <a:prstDash val="solid"/>
                </a:ln>
                <a:solidFill>
                  <a:schemeClr val="accent2">
                    <a:lumMod val="40000"/>
                    <a:lumOff val="60000"/>
                  </a:schemeClr>
                </a:solidFill>
                <a:effectLst/>
                <a:sym typeface="+mn-ea"/>
              </a:rPr>
              <a:t>Channel</a:t>
            </a:r>
            <a:r>
              <a:rPr lang="zh-CN" altLang="en-US">
                <a:ln w="22225">
                  <a:solidFill>
                    <a:schemeClr val="accent2"/>
                  </a:solidFill>
                  <a:prstDash val="solid"/>
                </a:ln>
                <a:solidFill>
                  <a:schemeClr val="accent2">
                    <a:lumMod val="40000"/>
                    <a:lumOff val="60000"/>
                  </a:schemeClr>
                </a:solidFill>
                <a:effectLst/>
                <a:sym typeface="+mn-ea"/>
              </a:rPr>
              <a:t>、绑定</a:t>
            </a:r>
            <a:r>
              <a:rPr lang="en-US" altLang="zh-CN">
                <a:ln w="22225">
                  <a:solidFill>
                    <a:schemeClr val="accent2"/>
                  </a:solidFill>
                  <a:prstDash val="solid"/>
                </a:ln>
                <a:solidFill>
                  <a:schemeClr val="accent2">
                    <a:lumMod val="40000"/>
                    <a:lumOff val="60000"/>
                  </a:schemeClr>
                </a:solidFill>
                <a:effectLst/>
                <a:sym typeface="+mn-ea"/>
              </a:rPr>
              <a:t>Source</a:t>
            </a:r>
            <a:r>
              <a:rPr lang="zh-CN" altLang="en-US">
                <a:ln w="22225">
                  <a:solidFill>
                    <a:schemeClr val="accent2"/>
                  </a:solidFill>
                  <a:prstDash val="solid"/>
                </a:ln>
                <a:solidFill>
                  <a:schemeClr val="accent2">
                    <a:lumMod val="40000"/>
                    <a:lumOff val="60000"/>
                  </a:schemeClr>
                </a:solidFill>
                <a:effectLst/>
                <a:sym typeface="+mn-ea"/>
              </a:rPr>
              <a:t>和</a:t>
            </a:r>
            <a:r>
              <a:rPr lang="en-US" altLang="zh-CN">
                <a:ln w="22225">
                  <a:solidFill>
                    <a:schemeClr val="accent2"/>
                  </a:solidFill>
                  <a:prstDash val="solid"/>
                </a:ln>
                <a:solidFill>
                  <a:schemeClr val="accent2">
                    <a:lumMod val="40000"/>
                    <a:lumOff val="60000"/>
                  </a:schemeClr>
                </a:solidFill>
                <a:effectLst/>
                <a:sym typeface="+mn-ea"/>
              </a:rPr>
              <a:t>Channel</a:t>
            </a:r>
            <a:r>
              <a:rPr lang="zh-CN" altLang="en-US">
                <a:ln w="22225">
                  <a:solidFill>
                    <a:schemeClr val="accent2"/>
                  </a:solidFill>
                  <a:prstDash val="solid"/>
                </a:ln>
                <a:solidFill>
                  <a:schemeClr val="accent2">
                    <a:lumMod val="40000"/>
                    <a:lumOff val="60000"/>
                  </a:schemeClr>
                </a:solidFill>
                <a:effectLst/>
                <a:sym typeface="+mn-ea"/>
              </a:rPr>
              <a:t>放到最后一步。这个都可以。只要能帮助记忆即可。</a:t>
            </a:r>
            <a:endParaRPr lang="zh-CN" altLang="en-US">
              <a:ln w="22225">
                <a:solidFill>
                  <a:schemeClr val="accent2"/>
                </a:solidFill>
                <a:prstDash val="solid"/>
              </a:ln>
              <a:solidFill>
                <a:schemeClr val="accent2">
                  <a:lumMod val="40000"/>
                  <a:lumOff val="60000"/>
                </a:schemeClr>
              </a:solidFill>
              <a:effectLst/>
              <a:sym typeface="+mn-ea"/>
            </a:endParaRPr>
          </a:p>
          <a:p>
            <a:r>
              <a:rPr lang="zh-CN" altLang="en-US">
                <a:ln w="22225">
                  <a:solidFill>
                    <a:schemeClr val="accent2"/>
                  </a:solidFill>
                  <a:prstDash val="solid"/>
                </a:ln>
                <a:solidFill>
                  <a:schemeClr val="accent2">
                    <a:lumMod val="40000"/>
                    <a:lumOff val="60000"/>
                  </a:schemeClr>
                </a:solidFill>
                <a:effectLst/>
                <a:sym typeface="+mn-ea"/>
              </a:rPr>
              <a:t>具体的步骤有四步：</a:t>
            </a:r>
            <a:endParaRPr lang="zh-CN" altLang="en-US">
              <a:ln w="22225">
                <a:solidFill>
                  <a:schemeClr val="accent2"/>
                </a:solidFill>
                <a:prstDash val="solid"/>
              </a:ln>
              <a:solidFill>
                <a:schemeClr val="accent2">
                  <a:lumMod val="40000"/>
                  <a:lumOff val="60000"/>
                </a:schemeClr>
              </a:solidFill>
              <a:effectLst/>
              <a:sym typeface="+mn-ea"/>
            </a:endParaRPr>
          </a:p>
          <a:p>
            <a:r>
              <a:rPr lang="zh-CN" altLang="en-US">
                <a:ln w="22225">
                  <a:solidFill>
                    <a:schemeClr val="accent2"/>
                  </a:solidFill>
                  <a:prstDash val="solid"/>
                </a:ln>
                <a:solidFill>
                  <a:schemeClr val="accent2">
                    <a:lumMod val="40000"/>
                    <a:lumOff val="60000"/>
                  </a:schemeClr>
                </a:solidFill>
                <a:effectLst/>
                <a:sym typeface="+mn-ea"/>
              </a:rPr>
              <a:t>第</a:t>
            </a:r>
            <a:r>
              <a:rPr lang="en-US" altLang="zh-CN">
                <a:ln w="22225">
                  <a:solidFill>
                    <a:schemeClr val="accent2"/>
                  </a:solidFill>
                  <a:prstDash val="solid"/>
                </a:ln>
                <a:solidFill>
                  <a:schemeClr val="accent2">
                    <a:lumMod val="40000"/>
                    <a:lumOff val="60000"/>
                  </a:schemeClr>
                </a:solidFill>
                <a:effectLst/>
                <a:sym typeface="+mn-ea"/>
              </a:rPr>
              <a:t>1</a:t>
            </a:r>
            <a:r>
              <a:rPr lang="zh-CN" altLang="en-US">
                <a:ln w="22225">
                  <a:solidFill>
                    <a:schemeClr val="accent2"/>
                  </a:solidFill>
                  <a:prstDash val="solid"/>
                </a:ln>
                <a:solidFill>
                  <a:schemeClr val="accent2">
                    <a:lumMod val="40000"/>
                    <a:lumOff val="60000"/>
                  </a:schemeClr>
                </a:solidFill>
                <a:effectLst/>
                <a:sym typeface="+mn-ea"/>
              </a:rPr>
              <a:t>步：先定义名称，包括定义</a:t>
            </a:r>
            <a:r>
              <a:rPr lang="en-US" altLang="zh-CN">
                <a:ln w="22225">
                  <a:solidFill>
                    <a:schemeClr val="accent2"/>
                  </a:solidFill>
                  <a:prstDash val="solid"/>
                </a:ln>
                <a:solidFill>
                  <a:schemeClr val="accent2">
                    <a:lumMod val="40000"/>
                    <a:lumOff val="60000"/>
                  </a:schemeClr>
                </a:solidFill>
                <a:effectLst/>
                <a:sym typeface="+mn-ea"/>
              </a:rPr>
              <a:t>agent</a:t>
            </a:r>
            <a:r>
              <a:rPr lang="zh-CN" altLang="en-US">
                <a:ln w="22225">
                  <a:solidFill>
                    <a:schemeClr val="accent2"/>
                  </a:solidFill>
                  <a:prstDash val="solid"/>
                </a:ln>
                <a:solidFill>
                  <a:schemeClr val="accent2">
                    <a:lumMod val="40000"/>
                    <a:lumOff val="60000"/>
                  </a:schemeClr>
                </a:solidFill>
                <a:effectLst/>
                <a:sym typeface="+mn-ea"/>
              </a:rPr>
              <a:t>的名称、</a:t>
            </a:r>
            <a:r>
              <a:rPr lang="en-US" altLang="zh-CN">
                <a:ln w="22225">
                  <a:solidFill>
                    <a:schemeClr val="accent2"/>
                  </a:solidFill>
                  <a:prstDash val="solid"/>
                </a:ln>
                <a:solidFill>
                  <a:schemeClr val="accent2">
                    <a:lumMod val="40000"/>
                    <a:lumOff val="60000"/>
                  </a:schemeClr>
                </a:solidFill>
                <a:effectLst/>
                <a:sym typeface="+mn-ea"/>
              </a:rPr>
              <a:t>source</a:t>
            </a:r>
            <a:r>
              <a:rPr lang="zh-CN" altLang="en-US">
                <a:ln w="22225">
                  <a:solidFill>
                    <a:schemeClr val="accent2"/>
                  </a:solidFill>
                  <a:prstDash val="solid"/>
                </a:ln>
                <a:solidFill>
                  <a:schemeClr val="accent2">
                    <a:lumMod val="40000"/>
                    <a:lumOff val="60000"/>
                  </a:schemeClr>
                </a:solidFill>
                <a:effectLst/>
                <a:sym typeface="+mn-ea"/>
              </a:rPr>
              <a:t>、</a:t>
            </a:r>
            <a:r>
              <a:rPr lang="en-US" altLang="zh-CN">
                <a:ln w="22225">
                  <a:solidFill>
                    <a:schemeClr val="accent2"/>
                  </a:solidFill>
                  <a:prstDash val="solid"/>
                </a:ln>
                <a:solidFill>
                  <a:schemeClr val="accent2">
                    <a:lumMod val="40000"/>
                    <a:lumOff val="60000"/>
                  </a:schemeClr>
                </a:solidFill>
                <a:effectLst/>
                <a:sym typeface="+mn-ea"/>
              </a:rPr>
              <a:t>channel</a:t>
            </a:r>
            <a:r>
              <a:rPr lang="zh-CN" altLang="en-US">
                <a:ln w="22225">
                  <a:solidFill>
                    <a:schemeClr val="accent2"/>
                  </a:solidFill>
                  <a:prstDash val="solid"/>
                </a:ln>
                <a:solidFill>
                  <a:schemeClr val="accent2">
                    <a:lumMod val="40000"/>
                    <a:lumOff val="60000"/>
                  </a:schemeClr>
                </a:solidFill>
                <a:effectLst/>
                <a:sym typeface="+mn-ea"/>
              </a:rPr>
              <a:t>、</a:t>
            </a:r>
            <a:r>
              <a:rPr lang="en-US" altLang="zh-CN">
                <a:ln w="22225">
                  <a:solidFill>
                    <a:schemeClr val="accent2"/>
                  </a:solidFill>
                  <a:prstDash val="solid"/>
                </a:ln>
                <a:solidFill>
                  <a:schemeClr val="accent2">
                    <a:lumMod val="40000"/>
                    <a:lumOff val="60000"/>
                  </a:schemeClr>
                </a:solidFill>
                <a:effectLst/>
                <a:sym typeface="+mn-ea"/>
              </a:rPr>
              <a:t>sink</a:t>
            </a:r>
            <a:r>
              <a:rPr lang="zh-CN" altLang="en-US">
                <a:ln w="22225">
                  <a:solidFill>
                    <a:schemeClr val="accent2"/>
                  </a:solidFill>
                  <a:prstDash val="solid"/>
                </a:ln>
                <a:solidFill>
                  <a:schemeClr val="accent2">
                    <a:lumMod val="40000"/>
                    <a:lumOff val="60000"/>
                  </a:schemeClr>
                </a:solidFill>
                <a:effectLst/>
                <a:sym typeface="+mn-ea"/>
              </a:rPr>
              <a:t>的名称。</a:t>
            </a:r>
            <a:endParaRPr lang="zh-CN" altLang="en-US">
              <a:ln w="22225">
                <a:solidFill>
                  <a:schemeClr val="accent2"/>
                </a:solidFill>
                <a:prstDash val="solid"/>
              </a:ln>
              <a:solidFill>
                <a:schemeClr val="accent2">
                  <a:lumMod val="40000"/>
                  <a:lumOff val="60000"/>
                </a:schemeClr>
              </a:solidFill>
              <a:effectLst/>
              <a:sym typeface="+mn-ea"/>
            </a:endParaRPr>
          </a:p>
          <a:p>
            <a:r>
              <a:rPr lang="zh-CN" altLang="en-US">
                <a:ln w="22225">
                  <a:solidFill>
                    <a:schemeClr val="accent2"/>
                  </a:solidFill>
                  <a:prstDash val="solid"/>
                </a:ln>
                <a:solidFill>
                  <a:schemeClr val="accent2">
                    <a:lumMod val="40000"/>
                    <a:lumOff val="60000"/>
                  </a:schemeClr>
                </a:solidFill>
                <a:effectLst/>
                <a:sym typeface="+mn-ea"/>
              </a:rPr>
              <a:t>第</a:t>
            </a:r>
            <a:r>
              <a:rPr lang="en-US" altLang="zh-CN">
                <a:ln w="22225">
                  <a:solidFill>
                    <a:schemeClr val="accent2"/>
                  </a:solidFill>
                  <a:prstDash val="solid"/>
                </a:ln>
                <a:solidFill>
                  <a:schemeClr val="accent2">
                    <a:lumMod val="40000"/>
                    <a:lumOff val="60000"/>
                  </a:schemeClr>
                </a:solidFill>
                <a:effectLst/>
                <a:sym typeface="+mn-ea"/>
              </a:rPr>
              <a:t>2</a:t>
            </a:r>
            <a:r>
              <a:rPr lang="zh-CN" altLang="en-US">
                <a:ln w="22225">
                  <a:solidFill>
                    <a:schemeClr val="accent2"/>
                  </a:solidFill>
                  <a:prstDash val="solid"/>
                </a:ln>
                <a:solidFill>
                  <a:schemeClr val="accent2">
                    <a:lumMod val="40000"/>
                    <a:lumOff val="60000"/>
                  </a:schemeClr>
                </a:solidFill>
                <a:effectLst/>
                <a:sym typeface="+mn-ea"/>
              </a:rPr>
              <a:t>至第</a:t>
            </a:r>
            <a:r>
              <a:rPr lang="en-US" altLang="zh-CN">
                <a:ln w="22225">
                  <a:solidFill>
                    <a:schemeClr val="accent2"/>
                  </a:solidFill>
                  <a:prstDash val="solid"/>
                </a:ln>
                <a:solidFill>
                  <a:schemeClr val="accent2">
                    <a:lumMod val="40000"/>
                    <a:lumOff val="60000"/>
                  </a:schemeClr>
                </a:solidFill>
                <a:effectLst/>
                <a:sym typeface="+mn-ea"/>
              </a:rPr>
              <a:t>4</a:t>
            </a:r>
            <a:r>
              <a:rPr lang="zh-CN" altLang="en-US">
                <a:ln w="22225">
                  <a:solidFill>
                    <a:schemeClr val="accent2"/>
                  </a:solidFill>
                  <a:prstDash val="solid"/>
                </a:ln>
                <a:solidFill>
                  <a:schemeClr val="accent2">
                    <a:lumMod val="40000"/>
                    <a:lumOff val="60000"/>
                  </a:schemeClr>
                </a:solidFill>
                <a:effectLst/>
                <a:sym typeface="+mn-ea"/>
              </a:rPr>
              <a:t>步：配置</a:t>
            </a:r>
            <a:r>
              <a:rPr lang="en-US" altLang="zh-CN">
                <a:ln w="22225">
                  <a:solidFill>
                    <a:schemeClr val="accent2"/>
                  </a:solidFill>
                  <a:prstDash val="solid"/>
                </a:ln>
                <a:solidFill>
                  <a:schemeClr val="accent2">
                    <a:lumMod val="40000"/>
                    <a:lumOff val="60000"/>
                  </a:schemeClr>
                </a:solidFill>
                <a:effectLst/>
                <a:sym typeface="+mn-ea"/>
              </a:rPr>
              <a:t>channel</a:t>
            </a:r>
            <a:r>
              <a:rPr lang="zh-CN" altLang="en-US">
                <a:ln w="22225">
                  <a:solidFill>
                    <a:schemeClr val="accent2"/>
                  </a:solidFill>
                  <a:prstDash val="solid"/>
                </a:ln>
                <a:solidFill>
                  <a:schemeClr val="accent2">
                    <a:lumMod val="40000"/>
                    <a:lumOff val="60000"/>
                  </a:schemeClr>
                </a:solidFill>
                <a:effectLst/>
                <a:sym typeface="+mn-ea"/>
              </a:rPr>
              <a:t>组件属性、配置</a:t>
            </a:r>
            <a:r>
              <a:rPr lang="en-US" altLang="zh-CN">
                <a:ln w="22225">
                  <a:solidFill>
                    <a:schemeClr val="accent2"/>
                  </a:solidFill>
                  <a:prstDash val="solid"/>
                </a:ln>
                <a:solidFill>
                  <a:schemeClr val="accent2">
                    <a:lumMod val="40000"/>
                    <a:lumOff val="60000"/>
                  </a:schemeClr>
                </a:solidFill>
                <a:effectLst/>
                <a:sym typeface="+mn-ea"/>
              </a:rPr>
              <a:t>source</a:t>
            </a:r>
            <a:r>
              <a:rPr lang="zh-CN" altLang="en-US">
                <a:ln w="22225">
                  <a:solidFill>
                    <a:schemeClr val="accent2"/>
                  </a:solidFill>
                  <a:prstDash val="solid"/>
                </a:ln>
                <a:solidFill>
                  <a:schemeClr val="accent2">
                    <a:lumMod val="40000"/>
                    <a:lumOff val="60000"/>
                  </a:schemeClr>
                </a:solidFill>
                <a:effectLst/>
                <a:sym typeface="+mn-ea"/>
              </a:rPr>
              <a:t>组件属性、配置</a:t>
            </a:r>
            <a:r>
              <a:rPr lang="en-US" altLang="zh-CN">
                <a:ln w="22225">
                  <a:solidFill>
                    <a:schemeClr val="accent2"/>
                  </a:solidFill>
                  <a:prstDash val="solid"/>
                </a:ln>
                <a:solidFill>
                  <a:schemeClr val="accent2">
                    <a:lumMod val="40000"/>
                    <a:lumOff val="60000"/>
                  </a:schemeClr>
                </a:solidFill>
                <a:effectLst/>
                <a:sym typeface="+mn-ea"/>
              </a:rPr>
              <a:t>sink</a:t>
            </a:r>
            <a:r>
              <a:rPr lang="zh-CN" altLang="en-US">
                <a:ln w="22225">
                  <a:solidFill>
                    <a:schemeClr val="accent2"/>
                  </a:solidFill>
                  <a:prstDash val="solid"/>
                </a:ln>
                <a:solidFill>
                  <a:schemeClr val="accent2">
                    <a:lumMod val="40000"/>
                    <a:lumOff val="60000"/>
                  </a:schemeClr>
                </a:solidFill>
                <a:effectLst/>
                <a:sym typeface="+mn-ea"/>
              </a:rPr>
              <a:t>组件属性；因为组件的属性比较多，我们一般不用记这些属性。通过查阅官方手册即可。</a:t>
            </a:r>
            <a:endParaRPr lang="zh-CN" altLang="en-US">
              <a:ln w="22225">
                <a:solidFill>
                  <a:schemeClr val="accent2"/>
                </a:solidFill>
                <a:prstDash val="solid"/>
              </a:ln>
              <a:solidFill>
                <a:schemeClr val="accent2">
                  <a:lumMod val="40000"/>
                  <a:lumOff val="60000"/>
                </a:schemeClr>
              </a:solidFill>
              <a:effectLst/>
              <a:sym typeface="+mn-ea"/>
            </a:endParaRPr>
          </a:p>
          <a:p>
            <a:endParaRPr lang="zh-CN" altLang="en-US">
              <a:ln w="22225">
                <a:solidFill>
                  <a:schemeClr val="accent2"/>
                </a:solidFill>
                <a:prstDash val="solid"/>
              </a:ln>
              <a:solidFill>
                <a:schemeClr val="accent2">
                  <a:lumMod val="40000"/>
                  <a:lumOff val="60000"/>
                </a:schemeClr>
              </a:solidFill>
              <a:effectLst/>
              <a:sym typeface="+mn-e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我们看第一步，先定义</a:t>
            </a:r>
            <a:r>
              <a:rPr lang="en-US" altLang="zh-CN">
                <a:latin typeface="微软雅黑" panose="020B0503020204020204" charset="-122"/>
                <a:ea typeface="微软雅黑" panose="020B0503020204020204" charset="-122"/>
                <a:sym typeface="+mn-ea"/>
              </a:rPr>
              <a:t>a</a:t>
            </a:r>
            <a:r>
              <a:rPr lang="zh-CN" altLang="zh-CN">
                <a:latin typeface="微软雅黑" panose="020B0503020204020204" charset="-122"/>
                <a:ea typeface="微软雅黑" panose="020B0503020204020204" charset="-122"/>
                <a:sym typeface="+mn-ea"/>
              </a:rPr>
              <a:t>gent的名称、source、channel、sink的名称。</a:t>
            </a:r>
            <a:r>
              <a:rPr lang="en-US" altLang="zh-CN">
                <a:latin typeface="微软雅黑" panose="020B0503020204020204" charset="-122"/>
                <a:ea typeface="微软雅黑" panose="020B0503020204020204" charset="-122"/>
                <a:sym typeface="+mn-ea"/>
              </a:rPr>
              <a:t>&lt;Agent&gt;</a:t>
            </a:r>
            <a:r>
              <a:rPr lang="zh-CN" altLang="en-US">
                <a:latin typeface="微软雅黑" panose="020B0503020204020204" charset="-122"/>
                <a:ea typeface="微软雅黑" panose="020B0503020204020204" charset="-122"/>
                <a:sym typeface="+mn-ea"/>
              </a:rPr>
              <a:t>和</a:t>
            </a:r>
            <a:r>
              <a:rPr lang="en-US" altLang="zh-CN">
                <a:latin typeface="微软雅黑" panose="020B0503020204020204" charset="-122"/>
                <a:ea typeface="微软雅黑" panose="020B0503020204020204" charset="-122"/>
                <a:sym typeface="+mn-ea"/>
              </a:rPr>
              <a:t>&lt;Source&gt;</a:t>
            </a:r>
            <a:r>
              <a:rPr lang="zh-CN" altLang="en-US">
                <a:latin typeface="微软雅黑" panose="020B0503020204020204" charset="-122"/>
                <a:ea typeface="微软雅黑" panose="020B0503020204020204" charset="-122"/>
                <a:sym typeface="+mn-ea"/>
              </a:rPr>
              <a:t>、&lt;Channel1&gt;、&lt;Channel2&gt;表示可以定义的名称。</a:t>
            </a:r>
            <a:endParaRPr lang="zh-CN" altLang="en-US">
              <a:latin typeface="微软雅黑" panose="020B0503020204020204" charset="-122"/>
              <a:ea typeface="微软雅黑" panose="020B0503020204020204" charset="-122"/>
              <a:sym typeface="+mn-ea"/>
            </a:endParaRPr>
          </a:p>
          <a:p>
            <a:r>
              <a:rPr lang="zh-CN" altLang="en-US">
                <a:latin typeface="微软雅黑" panose="020B0503020204020204" charset="-122"/>
                <a:ea typeface="微软雅黑" panose="020B0503020204020204" charset="-122"/>
                <a:sym typeface="+mn-ea"/>
              </a:rPr>
              <a:t>第二步、第三步、第四步是配置组件属性和值。&lt;Agent&gt;和第一步定义的&lt;Agent&gt;名称一样。 &lt;Source&gt;、&lt;Sink&gt;、&lt;Source&gt;一样。</a:t>
            </a:r>
            <a:endParaRPr lang="en-US" altLang="zh-CN">
              <a:latin typeface="微软雅黑" panose="020B0503020204020204" charset="-122"/>
              <a:ea typeface="微软雅黑" panose="020B0503020204020204" charset="-122"/>
              <a:sym typeface="+mn-ea"/>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接下来看两个示例。示例</a:t>
            </a:r>
            <a:r>
              <a:rPr lang="en-US" altLang="zh-CN"/>
              <a:t>1</a:t>
            </a:r>
            <a:r>
              <a:rPr lang="zh-CN" altLang="en-US"/>
              <a:t>的需求是：</a:t>
            </a:r>
            <a:r>
              <a:rPr lang="zh-CN" altLang="en-US">
                <a:latin typeface="微软雅黑" panose="020B0503020204020204" charset="-122"/>
                <a:ea typeface="微软雅黑" panose="020B0503020204020204" charset="-122"/>
                <a:sym typeface="+mn-ea"/>
              </a:rPr>
              <a:t>监控指定目录，当目录有新增文件时，把文件中的内容一行行发送到控制台。</a:t>
            </a:r>
            <a:endParaRPr lang="zh-CN" altLang="en-US">
              <a:latin typeface="微软雅黑" panose="020B0503020204020204" charset="-122"/>
              <a:ea typeface="微软雅黑" panose="020B0503020204020204" charset="-122"/>
              <a:sym typeface="+mn-ea"/>
            </a:endParaRPr>
          </a:p>
          <a:p>
            <a:r>
              <a:rPr lang="zh-CN" altLang="en-US"/>
              <a:t>所以，数据源的类型选择</a:t>
            </a:r>
            <a:r>
              <a:rPr lang="en-US" altLang="zh-CN">
                <a:sym typeface="+mn-ea"/>
              </a:rPr>
              <a:t>Spooling Directory</a:t>
            </a:r>
            <a:r>
              <a:rPr lang="zh-CN" altLang="en-US">
                <a:sym typeface="+mn-ea"/>
              </a:rPr>
              <a:t>。数据目的类型选择</a:t>
            </a:r>
            <a:r>
              <a:rPr lang="en-US" altLang="zh-CN">
                <a:sym typeface="+mn-ea"/>
              </a:rPr>
              <a:t>Logger</a:t>
            </a:r>
            <a:r>
              <a:rPr lang="zh-CN" altLang="en-US">
                <a:sym typeface="+mn-ea"/>
              </a:rPr>
              <a:t>。</a:t>
            </a:r>
            <a:r>
              <a:rPr lang="en-US" altLang="zh-CN">
                <a:sym typeface="+mn-ea"/>
              </a:rPr>
              <a:t>Channel</a:t>
            </a:r>
            <a:r>
              <a:rPr lang="zh-CN" altLang="en-US">
                <a:sym typeface="+mn-ea"/>
              </a:rPr>
              <a:t>的类型选择</a:t>
            </a:r>
            <a:r>
              <a:rPr lang="en-US" altLang="zh-CN">
                <a:sym typeface="+mn-ea"/>
              </a:rPr>
              <a:t>Memory</a:t>
            </a:r>
            <a:r>
              <a:rPr lang="zh-CN" altLang="en-US">
                <a:sym typeface="+mn-ea"/>
              </a:rPr>
              <a:t>。</a:t>
            </a:r>
            <a:endParaRPr lang="zh-CN" altLang="en-U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本章分成</a:t>
            </a:r>
            <a:r>
              <a:rPr lang="en-US" altLang="zh-CN"/>
              <a:t>5</a:t>
            </a:r>
            <a:r>
              <a:rPr lang="zh-CN" altLang="en-US"/>
              <a:t>个小节，分别是</a:t>
            </a:r>
            <a:r>
              <a:rPr lang="en-US" altLang="zh-CN"/>
              <a:t>Flume</a:t>
            </a:r>
            <a:r>
              <a:rPr lang="zh-CN" altLang="en-US"/>
              <a:t>简介，</a:t>
            </a:r>
            <a:r>
              <a:rPr lang="en-US" altLang="zh-CN"/>
              <a:t>Flume</a:t>
            </a:r>
            <a:r>
              <a:rPr lang="zh-CN" altLang="en-US"/>
              <a:t>架构，</a:t>
            </a:r>
            <a:r>
              <a:rPr lang="en-US" altLang="zh-CN"/>
              <a:t>Flume</a:t>
            </a:r>
            <a:r>
              <a:rPr lang="zh-CN" altLang="en-US"/>
              <a:t>安装，</a:t>
            </a:r>
            <a:r>
              <a:rPr lang="en-US" altLang="zh-CN"/>
              <a:t>Flume</a:t>
            </a:r>
            <a:r>
              <a:rPr lang="zh-CN" altLang="en-US"/>
              <a:t>应用，</a:t>
            </a:r>
            <a:r>
              <a:rPr lang="en-US" altLang="zh-CN"/>
              <a:t>Flume</a:t>
            </a:r>
            <a:r>
              <a:rPr lang="zh-CN" altLang="en-US"/>
              <a:t>工作方式。</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打开</a:t>
            </a:r>
            <a:r>
              <a:rPr lang="en-US" altLang="zh-CN">
                <a:sym typeface="+mn-ea"/>
              </a:rPr>
              <a:t>Flume</a:t>
            </a:r>
            <a:r>
              <a:rPr lang="zh-CN" altLang="en-US">
                <a:sym typeface="+mn-ea"/>
              </a:rPr>
              <a:t>的官网，依次查找各组件的配置。其中加粗字体的表示是必填的属性。</a:t>
            </a:r>
            <a:endParaRPr lang="zh-CN" altLang="en-US">
              <a:sym typeface="+mn-ea"/>
            </a:endParaRPr>
          </a:p>
          <a:p>
            <a:r>
              <a:rPr lang="en-US" altLang="zh-CN"/>
              <a:t>MemoryChannel</a:t>
            </a:r>
            <a:r>
              <a:rPr lang="zh-CN" altLang="en-US"/>
              <a:t>的</a:t>
            </a:r>
            <a:r>
              <a:rPr lang="en-US" altLang="zh-CN"/>
              <a:t>type</a:t>
            </a:r>
            <a:r>
              <a:rPr lang="zh-CN" altLang="en-US"/>
              <a:t>必须是</a:t>
            </a:r>
            <a:r>
              <a:rPr lang="en-US" altLang="zh-CN"/>
              <a:t>memory</a:t>
            </a:r>
            <a:r>
              <a:rPr lang="zh-CN" altLang="en-US"/>
              <a:t>。</a:t>
            </a:r>
            <a:endParaRPr lang="zh-CN" altLang="en-US"/>
          </a:p>
          <a:p>
            <a:r>
              <a:rPr lang="en-US" altLang="zh-CN">
                <a:sym typeface="+mn-ea"/>
              </a:rPr>
              <a:t>Spooling Directory Source</a:t>
            </a:r>
            <a:r>
              <a:rPr lang="zh-CN" altLang="en-US">
                <a:sym typeface="+mn-ea"/>
              </a:rPr>
              <a:t>的</a:t>
            </a:r>
            <a:r>
              <a:rPr lang="en-US" altLang="zh-CN">
                <a:sym typeface="+mn-ea"/>
              </a:rPr>
              <a:t>channes</a:t>
            </a:r>
            <a:r>
              <a:rPr lang="zh-CN" altLang="en-US">
                <a:sym typeface="+mn-ea"/>
              </a:rPr>
              <a:t>配置</a:t>
            </a:r>
            <a:r>
              <a:rPr lang="en-US" altLang="zh-CN">
                <a:sym typeface="+mn-ea"/>
              </a:rPr>
              <a:t>&lt;Channel&gt;</a:t>
            </a:r>
            <a:r>
              <a:rPr lang="zh-CN" altLang="en-US">
                <a:sym typeface="+mn-ea"/>
              </a:rPr>
              <a:t>的名称，</a:t>
            </a:r>
            <a:r>
              <a:rPr lang="en-US" altLang="zh-CN">
                <a:sym typeface="+mn-ea"/>
              </a:rPr>
              <a:t>type</a:t>
            </a:r>
            <a:r>
              <a:rPr lang="zh-CN" altLang="en-US">
                <a:sym typeface="+mn-ea"/>
              </a:rPr>
              <a:t>必须配置</a:t>
            </a:r>
            <a:r>
              <a:rPr lang="en-US" altLang="zh-CN">
                <a:sym typeface="+mn-ea"/>
              </a:rPr>
              <a:t>spooldir</a:t>
            </a:r>
            <a:r>
              <a:rPr lang="zh-CN" altLang="en-US">
                <a:sym typeface="+mn-ea"/>
              </a:rPr>
              <a:t>，</a:t>
            </a:r>
            <a:r>
              <a:rPr lang="en-US" altLang="zh-CN">
                <a:sym typeface="+mn-ea"/>
              </a:rPr>
              <a:t>spoolDir</a:t>
            </a:r>
            <a:r>
              <a:rPr lang="zh-CN" altLang="en-US">
                <a:sym typeface="+mn-ea"/>
              </a:rPr>
              <a:t>配置为被监控的目录。</a:t>
            </a:r>
            <a:endParaRPr lang="zh-CN" altLang="en-US">
              <a:sym typeface="+mn-ea"/>
            </a:endParaRPr>
          </a:p>
          <a:p>
            <a:r>
              <a:rPr lang="en-US" altLang="zh-CN"/>
              <a:t>Logger Sink</a:t>
            </a:r>
            <a:r>
              <a:rPr lang="zh-CN" altLang="en-US"/>
              <a:t>的</a:t>
            </a:r>
            <a:r>
              <a:rPr lang="en-US" altLang="zh-CN"/>
              <a:t>channel</a:t>
            </a:r>
            <a:r>
              <a:rPr lang="zh-CN" altLang="en-US">
                <a:sym typeface="+mn-ea"/>
              </a:rPr>
              <a:t>配置</a:t>
            </a:r>
            <a:r>
              <a:rPr lang="en-US" altLang="zh-CN">
                <a:sym typeface="+mn-ea"/>
              </a:rPr>
              <a:t>&lt;Channel&gt;</a:t>
            </a:r>
            <a:r>
              <a:rPr lang="zh-CN" altLang="en-US">
                <a:sym typeface="+mn-ea"/>
              </a:rPr>
              <a:t>的名称。而</a:t>
            </a:r>
            <a:r>
              <a:rPr lang="en-US" altLang="zh-CN">
                <a:sym typeface="+mn-ea"/>
              </a:rPr>
              <a:t>type</a:t>
            </a:r>
            <a:r>
              <a:rPr lang="zh-CN" altLang="en-US">
                <a:sym typeface="+mn-ea"/>
              </a:rPr>
              <a:t>必须为</a:t>
            </a:r>
            <a:r>
              <a:rPr lang="en-US" altLang="zh-CN">
                <a:sym typeface="+mn-ea"/>
              </a:rPr>
              <a:t>logger</a:t>
            </a:r>
            <a:endParaRPr lang="en-US" altLang="zh-CN"/>
          </a:p>
          <a:p>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根据前面的分析，逐一输入，得到最后的配置文件的内容。这个是</a:t>
            </a:r>
            <a:r>
              <a:rPr lang="en-US" altLang="zh-CN"/>
              <a:t>Flume</a:t>
            </a:r>
            <a:r>
              <a:rPr lang="zh-CN" altLang="en-US"/>
              <a:t>比较简单的一个配置示例。</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第二步，启动</a:t>
            </a:r>
            <a:r>
              <a:rPr lang="zh-CN" altLang="en-US">
                <a:latin typeface="微软雅黑" panose="020B0503020204020204" charset="-122"/>
                <a:ea typeface="微软雅黑" panose="020B0503020204020204" charset="-122"/>
                <a:sym typeface="+mn-ea"/>
              </a:rPr>
              <a:t>Flume Agent ，可以注意到程序的名字是</a:t>
            </a:r>
            <a:r>
              <a:rPr lang="en-US" altLang="zh-CN">
                <a:latin typeface="微软雅黑" panose="020B0503020204020204" charset="-122"/>
                <a:ea typeface="微软雅黑" panose="020B0503020204020204" charset="-122"/>
                <a:sym typeface="+mn-ea"/>
              </a:rPr>
              <a:t>flume-ng </a:t>
            </a: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ng</a:t>
            </a:r>
            <a:r>
              <a:rPr lang="zh-CN" altLang="en-US">
                <a:latin typeface="微软雅黑" panose="020B0503020204020204" charset="-122"/>
                <a:ea typeface="微软雅黑" panose="020B0503020204020204" charset="-122"/>
                <a:sym typeface="+mn-ea"/>
              </a:rPr>
              <a:t>表示 new generate，新一代的意思。</a:t>
            </a:r>
            <a:r>
              <a:rPr lang="en-US" altLang="zh-CN">
                <a:latin typeface="微软雅黑" panose="020B0503020204020204" charset="-122"/>
                <a:ea typeface="微软雅黑" panose="020B0503020204020204" charset="-122"/>
                <a:sym typeface="+mn-ea"/>
              </a:rPr>
              <a:t>-c conf </a:t>
            </a:r>
            <a:r>
              <a:rPr lang="zh-CN" altLang="en-US">
                <a:latin typeface="微软雅黑" panose="020B0503020204020204" charset="-122"/>
                <a:ea typeface="微软雅黑" panose="020B0503020204020204" charset="-122"/>
                <a:sym typeface="+mn-ea"/>
              </a:rPr>
              <a:t>表示指定</a:t>
            </a:r>
            <a:r>
              <a:rPr lang="en-US" altLang="zh-CN">
                <a:latin typeface="微软雅黑" panose="020B0503020204020204" charset="-122"/>
                <a:ea typeface="微软雅黑" panose="020B0503020204020204" charset="-122"/>
                <a:sym typeface="+mn-ea"/>
              </a:rPr>
              <a:t>flume</a:t>
            </a:r>
            <a:r>
              <a:rPr lang="zh-CN" altLang="en-US">
                <a:latin typeface="微软雅黑" panose="020B0503020204020204" charset="-122"/>
                <a:ea typeface="微软雅黑" panose="020B0503020204020204" charset="-122"/>
                <a:sym typeface="+mn-ea"/>
              </a:rPr>
              <a:t>的配置文件</a:t>
            </a:r>
            <a:r>
              <a:rPr lang="en-US" altLang="zh-CN">
                <a:latin typeface="微软雅黑" panose="020B0503020204020204" charset="-122"/>
                <a:ea typeface="微软雅黑" panose="020B0503020204020204" charset="-122"/>
                <a:sym typeface="+mn-ea"/>
              </a:rPr>
              <a:t>conf</a:t>
            </a: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-f agent/agent1.conf </a:t>
            </a:r>
            <a:r>
              <a:rPr lang="zh-CN" altLang="en-US">
                <a:latin typeface="微软雅黑" panose="020B0503020204020204" charset="-122"/>
                <a:ea typeface="微软雅黑" panose="020B0503020204020204" charset="-122"/>
                <a:sym typeface="+mn-ea"/>
              </a:rPr>
              <a:t>表示</a:t>
            </a:r>
            <a:r>
              <a:rPr lang="en-US" altLang="zh-CN">
                <a:latin typeface="微软雅黑" panose="020B0503020204020204" charset="-122"/>
                <a:ea typeface="微软雅黑" panose="020B0503020204020204" charset="-122"/>
                <a:sym typeface="+mn-ea"/>
              </a:rPr>
              <a:t>agent</a:t>
            </a:r>
            <a:r>
              <a:rPr lang="zh-CN" altLang="en-US">
                <a:latin typeface="微软雅黑" panose="020B0503020204020204" charset="-122"/>
                <a:ea typeface="微软雅黑" panose="020B0503020204020204" charset="-122"/>
                <a:sym typeface="+mn-ea"/>
              </a:rPr>
              <a:t>的配置文件的路径。</a:t>
            </a:r>
            <a:r>
              <a:rPr lang="en-US" altLang="zh-CN">
                <a:latin typeface="微软雅黑" panose="020B0503020204020204" charset="-122"/>
                <a:ea typeface="微软雅黑" panose="020B0503020204020204" charset="-122"/>
                <a:sym typeface="+mn-ea"/>
              </a:rPr>
              <a:t>-Dflume.root.logger=INFO,console</a:t>
            </a:r>
            <a:r>
              <a:rPr lang="zh-CN" altLang="en-US">
                <a:latin typeface="微软雅黑" panose="020B0503020204020204" charset="-122"/>
                <a:ea typeface="微软雅黑" panose="020B0503020204020204" charset="-122"/>
                <a:sym typeface="+mn-ea"/>
              </a:rPr>
              <a:t>表示</a:t>
            </a:r>
            <a:r>
              <a:rPr lang="en-US" altLang="zh-CN">
                <a:latin typeface="微软雅黑" panose="020B0503020204020204" charset="-122"/>
                <a:ea typeface="微软雅黑" panose="020B0503020204020204" charset="-122"/>
                <a:sym typeface="+mn-ea"/>
              </a:rPr>
              <a:t>logger</a:t>
            </a:r>
            <a:r>
              <a:rPr lang="zh-CN" altLang="en-US">
                <a:latin typeface="微软雅黑" panose="020B0503020204020204" charset="-122"/>
                <a:ea typeface="微软雅黑" panose="020B0503020204020204" charset="-122"/>
                <a:sym typeface="+mn-ea"/>
              </a:rPr>
              <a:t>的运行级别为</a:t>
            </a:r>
            <a:r>
              <a:rPr lang="en-US" altLang="zh-CN">
                <a:latin typeface="微软雅黑" panose="020B0503020204020204" charset="-122"/>
                <a:ea typeface="微软雅黑" panose="020B0503020204020204" charset="-122"/>
                <a:sym typeface="+mn-ea"/>
              </a:rPr>
              <a:t>INFO</a:t>
            </a:r>
            <a:r>
              <a:rPr lang="zh-CN" altLang="en-US">
                <a:latin typeface="微软雅黑" panose="020B0503020204020204" charset="-122"/>
                <a:ea typeface="微软雅黑" panose="020B0503020204020204" charset="-122"/>
                <a:sym typeface="+mn-ea"/>
              </a:rPr>
              <a:t>和输出到控制台。</a:t>
            </a:r>
            <a:endParaRPr lang="zh-CN" altLang="en-US">
              <a:latin typeface="微软雅黑" panose="020B0503020204020204" charset="-122"/>
              <a:ea typeface="微软雅黑" panose="020B0503020204020204" charset="-122"/>
              <a:sym typeface="+mn-ea"/>
            </a:endParaRPr>
          </a:p>
          <a:p>
            <a:r>
              <a:rPr lang="zh-CN" altLang="en-US">
                <a:latin typeface="微软雅黑" panose="020B0503020204020204" charset="-122"/>
                <a:ea typeface="微软雅黑" panose="020B0503020204020204" charset="-122"/>
                <a:sym typeface="+mn-ea"/>
              </a:rPr>
              <a:t>另外要注意，命令中的</a:t>
            </a:r>
            <a:r>
              <a:rPr lang="en-US" altLang="zh-CN">
                <a:latin typeface="微软雅黑" panose="020B0503020204020204" charset="-122"/>
                <a:ea typeface="微软雅黑" panose="020B0503020204020204" charset="-122"/>
                <a:sym typeface="+mn-ea"/>
              </a:rPr>
              <a:t>agent</a:t>
            </a:r>
            <a:r>
              <a:rPr lang="zh-CN" altLang="en-US">
                <a:latin typeface="微软雅黑" panose="020B0503020204020204" charset="-122"/>
                <a:ea typeface="微软雅黑" panose="020B0503020204020204" charset="-122"/>
                <a:sym typeface="+mn-ea"/>
              </a:rPr>
              <a:t>的名字要与配置中的名字一样。</a:t>
            </a:r>
            <a:endParaRPr lang="zh-CN" altLang="en-US">
              <a:latin typeface="微软雅黑" panose="020B0503020204020204" charset="-122"/>
              <a:ea typeface="微软雅黑" panose="020B0503020204020204" charset="-122"/>
              <a:sym typeface="+mn-ea"/>
            </a:endParaRPr>
          </a:p>
          <a:p>
            <a:r>
              <a:rPr lang="zh-CN" altLang="en-US">
                <a:latin typeface="微软雅黑" panose="020B0503020204020204" charset="-122"/>
                <a:ea typeface="微软雅黑" panose="020B0503020204020204" charset="-122"/>
                <a:sym typeface="+mn-ea"/>
              </a:rPr>
              <a:t>第三步，新建监听的目录。</a:t>
            </a:r>
            <a:endParaRPr lang="zh-CN" altLang="en-US">
              <a:latin typeface="微软雅黑" panose="020B0503020204020204" charset="-122"/>
              <a:ea typeface="微软雅黑" panose="020B0503020204020204" charset="-122"/>
              <a:sym typeface="+mn-ea"/>
            </a:endParaRPr>
          </a:p>
          <a:p>
            <a:r>
              <a:rPr lang="zh-CN" altLang="en-US">
                <a:latin typeface="微软雅黑" panose="020B0503020204020204" charset="-122"/>
                <a:ea typeface="微软雅黑" panose="020B0503020204020204" charset="-122"/>
                <a:sym typeface="+mn-ea"/>
              </a:rPr>
              <a:t>第四步：在监听目录中创建文件，并输入文本。</a:t>
            </a:r>
            <a:endParaRPr lang="zh-CN" altLang="en-US">
              <a:latin typeface="微软雅黑" panose="020B0503020204020204" charset="-122"/>
              <a:ea typeface="微软雅黑" panose="020B0503020204020204" charset="-122"/>
              <a:sym typeface="+mn-ea"/>
            </a:endParaRPr>
          </a:p>
          <a:p>
            <a:r>
              <a:rPr lang="zh-CN" altLang="en-US">
                <a:latin typeface="微软雅黑" panose="020B0503020204020204" charset="-122"/>
                <a:ea typeface="微软雅黑" panose="020B0503020204020204" charset="-122"/>
                <a:sym typeface="+mn-ea"/>
              </a:rPr>
              <a:t>第五步：可以查看到最终的结果。</a:t>
            </a:r>
            <a:endParaRPr lang="zh-CN" altLang="en-US">
              <a:latin typeface="微软雅黑" panose="020B0503020204020204" charset="-122"/>
              <a:ea typeface="微软雅黑" panose="020B0503020204020204" charset="-122"/>
              <a:sym typeface="+mn-ea"/>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第二个案例的需求，</a:t>
            </a:r>
            <a:r>
              <a:rPr lang="zh-CN" altLang="en-US">
                <a:latin typeface="微软雅黑" panose="020B0503020204020204" charset="-122"/>
                <a:ea typeface="微软雅黑" panose="020B0503020204020204" charset="-122"/>
                <a:sym typeface="+mn-ea"/>
              </a:rPr>
              <a:t>看图中红色虚线框的部分，是监控指定目录，当目录有新的日志时，将它保存到</a:t>
            </a:r>
            <a:r>
              <a:rPr lang="en-US" altLang="zh-CN">
                <a:latin typeface="微软雅黑" panose="020B0503020204020204" charset="-122"/>
                <a:ea typeface="微软雅黑" panose="020B0503020204020204" charset="-122"/>
                <a:sym typeface="+mn-ea"/>
              </a:rPr>
              <a:t>HDFS</a:t>
            </a:r>
            <a:r>
              <a:rPr lang="zh-CN" altLang="en-US">
                <a:latin typeface="微软雅黑" panose="020B0503020204020204" charset="-122"/>
                <a:ea typeface="微软雅黑" panose="020B0503020204020204" charset="-122"/>
                <a:sym typeface="+mn-ea"/>
              </a:rPr>
              <a:t>中。</a:t>
            </a:r>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配置文件的内容在</a:t>
            </a:r>
            <a:r>
              <a:rPr lang="en-US" altLang="zh-CN"/>
              <a:t>agent2.conf</a:t>
            </a:r>
            <a:endParaRPr lang="en-US" altLang="zh-CN"/>
          </a:p>
          <a:p>
            <a:r>
              <a:rPr lang="zh-CN" altLang="en-US"/>
              <a:t>配置的方法与案例</a:t>
            </a:r>
            <a:r>
              <a:rPr lang="en-US" altLang="zh-CN"/>
              <a:t>1</a:t>
            </a:r>
            <a:r>
              <a:rPr lang="zh-CN" altLang="en-US"/>
              <a:t>相同，到</a:t>
            </a:r>
            <a:r>
              <a:rPr lang="en-US" altLang="zh-CN"/>
              <a:t>Flume</a:t>
            </a:r>
            <a:r>
              <a:rPr lang="zh-CN" altLang="en-US"/>
              <a:t>的官网查看具体的配置项。</a:t>
            </a:r>
            <a:endParaRPr lang="zh-CN" altLang="en-US"/>
          </a:p>
          <a:p>
            <a:r>
              <a:rPr lang="zh-CN" altLang="en-US"/>
              <a:t>运行命令，</a:t>
            </a:r>
            <a:r>
              <a:rPr lang="zh-CN" altLang="en-US">
                <a:sym typeface="+mn-ea"/>
              </a:rPr>
              <a:t>flume-ng agent -n agent2  -c conf  -f agent/agent2.conf </a:t>
            </a:r>
            <a:r>
              <a:rPr lang="en-US" altLang="zh-CN">
                <a:sym typeface="+mn-ea"/>
              </a:rPr>
              <a:t>-</a:t>
            </a:r>
            <a:r>
              <a:rPr lang="zh-CN" altLang="en-US">
                <a:sym typeface="+mn-ea"/>
              </a:rPr>
              <a:t>Dflume.root.logger=INFO,console</a:t>
            </a:r>
            <a:endParaRPr lang="zh-CN" altLang="en-US">
              <a:sym typeface="+mn-ea"/>
            </a:endParaRPr>
          </a:p>
          <a:p>
            <a:r>
              <a:rPr lang="zh-CN" altLang="en-US">
                <a:sym typeface="+mn-ea"/>
              </a:rPr>
              <a:t>再到</a:t>
            </a:r>
            <a:r>
              <a:rPr lang="en-US" altLang="zh-CN">
                <a:sym typeface="+mn-ea"/>
              </a:rPr>
              <a:t>HDFS</a:t>
            </a:r>
            <a:r>
              <a:rPr lang="zh-CN" altLang="en-US">
                <a:sym typeface="+mn-ea"/>
              </a:rPr>
              <a:t>上查看，可以看到生成了具体的日志文件。</a:t>
            </a:r>
            <a:endParaRPr lang="zh-CN" altLang="en-US"/>
          </a:p>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a:t>
            </a:r>
            <a:r>
              <a:rPr lang="en-US" altLang="zh-CN"/>
              <a:t>5</a:t>
            </a:r>
            <a:r>
              <a:rPr lang="zh-CN" altLang="en-US"/>
              <a:t>小节，</a:t>
            </a:r>
            <a:r>
              <a:rPr lang="en-US" altLang="zh-CN"/>
              <a:t>Flume</a:t>
            </a:r>
            <a:r>
              <a:rPr lang="zh-CN" altLang="en-US"/>
              <a:t>的工作方式。这小节不是本章的重点，了解即可。</a:t>
            </a:r>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第一种工作方式是：多</a:t>
            </a:r>
            <a:r>
              <a:rPr lang="en-US" altLang="zh-CN"/>
              <a:t>agent</a:t>
            </a:r>
            <a:r>
              <a:rPr lang="zh-CN" altLang="en-US"/>
              <a:t>流。</a:t>
            </a:r>
            <a:endParaRPr lang="zh-CN" altLang="en-US"/>
          </a:p>
          <a:p>
            <a:r>
              <a:rPr lang="zh-CN" altLang="en-US">
                <a:latin typeface="微软雅黑" panose="020B0503020204020204" charset="-122"/>
                <a:ea typeface="微软雅黑" panose="020B0503020204020204" charset="-122"/>
                <a:cs typeface="微软雅黑" panose="020B0503020204020204" charset="-122"/>
                <a:sym typeface="+mn-ea"/>
              </a:rPr>
              <a:t>可以将多个Agent顺序连接起来，将最初的数据源经过收集，存储到最终的存储系统中。</a:t>
            </a:r>
            <a:endParaRPr lang="zh-CN" altLang="en-US">
              <a:latin typeface="微软雅黑" panose="020B0503020204020204" charset="-122"/>
              <a:ea typeface="微软雅黑" panose="020B0503020204020204" charset="-122"/>
              <a:cs typeface="微软雅黑" panose="020B0503020204020204" charset="-122"/>
              <a:sym typeface="+mn-ea"/>
            </a:endParaRPr>
          </a:p>
          <a:p>
            <a:r>
              <a:rPr lang="zh-CN" altLang="en-US">
                <a:latin typeface="微软雅黑" panose="020B0503020204020204" charset="-122"/>
                <a:ea typeface="微软雅黑" panose="020B0503020204020204" charset="-122"/>
                <a:cs typeface="微软雅黑" panose="020B0503020204020204" charset="-122"/>
                <a:sym typeface="+mn-ea"/>
              </a:rPr>
              <a:t>前面</a:t>
            </a:r>
            <a:r>
              <a:rPr lang="en-US" altLang="zh-CN">
                <a:latin typeface="微软雅黑" panose="020B0503020204020204" charset="-122"/>
                <a:ea typeface="微软雅黑" panose="020B0503020204020204" charset="-122"/>
                <a:cs typeface="微软雅黑" panose="020B0503020204020204" charset="-122"/>
                <a:sym typeface="+mn-ea"/>
              </a:rPr>
              <a:t>agent</a:t>
            </a:r>
            <a:r>
              <a:rPr lang="zh-CN" altLang="en-US">
                <a:latin typeface="微软雅黑" panose="020B0503020204020204" charset="-122"/>
                <a:ea typeface="微软雅黑" panose="020B0503020204020204" charset="-122"/>
                <a:cs typeface="微软雅黑" panose="020B0503020204020204" charset="-122"/>
                <a:sym typeface="+mn-ea"/>
              </a:rPr>
              <a:t>的</a:t>
            </a:r>
            <a:r>
              <a:rPr lang="en-US" altLang="zh-CN">
                <a:latin typeface="微软雅黑" panose="020B0503020204020204" charset="-122"/>
                <a:ea typeface="微软雅黑" panose="020B0503020204020204" charset="-122"/>
                <a:cs typeface="微软雅黑" panose="020B0503020204020204" charset="-122"/>
                <a:sym typeface="+mn-ea"/>
              </a:rPr>
              <a:t>sink</a:t>
            </a:r>
            <a:r>
              <a:rPr lang="zh-CN" altLang="en-US">
                <a:latin typeface="微软雅黑" panose="020B0503020204020204" charset="-122"/>
                <a:ea typeface="微软雅黑" panose="020B0503020204020204" charset="-122"/>
                <a:cs typeface="微软雅黑" panose="020B0503020204020204" charset="-122"/>
                <a:sym typeface="+mn-ea"/>
              </a:rPr>
              <a:t>、当前</a:t>
            </a:r>
            <a:r>
              <a:rPr lang="en-US" altLang="zh-CN">
                <a:latin typeface="微软雅黑" panose="020B0503020204020204" charset="-122"/>
                <a:ea typeface="微软雅黑" panose="020B0503020204020204" charset="-122"/>
                <a:cs typeface="微软雅黑" panose="020B0503020204020204" charset="-122"/>
                <a:sym typeface="+mn-ea"/>
              </a:rPr>
              <a:t>agent</a:t>
            </a:r>
            <a:r>
              <a:rPr lang="zh-CN" altLang="en-US">
                <a:latin typeface="微软雅黑" panose="020B0503020204020204" charset="-122"/>
                <a:ea typeface="微软雅黑" panose="020B0503020204020204" charset="-122"/>
                <a:cs typeface="微软雅黑" panose="020B0503020204020204" charset="-122"/>
                <a:sym typeface="+mn-ea"/>
              </a:rPr>
              <a:t>的</a:t>
            </a:r>
            <a:r>
              <a:rPr lang="en-US" altLang="zh-CN">
                <a:latin typeface="微软雅黑" panose="020B0503020204020204" charset="-122"/>
                <a:ea typeface="微软雅黑" panose="020B0503020204020204" charset="-122"/>
                <a:cs typeface="微软雅黑" panose="020B0503020204020204" charset="-122"/>
                <a:sym typeface="+mn-ea"/>
              </a:rPr>
              <a:t>source</a:t>
            </a:r>
            <a:r>
              <a:rPr lang="zh-CN" altLang="en-US">
                <a:latin typeface="微软雅黑" panose="020B0503020204020204" charset="-122"/>
                <a:ea typeface="微软雅黑" panose="020B0503020204020204" charset="-122"/>
                <a:cs typeface="微软雅黑" panose="020B0503020204020204" charset="-122"/>
                <a:sym typeface="+mn-ea"/>
              </a:rPr>
              <a:t>需要是avro类型。</a:t>
            </a:r>
            <a:endParaRPr lang="zh-CN" altLang="en-US">
              <a:latin typeface="微软雅黑" panose="020B0503020204020204" charset="-122"/>
              <a:ea typeface="微软雅黑" panose="020B0503020204020204" charset="-122"/>
              <a:cs typeface="微软雅黑" panose="020B0503020204020204" charset="-122"/>
              <a:sym typeface="+mn-ea"/>
            </a:endParaRPr>
          </a:p>
          <a:p>
            <a:r>
              <a:rPr lang="en-US" altLang="zh-CN">
                <a:latin typeface="微软雅黑" panose="020B0503020204020204" charset="-122"/>
                <a:ea typeface="微软雅黑" panose="020B0503020204020204" charset="-122"/>
                <a:cs typeface="微软雅黑" panose="020B0503020204020204" charset="-122"/>
                <a:sym typeface="+mn-ea"/>
              </a:rPr>
              <a:t>sink</a:t>
            </a:r>
            <a:r>
              <a:rPr lang="zh-CN" altLang="en-US">
                <a:latin typeface="微软雅黑" panose="020B0503020204020204" charset="-122"/>
                <a:ea typeface="微软雅黑" panose="020B0503020204020204" charset="-122"/>
                <a:cs typeface="微软雅黑" panose="020B0503020204020204" charset="-122"/>
                <a:sym typeface="+mn-ea"/>
              </a:rPr>
              <a:t>指向</a:t>
            </a:r>
            <a:r>
              <a:rPr lang="en-US" altLang="zh-CN">
                <a:latin typeface="微软雅黑" panose="020B0503020204020204" charset="-122"/>
                <a:ea typeface="微软雅黑" panose="020B0503020204020204" charset="-122"/>
                <a:cs typeface="微软雅黑" panose="020B0503020204020204" charset="-122"/>
                <a:sym typeface="+mn-ea"/>
              </a:rPr>
              <a:t>source</a:t>
            </a:r>
            <a:r>
              <a:rPr lang="zh-CN" altLang="en-US">
                <a:latin typeface="微软雅黑" panose="020B0503020204020204" charset="-122"/>
                <a:ea typeface="微软雅黑" panose="020B0503020204020204" charset="-122"/>
                <a:cs typeface="微软雅黑" panose="020B0503020204020204" charset="-122"/>
                <a:sym typeface="+mn-ea"/>
              </a:rPr>
              <a:t>的主机名（或IP地址）和端口</a:t>
            </a:r>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第二种工作方式是</a:t>
            </a:r>
            <a:r>
              <a:rPr lang="zh-CN" altLang="en-US">
                <a:latin typeface="微软雅黑" panose="020B0503020204020204" charset="-122"/>
                <a:ea typeface="微软雅黑" panose="020B0503020204020204" charset="-122"/>
                <a:cs typeface="微软雅黑" panose="020B0503020204020204" charset="-122"/>
                <a:sym typeface="+mn-ea"/>
              </a:rPr>
              <a:t>多</a:t>
            </a:r>
            <a:r>
              <a:rPr lang="en-US" altLang="zh-CN">
                <a:latin typeface="微软雅黑" panose="020B0503020204020204" charset="-122"/>
                <a:ea typeface="微软雅黑" panose="020B0503020204020204" charset="-122"/>
                <a:cs typeface="微软雅黑" panose="020B0503020204020204" charset="-122"/>
                <a:sym typeface="+mn-ea"/>
              </a:rPr>
              <a:t>agent</a:t>
            </a:r>
            <a:r>
              <a:rPr lang="zh-CN" altLang="en-US">
                <a:latin typeface="微软雅黑" panose="020B0503020204020204" charset="-122"/>
                <a:ea typeface="微软雅黑" panose="020B0503020204020204" charset="-122"/>
                <a:cs typeface="微软雅黑" panose="020B0503020204020204" charset="-122"/>
                <a:sym typeface="+mn-ea"/>
              </a:rPr>
              <a:t>合流。</a:t>
            </a:r>
            <a:endParaRPr lang="zh-CN" altLang="en-US">
              <a:latin typeface="微软雅黑" panose="020B0503020204020204" charset="-122"/>
              <a:ea typeface="微软雅黑" panose="020B0503020204020204" charset="-122"/>
              <a:cs typeface="微软雅黑" panose="020B0503020204020204" charset="-122"/>
              <a:sym typeface="+mn-ea"/>
            </a:endParaRPr>
          </a:p>
          <a:p>
            <a:r>
              <a:rPr lang="zh-CN" altLang="en-US">
                <a:latin typeface="微软雅黑" panose="020B0503020204020204" charset="-122"/>
                <a:ea typeface="微软雅黑" panose="020B0503020204020204" charset="-122"/>
                <a:cs typeface="微软雅黑" panose="020B0503020204020204" charset="-122"/>
                <a:sym typeface="+mn-ea"/>
              </a:rPr>
              <a:t>日志收集中非常常见的情况是大量日志生成客户端将数据发送到少数存储子系统的代理上。例如，从数百个Web服务器收集的日志发送给写入HDFS集群的十几个代理。</a:t>
            </a:r>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第三种工作方式：</a:t>
            </a:r>
            <a:r>
              <a:rPr lang="zh-CN" altLang="en-US">
                <a:latin typeface="微软雅黑" panose="020B0503020204020204" charset="-122"/>
                <a:ea typeface="微软雅黑" panose="020B0503020204020204" charset="-122"/>
                <a:cs typeface="微软雅黑" panose="020B0503020204020204" charset="-122"/>
                <a:sym typeface="+mn-ea"/>
              </a:rPr>
              <a:t>复用流。将</a:t>
            </a:r>
            <a:r>
              <a:rPr lang="en-US" altLang="zh-CN">
                <a:latin typeface="微软雅黑" panose="020B0503020204020204" charset="-122"/>
                <a:ea typeface="微软雅黑" panose="020B0503020204020204" charset="-122"/>
                <a:cs typeface="微软雅黑" panose="020B0503020204020204" charset="-122"/>
                <a:sym typeface="+mn-ea"/>
              </a:rPr>
              <a:t>event</a:t>
            </a:r>
            <a:r>
              <a:rPr lang="zh-CN" altLang="en-US">
                <a:latin typeface="微软雅黑" panose="020B0503020204020204" charset="-122"/>
                <a:ea typeface="微软雅黑" panose="020B0503020204020204" charset="-122"/>
                <a:cs typeface="微软雅黑" panose="020B0503020204020204" charset="-122"/>
                <a:sym typeface="+mn-ea"/>
              </a:rPr>
              <a:t>流多路复用到一个或多个目的地。</a:t>
            </a:r>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最后小结</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先讲第</a:t>
            </a:r>
            <a:r>
              <a:rPr lang="en-US" altLang="zh-CN"/>
              <a:t>1</a:t>
            </a:r>
            <a:r>
              <a:rPr lang="zh-CN" altLang="en-US"/>
              <a:t>小节，</a:t>
            </a:r>
            <a:r>
              <a:rPr lang="en-US" altLang="zh-CN"/>
              <a:t>Flume</a:t>
            </a:r>
            <a:r>
              <a:rPr lang="zh-CN" altLang="en-US"/>
              <a:t>简介。</a:t>
            </a:r>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我们分别讲了</a:t>
            </a:r>
            <a:r>
              <a:rPr lang="en-US" altLang="zh-CN"/>
              <a:t>Flume</a:t>
            </a:r>
            <a:r>
              <a:rPr lang="zh-CN" altLang="en-US"/>
              <a:t>简介、</a:t>
            </a:r>
            <a:r>
              <a:rPr lang="en-US" altLang="zh-CN"/>
              <a:t>Flume</a:t>
            </a:r>
            <a:r>
              <a:rPr lang="zh-CN" altLang="en-US"/>
              <a:t>架构、</a:t>
            </a:r>
            <a:r>
              <a:rPr lang="en-US" altLang="zh-CN"/>
              <a:t>Flume</a:t>
            </a:r>
            <a:r>
              <a:rPr lang="zh-CN" altLang="en-US"/>
              <a:t>的安装、</a:t>
            </a:r>
            <a:r>
              <a:rPr lang="en-US" altLang="zh-CN"/>
              <a:t>Flume</a:t>
            </a:r>
            <a:r>
              <a:rPr lang="zh-CN" altLang="en-US"/>
              <a:t>应用、</a:t>
            </a:r>
            <a:r>
              <a:rPr lang="en-US" altLang="zh-CN"/>
              <a:t>Flume</a:t>
            </a:r>
            <a:r>
              <a:rPr lang="zh-CN" altLang="en-US"/>
              <a:t>工作方式。</a:t>
            </a:r>
            <a:endParaRPr lang="zh-CN" altLang="en-US"/>
          </a:p>
          <a:p>
            <a:r>
              <a:rPr lang="zh-CN" altLang="en-US"/>
              <a:t>其中</a:t>
            </a:r>
            <a:r>
              <a:rPr lang="en-US" altLang="zh-CN"/>
              <a:t>Flume</a:t>
            </a:r>
            <a:r>
              <a:rPr lang="zh-CN" altLang="en-US"/>
              <a:t>的架构和</a:t>
            </a:r>
            <a:r>
              <a:rPr lang="en-US" altLang="zh-CN"/>
              <a:t>Flume</a:t>
            </a:r>
            <a:r>
              <a:rPr lang="zh-CN" altLang="en-US"/>
              <a:t>应用是本章的重点。</a:t>
            </a:r>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谢谢您的聆听！</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我们先从一个案例说起，这就是直播系统。</a:t>
            </a:r>
            <a:r>
              <a:rPr lang="zh-CN" altLang="en-US">
                <a:sym typeface="+mn-ea"/>
              </a:rPr>
              <a:t>201</a:t>
            </a:r>
            <a:r>
              <a:rPr lang="en-US" altLang="zh-CN">
                <a:sym typeface="+mn-ea"/>
              </a:rPr>
              <a:t>2</a:t>
            </a:r>
            <a:r>
              <a:rPr lang="zh-CN" altLang="en-US">
                <a:sym typeface="+mn-ea"/>
              </a:rPr>
              <a:t>至</a:t>
            </a:r>
            <a:r>
              <a:rPr lang="en-US" altLang="zh-CN">
                <a:sym typeface="+mn-ea"/>
              </a:rPr>
              <a:t>2016</a:t>
            </a:r>
            <a:r>
              <a:rPr lang="zh-CN" altLang="en-US">
                <a:sym typeface="+mn-ea"/>
              </a:rPr>
              <a:t>年期间，直播行业快速发展。到了2016年，互动直播的喷井式爆发，直播用户超过2亿（月活跃用户超过5000万）。如何为如些庞大的用户群提供稳定可靠的媒体服务是一个难点。</a:t>
            </a:r>
            <a:endParaRPr lang="zh-CN" altLang="en-US"/>
          </a:p>
          <a:p>
            <a:r>
              <a:rPr lang="zh-CN" altLang="en-US"/>
              <a:t>这里有一张图，可以看到直播的画面出现卡顿了。如果出现这种情况，会直接影响用户的观感。</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故障如果无法及时发现或修复，可能是用户投诉，或用户流失，甚至给企业带来重大的损失。</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这里有一篇文章，标题是</a:t>
            </a:r>
            <a:r>
              <a:rPr lang="en-US" altLang="zh-CN"/>
              <a:t>“</a:t>
            </a:r>
            <a:r>
              <a:rPr lang="zh-CN" altLang="en-US">
                <a:solidFill>
                  <a:srgbClr val="FF0000"/>
                </a:solidFill>
                <a:sym typeface="+mn-ea"/>
              </a:rPr>
              <a:t>60毫秒，从海量直播日志中实时定位故障！</a:t>
            </a:r>
            <a:r>
              <a:rPr lang="en-US" altLang="zh-CN">
                <a:solidFill>
                  <a:srgbClr val="FF0000"/>
                </a:solidFill>
                <a:sym typeface="+mn-ea"/>
              </a:rPr>
              <a:t>”</a:t>
            </a:r>
            <a:r>
              <a:rPr lang="zh-CN" altLang="en-US">
                <a:solidFill>
                  <a:srgbClr val="FF0000"/>
                </a:solidFill>
                <a:sym typeface="+mn-ea"/>
              </a:rPr>
              <a:t>。这篇文章是四年前年看过的，现在拿出来分享仍然有参考的意义。</a:t>
            </a:r>
            <a:endParaRPr lang="zh-CN" altLang="en-US">
              <a:solidFill>
                <a:srgbClr val="FF0000"/>
              </a:solidFill>
              <a:sym typeface="+mn-ea"/>
            </a:endParaRPr>
          </a:p>
          <a:p>
            <a:r>
              <a:rPr lang="zh-CN" altLang="en-US">
                <a:solidFill>
                  <a:srgbClr val="FF0000"/>
                </a:solidFill>
                <a:sym typeface="+mn-ea"/>
              </a:rPr>
              <a:t>文章中提到，</a:t>
            </a:r>
            <a:r>
              <a:rPr lang="en-US" altLang="zh-CN">
                <a:solidFill>
                  <a:srgbClr val="FF0000"/>
                </a:solidFill>
                <a:sym typeface="+mn-ea"/>
              </a:rPr>
              <a:t>“</a:t>
            </a:r>
            <a:r>
              <a:rPr lang="zh-CN" altLang="en-US">
                <a:solidFill>
                  <a:srgbClr val="FF0000"/>
                </a:solidFill>
                <a:sym typeface="+mn-ea"/>
              </a:rPr>
              <a:t>假设一家CDN网络有5000台服务器承载直播，每台机器上有3000个观看连接，1个连接跑1天产生的日志在1M左右，那么整个网络运行1天就有近15TB的日志数据产生</a:t>
            </a:r>
            <a:r>
              <a:rPr lang="en-US" altLang="zh-CN">
                <a:solidFill>
                  <a:srgbClr val="FF0000"/>
                </a:solidFill>
                <a:sym typeface="+mn-ea"/>
              </a:rPr>
              <a:t>”</a:t>
            </a:r>
            <a:r>
              <a:rPr lang="zh-CN" altLang="en-US">
                <a:solidFill>
                  <a:srgbClr val="FF0000"/>
                </a:solidFill>
                <a:sym typeface="+mn-ea"/>
              </a:rPr>
              <a:t>。如果要从海量的日志中实时获取到异常的日志，发现存在的问题和故障，具有很大的挑战。</a:t>
            </a:r>
            <a:endParaRPr lang="en-US" altLang="zh-CN">
              <a:solidFill>
                <a:srgbClr val="FF0000"/>
              </a:solidFill>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作为直播系统本身，需要快速收集到用户异常情况，并及时采取相应措施解决故障。</a:t>
            </a:r>
            <a:endParaRPr lang="zh-CN" altLang="en-US">
              <a:sym typeface="+mn-ea"/>
            </a:endParaRPr>
          </a:p>
          <a:p>
            <a:r>
              <a:rPr lang="zh-CN" altLang="en-US">
                <a:sym typeface="+mn-ea"/>
              </a:rPr>
              <a:t>文中提到</a:t>
            </a:r>
            <a:r>
              <a:rPr lang="en-US" altLang="zh-CN">
                <a:sym typeface="+mn-ea"/>
              </a:rPr>
              <a:t>“</a:t>
            </a:r>
            <a:r>
              <a:rPr lang="zh-CN" altLang="en-US">
                <a:sym typeface="+mn-ea"/>
              </a:rPr>
              <a:t>观止云</a:t>
            </a:r>
            <a:r>
              <a:rPr lang="en-US" altLang="zh-CN">
                <a:sym typeface="+mn-ea"/>
              </a:rPr>
              <a:t>”</a:t>
            </a:r>
            <a:r>
              <a:rPr lang="zh-CN" altLang="en-US">
                <a:sym typeface="+mn-ea"/>
              </a:rPr>
              <a:t>基于海量日志的直播大数据平台，可以在</a:t>
            </a:r>
            <a:r>
              <a:rPr lang="en-US" altLang="zh-CN">
                <a:sym typeface="+mn-ea"/>
              </a:rPr>
              <a:t>60</a:t>
            </a:r>
            <a:r>
              <a:rPr lang="zh-CN" altLang="en-US">
                <a:sym typeface="+mn-ea"/>
              </a:rPr>
              <a:t>毫秒内实时定位故障。这是了不起的技术。</a:t>
            </a:r>
            <a:endParaRPr lang="zh-CN" altLang="en-US">
              <a:sym typeface="+mn-ea"/>
            </a:endParaRPr>
          </a:p>
          <a:p>
            <a:r>
              <a:rPr lang="zh-CN" altLang="en-US">
                <a:sym typeface="+mn-ea"/>
              </a:rPr>
              <a:t>而日志作为计算和存储的入口，我们可以用什么技术采集这些日志呢？</a:t>
            </a:r>
            <a:endParaRPr lang="zh-CN" altLang="en-US">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对于海量实时产生的日志，我们看出它需要经过一个</a:t>
            </a:r>
            <a:r>
              <a:rPr lang="en-US" altLang="zh-CN"/>
              <a:t>“</a:t>
            </a:r>
            <a:r>
              <a:rPr lang="zh-CN" altLang="en-US"/>
              <a:t>桥梁</a:t>
            </a:r>
            <a:r>
              <a:rPr lang="en-US" altLang="zh-CN"/>
              <a:t>”</a:t>
            </a:r>
            <a:r>
              <a:rPr lang="zh-CN" altLang="en-US"/>
              <a:t>或中介，这就是这章要学的</a:t>
            </a:r>
            <a:r>
              <a:rPr lang="en-US" altLang="zh-CN"/>
              <a:t>Flume(Flume</a:t>
            </a:r>
            <a:r>
              <a:rPr lang="zh-CN" altLang="en-US"/>
              <a:t>翻译成中文是水槽</a:t>
            </a:r>
            <a:r>
              <a:rPr lang="en-US" altLang="zh-CN"/>
              <a:t>)</a:t>
            </a:r>
            <a:r>
              <a:rPr lang="zh-CN" altLang="en-US"/>
              <a:t>。</a:t>
            </a:r>
            <a:endParaRPr lang="zh-CN" altLang="en-US"/>
          </a:p>
          <a:p>
            <a:r>
              <a:rPr lang="en-US" altLang="zh-CN"/>
              <a:t>Flume</a:t>
            </a:r>
            <a:r>
              <a:rPr lang="zh-CN" altLang="en-US"/>
              <a:t>把采集后的实时日志保存到</a:t>
            </a:r>
            <a:r>
              <a:rPr lang="en-US" altLang="zh-CN"/>
              <a:t>HDFS</a:t>
            </a:r>
            <a:r>
              <a:rPr lang="zh-CN" altLang="en-US"/>
              <a:t>或</a:t>
            </a:r>
            <a:r>
              <a:rPr lang="en-US" altLang="zh-CN"/>
              <a:t>HBase</a:t>
            </a:r>
            <a:r>
              <a:rPr lang="zh-CN" altLang="en-US"/>
              <a:t>中，可以进行离线计算。比如，要统计出最近一周的用户异常的数据，按地区划分，展示到一张地图上。</a:t>
            </a:r>
            <a:endParaRPr lang="zh-CN" altLang="en-US"/>
          </a:p>
          <a:p>
            <a:r>
              <a:rPr lang="zh-CN" altLang="en-US"/>
              <a:t>另一种方式，则是</a:t>
            </a:r>
            <a:r>
              <a:rPr lang="en-US" altLang="zh-CN"/>
              <a:t>Flume</a:t>
            </a:r>
            <a:r>
              <a:rPr lang="zh-CN" altLang="en-US"/>
              <a:t>可以把采集到的实时日志，发送给消息中间件，比如</a:t>
            </a:r>
            <a:r>
              <a:rPr lang="en-US" altLang="zh-CN"/>
              <a:t>Kafka</a:t>
            </a:r>
            <a:r>
              <a:rPr lang="zh-CN" altLang="en-US"/>
              <a:t>，然后送到实时计算引擎进行计算，实时分析出当前存在的异常情况。</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vl2pPr>
              <a:defRPr>
                <a:solidFill>
                  <a:schemeClr val="tx1">
                    <a:lumMod val="65000"/>
                    <a:lumOff val="35000"/>
                  </a:schemeClr>
                </a:solidFill>
                <a:latin typeface="微软雅黑" panose="020B0503020204020204" charset="-122"/>
                <a:ea typeface="微软雅黑" panose="020B0503020204020204" charset="-122"/>
              </a:defRPr>
            </a:lvl2pPr>
            <a:lvl3pPr>
              <a:defRPr>
                <a:solidFill>
                  <a:schemeClr val="tx1">
                    <a:lumMod val="65000"/>
                    <a:lumOff val="35000"/>
                  </a:schemeClr>
                </a:solidFill>
                <a:latin typeface="微软雅黑" panose="020B0503020204020204" charset="-122"/>
                <a:ea typeface="微软雅黑" panose="020B0503020204020204" charset="-122"/>
              </a:defRPr>
            </a:lvl3pPr>
            <a:lvl4pPr>
              <a:defRPr>
                <a:solidFill>
                  <a:schemeClr val="tx1">
                    <a:lumMod val="65000"/>
                    <a:lumOff val="35000"/>
                  </a:schemeClr>
                </a:solidFill>
                <a:latin typeface="微软雅黑" panose="020B0503020204020204" charset="-122"/>
                <a:ea typeface="微软雅黑" panose="020B0503020204020204" charset="-122"/>
              </a:defRPr>
            </a:lvl4pPr>
            <a:lvl5pPr>
              <a:defRPr>
                <a:solidFill>
                  <a:schemeClr val="tx1">
                    <a:lumMod val="65000"/>
                    <a:lumOff val="35000"/>
                  </a:schemeClr>
                </a:solidFill>
                <a:latin typeface="微软雅黑" panose="020B0503020204020204" charset="-122"/>
                <a:ea typeface="微软雅黑" panose="020B0503020204020204"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C6FD4-C94E-4F31-A4FB-62E26BB166A1}"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C906449-DAD5-40AD-A709-28311455320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
        <p:nvSpPr>
          <p:cNvPr id="16" name="矩形 15"/>
          <p:cNvSpPr/>
          <p:nvPr userDrawn="1"/>
        </p:nvSpPr>
        <p:spPr>
          <a:xfrm>
            <a:off x="-4445" y="-3175"/>
            <a:ext cx="6901180" cy="12827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矩形 48"/>
          <p:cNvSpPr/>
          <p:nvPr userDrawn="1"/>
        </p:nvSpPr>
        <p:spPr>
          <a:xfrm>
            <a:off x="-4445" y="125095"/>
            <a:ext cx="6901815" cy="144145"/>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矩形 49"/>
          <p:cNvSpPr/>
          <p:nvPr userDrawn="1"/>
        </p:nvSpPr>
        <p:spPr>
          <a:xfrm>
            <a:off x="-4445" y="269240"/>
            <a:ext cx="6901180" cy="144145"/>
          </a:xfrm>
          <a:prstGeom prst="rect">
            <a:avLst/>
          </a:prstGeom>
          <a:solidFill>
            <a:srgbClr val="A5002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1" name="图片 50" descr="瑞翼教育（红灰版）"/>
          <p:cNvPicPr>
            <a:picLocks noChangeAspect="1"/>
          </p:cNvPicPr>
          <p:nvPr userDrawn="1"/>
        </p:nvPicPr>
        <p:blipFill>
          <a:blip r:embed="rId5"/>
          <a:stretch>
            <a:fillRect/>
          </a:stretch>
        </p:blipFill>
        <p:spPr>
          <a:xfrm>
            <a:off x="9236710" y="41275"/>
            <a:ext cx="1787525" cy="403225"/>
          </a:xfrm>
          <a:prstGeom prst="rect">
            <a:avLst/>
          </a:prstGeom>
        </p:spPr>
      </p:pic>
      <p:grpSp>
        <p:nvGrpSpPr>
          <p:cNvPr id="37" name="组合 36"/>
          <p:cNvGrpSpPr/>
          <p:nvPr userDrawn="1"/>
        </p:nvGrpSpPr>
        <p:grpSpPr>
          <a:xfrm>
            <a:off x="11423015" y="-3175"/>
            <a:ext cx="797560" cy="422275"/>
            <a:chOff x="-7" y="-6"/>
            <a:chExt cx="1256" cy="665"/>
          </a:xfrm>
        </p:grpSpPr>
        <p:sp>
          <p:nvSpPr>
            <p:cNvPr id="10" name="矩形 9"/>
            <p:cNvSpPr/>
            <p:nvPr userDrawn="1"/>
          </p:nvSpPr>
          <p:spPr>
            <a:xfrm>
              <a:off x="-6" y="-6"/>
              <a:ext cx="1255" cy="202"/>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userDrawn="1"/>
          </p:nvSpPr>
          <p:spPr>
            <a:xfrm>
              <a:off x="-7" y="196"/>
              <a:ext cx="1247" cy="227"/>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userDrawn="1"/>
          </p:nvSpPr>
          <p:spPr>
            <a:xfrm>
              <a:off x="-6" y="423"/>
              <a:ext cx="1255" cy="236"/>
            </a:xfrm>
            <a:prstGeom prst="rect">
              <a:avLst/>
            </a:prstGeom>
            <a:solidFill>
              <a:srgbClr val="B22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2" name="图片 1" descr="红色SUGON"/>
          <p:cNvPicPr>
            <a:picLocks noChangeAspect="1"/>
          </p:cNvPicPr>
          <p:nvPr userDrawn="1"/>
        </p:nvPicPr>
        <p:blipFill>
          <a:blip r:embed="rId6"/>
          <a:stretch>
            <a:fillRect/>
          </a:stretch>
        </p:blipFill>
        <p:spPr>
          <a:xfrm>
            <a:off x="7284085" y="-149225"/>
            <a:ext cx="1757680" cy="77152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image" Target="../media/image3.png"/><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1" Type="http://schemas.openxmlformats.org/officeDocument/2006/relationships/notesSlide" Target="../notesSlides/notesSlide1.xml"/><Relationship Id="rId10" Type="http://schemas.openxmlformats.org/officeDocument/2006/relationships/slideLayout" Target="../slideLayouts/slideLayout3.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8" Type="http://schemas.openxmlformats.org/officeDocument/2006/relationships/notesSlide" Target="../notesSlides/notesSlide26.xml"/><Relationship Id="rId17" Type="http://schemas.openxmlformats.org/officeDocument/2006/relationships/slideLayout" Target="../slideLayouts/slideLayout2.xml"/><Relationship Id="rId16" Type="http://schemas.openxmlformats.org/officeDocument/2006/relationships/tags" Target="../tags/tag24.xml"/><Relationship Id="rId15" Type="http://schemas.openxmlformats.org/officeDocument/2006/relationships/tags" Target="../tags/tag23.xml"/><Relationship Id="rId14" Type="http://schemas.openxmlformats.org/officeDocument/2006/relationships/tags" Target="../tags/tag22.xml"/><Relationship Id="rId13" Type="http://schemas.openxmlformats.org/officeDocument/2006/relationships/tags" Target="../tags/tag21.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tags" Target="../tags/tag9.xml"/></Relationships>
</file>

<file path=ppt/slides/_rels/slide27.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5" Type="http://schemas.openxmlformats.org/officeDocument/2006/relationships/notesSlide" Target="../notesSlides/notesSlide27.xml"/><Relationship Id="rId14" Type="http://schemas.openxmlformats.org/officeDocument/2006/relationships/slideLayout" Target="../slideLayouts/slideLayout2.xml"/><Relationship Id="rId13" Type="http://schemas.openxmlformats.org/officeDocument/2006/relationships/tags" Target="../tags/tag37.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tags" Target="../tags/tag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4.wmf"/><Relationship Id="rId1"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0" name="PA_任意多边形 19"/>
          <p:cNvSpPr/>
          <p:nvPr>
            <p:custDataLst>
              <p:tags r:id="rId1"/>
            </p:custDataLst>
          </p:nvPr>
        </p:nvSpPr>
        <p:spPr>
          <a:xfrm>
            <a:off x="0" y="-117614"/>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PA_任意多边形 23"/>
          <p:cNvSpPr/>
          <p:nvPr>
            <p:custDataLst>
              <p:tags r:id="rId2"/>
            </p:custDataLst>
          </p:nvPr>
        </p:nvSpPr>
        <p:spPr>
          <a:xfrm>
            <a:off x="-4445" y="-86360"/>
            <a:ext cx="12367260" cy="3251835"/>
          </a:xfrm>
          <a:custGeom>
            <a:avLst/>
            <a:gdLst>
              <a:gd name="connsiteX0" fmla="*/ 0 w 11757236"/>
              <a:gd name="connsiteY0" fmla="*/ 0 h 3251846"/>
              <a:gd name="connsiteX1" fmla="*/ 11757236 w 11757236"/>
              <a:gd name="connsiteY1" fmla="*/ 0 h 3251846"/>
              <a:gd name="connsiteX2" fmla="*/ 3191286 w 11757236"/>
              <a:gd name="connsiteY2" fmla="*/ 3251846 h 3251846"/>
              <a:gd name="connsiteX3" fmla="*/ 0 w 11757236"/>
              <a:gd name="connsiteY3" fmla="*/ 1581902 h 3251846"/>
            </a:gdLst>
            <a:ahLst/>
            <a:cxnLst>
              <a:cxn ang="0">
                <a:pos x="connsiteX0" y="connsiteY0"/>
              </a:cxn>
              <a:cxn ang="0">
                <a:pos x="connsiteX1" y="connsiteY1"/>
              </a:cxn>
              <a:cxn ang="0">
                <a:pos x="connsiteX2" y="connsiteY2"/>
              </a:cxn>
              <a:cxn ang="0">
                <a:pos x="connsiteX3" y="connsiteY3"/>
              </a:cxn>
            </a:cxnLst>
            <a:rect l="l" t="t" r="r" b="b"/>
            <a:pathLst>
              <a:path w="11757236" h="3251846">
                <a:moveTo>
                  <a:pt x="0" y="0"/>
                </a:moveTo>
                <a:lnTo>
                  <a:pt x="11757236" y="0"/>
                </a:lnTo>
                <a:lnTo>
                  <a:pt x="3191286" y="3251846"/>
                </a:lnTo>
                <a:lnTo>
                  <a:pt x="0" y="1581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5" name="PA_任意多边形 24"/>
          <p:cNvSpPr/>
          <p:nvPr>
            <p:custDataLst>
              <p:tags r:id="rId3"/>
            </p:custDataLst>
          </p:nvPr>
        </p:nvSpPr>
        <p:spPr>
          <a:xfrm>
            <a:off x="1270" y="-86360"/>
            <a:ext cx="12179935" cy="3182620"/>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PA_任意多边形 25"/>
          <p:cNvSpPr/>
          <p:nvPr>
            <p:custDataLst>
              <p:tags r:id="rId4"/>
            </p:custDataLst>
          </p:nvPr>
        </p:nvSpPr>
        <p:spPr>
          <a:xfrm>
            <a:off x="1905" y="-86360"/>
            <a:ext cx="11691620" cy="2997835"/>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PA_任意多边形 26"/>
          <p:cNvSpPr/>
          <p:nvPr>
            <p:custDataLst>
              <p:tags r:id="rId5"/>
            </p:custDataLst>
          </p:nvPr>
        </p:nvSpPr>
        <p:spPr>
          <a:xfrm>
            <a:off x="1905" y="-86360"/>
            <a:ext cx="11500485" cy="2924810"/>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PA_任意多边形 27"/>
          <p:cNvSpPr/>
          <p:nvPr>
            <p:custDataLst>
              <p:tags r:id="rId6"/>
            </p:custDataLst>
          </p:nvPr>
        </p:nvSpPr>
        <p:spPr>
          <a:xfrm>
            <a:off x="1905" y="-117475"/>
            <a:ext cx="11012805" cy="2740025"/>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PA_任意多边形 29"/>
          <p:cNvSpPr/>
          <p:nvPr>
            <p:custDataLst>
              <p:tags r:id="rId7"/>
            </p:custDataLst>
          </p:nvPr>
        </p:nvSpPr>
        <p:spPr>
          <a:xfrm>
            <a:off x="1270" y="-117475"/>
            <a:ext cx="10802620" cy="2660015"/>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rgbClr val="B22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4382770" y="3474720"/>
            <a:ext cx="6884670" cy="829945"/>
          </a:xfrm>
          <a:prstGeom prst="rect">
            <a:avLst/>
          </a:prstGeom>
          <a:noFill/>
        </p:spPr>
        <p:txBody>
          <a:bodyPr wrap="square" rtlCol="0">
            <a:spAutoFit/>
          </a:bodyPr>
          <a:p>
            <a:pPr algn="ctr"/>
            <a:r>
              <a:rPr lang="zh-CN" altLang="en-US" sz="4800" b="1">
                <a:solidFill>
                  <a:schemeClr val="tx1"/>
                </a:solidFill>
                <a:latin typeface="微软雅黑" panose="020B0503020204020204" charset="-122"/>
                <a:ea typeface="微软雅黑" panose="020B0503020204020204" charset="-122"/>
              </a:rPr>
              <a:t>第七章 </a:t>
            </a:r>
            <a:r>
              <a:rPr lang="en-US" altLang="zh-CN" sz="4800" b="1">
                <a:solidFill>
                  <a:schemeClr val="tx1"/>
                </a:solidFill>
                <a:latin typeface="微软雅黑" panose="020B0503020204020204" charset="-122"/>
                <a:ea typeface="微软雅黑" panose="020B0503020204020204" charset="-122"/>
              </a:rPr>
              <a:t>Flume</a:t>
            </a:r>
            <a:endParaRPr lang="en-US" altLang="zh-CN" sz="4800" b="1">
              <a:solidFill>
                <a:schemeClr val="tx1"/>
              </a:solidFill>
              <a:latin typeface="微软雅黑" panose="020B0503020204020204" charset="-122"/>
              <a:ea typeface="微软雅黑" panose="020B0503020204020204" charset="-122"/>
            </a:endParaRPr>
          </a:p>
        </p:txBody>
      </p:sp>
      <p:sp>
        <p:nvSpPr>
          <p:cNvPr id="8" name="文本框 7"/>
          <p:cNvSpPr txBox="1"/>
          <p:nvPr/>
        </p:nvSpPr>
        <p:spPr>
          <a:xfrm>
            <a:off x="8090535" y="5043805"/>
            <a:ext cx="3297555" cy="829945"/>
          </a:xfrm>
          <a:prstGeom prst="rect">
            <a:avLst/>
          </a:prstGeom>
          <a:noFill/>
        </p:spPr>
        <p:txBody>
          <a:bodyPr wrap="square" rtlCol="0">
            <a:spAutoFit/>
          </a:bodyPr>
          <a:p>
            <a:pPr>
              <a:lnSpc>
                <a:spcPct val="150000"/>
              </a:lnSpc>
            </a:pPr>
            <a:r>
              <a:rPr lang="zh-CN" altLang="en-US" sz="1600" b="1">
                <a:solidFill>
                  <a:schemeClr val="tx1"/>
                </a:solidFill>
                <a:latin typeface="微软雅黑" panose="020B0503020204020204" charset="-122"/>
                <a:ea typeface="微软雅黑" panose="020B0503020204020204" charset="-122"/>
              </a:rPr>
              <a:t>报告人： 曙光瑞翼教育品牌部</a:t>
            </a:r>
            <a:endParaRPr lang="zh-CN" altLang="en-US" sz="1600" b="1">
              <a:solidFill>
                <a:schemeClr val="tx1"/>
              </a:solidFill>
              <a:latin typeface="微软雅黑" panose="020B0503020204020204" charset="-122"/>
              <a:ea typeface="微软雅黑" panose="020B0503020204020204" charset="-122"/>
            </a:endParaRPr>
          </a:p>
          <a:p>
            <a:pPr>
              <a:lnSpc>
                <a:spcPct val="150000"/>
              </a:lnSpc>
            </a:pPr>
            <a:endParaRPr lang="zh-CN" altLang="en-US" sz="1600" b="1">
              <a:solidFill>
                <a:schemeClr val="tx1"/>
              </a:solidFill>
              <a:latin typeface="微软雅黑" panose="020B0503020204020204" charset="-122"/>
              <a:ea typeface="微软雅黑" panose="020B0503020204020204" charset="-122"/>
            </a:endParaRPr>
          </a:p>
        </p:txBody>
      </p:sp>
      <p:pic>
        <p:nvPicPr>
          <p:cNvPr id="5" name="图片 4" descr="反白瑞翼教育LOGO"/>
          <p:cNvPicPr>
            <a:picLocks noChangeAspect="1"/>
          </p:cNvPicPr>
          <p:nvPr/>
        </p:nvPicPr>
        <p:blipFill>
          <a:blip r:embed="rId8"/>
          <a:stretch>
            <a:fillRect/>
          </a:stretch>
        </p:blipFill>
        <p:spPr>
          <a:xfrm>
            <a:off x="4115435" y="513080"/>
            <a:ext cx="2254250" cy="508635"/>
          </a:xfrm>
          <a:prstGeom prst="rect">
            <a:avLst/>
          </a:prstGeom>
        </p:spPr>
      </p:pic>
      <p:pic>
        <p:nvPicPr>
          <p:cNvPr id="2" name="图片 1" descr="SUGON图标"/>
          <p:cNvPicPr>
            <a:picLocks noChangeAspect="1"/>
          </p:cNvPicPr>
          <p:nvPr/>
        </p:nvPicPr>
        <p:blipFill>
          <a:blip r:embed="rId9"/>
          <a:stretch>
            <a:fillRect/>
          </a:stretch>
        </p:blipFill>
        <p:spPr>
          <a:xfrm>
            <a:off x="1651635" y="257175"/>
            <a:ext cx="2324735" cy="10204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760095" y="1989455"/>
            <a:ext cx="10864215" cy="2861310"/>
          </a:xfrm>
          <a:prstGeom prst="rect">
            <a:avLst/>
          </a:prstGeom>
          <a:noFill/>
        </p:spPr>
        <p:txBody>
          <a:bodyPr wrap="square" rtlCol="0" anchor="t">
            <a:spAutoFit/>
          </a:bodyPr>
          <a:p>
            <a:pPr marL="285750" indent="0" fontAlgn="auto">
              <a:lnSpc>
                <a:spcPct val="150000"/>
              </a:lnSpc>
              <a:buFont typeface="Wingdings" panose="05000000000000000000" pitchFamily="2" charset="2"/>
              <a:buNone/>
            </a:pPr>
            <a:r>
              <a:rPr sz="24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Flume是一个</a:t>
            </a:r>
            <a:r>
              <a:rPr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高可用的，高可靠的</a:t>
            </a:r>
            <a:r>
              <a:rPr sz="24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，分布式的</a:t>
            </a:r>
            <a:r>
              <a:rPr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海量日志</a:t>
            </a:r>
            <a:r>
              <a:rPr sz="24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采集、</a:t>
            </a:r>
            <a:r>
              <a:rPr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聚合和传输</a:t>
            </a:r>
            <a:r>
              <a:rPr sz="24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的系统</a:t>
            </a:r>
            <a:r>
              <a:rPr lang="zh-CN" sz="24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endParaRPr lang="zh-CN" sz="24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a:p>
            <a:pPr marL="285750" indent="0" fontAlgn="auto">
              <a:lnSpc>
                <a:spcPct val="150000"/>
              </a:lnSpc>
              <a:buFont typeface="Wingdings" panose="05000000000000000000" pitchFamily="2" charset="2"/>
              <a:buNone/>
            </a:pPr>
            <a:r>
              <a:rPr lang="zh-CN" sz="24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en-US" altLang="zh-CN" sz="24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Flume</a:t>
            </a:r>
            <a:r>
              <a:rPr lang="zh-CN" altLang="en-US" sz="24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由</a:t>
            </a:r>
            <a:r>
              <a:rPr sz="24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Cloudera提供</a:t>
            </a:r>
            <a:r>
              <a:rPr lang="zh-CN" sz="24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endParaRPr sz="24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a:p>
            <a:pPr marL="285750" indent="0" fontAlgn="auto">
              <a:lnSpc>
                <a:spcPct val="150000"/>
              </a:lnSpc>
              <a:buFont typeface="Wingdings" panose="05000000000000000000" pitchFamily="2" charset="2"/>
              <a:buNone/>
            </a:pPr>
            <a:r>
              <a:rPr sz="24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Flume支持在日志系统中定制各类数据发送方，用于收集数据</a:t>
            </a:r>
            <a:r>
              <a:rPr lang="zh-CN" sz="24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endParaRPr sz="24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a:p>
            <a:pPr marL="285750" indent="0" fontAlgn="auto">
              <a:lnSpc>
                <a:spcPct val="150000"/>
              </a:lnSpc>
              <a:buFont typeface="Wingdings" panose="05000000000000000000" pitchFamily="2" charset="2"/>
              <a:buNone/>
            </a:pPr>
            <a:r>
              <a:rPr sz="24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Flume提供对数据进行简单处理，并写到各种数据接</a:t>
            </a:r>
            <a:r>
              <a:rPr lang="zh-CN" sz="24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收</a:t>
            </a:r>
            <a:r>
              <a:rPr sz="24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方（可定制）的能力。</a:t>
            </a:r>
            <a:endParaRPr sz="24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3" name="Text Box 18"/>
          <p:cNvSpPr txBox="1">
            <a:spLocks noChangeArrowheads="1"/>
          </p:cNvSpPr>
          <p:nvPr userDrawn="1"/>
        </p:nvSpPr>
        <p:spPr bwMode="gray">
          <a:xfrm>
            <a:off x="591820" y="772160"/>
            <a:ext cx="55695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 7.1.2 F</a:t>
            </a:r>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lume</a:t>
            </a:r>
            <a:r>
              <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简介</a:t>
            </a:r>
            <a:endPar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2208530" y="1572895"/>
            <a:ext cx="7277100" cy="67183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b="1">
                <a:solidFill>
                  <a:schemeClr val="tx1"/>
                </a:solidFill>
              </a:rPr>
              <a:t>Ambari</a:t>
            </a:r>
            <a:endParaRPr lang="en-US" altLang="zh-CN">
              <a:solidFill>
                <a:schemeClr val="tx1"/>
              </a:solidFill>
            </a:endParaRPr>
          </a:p>
          <a:p>
            <a:pPr algn="ctr"/>
            <a:r>
              <a:rPr lang="zh-CN" altLang="en-US" sz="1400">
                <a:solidFill>
                  <a:schemeClr val="tx1"/>
                </a:solidFill>
              </a:rPr>
              <a:t>（安装部署工具）</a:t>
            </a:r>
            <a:endParaRPr lang="zh-CN" altLang="en-US" sz="1400">
              <a:solidFill>
                <a:schemeClr val="tx1"/>
              </a:solidFill>
            </a:endParaRPr>
          </a:p>
        </p:txBody>
      </p:sp>
      <p:sp>
        <p:nvSpPr>
          <p:cNvPr id="6" name="圆角矩形 5"/>
          <p:cNvSpPr/>
          <p:nvPr/>
        </p:nvSpPr>
        <p:spPr>
          <a:xfrm>
            <a:off x="2209165" y="2327910"/>
            <a:ext cx="737235" cy="3300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rot="16200000">
            <a:off x="1340485" y="3656965"/>
            <a:ext cx="2446655" cy="583565"/>
          </a:xfrm>
          <a:prstGeom prst="rect">
            <a:avLst/>
          </a:prstGeom>
          <a:noFill/>
        </p:spPr>
        <p:txBody>
          <a:bodyPr wrap="square" rtlCol="0">
            <a:spAutoFit/>
          </a:bodyPr>
          <a:p>
            <a:pPr algn="ctr"/>
            <a:r>
              <a:rPr lang="en-US" altLang="zh-CN" b="1">
                <a:solidFill>
                  <a:schemeClr val="bg1"/>
                </a:solidFill>
              </a:rPr>
              <a:t>Zookeeper</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分布式协调服务</a:t>
            </a:r>
            <a:r>
              <a:rPr lang="en-US" altLang="zh-CN" sz="1400">
                <a:solidFill>
                  <a:schemeClr val="bg1"/>
                </a:solidFill>
              </a:rPr>
              <a:t>)</a:t>
            </a:r>
            <a:endParaRPr lang="en-US" altLang="zh-CN" sz="1400">
              <a:solidFill>
                <a:schemeClr val="bg1"/>
              </a:solidFill>
            </a:endParaRPr>
          </a:p>
        </p:txBody>
      </p:sp>
      <p:sp>
        <p:nvSpPr>
          <p:cNvPr id="8" name="圆角矩形 7"/>
          <p:cNvSpPr/>
          <p:nvPr/>
        </p:nvSpPr>
        <p:spPr>
          <a:xfrm>
            <a:off x="3129915" y="2327275"/>
            <a:ext cx="697230" cy="247967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9" name="文本框 8"/>
          <p:cNvSpPr txBox="1"/>
          <p:nvPr/>
        </p:nvSpPr>
        <p:spPr>
          <a:xfrm rot="16200000">
            <a:off x="2571750" y="3406140"/>
            <a:ext cx="1813560" cy="583565"/>
          </a:xfrm>
          <a:prstGeom prst="rect">
            <a:avLst/>
          </a:prstGeom>
          <a:noFill/>
        </p:spPr>
        <p:txBody>
          <a:bodyPr wrap="square" rtlCol="0">
            <a:spAutoFit/>
          </a:bodyPr>
          <a:p>
            <a:pPr algn="ctr"/>
            <a:r>
              <a:rPr lang="en-US" altLang="zh-CN" b="1">
                <a:solidFill>
                  <a:schemeClr val="bg1"/>
                </a:solidFill>
              </a:rPr>
              <a:t>HBase</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分布式数据库</a:t>
            </a:r>
            <a:r>
              <a:rPr lang="en-US" altLang="zh-CN" sz="1400">
                <a:solidFill>
                  <a:schemeClr val="bg1"/>
                </a:solidFill>
              </a:rPr>
              <a:t>)</a:t>
            </a:r>
            <a:endParaRPr lang="en-US" altLang="zh-CN" sz="1400">
              <a:solidFill>
                <a:schemeClr val="bg1"/>
              </a:solidFill>
            </a:endParaRPr>
          </a:p>
        </p:txBody>
      </p:sp>
      <p:sp>
        <p:nvSpPr>
          <p:cNvPr id="10" name="圆角矩形 9"/>
          <p:cNvSpPr/>
          <p:nvPr/>
        </p:nvSpPr>
        <p:spPr>
          <a:xfrm>
            <a:off x="3114675" y="4917440"/>
            <a:ext cx="5449570" cy="68961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b="1"/>
              <a:t>HDFS</a:t>
            </a:r>
            <a:endParaRPr lang="en-US" altLang="zh-CN"/>
          </a:p>
          <a:p>
            <a:pPr algn="ctr"/>
            <a:r>
              <a:rPr lang="zh-CN" altLang="en-US" sz="1400"/>
              <a:t>（分布式存储系统）</a:t>
            </a:r>
            <a:endParaRPr lang="zh-CN" altLang="en-US" sz="1400"/>
          </a:p>
        </p:txBody>
      </p:sp>
      <p:sp>
        <p:nvSpPr>
          <p:cNvPr id="11" name="圆角矩形 10"/>
          <p:cNvSpPr/>
          <p:nvPr/>
        </p:nvSpPr>
        <p:spPr>
          <a:xfrm>
            <a:off x="3938270" y="3999230"/>
            <a:ext cx="4625975" cy="68961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b="1"/>
              <a:t>YARN</a:t>
            </a:r>
            <a:endParaRPr lang="en-US" altLang="zh-CN"/>
          </a:p>
          <a:p>
            <a:pPr algn="ctr"/>
            <a:r>
              <a:rPr lang="zh-CN" altLang="en-US" sz="1400"/>
              <a:t>（资源调度框架）</a:t>
            </a:r>
            <a:endParaRPr lang="zh-CN" altLang="en-US" sz="1400"/>
          </a:p>
        </p:txBody>
      </p:sp>
      <p:sp>
        <p:nvSpPr>
          <p:cNvPr id="13" name="圆角矩形 12"/>
          <p:cNvSpPr/>
          <p:nvPr/>
        </p:nvSpPr>
        <p:spPr>
          <a:xfrm>
            <a:off x="3953510" y="3248660"/>
            <a:ext cx="3323590" cy="5530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b="1"/>
              <a:t>MapReduce</a:t>
            </a:r>
            <a:endParaRPr lang="en-US" altLang="zh-CN"/>
          </a:p>
          <a:p>
            <a:pPr algn="ctr"/>
            <a:r>
              <a:rPr lang="zh-CN" altLang="en-US" sz="1400"/>
              <a:t>（离线计算）</a:t>
            </a:r>
            <a:endParaRPr lang="zh-CN" altLang="en-US" sz="1400"/>
          </a:p>
        </p:txBody>
      </p:sp>
      <p:sp>
        <p:nvSpPr>
          <p:cNvPr id="14" name="圆角矩形 13"/>
          <p:cNvSpPr/>
          <p:nvPr/>
        </p:nvSpPr>
        <p:spPr>
          <a:xfrm>
            <a:off x="7444105" y="3248660"/>
            <a:ext cx="945515" cy="57912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a:t>
            </a:r>
            <a:endParaRPr lang="en-US" altLang="zh-CN"/>
          </a:p>
        </p:txBody>
      </p:sp>
      <p:sp>
        <p:nvSpPr>
          <p:cNvPr id="15" name="圆角矩形 14"/>
          <p:cNvSpPr/>
          <p:nvPr/>
        </p:nvSpPr>
        <p:spPr>
          <a:xfrm>
            <a:off x="3983990" y="2374900"/>
            <a:ext cx="748030" cy="5486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p>
            <a:pPr algn="ctr"/>
            <a:r>
              <a:rPr lang="en-US" altLang="zh-CN"/>
              <a:t>Hive</a:t>
            </a:r>
            <a:endParaRPr lang="en-US" altLang="zh-CN"/>
          </a:p>
        </p:txBody>
      </p:sp>
      <p:sp>
        <p:nvSpPr>
          <p:cNvPr id="16" name="圆角矩形 15"/>
          <p:cNvSpPr/>
          <p:nvPr/>
        </p:nvSpPr>
        <p:spPr>
          <a:xfrm>
            <a:off x="4838700" y="2369820"/>
            <a:ext cx="709295"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Pig</a:t>
            </a:r>
            <a:endParaRPr lang="en-US" altLang="zh-CN"/>
          </a:p>
        </p:txBody>
      </p:sp>
      <p:sp>
        <p:nvSpPr>
          <p:cNvPr id="17" name="圆角矩形 16"/>
          <p:cNvSpPr/>
          <p:nvPr/>
        </p:nvSpPr>
        <p:spPr>
          <a:xfrm>
            <a:off x="5631180" y="2374900"/>
            <a:ext cx="1470660"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ym typeface="+mn-ea"/>
              </a:rPr>
              <a:t>Mahout</a:t>
            </a:r>
            <a:endParaRPr lang="en-US" altLang="zh-CN"/>
          </a:p>
        </p:txBody>
      </p:sp>
      <p:sp>
        <p:nvSpPr>
          <p:cNvPr id="18" name="圆角矩形 17"/>
          <p:cNvSpPr/>
          <p:nvPr/>
        </p:nvSpPr>
        <p:spPr>
          <a:xfrm>
            <a:off x="7277100" y="2374900"/>
            <a:ext cx="1112520"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ym typeface="+mn-ea"/>
              </a:rPr>
              <a:t>...</a:t>
            </a:r>
            <a:endParaRPr lang="en-US" altLang="zh-CN"/>
          </a:p>
        </p:txBody>
      </p:sp>
      <p:sp>
        <p:nvSpPr>
          <p:cNvPr id="19" name="圆角矩形 18"/>
          <p:cNvSpPr/>
          <p:nvPr/>
        </p:nvSpPr>
        <p:spPr>
          <a:xfrm>
            <a:off x="8858250" y="3983355"/>
            <a:ext cx="701040" cy="162941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zh-CN" altLang="en-US"/>
          </a:p>
        </p:txBody>
      </p:sp>
      <p:sp>
        <p:nvSpPr>
          <p:cNvPr id="20" name="圆角矩形 19"/>
          <p:cNvSpPr/>
          <p:nvPr/>
        </p:nvSpPr>
        <p:spPr>
          <a:xfrm>
            <a:off x="8842375" y="2354580"/>
            <a:ext cx="701040" cy="147066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zh-CN" altLang="en-US"/>
          </a:p>
        </p:txBody>
      </p:sp>
      <p:sp>
        <p:nvSpPr>
          <p:cNvPr id="21" name="文本框 20"/>
          <p:cNvSpPr txBox="1"/>
          <p:nvPr/>
        </p:nvSpPr>
        <p:spPr>
          <a:xfrm rot="16200000">
            <a:off x="8420100" y="4516755"/>
            <a:ext cx="1576705" cy="583565"/>
          </a:xfrm>
          <a:prstGeom prst="rect">
            <a:avLst/>
          </a:prstGeom>
          <a:noFill/>
        </p:spPr>
        <p:txBody>
          <a:bodyPr wrap="square" rtlCol="0">
            <a:spAutoFit/>
          </a:bodyPr>
          <a:p>
            <a:pPr algn="ctr"/>
            <a:r>
              <a:rPr lang="en-US" altLang="zh-CN" b="1">
                <a:solidFill>
                  <a:schemeClr val="bg1"/>
                </a:solidFill>
              </a:rPr>
              <a:t>Sqoop</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数据库</a:t>
            </a:r>
            <a:r>
              <a:rPr lang="en-US" altLang="zh-CN" sz="1400">
                <a:solidFill>
                  <a:schemeClr val="bg1"/>
                </a:solidFill>
              </a:rPr>
              <a:t>ETL</a:t>
            </a:r>
            <a:r>
              <a:rPr lang="zh-CN" altLang="en-US" sz="1400">
                <a:solidFill>
                  <a:schemeClr val="bg1"/>
                </a:solidFill>
              </a:rPr>
              <a:t>工具</a:t>
            </a:r>
            <a:r>
              <a:rPr lang="en-US" altLang="zh-CN" sz="1400">
                <a:solidFill>
                  <a:schemeClr val="bg1"/>
                </a:solidFill>
              </a:rPr>
              <a:t>)</a:t>
            </a:r>
            <a:endParaRPr lang="en-US" altLang="zh-CN" sz="1400">
              <a:solidFill>
                <a:schemeClr val="bg1"/>
              </a:solidFill>
            </a:endParaRPr>
          </a:p>
        </p:txBody>
      </p:sp>
      <p:sp>
        <p:nvSpPr>
          <p:cNvPr id="22" name="文本框 21"/>
          <p:cNvSpPr txBox="1"/>
          <p:nvPr/>
        </p:nvSpPr>
        <p:spPr>
          <a:xfrm rot="16200000">
            <a:off x="8572500" y="2896235"/>
            <a:ext cx="1273810" cy="583565"/>
          </a:xfrm>
          <a:prstGeom prst="rect">
            <a:avLst/>
          </a:prstGeom>
          <a:noFill/>
        </p:spPr>
        <p:txBody>
          <a:bodyPr wrap="square" rtlCol="0">
            <a:spAutoFit/>
          </a:bodyPr>
          <a:p>
            <a:pPr algn="ctr"/>
            <a:r>
              <a:rPr lang="en-US" altLang="zh-CN" b="1">
                <a:solidFill>
                  <a:schemeClr val="bg1"/>
                </a:solidFill>
              </a:rPr>
              <a:t>Flume</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日志采集</a:t>
            </a:r>
            <a:r>
              <a:rPr lang="en-US" altLang="zh-CN" sz="1400">
                <a:solidFill>
                  <a:schemeClr val="bg1"/>
                </a:solidFill>
              </a:rPr>
              <a:t>)</a:t>
            </a:r>
            <a:endParaRPr lang="en-US" altLang="zh-CN" sz="1400">
              <a:solidFill>
                <a:schemeClr val="bg1"/>
              </a:solidFill>
            </a:endParaRPr>
          </a:p>
        </p:txBody>
      </p:sp>
      <p:sp>
        <p:nvSpPr>
          <p:cNvPr id="12" name="文本框 11"/>
          <p:cNvSpPr txBox="1"/>
          <p:nvPr/>
        </p:nvSpPr>
        <p:spPr>
          <a:xfrm>
            <a:off x="4142740" y="2902585"/>
            <a:ext cx="1461135" cy="306705"/>
          </a:xfrm>
          <a:prstGeom prst="rect">
            <a:avLst/>
          </a:prstGeom>
          <a:noFill/>
        </p:spPr>
        <p:txBody>
          <a:bodyPr wrap="square" rtlCol="0">
            <a:spAutoFit/>
          </a:bodyPr>
          <a:p>
            <a:r>
              <a:rPr lang="zh-CN" altLang="en-US" sz="1400"/>
              <a:t>数据分析引擎</a:t>
            </a:r>
            <a:endParaRPr lang="zh-CN" altLang="en-US" sz="1400"/>
          </a:p>
        </p:txBody>
      </p:sp>
      <p:sp>
        <p:nvSpPr>
          <p:cNvPr id="23" name="文本框 22"/>
          <p:cNvSpPr txBox="1"/>
          <p:nvPr/>
        </p:nvSpPr>
        <p:spPr>
          <a:xfrm>
            <a:off x="5634990" y="2896235"/>
            <a:ext cx="1466215" cy="306705"/>
          </a:xfrm>
          <a:prstGeom prst="rect">
            <a:avLst/>
          </a:prstGeom>
          <a:noFill/>
        </p:spPr>
        <p:txBody>
          <a:bodyPr wrap="square" rtlCol="0">
            <a:spAutoFit/>
          </a:bodyPr>
          <a:p>
            <a:r>
              <a:rPr lang="zh-CN" altLang="en-US" sz="1400"/>
              <a:t>机器学习算法库</a:t>
            </a:r>
            <a:endParaRPr lang="zh-CN" altLang="en-US" sz="1400"/>
          </a:p>
        </p:txBody>
      </p:sp>
      <p:sp>
        <p:nvSpPr>
          <p:cNvPr id="24" name="文本框 23"/>
          <p:cNvSpPr txBox="1"/>
          <p:nvPr/>
        </p:nvSpPr>
        <p:spPr>
          <a:xfrm rot="16200000">
            <a:off x="7972425" y="3670935"/>
            <a:ext cx="1576705" cy="306705"/>
          </a:xfrm>
          <a:prstGeom prst="rect">
            <a:avLst/>
          </a:prstGeom>
          <a:noFill/>
        </p:spPr>
        <p:txBody>
          <a:bodyPr wrap="square" rtlCol="0">
            <a:spAutoFit/>
          </a:bodyPr>
          <a:p>
            <a:pPr algn="ctr"/>
            <a:r>
              <a:rPr lang="zh-CN" altLang="en-US" sz="1400">
                <a:solidFill>
                  <a:schemeClr val="tx1"/>
                </a:solidFill>
              </a:rPr>
              <a:t>数据采集引擎</a:t>
            </a:r>
            <a:endParaRPr lang="zh-CN" altLang="en-US" sz="1400">
              <a:solidFill>
                <a:schemeClr val="tx1"/>
              </a:solidFill>
            </a:endParaRPr>
          </a:p>
        </p:txBody>
      </p:sp>
      <p:sp>
        <p:nvSpPr>
          <p:cNvPr id="42" name="矩形 41"/>
          <p:cNvSpPr/>
          <p:nvPr/>
        </p:nvSpPr>
        <p:spPr>
          <a:xfrm>
            <a:off x="8671560" y="2328545"/>
            <a:ext cx="951230" cy="1499870"/>
          </a:xfrm>
          <a:prstGeom prst="rect">
            <a:avLst/>
          </a:prstGeom>
          <a:noFill/>
          <a:ln w="38100">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p>
            <a:pPr algn="ctr"/>
            <a:endParaRPr lang="zh-CN" altLang="en-US" dirty="0">
              <a:solidFill>
                <a:srgbClr val="FF0000"/>
              </a:solidFill>
            </a:endParaRPr>
          </a:p>
        </p:txBody>
      </p:sp>
      <p:sp>
        <p:nvSpPr>
          <p:cNvPr id="34" name="文本框 33"/>
          <p:cNvSpPr txBox="1"/>
          <p:nvPr/>
        </p:nvSpPr>
        <p:spPr>
          <a:xfrm>
            <a:off x="5106670" y="6032500"/>
            <a:ext cx="2170430" cy="368300"/>
          </a:xfrm>
          <a:prstGeom prst="rect">
            <a:avLst/>
          </a:prstGeom>
          <a:noFill/>
        </p:spPr>
        <p:txBody>
          <a:bodyPr wrap="square" rtlCol="0">
            <a:spAutoFit/>
          </a:bodyPr>
          <a:p>
            <a:r>
              <a:rPr lang="en-US" altLang="zh-CN"/>
              <a:t>Hadoop</a:t>
            </a:r>
            <a:r>
              <a:rPr lang="zh-CN" altLang="en-US"/>
              <a:t>生态圈</a:t>
            </a:r>
            <a:endParaRPr lang="zh-CN" altLang="en-US"/>
          </a:p>
        </p:txBody>
      </p:sp>
      <p:sp>
        <p:nvSpPr>
          <p:cNvPr id="4" name="Text Box 18"/>
          <p:cNvSpPr txBox="1">
            <a:spLocks noChangeArrowheads="1"/>
          </p:cNvSpPr>
          <p:nvPr userDrawn="1"/>
        </p:nvSpPr>
        <p:spPr bwMode="gray">
          <a:xfrm>
            <a:off x="591820" y="772160"/>
            <a:ext cx="55695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 7.1.3 F</a:t>
            </a:r>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lume</a:t>
            </a:r>
            <a:r>
              <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在生态圈的位置</a:t>
            </a:r>
            <a:endPar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073785" y="1899920"/>
            <a:ext cx="10742930" cy="2861310"/>
          </a:xfrm>
          <a:prstGeom prst="rect">
            <a:avLst/>
          </a:prstGeom>
          <a:noFill/>
        </p:spPr>
        <p:txBody>
          <a:bodyPr wrap="square" rtlCol="0" anchor="t">
            <a:spAutoFit/>
          </a:bodyPr>
          <a:p>
            <a:pPr fontAlgn="auto">
              <a:lnSpc>
                <a:spcPct val="150000"/>
              </a:lnSpc>
            </a:pPr>
            <a:r>
              <a:rPr lang="en-US" altLang="zh-CN" sz="2400">
                <a:latin typeface="微软雅黑" panose="020B0503020204020204" charset="-122"/>
                <a:ea typeface="微软雅黑" panose="020B0503020204020204" charset="-122"/>
                <a:cs typeface="微软雅黑" panose="020B0503020204020204" charset="-122"/>
              </a:rPr>
              <a:t>1</a:t>
            </a:r>
            <a:r>
              <a:rPr lang="zh-CN" altLang="en-US" sz="2400">
                <a:latin typeface="微软雅黑" panose="020B0503020204020204" charset="-122"/>
                <a:ea typeface="微软雅黑" panose="020B0503020204020204" charset="-122"/>
                <a:cs typeface="微软雅黑" panose="020B0503020204020204" charset="-122"/>
              </a:rPr>
              <a:t>、Flume可以将应用产生的数据存储到任何集中存储器中，比如HDFS,HBase</a:t>
            </a:r>
            <a:endParaRPr lang="zh-CN" altLang="en-US" sz="2400">
              <a:latin typeface="微软雅黑" panose="020B0503020204020204" charset="-122"/>
              <a:ea typeface="微软雅黑" panose="020B0503020204020204" charset="-122"/>
              <a:cs typeface="微软雅黑" panose="020B0503020204020204" charset="-122"/>
            </a:endParaRPr>
          </a:p>
          <a:p>
            <a:pPr fontAlgn="auto">
              <a:lnSpc>
                <a:spcPct val="150000"/>
              </a:lnSpc>
            </a:pPr>
            <a:r>
              <a:rPr lang="en-US" altLang="zh-CN" sz="2400">
                <a:latin typeface="微软雅黑" panose="020B0503020204020204" charset="-122"/>
                <a:ea typeface="微软雅黑" panose="020B0503020204020204" charset="-122"/>
                <a:cs typeface="微软雅黑" panose="020B0503020204020204" charset="-122"/>
              </a:rPr>
              <a:t>2</a:t>
            </a:r>
            <a:r>
              <a:rPr lang="zh-CN" altLang="en-US" sz="2400">
                <a:latin typeface="微软雅黑" panose="020B0503020204020204" charset="-122"/>
                <a:ea typeface="微软雅黑" panose="020B0503020204020204" charset="-122"/>
                <a:cs typeface="微软雅黑" panose="020B0503020204020204" charset="-122"/>
              </a:rPr>
              <a:t>、数据缓存。当收集数据的速度超过将写入数据的时候，保证其能够在两者之间提供平衡。</a:t>
            </a:r>
            <a:endParaRPr lang="zh-CN" altLang="en-US" sz="2400">
              <a:latin typeface="微软雅黑" panose="020B0503020204020204" charset="-122"/>
              <a:ea typeface="微软雅黑" panose="020B0503020204020204" charset="-122"/>
              <a:cs typeface="微软雅黑" panose="020B0503020204020204" charset="-122"/>
            </a:endParaRPr>
          </a:p>
          <a:p>
            <a:pPr fontAlgn="auto">
              <a:lnSpc>
                <a:spcPct val="150000"/>
              </a:lnSpc>
            </a:pPr>
            <a:r>
              <a:rPr lang="en-US" altLang="zh-CN" sz="2400">
                <a:latin typeface="微软雅黑" panose="020B0503020204020204" charset="-122"/>
                <a:ea typeface="微软雅黑" panose="020B0503020204020204" charset="-122"/>
                <a:cs typeface="微软雅黑" panose="020B0503020204020204" charset="-122"/>
              </a:rPr>
              <a:t>3</a:t>
            </a:r>
            <a:r>
              <a:rPr lang="zh-CN" altLang="en-US" sz="2400">
                <a:latin typeface="微软雅黑" panose="020B0503020204020204" charset="-122"/>
                <a:ea typeface="微软雅黑" panose="020B0503020204020204" charset="-122"/>
                <a:cs typeface="微软雅黑" panose="020B0503020204020204" charset="-122"/>
              </a:rPr>
              <a:t>、Flume的管道是基于事务，保证了数据在传送和接收时的一致性.</a:t>
            </a:r>
            <a:endParaRPr lang="zh-CN" altLang="en-US" sz="2400">
              <a:latin typeface="微软雅黑" panose="020B0503020204020204" charset="-122"/>
              <a:ea typeface="微软雅黑" panose="020B0503020204020204" charset="-122"/>
              <a:cs typeface="微软雅黑" panose="020B0503020204020204" charset="-122"/>
            </a:endParaRPr>
          </a:p>
          <a:p>
            <a:pPr fontAlgn="auto">
              <a:lnSpc>
                <a:spcPct val="150000"/>
              </a:lnSpc>
            </a:pPr>
            <a:r>
              <a:rPr lang="en-US" altLang="zh-CN" sz="2400">
                <a:latin typeface="微软雅黑" panose="020B0503020204020204" charset="-122"/>
                <a:ea typeface="微软雅黑" panose="020B0503020204020204" charset="-122"/>
                <a:cs typeface="微软雅黑" panose="020B0503020204020204" charset="-122"/>
              </a:rPr>
              <a:t>4</a:t>
            </a:r>
            <a:r>
              <a:rPr lang="zh-CN" altLang="en-US" sz="2400">
                <a:latin typeface="微软雅黑" panose="020B0503020204020204" charset="-122"/>
                <a:ea typeface="微软雅黑" panose="020B0503020204020204" charset="-122"/>
                <a:cs typeface="微软雅黑" panose="020B0503020204020204" charset="-122"/>
              </a:rPr>
              <a:t>、Flume是可靠的，容错性高的，可升级的，易管理的,并且可定制的。 </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4" name="Text Box 18"/>
          <p:cNvSpPr txBox="1">
            <a:spLocks noChangeArrowheads="1"/>
          </p:cNvSpPr>
          <p:nvPr userDrawn="1"/>
        </p:nvSpPr>
        <p:spPr bwMode="gray">
          <a:xfrm>
            <a:off x="591820" y="772160"/>
            <a:ext cx="55695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 7.1.4 F</a:t>
            </a:r>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lume</a:t>
            </a:r>
            <a:r>
              <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的特点（了解即可）</a:t>
            </a:r>
            <a:endPar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2269"/>
            </a:xfrm>
            <a:prstGeom prst="rect">
              <a:avLst/>
            </a:prstGeom>
            <a:noFill/>
          </p:spPr>
          <p:txBody>
            <a:bodyPr wrap="square" rtlCol="0">
              <a:spAutoFit/>
            </a:bodyPr>
            <a:p>
              <a:pPr marL="0" lvl="1"/>
              <a:endParaRPr lang="zh-CN" altLang="en-US" sz="3800" b="1" dirty="0" smtClean="0">
                <a:solidFill>
                  <a:srgbClr val="C00000"/>
                </a:solidFill>
                <a:latin typeface="微软雅黑" panose="020B0503020204020204" charset="-122"/>
                <a:ea typeface="微软雅黑" panose="020B0503020204020204" charset="-122"/>
                <a:cs typeface="微软雅黑" panose="020B0503020204020204" charset="-122"/>
              </a:endParaRPr>
            </a:p>
            <a:p>
              <a:pPr marL="0" lvl="1"/>
              <a:endParaRPr lang="en-US" altLang="zh-CN" sz="3800" b="1" dirty="0">
                <a:solidFill>
                  <a:srgbClr val="C00000"/>
                </a:solidFill>
                <a:latin typeface="微软雅黑" panose="020B0503020204020204" charset="-122"/>
                <a:ea typeface="微软雅黑" panose="020B0503020204020204" charset="-122"/>
                <a:cs typeface="微软雅黑" panose="020B0503020204020204" charset="-122"/>
              </a:endParaRPr>
            </a:p>
            <a:p>
              <a:pPr marL="0" lvl="1" algn="ctr"/>
              <a:r>
                <a:rPr lang="en-US" altLang="zh-CN" sz="3800" b="1" dirty="0" smtClean="0">
                  <a:solidFill>
                    <a:srgbClr val="C00000"/>
                  </a:solidFill>
                  <a:latin typeface="微软雅黑" panose="020B0503020204020204" charset="-122"/>
                  <a:ea typeface="微软雅黑" panose="020B0503020204020204" charset="-122"/>
                  <a:cs typeface="微软雅黑" panose="020B0503020204020204" charset="-122"/>
                  <a:sym typeface="+mn-ea"/>
                </a:rPr>
                <a:t>Flume </a:t>
              </a:r>
              <a:r>
                <a:rPr lang="zh-CN" altLang="en-US" sz="3800" b="1" dirty="0" smtClean="0">
                  <a:solidFill>
                    <a:srgbClr val="C00000"/>
                  </a:solidFill>
                  <a:latin typeface="微软雅黑" panose="020B0503020204020204" charset="-122"/>
                  <a:ea typeface="微软雅黑" panose="020B0503020204020204" charset="-122"/>
                  <a:cs typeface="微软雅黑" panose="020B0503020204020204" charset="-122"/>
                  <a:sym typeface="+mn-ea"/>
                </a:rPr>
                <a:t>架构</a:t>
              </a:r>
              <a:endParaRPr lang="zh-CN" altLang="en-US" sz="3800" b="1" dirty="0" smtClean="0">
                <a:solidFill>
                  <a:srgbClr val="C00000"/>
                </a:solidFill>
                <a:latin typeface="微软雅黑" panose="020B0503020204020204" charset="-122"/>
                <a:ea typeface="微软雅黑" panose="020B0503020204020204" charset="-122"/>
                <a:cs typeface="微软雅黑" panose="020B0503020204020204" charset="-122"/>
                <a:sym typeface="+mn-ea"/>
              </a:endParaRPr>
            </a:p>
            <a:p>
              <a:pPr marL="0" lvl="1" algn="ctr"/>
              <a:endParaRPr lang="zh-CN" altLang="en-US" sz="3800" b="1" dirty="0" smtClean="0">
                <a:solidFill>
                  <a:srgbClr val="C00000"/>
                </a:solidFill>
                <a:latin typeface="微软雅黑" panose="020B0503020204020204" charset="-122"/>
                <a:ea typeface="微软雅黑" panose="020B0503020204020204" charset="-122"/>
                <a:cs typeface="微软雅黑" panose="020B0503020204020204" charset="-122"/>
                <a:sym typeface="+mn-ea"/>
              </a:endParaRP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p>
            <a:r>
              <a:rPr lang="en-US" altLang="zh-CN" sz="4400" b="1" dirty="0">
                <a:solidFill>
                  <a:srgbClr val="B23033"/>
                </a:solidFill>
                <a:latin typeface="微软雅黑" panose="020B0503020204020204" charset="-122"/>
                <a:ea typeface="微软雅黑" panose="020B0503020204020204" charset="-122"/>
              </a:rPr>
              <a:t>0 2</a:t>
            </a:r>
            <a:endParaRPr lang="en-US" altLang="zh-CN" sz="4400" b="1" dirty="0">
              <a:solidFill>
                <a:srgbClr val="B23033"/>
              </a:solidFill>
              <a:latin typeface="微软雅黑" panose="020B0503020204020204" charset="-122"/>
              <a:ea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 name="Text Box 18"/>
          <p:cNvSpPr txBox="1">
            <a:spLocks noChangeArrowheads="1"/>
          </p:cNvSpPr>
          <p:nvPr userDrawn="1"/>
        </p:nvSpPr>
        <p:spPr bwMode="gray">
          <a:xfrm>
            <a:off x="591820" y="772160"/>
            <a:ext cx="55695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 7.2.1生活中的Flume（水槽） </a:t>
            </a:r>
            <a:endPar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pic>
        <p:nvPicPr>
          <p:cNvPr id="3" name="图片 2"/>
          <p:cNvPicPr>
            <a:picLocks noChangeAspect="1"/>
          </p:cNvPicPr>
          <p:nvPr/>
        </p:nvPicPr>
        <p:blipFill>
          <a:blip r:embed="rId1"/>
          <a:stretch>
            <a:fillRect/>
          </a:stretch>
        </p:blipFill>
        <p:spPr>
          <a:xfrm>
            <a:off x="591820" y="1937385"/>
            <a:ext cx="4295140" cy="4295140"/>
          </a:xfrm>
          <a:prstGeom prst="rect">
            <a:avLst/>
          </a:prstGeom>
        </p:spPr>
      </p:pic>
      <p:sp>
        <p:nvSpPr>
          <p:cNvPr id="5" name="圆角矩形 4"/>
          <p:cNvSpPr/>
          <p:nvPr/>
        </p:nvSpPr>
        <p:spPr>
          <a:xfrm>
            <a:off x="7653655" y="3370580"/>
            <a:ext cx="1259205" cy="630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水</a:t>
            </a:r>
            <a:endParaRPr lang="zh-CN" altLang="en-US"/>
          </a:p>
        </p:txBody>
      </p:sp>
      <p:sp>
        <p:nvSpPr>
          <p:cNvPr id="6" name="圆角矩形 5"/>
          <p:cNvSpPr/>
          <p:nvPr/>
        </p:nvSpPr>
        <p:spPr>
          <a:xfrm>
            <a:off x="10221595" y="3370580"/>
            <a:ext cx="1743710" cy="630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存水的容器</a:t>
            </a:r>
            <a:endParaRPr lang="zh-CN" altLang="en-US"/>
          </a:p>
        </p:txBody>
      </p:sp>
      <p:sp>
        <p:nvSpPr>
          <p:cNvPr id="7" name="圆角矩形 6"/>
          <p:cNvSpPr/>
          <p:nvPr/>
        </p:nvSpPr>
        <p:spPr>
          <a:xfrm>
            <a:off x="5328285" y="3370580"/>
            <a:ext cx="1259205" cy="630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水龙头</a:t>
            </a:r>
            <a:endParaRPr lang="zh-CN" altLang="en-US"/>
          </a:p>
        </p:txBody>
      </p:sp>
      <p:sp>
        <p:nvSpPr>
          <p:cNvPr id="12" name=" 159"/>
          <p:cNvSpPr/>
          <p:nvPr/>
        </p:nvSpPr>
        <p:spPr>
          <a:xfrm>
            <a:off x="9162415" y="3524250"/>
            <a:ext cx="629920" cy="354330"/>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5586095" y="2765425"/>
            <a:ext cx="1001395" cy="368300"/>
          </a:xfrm>
          <a:prstGeom prst="rect">
            <a:avLst/>
          </a:prstGeom>
          <a:noFill/>
        </p:spPr>
        <p:txBody>
          <a:bodyPr wrap="square" rtlCol="0">
            <a:spAutoFit/>
          </a:bodyPr>
          <a:p>
            <a:r>
              <a:rPr lang="zh-CN" altLang="en-US"/>
              <a:t>源</a:t>
            </a:r>
            <a:endParaRPr lang="zh-CN" altLang="en-US"/>
          </a:p>
        </p:txBody>
      </p:sp>
      <p:sp>
        <p:nvSpPr>
          <p:cNvPr id="15" name="文本框 14"/>
          <p:cNvSpPr txBox="1"/>
          <p:nvPr/>
        </p:nvSpPr>
        <p:spPr>
          <a:xfrm>
            <a:off x="10349865" y="2829560"/>
            <a:ext cx="1001395" cy="368300"/>
          </a:xfrm>
          <a:prstGeom prst="rect">
            <a:avLst/>
          </a:prstGeom>
          <a:noFill/>
        </p:spPr>
        <p:txBody>
          <a:bodyPr wrap="square" rtlCol="0">
            <a:spAutoFit/>
          </a:bodyPr>
          <a:p>
            <a:r>
              <a:rPr lang="zh-CN" altLang="en-US"/>
              <a:t>目的地</a:t>
            </a:r>
            <a:endParaRPr lang="zh-CN" altLang="en-US"/>
          </a:p>
        </p:txBody>
      </p:sp>
      <p:sp>
        <p:nvSpPr>
          <p:cNvPr id="16" name=" 159"/>
          <p:cNvSpPr/>
          <p:nvPr/>
        </p:nvSpPr>
        <p:spPr>
          <a:xfrm>
            <a:off x="6847205" y="3508375"/>
            <a:ext cx="629920" cy="354330"/>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7" name="文本框 16"/>
          <p:cNvSpPr txBox="1"/>
          <p:nvPr/>
        </p:nvSpPr>
        <p:spPr>
          <a:xfrm>
            <a:off x="7653655" y="2829560"/>
            <a:ext cx="1518285" cy="368300"/>
          </a:xfrm>
          <a:prstGeom prst="rect">
            <a:avLst/>
          </a:prstGeom>
          <a:noFill/>
        </p:spPr>
        <p:txBody>
          <a:bodyPr wrap="square" rtlCol="0">
            <a:spAutoFit/>
          </a:bodyPr>
          <a:p>
            <a:r>
              <a:rPr lang="zh-CN" altLang="en-US"/>
              <a:t>传输的介质</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 name="矩形 31"/>
          <p:cNvSpPr/>
          <p:nvPr/>
        </p:nvSpPr>
        <p:spPr>
          <a:xfrm>
            <a:off x="3296285" y="2459990"/>
            <a:ext cx="6346190" cy="3776345"/>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448945" y="2140585"/>
            <a:ext cx="1921510" cy="4239895"/>
            <a:chOff x="1474" y="3509"/>
            <a:chExt cx="3026" cy="6677"/>
          </a:xfrm>
        </p:grpSpPr>
        <p:grpSp>
          <p:nvGrpSpPr>
            <p:cNvPr id="12" name="组合 11"/>
            <p:cNvGrpSpPr/>
            <p:nvPr/>
          </p:nvGrpSpPr>
          <p:grpSpPr>
            <a:xfrm>
              <a:off x="1474" y="3509"/>
              <a:ext cx="3026" cy="5281"/>
              <a:chOff x="1474" y="3509"/>
              <a:chExt cx="3026" cy="5281"/>
            </a:xfrm>
          </p:grpSpPr>
          <p:sp>
            <p:nvSpPr>
              <p:cNvPr id="8" name="六边形 7"/>
              <p:cNvSpPr/>
              <p:nvPr/>
            </p:nvSpPr>
            <p:spPr>
              <a:xfrm>
                <a:off x="1474" y="4827"/>
                <a:ext cx="2950" cy="1145"/>
              </a:xfrm>
              <a:prstGeom prst="hexagon">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NetCat TCP</a:t>
                </a:r>
                <a:endParaRPr lang="en-US" altLang="zh-CN"/>
              </a:p>
            </p:txBody>
          </p:sp>
          <p:sp>
            <p:nvSpPr>
              <p:cNvPr id="9" name="六边形 8"/>
              <p:cNvSpPr/>
              <p:nvPr/>
            </p:nvSpPr>
            <p:spPr>
              <a:xfrm>
                <a:off x="1550" y="6210"/>
                <a:ext cx="2950" cy="1145"/>
              </a:xfrm>
              <a:prstGeom prst="hexagon">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Avro Source</a:t>
                </a:r>
                <a:endParaRPr lang="en-US" altLang="zh-CN"/>
              </a:p>
            </p:txBody>
          </p:sp>
          <p:sp>
            <p:nvSpPr>
              <p:cNvPr id="10" name="六边形 9"/>
              <p:cNvSpPr/>
              <p:nvPr/>
            </p:nvSpPr>
            <p:spPr>
              <a:xfrm>
                <a:off x="1550" y="7645"/>
                <a:ext cx="2950" cy="1145"/>
              </a:xfrm>
              <a:prstGeom prst="hexagon">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Kafka</a:t>
                </a:r>
                <a:endParaRPr lang="en-US" altLang="zh-CN"/>
              </a:p>
            </p:txBody>
          </p:sp>
          <p:sp>
            <p:nvSpPr>
              <p:cNvPr id="11" name="六边形 10"/>
              <p:cNvSpPr/>
              <p:nvPr/>
            </p:nvSpPr>
            <p:spPr>
              <a:xfrm>
                <a:off x="1550" y="3509"/>
                <a:ext cx="2950" cy="1145"/>
              </a:xfrm>
              <a:prstGeom prst="hexagon">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Spooling Directory</a:t>
                </a:r>
                <a:endParaRPr lang="en-US" altLang="zh-CN"/>
              </a:p>
            </p:txBody>
          </p:sp>
        </p:grpSp>
        <p:sp>
          <p:nvSpPr>
            <p:cNvPr id="13" name="六边形 12"/>
            <p:cNvSpPr/>
            <p:nvPr/>
          </p:nvSpPr>
          <p:spPr>
            <a:xfrm>
              <a:off x="1550" y="9168"/>
              <a:ext cx="2950" cy="1018"/>
            </a:xfrm>
            <a:prstGeom prst="hexagon">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a:t>
              </a:r>
              <a:endParaRPr lang="en-US" altLang="zh-CN"/>
            </a:p>
          </p:txBody>
        </p:sp>
      </p:grpSp>
      <p:sp>
        <p:nvSpPr>
          <p:cNvPr id="17" name="文本框 16"/>
          <p:cNvSpPr txBox="1"/>
          <p:nvPr/>
        </p:nvSpPr>
        <p:spPr>
          <a:xfrm>
            <a:off x="591820" y="1696085"/>
            <a:ext cx="1778000" cy="368300"/>
          </a:xfrm>
          <a:prstGeom prst="rect">
            <a:avLst/>
          </a:prstGeom>
          <a:noFill/>
        </p:spPr>
        <p:txBody>
          <a:bodyPr wrap="square" rtlCol="0">
            <a:spAutoFit/>
          </a:bodyPr>
          <a:p>
            <a:r>
              <a:rPr lang="zh-CN" altLang="en-US"/>
              <a:t>数据源有多种</a:t>
            </a:r>
            <a:endParaRPr lang="zh-CN" altLang="en-US"/>
          </a:p>
        </p:txBody>
      </p:sp>
      <p:sp>
        <p:nvSpPr>
          <p:cNvPr id="18" name="文本框 17"/>
          <p:cNvSpPr txBox="1"/>
          <p:nvPr/>
        </p:nvSpPr>
        <p:spPr>
          <a:xfrm>
            <a:off x="9974580" y="1936115"/>
            <a:ext cx="2192655" cy="368300"/>
          </a:xfrm>
          <a:prstGeom prst="rect">
            <a:avLst/>
          </a:prstGeom>
          <a:noFill/>
        </p:spPr>
        <p:txBody>
          <a:bodyPr wrap="square" rtlCol="0">
            <a:spAutoFit/>
          </a:bodyPr>
          <a:p>
            <a:r>
              <a:rPr lang="zh-CN" altLang="en-US"/>
              <a:t>数据目的地有多种</a:t>
            </a:r>
            <a:endParaRPr lang="en-US" altLang="zh-CN"/>
          </a:p>
        </p:txBody>
      </p:sp>
      <p:sp>
        <p:nvSpPr>
          <p:cNvPr id="20" name="椭圆 19"/>
          <p:cNvSpPr/>
          <p:nvPr/>
        </p:nvSpPr>
        <p:spPr>
          <a:xfrm>
            <a:off x="3530600" y="3352800"/>
            <a:ext cx="1485265" cy="71056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zh-CN"/>
              <a:t>Source</a:t>
            </a:r>
            <a:endParaRPr lang="en-US" altLang="zh-CN"/>
          </a:p>
          <a:p>
            <a:pPr algn="ctr"/>
            <a:r>
              <a:rPr lang="zh-CN" altLang="en-US"/>
              <a:t>组件</a:t>
            </a:r>
            <a:endParaRPr lang="zh-CN" altLang="en-US"/>
          </a:p>
        </p:txBody>
      </p:sp>
      <p:sp>
        <p:nvSpPr>
          <p:cNvPr id="159" name=" 159"/>
          <p:cNvSpPr/>
          <p:nvPr/>
        </p:nvSpPr>
        <p:spPr>
          <a:xfrm>
            <a:off x="2370455" y="3524885"/>
            <a:ext cx="968375" cy="36639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p:spPr>
        <p:style>
          <a:lnRef idx="1">
            <a:schemeClr val="accent4"/>
          </a:lnRef>
          <a:fillRef idx="2">
            <a:schemeClr val="accent4"/>
          </a:fillRef>
          <a:effectRef idx="1">
            <a:schemeClr val="accent4"/>
          </a:effectRef>
          <a:fontRef idx="minor">
            <a:schemeClr val="dk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21" name="文本框 20"/>
          <p:cNvSpPr txBox="1"/>
          <p:nvPr/>
        </p:nvSpPr>
        <p:spPr>
          <a:xfrm>
            <a:off x="3723640" y="4197985"/>
            <a:ext cx="1098550" cy="368300"/>
          </a:xfrm>
          <a:prstGeom prst="rect">
            <a:avLst/>
          </a:prstGeom>
          <a:noFill/>
        </p:spPr>
        <p:txBody>
          <a:bodyPr wrap="square" rtlCol="0">
            <a:spAutoFit/>
          </a:bodyPr>
          <a:p>
            <a:r>
              <a:rPr lang="zh-CN" altLang="en-US"/>
              <a:t>采集数据</a:t>
            </a:r>
            <a:endParaRPr lang="zh-CN" altLang="en-US"/>
          </a:p>
        </p:txBody>
      </p:sp>
      <p:sp>
        <p:nvSpPr>
          <p:cNvPr id="23" name="流程图: 磁盘 22"/>
          <p:cNvSpPr/>
          <p:nvPr/>
        </p:nvSpPr>
        <p:spPr>
          <a:xfrm rot="5400000">
            <a:off x="6078855" y="3934460"/>
            <a:ext cx="781685" cy="2044065"/>
          </a:xfrm>
          <a:prstGeom prst="flowChartMagneticDisk">
            <a:avLst/>
          </a:prstGeom>
        </p:spPr>
        <p:style>
          <a:lnRef idx="2">
            <a:schemeClr val="accent2"/>
          </a:lnRef>
          <a:fillRef idx="1">
            <a:schemeClr val="lt1"/>
          </a:fillRef>
          <a:effectRef idx="0">
            <a:schemeClr val="accent2"/>
          </a:effectRef>
          <a:fontRef idx="minor">
            <a:schemeClr val="dk1"/>
          </a:fontRef>
        </p:style>
        <p:txBody>
          <a:bodyPr rtlCol="0" anchor="ctr"/>
          <a:p>
            <a:pPr algn="ctr"/>
            <a:endParaRPr lang="en-US" altLang="zh-CN"/>
          </a:p>
        </p:txBody>
      </p:sp>
      <p:sp>
        <p:nvSpPr>
          <p:cNvPr id="24" name="文本框 23"/>
          <p:cNvSpPr txBox="1"/>
          <p:nvPr/>
        </p:nvSpPr>
        <p:spPr>
          <a:xfrm>
            <a:off x="5412105" y="4772660"/>
            <a:ext cx="1631315" cy="368300"/>
          </a:xfrm>
          <a:prstGeom prst="rect">
            <a:avLst/>
          </a:prstGeom>
          <a:noFill/>
        </p:spPr>
        <p:txBody>
          <a:bodyPr wrap="square" rtlCol="0">
            <a:spAutoFit/>
          </a:bodyPr>
          <a:p>
            <a:r>
              <a:rPr lang="en-US" altLang="zh-CN"/>
              <a:t>Channel</a:t>
            </a:r>
            <a:r>
              <a:rPr lang="zh-CN" altLang="en-US"/>
              <a:t>组件</a:t>
            </a:r>
            <a:endParaRPr lang="zh-CN" altLang="en-US"/>
          </a:p>
        </p:txBody>
      </p:sp>
      <p:sp>
        <p:nvSpPr>
          <p:cNvPr id="25" name="文本框 24"/>
          <p:cNvSpPr txBox="1"/>
          <p:nvPr/>
        </p:nvSpPr>
        <p:spPr>
          <a:xfrm>
            <a:off x="5447665" y="5477510"/>
            <a:ext cx="2644140" cy="645160"/>
          </a:xfrm>
          <a:prstGeom prst="rect">
            <a:avLst/>
          </a:prstGeom>
          <a:noFill/>
        </p:spPr>
        <p:txBody>
          <a:bodyPr wrap="square" rtlCol="0">
            <a:spAutoFit/>
          </a:bodyPr>
          <a:p>
            <a:r>
              <a:rPr lang="zh-CN" altLang="en-US"/>
              <a:t>缓存数据</a:t>
            </a:r>
            <a:endParaRPr lang="zh-CN" altLang="en-US"/>
          </a:p>
          <a:p>
            <a:r>
              <a:rPr lang="en-US" altLang="zh-CN"/>
              <a:t>(</a:t>
            </a:r>
            <a:r>
              <a:rPr lang="zh-CN" altLang="en-US"/>
              <a:t>常用</a:t>
            </a:r>
            <a:r>
              <a:rPr lang="en-US" altLang="zh-CN"/>
              <a:t>MemoryChannel)</a:t>
            </a:r>
            <a:endParaRPr lang="en-US" altLang="zh-CN"/>
          </a:p>
        </p:txBody>
      </p:sp>
      <p:sp>
        <p:nvSpPr>
          <p:cNvPr id="26" name="椭圆 25"/>
          <p:cNvSpPr/>
          <p:nvPr/>
        </p:nvSpPr>
        <p:spPr>
          <a:xfrm>
            <a:off x="7899400" y="3352800"/>
            <a:ext cx="1485265" cy="71056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zh-CN"/>
              <a:t>Sink</a:t>
            </a:r>
            <a:endParaRPr lang="en-US" altLang="zh-CN"/>
          </a:p>
          <a:p>
            <a:pPr algn="ctr"/>
            <a:r>
              <a:rPr lang="zh-CN" altLang="en-US"/>
              <a:t>组件</a:t>
            </a:r>
            <a:endParaRPr lang="zh-CN" altLang="en-US"/>
          </a:p>
        </p:txBody>
      </p:sp>
      <p:sp>
        <p:nvSpPr>
          <p:cNvPr id="27" name="文本框 26"/>
          <p:cNvSpPr txBox="1"/>
          <p:nvPr/>
        </p:nvSpPr>
        <p:spPr>
          <a:xfrm>
            <a:off x="8092440" y="4197985"/>
            <a:ext cx="1098550" cy="368300"/>
          </a:xfrm>
          <a:prstGeom prst="rect">
            <a:avLst/>
          </a:prstGeom>
          <a:noFill/>
        </p:spPr>
        <p:txBody>
          <a:bodyPr wrap="square" rtlCol="0">
            <a:spAutoFit/>
          </a:bodyPr>
          <a:p>
            <a:r>
              <a:rPr lang="zh-CN" altLang="en-US"/>
              <a:t>保存日志</a:t>
            </a:r>
            <a:endParaRPr lang="zh-CN" altLang="en-US"/>
          </a:p>
        </p:txBody>
      </p:sp>
      <p:sp>
        <p:nvSpPr>
          <p:cNvPr id="28" name=" 159"/>
          <p:cNvSpPr/>
          <p:nvPr/>
        </p:nvSpPr>
        <p:spPr>
          <a:xfrm rot="2400000">
            <a:off x="4747260" y="4211320"/>
            <a:ext cx="968375" cy="36639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p:spPr>
        <p:style>
          <a:lnRef idx="1">
            <a:schemeClr val="accent4"/>
          </a:lnRef>
          <a:fillRef idx="2">
            <a:schemeClr val="accent4"/>
          </a:fillRef>
          <a:effectRef idx="1">
            <a:schemeClr val="accent4"/>
          </a:effectRef>
          <a:fontRef idx="minor">
            <a:schemeClr val="dk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29" name=" 159"/>
          <p:cNvSpPr/>
          <p:nvPr/>
        </p:nvSpPr>
        <p:spPr>
          <a:xfrm rot="19800000">
            <a:off x="7108190" y="4077335"/>
            <a:ext cx="968375" cy="36639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p:spPr>
        <p:style>
          <a:lnRef idx="1">
            <a:schemeClr val="accent4"/>
          </a:lnRef>
          <a:fillRef idx="2">
            <a:schemeClr val="accent4"/>
          </a:fillRef>
          <a:effectRef idx="1">
            <a:schemeClr val="accent4"/>
          </a:effectRef>
          <a:fontRef idx="minor">
            <a:schemeClr val="dk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30" name=" 159"/>
          <p:cNvSpPr/>
          <p:nvPr/>
        </p:nvSpPr>
        <p:spPr>
          <a:xfrm>
            <a:off x="9489440" y="3493135"/>
            <a:ext cx="968375" cy="36639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p:spPr>
        <p:style>
          <a:lnRef idx="1">
            <a:schemeClr val="accent4"/>
          </a:lnRef>
          <a:fillRef idx="2">
            <a:schemeClr val="accent4"/>
          </a:fillRef>
          <a:effectRef idx="1">
            <a:schemeClr val="accent4"/>
          </a:effectRef>
          <a:fontRef idx="minor">
            <a:schemeClr val="dk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33" name="矩形 32"/>
          <p:cNvSpPr/>
          <p:nvPr/>
        </p:nvSpPr>
        <p:spPr>
          <a:xfrm>
            <a:off x="5932805" y="2667000"/>
            <a:ext cx="1424940" cy="70675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4000" b="1">
                <a:solidFill>
                  <a:schemeClr val="accent4"/>
                </a:solidFill>
                <a:effectLst/>
              </a:rPr>
              <a:t>Agent</a:t>
            </a:r>
            <a:endParaRPr lang="en-US" altLang="zh-CN" sz="4000" b="1">
              <a:solidFill>
                <a:schemeClr val="accent4"/>
              </a:solidFill>
              <a:effectLst/>
            </a:endParaRPr>
          </a:p>
        </p:txBody>
      </p:sp>
      <p:sp>
        <p:nvSpPr>
          <p:cNvPr id="35" name="流程图: 磁盘 34"/>
          <p:cNvSpPr/>
          <p:nvPr/>
        </p:nvSpPr>
        <p:spPr>
          <a:xfrm>
            <a:off x="10518775" y="2402840"/>
            <a:ext cx="1323975" cy="758825"/>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a:t>HDFS</a:t>
            </a:r>
            <a:endParaRPr lang="en-US" altLang="zh-CN"/>
          </a:p>
        </p:txBody>
      </p:sp>
      <p:sp>
        <p:nvSpPr>
          <p:cNvPr id="36" name="流程图: 磁盘 35"/>
          <p:cNvSpPr/>
          <p:nvPr/>
        </p:nvSpPr>
        <p:spPr>
          <a:xfrm>
            <a:off x="10457815" y="3291205"/>
            <a:ext cx="1323975" cy="758825"/>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a:t>Hive</a:t>
            </a:r>
            <a:endParaRPr lang="en-US" altLang="zh-CN"/>
          </a:p>
        </p:txBody>
      </p:sp>
      <p:sp>
        <p:nvSpPr>
          <p:cNvPr id="37" name="流程图: 磁盘 36"/>
          <p:cNvSpPr/>
          <p:nvPr/>
        </p:nvSpPr>
        <p:spPr>
          <a:xfrm>
            <a:off x="10534650" y="5763260"/>
            <a:ext cx="1323975" cy="758825"/>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a:t>..</a:t>
            </a:r>
            <a:endParaRPr lang="en-US" altLang="zh-CN"/>
          </a:p>
        </p:txBody>
      </p:sp>
      <p:sp>
        <p:nvSpPr>
          <p:cNvPr id="38" name="流程图: 磁盘 37"/>
          <p:cNvSpPr/>
          <p:nvPr/>
        </p:nvSpPr>
        <p:spPr>
          <a:xfrm>
            <a:off x="10518775" y="4127500"/>
            <a:ext cx="1323975" cy="758825"/>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a:t>Kafka</a:t>
            </a:r>
            <a:endParaRPr lang="en-US" altLang="zh-CN"/>
          </a:p>
        </p:txBody>
      </p:sp>
      <p:sp>
        <p:nvSpPr>
          <p:cNvPr id="41" name="流程图: 磁盘 40"/>
          <p:cNvSpPr/>
          <p:nvPr/>
        </p:nvSpPr>
        <p:spPr>
          <a:xfrm>
            <a:off x="10518775" y="4925695"/>
            <a:ext cx="1323975" cy="758825"/>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a:t>Logger</a:t>
            </a:r>
            <a:endParaRPr lang="en-US" altLang="zh-CN"/>
          </a:p>
        </p:txBody>
      </p:sp>
      <p:sp>
        <p:nvSpPr>
          <p:cNvPr id="3" name="Text Box 18"/>
          <p:cNvSpPr txBox="1">
            <a:spLocks noChangeArrowheads="1"/>
          </p:cNvSpPr>
          <p:nvPr userDrawn="1"/>
        </p:nvSpPr>
        <p:spPr bwMode="gray">
          <a:xfrm>
            <a:off x="591820" y="772160"/>
            <a:ext cx="55695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 7.2.2 </a:t>
            </a:r>
            <a:r>
              <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Flume的核心（Agent）</a:t>
            </a:r>
            <a:endPar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81330" y="1555750"/>
            <a:ext cx="9078595" cy="2306955"/>
          </a:xfrm>
          <a:prstGeom prst="rect">
            <a:avLst/>
          </a:prstGeom>
          <a:noFill/>
        </p:spPr>
        <p:txBody>
          <a:bodyPr wrap="square" rtlCol="0">
            <a:spAutoFit/>
          </a:bodyPr>
          <a:p>
            <a:pPr fontAlgn="auto">
              <a:lnSpc>
                <a:spcPct val="150000"/>
              </a:lnSpc>
            </a:pPr>
            <a:r>
              <a:rPr lang="en-US" sz="2400">
                <a:latin typeface="微软雅黑" panose="020B0503020204020204" charset="-122"/>
                <a:ea typeface="微软雅黑" panose="020B0503020204020204" charset="-122"/>
              </a:rPr>
              <a:t>Agent</a:t>
            </a:r>
            <a:r>
              <a:rPr lang="zh-CN" altLang="en-US" sz="2400">
                <a:latin typeface="微软雅黑" panose="020B0503020204020204" charset="-122"/>
                <a:ea typeface="微软雅黑" panose="020B0503020204020204" charset="-122"/>
              </a:rPr>
              <a:t>是</a:t>
            </a:r>
            <a:r>
              <a:rPr lang="en-US" altLang="zh-CN" sz="2400">
                <a:latin typeface="微软雅黑" panose="020B0503020204020204" charset="-122"/>
                <a:ea typeface="微软雅黑" panose="020B0503020204020204" charset="-122"/>
              </a:rPr>
              <a:t>Flume</a:t>
            </a:r>
            <a:r>
              <a:rPr lang="zh-CN" altLang="en-US" sz="2400">
                <a:latin typeface="微软雅黑" panose="020B0503020204020204" charset="-122"/>
                <a:ea typeface="微软雅黑" panose="020B0503020204020204" charset="-122"/>
              </a:rPr>
              <a:t>的核心</a:t>
            </a:r>
            <a:endParaRPr lang="zh-CN" altLang="en-US" sz="2400">
              <a:latin typeface="微软雅黑" panose="020B0503020204020204" charset="-122"/>
              <a:ea typeface="微软雅黑" panose="020B0503020204020204" charset="-122"/>
            </a:endParaRPr>
          </a:p>
          <a:p>
            <a:pPr fontAlgn="auto">
              <a:lnSpc>
                <a:spcPct val="150000"/>
              </a:lnSpc>
            </a:pPr>
            <a:r>
              <a:rPr lang="en-US" altLang="zh-CN" sz="2400">
                <a:latin typeface="微软雅黑" panose="020B0503020204020204" charset="-122"/>
                <a:ea typeface="微软雅黑" panose="020B0503020204020204" charset="-122"/>
              </a:rPr>
              <a:t>1</a:t>
            </a:r>
            <a:r>
              <a:rPr lang="zh-CN" altLang="en-US" sz="2400">
                <a:latin typeface="微软雅黑" panose="020B0503020204020204" charset="-122"/>
                <a:ea typeface="微软雅黑" panose="020B0503020204020204" charset="-122"/>
              </a:rPr>
              <a:t>、</a:t>
            </a:r>
            <a:r>
              <a:rPr lang="en-US" altLang="zh-CN" sz="2400">
                <a:latin typeface="微软雅黑" panose="020B0503020204020204" charset="-122"/>
                <a:ea typeface="微软雅黑" panose="020B0503020204020204" charset="-122"/>
                <a:sym typeface="+mn-ea"/>
              </a:rPr>
              <a:t>Source</a:t>
            </a:r>
            <a:r>
              <a:rPr lang="zh-CN" altLang="en-US" sz="2400">
                <a:latin typeface="微软雅黑" panose="020B0503020204020204" charset="-122"/>
                <a:ea typeface="微软雅黑" panose="020B0503020204020204" charset="-122"/>
                <a:sym typeface="+mn-ea"/>
              </a:rPr>
              <a:t>组件：  </a:t>
            </a:r>
            <a:r>
              <a:rPr lang="zh-CN" altLang="en-US" sz="2400">
                <a:latin typeface="微软雅黑" panose="020B0503020204020204" charset="-122"/>
                <a:ea typeface="微软雅黑" panose="020B0503020204020204" charset="-122"/>
              </a:rPr>
              <a:t>从数据源接收数据（即采集数据）；</a:t>
            </a:r>
            <a:endParaRPr lang="zh-CN" altLang="en-US" sz="2400">
              <a:latin typeface="微软雅黑" panose="020B0503020204020204" charset="-122"/>
              <a:ea typeface="微软雅黑" panose="020B0503020204020204" charset="-122"/>
            </a:endParaRPr>
          </a:p>
          <a:p>
            <a:pPr fontAlgn="auto">
              <a:lnSpc>
                <a:spcPct val="150000"/>
              </a:lnSpc>
            </a:pPr>
            <a:r>
              <a:rPr lang="en-US" altLang="zh-CN" sz="2400">
                <a:latin typeface="微软雅黑" panose="020B0503020204020204" charset="-122"/>
                <a:ea typeface="微软雅黑" panose="020B0503020204020204" charset="-122"/>
              </a:rPr>
              <a:t>2</a:t>
            </a:r>
            <a:r>
              <a:rPr lang="zh-CN" altLang="en-US" sz="2400">
                <a:latin typeface="微软雅黑" panose="020B0503020204020204" charset="-122"/>
                <a:ea typeface="微软雅黑" panose="020B0503020204020204" charset="-122"/>
              </a:rPr>
              <a:t>、</a:t>
            </a:r>
            <a:r>
              <a:rPr lang="en-US" altLang="zh-CN" sz="2400">
                <a:latin typeface="微软雅黑" panose="020B0503020204020204" charset="-122"/>
                <a:ea typeface="微软雅黑" panose="020B0503020204020204" charset="-122"/>
                <a:sym typeface="+mn-ea"/>
              </a:rPr>
              <a:t>Channel</a:t>
            </a:r>
            <a:r>
              <a:rPr lang="zh-CN" altLang="en-US" sz="2400">
                <a:latin typeface="微软雅黑" panose="020B0503020204020204" charset="-122"/>
                <a:ea typeface="微软雅黑" panose="020B0503020204020204" charset="-122"/>
                <a:sym typeface="+mn-ea"/>
              </a:rPr>
              <a:t>组件：</a:t>
            </a:r>
            <a:r>
              <a:rPr lang="zh-CN" altLang="en-US" sz="2400">
                <a:latin typeface="微软雅黑" panose="020B0503020204020204" charset="-122"/>
                <a:ea typeface="微软雅黑" panose="020B0503020204020204" charset="-122"/>
              </a:rPr>
              <a:t>连接</a:t>
            </a:r>
            <a:r>
              <a:rPr lang="en-US" altLang="zh-CN" sz="2400">
                <a:latin typeface="微软雅黑" panose="020B0503020204020204" charset="-122"/>
                <a:ea typeface="微软雅黑" panose="020B0503020204020204" charset="-122"/>
              </a:rPr>
              <a:t>Source</a:t>
            </a:r>
            <a:r>
              <a:rPr lang="zh-CN" altLang="en-US" sz="2400">
                <a:latin typeface="微软雅黑" panose="020B0503020204020204" charset="-122"/>
                <a:ea typeface="微软雅黑" panose="020B0503020204020204" charset="-122"/>
              </a:rPr>
              <a:t>和</a:t>
            </a:r>
            <a:r>
              <a:rPr lang="en-US" altLang="zh-CN" sz="2400">
                <a:latin typeface="微软雅黑" panose="020B0503020204020204" charset="-122"/>
                <a:ea typeface="微软雅黑" panose="020B0503020204020204" charset="-122"/>
              </a:rPr>
              <a:t>Sink</a:t>
            </a:r>
            <a:r>
              <a:rPr lang="zh-CN" altLang="en-US" sz="2400">
                <a:latin typeface="微软雅黑" panose="020B0503020204020204" charset="-122"/>
                <a:ea typeface="微软雅黑" panose="020B0503020204020204" charset="-122"/>
              </a:rPr>
              <a:t>的管道，缓存</a:t>
            </a:r>
            <a:r>
              <a:rPr lang="zh-CN" altLang="en-US" sz="2400">
                <a:latin typeface="微软雅黑" panose="020B0503020204020204" charset="-122"/>
                <a:ea typeface="微软雅黑" panose="020B0503020204020204" charset="-122"/>
                <a:sym typeface="+mn-ea"/>
              </a:rPr>
              <a:t>数据</a:t>
            </a:r>
            <a:r>
              <a:rPr lang="zh-CN" altLang="en-US" sz="2400">
                <a:latin typeface="微软雅黑" panose="020B0503020204020204" charset="-122"/>
                <a:ea typeface="微软雅黑" panose="020B0503020204020204" charset="-122"/>
              </a:rPr>
              <a:t>。</a:t>
            </a:r>
            <a:endParaRPr lang="zh-CN" altLang="en-US" sz="2400">
              <a:latin typeface="微软雅黑" panose="020B0503020204020204" charset="-122"/>
              <a:ea typeface="微软雅黑" panose="020B0503020204020204" charset="-122"/>
            </a:endParaRPr>
          </a:p>
          <a:p>
            <a:pPr fontAlgn="auto">
              <a:lnSpc>
                <a:spcPct val="150000"/>
              </a:lnSpc>
            </a:pPr>
            <a:r>
              <a:rPr lang="en-US" altLang="zh-CN" sz="2400">
                <a:latin typeface="微软雅黑" panose="020B0503020204020204" charset="-122"/>
                <a:ea typeface="微软雅黑" panose="020B0503020204020204" charset="-122"/>
                <a:sym typeface="+mn-ea"/>
              </a:rPr>
              <a:t>3</a:t>
            </a:r>
            <a:r>
              <a:rPr lang="zh-CN" altLang="en-US" sz="2400">
                <a:latin typeface="微软雅黑" panose="020B0503020204020204" charset="-122"/>
                <a:ea typeface="微软雅黑" panose="020B0503020204020204" charset="-122"/>
                <a:sym typeface="+mn-ea"/>
              </a:rPr>
              <a:t>、</a:t>
            </a:r>
            <a:r>
              <a:rPr lang="en-US" altLang="zh-CN" sz="2400">
                <a:latin typeface="微软雅黑" panose="020B0503020204020204" charset="-122"/>
                <a:ea typeface="微软雅黑" panose="020B0503020204020204" charset="-122"/>
                <a:sym typeface="+mn-ea"/>
              </a:rPr>
              <a:t>Sink</a:t>
            </a:r>
            <a:r>
              <a:rPr lang="zh-CN" altLang="en-US" sz="2400">
                <a:latin typeface="微软雅黑" panose="020B0503020204020204" charset="-122"/>
                <a:ea typeface="微软雅黑" panose="020B0503020204020204" charset="-122"/>
                <a:sym typeface="+mn-ea"/>
              </a:rPr>
              <a:t>组件：      传递数据给目的地（即保存数据）；</a:t>
            </a:r>
            <a:endParaRPr lang="en-US" altLang="zh-CN" sz="2400">
              <a:latin typeface="微软雅黑" panose="020B0503020204020204" charset="-122"/>
              <a:ea typeface="微软雅黑" panose="020B0503020204020204" charset="-122"/>
            </a:endParaRPr>
          </a:p>
        </p:txBody>
      </p:sp>
      <p:sp>
        <p:nvSpPr>
          <p:cNvPr id="4" name="Text Box 18"/>
          <p:cNvSpPr txBox="1">
            <a:spLocks noChangeArrowheads="1"/>
          </p:cNvSpPr>
          <p:nvPr userDrawn="1"/>
        </p:nvSpPr>
        <p:spPr bwMode="gray">
          <a:xfrm>
            <a:off x="591820" y="772160"/>
            <a:ext cx="55695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 7.2.2 </a:t>
            </a:r>
            <a:r>
              <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Flume的核心（Agent）</a:t>
            </a:r>
            <a:endPar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pic>
        <p:nvPicPr>
          <p:cNvPr id="7" name="图片 6" descr="DevGuide_image00"/>
          <p:cNvPicPr>
            <a:picLocks noChangeAspect="1"/>
          </p:cNvPicPr>
          <p:nvPr/>
        </p:nvPicPr>
        <p:blipFill>
          <a:blip r:embed="rId1"/>
          <a:stretch>
            <a:fillRect/>
          </a:stretch>
        </p:blipFill>
        <p:spPr>
          <a:xfrm>
            <a:off x="7716520" y="3557905"/>
            <a:ext cx="4291965" cy="1798320"/>
          </a:xfrm>
          <a:prstGeom prst="rect">
            <a:avLst/>
          </a:prstGeom>
        </p:spPr>
      </p:pic>
      <p:sp>
        <p:nvSpPr>
          <p:cNvPr id="8" name="文本框 7"/>
          <p:cNvSpPr txBox="1"/>
          <p:nvPr/>
        </p:nvSpPr>
        <p:spPr>
          <a:xfrm>
            <a:off x="481330" y="5356225"/>
            <a:ext cx="10237470" cy="1337945"/>
          </a:xfrm>
          <a:prstGeom prst="rect">
            <a:avLst/>
          </a:prstGeom>
          <a:noFill/>
        </p:spPr>
        <p:txBody>
          <a:bodyPr wrap="square" rtlCol="0">
            <a:spAutoFit/>
          </a:bodyPr>
          <a:p>
            <a:pPr fontAlgn="auto">
              <a:lnSpc>
                <a:spcPct val="150000"/>
              </a:lnSpc>
            </a:pPr>
            <a:r>
              <a:rPr lang="zh-CN">
                <a:solidFill>
                  <a:srgbClr val="FF0000"/>
                </a:solidFill>
                <a:latin typeface="微软雅黑" panose="020B0503020204020204" charset="-122"/>
                <a:ea typeface="微软雅黑" panose="020B0503020204020204" charset="-122"/>
                <a:sym typeface="+mn-ea"/>
              </a:rPr>
              <a:t>注意：</a:t>
            </a:r>
            <a:endParaRPr lang="zh-CN">
              <a:solidFill>
                <a:srgbClr val="FF0000"/>
              </a:solidFill>
              <a:latin typeface="微软雅黑" panose="020B0503020204020204" charset="-122"/>
              <a:ea typeface="微软雅黑" panose="020B0503020204020204" charset="-122"/>
              <a:sym typeface="+mn-ea"/>
            </a:endParaRPr>
          </a:p>
          <a:p>
            <a:pPr fontAlgn="auto">
              <a:lnSpc>
                <a:spcPct val="150000"/>
              </a:lnSpc>
            </a:pPr>
            <a:r>
              <a:rPr lang="zh-CN">
                <a:solidFill>
                  <a:srgbClr val="FF0000"/>
                </a:solidFill>
                <a:latin typeface="微软雅黑" panose="020B0503020204020204" charset="-122"/>
                <a:ea typeface="微软雅黑" panose="020B0503020204020204" charset="-122"/>
                <a:sym typeface="+mn-ea"/>
              </a:rPr>
              <a:t>一般每台机器运行一个Agent，但是在一个Agent中可以包含多个Source、</a:t>
            </a:r>
            <a:r>
              <a:rPr lang="en-US" altLang="zh-CN">
                <a:solidFill>
                  <a:srgbClr val="FF0000"/>
                </a:solidFill>
                <a:latin typeface="微软雅黑" panose="020B0503020204020204" charset="-122"/>
                <a:ea typeface="微软雅黑" panose="020B0503020204020204" charset="-122"/>
                <a:sym typeface="+mn-ea"/>
              </a:rPr>
              <a:t>Channel</a:t>
            </a:r>
            <a:r>
              <a:rPr lang="zh-CN">
                <a:solidFill>
                  <a:srgbClr val="FF0000"/>
                </a:solidFill>
                <a:latin typeface="微软雅黑" panose="020B0503020204020204" charset="-122"/>
                <a:ea typeface="微软雅黑" panose="020B0503020204020204" charset="-122"/>
                <a:sym typeface="+mn-ea"/>
              </a:rPr>
              <a:t>和Sink。</a:t>
            </a:r>
            <a:endParaRPr lang="zh-CN">
              <a:solidFill>
                <a:srgbClr val="FF0000"/>
              </a:solidFill>
              <a:latin typeface="微软雅黑" panose="020B0503020204020204" charset="-122"/>
              <a:ea typeface="微软雅黑" panose="020B0503020204020204" charset="-122"/>
              <a:sym typeface="+mn-ea"/>
            </a:endParaRPr>
          </a:p>
          <a:p>
            <a:pPr fontAlgn="auto">
              <a:lnSpc>
                <a:spcPct val="150000"/>
              </a:lnSpc>
            </a:pPr>
            <a:r>
              <a:rPr lang="zh-CN" altLang="en-US">
                <a:solidFill>
                  <a:srgbClr val="FF0000"/>
                </a:solidFill>
                <a:latin typeface="微软雅黑" panose="020B0503020204020204" charset="-122"/>
                <a:ea typeface="微软雅黑" panose="020B0503020204020204" charset="-122"/>
                <a:cs typeface="微软雅黑" panose="020B0503020204020204" charset="-122"/>
                <a:sym typeface="+mn-ea"/>
              </a:rPr>
              <a:t>一个</a:t>
            </a:r>
            <a:r>
              <a:rPr lang="en-US" altLang="zh-CN">
                <a:solidFill>
                  <a:srgbClr val="FF0000"/>
                </a:solidFill>
                <a:latin typeface="微软雅黑" panose="020B0503020204020204" charset="-122"/>
                <a:ea typeface="微软雅黑" panose="020B0503020204020204" charset="-122"/>
                <a:cs typeface="微软雅黑" panose="020B0503020204020204" charset="-122"/>
                <a:sym typeface="+mn-ea"/>
              </a:rPr>
              <a:t>Source</a:t>
            </a:r>
            <a:r>
              <a:rPr lang="zh-CN" altLang="en-US">
                <a:solidFill>
                  <a:srgbClr val="FF0000"/>
                </a:solidFill>
                <a:latin typeface="微软雅黑" panose="020B0503020204020204" charset="-122"/>
                <a:ea typeface="微软雅黑" panose="020B0503020204020204" charset="-122"/>
                <a:cs typeface="微软雅黑" panose="020B0503020204020204" charset="-122"/>
                <a:sym typeface="+mn-ea"/>
              </a:rPr>
              <a:t>可以指定多个</a:t>
            </a:r>
            <a:r>
              <a:rPr lang="en-US" altLang="zh-CN">
                <a:solidFill>
                  <a:srgbClr val="FF0000"/>
                </a:solidFill>
                <a:latin typeface="微软雅黑" panose="020B0503020204020204" charset="-122"/>
                <a:ea typeface="微软雅黑" panose="020B0503020204020204" charset="-122"/>
                <a:cs typeface="微软雅黑" panose="020B0503020204020204" charset="-122"/>
                <a:sym typeface="+mn-ea"/>
              </a:rPr>
              <a:t>Channel</a:t>
            </a:r>
            <a:r>
              <a:rPr lang="zh-CN" altLang="en-US">
                <a:solidFill>
                  <a:srgbClr val="FF0000"/>
                </a:solidFill>
                <a:latin typeface="微软雅黑" panose="020B0503020204020204" charset="-122"/>
                <a:ea typeface="微软雅黑" panose="020B0503020204020204" charset="-122"/>
                <a:cs typeface="微软雅黑" panose="020B0503020204020204" charset="-122"/>
                <a:sym typeface="+mn-ea"/>
              </a:rPr>
              <a:t>，但是一个</a:t>
            </a:r>
            <a:r>
              <a:rPr lang="en-US" altLang="zh-CN">
                <a:solidFill>
                  <a:srgbClr val="FF0000"/>
                </a:solidFill>
                <a:latin typeface="微软雅黑" panose="020B0503020204020204" charset="-122"/>
                <a:ea typeface="微软雅黑" panose="020B0503020204020204" charset="-122"/>
                <a:cs typeface="微软雅黑" panose="020B0503020204020204" charset="-122"/>
                <a:sym typeface="+mn-ea"/>
              </a:rPr>
              <a:t>Sink</a:t>
            </a:r>
            <a:r>
              <a:rPr lang="zh-CN" altLang="en-US">
                <a:solidFill>
                  <a:srgbClr val="FF0000"/>
                </a:solidFill>
                <a:latin typeface="微软雅黑" panose="020B0503020204020204" charset="-122"/>
                <a:ea typeface="微软雅黑" panose="020B0503020204020204" charset="-122"/>
                <a:cs typeface="微软雅黑" panose="020B0503020204020204" charset="-122"/>
                <a:sym typeface="+mn-ea"/>
              </a:rPr>
              <a:t>只能绑定一个</a:t>
            </a:r>
            <a:r>
              <a:rPr lang="en-US" altLang="zh-CN">
                <a:solidFill>
                  <a:srgbClr val="FF0000"/>
                </a:solidFill>
                <a:latin typeface="微软雅黑" panose="020B0503020204020204" charset="-122"/>
                <a:ea typeface="微软雅黑" panose="020B0503020204020204" charset="-122"/>
                <a:cs typeface="微软雅黑" panose="020B0503020204020204" charset="-122"/>
                <a:sym typeface="+mn-ea"/>
              </a:rPr>
              <a:t>Channel</a:t>
            </a:r>
            <a:r>
              <a:rPr lang="zh-CN" altLang="en-US">
                <a:solidFill>
                  <a:srgbClr val="FF0000"/>
                </a:solidFill>
                <a:latin typeface="微软雅黑" panose="020B0503020204020204" charset="-122"/>
                <a:ea typeface="微软雅黑" panose="020B0503020204020204" charset="-122"/>
                <a:cs typeface="微软雅黑" panose="020B0503020204020204" charset="-122"/>
                <a:sym typeface="+mn-ea"/>
              </a:rPr>
              <a:t>。</a:t>
            </a:r>
            <a:endParaRPr lang="zh-CN" altLang="en-US">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91820" y="2094230"/>
            <a:ext cx="11407775" cy="1014730"/>
          </a:xfrm>
          <a:prstGeom prst="rect">
            <a:avLst/>
          </a:prstGeom>
          <a:noFill/>
        </p:spPr>
        <p:txBody>
          <a:bodyPr wrap="square" rtlCol="0">
            <a:spAutoFit/>
          </a:bodyPr>
          <a:p>
            <a:pPr fontAlgn="auto">
              <a:lnSpc>
                <a:spcPct val="150000"/>
              </a:lnSpc>
            </a:pPr>
            <a:r>
              <a:rPr sz="2000">
                <a:latin typeface="微软雅黑" panose="020B0503020204020204" charset="-122"/>
                <a:ea typeface="微软雅黑" panose="020B0503020204020204" charset="-122"/>
              </a:rPr>
              <a:t>Event：Flume将数据表示为</a:t>
            </a:r>
            <a:r>
              <a:rPr lang="en-US" sz="2000">
                <a:latin typeface="微软雅黑" panose="020B0503020204020204" charset="-122"/>
                <a:ea typeface="微软雅黑" panose="020B0503020204020204" charset="-122"/>
              </a:rPr>
              <a:t>Event</a:t>
            </a:r>
            <a:r>
              <a:rPr lang="zh-CN" sz="2000">
                <a:latin typeface="微软雅黑" panose="020B0503020204020204" charset="-122"/>
                <a:ea typeface="微软雅黑" panose="020B0503020204020204" charset="-122"/>
              </a:rPr>
              <a:t>。                      </a:t>
            </a:r>
            <a:r>
              <a:rPr lang="zh-CN" sz="2000">
                <a:solidFill>
                  <a:srgbClr val="FF0000"/>
                </a:solidFill>
                <a:latin typeface="Arial" panose="020B0604020202020204" pitchFamily="34" charset="0"/>
                <a:ea typeface="微软雅黑" panose="020B0503020204020204" charset="-122"/>
                <a:cs typeface="Arial" panose="020B0604020202020204" pitchFamily="34" charset="0"/>
              </a:rPr>
              <a:t>→  水</a:t>
            </a:r>
            <a:endParaRPr lang="zh-CN" sz="2000">
              <a:solidFill>
                <a:srgbClr val="FF0000"/>
              </a:solidFill>
              <a:latin typeface="微软雅黑" panose="020B0503020204020204" charset="-122"/>
              <a:ea typeface="微软雅黑" panose="020B0503020204020204" charset="-122"/>
            </a:endParaRPr>
          </a:p>
          <a:p>
            <a:pPr fontAlgn="auto">
              <a:lnSpc>
                <a:spcPct val="150000"/>
              </a:lnSpc>
            </a:pPr>
            <a:r>
              <a:rPr sz="2000">
                <a:latin typeface="微软雅黑" panose="020B0503020204020204" charset="-122"/>
                <a:ea typeface="微软雅黑" panose="020B0503020204020204" charset="-122"/>
                <a:sym typeface="+mn-ea"/>
              </a:rPr>
              <a:t>Event</a:t>
            </a:r>
            <a:r>
              <a:rPr lang="zh-CN" sz="2000">
                <a:latin typeface="微软雅黑" panose="020B0503020204020204" charset="-122"/>
                <a:ea typeface="微软雅黑" panose="020B0503020204020204" charset="-122"/>
                <a:sym typeface="+mn-ea"/>
              </a:rPr>
              <a:t>是</a:t>
            </a:r>
            <a:r>
              <a:rPr lang="en-US" altLang="zh-CN" sz="2000">
                <a:latin typeface="微软雅黑" panose="020B0503020204020204" charset="-122"/>
                <a:ea typeface="微软雅黑" panose="020B0503020204020204" charset="-122"/>
                <a:sym typeface="+mn-ea"/>
              </a:rPr>
              <a:t>Flume</a:t>
            </a:r>
            <a:r>
              <a:rPr lang="zh-CN" altLang="en-US" sz="2000">
                <a:latin typeface="微软雅黑" panose="020B0503020204020204" charset="-122"/>
                <a:ea typeface="微软雅黑" panose="020B0503020204020204" charset="-122"/>
                <a:sym typeface="+mn-ea"/>
              </a:rPr>
              <a:t>的</a:t>
            </a:r>
            <a:r>
              <a:rPr lang="en-US" sz="2000">
                <a:latin typeface="宋体" panose="02010600030101010101" pitchFamily="2" charset="-122"/>
                <a:ea typeface="宋体" panose="02010600030101010101" pitchFamily="2" charset="-122"/>
                <a:cs typeface="宋体" panose="02010600030101010101" pitchFamily="2" charset="-122"/>
                <a:sym typeface="+mn-ea"/>
              </a:rPr>
              <a:t>处理数据元，</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它</a:t>
            </a:r>
            <a:r>
              <a:rPr lang="en-US" sz="2000">
                <a:latin typeface="宋体" panose="02010600030101010101" pitchFamily="2" charset="-122"/>
                <a:ea typeface="宋体" panose="02010600030101010101" pitchFamily="2" charset="-122"/>
                <a:cs typeface="宋体" panose="02010600030101010101" pitchFamily="2" charset="-122"/>
                <a:sym typeface="+mn-ea"/>
              </a:rPr>
              <a:t>可能是一条日志、一个Avro对象等，通常约4KB大小</a:t>
            </a:r>
            <a:endParaRPr lang="zh-CN" sz="2000">
              <a:solidFill>
                <a:srgbClr val="FF0000"/>
              </a:solidFill>
              <a:latin typeface="微软雅黑" panose="020B0503020204020204" charset="-122"/>
              <a:ea typeface="微软雅黑" panose="020B0503020204020204" charset="-122"/>
            </a:endParaRPr>
          </a:p>
        </p:txBody>
      </p:sp>
      <p:grpSp>
        <p:nvGrpSpPr>
          <p:cNvPr id="11" name="组合 10"/>
          <p:cNvGrpSpPr/>
          <p:nvPr/>
        </p:nvGrpSpPr>
        <p:grpSpPr>
          <a:xfrm>
            <a:off x="1183640" y="3798570"/>
            <a:ext cx="8323544" cy="2808605"/>
            <a:chOff x="2652" y="5075"/>
            <a:chExt cx="13897" cy="5186"/>
          </a:xfrm>
        </p:grpSpPr>
        <p:pic>
          <p:nvPicPr>
            <p:cNvPr id="4" name="图片 3"/>
            <p:cNvPicPr>
              <a:picLocks noChangeAspect="1"/>
            </p:cNvPicPr>
            <p:nvPr/>
          </p:nvPicPr>
          <p:blipFill>
            <a:blip r:embed="rId1"/>
            <a:srcRect t="3927"/>
            <a:stretch>
              <a:fillRect/>
            </a:stretch>
          </p:blipFill>
          <p:spPr>
            <a:xfrm>
              <a:off x="2652" y="5075"/>
              <a:ext cx="13897" cy="5186"/>
            </a:xfrm>
            <a:prstGeom prst="rect">
              <a:avLst/>
            </a:prstGeom>
          </p:spPr>
        </p:pic>
        <p:sp>
          <p:nvSpPr>
            <p:cNvPr id="7" name="文本框 6"/>
            <p:cNvSpPr txBox="1"/>
            <p:nvPr/>
          </p:nvSpPr>
          <p:spPr>
            <a:xfrm>
              <a:off x="11777" y="5506"/>
              <a:ext cx="1456" cy="680"/>
            </a:xfrm>
            <a:prstGeom prst="rect">
              <a:avLst/>
            </a:prstGeom>
            <a:noFill/>
          </p:spPr>
          <p:txBody>
            <a:bodyPr wrap="square" rtlCol="0">
              <a:spAutoFit/>
            </a:bodyPr>
            <a:p>
              <a:r>
                <a:rPr lang="en-US" altLang="zh-CN"/>
                <a:t>events</a:t>
              </a:r>
              <a:endParaRPr lang="en-US" altLang="zh-CN"/>
            </a:p>
          </p:txBody>
        </p:sp>
        <p:sp>
          <p:nvSpPr>
            <p:cNvPr id="8" name="文本框 7"/>
            <p:cNvSpPr txBox="1"/>
            <p:nvPr/>
          </p:nvSpPr>
          <p:spPr>
            <a:xfrm>
              <a:off x="6472" y="5506"/>
              <a:ext cx="1509" cy="680"/>
            </a:xfrm>
            <a:prstGeom prst="rect">
              <a:avLst/>
            </a:prstGeom>
            <a:noFill/>
          </p:spPr>
          <p:txBody>
            <a:bodyPr wrap="square" rtlCol="0">
              <a:spAutoFit/>
            </a:bodyPr>
            <a:p>
              <a:r>
                <a:rPr lang="en-US" altLang="zh-CN"/>
                <a:t>events</a:t>
              </a:r>
              <a:endParaRPr lang="en-US" altLang="zh-CN"/>
            </a:p>
          </p:txBody>
        </p:sp>
        <p:sp>
          <p:nvSpPr>
            <p:cNvPr id="9" name="文本框 8"/>
            <p:cNvSpPr txBox="1"/>
            <p:nvPr/>
          </p:nvSpPr>
          <p:spPr>
            <a:xfrm>
              <a:off x="9048" y="6700"/>
              <a:ext cx="1509" cy="680"/>
            </a:xfrm>
            <a:prstGeom prst="rect">
              <a:avLst/>
            </a:prstGeom>
            <a:noFill/>
          </p:spPr>
          <p:txBody>
            <a:bodyPr wrap="square" rtlCol="0">
              <a:spAutoFit/>
            </a:bodyPr>
            <a:p>
              <a:r>
                <a:rPr lang="en-US" altLang="zh-CN"/>
                <a:t>events</a:t>
              </a:r>
              <a:endParaRPr lang="en-US" altLang="zh-CN"/>
            </a:p>
          </p:txBody>
        </p:sp>
      </p:grpSp>
      <p:sp>
        <p:nvSpPr>
          <p:cNvPr id="6" name="Text Box 18"/>
          <p:cNvSpPr txBox="1">
            <a:spLocks noChangeArrowheads="1"/>
          </p:cNvSpPr>
          <p:nvPr userDrawn="1"/>
        </p:nvSpPr>
        <p:spPr bwMode="gray">
          <a:xfrm>
            <a:off x="591820" y="772160"/>
            <a:ext cx="64579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 7.2.3 </a:t>
            </a:r>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Flume传递的数据：Event（事件）</a:t>
            </a:r>
            <a:r>
              <a:rPr lang="en-US" sz="2400">
                <a:latin typeface="微软雅黑" panose="020B0503020204020204" charset="-122"/>
                <a:ea typeface="微软雅黑" panose="020B0503020204020204" charset="-122"/>
                <a:sym typeface="+mn-ea"/>
              </a:rPr>
              <a:t> </a:t>
            </a:r>
            <a:endPar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2269"/>
            </a:xfrm>
            <a:prstGeom prst="rect">
              <a:avLst/>
            </a:prstGeom>
            <a:noFill/>
          </p:spPr>
          <p:txBody>
            <a:bodyPr wrap="square" rtlCol="0">
              <a:spAutoFit/>
            </a:bodyPr>
            <a:p>
              <a:pPr marL="0" lvl="1"/>
              <a:endParaRPr lang="zh-CN" altLang="en-US" sz="3800" b="1" dirty="0" smtClean="0">
                <a:solidFill>
                  <a:srgbClr val="C00000"/>
                </a:solidFill>
                <a:latin typeface="微软雅黑" panose="020B0503020204020204" charset="-122"/>
                <a:ea typeface="微软雅黑" panose="020B0503020204020204" charset="-122"/>
                <a:cs typeface="微软雅黑" panose="020B0503020204020204" charset="-122"/>
              </a:endParaRPr>
            </a:p>
            <a:p>
              <a:pPr marL="0" lvl="1"/>
              <a:endParaRPr lang="en-US" altLang="zh-CN" sz="3800" b="1" dirty="0">
                <a:solidFill>
                  <a:srgbClr val="C00000"/>
                </a:solidFill>
                <a:latin typeface="微软雅黑" panose="020B0503020204020204" charset="-122"/>
                <a:ea typeface="微软雅黑" panose="020B0503020204020204" charset="-122"/>
                <a:cs typeface="微软雅黑" panose="020B0503020204020204" charset="-122"/>
              </a:endParaRPr>
            </a:p>
            <a:p>
              <a:pPr marL="0" lvl="1" algn="ctr"/>
              <a:r>
                <a:rPr lang="en-US" altLang="zh-CN" sz="3800" b="1" dirty="0" smtClean="0">
                  <a:solidFill>
                    <a:srgbClr val="C00000"/>
                  </a:solidFill>
                  <a:latin typeface="微软雅黑" panose="020B0503020204020204" charset="-122"/>
                  <a:ea typeface="微软雅黑" panose="020B0503020204020204" charset="-122"/>
                  <a:cs typeface="微软雅黑" panose="020B0503020204020204" charset="-122"/>
                  <a:sym typeface="+mn-ea"/>
                </a:rPr>
                <a:t>Flume </a:t>
              </a:r>
              <a:r>
                <a:rPr lang="zh-CN" altLang="en-US" sz="3800" b="1" dirty="0" smtClean="0">
                  <a:solidFill>
                    <a:srgbClr val="C00000"/>
                  </a:solidFill>
                  <a:latin typeface="微软雅黑" panose="020B0503020204020204" charset="-122"/>
                  <a:ea typeface="微软雅黑" panose="020B0503020204020204" charset="-122"/>
                  <a:cs typeface="微软雅黑" panose="020B0503020204020204" charset="-122"/>
                  <a:sym typeface="+mn-ea"/>
                </a:rPr>
                <a:t>安装</a:t>
              </a:r>
              <a:endParaRPr lang="zh-CN" altLang="en-US" sz="3800" b="1" dirty="0" smtClean="0">
                <a:solidFill>
                  <a:srgbClr val="C00000"/>
                </a:solidFill>
                <a:latin typeface="微软雅黑" panose="020B0503020204020204" charset="-122"/>
                <a:ea typeface="微软雅黑" panose="020B0503020204020204" charset="-122"/>
                <a:cs typeface="微软雅黑" panose="020B0503020204020204" charset="-122"/>
                <a:sym typeface="+mn-ea"/>
              </a:endParaRPr>
            </a:p>
            <a:p>
              <a:pPr marL="0" lvl="1" algn="ctr"/>
              <a:endParaRPr lang="zh-CN" altLang="en-US" sz="3800" b="1" dirty="0" smtClean="0">
                <a:solidFill>
                  <a:srgbClr val="C00000"/>
                </a:solidFill>
                <a:latin typeface="微软雅黑" panose="020B0503020204020204" charset="-122"/>
                <a:ea typeface="微软雅黑" panose="020B0503020204020204" charset="-122"/>
                <a:cs typeface="微软雅黑" panose="020B0503020204020204" charset="-122"/>
                <a:sym typeface="+mn-ea"/>
              </a:endParaRP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p>
            <a:r>
              <a:rPr lang="en-US" altLang="zh-CN" sz="4400" b="1" dirty="0">
                <a:solidFill>
                  <a:srgbClr val="B23033"/>
                </a:solidFill>
                <a:latin typeface="微软雅黑" panose="020B0503020204020204" charset="-122"/>
                <a:ea typeface="微软雅黑" panose="020B0503020204020204" charset="-122"/>
              </a:rPr>
              <a:t>0 3</a:t>
            </a:r>
            <a:endParaRPr lang="en-US" altLang="zh-CN" sz="4400" b="1" dirty="0">
              <a:solidFill>
                <a:srgbClr val="B23033"/>
              </a:solidFill>
              <a:latin typeface="微软雅黑" panose="020B0503020204020204" charset="-122"/>
              <a:ea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33375" y="1444625"/>
            <a:ext cx="11860530" cy="5077460"/>
          </a:xfrm>
          <a:prstGeom prst="rect">
            <a:avLst/>
          </a:prstGeom>
          <a:noFill/>
        </p:spPr>
        <p:txBody>
          <a:bodyPr wrap="square" rtlCol="0">
            <a:spAutoFit/>
          </a:bodyPr>
          <a:p>
            <a:pPr fontAlgn="auto">
              <a:lnSpc>
                <a:spcPct val="150000"/>
              </a:lnSpc>
            </a:pPr>
            <a:r>
              <a:rPr lang="en-US" sz="2400">
                <a:latin typeface="微软雅黑" panose="020B0503020204020204" charset="-122"/>
                <a:ea typeface="微软雅黑" panose="020B0503020204020204" charset="-122"/>
              </a:rPr>
              <a:t>1</a:t>
            </a:r>
            <a:r>
              <a:rPr lang="zh-CN" altLang="en-US" sz="2400">
                <a:latin typeface="微软雅黑" panose="020B0503020204020204" charset="-122"/>
                <a:ea typeface="微软雅黑" panose="020B0503020204020204" charset="-122"/>
              </a:rPr>
              <a:t>、下载安装包apache-flume-1.8.0-bin.tar.gz，可到</a:t>
            </a:r>
            <a:r>
              <a:rPr lang="zh-CN" altLang="en-US" sz="2400">
                <a:latin typeface="微软雅黑" panose="020B0503020204020204" charset="-122"/>
                <a:ea typeface="微软雅黑" panose="020B0503020204020204" charset="-122"/>
                <a:sym typeface="+mn-ea"/>
              </a:rPr>
              <a:t>http://flume.apache.org</a:t>
            </a:r>
            <a:r>
              <a:rPr lang="zh-CN" altLang="en-US" sz="2400">
                <a:latin typeface="微软雅黑" panose="020B0503020204020204" charset="-122"/>
                <a:ea typeface="微软雅黑" panose="020B0503020204020204" charset="-122"/>
              </a:rPr>
              <a:t>下载</a:t>
            </a:r>
            <a:endParaRPr lang="zh-CN" altLang="en-US" sz="2400">
              <a:latin typeface="微软雅黑" panose="020B0503020204020204" charset="-122"/>
              <a:ea typeface="微软雅黑" panose="020B0503020204020204" charset="-122"/>
            </a:endParaRPr>
          </a:p>
          <a:p>
            <a:pPr fontAlgn="auto">
              <a:lnSpc>
                <a:spcPct val="150000"/>
              </a:lnSpc>
            </a:pPr>
            <a:r>
              <a:rPr lang="en-US" altLang="zh-CN" sz="2400">
                <a:latin typeface="微软雅黑" panose="020B0503020204020204" charset="-122"/>
                <a:ea typeface="微软雅黑" panose="020B0503020204020204" charset="-122"/>
              </a:rPr>
              <a:t>2</a:t>
            </a:r>
            <a:r>
              <a:rPr lang="zh-CN" altLang="en-US" sz="2400">
                <a:latin typeface="微软雅黑" panose="020B0503020204020204" charset="-122"/>
                <a:ea typeface="微软雅黑" panose="020B0503020204020204" charset="-122"/>
              </a:rPr>
              <a:t>、解压到</a:t>
            </a:r>
            <a:r>
              <a:rPr lang="en-US" sz="2400">
                <a:latin typeface="微软雅黑" panose="020B0503020204020204" charset="-122"/>
                <a:ea typeface="微软雅黑" panose="020B0503020204020204" charset="-122"/>
              </a:rPr>
              <a:t>~</a:t>
            </a:r>
            <a:r>
              <a:rPr lang="zh-CN" sz="2400">
                <a:latin typeface="微软雅黑" panose="020B0503020204020204" charset="-122"/>
                <a:ea typeface="微软雅黑" panose="020B0503020204020204" charset="-122"/>
              </a:rPr>
              <a:t>目录下。</a:t>
            </a:r>
            <a:endParaRPr lang="zh-CN" sz="2400">
              <a:latin typeface="微软雅黑" panose="020B0503020204020204" charset="-122"/>
              <a:ea typeface="微软雅黑" panose="020B0503020204020204" charset="-122"/>
            </a:endParaRPr>
          </a:p>
          <a:p>
            <a:pPr fontAlgn="auto">
              <a:lnSpc>
                <a:spcPct val="150000"/>
              </a:lnSpc>
            </a:pPr>
            <a:r>
              <a:rPr lang="zh-CN" sz="2400">
                <a:latin typeface="微软雅黑" panose="020B0503020204020204" charset="-122"/>
                <a:ea typeface="微软雅黑" panose="020B0503020204020204" charset="-122"/>
              </a:rPr>
              <a:t>tar -z</a:t>
            </a:r>
            <a:r>
              <a:rPr lang="en-US" altLang="zh-CN" sz="2400">
                <a:latin typeface="微软雅黑" panose="020B0503020204020204" charset="-122"/>
                <a:ea typeface="微软雅黑" panose="020B0503020204020204" charset="-122"/>
              </a:rPr>
              <a:t>x</a:t>
            </a:r>
            <a:r>
              <a:rPr lang="zh-CN" sz="2400">
                <a:latin typeface="微软雅黑" panose="020B0503020204020204" charset="-122"/>
                <a:ea typeface="微软雅黑" panose="020B0503020204020204" charset="-122"/>
              </a:rPr>
              <a:t>vf apache-flume-1.8.0-bin.tar.gz -C    </a:t>
            </a:r>
            <a:r>
              <a:rPr lang="en-US" altLang="zh-CN" sz="2400">
                <a:latin typeface="微软雅黑" panose="020B0503020204020204" charset="-122"/>
                <a:ea typeface="微软雅黑" panose="020B0503020204020204" charset="-122"/>
              </a:rPr>
              <a:t>~</a:t>
            </a:r>
            <a:endParaRPr lang="en-US" altLang="zh-CN" sz="2400">
              <a:latin typeface="微软雅黑" panose="020B0503020204020204" charset="-122"/>
              <a:ea typeface="微软雅黑" panose="020B0503020204020204" charset="-122"/>
            </a:endParaRPr>
          </a:p>
          <a:p>
            <a:pPr fontAlgn="auto">
              <a:lnSpc>
                <a:spcPct val="150000"/>
              </a:lnSpc>
            </a:pPr>
            <a:r>
              <a:rPr lang="zh-CN" sz="2400">
                <a:latin typeface="微软雅黑" panose="020B0503020204020204" charset="-122"/>
                <a:ea typeface="微软雅黑" panose="020B0503020204020204" charset="-122"/>
              </a:rPr>
              <a:t>ln -s apache-flume-1.8.0-bin/ flume</a:t>
            </a:r>
            <a:endParaRPr lang="zh-CN" sz="2400">
              <a:latin typeface="微软雅黑" panose="020B0503020204020204" charset="-122"/>
              <a:ea typeface="微软雅黑" panose="020B0503020204020204" charset="-122"/>
            </a:endParaRPr>
          </a:p>
          <a:p>
            <a:pPr fontAlgn="auto">
              <a:lnSpc>
                <a:spcPct val="150000"/>
              </a:lnSpc>
            </a:pPr>
            <a:endParaRPr lang="zh-CN" sz="2400">
              <a:latin typeface="微软雅黑" panose="020B0503020204020204" charset="-122"/>
              <a:ea typeface="微软雅黑" panose="020B0503020204020204" charset="-122"/>
            </a:endParaRPr>
          </a:p>
          <a:p>
            <a:pPr fontAlgn="auto">
              <a:lnSpc>
                <a:spcPct val="150000"/>
              </a:lnSpc>
            </a:pPr>
            <a:r>
              <a:rPr lang="en-US" altLang="zh-CN" sz="2400">
                <a:latin typeface="微软雅黑" panose="020B0503020204020204" charset="-122"/>
                <a:ea typeface="微软雅黑" panose="020B0503020204020204" charset="-122"/>
              </a:rPr>
              <a:t>3</a:t>
            </a:r>
            <a:r>
              <a:rPr lang="zh-CN" altLang="en-US" sz="2400">
                <a:latin typeface="微软雅黑" panose="020B0503020204020204" charset="-122"/>
                <a:ea typeface="微软雅黑" panose="020B0503020204020204" charset="-122"/>
              </a:rPr>
              <a:t>、修改环境变量，在</a:t>
            </a:r>
            <a:r>
              <a:rPr lang="en-US" altLang="zh-CN" sz="2400">
                <a:latin typeface="微软雅黑" panose="020B0503020204020204" charset="-122"/>
                <a:ea typeface="微软雅黑" panose="020B0503020204020204" charset="-122"/>
              </a:rPr>
              <a:t>~/.bashrc</a:t>
            </a:r>
            <a:r>
              <a:rPr lang="zh-CN" altLang="en-US" sz="2400">
                <a:latin typeface="微软雅黑" panose="020B0503020204020204" charset="-122"/>
                <a:ea typeface="微软雅黑" panose="020B0503020204020204" charset="-122"/>
              </a:rPr>
              <a:t>文件增加</a:t>
            </a:r>
            <a:endParaRPr lang="zh-CN" altLang="en-US" sz="2400">
              <a:latin typeface="微软雅黑" panose="020B0503020204020204" charset="-122"/>
              <a:ea typeface="微软雅黑" panose="020B0503020204020204" charset="-122"/>
            </a:endParaRPr>
          </a:p>
          <a:p>
            <a:pPr fontAlgn="auto">
              <a:lnSpc>
                <a:spcPct val="150000"/>
              </a:lnSpc>
            </a:pPr>
            <a:r>
              <a:rPr lang="zh-CN" altLang="en-US" sz="2400">
                <a:latin typeface="微软雅黑" panose="020B0503020204020204" charset="-122"/>
                <a:ea typeface="微软雅黑" panose="020B0503020204020204" charset="-122"/>
              </a:rPr>
              <a:t>export FLUME_HOME=</a:t>
            </a:r>
            <a:r>
              <a:rPr lang="en-US" altLang="zh-CN" sz="2400">
                <a:latin typeface="微软雅黑" panose="020B0503020204020204" charset="-122"/>
                <a:ea typeface="微软雅黑" panose="020B0503020204020204" charset="-122"/>
              </a:rPr>
              <a:t>~</a:t>
            </a:r>
            <a:r>
              <a:rPr lang="zh-CN" altLang="en-US" sz="2400">
                <a:latin typeface="微软雅黑" panose="020B0503020204020204" charset="-122"/>
                <a:ea typeface="微软雅黑" panose="020B0503020204020204" charset="-122"/>
              </a:rPr>
              <a:t>/flume</a:t>
            </a:r>
            <a:endParaRPr lang="zh-CN" altLang="en-US" sz="2400">
              <a:latin typeface="微软雅黑" panose="020B0503020204020204" charset="-122"/>
              <a:ea typeface="微软雅黑" panose="020B0503020204020204" charset="-122"/>
            </a:endParaRPr>
          </a:p>
          <a:p>
            <a:pPr fontAlgn="auto">
              <a:lnSpc>
                <a:spcPct val="150000"/>
              </a:lnSpc>
            </a:pPr>
            <a:r>
              <a:rPr lang="zh-CN" altLang="en-US" sz="2400">
                <a:latin typeface="微软雅黑" panose="020B0503020204020204" charset="-122"/>
                <a:ea typeface="微软雅黑" panose="020B0503020204020204" charset="-122"/>
              </a:rPr>
              <a:t>export PATH=$FLUME_HOME/bin:$PATH</a:t>
            </a:r>
            <a:endParaRPr lang="zh-CN" altLang="en-US" sz="2400">
              <a:latin typeface="微软雅黑" panose="020B0503020204020204" charset="-122"/>
              <a:ea typeface="微软雅黑" panose="020B0503020204020204" charset="-122"/>
            </a:endParaRPr>
          </a:p>
          <a:p>
            <a:pPr fontAlgn="auto">
              <a:lnSpc>
                <a:spcPct val="150000"/>
              </a:lnSpc>
            </a:pPr>
            <a:r>
              <a:rPr lang="zh-CN" altLang="zh-CN" sz="2400">
                <a:latin typeface="微软雅黑" panose="020B0503020204020204" charset="-122"/>
                <a:ea typeface="微软雅黑" panose="020B0503020204020204" charset="-122"/>
              </a:rPr>
              <a:t>执行</a:t>
            </a:r>
            <a:r>
              <a:rPr lang="en-US" altLang="zh-CN" sz="2400">
                <a:latin typeface="微软雅黑" panose="020B0503020204020204" charset="-122"/>
                <a:ea typeface="微软雅黑" panose="020B0503020204020204" charset="-122"/>
              </a:rPr>
              <a:t>source  ~/.bashrc</a:t>
            </a:r>
            <a:r>
              <a:rPr lang="zh-CN" altLang="en-US" sz="2400">
                <a:latin typeface="微软雅黑" panose="020B0503020204020204" charset="-122"/>
                <a:ea typeface="微软雅黑" panose="020B0503020204020204" charset="-122"/>
              </a:rPr>
              <a:t>，使配置生效。</a:t>
            </a:r>
            <a:endParaRPr lang="zh-CN" altLang="en-US" sz="2400">
              <a:latin typeface="微软雅黑" panose="020B0503020204020204" charset="-122"/>
              <a:ea typeface="微软雅黑" panose="020B0503020204020204" charset="-122"/>
            </a:endParaRPr>
          </a:p>
        </p:txBody>
      </p:sp>
      <p:sp>
        <p:nvSpPr>
          <p:cNvPr id="5" name="Text Box 18"/>
          <p:cNvSpPr txBox="1">
            <a:spLocks noChangeArrowheads="1"/>
          </p:cNvSpPr>
          <p:nvPr userDrawn="1"/>
        </p:nvSpPr>
        <p:spPr bwMode="gray">
          <a:xfrm>
            <a:off x="591820" y="772160"/>
            <a:ext cx="55695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 7.3.1 F</a:t>
            </a:r>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lume</a:t>
            </a:r>
            <a:r>
              <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的安装</a:t>
            </a:r>
            <a:endPar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4292600" cy="521970"/>
          </a:xfrm>
          <a:prstGeom prst="rect">
            <a:avLst/>
          </a:prstGeom>
          <a:noFill/>
        </p:spPr>
        <p:txBody>
          <a:bodyPr wrap="square" rtlCol="0">
            <a:spAutoFit/>
          </a:bodyPr>
          <a:lstStyle/>
          <a:p>
            <a:r>
              <a:rPr lang="zh-CN" sz="2800" b="1" dirty="0"/>
              <a:t>课程目标</a:t>
            </a:r>
            <a:endParaRPr lang="zh-CN" sz="2800" b="1" dirty="0"/>
          </a:p>
        </p:txBody>
      </p:sp>
      <p:sp>
        <p:nvSpPr>
          <p:cNvPr id="2" name="TextBox 2"/>
          <p:cNvSpPr txBox="1"/>
          <p:nvPr/>
        </p:nvSpPr>
        <p:spPr>
          <a:xfrm>
            <a:off x="641350" y="1983740"/>
            <a:ext cx="10909300" cy="2676525"/>
          </a:xfrm>
          <a:prstGeom prst="rect">
            <a:avLst/>
          </a:prstGeom>
          <a:noFill/>
        </p:spPr>
        <p:txBody>
          <a:bodyPr wrap="square" rtlCol="0">
            <a:spAutoFit/>
          </a:bodyPr>
          <a:p>
            <a:pPr marL="457200" indent="-457200">
              <a:lnSpc>
                <a:spcPct val="150000"/>
              </a:lnSpc>
              <a:buFont typeface="Wingdings" panose="05000000000000000000" charset="0"/>
              <a:buChar char="ü"/>
            </a:pPr>
            <a:r>
              <a:rPr lang="zh-CN" altLang="en-US" sz="2800" dirty="0"/>
              <a:t>了解</a:t>
            </a:r>
            <a:r>
              <a:rPr lang="en-US" altLang="zh-CN" sz="2800" dirty="0"/>
              <a:t>Flume的基本概念</a:t>
            </a:r>
            <a:endParaRPr lang="en-US" altLang="zh-CN" sz="2800" dirty="0"/>
          </a:p>
          <a:p>
            <a:pPr marL="457200" indent="-457200">
              <a:lnSpc>
                <a:spcPct val="150000"/>
              </a:lnSpc>
              <a:buFont typeface="Wingdings" panose="05000000000000000000" charset="0"/>
              <a:buChar char="ü"/>
            </a:pPr>
            <a:r>
              <a:rPr lang="zh-CN" sz="2800" dirty="0"/>
              <a:t>理解</a:t>
            </a:r>
            <a:r>
              <a:rPr sz="2800" dirty="0"/>
              <a:t>Flume的架构（主要由哪几部分组成）、各部分的作用</a:t>
            </a:r>
            <a:endParaRPr sz="2800" dirty="0"/>
          </a:p>
          <a:p>
            <a:pPr marL="457200" indent="-457200">
              <a:lnSpc>
                <a:spcPct val="150000"/>
              </a:lnSpc>
              <a:buFont typeface="Wingdings" panose="05000000000000000000" charset="0"/>
              <a:buChar char="ü"/>
            </a:pPr>
            <a:r>
              <a:rPr lang="zh-CN" altLang="en-US" sz="2800" dirty="0"/>
              <a:t>掌握</a:t>
            </a:r>
            <a:r>
              <a:rPr lang="en-US" sz="2800" dirty="0"/>
              <a:t>Flume</a:t>
            </a:r>
            <a:r>
              <a:rPr lang="zh-CN" altLang="en-US" sz="2800" dirty="0"/>
              <a:t>的实际应用</a:t>
            </a:r>
            <a:endParaRPr lang="zh-CN" altLang="en-US" sz="2800" dirty="0"/>
          </a:p>
          <a:p>
            <a:pPr marL="457200" indent="-457200">
              <a:lnSpc>
                <a:spcPct val="150000"/>
              </a:lnSpc>
              <a:buFont typeface="Wingdings" panose="05000000000000000000" charset="0"/>
              <a:buChar char="ü"/>
            </a:pPr>
            <a:r>
              <a:rPr lang="zh-CN" altLang="en-US" sz="2800" dirty="0"/>
              <a:t>了解</a:t>
            </a:r>
            <a:r>
              <a:rPr lang="en-US" altLang="zh-CN" sz="2800" dirty="0"/>
              <a:t>Flume</a:t>
            </a:r>
            <a:r>
              <a:rPr lang="zh-CN" altLang="en-US" sz="2800" dirty="0"/>
              <a:t>的工作方式</a:t>
            </a:r>
            <a:endParaRPr lang="zh-CN"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2269"/>
            </a:xfrm>
            <a:prstGeom prst="rect">
              <a:avLst/>
            </a:prstGeom>
            <a:noFill/>
          </p:spPr>
          <p:txBody>
            <a:bodyPr wrap="square" rtlCol="0">
              <a:spAutoFit/>
            </a:bodyPr>
            <a:p>
              <a:pPr marL="0" lvl="1"/>
              <a:endParaRPr lang="zh-CN" altLang="en-US" sz="3800" b="1" dirty="0" smtClean="0">
                <a:solidFill>
                  <a:srgbClr val="C00000"/>
                </a:solidFill>
                <a:latin typeface="微软雅黑" panose="020B0503020204020204" charset="-122"/>
                <a:ea typeface="微软雅黑" panose="020B0503020204020204" charset="-122"/>
                <a:cs typeface="微软雅黑" panose="020B0503020204020204" charset="-122"/>
              </a:endParaRPr>
            </a:p>
            <a:p>
              <a:pPr marL="0" lvl="1"/>
              <a:endParaRPr lang="en-US" altLang="zh-CN" sz="3800" b="1" dirty="0">
                <a:solidFill>
                  <a:srgbClr val="C00000"/>
                </a:solidFill>
                <a:latin typeface="微软雅黑" panose="020B0503020204020204" charset="-122"/>
                <a:ea typeface="微软雅黑" panose="020B0503020204020204" charset="-122"/>
                <a:cs typeface="微软雅黑" panose="020B0503020204020204" charset="-122"/>
              </a:endParaRPr>
            </a:p>
            <a:p>
              <a:pPr marL="0" lvl="1" algn="ctr"/>
              <a:r>
                <a:rPr lang="en-US" altLang="zh-CN" sz="3800" b="1" dirty="0" smtClean="0">
                  <a:solidFill>
                    <a:srgbClr val="C00000"/>
                  </a:solidFill>
                  <a:latin typeface="微软雅黑" panose="020B0503020204020204" charset="-122"/>
                  <a:ea typeface="微软雅黑" panose="020B0503020204020204" charset="-122"/>
                  <a:cs typeface="微软雅黑" panose="020B0503020204020204" charset="-122"/>
                  <a:sym typeface="+mn-ea"/>
                </a:rPr>
                <a:t>Flume</a:t>
              </a:r>
              <a:r>
                <a:rPr lang="zh-CN" altLang="en-US" sz="3800" b="1" dirty="0" smtClean="0">
                  <a:solidFill>
                    <a:srgbClr val="C00000"/>
                  </a:solidFill>
                  <a:latin typeface="微软雅黑" panose="020B0503020204020204" charset="-122"/>
                  <a:ea typeface="微软雅黑" panose="020B0503020204020204" charset="-122"/>
                  <a:cs typeface="微软雅黑" panose="020B0503020204020204" charset="-122"/>
                  <a:sym typeface="+mn-ea"/>
                </a:rPr>
                <a:t>应用</a:t>
              </a:r>
              <a:endParaRPr lang="zh-CN" altLang="en-US" sz="3800" b="1" dirty="0" smtClean="0">
                <a:solidFill>
                  <a:srgbClr val="C00000"/>
                </a:solidFill>
                <a:latin typeface="微软雅黑" panose="020B0503020204020204" charset="-122"/>
                <a:ea typeface="微软雅黑" panose="020B0503020204020204" charset="-122"/>
                <a:cs typeface="微软雅黑" panose="020B0503020204020204" charset="-122"/>
                <a:sym typeface="+mn-ea"/>
              </a:endParaRPr>
            </a:p>
            <a:p>
              <a:pPr marL="0" lvl="1" algn="ctr"/>
              <a:endParaRPr lang="zh-CN" altLang="en-US" sz="3800" b="1" dirty="0" smtClean="0">
                <a:solidFill>
                  <a:srgbClr val="C00000"/>
                </a:solidFill>
                <a:latin typeface="微软雅黑" panose="020B0503020204020204" charset="-122"/>
                <a:ea typeface="微软雅黑" panose="020B0503020204020204" charset="-122"/>
                <a:cs typeface="微软雅黑" panose="020B0503020204020204" charset="-122"/>
                <a:sym typeface="+mn-ea"/>
              </a:endParaRP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p>
            <a:r>
              <a:rPr lang="en-US" altLang="zh-CN" sz="4400" b="1" dirty="0">
                <a:solidFill>
                  <a:srgbClr val="B23033"/>
                </a:solidFill>
                <a:latin typeface="微软雅黑" panose="020B0503020204020204" charset="-122"/>
                <a:ea typeface="微软雅黑" panose="020B0503020204020204" charset="-122"/>
              </a:rPr>
              <a:t>0 4</a:t>
            </a:r>
            <a:endParaRPr lang="en-US" altLang="zh-CN" sz="4400" b="1" dirty="0">
              <a:solidFill>
                <a:srgbClr val="B23033"/>
              </a:solidFill>
              <a:latin typeface="微软雅黑" panose="020B0503020204020204" charset="-122"/>
              <a:ea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4" name="表格 3"/>
          <p:cNvGraphicFramePr/>
          <p:nvPr>
            <p:custDataLst>
              <p:tags r:id="rId1"/>
            </p:custDataLst>
          </p:nvPr>
        </p:nvGraphicFramePr>
        <p:xfrm>
          <a:off x="869315" y="2499360"/>
          <a:ext cx="10077450" cy="3409950"/>
        </p:xfrm>
        <a:graphic>
          <a:graphicData uri="http://schemas.openxmlformats.org/drawingml/2006/table">
            <a:tbl>
              <a:tblPr firstRow="1" bandRow="1">
                <a:tableStyleId>{0E3FDE45-AF77-4B5C-9715-49D594BDF05E}</a:tableStyleId>
              </a:tblPr>
              <a:tblGrid>
                <a:gridCol w="3145155"/>
                <a:gridCol w="6932295"/>
              </a:tblGrid>
              <a:tr h="410210">
                <a:tc>
                  <a:txBody>
                    <a:bodyPr/>
                    <a:p>
                      <a:pPr indent="0" algn="l">
                        <a:buNone/>
                      </a:pPr>
                      <a:r>
                        <a:rPr lang="en-US" sz="1800"/>
                        <a:t>Channel类型</a:t>
                      </a:r>
                      <a:endParaRPr lang="en-US" altLang="en-US" sz="1800"/>
                    </a:p>
                  </a:txBody>
                  <a:tcPr marL="68580" marR="68580" marT="0" marB="0" vert="horz" anchor="t"/>
                </a:tc>
                <a:tc>
                  <a:txBody>
                    <a:bodyPr/>
                    <a:p>
                      <a:pPr indent="0" algn="ctr">
                        <a:buNone/>
                      </a:pPr>
                      <a:r>
                        <a:rPr lang="en-US" sz="1800"/>
                        <a:t>描述</a:t>
                      </a:r>
                      <a:endParaRPr lang="en-US" altLang="en-US" sz="1800"/>
                    </a:p>
                  </a:txBody>
                  <a:tcPr marL="68580" marR="68580" marT="0" marB="0" vert="horz" anchor="t"/>
                </a:tc>
              </a:tr>
              <a:tr h="410845">
                <a:tc>
                  <a:txBody>
                    <a:bodyPr/>
                    <a:p>
                      <a:pPr indent="0" algn="l">
                        <a:buNone/>
                      </a:pPr>
                      <a:r>
                        <a:rPr lang="en-US" sz="1800" b="1">
                          <a:solidFill>
                            <a:srgbClr val="FF0000"/>
                          </a:solidFill>
                        </a:rPr>
                        <a:t>Memory Channel</a:t>
                      </a:r>
                      <a:endParaRPr lang="en-US" altLang="en-US" sz="1800" b="1">
                        <a:solidFill>
                          <a:srgbClr val="FF0000"/>
                        </a:solidFill>
                      </a:endParaRPr>
                    </a:p>
                  </a:txBody>
                  <a:tcPr marL="68580" marR="68580" marT="0" marB="0" vert="horz" anchor="t"/>
                </a:tc>
                <a:tc>
                  <a:txBody>
                    <a:bodyPr/>
                    <a:p>
                      <a:pPr indent="0">
                        <a:buNone/>
                      </a:pPr>
                      <a:r>
                        <a:rPr lang="en-US" sz="1800" b="1">
                          <a:solidFill>
                            <a:srgbClr val="FF0000"/>
                          </a:solidFill>
                        </a:rPr>
                        <a:t>Event数据存储在内存中</a:t>
                      </a:r>
                      <a:endParaRPr lang="en-US" altLang="en-US" sz="1800" b="1">
                        <a:solidFill>
                          <a:srgbClr val="FF0000"/>
                        </a:solidFill>
                      </a:endParaRPr>
                    </a:p>
                  </a:txBody>
                  <a:tcPr marL="68580" marR="68580" marT="0" marB="0" vert="horz" anchor="t"/>
                </a:tc>
              </a:tr>
              <a:tr h="410210">
                <a:tc>
                  <a:txBody>
                    <a:bodyPr/>
                    <a:p>
                      <a:pPr indent="0" algn="l">
                        <a:buNone/>
                      </a:pPr>
                      <a:r>
                        <a:rPr lang="en-US" sz="1800"/>
                        <a:t>JDBC Channel</a:t>
                      </a:r>
                      <a:endParaRPr lang="en-US" altLang="en-US" sz="1800"/>
                    </a:p>
                  </a:txBody>
                  <a:tcPr marL="68580" marR="68580" marT="0" marB="0" vert="horz" anchor="t"/>
                </a:tc>
                <a:tc>
                  <a:txBody>
                    <a:bodyPr/>
                    <a:p>
                      <a:pPr indent="0">
                        <a:buNone/>
                      </a:pPr>
                      <a:r>
                        <a:rPr lang="en-US" sz="1800"/>
                        <a:t>Event数据存储在持久化存储中</a:t>
                      </a:r>
                      <a:endParaRPr lang="en-US" altLang="en-US" sz="1800"/>
                    </a:p>
                  </a:txBody>
                  <a:tcPr marL="68580" marR="68580" marT="0" marB="0" vert="horz" anchor="t"/>
                </a:tc>
              </a:tr>
              <a:tr h="410845">
                <a:tc>
                  <a:txBody>
                    <a:bodyPr/>
                    <a:p>
                      <a:pPr indent="0" algn="l">
                        <a:buNone/>
                      </a:pPr>
                      <a:r>
                        <a:rPr lang="en-US" sz="1800"/>
                        <a:t>File Channel</a:t>
                      </a:r>
                      <a:endParaRPr lang="en-US" altLang="en-US" sz="1800"/>
                    </a:p>
                  </a:txBody>
                  <a:tcPr marL="68580" marR="68580" marT="0" marB="0" vert="horz" anchor="t"/>
                </a:tc>
                <a:tc>
                  <a:txBody>
                    <a:bodyPr/>
                    <a:p>
                      <a:pPr indent="0">
                        <a:buNone/>
                      </a:pPr>
                      <a:r>
                        <a:rPr lang="en-US" sz="1800"/>
                        <a:t>Event数据存储在磁盘文件中</a:t>
                      </a:r>
                      <a:endParaRPr lang="en-US" altLang="en-US" sz="1800"/>
                    </a:p>
                  </a:txBody>
                  <a:tcPr marL="68580" marR="68580" marT="0" marB="0" vert="horz" anchor="t"/>
                </a:tc>
              </a:tr>
              <a:tr h="548640">
                <a:tc>
                  <a:txBody>
                    <a:bodyPr/>
                    <a:p>
                      <a:pPr indent="0" algn="l">
                        <a:buNone/>
                      </a:pPr>
                      <a:r>
                        <a:rPr lang="en-US" sz="1800"/>
                        <a:t>Spillable Memory Channel</a:t>
                      </a:r>
                      <a:endParaRPr lang="en-US" altLang="en-US" sz="1800"/>
                    </a:p>
                  </a:txBody>
                  <a:tcPr marL="68580" marR="68580" marT="0" marB="0" vert="horz" anchor="t"/>
                </a:tc>
                <a:tc>
                  <a:txBody>
                    <a:bodyPr/>
                    <a:p>
                      <a:pPr indent="0">
                        <a:buNone/>
                      </a:pPr>
                      <a:r>
                        <a:rPr lang="en-US" sz="1800"/>
                        <a:t>Event数据存储在内存中和磁盘上，当内存队列已满，将持久化到磁盘文件（不建议生产环境使用）</a:t>
                      </a:r>
                      <a:endParaRPr lang="en-US" altLang="en-US" sz="1800"/>
                    </a:p>
                  </a:txBody>
                  <a:tcPr marL="68580" marR="68580" marT="0" marB="0" vert="horz" anchor="t"/>
                </a:tc>
              </a:tr>
              <a:tr h="398780">
                <a:tc>
                  <a:txBody>
                    <a:bodyPr/>
                    <a:p>
                      <a:pPr indent="0" algn="l">
                        <a:buNone/>
                      </a:pPr>
                      <a:r>
                        <a:rPr lang="en-US" sz="1800"/>
                        <a:t>Pseudo Transaction Channel</a:t>
                      </a:r>
                      <a:endParaRPr lang="en-US" altLang="en-US" sz="1800"/>
                    </a:p>
                  </a:txBody>
                  <a:tcPr marL="68580" marR="68580" marT="0" marB="0" vert="horz" anchor="t"/>
                </a:tc>
                <a:tc>
                  <a:txBody>
                    <a:bodyPr/>
                    <a:p>
                      <a:pPr indent="0">
                        <a:buNone/>
                      </a:pPr>
                      <a:r>
                        <a:rPr lang="en-US" sz="1800"/>
                        <a:t>测试用途</a:t>
                      </a:r>
                      <a:endParaRPr lang="en-US" altLang="en-US" sz="1800"/>
                    </a:p>
                  </a:txBody>
                  <a:tcPr marL="68580" marR="68580" marT="0" marB="0" vert="horz" anchor="t"/>
                </a:tc>
              </a:tr>
              <a:tr h="410210">
                <a:tc>
                  <a:txBody>
                    <a:bodyPr/>
                    <a:p>
                      <a:pPr indent="0" algn="l">
                        <a:buNone/>
                      </a:pPr>
                      <a:r>
                        <a:rPr lang="en-US" altLang="en-US" sz="1800"/>
                        <a:t>Kafka Channel</a:t>
                      </a:r>
                      <a:endParaRPr lang="en-US" altLang="en-US" sz="1800"/>
                    </a:p>
                  </a:txBody>
                  <a:tcPr marL="68580" marR="68580" marT="0" marB="0" vert="horz" anchor="t"/>
                </a:tc>
                <a:tc>
                  <a:txBody>
                    <a:bodyPr/>
                    <a:p>
                      <a:pPr indent="0">
                        <a:buNone/>
                      </a:pPr>
                      <a:r>
                        <a:rPr lang="en-US" sz="1800">
                          <a:sym typeface="+mn-ea"/>
                        </a:rPr>
                        <a:t>Event</a:t>
                      </a:r>
                      <a:r>
                        <a:rPr lang="zh-CN" altLang="en-US" sz="1800"/>
                        <a:t>存储在</a:t>
                      </a:r>
                      <a:r>
                        <a:rPr lang="en-US" altLang="zh-CN" sz="1800"/>
                        <a:t>Kafka</a:t>
                      </a:r>
                      <a:endParaRPr lang="en-US" altLang="zh-CN" sz="1800"/>
                    </a:p>
                  </a:txBody>
                  <a:tcPr marL="68580" marR="68580" marT="0" marB="0" vert="horz" anchor="t"/>
                </a:tc>
              </a:tr>
              <a:tr h="410210">
                <a:tc>
                  <a:txBody>
                    <a:bodyPr/>
                    <a:p>
                      <a:pPr indent="0" algn="l">
                        <a:buNone/>
                      </a:pPr>
                      <a:r>
                        <a:rPr lang="en-US" sz="1800"/>
                        <a:t>Custom Channel</a:t>
                      </a:r>
                      <a:endParaRPr lang="en-US" altLang="en-US" sz="1800"/>
                    </a:p>
                  </a:txBody>
                  <a:tcPr marL="68580" marR="68580" marT="0" marB="0" vert="horz" anchor="t"/>
                </a:tc>
                <a:tc>
                  <a:txBody>
                    <a:bodyPr/>
                    <a:p>
                      <a:pPr indent="0">
                        <a:buNone/>
                      </a:pPr>
                      <a:r>
                        <a:rPr lang="en-US" sz="1800">
                          <a:sym typeface="+mn-ea"/>
                        </a:rPr>
                        <a:t>自定义</a:t>
                      </a:r>
                      <a:endParaRPr lang="en-US" altLang="en-US" sz="1800"/>
                    </a:p>
                  </a:txBody>
                  <a:tcPr marL="68580" marR="68580" marT="0" marB="0" vert="horz" anchor="t"/>
                </a:tc>
              </a:tr>
            </a:tbl>
          </a:graphicData>
        </a:graphic>
      </p:graphicFrame>
      <p:sp>
        <p:nvSpPr>
          <p:cNvPr id="5" name="文本框 4"/>
          <p:cNvSpPr txBox="1"/>
          <p:nvPr/>
        </p:nvSpPr>
        <p:spPr>
          <a:xfrm>
            <a:off x="1185545" y="5949950"/>
            <a:ext cx="5496560" cy="368300"/>
          </a:xfrm>
          <a:prstGeom prst="rect">
            <a:avLst/>
          </a:prstGeom>
          <a:noFill/>
        </p:spPr>
        <p:txBody>
          <a:bodyPr wrap="square" rtlCol="0">
            <a:spAutoFit/>
          </a:bodyPr>
          <a:p>
            <a:r>
              <a:rPr lang="zh-CN" altLang="en-US"/>
              <a:t>更多属性请参考官方文档</a:t>
            </a:r>
            <a:endParaRPr lang="zh-CN" altLang="en-US"/>
          </a:p>
        </p:txBody>
      </p:sp>
      <p:sp>
        <p:nvSpPr>
          <p:cNvPr id="6" name="Text Box 18"/>
          <p:cNvSpPr txBox="1">
            <a:spLocks noChangeArrowheads="1"/>
          </p:cNvSpPr>
          <p:nvPr userDrawn="1"/>
        </p:nvSpPr>
        <p:spPr bwMode="gray">
          <a:xfrm>
            <a:off x="575945" y="836930"/>
            <a:ext cx="55695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 7.4.1 F</a:t>
            </a:r>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lume</a:t>
            </a:r>
            <a:r>
              <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的组件类型</a:t>
            </a:r>
            <a:endPar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34" name="文本框 33"/>
          <p:cNvSpPr txBox="1"/>
          <p:nvPr/>
        </p:nvSpPr>
        <p:spPr>
          <a:xfrm>
            <a:off x="591820" y="1537335"/>
            <a:ext cx="5200015" cy="398780"/>
          </a:xfrm>
          <a:prstGeom prst="rect">
            <a:avLst/>
          </a:prstGeom>
          <a:noFill/>
        </p:spPr>
        <p:txBody>
          <a:bodyPr wrap="square" rtlCol="0">
            <a:spAutoFit/>
          </a:bodyPr>
          <a:p>
            <a:r>
              <a:rPr lang="zh-CN" altLang="en-US" sz="2000"/>
              <a:t>（</a:t>
            </a:r>
            <a:r>
              <a:rPr lang="en-US" altLang="zh-CN" sz="2000"/>
              <a:t>1</a:t>
            </a:r>
            <a:r>
              <a:rPr lang="zh-CN" altLang="en-US" sz="2000"/>
              <a:t>）</a:t>
            </a:r>
            <a:r>
              <a:rPr lang="en-US" sz="2000"/>
              <a:t>Channel</a:t>
            </a:r>
            <a:r>
              <a:rPr lang="zh-CN" altLang="en-US" sz="2000"/>
              <a:t>类型</a:t>
            </a:r>
            <a:endParaRPr lang="zh-CN" alt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Text Box 18"/>
          <p:cNvSpPr txBox="1">
            <a:spLocks noChangeArrowheads="1"/>
          </p:cNvSpPr>
          <p:nvPr userDrawn="1"/>
        </p:nvSpPr>
        <p:spPr bwMode="gray">
          <a:xfrm>
            <a:off x="575945" y="836930"/>
            <a:ext cx="55695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 7.4.1 F</a:t>
            </a:r>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lume</a:t>
            </a:r>
            <a:r>
              <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的组件类型</a:t>
            </a:r>
            <a:endPar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34" name="文本框 33"/>
          <p:cNvSpPr txBox="1"/>
          <p:nvPr/>
        </p:nvSpPr>
        <p:spPr>
          <a:xfrm>
            <a:off x="591820" y="1537335"/>
            <a:ext cx="7135495" cy="398780"/>
          </a:xfrm>
          <a:prstGeom prst="rect">
            <a:avLst/>
          </a:prstGeom>
          <a:noFill/>
        </p:spPr>
        <p:txBody>
          <a:bodyPr wrap="square" rtlCol="0">
            <a:spAutoFit/>
          </a:bodyPr>
          <a:p>
            <a:r>
              <a:rPr lang="zh-CN" altLang="en-US" sz="2000"/>
              <a:t>（</a:t>
            </a:r>
            <a:r>
              <a:rPr lang="en-US" altLang="zh-CN" sz="2000"/>
              <a:t>1</a:t>
            </a:r>
            <a:r>
              <a:rPr lang="zh-CN" altLang="en-US" sz="2000"/>
              <a:t>）可以打开</a:t>
            </a:r>
            <a:r>
              <a:rPr lang="en-US" altLang="zh-CN" sz="2000"/>
              <a:t>Flume</a:t>
            </a:r>
            <a:r>
              <a:rPr lang="zh-CN" altLang="en-US" sz="2000"/>
              <a:t>的官网，http://flume.apache.org/</a:t>
            </a:r>
            <a:endParaRPr lang="zh-CN" altLang="en-US" sz="2000"/>
          </a:p>
        </p:txBody>
      </p:sp>
      <p:sp>
        <p:nvSpPr>
          <p:cNvPr id="3" name="文本框 2"/>
          <p:cNvSpPr txBox="1"/>
          <p:nvPr/>
        </p:nvSpPr>
        <p:spPr>
          <a:xfrm>
            <a:off x="591820" y="2092325"/>
            <a:ext cx="4056380" cy="398780"/>
          </a:xfrm>
          <a:prstGeom prst="rect">
            <a:avLst/>
          </a:prstGeom>
          <a:noFill/>
        </p:spPr>
        <p:txBody>
          <a:bodyPr wrap="square" rtlCol="0">
            <a:spAutoFit/>
          </a:bodyPr>
          <a:p>
            <a:r>
              <a:rPr lang="zh-CN" altLang="en-US" sz="2000"/>
              <a:t>（</a:t>
            </a:r>
            <a:r>
              <a:rPr lang="en-US" altLang="zh-CN" sz="2000"/>
              <a:t>2</a:t>
            </a:r>
            <a:r>
              <a:rPr lang="zh-CN" altLang="en-US" sz="2000"/>
              <a:t>）点击左侧的【</a:t>
            </a:r>
            <a:r>
              <a:rPr lang="en-US" altLang="zh-CN" sz="2000"/>
              <a:t>Document</a:t>
            </a:r>
            <a:r>
              <a:rPr lang="zh-CN" altLang="en-US" sz="2000"/>
              <a:t>】</a:t>
            </a:r>
            <a:endParaRPr lang="zh-CN" altLang="en-US" sz="2000"/>
          </a:p>
        </p:txBody>
      </p:sp>
      <p:pic>
        <p:nvPicPr>
          <p:cNvPr id="7" name="图片 6"/>
          <p:cNvPicPr>
            <a:picLocks noChangeAspect="1"/>
          </p:cNvPicPr>
          <p:nvPr/>
        </p:nvPicPr>
        <p:blipFill>
          <a:blip r:embed="rId1"/>
          <a:stretch>
            <a:fillRect/>
          </a:stretch>
        </p:blipFill>
        <p:spPr>
          <a:xfrm>
            <a:off x="7891780" y="1424940"/>
            <a:ext cx="2228850" cy="1733550"/>
          </a:xfrm>
          <a:prstGeom prst="rect">
            <a:avLst/>
          </a:prstGeom>
        </p:spPr>
      </p:pic>
      <p:sp>
        <p:nvSpPr>
          <p:cNvPr id="8" name="文本框 7"/>
          <p:cNvSpPr txBox="1"/>
          <p:nvPr/>
        </p:nvSpPr>
        <p:spPr>
          <a:xfrm>
            <a:off x="766445" y="4777740"/>
            <a:ext cx="7125335" cy="1014730"/>
          </a:xfrm>
          <a:prstGeom prst="rect">
            <a:avLst/>
          </a:prstGeom>
          <a:noFill/>
        </p:spPr>
        <p:txBody>
          <a:bodyPr wrap="square" rtlCol="0">
            <a:spAutoFit/>
          </a:bodyPr>
          <a:p>
            <a:r>
              <a:rPr lang="zh-CN" altLang="en-US" sz="2000"/>
              <a:t>（</a:t>
            </a:r>
            <a:r>
              <a:rPr lang="en-US" altLang="zh-CN" sz="2000"/>
              <a:t>4</a:t>
            </a:r>
            <a:r>
              <a:rPr lang="zh-CN" altLang="en-US" sz="2000"/>
              <a:t>）在左侧的【</a:t>
            </a:r>
            <a:r>
              <a:rPr lang="en-US" altLang="zh-CN" sz="2000"/>
              <a:t>Configuration</a:t>
            </a:r>
            <a:r>
              <a:rPr lang="zh-CN" altLang="en-US" sz="2000"/>
              <a:t>】下，就可以看到【Flume Sources】、【Flume Sinks】、【Flume Channels】</a:t>
            </a:r>
            <a:endParaRPr lang="zh-CN" altLang="en-US" sz="2000"/>
          </a:p>
          <a:p>
            <a:r>
              <a:rPr lang="zh-CN" altLang="en-US" sz="2000"/>
              <a:t>可以看到不同类型的</a:t>
            </a:r>
            <a:r>
              <a:rPr lang="zh-CN" altLang="en-US" sz="2000">
                <a:sym typeface="+mn-ea"/>
              </a:rPr>
              <a:t>Channel、Sink、Source</a:t>
            </a:r>
            <a:endParaRPr lang="zh-CN" altLang="en-US" sz="2000"/>
          </a:p>
        </p:txBody>
      </p:sp>
      <p:pic>
        <p:nvPicPr>
          <p:cNvPr id="9" name="图片 8"/>
          <p:cNvPicPr>
            <a:picLocks noChangeAspect="1"/>
          </p:cNvPicPr>
          <p:nvPr/>
        </p:nvPicPr>
        <p:blipFill>
          <a:blip r:embed="rId2"/>
          <a:stretch>
            <a:fillRect/>
          </a:stretch>
        </p:blipFill>
        <p:spPr>
          <a:xfrm>
            <a:off x="2372995" y="3780155"/>
            <a:ext cx="5209540" cy="859790"/>
          </a:xfrm>
          <a:prstGeom prst="rect">
            <a:avLst/>
          </a:prstGeom>
        </p:spPr>
      </p:pic>
      <p:sp>
        <p:nvSpPr>
          <p:cNvPr id="10" name="文本框 9"/>
          <p:cNvSpPr txBox="1"/>
          <p:nvPr/>
        </p:nvSpPr>
        <p:spPr>
          <a:xfrm>
            <a:off x="766445" y="3381375"/>
            <a:ext cx="7125335" cy="398780"/>
          </a:xfrm>
          <a:prstGeom prst="rect">
            <a:avLst/>
          </a:prstGeom>
          <a:noFill/>
        </p:spPr>
        <p:txBody>
          <a:bodyPr wrap="square" rtlCol="0">
            <a:spAutoFit/>
          </a:bodyPr>
          <a:p>
            <a:r>
              <a:rPr lang="zh-CN" altLang="en-US" sz="2000"/>
              <a:t>（</a:t>
            </a:r>
            <a:r>
              <a:rPr lang="en-US" altLang="zh-CN" sz="2000"/>
              <a:t>3</a:t>
            </a:r>
            <a:r>
              <a:rPr lang="zh-CN" altLang="en-US" sz="2000"/>
              <a:t>）点击左侧的【</a:t>
            </a:r>
            <a:r>
              <a:rPr lang="en-US" altLang="zh-CN" sz="2000"/>
              <a:t>Documentation</a:t>
            </a:r>
            <a:r>
              <a:rPr lang="zh-CN" altLang="en-US" sz="2000"/>
              <a:t>】</a:t>
            </a:r>
            <a:r>
              <a:rPr lang="en-US" altLang="zh-CN" sz="2000"/>
              <a:t>,</a:t>
            </a:r>
            <a:r>
              <a:rPr lang="zh-CN" altLang="en-US" sz="2000"/>
              <a:t>点击【Flume User Guide】</a:t>
            </a:r>
            <a:endParaRPr lang="zh-CN" altLang="en-US" sz="2000"/>
          </a:p>
        </p:txBody>
      </p:sp>
      <p:pic>
        <p:nvPicPr>
          <p:cNvPr id="11" name="图片 10"/>
          <p:cNvPicPr>
            <a:picLocks noChangeAspect="1"/>
          </p:cNvPicPr>
          <p:nvPr/>
        </p:nvPicPr>
        <p:blipFill>
          <a:blip r:embed="rId3"/>
          <a:stretch>
            <a:fillRect/>
          </a:stretch>
        </p:blipFill>
        <p:spPr>
          <a:xfrm>
            <a:off x="8886825" y="4334510"/>
            <a:ext cx="1990725" cy="22002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4" name="表格 3"/>
          <p:cNvGraphicFramePr/>
          <p:nvPr/>
        </p:nvGraphicFramePr>
        <p:xfrm>
          <a:off x="986790" y="2052955"/>
          <a:ext cx="9958705" cy="4150995"/>
        </p:xfrm>
        <a:graphic>
          <a:graphicData uri="http://schemas.openxmlformats.org/drawingml/2006/table">
            <a:tbl>
              <a:tblPr firstRow="1" bandRow="1">
                <a:tableStyleId>{0E3FDE45-AF77-4B5C-9715-49D594BDF05E}</a:tableStyleId>
              </a:tblPr>
              <a:tblGrid>
                <a:gridCol w="3108325"/>
                <a:gridCol w="6850380"/>
              </a:tblGrid>
              <a:tr h="346710">
                <a:tc>
                  <a:txBody>
                    <a:bodyPr/>
                    <a:p>
                      <a:pPr indent="0" algn="ctr">
                        <a:buNone/>
                      </a:pPr>
                      <a:r>
                        <a:rPr lang="en-US" sz="1800"/>
                        <a:t>Source类型</a:t>
                      </a:r>
                      <a:endParaRPr lang="en-US" altLang="en-US" sz="1800"/>
                    </a:p>
                  </a:txBody>
                  <a:tcPr marL="68580" marR="68580" marT="0" marB="0" vert="horz" anchor="t"/>
                </a:tc>
                <a:tc>
                  <a:txBody>
                    <a:bodyPr/>
                    <a:p>
                      <a:pPr indent="0" algn="ctr">
                        <a:buNone/>
                      </a:pPr>
                      <a:r>
                        <a:rPr lang="en-US" sz="1800"/>
                        <a:t>描述</a:t>
                      </a:r>
                      <a:endParaRPr lang="en-US" altLang="en-US" sz="1800"/>
                    </a:p>
                  </a:txBody>
                  <a:tcPr marL="68580" marR="68580" marT="0" marB="0" vert="horz" anchor="t"/>
                </a:tc>
              </a:tr>
              <a:tr h="346075">
                <a:tc>
                  <a:txBody>
                    <a:bodyPr/>
                    <a:p>
                      <a:pPr indent="0">
                        <a:buNone/>
                      </a:pPr>
                      <a:r>
                        <a:rPr lang="en-US" sz="1800">
                          <a:solidFill>
                            <a:srgbClr val="FF0000"/>
                          </a:solidFill>
                        </a:rPr>
                        <a:t>Avro Source</a:t>
                      </a:r>
                      <a:endParaRPr lang="en-US" altLang="en-US" sz="1800">
                        <a:solidFill>
                          <a:srgbClr val="FF0000"/>
                        </a:solidFill>
                      </a:endParaRPr>
                    </a:p>
                  </a:txBody>
                  <a:tcPr marL="68580" marR="68580" marT="0" marB="0" vert="horz" anchor="t"/>
                </a:tc>
                <a:tc>
                  <a:txBody>
                    <a:bodyPr/>
                    <a:p>
                      <a:pPr indent="0">
                        <a:buNone/>
                      </a:pPr>
                      <a:r>
                        <a:rPr lang="en-US" sz="1800">
                          <a:solidFill>
                            <a:srgbClr val="FF0000"/>
                          </a:solidFill>
                        </a:rPr>
                        <a:t>支持Avro协议，即Avro RPC，内置支持</a:t>
                      </a:r>
                      <a:endParaRPr lang="en-US" altLang="en-US" sz="1800">
                        <a:solidFill>
                          <a:srgbClr val="FF0000"/>
                        </a:solidFill>
                      </a:endParaRPr>
                    </a:p>
                  </a:txBody>
                  <a:tcPr marL="68580" marR="68580" marT="0" marB="0" vert="horz" anchor="t"/>
                </a:tc>
              </a:tr>
              <a:tr h="346710">
                <a:tc>
                  <a:txBody>
                    <a:bodyPr/>
                    <a:p>
                      <a:pPr indent="0">
                        <a:buNone/>
                      </a:pPr>
                      <a:r>
                        <a:rPr lang="en-US" sz="1800">
                          <a:solidFill>
                            <a:srgbClr val="FF0000"/>
                          </a:solidFill>
                        </a:rPr>
                        <a:t>Thrift Source</a:t>
                      </a:r>
                      <a:endParaRPr lang="en-US" altLang="en-US" sz="1800">
                        <a:solidFill>
                          <a:srgbClr val="FF0000"/>
                        </a:solidFill>
                      </a:endParaRPr>
                    </a:p>
                  </a:txBody>
                  <a:tcPr marL="68580" marR="68580" marT="0" marB="0" vert="horz" anchor="t"/>
                </a:tc>
                <a:tc>
                  <a:txBody>
                    <a:bodyPr/>
                    <a:p>
                      <a:pPr indent="0">
                        <a:buNone/>
                      </a:pPr>
                      <a:r>
                        <a:rPr lang="en-US" sz="1800"/>
                        <a:t>支持Thrift协议，内置支持</a:t>
                      </a:r>
                      <a:endParaRPr lang="en-US" altLang="en-US" sz="1800"/>
                    </a:p>
                  </a:txBody>
                  <a:tcPr marL="68580" marR="68580" marT="0" marB="0" vert="horz" anchor="t"/>
                </a:tc>
              </a:tr>
              <a:tr h="346075">
                <a:tc>
                  <a:txBody>
                    <a:bodyPr/>
                    <a:p>
                      <a:pPr indent="0">
                        <a:buNone/>
                      </a:pPr>
                      <a:r>
                        <a:rPr lang="en-US" sz="1800"/>
                        <a:t>Exec Source</a:t>
                      </a:r>
                      <a:endParaRPr lang="en-US" altLang="en-US" sz="1800"/>
                    </a:p>
                  </a:txBody>
                  <a:tcPr marL="68580" marR="68580" marT="0" marB="0" vert="horz" anchor="t"/>
                </a:tc>
                <a:tc>
                  <a:txBody>
                    <a:bodyPr/>
                    <a:p>
                      <a:pPr indent="0">
                        <a:buNone/>
                      </a:pPr>
                      <a:r>
                        <a:rPr lang="en-US" sz="1800"/>
                        <a:t>基于Unix的命令在标准输出上生产数据</a:t>
                      </a:r>
                      <a:endParaRPr lang="en-US" altLang="en-US" sz="1800"/>
                    </a:p>
                  </a:txBody>
                  <a:tcPr marL="68580" marR="68580" marT="0" marB="0" vert="horz" anchor="t"/>
                </a:tc>
              </a:tr>
              <a:tr h="346710">
                <a:tc>
                  <a:txBody>
                    <a:bodyPr/>
                    <a:p>
                      <a:pPr indent="0">
                        <a:buNone/>
                      </a:pPr>
                      <a:r>
                        <a:rPr lang="en-US" sz="1800"/>
                        <a:t>JMS Source</a:t>
                      </a:r>
                      <a:endParaRPr lang="en-US" altLang="en-US" sz="1800"/>
                    </a:p>
                  </a:txBody>
                  <a:tcPr marL="68580" marR="68580" marT="0" marB="0" vert="horz" anchor="t"/>
                </a:tc>
                <a:tc>
                  <a:txBody>
                    <a:bodyPr/>
                    <a:p>
                      <a:pPr indent="0">
                        <a:buNone/>
                      </a:pPr>
                      <a:r>
                        <a:rPr lang="en-US" sz="1800"/>
                        <a:t>从JMS</a:t>
                      </a:r>
                      <a:r>
                        <a:rPr lang="zh-CN" altLang="en-US" sz="1800"/>
                        <a:t>（</a:t>
                      </a:r>
                      <a:r>
                        <a:rPr lang="en-US" altLang="zh-CN" sz="1800"/>
                        <a:t>Java Message Server</a:t>
                      </a:r>
                      <a:r>
                        <a:rPr lang="zh-CN" altLang="en-US" sz="1800"/>
                        <a:t>）</a:t>
                      </a:r>
                      <a:r>
                        <a:rPr lang="en-US" sz="1800"/>
                        <a:t>系统中读取数据</a:t>
                      </a:r>
                      <a:endParaRPr lang="en-US" altLang="en-US" sz="1800"/>
                    </a:p>
                  </a:txBody>
                  <a:tcPr marL="68580" marR="68580" marT="0" marB="0" vert="horz" anchor="t"/>
                </a:tc>
              </a:tr>
              <a:tr h="376555">
                <a:tc>
                  <a:txBody>
                    <a:bodyPr/>
                    <a:p>
                      <a:pPr indent="0">
                        <a:buNone/>
                      </a:pPr>
                      <a:r>
                        <a:rPr lang="en-US" sz="1800">
                          <a:solidFill>
                            <a:srgbClr val="FF0000"/>
                          </a:solidFill>
                        </a:rPr>
                        <a:t>Spooling Directory Source</a:t>
                      </a:r>
                      <a:endParaRPr lang="en-US" altLang="en-US" sz="1800">
                        <a:solidFill>
                          <a:srgbClr val="FF0000"/>
                        </a:solidFill>
                      </a:endParaRPr>
                    </a:p>
                  </a:txBody>
                  <a:tcPr marL="68580" marR="68580" marT="0" marB="0" vert="horz" anchor="t"/>
                </a:tc>
                <a:tc>
                  <a:txBody>
                    <a:bodyPr/>
                    <a:p>
                      <a:pPr indent="0">
                        <a:buNone/>
                      </a:pPr>
                      <a:r>
                        <a:rPr lang="en-US" sz="1800">
                          <a:solidFill>
                            <a:srgbClr val="FF0000"/>
                          </a:solidFill>
                        </a:rPr>
                        <a:t>监控指定目录内数据变化</a:t>
                      </a:r>
                      <a:endParaRPr lang="en-US" altLang="en-US" sz="1800">
                        <a:solidFill>
                          <a:srgbClr val="FF0000"/>
                        </a:solidFill>
                      </a:endParaRPr>
                    </a:p>
                  </a:txBody>
                  <a:tcPr marL="68580" marR="68580" marT="0" marB="0" vert="horz" anchor="t"/>
                </a:tc>
              </a:tr>
              <a:tr h="346710">
                <a:tc>
                  <a:txBody>
                    <a:bodyPr/>
                    <a:p>
                      <a:pPr indent="0">
                        <a:buNone/>
                      </a:pPr>
                      <a:r>
                        <a:rPr lang="en-US" sz="1800"/>
                        <a:t>Netcat Source</a:t>
                      </a:r>
                      <a:endParaRPr lang="en-US" altLang="en-US" sz="1800"/>
                    </a:p>
                  </a:txBody>
                  <a:tcPr marL="68580" marR="68580" marT="0" marB="0" vert="horz" anchor="t"/>
                </a:tc>
                <a:tc>
                  <a:txBody>
                    <a:bodyPr/>
                    <a:p>
                      <a:pPr indent="0">
                        <a:buNone/>
                      </a:pPr>
                      <a:r>
                        <a:rPr lang="en-US" sz="1800"/>
                        <a:t>监控某个端口，将流经端口的文本行数据作为Event输入</a:t>
                      </a:r>
                      <a:endParaRPr lang="en-US" altLang="en-US" sz="1800"/>
                    </a:p>
                  </a:txBody>
                  <a:tcPr marL="68580" marR="68580" marT="0" marB="0" vert="horz" anchor="t"/>
                </a:tc>
              </a:tr>
              <a:tr h="309245">
                <a:tc>
                  <a:txBody>
                    <a:bodyPr/>
                    <a:p>
                      <a:pPr indent="0">
                        <a:buNone/>
                      </a:pPr>
                      <a:r>
                        <a:rPr lang="en-US" sz="1800"/>
                        <a:t>Sequence Generator Source</a:t>
                      </a:r>
                      <a:endParaRPr lang="en-US" altLang="en-US" sz="1800"/>
                    </a:p>
                  </a:txBody>
                  <a:tcPr marL="68580" marR="68580" marT="0" marB="0" vert="horz" anchor="t"/>
                </a:tc>
                <a:tc>
                  <a:txBody>
                    <a:bodyPr/>
                    <a:p>
                      <a:pPr indent="0">
                        <a:buNone/>
                      </a:pPr>
                      <a:r>
                        <a:rPr lang="en-US" sz="1800"/>
                        <a:t>序列生成器数据源，生产序列数据</a:t>
                      </a:r>
                      <a:endParaRPr lang="en-US" altLang="en-US" sz="1800"/>
                    </a:p>
                  </a:txBody>
                  <a:tcPr marL="68580" marR="68580" marT="0" marB="0" vert="horz" anchor="t"/>
                </a:tc>
              </a:tr>
              <a:tr h="346710">
                <a:tc>
                  <a:txBody>
                    <a:bodyPr/>
                    <a:p>
                      <a:pPr indent="0">
                        <a:buNone/>
                      </a:pPr>
                      <a:r>
                        <a:rPr lang="en-US" sz="1800"/>
                        <a:t>Syslog Source</a:t>
                      </a:r>
                      <a:endParaRPr lang="en-US" altLang="en-US" sz="1800"/>
                    </a:p>
                  </a:txBody>
                  <a:tcPr marL="68580" marR="68580" marT="0" marB="0" vert="horz" anchor="t"/>
                </a:tc>
                <a:tc>
                  <a:txBody>
                    <a:bodyPr/>
                    <a:p>
                      <a:pPr indent="0">
                        <a:buNone/>
                      </a:pPr>
                      <a:r>
                        <a:rPr lang="en-US" sz="1800"/>
                        <a:t>读取syslog数据，产生Event，支持UDP和TCP协议</a:t>
                      </a:r>
                      <a:endParaRPr lang="en-US" altLang="en-US" sz="1800"/>
                    </a:p>
                  </a:txBody>
                  <a:tcPr marL="68580" marR="68580" marT="0" marB="0" vert="horz" anchor="t"/>
                </a:tc>
              </a:tr>
              <a:tr h="346710">
                <a:tc>
                  <a:txBody>
                    <a:bodyPr/>
                    <a:p>
                      <a:pPr indent="0">
                        <a:buNone/>
                      </a:pPr>
                      <a:r>
                        <a:rPr lang="en-US" altLang="en-US" sz="1800">
                          <a:solidFill>
                            <a:srgbClr val="FF0000"/>
                          </a:solidFill>
                        </a:rPr>
                        <a:t>Kafka Source</a:t>
                      </a:r>
                      <a:endParaRPr lang="en-US" altLang="en-US" sz="1800">
                        <a:solidFill>
                          <a:srgbClr val="FF0000"/>
                        </a:solidFill>
                      </a:endParaRPr>
                    </a:p>
                  </a:txBody>
                  <a:tcPr marL="68580" marR="68580" marT="0" marB="0" vert="horz" anchor="t"/>
                </a:tc>
                <a:tc>
                  <a:txBody>
                    <a:bodyPr/>
                    <a:p>
                      <a:pPr indent="0">
                        <a:buNone/>
                      </a:pPr>
                      <a:r>
                        <a:rPr lang="zh-CN" altLang="en-US" sz="1800">
                          <a:solidFill>
                            <a:srgbClr val="FF0000"/>
                          </a:solidFill>
                        </a:rPr>
                        <a:t>从</a:t>
                      </a:r>
                      <a:r>
                        <a:rPr lang="en-US" altLang="zh-CN" sz="1800">
                          <a:solidFill>
                            <a:srgbClr val="FF0000"/>
                          </a:solidFill>
                        </a:rPr>
                        <a:t>kafka topic</a:t>
                      </a:r>
                      <a:r>
                        <a:rPr lang="zh-CN" altLang="en-US" sz="1800">
                          <a:solidFill>
                            <a:srgbClr val="FF0000"/>
                          </a:solidFill>
                        </a:rPr>
                        <a:t>中获取数据</a:t>
                      </a:r>
                      <a:endParaRPr lang="zh-CN" altLang="en-US" sz="1800">
                        <a:solidFill>
                          <a:srgbClr val="FF0000"/>
                        </a:solidFill>
                      </a:endParaRPr>
                    </a:p>
                  </a:txBody>
                  <a:tcPr marL="68580" marR="68580" marT="0" marB="0" vert="horz" anchor="t"/>
                </a:tc>
              </a:tr>
              <a:tr h="346075">
                <a:tc>
                  <a:txBody>
                    <a:bodyPr/>
                    <a:p>
                      <a:pPr indent="0">
                        <a:buNone/>
                      </a:pPr>
                      <a:r>
                        <a:rPr lang="en-US" sz="1800">
                          <a:solidFill>
                            <a:srgbClr val="FF0000"/>
                          </a:solidFill>
                        </a:rPr>
                        <a:t>HTTP Source</a:t>
                      </a:r>
                      <a:endParaRPr lang="en-US" altLang="en-US" sz="1800">
                        <a:solidFill>
                          <a:srgbClr val="FF0000"/>
                        </a:solidFill>
                      </a:endParaRPr>
                    </a:p>
                  </a:txBody>
                  <a:tcPr marL="68580" marR="68580" marT="0" marB="0" vert="horz" anchor="t"/>
                </a:tc>
                <a:tc>
                  <a:txBody>
                    <a:bodyPr/>
                    <a:p>
                      <a:pPr indent="0">
                        <a:buNone/>
                      </a:pPr>
                      <a:r>
                        <a:rPr lang="en-US" sz="1800">
                          <a:solidFill>
                            <a:srgbClr val="FF0000"/>
                          </a:solidFill>
                        </a:rPr>
                        <a:t>基于HTTP POST或GET方式的数据源，支持JSON等格式</a:t>
                      </a:r>
                      <a:endParaRPr lang="en-US" altLang="en-US" sz="1800">
                        <a:solidFill>
                          <a:srgbClr val="FF0000"/>
                        </a:solidFill>
                      </a:endParaRPr>
                    </a:p>
                  </a:txBody>
                  <a:tcPr marL="68580" marR="68580" marT="0" marB="0" vert="horz" anchor="t"/>
                </a:tc>
              </a:tr>
              <a:tr h="346710">
                <a:tc>
                  <a:txBody>
                    <a:bodyPr/>
                    <a:p>
                      <a:pPr indent="0">
                        <a:buNone/>
                      </a:pPr>
                      <a:r>
                        <a:rPr lang="en-US" sz="1800"/>
                        <a:t>Legacy Source</a:t>
                      </a:r>
                      <a:endParaRPr lang="en-US" altLang="en-US" sz="1800"/>
                    </a:p>
                  </a:txBody>
                  <a:tcPr marL="68580" marR="68580" marT="0" marB="0" vert="horz" anchor="t"/>
                </a:tc>
                <a:tc>
                  <a:txBody>
                    <a:bodyPr/>
                    <a:p>
                      <a:pPr indent="0">
                        <a:buNone/>
                      </a:pPr>
                      <a:r>
                        <a:rPr lang="en-US" sz="1800"/>
                        <a:t>兼容Flume OG中Source（0.9.x版本）</a:t>
                      </a:r>
                      <a:endParaRPr lang="en-US" altLang="en-US" sz="1800"/>
                    </a:p>
                  </a:txBody>
                  <a:tcPr marL="68580" marR="68580" marT="0" marB="0" vert="horz" anchor="t"/>
                </a:tc>
              </a:tr>
            </a:tbl>
          </a:graphicData>
        </a:graphic>
      </p:graphicFrame>
      <p:sp>
        <p:nvSpPr>
          <p:cNvPr id="5" name="文本框 4"/>
          <p:cNvSpPr txBox="1"/>
          <p:nvPr/>
        </p:nvSpPr>
        <p:spPr>
          <a:xfrm>
            <a:off x="1121410" y="6179820"/>
            <a:ext cx="5496560" cy="368300"/>
          </a:xfrm>
          <a:prstGeom prst="rect">
            <a:avLst/>
          </a:prstGeom>
          <a:noFill/>
        </p:spPr>
        <p:txBody>
          <a:bodyPr wrap="square" rtlCol="0">
            <a:spAutoFit/>
          </a:bodyPr>
          <a:p>
            <a:r>
              <a:rPr lang="zh-CN" altLang="en-US"/>
              <a:t>更多属性请参考官方文档</a:t>
            </a:r>
            <a:endParaRPr lang="zh-CN" altLang="en-US"/>
          </a:p>
        </p:txBody>
      </p:sp>
      <p:sp>
        <p:nvSpPr>
          <p:cNvPr id="3" name="Text Box 18"/>
          <p:cNvSpPr txBox="1">
            <a:spLocks noChangeArrowheads="1"/>
          </p:cNvSpPr>
          <p:nvPr userDrawn="1"/>
        </p:nvSpPr>
        <p:spPr bwMode="gray">
          <a:xfrm>
            <a:off x="575945" y="836930"/>
            <a:ext cx="55695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 7.4.1 F</a:t>
            </a:r>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lume</a:t>
            </a:r>
            <a:r>
              <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的组件类型</a:t>
            </a:r>
            <a:endPar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34" name="文本框 33"/>
          <p:cNvSpPr txBox="1"/>
          <p:nvPr/>
        </p:nvSpPr>
        <p:spPr>
          <a:xfrm>
            <a:off x="591820" y="1537335"/>
            <a:ext cx="5200015" cy="398780"/>
          </a:xfrm>
          <a:prstGeom prst="rect">
            <a:avLst/>
          </a:prstGeom>
          <a:noFill/>
        </p:spPr>
        <p:txBody>
          <a:bodyPr wrap="square" rtlCol="0">
            <a:spAutoFit/>
          </a:bodyPr>
          <a:p>
            <a:r>
              <a:rPr lang="zh-CN" altLang="en-US" sz="2000"/>
              <a:t>（</a:t>
            </a:r>
            <a:r>
              <a:rPr lang="en-US" altLang="zh-CN" sz="2000"/>
              <a:t>2</a:t>
            </a:r>
            <a:r>
              <a:rPr lang="zh-CN" altLang="en-US" sz="2000"/>
              <a:t>）</a:t>
            </a:r>
            <a:r>
              <a:rPr lang="en-US" sz="2000"/>
              <a:t>Source</a:t>
            </a:r>
            <a:r>
              <a:rPr lang="zh-CN" altLang="en-US" sz="2000"/>
              <a:t>类型</a:t>
            </a:r>
            <a:endParaRPr lang="zh-CN" alt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Text Box 18"/>
          <p:cNvSpPr txBox="1">
            <a:spLocks noChangeArrowheads="1"/>
          </p:cNvSpPr>
          <p:nvPr userDrawn="1"/>
        </p:nvSpPr>
        <p:spPr bwMode="gray">
          <a:xfrm>
            <a:off x="575945" y="836930"/>
            <a:ext cx="55695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 7.4.1 F</a:t>
            </a:r>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lume</a:t>
            </a:r>
            <a:r>
              <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的组件类型</a:t>
            </a:r>
            <a:endPar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34" name="文本框 33"/>
          <p:cNvSpPr txBox="1"/>
          <p:nvPr/>
        </p:nvSpPr>
        <p:spPr>
          <a:xfrm>
            <a:off x="591820" y="1537335"/>
            <a:ext cx="5200015" cy="398780"/>
          </a:xfrm>
          <a:prstGeom prst="rect">
            <a:avLst/>
          </a:prstGeom>
          <a:noFill/>
        </p:spPr>
        <p:txBody>
          <a:bodyPr wrap="square" rtlCol="0">
            <a:spAutoFit/>
          </a:bodyPr>
          <a:p>
            <a:r>
              <a:rPr lang="zh-CN" altLang="en-US" sz="2000"/>
              <a:t>了解</a:t>
            </a:r>
            <a:r>
              <a:rPr lang="zh-CN" altLang="en-US" sz="2000">
                <a:sym typeface="+mn-ea"/>
              </a:rPr>
              <a:t>Avro</a:t>
            </a:r>
            <a:endParaRPr lang="zh-CN" altLang="en-US" sz="2000"/>
          </a:p>
        </p:txBody>
      </p:sp>
      <p:sp>
        <p:nvSpPr>
          <p:cNvPr id="6" name="文本框 5"/>
          <p:cNvSpPr txBox="1"/>
          <p:nvPr/>
        </p:nvSpPr>
        <p:spPr>
          <a:xfrm>
            <a:off x="857250" y="2446020"/>
            <a:ext cx="9699625" cy="3415030"/>
          </a:xfrm>
          <a:prstGeom prst="rect">
            <a:avLst/>
          </a:prstGeom>
          <a:noFill/>
        </p:spPr>
        <p:txBody>
          <a:bodyPr wrap="square" rtlCol="0">
            <a:spAutoFit/>
          </a:bodyPr>
          <a:p>
            <a:r>
              <a:rPr lang="zh-CN" altLang="en-US" sz="2400">
                <a:sym typeface="+mn-ea"/>
              </a:rPr>
              <a:t> 当前市场上有很多类似的序列化系统，如</a:t>
            </a:r>
            <a:endParaRPr lang="zh-CN" altLang="en-US" sz="2400">
              <a:sym typeface="+mn-ea"/>
            </a:endParaRPr>
          </a:p>
          <a:p>
            <a:r>
              <a:rPr lang="zh-CN" altLang="en-US" sz="2400">
                <a:sym typeface="+mn-ea"/>
              </a:rPr>
              <a:t>Google：Protocol Buffers,</a:t>
            </a:r>
            <a:endParaRPr lang="zh-CN" altLang="en-US" sz="2400">
              <a:sym typeface="+mn-ea"/>
            </a:endParaRPr>
          </a:p>
          <a:p>
            <a:r>
              <a:rPr lang="zh-CN" altLang="en-US" sz="2400">
                <a:sym typeface="+mn-ea"/>
              </a:rPr>
              <a:t>Facebook：Thrift。</a:t>
            </a:r>
            <a:endParaRPr lang="zh-CN" altLang="en-US" sz="2400"/>
          </a:p>
          <a:p>
            <a:r>
              <a:rPr lang="zh-CN" altLang="en-US" sz="2400"/>
              <a:t>  </a:t>
            </a:r>
            <a:endParaRPr lang="zh-CN" altLang="en-US" sz="2400"/>
          </a:p>
          <a:p>
            <a:r>
              <a:rPr lang="zh-CN" altLang="en-US" sz="2400"/>
              <a:t>Avro（读音类似于[ævrə]）是Hadoop的一个子项目，由Hadoop的创始人Doug Cutting 牵头开发。</a:t>
            </a:r>
            <a:endParaRPr lang="zh-CN" altLang="en-US" sz="2400"/>
          </a:p>
          <a:p>
            <a:r>
              <a:rPr lang="zh-CN" altLang="en-US" sz="2400"/>
              <a:t>Avro是一个数据序列化系统，设计用于支持大批量数据交换的应用。</a:t>
            </a:r>
            <a:endParaRPr lang="zh-CN" altLang="en-US" sz="2400"/>
          </a:p>
          <a:p>
            <a:endParaRPr lang="zh-CN" altLang="en-US" sz="2400"/>
          </a:p>
          <a:p>
            <a:r>
              <a:rPr lang="zh-CN" altLang="en-US" sz="2400"/>
              <a:t>了解</a:t>
            </a:r>
            <a:r>
              <a:rPr lang="zh-CN" altLang="en-US" sz="2400">
                <a:sym typeface="+mn-ea"/>
              </a:rPr>
              <a:t>Avro</a:t>
            </a:r>
            <a:r>
              <a:rPr lang="zh-CN" altLang="en-US" sz="2400"/>
              <a:t>：http://langyu.iteye.com/blog/708568</a:t>
            </a:r>
            <a:endParaRPr lang="zh-CN"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p:nvPr/>
        </p:nvGraphicFramePr>
        <p:xfrm>
          <a:off x="1139190" y="1936115"/>
          <a:ext cx="8716010" cy="4548505"/>
        </p:xfrm>
        <a:graphic>
          <a:graphicData uri="http://schemas.openxmlformats.org/drawingml/2006/table">
            <a:tbl>
              <a:tblPr firstRow="1" bandRow="1">
                <a:tableStyleId>{0E3FDE45-AF77-4B5C-9715-49D594BDF05E}</a:tableStyleId>
              </a:tblPr>
              <a:tblGrid>
                <a:gridCol w="2720975"/>
                <a:gridCol w="5995035"/>
              </a:tblGrid>
              <a:tr h="349885">
                <a:tc>
                  <a:txBody>
                    <a:bodyPr/>
                    <a:p>
                      <a:pPr indent="0" algn="ctr">
                        <a:buNone/>
                      </a:pPr>
                      <a:r>
                        <a:rPr lang="en-US" sz="1800"/>
                        <a:t>Sink类型</a:t>
                      </a:r>
                      <a:endParaRPr lang="en-US" altLang="en-US" sz="1800"/>
                    </a:p>
                  </a:txBody>
                  <a:tcPr marL="68580" marR="68580" marT="0" marB="0" vert="horz" anchor="t"/>
                </a:tc>
                <a:tc>
                  <a:txBody>
                    <a:bodyPr/>
                    <a:p>
                      <a:pPr indent="0" algn="ctr">
                        <a:buNone/>
                      </a:pPr>
                      <a:r>
                        <a:rPr lang="en-US" sz="1800"/>
                        <a:t>描述</a:t>
                      </a:r>
                      <a:endParaRPr lang="en-US" altLang="en-US" sz="1800"/>
                    </a:p>
                  </a:txBody>
                  <a:tcPr marL="68580" marR="68580" marT="0" marB="0" vert="horz" anchor="t"/>
                </a:tc>
              </a:tr>
              <a:tr h="349885">
                <a:tc>
                  <a:txBody>
                    <a:bodyPr/>
                    <a:p>
                      <a:pPr indent="0">
                        <a:buNone/>
                      </a:pPr>
                      <a:r>
                        <a:rPr lang="en-US" sz="1800">
                          <a:solidFill>
                            <a:srgbClr val="FF0000"/>
                          </a:solidFill>
                        </a:rPr>
                        <a:t>HDFS Sink</a:t>
                      </a:r>
                      <a:endParaRPr lang="en-US" altLang="en-US" sz="1800">
                        <a:solidFill>
                          <a:srgbClr val="FF0000"/>
                        </a:solidFill>
                      </a:endParaRPr>
                    </a:p>
                  </a:txBody>
                  <a:tcPr marL="68580" marR="68580" marT="0" marB="0" vert="horz" anchor="t"/>
                </a:tc>
                <a:tc>
                  <a:txBody>
                    <a:bodyPr/>
                    <a:p>
                      <a:pPr indent="0">
                        <a:buNone/>
                      </a:pPr>
                      <a:r>
                        <a:rPr lang="en-US" sz="1800">
                          <a:solidFill>
                            <a:srgbClr val="FF0000"/>
                          </a:solidFill>
                        </a:rPr>
                        <a:t>数据写入HDFS</a:t>
                      </a:r>
                      <a:endParaRPr lang="en-US" altLang="en-US" sz="1800">
                        <a:solidFill>
                          <a:srgbClr val="FF0000"/>
                        </a:solidFill>
                      </a:endParaRPr>
                    </a:p>
                  </a:txBody>
                  <a:tcPr marL="68580" marR="68580" marT="0" marB="0" vert="horz" anchor="t"/>
                </a:tc>
              </a:tr>
              <a:tr h="349885">
                <a:tc>
                  <a:txBody>
                    <a:bodyPr/>
                    <a:p>
                      <a:pPr indent="0">
                        <a:buNone/>
                      </a:pPr>
                      <a:r>
                        <a:rPr lang="en-US" sz="1800">
                          <a:solidFill>
                            <a:srgbClr val="FF0000"/>
                          </a:solidFill>
                        </a:rPr>
                        <a:t>HBase Sink</a:t>
                      </a:r>
                      <a:endParaRPr lang="en-US" altLang="en-US" sz="1800">
                        <a:solidFill>
                          <a:srgbClr val="FF0000"/>
                        </a:solidFill>
                      </a:endParaRPr>
                    </a:p>
                  </a:txBody>
                  <a:tcPr marL="68580" marR="68580" marT="0" marB="0" vert="horz" anchor="t"/>
                </a:tc>
                <a:tc>
                  <a:txBody>
                    <a:bodyPr/>
                    <a:p>
                      <a:pPr indent="0">
                        <a:buNone/>
                      </a:pPr>
                      <a:r>
                        <a:rPr lang="en-US" sz="1800">
                          <a:solidFill>
                            <a:srgbClr val="FF0000"/>
                          </a:solidFill>
                        </a:rPr>
                        <a:t>数据写入HBase</a:t>
                      </a:r>
                      <a:endParaRPr lang="en-US" altLang="en-US" sz="1800">
                        <a:solidFill>
                          <a:srgbClr val="FF0000"/>
                        </a:solidFill>
                      </a:endParaRPr>
                    </a:p>
                  </a:txBody>
                  <a:tcPr marL="68580" marR="68580" marT="0" marB="0" vert="horz" anchor="t"/>
                </a:tc>
              </a:tr>
              <a:tr h="349885">
                <a:tc>
                  <a:txBody>
                    <a:bodyPr/>
                    <a:p>
                      <a:pPr indent="0">
                        <a:buNone/>
                      </a:pPr>
                      <a:r>
                        <a:rPr lang="en-US" altLang="en-US" sz="1800">
                          <a:solidFill>
                            <a:srgbClr val="FF0000"/>
                          </a:solidFill>
                        </a:rPr>
                        <a:t>Hive Sink</a:t>
                      </a:r>
                      <a:endParaRPr lang="en-US" altLang="en-US" sz="1800">
                        <a:solidFill>
                          <a:srgbClr val="FF0000"/>
                        </a:solidFill>
                      </a:endParaRPr>
                    </a:p>
                  </a:txBody>
                  <a:tcPr marL="68580" marR="68580" marT="0" marB="0" vert="horz" anchor="t"/>
                </a:tc>
                <a:tc>
                  <a:txBody>
                    <a:bodyPr/>
                    <a:p>
                      <a:pPr indent="0">
                        <a:buNone/>
                      </a:pPr>
                      <a:r>
                        <a:rPr lang="en-US" sz="1800">
                          <a:solidFill>
                            <a:srgbClr val="FF0000"/>
                          </a:solidFill>
                          <a:sym typeface="+mn-ea"/>
                        </a:rPr>
                        <a:t>数据写入Hive</a:t>
                      </a:r>
                      <a:endParaRPr lang="en-US" altLang="en-US" sz="1800">
                        <a:solidFill>
                          <a:srgbClr val="FF0000"/>
                        </a:solidFill>
                        <a:sym typeface="+mn-ea"/>
                      </a:endParaRPr>
                    </a:p>
                  </a:txBody>
                  <a:tcPr marL="68580" marR="68580" marT="0" marB="0" vert="horz" anchor="t"/>
                </a:tc>
              </a:tr>
              <a:tr h="349885">
                <a:tc>
                  <a:txBody>
                    <a:bodyPr/>
                    <a:p>
                      <a:pPr indent="0">
                        <a:buNone/>
                      </a:pPr>
                      <a:r>
                        <a:rPr lang="en-US" sz="1800"/>
                        <a:t>Logger Sink</a:t>
                      </a:r>
                      <a:endParaRPr lang="en-US" altLang="en-US" sz="1800"/>
                    </a:p>
                  </a:txBody>
                  <a:tcPr marL="68580" marR="68580" marT="0" marB="0" vert="horz" anchor="t"/>
                </a:tc>
                <a:tc>
                  <a:txBody>
                    <a:bodyPr/>
                    <a:p>
                      <a:pPr indent="0">
                        <a:buNone/>
                      </a:pPr>
                      <a:r>
                        <a:rPr lang="en-US" sz="1800"/>
                        <a:t>数据写入日志文件</a:t>
                      </a:r>
                      <a:endParaRPr lang="en-US" altLang="en-US" sz="1800"/>
                    </a:p>
                  </a:txBody>
                  <a:tcPr marL="68580" marR="68580" marT="0" marB="0" vert="horz" anchor="t"/>
                </a:tc>
              </a:tr>
              <a:tr h="349885">
                <a:tc>
                  <a:txBody>
                    <a:bodyPr/>
                    <a:p>
                      <a:pPr indent="0">
                        <a:buNone/>
                      </a:pPr>
                      <a:r>
                        <a:rPr lang="en-US" sz="1800">
                          <a:solidFill>
                            <a:srgbClr val="FF0000"/>
                          </a:solidFill>
                        </a:rPr>
                        <a:t>Avro Sink</a:t>
                      </a:r>
                      <a:endParaRPr lang="en-US" altLang="en-US" sz="1800">
                        <a:solidFill>
                          <a:srgbClr val="FF0000"/>
                        </a:solidFill>
                      </a:endParaRPr>
                    </a:p>
                  </a:txBody>
                  <a:tcPr marL="68580" marR="68580" marT="0" marB="0" vert="horz" anchor="t"/>
                </a:tc>
                <a:tc>
                  <a:txBody>
                    <a:bodyPr/>
                    <a:p>
                      <a:pPr indent="0">
                        <a:buNone/>
                      </a:pPr>
                      <a:r>
                        <a:rPr lang="en-US" sz="1800">
                          <a:solidFill>
                            <a:srgbClr val="FF0000"/>
                          </a:solidFill>
                        </a:rPr>
                        <a:t>数据被转换成Avro Event，然后发送到配置的RPC端口上</a:t>
                      </a:r>
                      <a:endParaRPr lang="en-US" altLang="en-US" sz="1800">
                        <a:solidFill>
                          <a:srgbClr val="FF0000"/>
                        </a:solidFill>
                      </a:endParaRPr>
                    </a:p>
                  </a:txBody>
                  <a:tcPr marL="68580" marR="68580" marT="0" marB="0" vert="horz" anchor="t"/>
                </a:tc>
              </a:tr>
              <a:tr h="349885">
                <a:tc>
                  <a:txBody>
                    <a:bodyPr/>
                    <a:p>
                      <a:pPr indent="0">
                        <a:buNone/>
                      </a:pPr>
                      <a:r>
                        <a:rPr lang="en-US" sz="1800">
                          <a:solidFill>
                            <a:srgbClr val="FF0000"/>
                          </a:solidFill>
                        </a:rPr>
                        <a:t>Thrift Sink</a:t>
                      </a:r>
                      <a:endParaRPr lang="en-US" altLang="en-US" sz="1800">
                        <a:solidFill>
                          <a:srgbClr val="FF0000"/>
                        </a:solidFill>
                      </a:endParaRPr>
                    </a:p>
                  </a:txBody>
                  <a:tcPr marL="68580" marR="68580" marT="0" marB="0" vert="horz" anchor="t"/>
                </a:tc>
                <a:tc>
                  <a:txBody>
                    <a:bodyPr/>
                    <a:p>
                      <a:pPr indent="0">
                        <a:buNone/>
                      </a:pPr>
                      <a:r>
                        <a:rPr lang="en-US" sz="1800"/>
                        <a:t>数据被转换成Thrift Event，然后发送到配置的RPC端口上</a:t>
                      </a:r>
                      <a:endParaRPr lang="en-US" altLang="en-US" sz="1800"/>
                    </a:p>
                  </a:txBody>
                  <a:tcPr marL="68580" marR="68580" marT="0" marB="0" vert="horz" anchor="t"/>
                </a:tc>
              </a:tr>
              <a:tr h="349885">
                <a:tc>
                  <a:txBody>
                    <a:bodyPr/>
                    <a:p>
                      <a:pPr indent="0">
                        <a:buNone/>
                      </a:pPr>
                      <a:r>
                        <a:rPr lang="en-US" sz="1800"/>
                        <a:t>IRC Sink</a:t>
                      </a:r>
                      <a:endParaRPr lang="en-US" altLang="en-US" sz="1800"/>
                    </a:p>
                  </a:txBody>
                  <a:tcPr marL="68580" marR="68580" marT="0" marB="0" vert="horz" anchor="t"/>
                </a:tc>
                <a:tc>
                  <a:txBody>
                    <a:bodyPr/>
                    <a:p>
                      <a:pPr indent="0">
                        <a:buNone/>
                      </a:pPr>
                      <a:r>
                        <a:rPr lang="en-US" sz="1800"/>
                        <a:t>数据在IRC上进行回放</a:t>
                      </a:r>
                      <a:endParaRPr lang="en-US" altLang="en-US" sz="1800"/>
                    </a:p>
                  </a:txBody>
                  <a:tcPr marL="68580" marR="68580" marT="0" marB="0" vert="horz" anchor="t"/>
                </a:tc>
              </a:tr>
              <a:tr h="349885">
                <a:tc>
                  <a:txBody>
                    <a:bodyPr/>
                    <a:p>
                      <a:pPr indent="0">
                        <a:buNone/>
                      </a:pPr>
                      <a:r>
                        <a:rPr lang="en-US" sz="1800"/>
                        <a:t>File Roll Sink</a:t>
                      </a:r>
                      <a:endParaRPr lang="en-US" altLang="en-US" sz="1800"/>
                    </a:p>
                  </a:txBody>
                  <a:tcPr marL="68580" marR="68580" marT="0" marB="0" vert="horz" anchor="t"/>
                </a:tc>
                <a:tc>
                  <a:txBody>
                    <a:bodyPr/>
                    <a:p>
                      <a:pPr indent="0">
                        <a:buNone/>
                      </a:pPr>
                      <a:r>
                        <a:rPr lang="en-US" sz="1800"/>
                        <a:t>数据存储到本地文件系统</a:t>
                      </a:r>
                      <a:endParaRPr lang="en-US" altLang="en-US" sz="1800"/>
                    </a:p>
                  </a:txBody>
                  <a:tcPr marL="68580" marR="68580" marT="0" marB="0" vert="horz" anchor="t"/>
                </a:tc>
              </a:tr>
              <a:tr h="349885">
                <a:tc>
                  <a:txBody>
                    <a:bodyPr/>
                    <a:p>
                      <a:pPr indent="0">
                        <a:buNone/>
                      </a:pPr>
                      <a:r>
                        <a:rPr lang="en-US" sz="1800"/>
                        <a:t>Null Sink</a:t>
                      </a:r>
                      <a:endParaRPr lang="en-US" altLang="en-US" sz="1800"/>
                    </a:p>
                  </a:txBody>
                  <a:tcPr marL="68580" marR="68580" marT="0" marB="0" vert="horz" anchor="t"/>
                </a:tc>
                <a:tc>
                  <a:txBody>
                    <a:bodyPr/>
                    <a:p>
                      <a:pPr indent="0">
                        <a:buNone/>
                      </a:pPr>
                      <a:r>
                        <a:rPr lang="en-US" sz="1800"/>
                        <a:t>丢弃所有数据</a:t>
                      </a:r>
                      <a:endParaRPr lang="en-US" altLang="en-US" sz="1800"/>
                    </a:p>
                  </a:txBody>
                  <a:tcPr marL="68580" marR="68580" marT="0" marB="0" vert="horz" anchor="t"/>
                </a:tc>
              </a:tr>
              <a:tr h="349885">
                <a:tc>
                  <a:txBody>
                    <a:bodyPr/>
                    <a:p>
                      <a:pPr indent="0">
                        <a:buNone/>
                      </a:pPr>
                      <a:r>
                        <a:rPr lang="en-US" sz="1800"/>
                        <a:t>Morphine Solr Sink</a:t>
                      </a:r>
                      <a:endParaRPr lang="en-US" altLang="en-US" sz="1800"/>
                    </a:p>
                  </a:txBody>
                  <a:tcPr marL="68580" marR="68580" marT="0" marB="0" vert="horz" anchor="t"/>
                </a:tc>
                <a:tc>
                  <a:txBody>
                    <a:bodyPr/>
                    <a:p>
                      <a:pPr indent="0">
                        <a:buNone/>
                      </a:pPr>
                      <a:r>
                        <a:rPr lang="en-US" sz="1800"/>
                        <a:t>数据发送到Solr搜索服务器（集群）</a:t>
                      </a:r>
                      <a:endParaRPr lang="en-US" altLang="en-US" sz="1800"/>
                    </a:p>
                  </a:txBody>
                  <a:tcPr marL="68580" marR="68580" marT="0" marB="0" vert="horz" anchor="t"/>
                </a:tc>
              </a:tr>
              <a:tr h="349885">
                <a:tc>
                  <a:txBody>
                    <a:bodyPr/>
                    <a:p>
                      <a:pPr indent="0">
                        <a:buNone/>
                      </a:pPr>
                      <a:r>
                        <a:rPr lang="en-US" sz="1800">
                          <a:solidFill>
                            <a:srgbClr val="FF0000"/>
                          </a:solidFill>
                        </a:rPr>
                        <a:t>ElasticSerach Sink</a:t>
                      </a:r>
                      <a:endParaRPr lang="en-US" altLang="en-US" sz="1800">
                        <a:solidFill>
                          <a:srgbClr val="FF0000"/>
                        </a:solidFill>
                      </a:endParaRPr>
                    </a:p>
                  </a:txBody>
                  <a:tcPr marL="68580" marR="68580" marT="0" marB="0" vert="horz" anchor="t"/>
                </a:tc>
                <a:tc>
                  <a:txBody>
                    <a:bodyPr/>
                    <a:p>
                      <a:pPr indent="0">
                        <a:buNone/>
                      </a:pPr>
                      <a:r>
                        <a:rPr lang="en-US" sz="1800">
                          <a:solidFill>
                            <a:srgbClr val="FF0000"/>
                          </a:solidFill>
                        </a:rPr>
                        <a:t>数据发送到Elastic Search搜索服务器（集群）</a:t>
                      </a:r>
                      <a:endParaRPr lang="en-US" altLang="en-US" sz="1800">
                        <a:solidFill>
                          <a:srgbClr val="FF0000"/>
                        </a:solidFill>
                      </a:endParaRPr>
                    </a:p>
                  </a:txBody>
                  <a:tcPr marL="68580" marR="68580" marT="0" marB="0" vert="horz" anchor="t"/>
                </a:tc>
              </a:tr>
              <a:tr h="349885">
                <a:tc>
                  <a:txBody>
                    <a:bodyPr/>
                    <a:p>
                      <a:pPr indent="0">
                        <a:buNone/>
                      </a:pPr>
                      <a:r>
                        <a:rPr lang="en-US" sz="1800"/>
                        <a:t>Custom Sink</a:t>
                      </a:r>
                      <a:endParaRPr lang="en-US" altLang="en-US" sz="1800"/>
                    </a:p>
                  </a:txBody>
                  <a:tcPr marL="68580" marR="68580" marT="0" marB="0" vert="horz" anchor="t"/>
                </a:tc>
                <a:tc>
                  <a:txBody>
                    <a:bodyPr/>
                    <a:p>
                      <a:pPr indent="0">
                        <a:buNone/>
                      </a:pPr>
                      <a:r>
                        <a:rPr lang="en-US" sz="1800"/>
                        <a:t>自定义</a:t>
                      </a:r>
                      <a:endParaRPr lang="en-US" altLang="en-US" sz="1800"/>
                    </a:p>
                  </a:txBody>
                  <a:tcPr marL="68580" marR="68580" marT="0" marB="0" vert="horz" anchor="t"/>
                </a:tc>
              </a:tr>
            </a:tbl>
          </a:graphicData>
        </a:graphic>
      </p:graphicFrame>
      <p:sp>
        <p:nvSpPr>
          <p:cNvPr id="5" name="文本框 4"/>
          <p:cNvSpPr txBox="1"/>
          <p:nvPr/>
        </p:nvSpPr>
        <p:spPr>
          <a:xfrm>
            <a:off x="1139190" y="6484620"/>
            <a:ext cx="5496560" cy="368300"/>
          </a:xfrm>
          <a:prstGeom prst="rect">
            <a:avLst/>
          </a:prstGeom>
          <a:noFill/>
        </p:spPr>
        <p:txBody>
          <a:bodyPr wrap="square" rtlCol="0">
            <a:spAutoFit/>
          </a:bodyPr>
          <a:p>
            <a:r>
              <a:rPr lang="zh-CN" altLang="en-US"/>
              <a:t>更多属性请参考官方文档</a:t>
            </a:r>
            <a:endParaRPr lang="zh-CN" altLang="en-US"/>
          </a:p>
        </p:txBody>
      </p:sp>
      <p:sp>
        <p:nvSpPr>
          <p:cNvPr id="4" name="Text Box 18"/>
          <p:cNvSpPr txBox="1">
            <a:spLocks noChangeArrowheads="1"/>
          </p:cNvSpPr>
          <p:nvPr userDrawn="1"/>
        </p:nvSpPr>
        <p:spPr bwMode="gray">
          <a:xfrm>
            <a:off x="575945" y="836930"/>
            <a:ext cx="55695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 7.4.1 F</a:t>
            </a:r>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lume</a:t>
            </a:r>
            <a:r>
              <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的组件类型</a:t>
            </a:r>
            <a:endPar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34" name="文本框 33"/>
          <p:cNvSpPr txBox="1"/>
          <p:nvPr/>
        </p:nvSpPr>
        <p:spPr>
          <a:xfrm>
            <a:off x="591820" y="1537335"/>
            <a:ext cx="5200015" cy="398780"/>
          </a:xfrm>
          <a:prstGeom prst="rect">
            <a:avLst/>
          </a:prstGeom>
          <a:noFill/>
        </p:spPr>
        <p:txBody>
          <a:bodyPr wrap="square" rtlCol="0">
            <a:spAutoFit/>
          </a:bodyPr>
          <a:p>
            <a:r>
              <a:rPr lang="zh-CN" altLang="en-US" sz="2000"/>
              <a:t>（</a:t>
            </a:r>
            <a:r>
              <a:rPr lang="en-US" altLang="zh-CN" sz="2000"/>
              <a:t>3</a:t>
            </a:r>
            <a:r>
              <a:rPr lang="zh-CN" altLang="en-US" sz="2000"/>
              <a:t>）</a:t>
            </a:r>
            <a:r>
              <a:rPr lang="en-US" sz="2000"/>
              <a:t>Sink</a:t>
            </a:r>
            <a:r>
              <a:rPr lang="zh-CN" altLang="en-US" sz="2000"/>
              <a:t>类型</a:t>
            </a:r>
            <a:endParaRPr lang="zh-CN" alt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Text Box 18"/>
          <p:cNvSpPr txBox="1">
            <a:spLocks noChangeArrowheads="1"/>
          </p:cNvSpPr>
          <p:nvPr userDrawn="1"/>
        </p:nvSpPr>
        <p:spPr bwMode="gray">
          <a:xfrm>
            <a:off x="575945" y="836930"/>
            <a:ext cx="55695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 7.4.2 F</a:t>
            </a:r>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lume</a:t>
            </a:r>
            <a:r>
              <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常用使用场景（了解）</a:t>
            </a:r>
            <a:endPar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24" name="矩形 23"/>
          <p:cNvSpPr/>
          <p:nvPr>
            <p:custDataLst>
              <p:tags r:id="rId1"/>
            </p:custDataLst>
          </p:nvPr>
        </p:nvSpPr>
        <p:spPr>
          <a:xfrm>
            <a:off x="1355725" y="3599180"/>
            <a:ext cx="1382395" cy="2470150"/>
          </a:xfrm>
          <a:prstGeom prst="rect">
            <a:avLst/>
          </a:prstGeom>
        </p:spPr>
        <p:txBody>
          <a:bodyPr lIns="0" tIns="0" rIns="0" bIns="0" anchor="t" anchorCtr="0">
            <a:normAutofit fontScale="90000"/>
          </a:bodyPr>
          <a:p>
            <a:pPr algn="ctr">
              <a:lnSpc>
                <a:spcPct val="120000"/>
              </a:lnSpc>
            </a:pPr>
            <a:r>
              <a:rPr lang="zh-CN" altLang="en-US" sz="2000">
                <a:sym typeface="+mn-ea"/>
              </a:rPr>
              <a:t>使用avro source ,memory,logger </a:t>
            </a:r>
            <a:r>
              <a:rPr lang="en-US" altLang="zh-CN" sz="2000">
                <a:sym typeface="+mn-ea"/>
              </a:rPr>
              <a:t>sink</a:t>
            </a:r>
            <a:r>
              <a:rPr lang="zh-CN" altLang="en-US" sz="2000">
                <a:sym typeface="+mn-ea"/>
              </a:rPr>
              <a:t> 将收集到的日志打印在标准输出，适合测试。</a:t>
            </a:r>
            <a:endParaRPr lang="zh-CN" altLang="en-US" sz="2000" dirty="0">
              <a:solidFill>
                <a:schemeClr val="tx1">
                  <a:lumMod val="75000"/>
                  <a:lumOff val="25000"/>
                </a:schemeClr>
              </a:solidFill>
              <a:sym typeface="Arial" panose="020B0604020202020204" pitchFamily="34" charset="0"/>
            </a:endParaRPr>
          </a:p>
        </p:txBody>
      </p:sp>
      <p:sp>
        <p:nvSpPr>
          <p:cNvPr id="7" name="任意多边形 6"/>
          <p:cNvSpPr/>
          <p:nvPr>
            <p:custDataLst>
              <p:tags r:id="rId2"/>
            </p:custDataLst>
          </p:nvPr>
        </p:nvSpPr>
        <p:spPr>
          <a:xfrm>
            <a:off x="2303145" y="2544445"/>
            <a:ext cx="977265" cy="55816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p>
            <a:pPr algn="ctr"/>
            <a:endParaRPr lang="zh-CN" altLang="en-US">
              <a:solidFill>
                <a:srgbClr val="FFFFFF"/>
              </a:solidFill>
              <a:sym typeface="Arial" panose="020B0604020202020204" pitchFamily="34" charset="0"/>
            </a:endParaRPr>
          </a:p>
        </p:txBody>
      </p:sp>
      <p:sp>
        <p:nvSpPr>
          <p:cNvPr id="13" name="任意多边形 12"/>
          <p:cNvSpPr/>
          <p:nvPr>
            <p:custDataLst>
              <p:tags r:id="rId3"/>
            </p:custDataLst>
          </p:nvPr>
        </p:nvSpPr>
        <p:spPr>
          <a:xfrm>
            <a:off x="3853180" y="2544445"/>
            <a:ext cx="977265" cy="55816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p>
            <a:pPr algn="ctr"/>
            <a:endParaRPr lang="zh-CN" altLang="en-US">
              <a:solidFill>
                <a:srgbClr val="FFFFFF"/>
              </a:solidFill>
              <a:sym typeface="Arial" panose="020B0604020202020204" pitchFamily="34" charset="0"/>
            </a:endParaRPr>
          </a:p>
        </p:txBody>
      </p:sp>
      <p:sp>
        <p:nvSpPr>
          <p:cNvPr id="14" name="任意多边形 13"/>
          <p:cNvSpPr/>
          <p:nvPr>
            <p:custDataLst>
              <p:tags r:id="rId4"/>
            </p:custDataLst>
          </p:nvPr>
        </p:nvSpPr>
        <p:spPr>
          <a:xfrm>
            <a:off x="5402580" y="2544445"/>
            <a:ext cx="977265" cy="55816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p>
            <a:pPr algn="ctr"/>
            <a:endParaRPr lang="zh-CN" altLang="en-US">
              <a:solidFill>
                <a:srgbClr val="FFFFFF"/>
              </a:solidFill>
              <a:sym typeface="Arial" panose="020B0604020202020204" pitchFamily="34" charset="0"/>
            </a:endParaRPr>
          </a:p>
        </p:txBody>
      </p:sp>
      <p:sp>
        <p:nvSpPr>
          <p:cNvPr id="16" name="椭圆 15"/>
          <p:cNvSpPr/>
          <p:nvPr>
            <p:custDataLst>
              <p:tags r:id="rId5"/>
            </p:custDataLst>
          </p:nvPr>
        </p:nvSpPr>
        <p:spPr>
          <a:xfrm>
            <a:off x="3097530" y="2354580"/>
            <a:ext cx="937895" cy="9378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p>
            <a:pPr algn="ctr"/>
            <a:r>
              <a:rPr lang="zh-CN" altLang="en-US">
                <a:solidFill>
                  <a:schemeClr val="bg1"/>
                </a:solidFill>
                <a:sym typeface="Arial" panose="020B0604020202020204" pitchFamily="34" charset="0"/>
              </a:rPr>
              <a:t>场景</a:t>
            </a:r>
            <a:r>
              <a:rPr lang="en-US" altLang="zh-CN">
                <a:solidFill>
                  <a:schemeClr val="bg1"/>
                </a:solidFill>
                <a:sym typeface="Arial" panose="020B0604020202020204" pitchFamily="34" charset="0"/>
              </a:rPr>
              <a:t>2</a:t>
            </a:r>
            <a:endParaRPr lang="en-US" altLang="zh-CN">
              <a:solidFill>
                <a:schemeClr val="bg1"/>
              </a:solidFill>
              <a:sym typeface="Arial" panose="020B0604020202020204" pitchFamily="34" charset="0"/>
            </a:endParaRPr>
          </a:p>
        </p:txBody>
      </p:sp>
      <p:sp>
        <p:nvSpPr>
          <p:cNvPr id="17" name="椭圆 16"/>
          <p:cNvSpPr/>
          <p:nvPr>
            <p:custDataLst>
              <p:tags r:id="rId6"/>
            </p:custDataLst>
          </p:nvPr>
        </p:nvSpPr>
        <p:spPr>
          <a:xfrm>
            <a:off x="1548130" y="2354580"/>
            <a:ext cx="937895" cy="9378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p>
            <a:pPr algn="ctr"/>
            <a:r>
              <a:rPr lang="zh-CN" altLang="en-US">
                <a:solidFill>
                  <a:schemeClr val="bg1"/>
                </a:solidFill>
                <a:sym typeface="Arial" panose="020B0604020202020204" pitchFamily="34" charset="0"/>
              </a:rPr>
              <a:t>场景</a:t>
            </a:r>
            <a:r>
              <a:rPr lang="en-US" altLang="zh-CN">
                <a:solidFill>
                  <a:schemeClr val="bg1"/>
                </a:solidFill>
                <a:sym typeface="Arial" panose="020B0604020202020204" pitchFamily="34" charset="0"/>
              </a:rPr>
              <a:t>1</a:t>
            </a:r>
            <a:endParaRPr lang="zh-CN" altLang="en-US">
              <a:solidFill>
                <a:schemeClr val="bg1"/>
              </a:solidFill>
              <a:sym typeface="Arial" panose="020B0604020202020204" pitchFamily="34" charset="0"/>
            </a:endParaRPr>
          </a:p>
        </p:txBody>
      </p:sp>
      <p:sp>
        <p:nvSpPr>
          <p:cNvPr id="19" name="椭圆 18"/>
          <p:cNvSpPr/>
          <p:nvPr>
            <p:custDataLst>
              <p:tags r:id="rId7"/>
            </p:custDataLst>
          </p:nvPr>
        </p:nvSpPr>
        <p:spPr>
          <a:xfrm>
            <a:off x="4647565" y="2354580"/>
            <a:ext cx="937895" cy="9378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p>
            <a:pPr algn="ctr"/>
            <a:r>
              <a:rPr lang="zh-CN" altLang="en-US">
                <a:solidFill>
                  <a:schemeClr val="bg1"/>
                </a:solidFill>
                <a:sym typeface="Arial" panose="020B0604020202020204" pitchFamily="34" charset="0"/>
              </a:rPr>
              <a:t>场景</a:t>
            </a:r>
            <a:r>
              <a:rPr lang="en-US" altLang="zh-CN">
                <a:solidFill>
                  <a:schemeClr val="bg1"/>
                </a:solidFill>
                <a:sym typeface="Arial" panose="020B0604020202020204" pitchFamily="34" charset="0"/>
              </a:rPr>
              <a:t>3</a:t>
            </a:r>
            <a:endParaRPr lang="en-US" altLang="zh-CN">
              <a:solidFill>
                <a:schemeClr val="bg1"/>
              </a:solidFill>
              <a:sym typeface="Arial" panose="020B0604020202020204" pitchFamily="34" charset="0"/>
            </a:endParaRPr>
          </a:p>
        </p:txBody>
      </p:sp>
      <p:sp>
        <p:nvSpPr>
          <p:cNvPr id="20" name="椭圆 19"/>
          <p:cNvSpPr/>
          <p:nvPr>
            <p:custDataLst>
              <p:tags r:id="rId8"/>
            </p:custDataLst>
          </p:nvPr>
        </p:nvSpPr>
        <p:spPr>
          <a:xfrm>
            <a:off x="6197600" y="2354580"/>
            <a:ext cx="937895" cy="9378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p>
            <a:pPr algn="ctr"/>
            <a:r>
              <a:rPr lang="zh-CN" altLang="en-US">
                <a:solidFill>
                  <a:schemeClr val="bg1"/>
                </a:solidFill>
                <a:sym typeface="Arial" panose="020B0604020202020204" pitchFamily="34" charset="0"/>
              </a:rPr>
              <a:t>场景</a:t>
            </a:r>
            <a:r>
              <a:rPr lang="en-US" altLang="zh-CN">
                <a:solidFill>
                  <a:schemeClr val="bg1"/>
                </a:solidFill>
                <a:sym typeface="Arial" panose="020B0604020202020204" pitchFamily="34" charset="0"/>
              </a:rPr>
              <a:t>4</a:t>
            </a:r>
            <a:endParaRPr lang="zh-CN" altLang="en-US">
              <a:solidFill>
                <a:schemeClr val="bg1"/>
              </a:solidFill>
              <a:sym typeface="Arial" panose="020B0604020202020204" pitchFamily="34" charset="0"/>
            </a:endParaRPr>
          </a:p>
        </p:txBody>
      </p:sp>
      <p:sp>
        <p:nvSpPr>
          <p:cNvPr id="22" name="矩形 21"/>
          <p:cNvSpPr/>
          <p:nvPr>
            <p:custDataLst>
              <p:tags r:id="rId9"/>
            </p:custDataLst>
          </p:nvPr>
        </p:nvSpPr>
        <p:spPr>
          <a:xfrm>
            <a:off x="1393825" y="1715135"/>
            <a:ext cx="1246505" cy="617855"/>
          </a:xfrm>
          <a:prstGeom prst="rect">
            <a:avLst/>
          </a:prstGeom>
        </p:spPr>
        <p:txBody>
          <a:bodyPr anchor="ctr" anchorCtr="0">
            <a:normAutofit/>
          </a:bodyPr>
          <a:p>
            <a:pPr algn="ctr"/>
            <a:r>
              <a:rPr lang="en-US" altLang="zh-CN" sz="2000" smtClean="0">
                <a:solidFill>
                  <a:schemeClr val="accent1">
                    <a:lumMod val="75000"/>
                  </a:schemeClr>
                </a:solidFill>
                <a:latin typeface="+mj-lt"/>
                <a:ea typeface="+mj-ea"/>
                <a:cs typeface="+mj-cs"/>
                <a:sym typeface="Arial" panose="020B0604020202020204" pitchFamily="34" charset="0"/>
              </a:rPr>
              <a:t> </a:t>
            </a:r>
            <a:endParaRPr lang="en-US" altLang="zh-CN" sz="2000" smtClean="0">
              <a:solidFill>
                <a:schemeClr val="accent1">
                  <a:lumMod val="75000"/>
                </a:schemeClr>
              </a:solidFill>
              <a:latin typeface="+mj-lt"/>
              <a:ea typeface="+mj-ea"/>
              <a:cs typeface="+mj-cs"/>
              <a:sym typeface="Arial" panose="020B0604020202020204" pitchFamily="34" charset="0"/>
            </a:endParaRPr>
          </a:p>
        </p:txBody>
      </p:sp>
      <p:sp>
        <p:nvSpPr>
          <p:cNvPr id="31" name="矩形 30"/>
          <p:cNvSpPr/>
          <p:nvPr>
            <p:custDataLst>
              <p:tags r:id="rId10"/>
            </p:custDataLst>
          </p:nvPr>
        </p:nvSpPr>
        <p:spPr>
          <a:xfrm>
            <a:off x="2942590" y="1715135"/>
            <a:ext cx="1246505" cy="617855"/>
          </a:xfrm>
          <a:prstGeom prst="rect">
            <a:avLst/>
          </a:prstGeom>
        </p:spPr>
        <p:txBody>
          <a:bodyPr anchor="ctr" anchorCtr="0">
            <a:normAutofit/>
          </a:bodyPr>
          <a:p>
            <a:pPr algn="ctr"/>
            <a:r>
              <a:rPr lang="en-US" altLang="zh-CN" sz="2000" smtClean="0">
                <a:solidFill>
                  <a:schemeClr val="accent1">
                    <a:lumMod val="75000"/>
                  </a:schemeClr>
                </a:solidFill>
                <a:latin typeface="+mj-lt"/>
                <a:ea typeface="+mj-ea"/>
                <a:cs typeface="+mj-cs"/>
                <a:sym typeface="Arial" panose="020B0604020202020204" pitchFamily="34" charset="0"/>
              </a:rPr>
              <a:t> </a:t>
            </a:r>
            <a:endParaRPr lang="en-US" altLang="zh-CN" sz="2000" smtClean="0">
              <a:solidFill>
                <a:schemeClr val="accent1">
                  <a:lumMod val="75000"/>
                </a:schemeClr>
              </a:solidFill>
              <a:latin typeface="+mj-lt"/>
              <a:ea typeface="+mj-ea"/>
              <a:cs typeface="+mj-cs"/>
              <a:sym typeface="Arial" panose="020B0604020202020204" pitchFamily="34" charset="0"/>
            </a:endParaRPr>
          </a:p>
        </p:txBody>
      </p:sp>
      <p:sp>
        <p:nvSpPr>
          <p:cNvPr id="32" name="矩形 31"/>
          <p:cNvSpPr/>
          <p:nvPr>
            <p:custDataLst>
              <p:tags r:id="rId11"/>
            </p:custDataLst>
          </p:nvPr>
        </p:nvSpPr>
        <p:spPr>
          <a:xfrm>
            <a:off x="4491990" y="1715135"/>
            <a:ext cx="1246505" cy="617855"/>
          </a:xfrm>
          <a:prstGeom prst="rect">
            <a:avLst/>
          </a:prstGeom>
        </p:spPr>
        <p:txBody>
          <a:bodyPr anchor="ctr" anchorCtr="0">
            <a:normAutofit/>
          </a:bodyPr>
          <a:p>
            <a:pPr algn="ctr"/>
            <a:r>
              <a:rPr lang="en-US" altLang="zh-CN" sz="2000" smtClean="0">
                <a:solidFill>
                  <a:schemeClr val="accent1">
                    <a:lumMod val="75000"/>
                  </a:schemeClr>
                </a:solidFill>
                <a:latin typeface="+mj-lt"/>
                <a:ea typeface="+mj-ea"/>
                <a:cs typeface="+mj-cs"/>
                <a:sym typeface="Arial" panose="020B0604020202020204" pitchFamily="34" charset="0"/>
              </a:rPr>
              <a:t> </a:t>
            </a:r>
            <a:endParaRPr lang="en-US" altLang="zh-CN" sz="2000" smtClean="0">
              <a:solidFill>
                <a:schemeClr val="accent1">
                  <a:lumMod val="75000"/>
                </a:schemeClr>
              </a:solidFill>
              <a:latin typeface="+mj-lt"/>
              <a:ea typeface="+mj-ea"/>
              <a:cs typeface="+mj-cs"/>
              <a:sym typeface="Arial" panose="020B0604020202020204" pitchFamily="34" charset="0"/>
            </a:endParaRPr>
          </a:p>
        </p:txBody>
      </p:sp>
      <p:sp>
        <p:nvSpPr>
          <p:cNvPr id="33" name="矩形 32"/>
          <p:cNvSpPr/>
          <p:nvPr>
            <p:custDataLst>
              <p:tags r:id="rId12"/>
            </p:custDataLst>
          </p:nvPr>
        </p:nvSpPr>
        <p:spPr>
          <a:xfrm>
            <a:off x="6040755" y="1715135"/>
            <a:ext cx="1246505" cy="617855"/>
          </a:xfrm>
          <a:prstGeom prst="rect">
            <a:avLst/>
          </a:prstGeom>
        </p:spPr>
        <p:txBody>
          <a:bodyPr anchor="ctr" anchorCtr="0">
            <a:normAutofit/>
          </a:bodyPr>
          <a:p>
            <a:pPr algn="ctr"/>
            <a:r>
              <a:rPr lang="en-US" altLang="zh-CN" sz="2000" smtClean="0">
                <a:solidFill>
                  <a:schemeClr val="accent1">
                    <a:lumMod val="75000"/>
                  </a:schemeClr>
                </a:solidFill>
                <a:latin typeface="+mj-lt"/>
                <a:ea typeface="+mj-ea"/>
                <a:cs typeface="+mj-cs"/>
                <a:sym typeface="Arial" panose="020B0604020202020204" pitchFamily="34" charset="0"/>
              </a:rPr>
              <a:t> </a:t>
            </a:r>
            <a:endParaRPr lang="en-US" altLang="zh-CN" sz="2000" smtClean="0">
              <a:solidFill>
                <a:schemeClr val="accent1">
                  <a:lumMod val="75000"/>
                </a:schemeClr>
              </a:solidFill>
              <a:latin typeface="+mj-lt"/>
              <a:ea typeface="+mj-ea"/>
              <a:cs typeface="+mj-cs"/>
              <a:sym typeface="Arial" panose="020B0604020202020204" pitchFamily="34" charset="0"/>
            </a:endParaRPr>
          </a:p>
        </p:txBody>
      </p:sp>
      <p:sp>
        <p:nvSpPr>
          <p:cNvPr id="34" name="矩形 33"/>
          <p:cNvSpPr/>
          <p:nvPr>
            <p:custDataLst>
              <p:tags r:id="rId13"/>
            </p:custDataLst>
          </p:nvPr>
        </p:nvSpPr>
        <p:spPr>
          <a:xfrm>
            <a:off x="7589520" y="1715135"/>
            <a:ext cx="1246505" cy="617855"/>
          </a:xfrm>
          <a:prstGeom prst="rect">
            <a:avLst/>
          </a:prstGeom>
        </p:spPr>
        <p:txBody>
          <a:bodyPr anchor="ctr" anchorCtr="0">
            <a:normAutofit/>
          </a:bodyPr>
          <a:p>
            <a:pPr algn="ctr"/>
            <a:r>
              <a:rPr lang="en-US" altLang="zh-CN" sz="2000" smtClean="0">
                <a:solidFill>
                  <a:schemeClr val="accent1">
                    <a:lumMod val="75000"/>
                  </a:schemeClr>
                </a:solidFill>
                <a:latin typeface="+mj-lt"/>
                <a:ea typeface="+mj-ea"/>
                <a:cs typeface="+mj-cs"/>
                <a:sym typeface="Arial" panose="020B0604020202020204" pitchFamily="34" charset="0"/>
              </a:rPr>
              <a:t> </a:t>
            </a:r>
            <a:endParaRPr lang="en-US" altLang="zh-CN" sz="2000" smtClean="0">
              <a:solidFill>
                <a:schemeClr val="accent1">
                  <a:lumMod val="75000"/>
                </a:schemeClr>
              </a:solidFill>
              <a:latin typeface="+mj-lt"/>
              <a:ea typeface="+mj-ea"/>
              <a:cs typeface="+mj-cs"/>
              <a:sym typeface="Arial" panose="020B0604020202020204" pitchFamily="34" charset="0"/>
            </a:endParaRPr>
          </a:p>
        </p:txBody>
      </p:sp>
      <p:sp>
        <p:nvSpPr>
          <p:cNvPr id="37" name="矩形 36"/>
          <p:cNvSpPr/>
          <p:nvPr>
            <p:custDataLst>
              <p:tags r:id="rId14"/>
            </p:custDataLst>
          </p:nvPr>
        </p:nvSpPr>
        <p:spPr>
          <a:xfrm>
            <a:off x="2903220" y="3599180"/>
            <a:ext cx="1382395" cy="2470150"/>
          </a:xfrm>
          <a:prstGeom prst="rect">
            <a:avLst/>
          </a:prstGeom>
        </p:spPr>
        <p:txBody>
          <a:bodyPr lIns="0" tIns="0" rIns="0" bIns="0" anchor="t" anchorCtr="0">
            <a:normAutofit/>
          </a:bodyPr>
          <a:p>
            <a:pPr algn="ctr">
              <a:lnSpc>
                <a:spcPct val="120000"/>
              </a:lnSpc>
            </a:pPr>
            <a:r>
              <a:rPr lang="zh-CN" altLang="en-US" sz="2000">
                <a:sym typeface="+mn-ea"/>
              </a:rPr>
              <a:t>使用avro source,kafka channel,hdfs  </a:t>
            </a:r>
            <a:r>
              <a:rPr lang="en-US" altLang="zh-CN" sz="2000">
                <a:sym typeface="+mn-ea"/>
              </a:rPr>
              <a:t>sink</a:t>
            </a:r>
            <a:r>
              <a:rPr lang="zh-CN" altLang="en-US" sz="2000">
                <a:sym typeface="+mn-ea"/>
              </a:rPr>
              <a:t> 将日志保存在hdfs上</a:t>
            </a:r>
            <a:endParaRPr lang="zh-CN" altLang="en-US" sz="2000" dirty="0">
              <a:solidFill>
                <a:schemeClr val="tx1">
                  <a:lumMod val="75000"/>
                  <a:lumOff val="25000"/>
                </a:schemeClr>
              </a:solidFill>
              <a:sym typeface="Arial" panose="020B0604020202020204" pitchFamily="34" charset="0"/>
            </a:endParaRPr>
          </a:p>
        </p:txBody>
      </p:sp>
      <p:sp>
        <p:nvSpPr>
          <p:cNvPr id="38" name="矩形 37"/>
          <p:cNvSpPr/>
          <p:nvPr>
            <p:custDataLst>
              <p:tags r:id="rId15"/>
            </p:custDataLst>
          </p:nvPr>
        </p:nvSpPr>
        <p:spPr>
          <a:xfrm>
            <a:off x="4450715" y="3599180"/>
            <a:ext cx="1382395" cy="2470150"/>
          </a:xfrm>
          <a:prstGeom prst="rect">
            <a:avLst/>
          </a:prstGeom>
        </p:spPr>
        <p:txBody>
          <a:bodyPr lIns="0" tIns="0" rIns="0" bIns="0" anchor="t" anchorCtr="0">
            <a:normAutofit fontScale="90000"/>
          </a:bodyPr>
          <a:p>
            <a:pPr algn="ctr">
              <a:lnSpc>
                <a:spcPct val="120000"/>
              </a:lnSpc>
            </a:pPr>
            <a:r>
              <a:rPr lang="zh-CN" altLang="en-US" sz="2000">
                <a:sym typeface="+mn-ea"/>
              </a:rPr>
              <a:t>利用Spooling Directory Source,memory </a:t>
            </a:r>
            <a:r>
              <a:rPr lang="en-US" altLang="zh-CN" sz="2000">
                <a:sym typeface="+mn-ea"/>
              </a:rPr>
              <a:t>channel</a:t>
            </a:r>
            <a:r>
              <a:rPr lang="zh-CN" altLang="en-US" sz="2000">
                <a:sym typeface="+mn-ea"/>
              </a:rPr>
              <a:t>,hdfs </a:t>
            </a:r>
            <a:r>
              <a:rPr lang="en-US" altLang="zh-CN" sz="2000">
                <a:sym typeface="+mn-ea"/>
              </a:rPr>
              <a:t>sink</a:t>
            </a:r>
            <a:r>
              <a:rPr lang="zh-CN" altLang="en-US" sz="2000">
                <a:sym typeface="+mn-ea"/>
              </a:rPr>
              <a:t>  监控生成的avro文件</a:t>
            </a:r>
            <a:endParaRPr lang="zh-CN" altLang="en-US" sz="2000" dirty="0">
              <a:solidFill>
                <a:schemeClr val="tx1">
                  <a:lumMod val="75000"/>
                  <a:lumOff val="25000"/>
                </a:schemeClr>
              </a:solidFill>
              <a:sym typeface="Arial" panose="020B0604020202020204" pitchFamily="34" charset="0"/>
            </a:endParaRPr>
          </a:p>
        </p:txBody>
      </p:sp>
      <p:sp>
        <p:nvSpPr>
          <p:cNvPr id="39" name="矩形 38"/>
          <p:cNvSpPr/>
          <p:nvPr>
            <p:custDataLst>
              <p:tags r:id="rId16"/>
            </p:custDataLst>
          </p:nvPr>
        </p:nvSpPr>
        <p:spPr>
          <a:xfrm>
            <a:off x="5997575" y="3599180"/>
            <a:ext cx="1382395" cy="2470150"/>
          </a:xfrm>
          <a:prstGeom prst="rect">
            <a:avLst/>
          </a:prstGeom>
        </p:spPr>
        <p:txBody>
          <a:bodyPr lIns="0" tIns="0" rIns="0" bIns="0" anchor="t" anchorCtr="0">
            <a:normAutofit/>
          </a:bodyPr>
          <a:p>
            <a:pPr algn="ctr">
              <a:lnSpc>
                <a:spcPct val="120000"/>
              </a:lnSpc>
            </a:pPr>
            <a:r>
              <a:rPr lang="zh-CN" altLang="en-US" sz="2000" dirty="0">
                <a:solidFill>
                  <a:schemeClr val="tx1">
                    <a:lumMod val="75000"/>
                    <a:lumOff val="25000"/>
                  </a:schemeClr>
                </a:solidFill>
                <a:sym typeface="Arial" panose="020B0604020202020204" pitchFamily="34" charset="0"/>
              </a:rPr>
              <a:t>。。。</a:t>
            </a:r>
            <a:endParaRPr lang="zh-CN" altLang="en-US" sz="2000" dirty="0">
              <a:solidFill>
                <a:schemeClr val="tx1">
                  <a:lumMod val="75000"/>
                  <a:lumOff val="25000"/>
                </a:schemeClr>
              </a:solidFill>
              <a:sym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 name="Text Box 18"/>
          <p:cNvSpPr txBox="1">
            <a:spLocks noChangeArrowheads="1"/>
          </p:cNvSpPr>
          <p:nvPr userDrawn="1"/>
        </p:nvSpPr>
        <p:spPr bwMode="gray">
          <a:xfrm>
            <a:off x="575945" y="836930"/>
            <a:ext cx="38252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 7.4.3 F</a:t>
            </a:r>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lume</a:t>
            </a:r>
            <a:r>
              <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的配置方法</a:t>
            </a:r>
            <a:endPar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45" name="矩形 44"/>
          <p:cNvSpPr/>
          <p:nvPr/>
        </p:nvSpPr>
        <p:spPr>
          <a:xfrm>
            <a:off x="2227580" y="1413510"/>
            <a:ext cx="6823710" cy="706755"/>
          </a:xfrm>
          <a:prstGeom prst="rect">
            <a:avLst/>
          </a:prstGeom>
          <a:noFill/>
          <a:ln>
            <a:noFill/>
          </a:ln>
        </p:spPr>
        <p:txBody>
          <a:bodyPr wrap="none" rtlCol="0" anchor="t">
            <a:spAutoFit/>
          </a:bodyPr>
          <a:p>
            <a:pPr algn="ctr"/>
            <a:r>
              <a:rPr lang="zh-CN" altLang="en-US" sz="4000" b="1">
                <a:ln w="22225">
                  <a:solidFill>
                    <a:schemeClr val="accent2"/>
                  </a:solidFill>
                  <a:prstDash val="solid"/>
                </a:ln>
                <a:solidFill>
                  <a:schemeClr val="accent2">
                    <a:lumMod val="40000"/>
                    <a:lumOff val="60000"/>
                  </a:schemeClr>
                </a:solidFill>
                <a:effectLst/>
              </a:rPr>
              <a:t>配置口诀：</a:t>
            </a:r>
            <a:r>
              <a:rPr lang="en-US" altLang="zh-CN" sz="4000" b="1">
                <a:ln w="22225">
                  <a:solidFill>
                    <a:schemeClr val="accent2"/>
                  </a:solidFill>
                  <a:prstDash val="solid"/>
                </a:ln>
                <a:solidFill>
                  <a:schemeClr val="accent2">
                    <a:lumMod val="40000"/>
                    <a:lumOff val="60000"/>
                  </a:schemeClr>
                </a:solidFill>
                <a:effectLst/>
              </a:rPr>
              <a:t>1</a:t>
            </a:r>
            <a:r>
              <a:rPr lang="zh-CN" altLang="en-US" sz="4000" b="1">
                <a:ln w="22225">
                  <a:solidFill>
                    <a:schemeClr val="accent2"/>
                  </a:solidFill>
                  <a:prstDash val="solid"/>
                </a:ln>
                <a:solidFill>
                  <a:schemeClr val="accent2">
                    <a:lumMod val="40000"/>
                    <a:lumOff val="60000"/>
                  </a:schemeClr>
                </a:solidFill>
                <a:effectLst/>
              </a:rPr>
              <a:t>个定义，</a:t>
            </a:r>
            <a:r>
              <a:rPr lang="en-US" altLang="zh-CN" sz="4000" b="1">
                <a:ln w="22225">
                  <a:solidFill>
                    <a:schemeClr val="accent2"/>
                  </a:solidFill>
                  <a:prstDash val="solid"/>
                </a:ln>
                <a:solidFill>
                  <a:schemeClr val="accent2">
                    <a:lumMod val="40000"/>
                    <a:lumOff val="60000"/>
                  </a:schemeClr>
                </a:solidFill>
                <a:effectLst/>
              </a:rPr>
              <a:t>3</a:t>
            </a:r>
            <a:r>
              <a:rPr lang="zh-CN" altLang="en-US" sz="4000" b="1">
                <a:ln w="22225">
                  <a:solidFill>
                    <a:schemeClr val="accent2"/>
                  </a:solidFill>
                  <a:prstDash val="solid"/>
                </a:ln>
                <a:solidFill>
                  <a:schemeClr val="accent2">
                    <a:lumMod val="40000"/>
                    <a:lumOff val="60000"/>
                  </a:schemeClr>
                </a:solidFill>
                <a:effectLst/>
              </a:rPr>
              <a:t>个配置</a:t>
            </a:r>
            <a:endParaRPr lang="zh-CN" altLang="en-US" sz="4000" b="1">
              <a:ln w="22225">
                <a:solidFill>
                  <a:schemeClr val="accent2"/>
                </a:solidFill>
                <a:prstDash val="solid"/>
              </a:ln>
              <a:solidFill>
                <a:schemeClr val="accent2">
                  <a:lumMod val="40000"/>
                  <a:lumOff val="60000"/>
                </a:schemeClr>
              </a:solidFill>
              <a:effectLst/>
            </a:endParaRPr>
          </a:p>
        </p:txBody>
      </p:sp>
      <p:cxnSp>
        <p:nvCxnSpPr>
          <p:cNvPr id="46" name="直接连接符 45"/>
          <p:cNvCxnSpPr/>
          <p:nvPr>
            <p:custDataLst>
              <p:tags r:id="rId1"/>
            </p:custDataLst>
          </p:nvPr>
        </p:nvCxnSpPr>
        <p:spPr>
          <a:xfrm>
            <a:off x="334010" y="2120265"/>
            <a:ext cx="0" cy="4493260"/>
          </a:xfrm>
          <a:prstGeom prst="line">
            <a:avLst/>
          </a:prstGeom>
          <a:ln w="25400">
            <a:solidFill>
              <a:schemeClr val="bg1">
                <a:lumMod val="75000"/>
              </a:schemeClr>
            </a:solidFill>
          </a:ln>
          <a:effectLst>
            <a:outerShdw blurRad="177800" dist="127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7" name="矩形 46"/>
          <p:cNvSpPr/>
          <p:nvPr>
            <p:custDataLst>
              <p:tags r:id="rId2"/>
            </p:custDataLst>
          </p:nvPr>
        </p:nvSpPr>
        <p:spPr>
          <a:xfrm>
            <a:off x="325755" y="2606040"/>
            <a:ext cx="2430145" cy="58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p>
            <a:pPr algn="ctr"/>
            <a:r>
              <a:rPr lang="zh-CN" altLang="en-US" dirty="0">
                <a:solidFill>
                  <a:sysClr val="window" lastClr="FFFFFF"/>
                </a:solidFill>
                <a:latin typeface="Arial" panose="020B0604020202020204" pitchFamily="34" charset="0"/>
                <a:ea typeface="黑体" panose="02010609060101010101" charset="-122"/>
                <a:cs typeface="+mn-ea"/>
                <a:sym typeface="Arial" panose="020B0604020202020204" pitchFamily="34" charset="0"/>
              </a:rPr>
              <a:t>定义名称</a:t>
            </a:r>
            <a:endParaRPr lang="zh-CN" altLang="en-US" dirty="0">
              <a:solidFill>
                <a:sysClr val="window" lastClr="FFFFFF"/>
              </a:solidFill>
              <a:latin typeface="Arial" panose="020B0604020202020204" pitchFamily="34" charset="0"/>
              <a:ea typeface="黑体" panose="02010609060101010101" charset="-122"/>
              <a:cs typeface="+mn-ea"/>
              <a:sym typeface="Arial" panose="020B0604020202020204" pitchFamily="34" charset="0"/>
            </a:endParaRPr>
          </a:p>
        </p:txBody>
      </p:sp>
      <p:sp>
        <p:nvSpPr>
          <p:cNvPr id="48" name="椭圆 47"/>
          <p:cNvSpPr/>
          <p:nvPr>
            <p:custDataLst>
              <p:tags r:id="rId3"/>
            </p:custDataLst>
          </p:nvPr>
        </p:nvSpPr>
        <p:spPr>
          <a:xfrm>
            <a:off x="86995" y="2659380"/>
            <a:ext cx="477520" cy="477520"/>
          </a:xfrm>
          <a:prstGeom prst="ellipse">
            <a:avLst/>
          </a:prstGeom>
          <a:ln w="254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p>
            <a:pPr algn="ctr"/>
            <a:r>
              <a:rPr lang="en-US" altLang="zh-CN">
                <a:solidFill>
                  <a:schemeClr val="bg1"/>
                </a:solidFill>
                <a:sym typeface="Arial" panose="020B0604020202020204" pitchFamily="34" charset="0"/>
              </a:rPr>
              <a:t>01</a:t>
            </a:r>
            <a:endParaRPr lang="zh-CN" altLang="en-US">
              <a:solidFill>
                <a:schemeClr val="bg1"/>
              </a:solidFill>
              <a:sym typeface="Arial" panose="020B0604020202020204" pitchFamily="34" charset="0"/>
            </a:endParaRPr>
          </a:p>
        </p:txBody>
      </p:sp>
      <p:sp>
        <p:nvSpPr>
          <p:cNvPr id="49" name="矩形 48"/>
          <p:cNvSpPr/>
          <p:nvPr>
            <p:custDataLst>
              <p:tags r:id="rId4"/>
            </p:custDataLst>
          </p:nvPr>
        </p:nvSpPr>
        <p:spPr>
          <a:xfrm>
            <a:off x="2918460" y="2606040"/>
            <a:ext cx="6546850" cy="584200"/>
          </a:xfrm>
          <a:prstGeom prst="rect">
            <a:avLst/>
          </a:prstGeom>
        </p:spPr>
        <p:txBody>
          <a:bodyPr wrap="square" anchor="ctr" anchorCtr="0">
            <a:noAutofit/>
          </a:bodyPr>
          <a:p>
            <a:r>
              <a:rPr lang="zh-CN" altLang="en-US" b="1">
                <a:latin typeface="微软雅黑" panose="020B0503020204020204" charset="-122"/>
                <a:ea typeface="微软雅黑" panose="020B0503020204020204" charset="-122"/>
                <a:sym typeface="+mn-ea"/>
              </a:rPr>
              <a:t>定义 </a:t>
            </a:r>
            <a:r>
              <a:rPr lang="en-US" altLang="zh-CN" b="1">
                <a:latin typeface="微软雅黑" panose="020B0503020204020204" charset="-122"/>
                <a:ea typeface="微软雅黑" panose="020B0503020204020204" charset="-122"/>
                <a:sym typeface="+mn-ea"/>
              </a:rPr>
              <a:t>a</a:t>
            </a:r>
            <a:r>
              <a:rPr lang="zh-CN" altLang="zh-CN" b="1">
                <a:latin typeface="微软雅黑" panose="020B0503020204020204" charset="-122"/>
                <a:ea typeface="微软雅黑" panose="020B0503020204020204" charset="-122"/>
                <a:sym typeface="+mn-ea"/>
              </a:rPr>
              <a:t>gent的名称、source、channel、sink的名称</a:t>
            </a:r>
            <a:endParaRPr lang="zh-CN" altLang="zh-CN" b="1">
              <a:latin typeface="微软雅黑" panose="020B0503020204020204" charset="-122"/>
              <a:ea typeface="微软雅黑" panose="020B0503020204020204" charset="-122"/>
              <a:sym typeface="+mn-ea"/>
            </a:endParaRPr>
          </a:p>
        </p:txBody>
      </p:sp>
      <p:sp>
        <p:nvSpPr>
          <p:cNvPr id="50" name="矩形 49"/>
          <p:cNvSpPr/>
          <p:nvPr>
            <p:custDataLst>
              <p:tags r:id="rId5"/>
            </p:custDataLst>
          </p:nvPr>
        </p:nvSpPr>
        <p:spPr>
          <a:xfrm>
            <a:off x="325755" y="3592830"/>
            <a:ext cx="2430145" cy="584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p>
            <a:pPr algn="ctr"/>
            <a:r>
              <a:rPr lang="en-US" altLang="zh-CN" dirty="0">
                <a:solidFill>
                  <a:sysClr val="window" lastClr="FFFFFF"/>
                </a:solidFill>
                <a:latin typeface="Arial" panose="020B0604020202020204" pitchFamily="34" charset="0"/>
                <a:ea typeface="黑体" panose="02010609060101010101" charset="-122"/>
                <a:cs typeface="+mn-ea"/>
                <a:sym typeface="Arial" panose="020B0604020202020204" pitchFamily="34" charset="0"/>
              </a:rPr>
              <a:t>channel</a:t>
            </a:r>
            <a:endParaRPr lang="en-US" altLang="zh-CN" dirty="0">
              <a:solidFill>
                <a:sysClr val="window" lastClr="FFFFFF"/>
              </a:solidFill>
              <a:latin typeface="Arial" panose="020B0604020202020204" pitchFamily="34" charset="0"/>
              <a:ea typeface="黑体" panose="02010609060101010101" charset="-122"/>
              <a:cs typeface="+mn-ea"/>
              <a:sym typeface="Arial" panose="020B0604020202020204" pitchFamily="34" charset="0"/>
            </a:endParaRPr>
          </a:p>
        </p:txBody>
      </p:sp>
      <p:sp>
        <p:nvSpPr>
          <p:cNvPr id="51" name="椭圆 50"/>
          <p:cNvSpPr/>
          <p:nvPr>
            <p:custDataLst>
              <p:tags r:id="rId6"/>
            </p:custDataLst>
          </p:nvPr>
        </p:nvSpPr>
        <p:spPr>
          <a:xfrm>
            <a:off x="86995" y="3646170"/>
            <a:ext cx="477520" cy="477520"/>
          </a:xfrm>
          <a:prstGeom prst="ellipse">
            <a:avLst/>
          </a:prstGeom>
          <a:solidFill>
            <a:schemeClr val="accent2"/>
          </a:solidFill>
          <a:ln w="254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p>
            <a:pPr algn="ctr"/>
            <a:r>
              <a:rPr lang="en-US" altLang="zh-CN">
                <a:solidFill>
                  <a:schemeClr val="bg1"/>
                </a:solidFill>
                <a:sym typeface="Arial" panose="020B0604020202020204" pitchFamily="34" charset="0"/>
              </a:rPr>
              <a:t>02</a:t>
            </a:r>
            <a:endParaRPr lang="zh-CN" altLang="en-US">
              <a:solidFill>
                <a:schemeClr val="bg1"/>
              </a:solidFill>
              <a:sym typeface="Arial" panose="020B0604020202020204" pitchFamily="34" charset="0"/>
            </a:endParaRPr>
          </a:p>
        </p:txBody>
      </p:sp>
      <p:sp>
        <p:nvSpPr>
          <p:cNvPr id="52" name="矩形 51"/>
          <p:cNvSpPr/>
          <p:nvPr>
            <p:custDataLst>
              <p:tags r:id="rId7"/>
            </p:custDataLst>
          </p:nvPr>
        </p:nvSpPr>
        <p:spPr>
          <a:xfrm>
            <a:off x="2918460" y="3592830"/>
            <a:ext cx="3077210" cy="584200"/>
          </a:xfrm>
          <a:prstGeom prst="rect">
            <a:avLst/>
          </a:prstGeom>
        </p:spPr>
        <p:txBody>
          <a:bodyPr wrap="square" anchor="ctr" anchorCtr="0">
            <a:noAutofit/>
          </a:bodyPr>
          <a:p>
            <a:r>
              <a:rPr lang="zh-CN" altLang="en-US" b="1">
                <a:latin typeface="微软雅黑" panose="020B0503020204020204" charset="-122"/>
                <a:ea typeface="微软雅黑" panose="020B0503020204020204" charset="-122"/>
                <a:sym typeface="+mn-ea"/>
              </a:rPr>
              <a:t>配置 </a:t>
            </a:r>
            <a:r>
              <a:rPr lang="en-US" altLang="zh-CN" b="1">
                <a:latin typeface="微软雅黑" panose="020B0503020204020204" charset="-122"/>
                <a:ea typeface="微软雅黑" panose="020B0503020204020204" charset="-122"/>
                <a:sym typeface="+mn-ea"/>
              </a:rPr>
              <a:t>channel</a:t>
            </a:r>
            <a:r>
              <a:rPr lang="zh-CN" altLang="en-US" b="1">
                <a:latin typeface="微软雅黑" panose="020B0503020204020204" charset="-122"/>
                <a:ea typeface="微软雅黑" panose="020B0503020204020204" charset="-122"/>
                <a:sym typeface="+mn-ea"/>
              </a:rPr>
              <a:t>组件属性</a:t>
            </a:r>
            <a:endParaRPr lang="zh-CN" altLang="en-US" b="1">
              <a:latin typeface="微软雅黑" panose="020B0503020204020204" charset="-122"/>
              <a:ea typeface="微软雅黑" panose="020B0503020204020204" charset="-122"/>
              <a:sym typeface="+mn-ea"/>
            </a:endParaRPr>
          </a:p>
        </p:txBody>
      </p:sp>
      <p:sp>
        <p:nvSpPr>
          <p:cNvPr id="53" name="矩形 52"/>
          <p:cNvSpPr/>
          <p:nvPr>
            <p:custDataLst>
              <p:tags r:id="rId8"/>
            </p:custDataLst>
          </p:nvPr>
        </p:nvSpPr>
        <p:spPr>
          <a:xfrm>
            <a:off x="325755" y="4579620"/>
            <a:ext cx="2430145" cy="584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p>
            <a:pPr algn="ctr"/>
            <a:r>
              <a:rPr lang="en-US" altLang="zh-CN" dirty="0">
                <a:solidFill>
                  <a:sysClr val="window" lastClr="FFFFFF"/>
                </a:solidFill>
                <a:latin typeface="Arial" panose="020B0604020202020204" pitchFamily="34" charset="0"/>
                <a:ea typeface="黑体" panose="02010609060101010101" charset="-122"/>
                <a:cs typeface="+mn-ea"/>
                <a:sym typeface="Arial" panose="020B0604020202020204" pitchFamily="34" charset="0"/>
              </a:rPr>
              <a:t>source</a:t>
            </a:r>
            <a:endParaRPr lang="en-US" altLang="zh-CN" dirty="0">
              <a:solidFill>
                <a:sysClr val="window" lastClr="FFFFFF"/>
              </a:solidFill>
              <a:latin typeface="Arial" panose="020B0604020202020204" pitchFamily="34" charset="0"/>
              <a:ea typeface="黑体" panose="02010609060101010101" charset="-122"/>
              <a:cs typeface="+mn-ea"/>
              <a:sym typeface="Arial" panose="020B0604020202020204" pitchFamily="34" charset="0"/>
            </a:endParaRPr>
          </a:p>
        </p:txBody>
      </p:sp>
      <p:sp>
        <p:nvSpPr>
          <p:cNvPr id="54" name="椭圆 53"/>
          <p:cNvSpPr/>
          <p:nvPr>
            <p:custDataLst>
              <p:tags r:id="rId9"/>
            </p:custDataLst>
          </p:nvPr>
        </p:nvSpPr>
        <p:spPr>
          <a:xfrm>
            <a:off x="86995" y="4632960"/>
            <a:ext cx="477520" cy="477520"/>
          </a:xfrm>
          <a:prstGeom prst="ellipse">
            <a:avLst/>
          </a:prstGeom>
          <a:solidFill>
            <a:schemeClr val="accent3"/>
          </a:solidFill>
          <a:ln w="254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p>
            <a:pPr algn="ctr"/>
            <a:r>
              <a:rPr lang="en-US" altLang="zh-CN">
                <a:solidFill>
                  <a:schemeClr val="bg1"/>
                </a:solidFill>
                <a:sym typeface="Arial" panose="020B0604020202020204" pitchFamily="34" charset="0"/>
              </a:rPr>
              <a:t>03</a:t>
            </a:r>
            <a:endParaRPr lang="zh-CN" altLang="en-US">
              <a:solidFill>
                <a:schemeClr val="bg1"/>
              </a:solidFill>
              <a:sym typeface="Arial" panose="020B0604020202020204" pitchFamily="34" charset="0"/>
            </a:endParaRPr>
          </a:p>
        </p:txBody>
      </p:sp>
      <p:sp>
        <p:nvSpPr>
          <p:cNvPr id="55" name="矩形 54"/>
          <p:cNvSpPr/>
          <p:nvPr>
            <p:custDataLst>
              <p:tags r:id="rId10"/>
            </p:custDataLst>
          </p:nvPr>
        </p:nvSpPr>
        <p:spPr>
          <a:xfrm>
            <a:off x="2918460" y="4579620"/>
            <a:ext cx="3077210" cy="584200"/>
          </a:xfrm>
          <a:prstGeom prst="rect">
            <a:avLst/>
          </a:prstGeom>
        </p:spPr>
        <p:txBody>
          <a:bodyPr wrap="square" anchor="ctr" anchorCtr="0">
            <a:noAutofit/>
          </a:bodyPr>
          <a:p>
            <a:r>
              <a:rPr lang="zh-CN" altLang="en-US" b="1">
                <a:latin typeface="微软雅黑" panose="020B0503020204020204" charset="-122"/>
                <a:ea typeface="微软雅黑" panose="020B0503020204020204" charset="-122"/>
                <a:sym typeface="+mn-ea"/>
              </a:rPr>
              <a:t>配置 source组件属性</a:t>
            </a:r>
            <a:endParaRPr lang="zh-CN" altLang="en-US" b="1">
              <a:latin typeface="微软雅黑" panose="020B0503020204020204" charset="-122"/>
              <a:ea typeface="微软雅黑" panose="020B0503020204020204" charset="-122"/>
              <a:sym typeface="+mn-ea"/>
            </a:endParaRPr>
          </a:p>
        </p:txBody>
      </p:sp>
      <p:sp>
        <p:nvSpPr>
          <p:cNvPr id="56" name="矩形 55"/>
          <p:cNvSpPr/>
          <p:nvPr>
            <p:custDataLst>
              <p:tags r:id="rId11"/>
            </p:custDataLst>
          </p:nvPr>
        </p:nvSpPr>
        <p:spPr>
          <a:xfrm>
            <a:off x="325755" y="5566410"/>
            <a:ext cx="2430145" cy="584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p>
            <a:pPr algn="ctr"/>
            <a:r>
              <a:rPr lang="en-US" altLang="zh-CN" dirty="0">
                <a:solidFill>
                  <a:sysClr val="window" lastClr="FFFFFF"/>
                </a:solidFill>
                <a:latin typeface="Arial" panose="020B0604020202020204" pitchFamily="34" charset="0"/>
                <a:ea typeface="黑体" panose="02010609060101010101" charset="-122"/>
                <a:cs typeface="+mn-ea"/>
                <a:sym typeface="Arial" panose="020B0604020202020204" pitchFamily="34" charset="0"/>
              </a:rPr>
              <a:t>sink</a:t>
            </a:r>
            <a:endParaRPr lang="zh-CN" altLang="en-US" dirty="0">
              <a:solidFill>
                <a:sysClr val="window" lastClr="FFFFFF"/>
              </a:solidFill>
              <a:latin typeface="Arial" panose="020B0604020202020204" pitchFamily="34" charset="0"/>
              <a:ea typeface="黑体" panose="02010609060101010101" charset="-122"/>
              <a:cs typeface="+mn-ea"/>
              <a:sym typeface="Arial" panose="020B0604020202020204" pitchFamily="34" charset="0"/>
            </a:endParaRPr>
          </a:p>
        </p:txBody>
      </p:sp>
      <p:sp>
        <p:nvSpPr>
          <p:cNvPr id="57" name="椭圆 56"/>
          <p:cNvSpPr/>
          <p:nvPr>
            <p:custDataLst>
              <p:tags r:id="rId12"/>
            </p:custDataLst>
          </p:nvPr>
        </p:nvSpPr>
        <p:spPr>
          <a:xfrm>
            <a:off x="86995" y="5619750"/>
            <a:ext cx="477520" cy="477520"/>
          </a:xfrm>
          <a:prstGeom prst="ellipse">
            <a:avLst/>
          </a:prstGeom>
          <a:solidFill>
            <a:schemeClr val="accent4"/>
          </a:solidFill>
          <a:ln w="254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p>
            <a:pPr algn="ctr"/>
            <a:r>
              <a:rPr lang="en-US" altLang="zh-CN">
                <a:solidFill>
                  <a:schemeClr val="bg1"/>
                </a:solidFill>
                <a:sym typeface="Arial" panose="020B0604020202020204" pitchFamily="34" charset="0"/>
              </a:rPr>
              <a:t>04</a:t>
            </a:r>
            <a:endParaRPr lang="zh-CN" altLang="en-US">
              <a:solidFill>
                <a:schemeClr val="bg1"/>
              </a:solidFill>
              <a:sym typeface="Arial" panose="020B0604020202020204" pitchFamily="34" charset="0"/>
            </a:endParaRPr>
          </a:p>
        </p:txBody>
      </p:sp>
      <p:sp>
        <p:nvSpPr>
          <p:cNvPr id="58" name="矩形 57"/>
          <p:cNvSpPr/>
          <p:nvPr>
            <p:custDataLst>
              <p:tags r:id="rId13"/>
            </p:custDataLst>
          </p:nvPr>
        </p:nvSpPr>
        <p:spPr>
          <a:xfrm>
            <a:off x="2918460" y="5566410"/>
            <a:ext cx="6546215" cy="584200"/>
          </a:xfrm>
          <a:prstGeom prst="rect">
            <a:avLst/>
          </a:prstGeom>
        </p:spPr>
        <p:txBody>
          <a:bodyPr wrap="square" anchor="ctr" anchorCtr="0">
            <a:noAutofit/>
          </a:bodyPr>
          <a:p>
            <a:r>
              <a:rPr lang="zh-CN" altLang="en-US" b="1">
                <a:latin typeface="微软雅黑" panose="020B0503020204020204" charset="-122"/>
                <a:ea typeface="微软雅黑" panose="020B0503020204020204" charset="-122"/>
                <a:sym typeface="+mn-ea"/>
              </a:rPr>
              <a:t>配置  </a:t>
            </a:r>
            <a:r>
              <a:rPr lang="en-US" altLang="zh-CN" b="1">
                <a:latin typeface="微软雅黑" panose="020B0503020204020204" charset="-122"/>
                <a:ea typeface="微软雅黑" panose="020B0503020204020204" charset="-122"/>
                <a:sym typeface="+mn-ea"/>
              </a:rPr>
              <a:t>sink</a:t>
            </a:r>
            <a:r>
              <a:rPr lang="zh-CN" altLang="en-US" b="1">
                <a:latin typeface="微软雅黑" panose="020B0503020204020204" charset="-122"/>
                <a:ea typeface="微软雅黑" panose="020B0503020204020204" charset="-122"/>
                <a:sym typeface="+mn-ea"/>
              </a:rPr>
              <a:t>组件属性</a:t>
            </a:r>
            <a:endParaRPr lang="zh-CN" altLang="zh-CN" b="1">
              <a:latin typeface="微软雅黑" panose="020B0503020204020204" charset="-122"/>
              <a:ea typeface="微软雅黑" panose="020B0503020204020204" charset="-122"/>
              <a:sym typeface="+mn-ea"/>
            </a:endParaRPr>
          </a:p>
        </p:txBody>
      </p:sp>
      <p:sp>
        <p:nvSpPr>
          <p:cNvPr id="59" name="矩形 58"/>
          <p:cNvSpPr/>
          <p:nvPr/>
        </p:nvSpPr>
        <p:spPr>
          <a:xfrm>
            <a:off x="6994525" y="4434840"/>
            <a:ext cx="3756660" cy="1322070"/>
          </a:xfrm>
          <a:prstGeom prst="rect">
            <a:avLst/>
          </a:prstGeom>
          <a:noFill/>
          <a:ln>
            <a:noFill/>
          </a:ln>
        </p:spPr>
        <p:txBody>
          <a:bodyPr wrap="none" rtlCol="0" anchor="t">
            <a:spAutoFit/>
          </a:bodyPr>
          <a:p>
            <a:pPr algn="ctr"/>
            <a:r>
              <a:rPr lang="zh-CN" altLang="en-US" sz="4000" b="1">
                <a:ln w="22225">
                  <a:solidFill>
                    <a:schemeClr val="accent2"/>
                  </a:solidFill>
                  <a:prstDash val="solid"/>
                </a:ln>
                <a:solidFill>
                  <a:schemeClr val="accent2">
                    <a:lumMod val="40000"/>
                    <a:lumOff val="60000"/>
                  </a:schemeClr>
                </a:solidFill>
                <a:effectLst/>
                <a:sym typeface="+mn-ea"/>
              </a:rPr>
              <a:t>配置项记不住？</a:t>
            </a:r>
            <a:endParaRPr lang="zh-CN" altLang="en-US" sz="4000" b="1">
              <a:ln w="22225">
                <a:solidFill>
                  <a:schemeClr val="accent2"/>
                </a:solidFill>
                <a:prstDash val="solid"/>
              </a:ln>
              <a:solidFill>
                <a:schemeClr val="accent2">
                  <a:lumMod val="40000"/>
                  <a:lumOff val="60000"/>
                </a:schemeClr>
              </a:solidFill>
              <a:effectLst/>
              <a:sym typeface="+mn-ea"/>
            </a:endParaRPr>
          </a:p>
          <a:p>
            <a:pPr algn="ctr"/>
            <a:r>
              <a:rPr lang="zh-CN" altLang="en-US" sz="4000" b="1">
                <a:ln w="22225">
                  <a:solidFill>
                    <a:schemeClr val="accent2"/>
                  </a:solidFill>
                  <a:prstDash val="solid"/>
                </a:ln>
                <a:solidFill>
                  <a:schemeClr val="accent2">
                    <a:lumMod val="40000"/>
                    <a:lumOff val="60000"/>
                  </a:schemeClr>
                </a:solidFill>
                <a:effectLst/>
                <a:sym typeface="+mn-ea"/>
              </a:rPr>
              <a:t>查官方手册啊！</a:t>
            </a:r>
            <a:endParaRPr lang="zh-CN" altLang="en-US" sz="4000" b="1">
              <a:ln w="22225">
                <a:solidFill>
                  <a:schemeClr val="accent2"/>
                </a:solidFill>
                <a:prstDash val="solid"/>
              </a:ln>
              <a:solidFill>
                <a:schemeClr val="accent2">
                  <a:lumMod val="40000"/>
                  <a:lumOff val="60000"/>
                </a:schemeClr>
              </a:solidFill>
              <a:effectLst/>
            </a:endParaRPr>
          </a:p>
        </p:txBody>
      </p:sp>
      <p:sp>
        <p:nvSpPr>
          <p:cNvPr id="60" name="右大括号 59"/>
          <p:cNvSpPr/>
          <p:nvPr/>
        </p:nvSpPr>
        <p:spPr>
          <a:xfrm>
            <a:off x="5474335" y="3829685"/>
            <a:ext cx="1520190" cy="21964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21410" y="1297305"/>
            <a:ext cx="10857865" cy="553085"/>
          </a:xfrm>
          <a:prstGeom prst="rect">
            <a:avLst/>
          </a:prstGeom>
          <a:noFill/>
        </p:spPr>
        <p:txBody>
          <a:bodyPr wrap="square" rtlCol="0" anchor="t">
            <a:spAutoFit/>
          </a:bodyPr>
          <a:p>
            <a:pPr fontAlgn="auto">
              <a:lnSpc>
                <a:spcPct val="150000"/>
              </a:lnSpc>
            </a:pPr>
            <a:r>
              <a:rPr lang="en-US" altLang="zh-CN" sz="2000" b="1">
                <a:latin typeface="微软雅黑" panose="020B0503020204020204" charset="-122"/>
                <a:ea typeface="微软雅黑" panose="020B0503020204020204" charset="-122"/>
                <a:sym typeface="+mn-ea"/>
              </a:rPr>
              <a:t>1</a:t>
            </a:r>
            <a:r>
              <a:rPr lang="zh-CN" altLang="en-US" sz="2000" b="1">
                <a:latin typeface="微软雅黑" panose="020B0503020204020204" charset="-122"/>
                <a:ea typeface="微软雅黑" panose="020B0503020204020204" charset="-122"/>
                <a:sym typeface="+mn-ea"/>
              </a:rPr>
              <a:t>、定义 </a:t>
            </a:r>
            <a:r>
              <a:rPr lang="en-US" altLang="zh-CN" sz="2000" b="1">
                <a:latin typeface="微软雅黑" panose="020B0503020204020204" charset="-122"/>
                <a:ea typeface="微软雅黑" panose="020B0503020204020204" charset="-122"/>
                <a:sym typeface="+mn-ea"/>
              </a:rPr>
              <a:t>a</a:t>
            </a:r>
            <a:r>
              <a:rPr lang="zh-CN" altLang="zh-CN" sz="2000" b="1">
                <a:latin typeface="微软雅黑" panose="020B0503020204020204" charset="-122"/>
                <a:ea typeface="微软雅黑" panose="020B0503020204020204" charset="-122"/>
                <a:sym typeface="+mn-ea"/>
              </a:rPr>
              <a:t>gent的名称、source、channel、sink的名称</a:t>
            </a:r>
            <a:endParaRPr lang="zh-CN" altLang="en-US" sz="2000" b="1">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1296035" y="1850390"/>
            <a:ext cx="9328150" cy="1322070"/>
          </a:xfrm>
          <a:prstGeom prst="rect">
            <a:avLst/>
          </a:prstGeom>
          <a:noFill/>
          <a:ln w="12700" cmpd="sng">
            <a:solidFill>
              <a:schemeClr val="tx1"/>
            </a:solidFill>
            <a:prstDash val="solid"/>
          </a:ln>
        </p:spPr>
        <p:txBody>
          <a:bodyPr wrap="square" rtlCol="0" anchor="t">
            <a:spAutoFit/>
          </a:bodyPr>
          <a:p>
            <a:r>
              <a:rPr lang="zh-CN" altLang="en-US" sz="2000">
                <a:latin typeface="微软雅黑" panose="020B0503020204020204" charset="-122"/>
                <a:ea typeface="微软雅黑" panose="020B0503020204020204" charset="-122"/>
              </a:rPr>
              <a:t># 一个</a:t>
            </a:r>
            <a:r>
              <a:rPr lang="en-US" altLang="zh-CN" sz="2000">
                <a:latin typeface="微软雅黑" panose="020B0503020204020204" charset="-122"/>
                <a:ea typeface="微软雅黑" panose="020B0503020204020204" charset="-122"/>
              </a:rPr>
              <a:t>agent</a:t>
            </a:r>
            <a:r>
              <a:rPr lang="zh-CN" altLang="en-US" sz="2000">
                <a:latin typeface="微软雅黑" panose="020B0503020204020204" charset="-122"/>
                <a:ea typeface="微软雅黑" panose="020B0503020204020204" charset="-122"/>
              </a:rPr>
              <a:t>，列出 sources, sinks and channels </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&lt;Agent&gt;.sources = &lt;Source&gt;</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&lt;Agent&gt;.sinks = &lt;Sink&gt;</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&lt;Agent&gt;.channels = &lt;Channel1&gt; &lt;Channel2&gt;</a:t>
            </a:r>
            <a:endParaRPr lang="zh-CN" altLang="en-US" sz="2000">
              <a:latin typeface="微软雅黑" panose="020B0503020204020204" charset="-122"/>
              <a:ea typeface="微软雅黑" panose="020B0503020204020204" charset="-122"/>
            </a:endParaRPr>
          </a:p>
        </p:txBody>
      </p:sp>
      <p:sp>
        <p:nvSpPr>
          <p:cNvPr id="5" name="Text Box 18"/>
          <p:cNvSpPr txBox="1">
            <a:spLocks noChangeArrowheads="1"/>
          </p:cNvSpPr>
          <p:nvPr userDrawn="1"/>
        </p:nvSpPr>
        <p:spPr bwMode="gray">
          <a:xfrm>
            <a:off x="575945" y="836930"/>
            <a:ext cx="55695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 7.4.3 F</a:t>
            </a:r>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lume</a:t>
            </a:r>
            <a:r>
              <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的配置方法</a:t>
            </a:r>
            <a:endPar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14" name="文本框 13"/>
          <p:cNvSpPr txBox="1"/>
          <p:nvPr/>
        </p:nvSpPr>
        <p:spPr>
          <a:xfrm>
            <a:off x="1200785" y="3625215"/>
            <a:ext cx="9381490" cy="706755"/>
          </a:xfrm>
          <a:prstGeom prst="rect">
            <a:avLst/>
          </a:prstGeom>
          <a:noFill/>
          <a:ln>
            <a:solidFill>
              <a:schemeClr val="tx1"/>
            </a:solidFill>
          </a:ln>
        </p:spPr>
        <p:txBody>
          <a:bodyPr wrap="square" rtlCol="0" anchor="t">
            <a:spAutoFit/>
          </a:bodyPr>
          <a:p>
            <a:r>
              <a:rPr lang="zh-CN" altLang="en-US" sz="2000">
                <a:latin typeface="微软雅黑" panose="020B0503020204020204" charset="-122"/>
                <a:ea typeface="微软雅黑" panose="020B0503020204020204" charset="-122"/>
                <a:sym typeface="+mn-ea"/>
              </a:rPr>
              <a:t># properties for channels</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sym typeface="+mn-ea"/>
              </a:rPr>
              <a:t>&lt;Agent&gt;.channel</a:t>
            </a:r>
            <a:r>
              <a:rPr lang="en-US" altLang="zh-CN" sz="2000">
                <a:latin typeface="微软雅黑" panose="020B0503020204020204" charset="-122"/>
                <a:ea typeface="微软雅黑" panose="020B0503020204020204" charset="-122"/>
                <a:sym typeface="+mn-ea"/>
              </a:rPr>
              <a:t>s</a:t>
            </a:r>
            <a:r>
              <a:rPr lang="zh-CN" altLang="en-US" sz="2000">
                <a:latin typeface="微软雅黑" panose="020B0503020204020204" charset="-122"/>
                <a:ea typeface="微软雅黑" panose="020B0503020204020204" charset="-122"/>
                <a:sym typeface="+mn-ea"/>
              </a:rPr>
              <a:t>.&lt;Channel&gt;.&lt;someProperty&gt; = &lt;someValue&gt;</a:t>
            </a:r>
            <a:endParaRPr lang="zh-CN" altLang="en-US" sz="2000">
              <a:latin typeface="微软雅黑" panose="020B0503020204020204" charset="-122"/>
              <a:ea typeface="微软雅黑" panose="020B0503020204020204" charset="-122"/>
            </a:endParaRPr>
          </a:p>
        </p:txBody>
      </p:sp>
      <p:sp>
        <p:nvSpPr>
          <p:cNvPr id="15" name="文本框 14"/>
          <p:cNvSpPr txBox="1"/>
          <p:nvPr/>
        </p:nvSpPr>
        <p:spPr>
          <a:xfrm>
            <a:off x="1200785" y="3226435"/>
            <a:ext cx="5866130"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rPr>
              <a:t>2</a:t>
            </a:r>
            <a:r>
              <a:rPr lang="zh-CN" altLang="en-US" sz="2000" b="1">
                <a:latin typeface="微软雅黑" panose="020B0503020204020204" charset="-122"/>
                <a:ea typeface="微软雅黑" panose="020B0503020204020204" charset="-122"/>
              </a:rPr>
              <a:t>、</a:t>
            </a:r>
            <a:r>
              <a:rPr lang="zh-CN" altLang="en-US" sz="2000" b="1">
                <a:latin typeface="微软雅黑" panose="020B0503020204020204" charset="-122"/>
                <a:ea typeface="微软雅黑" panose="020B0503020204020204" charset="-122"/>
                <a:sym typeface="+mn-ea"/>
              </a:rPr>
              <a:t>配置 </a:t>
            </a:r>
            <a:r>
              <a:rPr lang="en-US" altLang="zh-CN" sz="2000" b="1">
                <a:latin typeface="微软雅黑" panose="020B0503020204020204" charset="-122"/>
                <a:ea typeface="微软雅黑" panose="020B0503020204020204" charset="-122"/>
                <a:sym typeface="+mn-ea"/>
              </a:rPr>
              <a:t>channel</a:t>
            </a:r>
            <a:r>
              <a:rPr lang="zh-CN" altLang="en-US" sz="2000" b="1">
                <a:latin typeface="微软雅黑" panose="020B0503020204020204" charset="-122"/>
                <a:ea typeface="微软雅黑" panose="020B0503020204020204" charset="-122"/>
                <a:sym typeface="+mn-ea"/>
              </a:rPr>
              <a:t>组件</a:t>
            </a:r>
            <a:r>
              <a:rPr lang="zh-CN" altLang="en-US" sz="2000" b="1">
                <a:latin typeface="微软雅黑" panose="020B0503020204020204" charset="-122"/>
                <a:ea typeface="微软雅黑" panose="020B0503020204020204" charset="-122"/>
              </a:rPr>
              <a:t>属性</a:t>
            </a:r>
            <a:endParaRPr lang="zh-CN" altLang="en-US" sz="2000" b="1">
              <a:latin typeface="微软雅黑" panose="020B0503020204020204" charset="-122"/>
              <a:ea typeface="微软雅黑" panose="020B0503020204020204" charset="-122"/>
            </a:endParaRPr>
          </a:p>
        </p:txBody>
      </p:sp>
      <p:sp>
        <p:nvSpPr>
          <p:cNvPr id="16" name="文本框 15"/>
          <p:cNvSpPr txBox="1"/>
          <p:nvPr/>
        </p:nvSpPr>
        <p:spPr>
          <a:xfrm>
            <a:off x="1200785" y="4862830"/>
            <a:ext cx="9381490" cy="706755"/>
          </a:xfrm>
          <a:prstGeom prst="rect">
            <a:avLst/>
          </a:prstGeom>
          <a:noFill/>
          <a:ln>
            <a:solidFill>
              <a:schemeClr val="tx1"/>
            </a:solidFill>
          </a:ln>
        </p:spPr>
        <p:txBody>
          <a:bodyPr wrap="square" rtlCol="0" anchor="t">
            <a:spAutoFit/>
          </a:bodyPr>
          <a:p>
            <a:r>
              <a:rPr lang="zh-CN" altLang="en-US" sz="2000">
                <a:latin typeface="微软雅黑" panose="020B0503020204020204" charset="-122"/>
                <a:ea typeface="微软雅黑" panose="020B0503020204020204" charset="-122"/>
              </a:rPr>
              <a:t># properties for sources</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&lt;Agent&gt;.sources.&lt;Source&gt;.&lt;someProperty&gt; = &lt;someValue&gt;</a:t>
            </a:r>
            <a:endParaRPr lang="zh-CN" altLang="en-US" sz="2000">
              <a:latin typeface="微软雅黑" panose="020B0503020204020204" charset="-122"/>
              <a:ea typeface="微软雅黑" panose="020B0503020204020204" charset="-122"/>
            </a:endParaRPr>
          </a:p>
        </p:txBody>
      </p:sp>
      <p:sp>
        <p:nvSpPr>
          <p:cNvPr id="17" name="文本框 16"/>
          <p:cNvSpPr txBox="1"/>
          <p:nvPr/>
        </p:nvSpPr>
        <p:spPr>
          <a:xfrm>
            <a:off x="1200785" y="4464050"/>
            <a:ext cx="5866130"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rPr>
              <a:t>3</a:t>
            </a:r>
            <a:r>
              <a:rPr lang="zh-CN" altLang="en-US" sz="2000" b="1">
                <a:latin typeface="微软雅黑" panose="020B0503020204020204" charset="-122"/>
                <a:ea typeface="微软雅黑" panose="020B0503020204020204" charset="-122"/>
              </a:rPr>
              <a:t>、</a:t>
            </a:r>
            <a:r>
              <a:rPr lang="zh-CN" altLang="en-US" sz="2000" b="1">
                <a:latin typeface="微软雅黑" panose="020B0503020204020204" charset="-122"/>
                <a:ea typeface="微软雅黑" panose="020B0503020204020204" charset="-122"/>
                <a:sym typeface="+mn-ea"/>
              </a:rPr>
              <a:t>配置 source组件</a:t>
            </a:r>
            <a:r>
              <a:rPr lang="zh-CN" altLang="en-US" sz="2000" b="1">
                <a:latin typeface="微软雅黑" panose="020B0503020204020204" charset="-122"/>
                <a:ea typeface="微软雅黑" panose="020B0503020204020204" charset="-122"/>
              </a:rPr>
              <a:t>属性</a:t>
            </a:r>
            <a:endParaRPr lang="zh-CN" altLang="en-US" sz="2000" b="1">
              <a:latin typeface="微软雅黑" panose="020B0503020204020204" charset="-122"/>
              <a:ea typeface="微软雅黑" panose="020B0503020204020204" charset="-122"/>
            </a:endParaRPr>
          </a:p>
        </p:txBody>
      </p:sp>
      <p:sp>
        <p:nvSpPr>
          <p:cNvPr id="18" name="文本框 17"/>
          <p:cNvSpPr txBox="1"/>
          <p:nvPr/>
        </p:nvSpPr>
        <p:spPr>
          <a:xfrm>
            <a:off x="1131570" y="6160135"/>
            <a:ext cx="9381490" cy="706755"/>
          </a:xfrm>
          <a:prstGeom prst="rect">
            <a:avLst/>
          </a:prstGeom>
          <a:noFill/>
          <a:ln>
            <a:solidFill>
              <a:schemeClr val="tx1"/>
            </a:solidFill>
          </a:ln>
        </p:spPr>
        <p:txBody>
          <a:bodyPr wrap="square" rtlCol="0" anchor="t">
            <a:spAutoFit/>
          </a:bodyPr>
          <a:p>
            <a:r>
              <a:rPr lang="zh-CN" altLang="en-US" sz="2000">
                <a:latin typeface="微软雅黑" panose="020B0503020204020204" charset="-122"/>
                <a:ea typeface="微软雅黑" panose="020B0503020204020204" charset="-122"/>
                <a:sym typeface="+mn-ea"/>
              </a:rPr>
              <a:t># properties for sinks</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sym typeface="+mn-ea"/>
              </a:rPr>
              <a:t>&lt;Agent&gt;.</a:t>
            </a:r>
            <a:r>
              <a:rPr lang="en-US" altLang="zh-CN" sz="2000">
                <a:latin typeface="微软雅黑" panose="020B0503020204020204" charset="-122"/>
                <a:ea typeface="微软雅黑" panose="020B0503020204020204" charset="-122"/>
                <a:sym typeface="+mn-ea"/>
              </a:rPr>
              <a:t>sinks</a:t>
            </a:r>
            <a:r>
              <a:rPr lang="zh-CN" altLang="en-US" sz="2000">
                <a:latin typeface="微软雅黑" panose="020B0503020204020204" charset="-122"/>
                <a:ea typeface="微软雅黑" panose="020B0503020204020204" charset="-122"/>
                <a:sym typeface="+mn-ea"/>
              </a:rPr>
              <a:t>.&lt;Sink&gt;.&lt;someProperty&gt; = &lt;someValue&gt;</a:t>
            </a:r>
            <a:endParaRPr lang="zh-CN" altLang="en-US" sz="2000">
              <a:latin typeface="微软雅黑" panose="020B0503020204020204" charset="-122"/>
              <a:ea typeface="微软雅黑" panose="020B0503020204020204" charset="-122"/>
            </a:endParaRPr>
          </a:p>
        </p:txBody>
      </p:sp>
      <p:sp>
        <p:nvSpPr>
          <p:cNvPr id="19" name="文本框 18"/>
          <p:cNvSpPr txBox="1"/>
          <p:nvPr/>
        </p:nvSpPr>
        <p:spPr>
          <a:xfrm>
            <a:off x="1131570" y="5664200"/>
            <a:ext cx="5866130"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sym typeface="+mn-ea"/>
              </a:rPr>
              <a:t>4</a:t>
            </a:r>
            <a:r>
              <a:rPr lang="zh-CN" altLang="en-US" sz="2000" b="1">
                <a:latin typeface="微软雅黑" panose="020B0503020204020204" charset="-122"/>
                <a:ea typeface="微软雅黑" panose="020B0503020204020204" charset="-122"/>
                <a:sym typeface="+mn-ea"/>
              </a:rPr>
              <a:t>、配置 </a:t>
            </a:r>
            <a:r>
              <a:rPr lang="en-US" altLang="zh-CN" sz="2000" b="1">
                <a:latin typeface="微软雅黑" panose="020B0503020204020204" charset="-122"/>
                <a:ea typeface="微软雅黑" panose="020B0503020204020204" charset="-122"/>
                <a:sym typeface="+mn-ea"/>
              </a:rPr>
              <a:t>sink</a:t>
            </a:r>
            <a:r>
              <a:rPr lang="zh-CN" altLang="en-US" sz="2000" b="1">
                <a:latin typeface="微软雅黑" panose="020B0503020204020204" charset="-122"/>
                <a:ea typeface="微软雅黑" panose="020B0503020204020204" charset="-122"/>
                <a:sym typeface="+mn-ea"/>
              </a:rPr>
              <a:t>组件属性</a:t>
            </a:r>
            <a:endParaRPr lang="zh-CN" altLang="en-US" sz="2000" b="1">
              <a:latin typeface="微软雅黑" panose="020B0503020204020204" charset="-122"/>
              <a:ea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圆角矩形 34"/>
          <p:cNvSpPr/>
          <p:nvPr/>
        </p:nvSpPr>
        <p:spPr>
          <a:xfrm>
            <a:off x="10163810" y="5165725"/>
            <a:ext cx="1911350" cy="798195"/>
          </a:xfrm>
          <a:prstGeom prst="roundRect">
            <a:avLst/>
          </a:prstGeom>
          <a:ln>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6" name="圆角矩形 5"/>
          <p:cNvSpPr/>
          <p:nvPr/>
        </p:nvSpPr>
        <p:spPr>
          <a:xfrm>
            <a:off x="220980" y="2376805"/>
            <a:ext cx="2503170" cy="984885"/>
          </a:xfrm>
          <a:prstGeom prst="roundRect">
            <a:avLst/>
          </a:prstGeom>
          <a:ln>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889635" y="1537335"/>
            <a:ext cx="10572750" cy="398780"/>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需求：监控指定目录，当目录有新增文件时，把文件中的内容一行行发送到控制台。</a:t>
            </a:r>
            <a:endParaRPr lang="zh-CN" altLang="zh-CN" sz="2000">
              <a:latin typeface="微软雅黑" panose="020B0503020204020204" charset="-122"/>
              <a:ea typeface="微软雅黑" panose="020B0503020204020204" charset="-122"/>
            </a:endParaRPr>
          </a:p>
        </p:txBody>
      </p:sp>
      <p:sp>
        <p:nvSpPr>
          <p:cNvPr id="5" name="Text Box 18"/>
          <p:cNvSpPr txBox="1">
            <a:spLocks noChangeArrowheads="1"/>
          </p:cNvSpPr>
          <p:nvPr userDrawn="1"/>
        </p:nvSpPr>
        <p:spPr bwMode="gray">
          <a:xfrm>
            <a:off x="591820" y="772160"/>
            <a:ext cx="55695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 7.4.4 F</a:t>
            </a:r>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lume</a:t>
            </a:r>
            <a:r>
              <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的配置示例</a:t>
            </a:r>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1</a:t>
            </a:r>
            <a:endPar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32" name="矩形 31"/>
          <p:cNvSpPr/>
          <p:nvPr/>
        </p:nvSpPr>
        <p:spPr>
          <a:xfrm>
            <a:off x="3296285" y="2858770"/>
            <a:ext cx="6346190" cy="3776345"/>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grpSp>
        <p:nvGrpSpPr>
          <p:cNvPr id="14" name="组合 13"/>
          <p:cNvGrpSpPr/>
          <p:nvPr/>
        </p:nvGrpSpPr>
        <p:grpSpPr>
          <a:xfrm>
            <a:off x="448945" y="2539365"/>
            <a:ext cx="1921510" cy="4239895"/>
            <a:chOff x="1474" y="3509"/>
            <a:chExt cx="3026" cy="6677"/>
          </a:xfrm>
        </p:grpSpPr>
        <p:grpSp>
          <p:nvGrpSpPr>
            <p:cNvPr id="12" name="组合 11"/>
            <p:cNvGrpSpPr/>
            <p:nvPr/>
          </p:nvGrpSpPr>
          <p:grpSpPr>
            <a:xfrm>
              <a:off x="1474" y="3509"/>
              <a:ext cx="3026" cy="5281"/>
              <a:chOff x="1474" y="3509"/>
              <a:chExt cx="3026" cy="5281"/>
            </a:xfrm>
          </p:grpSpPr>
          <p:sp>
            <p:nvSpPr>
              <p:cNvPr id="8" name="六边形 7"/>
              <p:cNvSpPr/>
              <p:nvPr/>
            </p:nvSpPr>
            <p:spPr>
              <a:xfrm>
                <a:off x="1474" y="4827"/>
                <a:ext cx="2950" cy="1145"/>
              </a:xfrm>
              <a:prstGeom prst="hexagon">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NetCat TCP</a:t>
                </a:r>
                <a:endParaRPr lang="en-US" altLang="zh-CN"/>
              </a:p>
            </p:txBody>
          </p:sp>
          <p:sp>
            <p:nvSpPr>
              <p:cNvPr id="9" name="六边形 8"/>
              <p:cNvSpPr/>
              <p:nvPr/>
            </p:nvSpPr>
            <p:spPr>
              <a:xfrm>
                <a:off x="1550" y="6210"/>
                <a:ext cx="2950" cy="1145"/>
              </a:xfrm>
              <a:prstGeom prst="hexagon">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Avro Source</a:t>
                </a:r>
                <a:endParaRPr lang="en-US" altLang="zh-CN"/>
              </a:p>
            </p:txBody>
          </p:sp>
          <p:sp>
            <p:nvSpPr>
              <p:cNvPr id="10" name="六边形 9"/>
              <p:cNvSpPr/>
              <p:nvPr/>
            </p:nvSpPr>
            <p:spPr>
              <a:xfrm>
                <a:off x="1550" y="7645"/>
                <a:ext cx="2950" cy="1145"/>
              </a:xfrm>
              <a:prstGeom prst="hexagon">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Kafka</a:t>
                </a:r>
                <a:endParaRPr lang="en-US" altLang="zh-CN"/>
              </a:p>
            </p:txBody>
          </p:sp>
          <p:sp>
            <p:nvSpPr>
              <p:cNvPr id="11" name="六边形 10"/>
              <p:cNvSpPr/>
              <p:nvPr/>
            </p:nvSpPr>
            <p:spPr>
              <a:xfrm>
                <a:off x="1550" y="3509"/>
                <a:ext cx="2950" cy="1145"/>
              </a:xfrm>
              <a:prstGeom prst="hexagon">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Spooling Directory</a:t>
                </a:r>
                <a:endParaRPr lang="en-US" altLang="zh-CN"/>
              </a:p>
            </p:txBody>
          </p:sp>
        </p:grpSp>
        <p:sp>
          <p:nvSpPr>
            <p:cNvPr id="13" name="六边形 12"/>
            <p:cNvSpPr/>
            <p:nvPr/>
          </p:nvSpPr>
          <p:spPr>
            <a:xfrm>
              <a:off x="1550" y="9168"/>
              <a:ext cx="2950" cy="1018"/>
            </a:xfrm>
            <a:prstGeom prst="hexagon">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a:t>
              </a:r>
              <a:endParaRPr lang="en-US" altLang="zh-CN"/>
            </a:p>
          </p:txBody>
        </p:sp>
      </p:grpSp>
      <p:sp>
        <p:nvSpPr>
          <p:cNvPr id="15" name="流程图: 磁盘 14"/>
          <p:cNvSpPr/>
          <p:nvPr/>
        </p:nvSpPr>
        <p:spPr>
          <a:xfrm>
            <a:off x="10518775" y="2642870"/>
            <a:ext cx="1323975" cy="758825"/>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a:t>HDFS</a:t>
            </a:r>
            <a:endParaRPr lang="en-US" altLang="zh-CN"/>
          </a:p>
        </p:txBody>
      </p:sp>
      <p:sp>
        <p:nvSpPr>
          <p:cNvPr id="16" name="流程图: 磁盘 15"/>
          <p:cNvSpPr/>
          <p:nvPr/>
        </p:nvSpPr>
        <p:spPr>
          <a:xfrm>
            <a:off x="10457815" y="3531235"/>
            <a:ext cx="1323975" cy="758825"/>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a:t>Hive</a:t>
            </a:r>
            <a:endParaRPr lang="en-US" altLang="zh-CN"/>
          </a:p>
        </p:txBody>
      </p:sp>
      <p:sp>
        <p:nvSpPr>
          <p:cNvPr id="17" name="文本框 16"/>
          <p:cNvSpPr txBox="1"/>
          <p:nvPr/>
        </p:nvSpPr>
        <p:spPr>
          <a:xfrm>
            <a:off x="591820" y="2094865"/>
            <a:ext cx="1778000" cy="368300"/>
          </a:xfrm>
          <a:prstGeom prst="rect">
            <a:avLst/>
          </a:prstGeom>
          <a:noFill/>
        </p:spPr>
        <p:txBody>
          <a:bodyPr wrap="square" rtlCol="0">
            <a:spAutoFit/>
          </a:bodyPr>
          <a:p>
            <a:r>
              <a:rPr lang="zh-CN" altLang="en-US"/>
              <a:t>数据源有多种</a:t>
            </a:r>
            <a:endParaRPr lang="zh-CN" altLang="en-US"/>
          </a:p>
        </p:txBody>
      </p:sp>
      <p:sp>
        <p:nvSpPr>
          <p:cNvPr id="18" name="文本框 17"/>
          <p:cNvSpPr txBox="1"/>
          <p:nvPr/>
        </p:nvSpPr>
        <p:spPr>
          <a:xfrm>
            <a:off x="9974580" y="2094865"/>
            <a:ext cx="2192655" cy="368300"/>
          </a:xfrm>
          <a:prstGeom prst="rect">
            <a:avLst/>
          </a:prstGeom>
          <a:noFill/>
        </p:spPr>
        <p:txBody>
          <a:bodyPr wrap="square" rtlCol="0">
            <a:spAutoFit/>
          </a:bodyPr>
          <a:p>
            <a:r>
              <a:rPr lang="zh-CN" altLang="en-US"/>
              <a:t>数据目的地有多种</a:t>
            </a:r>
            <a:endParaRPr lang="en-US" altLang="zh-CN"/>
          </a:p>
        </p:txBody>
      </p:sp>
      <p:sp>
        <p:nvSpPr>
          <p:cNvPr id="19" name="流程图: 磁盘 18"/>
          <p:cNvSpPr/>
          <p:nvPr/>
        </p:nvSpPr>
        <p:spPr>
          <a:xfrm>
            <a:off x="10534650" y="6003290"/>
            <a:ext cx="1323975" cy="758825"/>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a:t>..</a:t>
            </a:r>
            <a:endParaRPr lang="en-US" altLang="zh-CN"/>
          </a:p>
        </p:txBody>
      </p:sp>
      <p:sp>
        <p:nvSpPr>
          <p:cNvPr id="20" name="椭圆 19"/>
          <p:cNvSpPr/>
          <p:nvPr/>
        </p:nvSpPr>
        <p:spPr>
          <a:xfrm>
            <a:off x="3530600" y="3751580"/>
            <a:ext cx="1485265" cy="71056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zh-CN"/>
              <a:t>Source</a:t>
            </a:r>
            <a:endParaRPr lang="en-US" altLang="zh-CN"/>
          </a:p>
          <a:p>
            <a:pPr algn="ctr"/>
            <a:r>
              <a:rPr lang="zh-CN" altLang="en-US"/>
              <a:t>组件</a:t>
            </a:r>
            <a:endParaRPr lang="zh-CN" altLang="en-US"/>
          </a:p>
        </p:txBody>
      </p:sp>
      <p:sp>
        <p:nvSpPr>
          <p:cNvPr id="159" name=" 159"/>
          <p:cNvSpPr/>
          <p:nvPr/>
        </p:nvSpPr>
        <p:spPr>
          <a:xfrm>
            <a:off x="2370455" y="3923665"/>
            <a:ext cx="968375" cy="36639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p:spPr>
        <p:style>
          <a:lnRef idx="1">
            <a:schemeClr val="accent4"/>
          </a:lnRef>
          <a:fillRef idx="2">
            <a:schemeClr val="accent4"/>
          </a:fillRef>
          <a:effectRef idx="1">
            <a:schemeClr val="accent4"/>
          </a:effectRef>
          <a:fontRef idx="minor">
            <a:schemeClr val="dk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21" name="文本框 20"/>
          <p:cNvSpPr txBox="1"/>
          <p:nvPr/>
        </p:nvSpPr>
        <p:spPr>
          <a:xfrm>
            <a:off x="3723640" y="4596765"/>
            <a:ext cx="1098550" cy="368300"/>
          </a:xfrm>
          <a:prstGeom prst="rect">
            <a:avLst/>
          </a:prstGeom>
          <a:noFill/>
        </p:spPr>
        <p:txBody>
          <a:bodyPr wrap="square" rtlCol="0">
            <a:spAutoFit/>
          </a:bodyPr>
          <a:p>
            <a:r>
              <a:rPr lang="zh-CN" altLang="en-US"/>
              <a:t>采集数据</a:t>
            </a:r>
            <a:endParaRPr lang="zh-CN" altLang="en-US"/>
          </a:p>
        </p:txBody>
      </p:sp>
      <p:sp>
        <p:nvSpPr>
          <p:cNvPr id="23" name="流程图: 磁盘 22"/>
          <p:cNvSpPr/>
          <p:nvPr/>
        </p:nvSpPr>
        <p:spPr>
          <a:xfrm rot="5400000">
            <a:off x="6078855" y="4333240"/>
            <a:ext cx="781685" cy="2044065"/>
          </a:xfrm>
          <a:prstGeom prst="flowChartMagneticDisk">
            <a:avLst/>
          </a:prstGeom>
        </p:spPr>
        <p:style>
          <a:lnRef idx="2">
            <a:schemeClr val="accent2"/>
          </a:lnRef>
          <a:fillRef idx="1">
            <a:schemeClr val="lt1"/>
          </a:fillRef>
          <a:effectRef idx="0">
            <a:schemeClr val="accent2"/>
          </a:effectRef>
          <a:fontRef idx="minor">
            <a:schemeClr val="dk1"/>
          </a:fontRef>
        </p:style>
        <p:txBody>
          <a:bodyPr rtlCol="0" anchor="ctr"/>
          <a:p>
            <a:pPr algn="ctr"/>
            <a:endParaRPr lang="en-US" altLang="zh-CN"/>
          </a:p>
        </p:txBody>
      </p:sp>
      <p:sp>
        <p:nvSpPr>
          <p:cNvPr id="24" name="文本框 23"/>
          <p:cNvSpPr txBox="1"/>
          <p:nvPr/>
        </p:nvSpPr>
        <p:spPr>
          <a:xfrm>
            <a:off x="5412105" y="5171440"/>
            <a:ext cx="1631315" cy="368300"/>
          </a:xfrm>
          <a:prstGeom prst="rect">
            <a:avLst/>
          </a:prstGeom>
          <a:noFill/>
        </p:spPr>
        <p:txBody>
          <a:bodyPr wrap="square" rtlCol="0">
            <a:spAutoFit/>
          </a:bodyPr>
          <a:p>
            <a:r>
              <a:rPr lang="en-US" altLang="zh-CN"/>
              <a:t>Channel</a:t>
            </a:r>
            <a:r>
              <a:rPr lang="zh-CN" altLang="en-US"/>
              <a:t>组件</a:t>
            </a:r>
            <a:endParaRPr lang="zh-CN" altLang="en-US"/>
          </a:p>
        </p:txBody>
      </p:sp>
      <p:sp>
        <p:nvSpPr>
          <p:cNvPr id="25" name="文本框 24"/>
          <p:cNvSpPr txBox="1"/>
          <p:nvPr/>
        </p:nvSpPr>
        <p:spPr>
          <a:xfrm>
            <a:off x="5447665" y="5876290"/>
            <a:ext cx="2644140" cy="645160"/>
          </a:xfrm>
          <a:prstGeom prst="rect">
            <a:avLst/>
          </a:prstGeom>
          <a:noFill/>
        </p:spPr>
        <p:txBody>
          <a:bodyPr wrap="square" rtlCol="0">
            <a:spAutoFit/>
          </a:bodyPr>
          <a:p>
            <a:r>
              <a:rPr lang="zh-CN" altLang="en-US"/>
              <a:t>缓存数据</a:t>
            </a:r>
            <a:endParaRPr lang="zh-CN" altLang="en-US"/>
          </a:p>
          <a:p>
            <a:r>
              <a:rPr lang="en-US" altLang="zh-CN"/>
              <a:t>(</a:t>
            </a:r>
            <a:r>
              <a:rPr lang="zh-CN" altLang="en-US"/>
              <a:t>常用</a:t>
            </a:r>
            <a:r>
              <a:rPr lang="en-US" altLang="zh-CN"/>
              <a:t>MemoryChannel)</a:t>
            </a:r>
            <a:endParaRPr lang="en-US" altLang="zh-CN"/>
          </a:p>
        </p:txBody>
      </p:sp>
      <p:sp>
        <p:nvSpPr>
          <p:cNvPr id="26" name="椭圆 25"/>
          <p:cNvSpPr/>
          <p:nvPr/>
        </p:nvSpPr>
        <p:spPr>
          <a:xfrm>
            <a:off x="7899400" y="3751580"/>
            <a:ext cx="1485265" cy="71056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zh-CN"/>
              <a:t>Sink</a:t>
            </a:r>
            <a:endParaRPr lang="en-US" altLang="zh-CN"/>
          </a:p>
          <a:p>
            <a:pPr algn="ctr"/>
            <a:r>
              <a:rPr lang="zh-CN" altLang="en-US"/>
              <a:t>组件</a:t>
            </a:r>
            <a:endParaRPr lang="zh-CN" altLang="en-US"/>
          </a:p>
        </p:txBody>
      </p:sp>
      <p:sp>
        <p:nvSpPr>
          <p:cNvPr id="27" name="文本框 26"/>
          <p:cNvSpPr txBox="1"/>
          <p:nvPr/>
        </p:nvSpPr>
        <p:spPr>
          <a:xfrm>
            <a:off x="8092440" y="4596765"/>
            <a:ext cx="1098550" cy="368300"/>
          </a:xfrm>
          <a:prstGeom prst="rect">
            <a:avLst/>
          </a:prstGeom>
          <a:noFill/>
        </p:spPr>
        <p:txBody>
          <a:bodyPr wrap="square" rtlCol="0">
            <a:spAutoFit/>
          </a:bodyPr>
          <a:p>
            <a:r>
              <a:rPr lang="zh-CN" altLang="en-US"/>
              <a:t>保存日志</a:t>
            </a:r>
            <a:endParaRPr lang="zh-CN" altLang="en-US"/>
          </a:p>
        </p:txBody>
      </p:sp>
      <p:sp>
        <p:nvSpPr>
          <p:cNvPr id="28" name=" 159"/>
          <p:cNvSpPr/>
          <p:nvPr/>
        </p:nvSpPr>
        <p:spPr>
          <a:xfrm rot="2400000">
            <a:off x="4747260" y="4610100"/>
            <a:ext cx="968375" cy="36639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p:spPr>
        <p:style>
          <a:lnRef idx="1">
            <a:schemeClr val="accent4"/>
          </a:lnRef>
          <a:fillRef idx="2">
            <a:schemeClr val="accent4"/>
          </a:fillRef>
          <a:effectRef idx="1">
            <a:schemeClr val="accent4"/>
          </a:effectRef>
          <a:fontRef idx="minor">
            <a:schemeClr val="dk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29" name=" 159"/>
          <p:cNvSpPr/>
          <p:nvPr/>
        </p:nvSpPr>
        <p:spPr>
          <a:xfrm rot="19800000">
            <a:off x="7108190" y="4476115"/>
            <a:ext cx="968375" cy="36639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p:spPr>
        <p:style>
          <a:lnRef idx="1">
            <a:schemeClr val="accent4"/>
          </a:lnRef>
          <a:fillRef idx="2">
            <a:schemeClr val="accent4"/>
          </a:fillRef>
          <a:effectRef idx="1">
            <a:schemeClr val="accent4"/>
          </a:effectRef>
          <a:fontRef idx="minor">
            <a:schemeClr val="dk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30" name=" 159"/>
          <p:cNvSpPr/>
          <p:nvPr/>
        </p:nvSpPr>
        <p:spPr>
          <a:xfrm>
            <a:off x="9489440" y="3891915"/>
            <a:ext cx="968375" cy="36639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p:spPr>
        <p:style>
          <a:lnRef idx="1">
            <a:schemeClr val="accent4"/>
          </a:lnRef>
          <a:fillRef idx="2">
            <a:schemeClr val="accent4"/>
          </a:fillRef>
          <a:effectRef idx="1">
            <a:schemeClr val="accent4"/>
          </a:effectRef>
          <a:fontRef idx="minor">
            <a:schemeClr val="dk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31" name="流程图: 磁盘 30"/>
          <p:cNvSpPr/>
          <p:nvPr/>
        </p:nvSpPr>
        <p:spPr>
          <a:xfrm>
            <a:off x="10518775" y="4367530"/>
            <a:ext cx="1323975" cy="758825"/>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a:t>Kafka</a:t>
            </a:r>
            <a:endParaRPr lang="en-US" altLang="zh-CN"/>
          </a:p>
        </p:txBody>
      </p:sp>
      <p:sp>
        <p:nvSpPr>
          <p:cNvPr id="33" name="矩形 32"/>
          <p:cNvSpPr/>
          <p:nvPr/>
        </p:nvSpPr>
        <p:spPr>
          <a:xfrm>
            <a:off x="5932805" y="3065780"/>
            <a:ext cx="1424940" cy="70675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4000" b="1">
                <a:solidFill>
                  <a:schemeClr val="accent4"/>
                </a:solidFill>
                <a:effectLst/>
              </a:rPr>
              <a:t>Agent</a:t>
            </a:r>
            <a:endParaRPr lang="en-US" altLang="zh-CN" sz="4000" b="1">
              <a:solidFill>
                <a:schemeClr val="accent4"/>
              </a:solidFill>
              <a:effectLst/>
            </a:endParaRPr>
          </a:p>
        </p:txBody>
      </p:sp>
      <p:sp>
        <p:nvSpPr>
          <p:cNvPr id="7" name="流程图: 磁盘 6"/>
          <p:cNvSpPr/>
          <p:nvPr/>
        </p:nvSpPr>
        <p:spPr>
          <a:xfrm>
            <a:off x="10518775" y="5165725"/>
            <a:ext cx="1323975" cy="758825"/>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a:t>Logger</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Flowchart: Decision 78"/>
          <p:cNvSpPr/>
          <p:nvPr/>
        </p:nvSpPr>
        <p:spPr>
          <a:xfrm>
            <a:off x="1651000" y="2275205"/>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p>
            <a:pPr algn="ctr"/>
            <a:endParaRPr lang="en-GB"/>
          </a:p>
        </p:txBody>
      </p:sp>
      <p:sp>
        <p:nvSpPr>
          <p:cNvPr id="10" name="Flowchart: Decision 79"/>
          <p:cNvSpPr/>
          <p:nvPr/>
        </p:nvSpPr>
        <p:spPr>
          <a:xfrm>
            <a:off x="1651000" y="2491740"/>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p>
            <a:pPr algn="ctr"/>
            <a:endParaRPr lang="en-GB"/>
          </a:p>
        </p:txBody>
      </p:sp>
      <p:sp>
        <p:nvSpPr>
          <p:cNvPr id="13" name="TextBox 93"/>
          <p:cNvSpPr txBox="1"/>
          <p:nvPr/>
        </p:nvSpPr>
        <p:spPr>
          <a:xfrm>
            <a:off x="2326005" y="3447415"/>
            <a:ext cx="1449070" cy="521970"/>
          </a:xfrm>
          <a:prstGeom prst="rect">
            <a:avLst/>
          </a:prstGeom>
          <a:noFill/>
        </p:spPr>
        <p:txBody>
          <a:bodyPr wrap="square" lIns="65023" tIns="32511" rIns="65023" bIns="32511" rtlCol="0">
            <a:spAutoFit/>
          </a:bodyPr>
          <a:p>
            <a:r>
              <a:rPr lang="zh-CN" altLang="en-US" sz="2800" b="1" dirty="0">
                <a:solidFill>
                  <a:srgbClr val="B23033"/>
                </a:solidFill>
                <a:latin typeface="微软雅黑" panose="020B0503020204020204" charset="-122"/>
                <a:ea typeface="微软雅黑" panose="020B0503020204020204" charset="-122"/>
              </a:rPr>
              <a:t>目  录</a:t>
            </a:r>
            <a:endParaRPr lang="zh-CN" altLang="en-US" sz="2800" b="1" dirty="0">
              <a:solidFill>
                <a:srgbClr val="B23033"/>
              </a:solidFill>
              <a:latin typeface="微软雅黑" panose="020B0503020204020204" charset="-122"/>
              <a:ea typeface="微软雅黑" panose="020B0503020204020204" charset="-122"/>
            </a:endParaRPr>
          </a:p>
        </p:txBody>
      </p:sp>
      <p:sp>
        <p:nvSpPr>
          <p:cNvPr id="16" name="TextBox 5"/>
          <p:cNvSpPr txBox="1"/>
          <p:nvPr/>
        </p:nvSpPr>
        <p:spPr>
          <a:xfrm>
            <a:off x="7082155" y="1127760"/>
            <a:ext cx="3746500" cy="341630"/>
          </a:xfrm>
          <a:prstGeom prst="rect">
            <a:avLst/>
          </a:prstGeom>
          <a:noFill/>
        </p:spPr>
        <p:txBody>
          <a:bodyPr wrap="square" lIns="65023" tIns="32511" rIns="65023" bIns="32511" rtlCol="0">
            <a:spAutoFit/>
          </a:bodyPr>
          <a:p>
            <a:r>
              <a:rPr lang="en-US" altLang="zh-CN"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Flume</a:t>
            </a:r>
            <a:r>
              <a:rPr lang="zh-CN" altLang="zh-CN"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简介</a:t>
            </a:r>
            <a:endParaRPr lang="zh-CN" altLang="zh-CN"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22" name="TextBox 39"/>
          <p:cNvSpPr txBox="1"/>
          <p:nvPr/>
        </p:nvSpPr>
        <p:spPr>
          <a:xfrm>
            <a:off x="7082155" y="2323465"/>
            <a:ext cx="3475990" cy="341630"/>
          </a:xfrm>
          <a:prstGeom prst="rect">
            <a:avLst/>
          </a:prstGeom>
          <a:noFill/>
        </p:spPr>
        <p:txBody>
          <a:bodyPr wrap="square" lIns="65023" tIns="32511" rIns="65023" bIns="32511" rtlCol="0">
            <a:spAutoFit/>
          </a:bodyPr>
          <a:p>
            <a:r>
              <a:rPr lang="en-US" altLang="zh-CN"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Flume</a:t>
            </a:r>
            <a:r>
              <a:rPr lang="zh-CN" altLang="en-US"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架构</a:t>
            </a:r>
            <a:endParaRPr lang="zh-CN" altLang="en-US"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23" name="TextBox 43"/>
          <p:cNvSpPr txBox="1"/>
          <p:nvPr/>
        </p:nvSpPr>
        <p:spPr>
          <a:xfrm>
            <a:off x="7082155" y="3503295"/>
            <a:ext cx="3081020" cy="341630"/>
          </a:xfrm>
          <a:prstGeom prst="rect">
            <a:avLst/>
          </a:prstGeom>
          <a:noFill/>
        </p:spPr>
        <p:txBody>
          <a:bodyPr wrap="square" lIns="65023" tIns="32511" rIns="65023" bIns="32511" rtlCol="0">
            <a:spAutoFit/>
          </a:bodyPr>
          <a:p>
            <a:r>
              <a:rPr lang="en-US" altLang="zh-CN"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Flume</a:t>
            </a:r>
            <a:r>
              <a:rPr lang="zh-CN" altLang="en-US"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安装</a:t>
            </a:r>
            <a:endParaRPr lang="zh-CN" altLang="en-US"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cxnSp>
        <p:nvCxnSpPr>
          <p:cNvPr id="18" name="直接连接符 17"/>
          <p:cNvCxnSpPr/>
          <p:nvPr/>
        </p:nvCxnSpPr>
        <p:spPr>
          <a:xfrm>
            <a:off x="7099935" y="1651000"/>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099935" y="2840990"/>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099935" y="4067175"/>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1" name="组合 43"/>
          <p:cNvGrpSpPr/>
          <p:nvPr/>
        </p:nvGrpSpPr>
        <p:grpSpPr>
          <a:xfrm rot="0">
            <a:off x="5596255" y="671195"/>
            <a:ext cx="999490" cy="1127126"/>
            <a:chOff x="4231809" y="1059102"/>
            <a:chExt cx="570731" cy="643494"/>
          </a:xfrm>
        </p:grpSpPr>
        <p:grpSp>
          <p:nvGrpSpPr>
            <p:cNvPr id="29" name="组合 44"/>
            <p:cNvGrpSpPr/>
            <p:nvPr/>
          </p:nvGrpSpPr>
          <p:grpSpPr>
            <a:xfrm>
              <a:off x="4231809" y="1059102"/>
              <a:ext cx="570731" cy="643494"/>
              <a:chOff x="4067944" y="608070"/>
              <a:chExt cx="1375279" cy="1550616"/>
            </a:xfrm>
          </p:grpSpPr>
          <p:sp>
            <p:nvSpPr>
              <p:cNvPr id="47" name="Flowchart: Decision 78"/>
              <p:cNvSpPr/>
              <p:nvPr/>
            </p:nvSpPr>
            <p:spPr>
              <a:xfrm>
                <a:off x="4067944" y="608070"/>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solidFill>
                    <a:schemeClr val="accent1"/>
                  </a:solidFill>
                </a:endParaRPr>
              </a:p>
            </p:txBody>
          </p:sp>
          <p:sp>
            <p:nvSpPr>
              <p:cNvPr id="48" name="Flowchart: Decision 79"/>
              <p:cNvSpPr/>
              <p:nvPr/>
            </p:nvSpPr>
            <p:spPr>
              <a:xfrm>
                <a:off x="4067944" y="783407"/>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dirty="0">
                  <a:solidFill>
                    <a:schemeClr val="accent1"/>
                  </a:solidFill>
                </a:endParaRPr>
              </a:p>
            </p:txBody>
          </p:sp>
        </p:grpSp>
        <p:sp>
          <p:nvSpPr>
            <p:cNvPr id="46" name="TextBox 12"/>
            <p:cNvSpPr txBox="1"/>
            <p:nvPr/>
          </p:nvSpPr>
          <p:spPr>
            <a:xfrm>
              <a:off x="4400418" y="1304174"/>
              <a:ext cx="287904" cy="238546"/>
            </a:xfrm>
            <a:prstGeom prst="rect">
              <a:avLst/>
            </a:prstGeom>
            <a:noFill/>
          </p:spPr>
          <p:txBody>
            <a:bodyPr wrap="square" rtlCol="0">
              <a:spAutoFit/>
            </a:bodyPr>
            <a:p>
              <a:r>
                <a:rPr lang="en-US" altLang="zh-CN" sz="2000" b="1" dirty="0">
                  <a:solidFill>
                    <a:srgbClr val="B23033"/>
                  </a:solidFill>
                  <a:latin typeface="微软雅黑" panose="020B0503020204020204" charset="-122"/>
                  <a:ea typeface="微软雅黑" panose="020B0503020204020204" charset="-122"/>
                </a:rPr>
                <a:t>01</a:t>
              </a:r>
              <a:endParaRPr lang="en-US" altLang="zh-CN" sz="2000" b="1" dirty="0">
                <a:solidFill>
                  <a:srgbClr val="B23033"/>
                </a:solidFill>
                <a:latin typeface="微软雅黑" panose="020B0503020204020204" charset="-122"/>
                <a:ea typeface="微软雅黑" panose="020B0503020204020204" charset="-122"/>
              </a:endParaRPr>
            </a:p>
          </p:txBody>
        </p:sp>
      </p:grpSp>
      <p:grpSp>
        <p:nvGrpSpPr>
          <p:cNvPr id="31" name="组合 48"/>
          <p:cNvGrpSpPr/>
          <p:nvPr/>
        </p:nvGrpSpPr>
        <p:grpSpPr>
          <a:xfrm rot="0">
            <a:off x="5596255" y="1870710"/>
            <a:ext cx="999490" cy="1123315"/>
            <a:chOff x="4231809" y="1724300"/>
            <a:chExt cx="570731" cy="641318"/>
          </a:xfrm>
        </p:grpSpPr>
        <p:grpSp>
          <p:nvGrpSpPr>
            <p:cNvPr id="32" name="组合 49"/>
            <p:cNvGrpSpPr/>
            <p:nvPr/>
          </p:nvGrpSpPr>
          <p:grpSpPr>
            <a:xfrm>
              <a:off x="4231809" y="1724300"/>
              <a:ext cx="570731" cy="641318"/>
              <a:chOff x="4067944" y="566138"/>
              <a:chExt cx="1375279" cy="1545374"/>
            </a:xfrm>
          </p:grpSpPr>
          <p:sp>
            <p:nvSpPr>
              <p:cNvPr id="33" name="Flowchart: Decision 78"/>
              <p:cNvSpPr/>
              <p:nvPr/>
            </p:nvSpPr>
            <p:spPr>
              <a:xfrm>
                <a:off x="4067944" y="566138"/>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solidFill>
                    <a:schemeClr val="accent1"/>
                  </a:solidFill>
                </a:endParaRPr>
              </a:p>
            </p:txBody>
          </p:sp>
          <p:sp>
            <p:nvSpPr>
              <p:cNvPr id="34" name="Flowchart: Decision 79"/>
              <p:cNvSpPr/>
              <p:nvPr/>
            </p:nvSpPr>
            <p:spPr>
              <a:xfrm>
                <a:off x="4067944" y="736233"/>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solidFill>
                    <a:schemeClr val="accent1"/>
                  </a:solidFill>
                </a:endParaRPr>
              </a:p>
            </p:txBody>
          </p:sp>
        </p:grpSp>
        <p:sp>
          <p:nvSpPr>
            <p:cNvPr id="35" name="TextBox 61"/>
            <p:cNvSpPr txBox="1"/>
            <p:nvPr/>
          </p:nvSpPr>
          <p:spPr>
            <a:xfrm>
              <a:off x="4381562" y="1944357"/>
              <a:ext cx="306759" cy="238546"/>
            </a:xfrm>
            <a:prstGeom prst="rect">
              <a:avLst/>
            </a:prstGeom>
            <a:noFill/>
          </p:spPr>
          <p:txBody>
            <a:bodyPr wrap="square" rtlCol="0">
              <a:spAutoFit/>
            </a:bodyPr>
            <a:p>
              <a:r>
                <a:rPr lang="en-US" altLang="zh-CN" sz="2000" b="1" dirty="0">
                  <a:solidFill>
                    <a:srgbClr val="B23033"/>
                  </a:solidFill>
                  <a:latin typeface="微软雅黑" panose="020B0503020204020204" charset="-122"/>
                  <a:ea typeface="微软雅黑" panose="020B0503020204020204" charset="-122"/>
                </a:rPr>
                <a:t>02</a:t>
              </a:r>
              <a:endParaRPr lang="en-US" altLang="zh-CN" sz="2000" b="1" dirty="0">
                <a:solidFill>
                  <a:srgbClr val="B23033"/>
                </a:solidFill>
                <a:latin typeface="微软雅黑" panose="020B0503020204020204" charset="-122"/>
                <a:ea typeface="微软雅黑" panose="020B0503020204020204" charset="-122"/>
              </a:endParaRPr>
            </a:p>
          </p:txBody>
        </p:sp>
      </p:grpSp>
      <p:grpSp>
        <p:nvGrpSpPr>
          <p:cNvPr id="36" name="组合 53"/>
          <p:cNvGrpSpPr/>
          <p:nvPr/>
        </p:nvGrpSpPr>
        <p:grpSpPr>
          <a:xfrm rot="0">
            <a:off x="5596255" y="3051175"/>
            <a:ext cx="1000125" cy="1122680"/>
            <a:chOff x="4231809" y="2398195"/>
            <a:chExt cx="571094" cy="640956"/>
          </a:xfrm>
        </p:grpSpPr>
        <p:grpSp>
          <p:nvGrpSpPr>
            <p:cNvPr id="37" name="组合 54"/>
            <p:cNvGrpSpPr/>
            <p:nvPr/>
          </p:nvGrpSpPr>
          <p:grpSpPr>
            <a:xfrm>
              <a:off x="4231809" y="2398195"/>
              <a:ext cx="571094" cy="640956"/>
              <a:chOff x="4067944" y="566138"/>
              <a:chExt cx="1376153" cy="1544500"/>
            </a:xfrm>
          </p:grpSpPr>
          <p:sp>
            <p:nvSpPr>
              <p:cNvPr id="57" name="Flowchart: Decision 78"/>
              <p:cNvSpPr/>
              <p:nvPr/>
            </p:nvSpPr>
            <p:spPr>
              <a:xfrm>
                <a:off x="4067944" y="566138"/>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solidFill>
                    <a:schemeClr val="accent1"/>
                  </a:solidFill>
                </a:endParaRPr>
              </a:p>
            </p:txBody>
          </p:sp>
          <p:sp>
            <p:nvSpPr>
              <p:cNvPr id="58" name="Flowchart: Decision 79"/>
              <p:cNvSpPr/>
              <p:nvPr/>
            </p:nvSpPr>
            <p:spPr>
              <a:xfrm>
                <a:off x="4068818" y="735359"/>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solidFill>
                    <a:schemeClr val="accent1"/>
                  </a:solidFill>
                </a:endParaRPr>
              </a:p>
            </p:txBody>
          </p:sp>
        </p:grpSp>
        <p:sp>
          <p:nvSpPr>
            <p:cNvPr id="38" name="TextBox 63"/>
            <p:cNvSpPr txBox="1"/>
            <p:nvPr/>
          </p:nvSpPr>
          <p:spPr>
            <a:xfrm>
              <a:off x="4378640" y="2634404"/>
              <a:ext cx="286453" cy="238546"/>
            </a:xfrm>
            <a:prstGeom prst="rect">
              <a:avLst/>
            </a:prstGeom>
            <a:noFill/>
          </p:spPr>
          <p:txBody>
            <a:bodyPr wrap="square" rtlCol="0">
              <a:spAutoFit/>
            </a:bodyPr>
            <a:p>
              <a:r>
                <a:rPr lang="en-US" altLang="zh-CN" sz="2000" b="1" dirty="0">
                  <a:solidFill>
                    <a:srgbClr val="B23033"/>
                  </a:solidFill>
                  <a:latin typeface="微软雅黑" panose="020B0503020204020204" charset="-122"/>
                  <a:ea typeface="微软雅黑" panose="020B0503020204020204" charset="-122"/>
                </a:rPr>
                <a:t>03</a:t>
              </a:r>
              <a:endParaRPr lang="en-US" altLang="zh-CN" sz="2000" b="1" dirty="0">
                <a:solidFill>
                  <a:srgbClr val="B23033"/>
                </a:solidFill>
                <a:latin typeface="微软雅黑" panose="020B0503020204020204" charset="-122"/>
                <a:ea typeface="微软雅黑" panose="020B0503020204020204" charset="-122"/>
              </a:endParaRPr>
            </a:p>
          </p:txBody>
        </p:sp>
      </p:grpSp>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TextBox 39"/>
          <p:cNvSpPr txBox="1"/>
          <p:nvPr/>
        </p:nvSpPr>
        <p:spPr>
          <a:xfrm>
            <a:off x="7090410" y="4761230"/>
            <a:ext cx="3475990" cy="341630"/>
          </a:xfrm>
          <a:prstGeom prst="rect">
            <a:avLst/>
          </a:prstGeom>
          <a:noFill/>
        </p:spPr>
        <p:txBody>
          <a:bodyPr wrap="square" lIns="65023" tIns="32511" rIns="65023" bIns="32511" rtlCol="0">
            <a:spAutoFit/>
          </a:bodyPr>
          <a:p>
            <a:r>
              <a:rPr lang="en-US" altLang="zh-CN"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Flume</a:t>
            </a:r>
            <a:r>
              <a:rPr lang="zh-CN" altLang="en-US"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应用</a:t>
            </a:r>
            <a:endParaRPr lang="zh-CN" altLang="en-US"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4" name="TextBox 43"/>
          <p:cNvSpPr txBox="1"/>
          <p:nvPr/>
        </p:nvSpPr>
        <p:spPr>
          <a:xfrm>
            <a:off x="7090410" y="5941060"/>
            <a:ext cx="3081020" cy="341630"/>
          </a:xfrm>
          <a:prstGeom prst="rect">
            <a:avLst/>
          </a:prstGeom>
          <a:noFill/>
        </p:spPr>
        <p:txBody>
          <a:bodyPr wrap="square" lIns="65023" tIns="32511" rIns="65023" bIns="32511" rtlCol="0">
            <a:spAutoFit/>
          </a:bodyPr>
          <a:p>
            <a:r>
              <a:rPr lang="en-US" altLang="zh-CN"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Flume</a:t>
            </a:r>
            <a:r>
              <a:rPr lang="zh-CN" altLang="en-US"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工作方式</a:t>
            </a:r>
            <a:endParaRPr lang="zh-CN" altLang="en-US"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cxnSp>
        <p:nvCxnSpPr>
          <p:cNvPr id="5" name="直接连接符 4"/>
          <p:cNvCxnSpPr/>
          <p:nvPr/>
        </p:nvCxnSpPr>
        <p:spPr>
          <a:xfrm>
            <a:off x="7108190" y="5278755"/>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108190" y="6504940"/>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组合 48"/>
          <p:cNvGrpSpPr/>
          <p:nvPr/>
        </p:nvGrpSpPr>
        <p:grpSpPr>
          <a:xfrm rot="0">
            <a:off x="5604510" y="4308475"/>
            <a:ext cx="999490" cy="1123315"/>
            <a:chOff x="4231809" y="1724300"/>
            <a:chExt cx="570731" cy="641318"/>
          </a:xfrm>
        </p:grpSpPr>
        <p:grpSp>
          <p:nvGrpSpPr>
            <p:cNvPr id="9" name="组合 49"/>
            <p:cNvGrpSpPr/>
            <p:nvPr/>
          </p:nvGrpSpPr>
          <p:grpSpPr>
            <a:xfrm>
              <a:off x="4231809" y="1724300"/>
              <a:ext cx="570731" cy="641318"/>
              <a:chOff x="4067944" y="566138"/>
              <a:chExt cx="1375279" cy="1545374"/>
            </a:xfrm>
          </p:grpSpPr>
          <p:sp>
            <p:nvSpPr>
              <p:cNvPr id="11" name="Flowchart: Decision 78"/>
              <p:cNvSpPr/>
              <p:nvPr/>
            </p:nvSpPr>
            <p:spPr>
              <a:xfrm>
                <a:off x="4067944" y="566138"/>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solidFill>
                    <a:schemeClr val="accent1"/>
                  </a:solidFill>
                </a:endParaRPr>
              </a:p>
            </p:txBody>
          </p:sp>
          <p:sp>
            <p:nvSpPr>
              <p:cNvPr id="12" name="Flowchart: Decision 79"/>
              <p:cNvSpPr/>
              <p:nvPr/>
            </p:nvSpPr>
            <p:spPr>
              <a:xfrm>
                <a:off x="4067944" y="736233"/>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solidFill>
                    <a:schemeClr val="accent1"/>
                  </a:solidFill>
                </a:endParaRPr>
              </a:p>
            </p:txBody>
          </p:sp>
        </p:grpSp>
        <p:sp>
          <p:nvSpPr>
            <p:cNvPr id="14" name="TextBox 61"/>
            <p:cNvSpPr txBox="1"/>
            <p:nvPr/>
          </p:nvSpPr>
          <p:spPr>
            <a:xfrm>
              <a:off x="4381562" y="1944357"/>
              <a:ext cx="306759" cy="227670"/>
            </a:xfrm>
            <a:prstGeom prst="rect">
              <a:avLst/>
            </a:prstGeom>
            <a:noFill/>
          </p:spPr>
          <p:txBody>
            <a:bodyPr wrap="square" rtlCol="0">
              <a:spAutoFit/>
            </a:bodyPr>
            <a:p>
              <a:r>
                <a:rPr lang="en-US" altLang="zh-CN" sz="2000" b="1" dirty="0">
                  <a:solidFill>
                    <a:srgbClr val="B23033"/>
                  </a:solidFill>
                  <a:latin typeface="微软雅黑" panose="020B0503020204020204" charset="-122"/>
                  <a:ea typeface="微软雅黑" panose="020B0503020204020204" charset="-122"/>
                </a:rPr>
                <a:t>04</a:t>
              </a:r>
              <a:endParaRPr lang="en-US" altLang="zh-CN" sz="2000" b="1" dirty="0">
                <a:solidFill>
                  <a:srgbClr val="B23033"/>
                </a:solidFill>
                <a:latin typeface="微软雅黑" panose="020B0503020204020204" charset="-122"/>
                <a:ea typeface="微软雅黑" panose="020B0503020204020204" charset="-122"/>
              </a:endParaRPr>
            </a:p>
          </p:txBody>
        </p:sp>
      </p:grpSp>
      <p:grpSp>
        <p:nvGrpSpPr>
          <p:cNvPr id="15" name="组合 53"/>
          <p:cNvGrpSpPr/>
          <p:nvPr/>
        </p:nvGrpSpPr>
        <p:grpSpPr>
          <a:xfrm rot="0">
            <a:off x="5604510" y="5488940"/>
            <a:ext cx="1000125" cy="1122680"/>
            <a:chOff x="4231809" y="2398195"/>
            <a:chExt cx="571094" cy="640956"/>
          </a:xfrm>
        </p:grpSpPr>
        <p:grpSp>
          <p:nvGrpSpPr>
            <p:cNvPr id="17" name="组合 54"/>
            <p:cNvGrpSpPr/>
            <p:nvPr/>
          </p:nvGrpSpPr>
          <p:grpSpPr>
            <a:xfrm>
              <a:off x="4231809" y="2398195"/>
              <a:ext cx="571094" cy="640956"/>
              <a:chOff x="4067944" y="566138"/>
              <a:chExt cx="1376153" cy="1544500"/>
            </a:xfrm>
          </p:grpSpPr>
          <p:sp>
            <p:nvSpPr>
              <p:cNvPr id="20" name="Flowchart: Decision 78"/>
              <p:cNvSpPr/>
              <p:nvPr/>
            </p:nvSpPr>
            <p:spPr>
              <a:xfrm>
                <a:off x="4067944" y="566138"/>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solidFill>
                    <a:schemeClr val="accent1"/>
                  </a:solidFill>
                </a:endParaRPr>
              </a:p>
            </p:txBody>
          </p:sp>
          <p:sp>
            <p:nvSpPr>
              <p:cNvPr id="24" name="Flowchart: Decision 79"/>
              <p:cNvSpPr/>
              <p:nvPr/>
            </p:nvSpPr>
            <p:spPr>
              <a:xfrm>
                <a:off x="4068818" y="735359"/>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solidFill>
                    <a:schemeClr val="accent1"/>
                  </a:solidFill>
                </a:endParaRPr>
              </a:p>
            </p:txBody>
          </p:sp>
        </p:grpSp>
        <p:sp>
          <p:nvSpPr>
            <p:cNvPr id="25" name="TextBox 63"/>
            <p:cNvSpPr txBox="1"/>
            <p:nvPr/>
          </p:nvSpPr>
          <p:spPr>
            <a:xfrm>
              <a:off x="4378640" y="2634404"/>
              <a:ext cx="286453" cy="227670"/>
            </a:xfrm>
            <a:prstGeom prst="rect">
              <a:avLst/>
            </a:prstGeom>
            <a:noFill/>
          </p:spPr>
          <p:txBody>
            <a:bodyPr wrap="square" rtlCol="0">
              <a:spAutoFit/>
            </a:bodyPr>
            <a:p>
              <a:r>
                <a:rPr lang="en-US" altLang="zh-CN" sz="2000" b="1" dirty="0">
                  <a:solidFill>
                    <a:srgbClr val="B23033"/>
                  </a:solidFill>
                  <a:latin typeface="微软雅黑" panose="020B0503020204020204" charset="-122"/>
                  <a:ea typeface="微软雅黑" panose="020B0503020204020204" charset="-122"/>
                </a:rPr>
                <a:t>05</a:t>
              </a:r>
              <a:endParaRPr lang="en-US" altLang="zh-CN" sz="2000" b="1" dirty="0">
                <a:solidFill>
                  <a:srgbClr val="B23033"/>
                </a:solidFill>
                <a:latin typeface="微软雅黑" panose="020B0503020204020204" charset="-122"/>
                <a:ea typeface="微软雅黑" panose="020B0503020204020204" charset="-122"/>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Text Box 18"/>
          <p:cNvSpPr txBox="1">
            <a:spLocks noChangeArrowheads="1"/>
          </p:cNvSpPr>
          <p:nvPr userDrawn="1"/>
        </p:nvSpPr>
        <p:spPr bwMode="gray">
          <a:xfrm>
            <a:off x="591820" y="772160"/>
            <a:ext cx="55695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 7.4.4 F</a:t>
            </a:r>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lume</a:t>
            </a:r>
            <a:r>
              <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的配置示例</a:t>
            </a:r>
            <a:endPar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pic>
        <p:nvPicPr>
          <p:cNvPr id="7" name="图片 6"/>
          <p:cNvPicPr>
            <a:picLocks noChangeAspect="1"/>
          </p:cNvPicPr>
          <p:nvPr/>
        </p:nvPicPr>
        <p:blipFill>
          <a:blip r:embed="rId1"/>
          <a:stretch>
            <a:fillRect/>
          </a:stretch>
        </p:blipFill>
        <p:spPr>
          <a:xfrm>
            <a:off x="591820" y="1530350"/>
            <a:ext cx="9286875" cy="1895475"/>
          </a:xfrm>
          <a:prstGeom prst="rect">
            <a:avLst/>
          </a:prstGeom>
          <a:ln>
            <a:solidFill>
              <a:schemeClr val="tx1"/>
            </a:solidFill>
          </a:ln>
        </p:spPr>
      </p:pic>
      <p:pic>
        <p:nvPicPr>
          <p:cNvPr id="8" name="图片 7"/>
          <p:cNvPicPr>
            <a:picLocks noChangeAspect="1"/>
          </p:cNvPicPr>
          <p:nvPr/>
        </p:nvPicPr>
        <p:blipFill>
          <a:blip r:embed="rId2"/>
          <a:stretch>
            <a:fillRect/>
          </a:stretch>
        </p:blipFill>
        <p:spPr>
          <a:xfrm>
            <a:off x="591820" y="4849495"/>
            <a:ext cx="6477000" cy="1876425"/>
          </a:xfrm>
          <a:prstGeom prst="rect">
            <a:avLst/>
          </a:prstGeom>
          <a:ln>
            <a:solidFill>
              <a:schemeClr val="tx1"/>
            </a:solidFill>
          </a:ln>
        </p:spPr>
      </p:pic>
      <p:pic>
        <p:nvPicPr>
          <p:cNvPr id="9" name="图片 8"/>
          <p:cNvPicPr>
            <a:picLocks noChangeAspect="1"/>
          </p:cNvPicPr>
          <p:nvPr/>
        </p:nvPicPr>
        <p:blipFill>
          <a:blip r:embed="rId3"/>
          <a:stretch>
            <a:fillRect/>
          </a:stretch>
        </p:blipFill>
        <p:spPr>
          <a:xfrm>
            <a:off x="591820" y="3575685"/>
            <a:ext cx="7248525" cy="1123950"/>
          </a:xfrm>
          <a:prstGeom prst="rect">
            <a:avLst/>
          </a:prstGeom>
          <a:ln w="12700" cmpd="sng">
            <a:solidFill>
              <a:schemeClr val="tx1"/>
            </a:solidFill>
            <a:prstDash val="soli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27735" y="2162810"/>
            <a:ext cx="10699115" cy="3900170"/>
          </a:xfrm>
          <a:prstGeom prst="rect">
            <a:avLst/>
          </a:prstGeom>
          <a:noFill/>
          <a:ln>
            <a:solidFill>
              <a:schemeClr val="tx1"/>
            </a:solidFill>
          </a:ln>
        </p:spPr>
        <p:txBody>
          <a:bodyPr wrap="square" rtlCol="0" anchor="t">
            <a:spAutoFit/>
          </a:bodyPr>
          <a:p>
            <a:pPr fontAlgn="auto">
              <a:lnSpc>
                <a:spcPct val="150000"/>
              </a:lnSpc>
            </a:pPr>
            <a:r>
              <a:rPr lang="zh-CN" altLang="en-US" sz="1500"/>
              <a:t>#1、定义 agent的名称、source、channel、sink的名称</a:t>
            </a:r>
            <a:endParaRPr lang="zh-CN" altLang="en-US" sz="1500"/>
          </a:p>
          <a:p>
            <a:r>
              <a:rPr lang="zh-CN" altLang="en-US" sz="1500"/>
              <a:t>agent1.sources = source1</a:t>
            </a:r>
            <a:endParaRPr lang="zh-CN" altLang="en-US" sz="1500"/>
          </a:p>
          <a:p>
            <a:r>
              <a:rPr lang="zh-CN" altLang="en-US" sz="1500"/>
              <a:t>agent1.channels = channel1</a:t>
            </a:r>
            <a:endParaRPr lang="zh-CN" altLang="en-US" sz="1500"/>
          </a:p>
          <a:p>
            <a:r>
              <a:rPr lang="zh-CN" altLang="en-US" sz="1500"/>
              <a:t>agent1.sinks = sink1</a:t>
            </a:r>
            <a:endParaRPr lang="zh-CN" altLang="en-US" sz="1500"/>
          </a:p>
          <a:p>
            <a:endParaRPr lang="zh-CN" altLang="en-US" sz="1500"/>
          </a:p>
          <a:p>
            <a:r>
              <a:rPr lang="zh-CN" altLang="en-US" sz="1500"/>
              <a:t>#2、配置 channel组件属性</a:t>
            </a:r>
            <a:endParaRPr lang="zh-CN" altLang="en-US" sz="1500"/>
          </a:p>
          <a:p>
            <a:r>
              <a:rPr lang="zh-CN" altLang="en-US" sz="1500"/>
              <a:t>agent1.channels.channel1.type = memory</a:t>
            </a:r>
            <a:endParaRPr lang="zh-CN" altLang="en-US" sz="1500"/>
          </a:p>
          <a:p>
            <a:endParaRPr lang="zh-CN" altLang="en-US" sz="1500"/>
          </a:p>
          <a:p>
            <a:r>
              <a:rPr lang="zh-CN" altLang="en-US" sz="1500"/>
              <a:t>#3、配置 source组件属性</a:t>
            </a:r>
            <a:endParaRPr lang="zh-CN" altLang="en-US" sz="1500"/>
          </a:p>
          <a:p>
            <a:r>
              <a:rPr lang="zh-CN" altLang="en-US" sz="1500"/>
              <a:t>agent1.sources.source1.channels = channel1</a:t>
            </a:r>
            <a:endParaRPr lang="zh-CN" altLang="en-US" sz="1500"/>
          </a:p>
          <a:p>
            <a:r>
              <a:rPr lang="zh-CN" altLang="en-US" sz="1500"/>
              <a:t>agent1.sources.source1.type = spooldir</a:t>
            </a:r>
            <a:endParaRPr lang="zh-CN" altLang="en-US" sz="1500"/>
          </a:p>
          <a:p>
            <a:r>
              <a:rPr lang="zh-CN" altLang="en-US" sz="1500"/>
              <a:t>agent1.sources.source1.spoolDir = /home/hadoop/flume/spooldir</a:t>
            </a:r>
            <a:endParaRPr lang="zh-CN" altLang="en-US" sz="1500"/>
          </a:p>
          <a:p>
            <a:endParaRPr lang="zh-CN" altLang="en-US" sz="1500"/>
          </a:p>
          <a:p>
            <a:r>
              <a:rPr lang="zh-CN" altLang="en-US" sz="1500"/>
              <a:t>#4、配置 sink组件属性</a:t>
            </a:r>
            <a:endParaRPr lang="zh-CN" altLang="en-US" sz="1500"/>
          </a:p>
          <a:p>
            <a:r>
              <a:rPr lang="zh-CN" altLang="en-US" sz="1500"/>
              <a:t>agent1.sinks.sink1.channel = channel1</a:t>
            </a:r>
            <a:endParaRPr lang="zh-CN" altLang="en-US" sz="1500"/>
          </a:p>
          <a:p>
            <a:r>
              <a:rPr lang="zh-CN" altLang="en-US" sz="1500"/>
              <a:t>agent1.sinks.sink1.type =  logger</a:t>
            </a:r>
            <a:endParaRPr lang="zh-CN" altLang="en-US" sz="1500"/>
          </a:p>
        </p:txBody>
      </p:sp>
      <p:sp>
        <p:nvSpPr>
          <p:cNvPr id="5" name="文本框 4"/>
          <p:cNvSpPr txBox="1"/>
          <p:nvPr/>
        </p:nvSpPr>
        <p:spPr>
          <a:xfrm>
            <a:off x="889635" y="1193800"/>
            <a:ext cx="2541905" cy="368300"/>
          </a:xfrm>
          <a:prstGeom prst="rect">
            <a:avLst/>
          </a:prstGeom>
          <a:noFill/>
        </p:spPr>
        <p:txBody>
          <a:bodyPr wrap="none" rtlCol="0" anchor="t">
            <a:spAutoFit/>
          </a:bodyPr>
          <a:p>
            <a:pPr algn="l"/>
            <a:r>
              <a:rPr lang="en-US" altLang="zh-CN">
                <a:latin typeface="微软雅黑" panose="020B0503020204020204" charset="-122"/>
                <a:ea typeface="微软雅黑" panose="020B0503020204020204" charset="-122"/>
                <a:sym typeface="+mn-ea"/>
              </a:rPr>
              <a:t>1</a:t>
            </a:r>
            <a:r>
              <a:rPr lang="zh-CN" altLang="en-US">
                <a:latin typeface="微软雅黑" panose="020B0503020204020204" charset="-122"/>
                <a:ea typeface="微软雅黑" panose="020B0503020204020204" charset="-122"/>
                <a:sym typeface="+mn-ea"/>
              </a:rPr>
              <a:t>、在</a:t>
            </a:r>
            <a:r>
              <a:rPr lang="en-US" altLang="zh-CN">
                <a:latin typeface="微软雅黑" panose="020B0503020204020204" charset="-122"/>
                <a:ea typeface="微软雅黑" panose="020B0503020204020204" charset="-122"/>
                <a:sym typeface="+mn-ea"/>
              </a:rPr>
              <a:t>flume</a:t>
            </a:r>
            <a:r>
              <a:rPr lang="zh-CN" altLang="en-US">
                <a:latin typeface="微软雅黑" panose="020B0503020204020204" charset="-122"/>
                <a:ea typeface="微软雅黑" panose="020B0503020204020204" charset="-122"/>
                <a:sym typeface="+mn-ea"/>
              </a:rPr>
              <a:t>安装目录下</a:t>
            </a:r>
            <a:endParaRPr lang="en-US" altLang="zh-CN">
              <a:latin typeface="微软雅黑" panose="020B0503020204020204" charset="-122"/>
              <a:ea typeface="微软雅黑" panose="020B0503020204020204" charset="-122"/>
              <a:sym typeface="+mn-ea"/>
            </a:endParaRPr>
          </a:p>
        </p:txBody>
      </p:sp>
      <p:sp>
        <p:nvSpPr>
          <p:cNvPr id="6" name="Text Box 18"/>
          <p:cNvSpPr txBox="1">
            <a:spLocks noChangeArrowheads="1"/>
          </p:cNvSpPr>
          <p:nvPr userDrawn="1"/>
        </p:nvSpPr>
        <p:spPr bwMode="gray">
          <a:xfrm>
            <a:off x="591820" y="772160"/>
            <a:ext cx="55695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 7.4.4 F</a:t>
            </a:r>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lume</a:t>
            </a:r>
            <a:r>
              <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的配置示例</a:t>
            </a:r>
            <a:endPar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927735" y="1536065"/>
            <a:ext cx="3021965" cy="645160"/>
          </a:xfrm>
          <a:prstGeom prst="rect">
            <a:avLst/>
          </a:prstGeom>
          <a:noFill/>
        </p:spPr>
        <p:txBody>
          <a:bodyPr wrap="square" rtlCol="0">
            <a:spAutoFit/>
          </a:bodyPr>
          <a:p>
            <a:r>
              <a:rPr lang="en-US" altLang="zh-CN">
                <a:solidFill>
                  <a:schemeClr val="tx1"/>
                </a:solidFill>
              </a:rPr>
              <a:t>mkdir agent</a:t>
            </a:r>
            <a:endParaRPr lang="en-US" altLang="zh-CN">
              <a:solidFill>
                <a:schemeClr val="tx1"/>
              </a:solidFill>
            </a:endParaRPr>
          </a:p>
          <a:p>
            <a:r>
              <a:rPr lang="en-US" altLang="zh-CN">
                <a:solidFill>
                  <a:schemeClr val="tx1"/>
                </a:solidFill>
              </a:rPr>
              <a:t>vi  </a:t>
            </a:r>
            <a:r>
              <a:rPr lang="en-US" altLang="zh-CN">
                <a:sym typeface="+mn-ea"/>
              </a:rPr>
              <a:t>agent/</a:t>
            </a:r>
            <a:r>
              <a:rPr lang="en-US" altLang="zh-CN">
                <a:latin typeface="微软雅黑" panose="020B0503020204020204" charset="-122"/>
                <a:ea typeface="微软雅黑" panose="020B0503020204020204" charset="-122"/>
                <a:sym typeface="+mn-ea"/>
              </a:rPr>
              <a:t>agent1</a:t>
            </a:r>
            <a:r>
              <a:rPr lang="en-US" altLang="zh-CN">
                <a:solidFill>
                  <a:schemeClr val="tx1"/>
                </a:solidFill>
                <a:latin typeface="微软雅黑" panose="020B0503020204020204" charset="-122"/>
                <a:ea typeface="微软雅黑" panose="020B0503020204020204" charset="-122"/>
                <a:sym typeface="+mn-ea"/>
              </a:rPr>
              <a:t>.conf</a:t>
            </a:r>
            <a:endParaRPr lang="en-US" altLang="zh-CN">
              <a:solidFill>
                <a:schemeClr val="tx1"/>
              </a:solidFill>
              <a:latin typeface="微软雅黑" panose="020B0503020204020204" charset="-122"/>
              <a:ea typeface="微软雅黑" panose="020B0503020204020204" charset="-122"/>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 name="Text Box 18"/>
          <p:cNvSpPr txBox="1">
            <a:spLocks noChangeArrowheads="1"/>
          </p:cNvSpPr>
          <p:nvPr userDrawn="1"/>
        </p:nvSpPr>
        <p:spPr bwMode="gray">
          <a:xfrm>
            <a:off x="591820" y="772160"/>
            <a:ext cx="55695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 7.4.4 F</a:t>
            </a:r>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lume</a:t>
            </a:r>
            <a:r>
              <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的配置示例</a:t>
            </a:r>
            <a:endPar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462280" y="1639570"/>
            <a:ext cx="11483340" cy="2999740"/>
          </a:xfrm>
          <a:prstGeom prst="rect">
            <a:avLst/>
          </a:prstGeom>
          <a:noFill/>
        </p:spPr>
        <p:txBody>
          <a:bodyPr wrap="square" rtlCol="0" anchor="t">
            <a:spAutoFit/>
          </a:bodyPr>
          <a:p>
            <a:pPr fontAlgn="auto">
              <a:lnSpc>
                <a:spcPct val="150000"/>
              </a:lnSpc>
            </a:pPr>
            <a:r>
              <a:rPr lang="en-US" altLang="zh-CN">
                <a:latin typeface="微软雅黑" panose="020B0503020204020204" charset="-122"/>
                <a:ea typeface="微软雅黑" panose="020B0503020204020204" charset="-122"/>
                <a:sym typeface="+mn-ea"/>
              </a:rPr>
              <a:t>2</a:t>
            </a:r>
            <a:r>
              <a:rPr lang="zh-CN" altLang="en-US">
                <a:latin typeface="微软雅黑" panose="020B0503020204020204" charset="-122"/>
                <a:ea typeface="微软雅黑" panose="020B0503020204020204" charset="-122"/>
                <a:sym typeface="+mn-ea"/>
              </a:rPr>
              <a:t>、启动Flume Agent   </a:t>
            </a:r>
            <a:r>
              <a:rPr lang="zh-CN" altLang="en-US">
                <a:solidFill>
                  <a:schemeClr val="tx1"/>
                </a:solidFill>
                <a:latin typeface="微软雅黑" panose="020B0503020204020204" charset="-122"/>
                <a:ea typeface="微软雅黑" panose="020B0503020204020204" charset="-122"/>
                <a:sym typeface="+mn-ea"/>
              </a:rPr>
              <a:t>（ng：  new generate ，</a:t>
            </a:r>
            <a:r>
              <a:rPr lang="en-US" altLang="zh-CN">
                <a:solidFill>
                  <a:schemeClr val="tx1"/>
                </a:solidFill>
                <a:latin typeface="微软雅黑" panose="020B0503020204020204" charset="-122"/>
                <a:ea typeface="微软雅黑" panose="020B0503020204020204" charset="-122"/>
                <a:sym typeface="+mn-ea"/>
              </a:rPr>
              <a:t>F</a:t>
            </a:r>
            <a:r>
              <a:rPr lang="zh-CN" altLang="en-US">
                <a:solidFill>
                  <a:schemeClr val="tx1"/>
                </a:solidFill>
                <a:latin typeface="微软雅黑" panose="020B0503020204020204" charset="-122"/>
                <a:ea typeface="微软雅黑" panose="020B0503020204020204" charset="-122"/>
                <a:sym typeface="+mn-ea"/>
              </a:rPr>
              <a:t>lume 1.</a:t>
            </a:r>
            <a:r>
              <a:rPr lang="en-US" altLang="zh-CN">
                <a:solidFill>
                  <a:schemeClr val="tx1"/>
                </a:solidFill>
                <a:latin typeface="微软雅黑" panose="020B0503020204020204" charset="-122"/>
                <a:ea typeface="微软雅黑" panose="020B0503020204020204" charset="-122"/>
                <a:sym typeface="+mn-ea"/>
              </a:rPr>
              <a:t>2</a:t>
            </a:r>
            <a:r>
              <a:rPr lang="zh-CN" altLang="en-US">
                <a:solidFill>
                  <a:schemeClr val="tx1"/>
                </a:solidFill>
                <a:latin typeface="微软雅黑" panose="020B0503020204020204" charset="-122"/>
                <a:ea typeface="微软雅黑" panose="020B0503020204020204" charset="-122"/>
                <a:sym typeface="+mn-ea"/>
              </a:rPr>
              <a:t> </a:t>
            </a:r>
            <a:r>
              <a:rPr lang="en-US" altLang="zh-CN">
                <a:solidFill>
                  <a:schemeClr val="tx1"/>
                </a:solidFill>
                <a:latin typeface="微软雅黑" panose="020B0503020204020204" charset="-122"/>
                <a:ea typeface="微软雅黑" panose="020B0503020204020204" charset="-122"/>
                <a:sym typeface="+mn-ea"/>
              </a:rPr>
              <a:t>+</a:t>
            </a:r>
            <a:r>
              <a:rPr lang="zh-CN" altLang="en-US">
                <a:solidFill>
                  <a:schemeClr val="tx1"/>
                </a:solidFill>
                <a:latin typeface="微软雅黑" panose="020B0503020204020204" charset="-122"/>
                <a:ea typeface="微软雅黑" panose="020B0503020204020204" charset="-122"/>
                <a:sym typeface="+mn-ea"/>
              </a:rPr>
              <a:t>  ），</a:t>
            </a:r>
            <a:r>
              <a:rPr lang="en-US" altLang="zh-CN">
                <a:solidFill>
                  <a:schemeClr val="tx1"/>
                </a:solidFill>
                <a:latin typeface="微软雅黑" panose="020B0503020204020204" charset="-122"/>
                <a:ea typeface="微软雅黑" panose="020B0503020204020204" charset="-122"/>
                <a:sym typeface="+mn-ea"/>
              </a:rPr>
              <a:t>agent</a:t>
            </a:r>
            <a:r>
              <a:rPr lang="zh-CN" altLang="en-US">
                <a:solidFill>
                  <a:schemeClr val="tx1"/>
                </a:solidFill>
                <a:latin typeface="微软雅黑" panose="020B0503020204020204" charset="-122"/>
                <a:ea typeface="微软雅黑" panose="020B0503020204020204" charset="-122"/>
                <a:sym typeface="+mn-ea"/>
              </a:rPr>
              <a:t>名称与配置的一样。</a:t>
            </a:r>
            <a:endParaRPr lang="zh-CN" altLang="en-US">
              <a:solidFill>
                <a:srgbClr val="FF0000"/>
              </a:solidFill>
              <a:latin typeface="微软雅黑" panose="020B0503020204020204" charset="-122"/>
              <a:ea typeface="微软雅黑" panose="020B0503020204020204" charset="-122"/>
              <a:sym typeface="+mn-ea"/>
            </a:endParaRPr>
          </a:p>
          <a:p>
            <a:pPr fontAlgn="auto">
              <a:lnSpc>
                <a:spcPct val="150000"/>
              </a:lnSpc>
            </a:pPr>
            <a:r>
              <a:rPr lang="en-US" altLang="zh-CN">
                <a:solidFill>
                  <a:schemeClr val="tx1"/>
                </a:solidFill>
                <a:latin typeface="微软雅黑" panose="020B0503020204020204" charset="-122"/>
                <a:ea typeface="微软雅黑" panose="020B0503020204020204" charset="-122"/>
                <a:sym typeface="+mn-ea"/>
              </a:rPr>
              <a:t>cd ~/flume</a:t>
            </a:r>
            <a:endParaRPr lang="en-US" altLang="zh-CN">
              <a:latin typeface="微软雅黑" panose="020B0503020204020204" charset="-122"/>
              <a:ea typeface="微软雅黑" panose="020B0503020204020204" charset="-122"/>
              <a:sym typeface="+mn-ea"/>
            </a:endParaRPr>
          </a:p>
          <a:p>
            <a:pPr fontAlgn="auto">
              <a:lnSpc>
                <a:spcPct val="150000"/>
              </a:lnSpc>
            </a:pPr>
            <a:r>
              <a:rPr lang="en-US" altLang="zh-CN">
                <a:latin typeface="微软雅黑" panose="020B0503020204020204" charset="-122"/>
                <a:ea typeface="微软雅黑" panose="020B0503020204020204" charset="-122"/>
                <a:sym typeface="+mn-ea"/>
              </a:rPr>
              <a:t>flume-ng  agent -n </a:t>
            </a:r>
            <a:r>
              <a:rPr lang="en-US" altLang="zh-CN">
                <a:solidFill>
                  <a:srgbClr val="FF0000"/>
                </a:solidFill>
                <a:latin typeface="微软雅黑" panose="020B0503020204020204" charset="-122"/>
                <a:ea typeface="微软雅黑" panose="020B0503020204020204" charset="-122"/>
                <a:sym typeface="+mn-ea"/>
              </a:rPr>
              <a:t>agent1 </a:t>
            </a:r>
            <a:r>
              <a:rPr lang="en-US" altLang="zh-CN">
                <a:latin typeface="微软雅黑" panose="020B0503020204020204" charset="-122"/>
                <a:ea typeface="微软雅黑" panose="020B0503020204020204" charset="-122"/>
                <a:sym typeface="+mn-ea"/>
              </a:rPr>
              <a:t>-c conf -f agent/agent1.conf -Dflume.root.logger=INFO,console</a:t>
            </a:r>
            <a:endParaRPr lang="en-US" altLang="zh-CN">
              <a:latin typeface="微软雅黑" panose="020B0503020204020204" charset="-122"/>
              <a:ea typeface="微软雅黑" panose="020B0503020204020204" charset="-122"/>
              <a:sym typeface="+mn-ea"/>
            </a:endParaRPr>
          </a:p>
          <a:p>
            <a:pPr fontAlgn="auto">
              <a:lnSpc>
                <a:spcPct val="150000"/>
              </a:lnSpc>
            </a:pPr>
            <a:r>
              <a:rPr lang="en-US" altLang="zh-CN">
                <a:latin typeface="微软雅黑" panose="020B0503020204020204" charset="-122"/>
                <a:ea typeface="微软雅黑" panose="020B0503020204020204" charset="-122"/>
                <a:sym typeface="+mn-ea"/>
              </a:rPr>
              <a:t>3</a:t>
            </a:r>
            <a:r>
              <a:rPr lang="zh-CN" altLang="en-US">
                <a:latin typeface="微软雅黑" panose="020B0503020204020204" charset="-122"/>
                <a:ea typeface="微软雅黑" panose="020B0503020204020204" charset="-122"/>
                <a:sym typeface="+mn-ea"/>
              </a:rPr>
              <a:t>、新建监听目录</a:t>
            </a:r>
            <a:r>
              <a:rPr lang="en-US" altLang="zh-CN">
                <a:latin typeface="微软雅黑" panose="020B0503020204020204" charset="-122"/>
                <a:ea typeface="微软雅黑" panose="020B0503020204020204" charset="-122"/>
                <a:sym typeface="+mn-ea"/>
              </a:rPr>
              <a:t>spooldir</a:t>
            </a:r>
            <a:endParaRPr lang="en-US" altLang="zh-CN">
              <a:latin typeface="微软雅黑" panose="020B0503020204020204" charset="-122"/>
              <a:ea typeface="微软雅黑" panose="020B0503020204020204" charset="-122"/>
              <a:sym typeface="+mn-ea"/>
            </a:endParaRPr>
          </a:p>
          <a:p>
            <a:pPr fontAlgn="auto">
              <a:lnSpc>
                <a:spcPct val="150000"/>
              </a:lnSpc>
            </a:pPr>
            <a:r>
              <a:rPr lang="en-US" altLang="zh-CN">
                <a:latin typeface="微软雅黑" panose="020B0503020204020204" charset="-122"/>
                <a:ea typeface="微软雅黑" panose="020B0503020204020204" charset="-122"/>
                <a:sym typeface="+mn-ea"/>
              </a:rPr>
              <a:t>mkdir </a:t>
            </a:r>
            <a:r>
              <a:rPr lang="zh-CN" altLang="zh-CN">
                <a:latin typeface="微软雅黑" panose="020B0503020204020204" charset="-122"/>
                <a:ea typeface="微软雅黑" panose="020B0503020204020204" charset="-122"/>
                <a:sym typeface="+mn-ea"/>
              </a:rPr>
              <a:t> /home/</a:t>
            </a:r>
            <a:r>
              <a:rPr lang="en-US" altLang="zh-CN">
                <a:latin typeface="微软雅黑" panose="020B0503020204020204" charset="-122"/>
                <a:ea typeface="微软雅黑" panose="020B0503020204020204" charset="-122"/>
                <a:sym typeface="+mn-ea"/>
              </a:rPr>
              <a:t>hadoop/flume/spooldir</a:t>
            </a:r>
            <a:endParaRPr lang="en-US" altLang="zh-CN">
              <a:latin typeface="微软雅黑" panose="020B0503020204020204" charset="-122"/>
              <a:ea typeface="微软雅黑" panose="020B0503020204020204" charset="-122"/>
              <a:sym typeface="+mn-ea"/>
            </a:endParaRPr>
          </a:p>
          <a:p>
            <a:pPr fontAlgn="auto">
              <a:lnSpc>
                <a:spcPct val="150000"/>
              </a:lnSpc>
            </a:pPr>
            <a:r>
              <a:rPr lang="en-US" altLang="zh-CN">
                <a:latin typeface="微软雅黑" panose="020B0503020204020204" charset="-122"/>
                <a:ea typeface="微软雅黑" panose="020B0503020204020204" charset="-122"/>
                <a:sym typeface="+mn-ea"/>
              </a:rPr>
              <a:t>4</a:t>
            </a:r>
            <a:r>
              <a:rPr lang="zh-CN" altLang="zh-CN">
                <a:latin typeface="微软雅黑" panose="020B0503020204020204" charset="-122"/>
                <a:ea typeface="微软雅黑" panose="020B0503020204020204" charset="-122"/>
                <a:sym typeface="+mn-ea"/>
              </a:rPr>
              <a:t>、在/home/</a:t>
            </a:r>
            <a:r>
              <a:rPr lang="en-US" altLang="zh-CN">
                <a:latin typeface="微软雅黑" panose="020B0503020204020204" charset="-122"/>
                <a:ea typeface="微软雅黑" panose="020B0503020204020204" charset="-122"/>
                <a:sym typeface="+mn-ea"/>
              </a:rPr>
              <a:t>hadoop/flume/spooldir</a:t>
            </a:r>
            <a:r>
              <a:rPr lang="zh-CN" altLang="zh-CN">
                <a:latin typeface="微软雅黑" panose="020B0503020204020204" charset="-122"/>
                <a:ea typeface="微软雅黑" panose="020B0503020204020204" charset="-122"/>
                <a:sym typeface="+mn-ea"/>
              </a:rPr>
              <a:t>目录下新建文件</a:t>
            </a:r>
            <a:r>
              <a:rPr lang="en-US" altLang="zh-CN">
                <a:latin typeface="微软雅黑" panose="020B0503020204020204" charset="-122"/>
                <a:ea typeface="微软雅黑" panose="020B0503020204020204" charset="-122"/>
                <a:sym typeface="+mn-ea"/>
              </a:rPr>
              <a:t>file.txt</a:t>
            </a:r>
            <a:r>
              <a:rPr lang="zh-CN" altLang="zh-CN">
                <a:latin typeface="微软雅黑" panose="020B0503020204020204" charset="-122"/>
                <a:ea typeface="微软雅黑" panose="020B0503020204020204" charset="-122"/>
                <a:sym typeface="+mn-ea"/>
              </a:rPr>
              <a:t>，并输入</a:t>
            </a:r>
            <a:r>
              <a:rPr lang="en-US" altLang="zh-CN">
                <a:latin typeface="微软雅黑" panose="020B0503020204020204" charset="-122"/>
                <a:ea typeface="微软雅黑" panose="020B0503020204020204" charset="-122"/>
                <a:sym typeface="+mn-ea"/>
              </a:rPr>
              <a:t>”Hello Flume!”</a:t>
            </a:r>
            <a:endParaRPr lang="en-US" altLang="zh-CN">
              <a:latin typeface="微软雅黑" panose="020B0503020204020204" charset="-122"/>
              <a:ea typeface="微软雅黑" panose="020B0503020204020204" charset="-122"/>
              <a:sym typeface="+mn-ea"/>
            </a:endParaRPr>
          </a:p>
          <a:p>
            <a:pPr fontAlgn="auto">
              <a:lnSpc>
                <a:spcPct val="150000"/>
              </a:lnSpc>
            </a:pPr>
            <a:r>
              <a:rPr lang="en-US" altLang="zh-CN">
                <a:latin typeface="微软雅黑" panose="020B0503020204020204" charset="-122"/>
                <a:ea typeface="微软雅黑" panose="020B0503020204020204" charset="-122"/>
                <a:sym typeface="+mn-ea"/>
              </a:rPr>
              <a:t>5. </a:t>
            </a:r>
            <a:r>
              <a:rPr lang="zh-CN" altLang="en-US">
                <a:latin typeface="微软雅黑" panose="020B0503020204020204" charset="-122"/>
                <a:ea typeface="微软雅黑" panose="020B0503020204020204" charset="-122"/>
                <a:sym typeface="+mn-ea"/>
              </a:rPr>
              <a:t>查看结果，如下图</a:t>
            </a:r>
            <a:endParaRPr lang="zh-CN" altLang="en-US">
              <a:latin typeface="微软雅黑" panose="020B0503020204020204" charset="-122"/>
              <a:ea typeface="微软雅黑" panose="020B0503020204020204" charset="-122"/>
              <a:sym typeface="+mn-ea"/>
            </a:endParaRPr>
          </a:p>
        </p:txBody>
      </p:sp>
      <p:pic>
        <p:nvPicPr>
          <p:cNvPr id="6" name="图片 5"/>
          <p:cNvPicPr>
            <a:picLocks noChangeAspect="1"/>
          </p:cNvPicPr>
          <p:nvPr/>
        </p:nvPicPr>
        <p:blipFill>
          <a:blip r:embed="rId1"/>
          <a:srcRect t="65842"/>
          <a:stretch>
            <a:fillRect/>
          </a:stretch>
        </p:blipFill>
        <p:spPr>
          <a:xfrm>
            <a:off x="591820" y="4831715"/>
            <a:ext cx="9228455" cy="76263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圆角矩形 34"/>
          <p:cNvSpPr/>
          <p:nvPr/>
        </p:nvSpPr>
        <p:spPr>
          <a:xfrm>
            <a:off x="10163810" y="2642870"/>
            <a:ext cx="1911350" cy="798195"/>
          </a:xfrm>
          <a:prstGeom prst="roundRect">
            <a:avLst/>
          </a:prstGeom>
          <a:ln>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6" name="圆角矩形 5"/>
          <p:cNvSpPr/>
          <p:nvPr/>
        </p:nvSpPr>
        <p:spPr>
          <a:xfrm>
            <a:off x="220980" y="2376805"/>
            <a:ext cx="2503170" cy="984885"/>
          </a:xfrm>
          <a:prstGeom prst="roundRect">
            <a:avLst/>
          </a:prstGeom>
          <a:ln>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889635" y="1537335"/>
            <a:ext cx="10572750" cy="398780"/>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需求：监控指定目录，当目录有新的日志时，将它保存到</a:t>
            </a:r>
            <a:r>
              <a:rPr lang="en-US" altLang="zh-CN" sz="2000">
                <a:latin typeface="微软雅黑" panose="020B0503020204020204" charset="-122"/>
                <a:ea typeface="微软雅黑" panose="020B0503020204020204" charset="-122"/>
              </a:rPr>
              <a:t>HDFS</a:t>
            </a:r>
            <a:r>
              <a:rPr lang="zh-CN" altLang="en-US" sz="2000">
                <a:latin typeface="微软雅黑" panose="020B0503020204020204" charset="-122"/>
                <a:ea typeface="微软雅黑" panose="020B0503020204020204" charset="-122"/>
              </a:rPr>
              <a:t>中。</a:t>
            </a:r>
            <a:endParaRPr lang="zh-CN" altLang="zh-CN" sz="2000">
              <a:latin typeface="微软雅黑" panose="020B0503020204020204" charset="-122"/>
              <a:ea typeface="微软雅黑" panose="020B0503020204020204" charset="-122"/>
            </a:endParaRPr>
          </a:p>
        </p:txBody>
      </p:sp>
      <p:sp>
        <p:nvSpPr>
          <p:cNvPr id="5" name="Text Box 18"/>
          <p:cNvSpPr txBox="1">
            <a:spLocks noChangeArrowheads="1"/>
          </p:cNvSpPr>
          <p:nvPr userDrawn="1"/>
        </p:nvSpPr>
        <p:spPr bwMode="gray">
          <a:xfrm>
            <a:off x="591820" y="772160"/>
            <a:ext cx="55695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 7.4.4 F</a:t>
            </a:r>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lume</a:t>
            </a:r>
            <a:r>
              <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的配置示例</a:t>
            </a:r>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2</a:t>
            </a:r>
            <a:endPar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32" name="矩形 31"/>
          <p:cNvSpPr/>
          <p:nvPr/>
        </p:nvSpPr>
        <p:spPr>
          <a:xfrm>
            <a:off x="3296285" y="2858770"/>
            <a:ext cx="6346190" cy="3776345"/>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grpSp>
        <p:nvGrpSpPr>
          <p:cNvPr id="14" name="组合 13"/>
          <p:cNvGrpSpPr/>
          <p:nvPr/>
        </p:nvGrpSpPr>
        <p:grpSpPr>
          <a:xfrm>
            <a:off x="448945" y="2539365"/>
            <a:ext cx="1921510" cy="4239895"/>
            <a:chOff x="1474" y="3509"/>
            <a:chExt cx="3026" cy="6677"/>
          </a:xfrm>
        </p:grpSpPr>
        <p:grpSp>
          <p:nvGrpSpPr>
            <p:cNvPr id="12" name="组合 11"/>
            <p:cNvGrpSpPr/>
            <p:nvPr/>
          </p:nvGrpSpPr>
          <p:grpSpPr>
            <a:xfrm>
              <a:off x="1474" y="3509"/>
              <a:ext cx="3026" cy="5281"/>
              <a:chOff x="1474" y="3509"/>
              <a:chExt cx="3026" cy="5281"/>
            </a:xfrm>
          </p:grpSpPr>
          <p:sp>
            <p:nvSpPr>
              <p:cNvPr id="8" name="六边形 7"/>
              <p:cNvSpPr/>
              <p:nvPr/>
            </p:nvSpPr>
            <p:spPr>
              <a:xfrm>
                <a:off x="1474" y="4827"/>
                <a:ext cx="2950" cy="1145"/>
              </a:xfrm>
              <a:prstGeom prst="hexagon">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NetCat TCP</a:t>
                </a:r>
                <a:endParaRPr lang="en-US" altLang="zh-CN"/>
              </a:p>
            </p:txBody>
          </p:sp>
          <p:sp>
            <p:nvSpPr>
              <p:cNvPr id="9" name="六边形 8"/>
              <p:cNvSpPr/>
              <p:nvPr/>
            </p:nvSpPr>
            <p:spPr>
              <a:xfrm>
                <a:off x="1550" y="6210"/>
                <a:ext cx="2950" cy="1145"/>
              </a:xfrm>
              <a:prstGeom prst="hexagon">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Avro Source</a:t>
                </a:r>
                <a:endParaRPr lang="en-US" altLang="zh-CN"/>
              </a:p>
            </p:txBody>
          </p:sp>
          <p:sp>
            <p:nvSpPr>
              <p:cNvPr id="10" name="六边形 9"/>
              <p:cNvSpPr/>
              <p:nvPr/>
            </p:nvSpPr>
            <p:spPr>
              <a:xfrm>
                <a:off x="1550" y="7645"/>
                <a:ext cx="2950" cy="1145"/>
              </a:xfrm>
              <a:prstGeom prst="hexagon">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Kafka</a:t>
                </a:r>
                <a:endParaRPr lang="en-US" altLang="zh-CN"/>
              </a:p>
            </p:txBody>
          </p:sp>
          <p:sp>
            <p:nvSpPr>
              <p:cNvPr id="11" name="六边形 10"/>
              <p:cNvSpPr/>
              <p:nvPr/>
            </p:nvSpPr>
            <p:spPr>
              <a:xfrm>
                <a:off x="1550" y="3509"/>
                <a:ext cx="2950" cy="1145"/>
              </a:xfrm>
              <a:prstGeom prst="hexagon">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Spooling Directory</a:t>
                </a:r>
                <a:endParaRPr lang="en-US" altLang="zh-CN"/>
              </a:p>
            </p:txBody>
          </p:sp>
        </p:grpSp>
        <p:sp>
          <p:nvSpPr>
            <p:cNvPr id="13" name="六边形 12"/>
            <p:cNvSpPr/>
            <p:nvPr/>
          </p:nvSpPr>
          <p:spPr>
            <a:xfrm>
              <a:off x="1550" y="9168"/>
              <a:ext cx="2950" cy="1018"/>
            </a:xfrm>
            <a:prstGeom prst="hexagon">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a:t>
              </a:r>
              <a:endParaRPr lang="en-US" altLang="zh-CN"/>
            </a:p>
          </p:txBody>
        </p:sp>
      </p:grpSp>
      <p:sp>
        <p:nvSpPr>
          <p:cNvPr id="15" name="流程图: 磁盘 14"/>
          <p:cNvSpPr/>
          <p:nvPr/>
        </p:nvSpPr>
        <p:spPr>
          <a:xfrm>
            <a:off x="10518775" y="2642870"/>
            <a:ext cx="1323975" cy="758825"/>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a:t>HDFS</a:t>
            </a:r>
            <a:endParaRPr lang="en-US" altLang="zh-CN"/>
          </a:p>
        </p:txBody>
      </p:sp>
      <p:sp>
        <p:nvSpPr>
          <p:cNvPr id="16" name="流程图: 磁盘 15"/>
          <p:cNvSpPr/>
          <p:nvPr/>
        </p:nvSpPr>
        <p:spPr>
          <a:xfrm>
            <a:off x="10457815" y="3531235"/>
            <a:ext cx="1323975" cy="758825"/>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a:t>Hive</a:t>
            </a:r>
            <a:endParaRPr lang="en-US" altLang="zh-CN"/>
          </a:p>
        </p:txBody>
      </p:sp>
      <p:sp>
        <p:nvSpPr>
          <p:cNvPr id="17" name="文本框 16"/>
          <p:cNvSpPr txBox="1"/>
          <p:nvPr/>
        </p:nvSpPr>
        <p:spPr>
          <a:xfrm>
            <a:off x="591820" y="2094865"/>
            <a:ext cx="1778000" cy="368300"/>
          </a:xfrm>
          <a:prstGeom prst="rect">
            <a:avLst/>
          </a:prstGeom>
          <a:noFill/>
        </p:spPr>
        <p:txBody>
          <a:bodyPr wrap="square" rtlCol="0">
            <a:spAutoFit/>
          </a:bodyPr>
          <a:p>
            <a:r>
              <a:rPr lang="zh-CN" altLang="en-US"/>
              <a:t>数据源有多种</a:t>
            </a:r>
            <a:endParaRPr lang="zh-CN" altLang="en-US"/>
          </a:p>
        </p:txBody>
      </p:sp>
      <p:sp>
        <p:nvSpPr>
          <p:cNvPr id="18" name="文本框 17"/>
          <p:cNvSpPr txBox="1"/>
          <p:nvPr/>
        </p:nvSpPr>
        <p:spPr>
          <a:xfrm>
            <a:off x="9974580" y="2094865"/>
            <a:ext cx="2192655" cy="368300"/>
          </a:xfrm>
          <a:prstGeom prst="rect">
            <a:avLst/>
          </a:prstGeom>
          <a:noFill/>
        </p:spPr>
        <p:txBody>
          <a:bodyPr wrap="square" rtlCol="0">
            <a:spAutoFit/>
          </a:bodyPr>
          <a:p>
            <a:r>
              <a:rPr lang="zh-CN" altLang="en-US"/>
              <a:t>数据目的地有多种</a:t>
            </a:r>
            <a:endParaRPr lang="en-US" altLang="zh-CN"/>
          </a:p>
        </p:txBody>
      </p:sp>
      <p:sp>
        <p:nvSpPr>
          <p:cNvPr id="19" name="流程图: 磁盘 18"/>
          <p:cNvSpPr/>
          <p:nvPr/>
        </p:nvSpPr>
        <p:spPr>
          <a:xfrm>
            <a:off x="10534650" y="6003290"/>
            <a:ext cx="1323975" cy="758825"/>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a:t>..</a:t>
            </a:r>
            <a:endParaRPr lang="en-US" altLang="zh-CN"/>
          </a:p>
        </p:txBody>
      </p:sp>
      <p:sp>
        <p:nvSpPr>
          <p:cNvPr id="20" name="椭圆 19"/>
          <p:cNvSpPr/>
          <p:nvPr/>
        </p:nvSpPr>
        <p:spPr>
          <a:xfrm>
            <a:off x="3530600" y="3751580"/>
            <a:ext cx="1485265" cy="71056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zh-CN"/>
              <a:t>Source</a:t>
            </a:r>
            <a:endParaRPr lang="en-US" altLang="zh-CN"/>
          </a:p>
          <a:p>
            <a:pPr algn="ctr"/>
            <a:r>
              <a:rPr lang="zh-CN" altLang="en-US"/>
              <a:t>组件</a:t>
            </a:r>
            <a:endParaRPr lang="zh-CN" altLang="en-US"/>
          </a:p>
        </p:txBody>
      </p:sp>
      <p:sp>
        <p:nvSpPr>
          <p:cNvPr id="159" name=" 159"/>
          <p:cNvSpPr/>
          <p:nvPr/>
        </p:nvSpPr>
        <p:spPr>
          <a:xfrm>
            <a:off x="2370455" y="3923665"/>
            <a:ext cx="968375" cy="36639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p:spPr>
        <p:style>
          <a:lnRef idx="1">
            <a:schemeClr val="accent4"/>
          </a:lnRef>
          <a:fillRef idx="2">
            <a:schemeClr val="accent4"/>
          </a:fillRef>
          <a:effectRef idx="1">
            <a:schemeClr val="accent4"/>
          </a:effectRef>
          <a:fontRef idx="minor">
            <a:schemeClr val="dk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21" name="文本框 20"/>
          <p:cNvSpPr txBox="1"/>
          <p:nvPr/>
        </p:nvSpPr>
        <p:spPr>
          <a:xfrm>
            <a:off x="3723640" y="4596765"/>
            <a:ext cx="1098550" cy="368300"/>
          </a:xfrm>
          <a:prstGeom prst="rect">
            <a:avLst/>
          </a:prstGeom>
          <a:noFill/>
        </p:spPr>
        <p:txBody>
          <a:bodyPr wrap="square" rtlCol="0">
            <a:spAutoFit/>
          </a:bodyPr>
          <a:p>
            <a:r>
              <a:rPr lang="zh-CN" altLang="en-US"/>
              <a:t>采集数据</a:t>
            </a:r>
            <a:endParaRPr lang="zh-CN" altLang="en-US"/>
          </a:p>
        </p:txBody>
      </p:sp>
      <p:sp>
        <p:nvSpPr>
          <p:cNvPr id="23" name="流程图: 磁盘 22"/>
          <p:cNvSpPr/>
          <p:nvPr/>
        </p:nvSpPr>
        <p:spPr>
          <a:xfrm rot="5400000">
            <a:off x="6078855" y="4333240"/>
            <a:ext cx="781685" cy="2044065"/>
          </a:xfrm>
          <a:prstGeom prst="flowChartMagneticDisk">
            <a:avLst/>
          </a:prstGeom>
        </p:spPr>
        <p:style>
          <a:lnRef idx="2">
            <a:schemeClr val="accent2"/>
          </a:lnRef>
          <a:fillRef idx="1">
            <a:schemeClr val="lt1"/>
          </a:fillRef>
          <a:effectRef idx="0">
            <a:schemeClr val="accent2"/>
          </a:effectRef>
          <a:fontRef idx="minor">
            <a:schemeClr val="dk1"/>
          </a:fontRef>
        </p:style>
        <p:txBody>
          <a:bodyPr rtlCol="0" anchor="ctr"/>
          <a:p>
            <a:pPr algn="ctr"/>
            <a:endParaRPr lang="en-US" altLang="zh-CN"/>
          </a:p>
        </p:txBody>
      </p:sp>
      <p:sp>
        <p:nvSpPr>
          <p:cNvPr id="24" name="文本框 23"/>
          <p:cNvSpPr txBox="1"/>
          <p:nvPr/>
        </p:nvSpPr>
        <p:spPr>
          <a:xfrm>
            <a:off x="5412105" y="5171440"/>
            <a:ext cx="1631315" cy="368300"/>
          </a:xfrm>
          <a:prstGeom prst="rect">
            <a:avLst/>
          </a:prstGeom>
          <a:noFill/>
        </p:spPr>
        <p:txBody>
          <a:bodyPr wrap="square" rtlCol="0">
            <a:spAutoFit/>
          </a:bodyPr>
          <a:p>
            <a:r>
              <a:rPr lang="en-US" altLang="zh-CN"/>
              <a:t>Channel</a:t>
            </a:r>
            <a:r>
              <a:rPr lang="zh-CN" altLang="en-US"/>
              <a:t>组件</a:t>
            </a:r>
            <a:endParaRPr lang="zh-CN" altLang="en-US"/>
          </a:p>
        </p:txBody>
      </p:sp>
      <p:sp>
        <p:nvSpPr>
          <p:cNvPr id="25" name="文本框 24"/>
          <p:cNvSpPr txBox="1"/>
          <p:nvPr/>
        </p:nvSpPr>
        <p:spPr>
          <a:xfrm>
            <a:off x="5447665" y="5876290"/>
            <a:ext cx="2644140" cy="645160"/>
          </a:xfrm>
          <a:prstGeom prst="rect">
            <a:avLst/>
          </a:prstGeom>
          <a:noFill/>
        </p:spPr>
        <p:txBody>
          <a:bodyPr wrap="square" rtlCol="0">
            <a:spAutoFit/>
          </a:bodyPr>
          <a:p>
            <a:r>
              <a:rPr lang="zh-CN" altLang="en-US"/>
              <a:t>缓存数据</a:t>
            </a:r>
            <a:endParaRPr lang="zh-CN" altLang="en-US"/>
          </a:p>
          <a:p>
            <a:r>
              <a:rPr lang="en-US" altLang="zh-CN"/>
              <a:t>(</a:t>
            </a:r>
            <a:r>
              <a:rPr lang="zh-CN" altLang="en-US"/>
              <a:t>常用</a:t>
            </a:r>
            <a:r>
              <a:rPr lang="en-US" altLang="zh-CN"/>
              <a:t>MemoryChannel)</a:t>
            </a:r>
            <a:endParaRPr lang="en-US" altLang="zh-CN"/>
          </a:p>
        </p:txBody>
      </p:sp>
      <p:sp>
        <p:nvSpPr>
          <p:cNvPr id="26" name="椭圆 25"/>
          <p:cNvSpPr/>
          <p:nvPr/>
        </p:nvSpPr>
        <p:spPr>
          <a:xfrm>
            <a:off x="7899400" y="3751580"/>
            <a:ext cx="1485265" cy="71056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zh-CN"/>
              <a:t>Sink</a:t>
            </a:r>
            <a:endParaRPr lang="en-US" altLang="zh-CN"/>
          </a:p>
          <a:p>
            <a:pPr algn="ctr"/>
            <a:r>
              <a:rPr lang="zh-CN" altLang="en-US"/>
              <a:t>组件</a:t>
            </a:r>
            <a:endParaRPr lang="zh-CN" altLang="en-US"/>
          </a:p>
        </p:txBody>
      </p:sp>
      <p:sp>
        <p:nvSpPr>
          <p:cNvPr id="27" name="文本框 26"/>
          <p:cNvSpPr txBox="1"/>
          <p:nvPr/>
        </p:nvSpPr>
        <p:spPr>
          <a:xfrm>
            <a:off x="8092440" y="4596765"/>
            <a:ext cx="1098550" cy="368300"/>
          </a:xfrm>
          <a:prstGeom prst="rect">
            <a:avLst/>
          </a:prstGeom>
          <a:noFill/>
        </p:spPr>
        <p:txBody>
          <a:bodyPr wrap="square" rtlCol="0">
            <a:spAutoFit/>
          </a:bodyPr>
          <a:p>
            <a:r>
              <a:rPr lang="zh-CN" altLang="en-US"/>
              <a:t>保存日志</a:t>
            </a:r>
            <a:endParaRPr lang="zh-CN" altLang="en-US"/>
          </a:p>
        </p:txBody>
      </p:sp>
      <p:sp>
        <p:nvSpPr>
          <p:cNvPr id="28" name=" 159"/>
          <p:cNvSpPr/>
          <p:nvPr/>
        </p:nvSpPr>
        <p:spPr>
          <a:xfrm rot="2400000">
            <a:off x="4747260" y="4610100"/>
            <a:ext cx="968375" cy="36639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p:spPr>
        <p:style>
          <a:lnRef idx="1">
            <a:schemeClr val="accent4"/>
          </a:lnRef>
          <a:fillRef idx="2">
            <a:schemeClr val="accent4"/>
          </a:fillRef>
          <a:effectRef idx="1">
            <a:schemeClr val="accent4"/>
          </a:effectRef>
          <a:fontRef idx="minor">
            <a:schemeClr val="dk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29" name=" 159"/>
          <p:cNvSpPr/>
          <p:nvPr/>
        </p:nvSpPr>
        <p:spPr>
          <a:xfrm rot="19800000">
            <a:off x="7108190" y="4476115"/>
            <a:ext cx="968375" cy="36639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p:spPr>
        <p:style>
          <a:lnRef idx="1">
            <a:schemeClr val="accent4"/>
          </a:lnRef>
          <a:fillRef idx="2">
            <a:schemeClr val="accent4"/>
          </a:fillRef>
          <a:effectRef idx="1">
            <a:schemeClr val="accent4"/>
          </a:effectRef>
          <a:fontRef idx="minor">
            <a:schemeClr val="dk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30" name=" 159"/>
          <p:cNvSpPr/>
          <p:nvPr/>
        </p:nvSpPr>
        <p:spPr>
          <a:xfrm>
            <a:off x="9489440" y="3891915"/>
            <a:ext cx="968375" cy="36639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p:spPr>
        <p:style>
          <a:lnRef idx="1">
            <a:schemeClr val="accent4"/>
          </a:lnRef>
          <a:fillRef idx="2">
            <a:schemeClr val="accent4"/>
          </a:fillRef>
          <a:effectRef idx="1">
            <a:schemeClr val="accent4"/>
          </a:effectRef>
          <a:fontRef idx="minor">
            <a:schemeClr val="dk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31" name="流程图: 磁盘 30"/>
          <p:cNvSpPr/>
          <p:nvPr/>
        </p:nvSpPr>
        <p:spPr>
          <a:xfrm>
            <a:off x="10518775" y="4367530"/>
            <a:ext cx="1323975" cy="758825"/>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a:t>Kafka</a:t>
            </a:r>
            <a:endParaRPr lang="en-US" altLang="zh-CN"/>
          </a:p>
        </p:txBody>
      </p:sp>
      <p:sp>
        <p:nvSpPr>
          <p:cNvPr id="33" name="矩形 32"/>
          <p:cNvSpPr/>
          <p:nvPr/>
        </p:nvSpPr>
        <p:spPr>
          <a:xfrm>
            <a:off x="5932805" y="3065780"/>
            <a:ext cx="1424940" cy="70675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4000" b="1">
                <a:solidFill>
                  <a:schemeClr val="accent4"/>
                </a:solidFill>
                <a:effectLst/>
              </a:rPr>
              <a:t>Agent</a:t>
            </a:r>
            <a:endParaRPr lang="en-US" altLang="zh-CN" sz="4000" b="1">
              <a:solidFill>
                <a:schemeClr val="accent4"/>
              </a:solidFill>
              <a:effectLst/>
            </a:endParaRPr>
          </a:p>
        </p:txBody>
      </p:sp>
      <p:sp>
        <p:nvSpPr>
          <p:cNvPr id="7" name="流程图: 磁盘 6"/>
          <p:cNvSpPr/>
          <p:nvPr/>
        </p:nvSpPr>
        <p:spPr>
          <a:xfrm>
            <a:off x="10518775" y="5165725"/>
            <a:ext cx="1323975" cy="758825"/>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a:t>Logger</a:t>
            </a:r>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Text Box 18"/>
          <p:cNvSpPr txBox="1">
            <a:spLocks noChangeArrowheads="1"/>
          </p:cNvSpPr>
          <p:nvPr userDrawn="1"/>
        </p:nvSpPr>
        <p:spPr bwMode="gray">
          <a:xfrm>
            <a:off x="591820" y="772160"/>
            <a:ext cx="55695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 7.4.4 F</a:t>
            </a:r>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lume</a:t>
            </a:r>
            <a:r>
              <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的配置示例</a:t>
            </a:r>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2</a:t>
            </a:r>
            <a:endPar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591820" y="3361690"/>
            <a:ext cx="11303635" cy="829945"/>
          </a:xfrm>
          <a:prstGeom prst="rect">
            <a:avLst/>
          </a:prstGeom>
          <a:noFill/>
        </p:spPr>
        <p:txBody>
          <a:bodyPr wrap="square" rtlCol="0">
            <a:spAutoFit/>
          </a:bodyPr>
          <a:p>
            <a:r>
              <a:rPr lang="zh-CN" altLang="en-US" sz="2400"/>
              <a:t>运行命令：</a:t>
            </a:r>
            <a:endParaRPr lang="zh-CN" altLang="en-US" sz="2400"/>
          </a:p>
          <a:p>
            <a:r>
              <a:rPr lang="zh-CN" altLang="en-US" sz="2400"/>
              <a:t>flume-ng agent -n agent2 </a:t>
            </a:r>
            <a:r>
              <a:rPr lang="zh-CN" altLang="en-US" sz="2400">
                <a:sym typeface="+mn-ea"/>
              </a:rPr>
              <a:t> -c conf </a:t>
            </a:r>
            <a:r>
              <a:rPr lang="zh-CN" altLang="en-US" sz="2400"/>
              <a:t> -f agent/agent2.conf </a:t>
            </a:r>
            <a:r>
              <a:rPr lang="en-US" altLang="zh-CN" sz="2400"/>
              <a:t>-</a:t>
            </a:r>
            <a:r>
              <a:rPr lang="zh-CN" altLang="en-US" sz="2400"/>
              <a:t>Dflume.root.logger=INFO,console</a:t>
            </a:r>
            <a:endParaRPr lang="zh-CN" altLang="en-US" sz="2400"/>
          </a:p>
        </p:txBody>
      </p:sp>
      <p:graphicFrame>
        <p:nvGraphicFramePr>
          <p:cNvPr id="3" name="对象 2">
            <a:hlinkClick r:id="" action="ppaction://ole?verb="/>
          </p:cNvPr>
          <p:cNvGraphicFramePr>
            <a:graphicFrameLocks noChangeAspect="1"/>
          </p:cNvGraphicFramePr>
          <p:nvPr/>
        </p:nvGraphicFramePr>
        <p:xfrm>
          <a:off x="4851400" y="1868170"/>
          <a:ext cx="2343785" cy="1608455"/>
        </p:xfrm>
        <a:graphic>
          <a:graphicData uri="http://schemas.openxmlformats.org/presentationml/2006/ole">
            <mc:AlternateContent xmlns:mc="http://schemas.openxmlformats.org/markup-compatibility/2006">
              <mc:Choice xmlns:v="urn:schemas-microsoft-com:vml" Requires="v">
                <p:oleObj spid="_x0000_s1025" name="" showAsIcon="1" r:id="rId1" imgW="971550" imgH="666750" progId="Package">
                  <p:embed/>
                </p:oleObj>
              </mc:Choice>
              <mc:Fallback>
                <p:oleObj name="" showAsIcon="1" r:id="rId1" imgW="971550" imgH="666750" progId="Package">
                  <p:embed/>
                  <p:pic>
                    <p:nvPicPr>
                      <p:cNvPr id="0" name="图片 1024"/>
                      <p:cNvPicPr/>
                      <p:nvPr/>
                    </p:nvPicPr>
                    <p:blipFill>
                      <a:blip r:embed="rId2"/>
                      <a:stretch>
                        <a:fillRect/>
                      </a:stretch>
                    </p:blipFill>
                    <p:spPr>
                      <a:xfrm>
                        <a:off x="4851400" y="1868170"/>
                        <a:ext cx="2343785" cy="1608455"/>
                      </a:xfrm>
                      <a:prstGeom prst="rect">
                        <a:avLst/>
                      </a:prstGeom>
                    </p:spPr>
                  </p:pic>
                </p:oleObj>
              </mc:Fallback>
            </mc:AlternateContent>
          </a:graphicData>
        </a:graphic>
      </p:graphicFrame>
      <p:sp>
        <p:nvSpPr>
          <p:cNvPr id="4" name="文本框 3"/>
          <p:cNvSpPr txBox="1"/>
          <p:nvPr/>
        </p:nvSpPr>
        <p:spPr>
          <a:xfrm>
            <a:off x="591820" y="4686300"/>
            <a:ext cx="10092690" cy="1476375"/>
          </a:xfrm>
          <a:prstGeom prst="rect">
            <a:avLst/>
          </a:prstGeom>
          <a:noFill/>
        </p:spPr>
        <p:txBody>
          <a:bodyPr wrap="square" rtlCol="0">
            <a:spAutoFit/>
          </a:bodyPr>
          <a:p>
            <a:r>
              <a:rPr lang="zh-CN" altLang="en-US"/>
              <a:t>查看结果：</a:t>
            </a:r>
            <a:endParaRPr lang="zh-CN" altLang="en-US"/>
          </a:p>
          <a:p>
            <a:r>
              <a:rPr lang="zh-CN" altLang="en-US" b="1"/>
              <a:t>hdfs dfs -ls /flume/20181203</a:t>
            </a:r>
            <a:endParaRPr lang="zh-CN" altLang="en-US"/>
          </a:p>
          <a:p>
            <a:endParaRPr lang="zh-CN" altLang="en-US"/>
          </a:p>
          <a:p>
            <a:br>
              <a:rPr lang="zh-CN" altLang="en-US"/>
            </a:br>
            <a:r>
              <a:rPr lang="zh-CN" altLang="en-US"/>
              <a:t>-rw-r--r--   2 hadoop supergroup          6 2018-12-03 16:02 /flume/20181203/events-.1543824066639</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2269"/>
            </a:xfrm>
            <a:prstGeom prst="rect">
              <a:avLst/>
            </a:prstGeom>
            <a:noFill/>
          </p:spPr>
          <p:txBody>
            <a:bodyPr wrap="square" rtlCol="0">
              <a:spAutoFit/>
            </a:bodyPr>
            <a:p>
              <a:pPr marL="0" lvl="1"/>
              <a:endParaRPr lang="zh-CN" altLang="en-US" sz="3800" b="1" dirty="0" smtClean="0">
                <a:solidFill>
                  <a:srgbClr val="C00000"/>
                </a:solidFill>
                <a:latin typeface="微软雅黑" panose="020B0503020204020204" charset="-122"/>
                <a:ea typeface="微软雅黑" panose="020B0503020204020204" charset="-122"/>
                <a:cs typeface="微软雅黑" panose="020B0503020204020204" charset="-122"/>
              </a:endParaRPr>
            </a:p>
            <a:p>
              <a:pPr marL="0" lvl="1"/>
              <a:endParaRPr lang="en-US" altLang="zh-CN" sz="3800" b="1" dirty="0">
                <a:solidFill>
                  <a:srgbClr val="C00000"/>
                </a:solidFill>
                <a:latin typeface="微软雅黑" panose="020B0503020204020204" charset="-122"/>
                <a:ea typeface="微软雅黑" panose="020B0503020204020204" charset="-122"/>
                <a:cs typeface="微软雅黑" panose="020B0503020204020204" charset="-122"/>
              </a:endParaRPr>
            </a:p>
            <a:p>
              <a:pPr marL="0" lvl="1" algn="ctr"/>
              <a:r>
                <a:rPr lang="en-US" altLang="zh-CN" sz="3800" b="1" dirty="0" smtClean="0">
                  <a:solidFill>
                    <a:srgbClr val="C00000"/>
                  </a:solidFill>
                  <a:latin typeface="微软雅黑" panose="020B0503020204020204" charset="-122"/>
                  <a:ea typeface="微软雅黑" panose="020B0503020204020204" charset="-122"/>
                  <a:cs typeface="微软雅黑" panose="020B0503020204020204" charset="-122"/>
                  <a:sym typeface="+mn-ea"/>
                </a:rPr>
                <a:t>Flume</a:t>
              </a:r>
              <a:r>
                <a:rPr lang="zh-CN" altLang="en-US" sz="3800" b="1" dirty="0" smtClean="0">
                  <a:solidFill>
                    <a:srgbClr val="C00000"/>
                  </a:solidFill>
                  <a:latin typeface="微软雅黑" panose="020B0503020204020204" charset="-122"/>
                  <a:ea typeface="微软雅黑" panose="020B0503020204020204" charset="-122"/>
                  <a:cs typeface="微软雅黑" panose="020B0503020204020204" charset="-122"/>
                  <a:sym typeface="+mn-ea"/>
                </a:rPr>
                <a:t>工作方式</a:t>
              </a:r>
              <a:endParaRPr lang="zh-CN" altLang="en-US" sz="3800" b="1" dirty="0" smtClean="0">
                <a:solidFill>
                  <a:srgbClr val="C00000"/>
                </a:solidFill>
                <a:latin typeface="微软雅黑" panose="020B0503020204020204" charset="-122"/>
                <a:ea typeface="微软雅黑" panose="020B0503020204020204" charset="-122"/>
                <a:cs typeface="微软雅黑" panose="020B0503020204020204" charset="-122"/>
                <a:sym typeface="+mn-ea"/>
              </a:endParaRPr>
            </a:p>
            <a:p>
              <a:pPr marL="0" lvl="1" algn="ctr"/>
              <a:endParaRPr lang="zh-CN" altLang="en-US" sz="3800" b="1" dirty="0" smtClean="0">
                <a:solidFill>
                  <a:srgbClr val="C00000"/>
                </a:solidFill>
                <a:latin typeface="微软雅黑" panose="020B0503020204020204" charset="-122"/>
                <a:ea typeface="微软雅黑" panose="020B0503020204020204" charset="-122"/>
                <a:cs typeface="微软雅黑" panose="020B0503020204020204" charset="-122"/>
                <a:sym typeface="+mn-ea"/>
              </a:endParaRP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p>
            <a:r>
              <a:rPr lang="en-US" altLang="zh-CN" sz="4400" b="1" dirty="0">
                <a:solidFill>
                  <a:srgbClr val="B23033"/>
                </a:solidFill>
                <a:latin typeface="微软雅黑" panose="020B0503020204020204" charset="-122"/>
                <a:ea typeface="微软雅黑" panose="020B0503020204020204" charset="-122"/>
              </a:rPr>
              <a:t>0 5</a:t>
            </a:r>
            <a:endParaRPr lang="en-US" altLang="zh-CN" sz="4400" b="1" dirty="0">
              <a:solidFill>
                <a:srgbClr val="B23033"/>
              </a:solidFill>
              <a:latin typeface="微软雅黑" panose="020B0503020204020204" charset="-122"/>
              <a:ea typeface="微软雅黑" panose="020B050302020402020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915035" y="1564005"/>
            <a:ext cx="10655300" cy="1476375"/>
          </a:xfrm>
          <a:prstGeom prst="rect">
            <a:avLst/>
          </a:prstGeom>
          <a:noFill/>
        </p:spPr>
        <p:txBody>
          <a:bodyPr wrap="square" rtlCol="0" anchor="t">
            <a:spAutoFit/>
          </a:bodyPr>
          <a:p>
            <a:pPr fontAlgn="auto">
              <a:lnSpc>
                <a:spcPct val="150000"/>
              </a:lnSpc>
            </a:pPr>
            <a:r>
              <a:rPr lang="zh-CN" altLang="en-US" sz="2000">
                <a:latin typeface="微软雅黑" panose="020B0503020204020204" charset="-122"/>
                <a:ea typeface="微软雅黑" panose="020B0503020204020204" charset="-122"/>
                <a:cs typeface="微软雅黑" panose="020B0503020204020204" charset="-122"/>
              </a:rPr>
              <a:t>可以将多个Agent顺序连接起来，将最初的数据源经过收集，存储到最终的存储系统中。</a:t>
            </a:r>
            <a:endParaRPr lang="zh-CN" altLang="en-US" sz="2000">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2000">
                <a:latin typeface="微软雅黑" panose="020B0503020204020204" charset="-122"/>
                <a:ea typeface="微软雅黑" panose="020B0503020204020204" charset="-122"/>
                <a:cs typeface="微软雅黑" panose="020B0503020204020204" charset="-122"/>
              </a:rPr>
              <a:t>（</a:t>
            </a:r>
            <a:r>
              <a:rPr lang="en-US" altLang="zh-CN" sz="2000">
                <a:latin typeface="微软雅黑" panose="020B0503020204020204" charset="-122"/>
                <a:ea typeface="微软雅黑" panose="020B0503020204020204" charset="-122"/>
                <a:cs typeface="微软雅黑" panose="020B0503020204020204" charset="-122"/>
              </a:rPr>
              <a:t>1</a:t>
            </a:r>
            <a:r>
              <a:rPr lang="zh-CN" altLang="en-US" sz="2000">
                <a:latin typeface="微软雅黑" panose="020B0503020204020204" charset="-122"/>
                <a:ea typeface="微软雅黑" panose="020B0503020204020204" charset="-122"/>
                <a:cs typeface="微软雅黑" panose="020B0503020204020204" charset="-122"/>
              </a:rPr>
              <a:t>）前面</a:t>
            </a:r>
            <a:r>
              <a:rPr lang="en-US" altLang="zh-CN" sz="2000">
                <a:latin typeface="微软雅黑" panose="020B0503020204020204" charset="-122"/>
                <a:ea typeface="微软雅黑" panose="020B0503020204020204" charset="-122"/>
                <a:cs typeface="微软雅黑" panose="020B0503020204020204" charset="-122"/>
              </a:rPr>
              <a:t>agent</a:t>
            </a:r>
            <a:r>
              <a:rPr lang="zh-CN" altLang="en-US" sz="2000">
                <a:latin typeface="微软雅黑" panose="020B0503020204020204" charset="-122"/>
                <a:ea typeface="微软雅黑" panose="020B0503020204020204" charset="-122"/>
                <a:cs typeface="微软雅黑" panose="020B0503020204020204" charset="-122"/>
              </a:rPr>
              <a:t>的</a:t>
            </a:r>
            <a:r>
              <a:rPr lang="en-US" altLang="zh-CN" sz="2000">
                <a:latin typeface="微软雅黑" panose="020B0503020204020204" charset="-122"/>
                <a:ea typeface="微软雅黑" panose="020B0503020204020204" charset="-122"/>
                <a:cs typeface="微软雅黑" panose="020B0503020204020204" charset="-122"/>
              </a:rPr>
              <a:t>sink</a:t>
            </a:r>
            <a:r>
              <a:rPr lang="zh-CN" altLang="en-US" sz="2000">
                <a:latin typeface="微软雅黑" panose="020B0503020204020204" charset="-122"/>
                <a:ea typeface="微软雅黑" panose="020B0503020204020204" charset="-122"/>
                <a:cs typeface="微软雅黑" panose="020B0503020204020204" charset="-122"/>
              </a:rPr>
              <a:t>、当前</a:t>
            </a:r>
            <a:r>
              <a:rPr lang="en-US" altLang="zh-CN" sz="2000">
                <a:latin typeface="微软雅黑" panose="020B0503020204020204" charset="-122"/>
                <a:ea typeface="微软雅黑" panose="020B0503020204020204" charset="-122"/>
                <a:cs typeface="微软雅黑" panose="020B0503020204020204" charset="-122"/>
              </a:rPr>
              <a:t>agent</a:t>
            </a:r>
            <a:r>
              <a:rPr lang="zh-CN" altLang="en-US" sz="2000">
                <a:latin typeface="微软雅黑" panose="020B0503020204020204" charset="-122"/>
                <a:ea typeface="微软雅黑" panose="020B0503020204020204" charset="-122"/>
                <a:cs typeface="微软雅黑" panose="020B0503020204020204" charset="-122"/>
              </a:rPr>
              <a:t>的</a:t>
            </a:r>
            <a:r>
              <a:rPr lang="en-US" altLang="zh-CN" sz="2000">
                <a:latin typeface="微软雅黑" panose="020B0503020204020204" charset="-122"/>
                <a:ea typeface="微软雅黑" panose="020B0503020204020204" charset="-122"/>
                <a:cs typeface="微软雅黑" panose="020B0503020204020204" charset="-122"/>
              </a:rPr>
              <a:t>source</a:t>
            </a:r>
            <a:r>
              <a:rPr lang="zh-CN" altLang="en-US" sz="2000">
                <a:latin typeface="微软雅黑" panose="020B0503020204020204" charset="-122"/>
                <a:ea typeface="微软雅黑" panose="020B0503020204020204" charset="-122"/>
                <a:cs typeface="微软雅黑" panose="020B0503020204020204" charset="-122"/>
              </a:rPr>
              <a:t>需要是avro类型</a:t>
            </a:r>
            <a:endParaRPr lang="zh-CN" altLang="en-US" sz="2000">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2000">
                <a:latin typeface="微软雅黑" panose="020B0503020204020204" charset="-122"/>
                <a:ea typeface="微软雅黑" panose="020B0503020204020204" charset="-122"/>
                <a:cs typeface="微软雅黑" panose="020B0503020204020204" charset="-122"/>
              </a:rPr>
              <a:t>（</a:t>
            </a:r>
            <a:r>
              <a:rPr lang="en-US" altLang="zh-CN" sz="2000">
                <a:latin typeface="微软雅黑" panose="020B0503020204020204" charset="-122"/>
                <a:ea typeface="微软雅黑" panose="020B0503020204020204" charset="-122"/>
                <a:cs typeface="微软雅黑" panose="020B0503020204020204" charset="-122"/>
              </a:rPr>
              <a:t>2</a:t>
            </a:r>
            <a:r>
              <a:rPr lang="zh-CN" altLang="en-US" sz="2000">
                <a:latin typeface="微软雅黑" panose="020B0503020204020204" charset="-122"/>
                <a:ea typeface="微软雅黑" panose="020B0503020204020204" charset="-122"/>
                <a:cs typeface="微软雅黑" panose="020B0503020204020204" charset="-122"/>
              </a:rPr>
              <a:t>）</a:t>
            </a:r>
            <a:r>
              <a:rPr lang="en-US" altLang="zh-CN" sz="2000">
                <a:latin typeface="微软雅黑" panose="020B0503020204020204" charset="-122"/>
                <a:ea typeface="微软雅黑" panose="020B0503020204020204" charset="-122"/>
                <a:cs typeface="微软雅黑" panose="020B0503020204020204" charset="-122"/>
              </a:rPr>
              <a:t>sink</a:t>
            </a:r>
            <a:r>
              <a:rPr lang="zh-CN" altLang="en-US" sz="2000">
                <a:latin typeface="微软雅黑" panose="020B0503020204020204" charset="-122"/>
                <a:ea typeface="微软雅黑" panose="020B0503020204020204" charset="-122"/>
                <a:cs typeface="微软雅黑" panose="020B0503020204020204" charset="-122"/>
              </a:rPr>
              <a:t>指向</a:t>
            </a:r>
            <a:r>
              <a:rPr lang="en-US" altLang="zh-CN" sz="2000">
                <a:latin typeface="微软雅黑" panose="020B0503020204020204" charset="-122"/>
                <a:ea typeface="微软雅黑" panose="020B0503020204020204" charset="-122"/>
                <a:cs typeface="微软雅黑" panose="020B0503020204020204" charset="-122"/>
              </a:rPr>
              <a:t>source</a:t>
            </a:r>
            <a:r>
              <a:rPr lang="zh-CN" altLang="en-US" sz="2000">
                <a:latin typeface="微软雅黑" panose="020B0503020204020204" charset="-122"/>
                <a:ea typeface="微软雅黑" panose="020B0503020204020204" charset="-122"/>
                <a:cs typeface="微软雅黑" panose="020B0503020204020204" charset="-122"/>
              </a:rPr>
              <a:t>的主机名（或IP地址）和端口。</a:t>
            </a:r>
            <a:endParaRPr lang="zh-CN" altLang="en-US" sz="2000">
              <a:latin typeface="微软雅黑" panose="020B0503020204020204" charset="-122"/>
              <a:ea typeface="微软雅黑" panose="020B0503020204020204" charset="-122"/>
              <a:cs typeface="微软雅黑" panose="020B0503020204020204" charset="-122"/>
            </a:endParaRPr>
          </a:p>
        </p:txBody>
      </p:sp>
      <p:pic>
        <p:nvPicPr>
          <p:cNvPr id="7" name="图片 6"/>
          <p:cNvPicPr>
            <a:picLocks noChangeAspect="1"/>
          </p:cNvPicPr>
          <p:nvPr/>
        </p:nvPicPr>
        <p:blipFill>
          <a:blip r:embed="rId1"/>
          <a:stretch>
            <a:fillRect/>
          </a:stretch>
        </p:blipFill>
        <p:spPr>
          <a:xfrm>
            <a:off x="621665" y="3561715"/>
            <a:ext cx="10948670" cy="2316480"/>
          </a:xfrm>
          <a:prstGeom prst="rect">
            <a:avLst/>
          </a:prstGeom>
          <a:ln>
            <a:solidFill>
              <a:schemeClr val="accent1"/>
            </a:solidFill>
          </a:ln>
        </p:spPr>
      </p:pic>
      <p:sp>
        <p:nvSpPr>
          <p:cNvPr id="4" name="Text Box 18"/>
          <p:cNvSpPr txBox="1">
            <a:spLocks noChangeArrowheads="1"/>
          </p:cNvSpPr>
          <p:nvPr userDrawn="1"/>
        </p:nvSpPr>
        <p:spPr bwMode="gray">
          <a:xfrm>
            <a:off x="575945" y="836930"/>
            <a:ext cx="55695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 7.5.1 </a:t>
            </a:r>
            <a:r>
              <a:rPr lang="zh-CN" altLang="en-US" sz="2400">
                <a:latin typeface="微软雅黑" panose="020B0503020204020204" charset="-122"/>
                <a:ea typeface="微软雅黑" panose="020B0503020204020204" charset="-122"/>
                <a:cs typeface="微软雅黑" panose="020B0503020204020204" charset="-122"/>
                <a:sym typeface="+mn-ea"/>
              </a:rPr>
              <a:t>多</a:t>
            </a:r>
            <a:r>
              <a:rPr lang="en-US" altLang="zh-CN" sz="2400">
                <a:latin typeface="微软雅黑" panose="020B0503020204020204" charset="-122"/>
                <a:ea typeface="微软雅黑" panose="020B0503020204020204" charset="-122"/>
                <a:cs typeface="微软雅黑" panose="020B0503020204020204" charset="-122"/>
                <a:sym typeface="+mn-ea"/>
              </a:rPr>
              <a:t>agent</a:t>
            </a:r>
            <a:r>
              <a:rPr lang="zh-CN" altLang="en-US" sz="2400">
                <a:latin typeface="微软雅黑" panose="020B0503020204020204" charset="-122"/>
                <a:ea typeface="微软雅黑" panose="020B0503020204020204" charset="-122"/>
                <a:cs typeface="微软雅黑" panose="020B0503020204020204" charset="-122"/>
                <a:sym typeface="+mn-ea"/>
              </a:rPr>
              <a:t>流</a:t>
            </a:r>
            <a:endPar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8385" y="1297305"/>
            <a:ext cx="10655300" cy="1014730"/>
          </a:xfrm>
          <a:prstGeom prst="rect">
            <a:avLst/>
          </a:prstGeom>
          <a:noFill/>
        </p:spPr>
        <p:txBody>
          <a:bodyPr wrap="square" rtlCol="0" anchor="t">
            <a:spAutoFit/>
          </a:bodyPr>
          <a:p>
            <a:pPr fontAlgn="auto">
              <a:lnSpc>
                <a:spcPct val="150000"/>
              </a:lnSpc>
            </a:pPr>
            <a:r>
              <a:rPr lang="zh-CN" altLang="en-US" sz="2000">
                <a:latin typeface="微软雅黑" panose="020B0503020204020204" charset="-122"/>
                <a:ea typeface="微软雅黑" panose="020B0503020204020204" charset="-122"/>
                <a:cs typeface="微软雅黑" panose="020B0503020204020204" charset="-122"/>
              </a:rPr>
              <a:t>日志收集中非常常见的情况是大量日志生成客户端将数据发送到少数</a:t>
            </a:r>
            <a:r>
              <a:rPr lang="zh-CN" altLang="en-US" sz="2000">
                <a:latin typeface="微软雅黑" panose="020B0503020204020204" charset="-122"/>
                <a:ea typeface="微软雅黑" panose="020B0503020204020204" charset="-122"/>
                <a:cs typeface="微软雅黑" panose="020B0503020204020204" charset="-122"/>
                <a:sym typeface="+mn-ea"/>
              </a:rPr>
              <a:t>存储子系统的代理上</a:t>
            </a:r>
            <a:r>
              <a:rPr lang="zh-CN" altLang="en-US" sz="2000">
                <a:latin typeface="微软雅黑" panose="020B0503020204020204" charset="-122"/>
                <a:ea typeface="微软雅黑" panose="020B0503020204020204" charset="-122"/>
                <a:cs typeface="微软雅黑" panose="020B0503020204020204" charset="-122"/>
              </a:rPr>
              <a:t>。例如，从数百个Web服务器收集的日志发送给写入HDFS集群的十几个代理。</a:t>
            </a:r>
            <a:endParaRPr lang="zh-CN" altLang="en-US" sz="2000">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2743200" y="2591435"/>
            <a:ext cx="6114415" cy="4142740"/>
          </a:xfrm>
          <a:prstGeom prst="rect">
            <a:avLst/>
          </a:prstGeom>
          <a:ln>
            <a:solidFill>
              <a:schemeClr val="accent1"/>
            </a:solidFill>
          </a:ln>
        </p:spPr>
      </p:pic>
      <p:sp>
        <p:nvSpPr>
          <p:cNvPr id="4" name="Text Box 18"/>
          <p:cNvSpPr txBox="1">
            <a:spLocks noChangeArrowheads="1"/>
          </p:cNvSpPr>
          <p:nvPr userDrawn="1"/>
        </p:nvSpPr>
        <p:spPr bwMode="gray">
          <a:xfrm>
            <a:off x="575945" y="836930"/>
            <a:ext cx="55695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 7.5.2 </a:t>
            </a:r>
            <a:r>
              <a:rPr lang="zh-CN" altLang="en-US" sz="2400">
                <a:latin typeface="微软雅黑" panose="020B0503020204020204" charset="-122"/>
                <a:ea typeface="微软雅黑" panose="020B0503020204020204" charset="-122"/>
                <a:cs typeface="微软雅黑" panose="020B0503020204020204" charset="-122"/>
                <a:sym typeface="+mn-ea"/>
              </a:rPr>
              <a:t>多</a:t>
            </a:r>
            <a:r>
              <a:rPr lang="en-US" altLang="zh-CN" sz="2400">
                <a:latin typeface="微软雅黑" panose="020B0503020204020204" charset="-122"/>
                <a:ea typeface="微软雅黑" panose="020B0503020204020204" charset="-122"/>
                <a:cs typeface="微软雅黑" panose="020B0503020204020204" charset="-122"/>
                <a:sym typeface="+mn-ea"/>
              </a:rPr>
              <a:t>agent</a:t>
            </a:r>
            <a:r>
              <a:rPr lang="zh-CN" altLang="en-US" sz="2400">
                <a:latin typeface="微软雅黑" panose="020B0503020204020204" charset="-122"/>
                <a:ea typeface="微软雅黑" panose="020B0503020204020204" charset="-122"/>
                <a:cs typeface="微软雅黑" panose="020B0503020204020204" charset="-122"/>
                <a:sym typeface="+mn-ea"/>
              </a:rPr>
              <a:t>合流</a:t>
            </a:r>
            <a:endPar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64895" y="1297305"/>
            <a:ext cx="10655300" cy="553085"/>
          </a:xfrm>
          <a:prstGeom prst="rect">
            <a:avLst/>
          </a:prstGeom>
          <a:noFill/>
        </p:spPr>
        <p:txBody>
          <a:bodyPr wrap="square" rtlCol="0" anchor="t">
            <a:spAutoFit/>
          </a:bodyPr>
          <a:p>
            <a:pPr fontAlgn="auto">
              <a:lnSpc>
                <a:spcPct val="150000"/>
              </a:lnSpc>
            </a:pPr>
            <a:r>
              <a:rPr lang="zh-CN" altLang="en-US" sz="2000">
                <a:latin typeface="微软雅黑" panose="020B0503020204020204" charset="-122"/>
                <a:ea typeface="微软雅黑" panose="020B0503020204020204" charset="-122"/>
                <a:cs typeface="微软雅黑" panose="020B0503020204020204" charset="-122"/>
              </a:rPr>
              <a:t>Flume支持将</a:t>
            </a:r>
            <a:r>
              <a:rPr lang="en-US" altLang="zh-CN" sz="2000">
                <a:latin typeface="微软雅黑" panose="020B0503020204020204" charset="-122"/>
                <a:ea typeface="微软雅黑" panose="020B0503020204020204" charset="-122"/>
                <a:cs typeface="微软雅黑" panose="020B0503020204020204" charset="-122"/>
              </a:rPr>
              <a:t>event</a:t>
            </a:r>
            <a:r>
              <a:rPr lang="zh-CN" altLang="en-US" sz="2000">
                <a:latin typeface="微软雅黑" panose="020B0503020204020204" charset="-122"/>
                <a:ea typeface="微软雅黑" panose="020B0503020204020204" charset="-122"/>
                <a:cs typeface="微软雅黑" panose="020B0503020204020204" charset="-122"/>
              </a:rPr>
              <a:t>流多路复用到一个或多个目的地。</a:t>
            </a:r>
            <a:endParaRPr lang="zh-CN" altLang="en-US" sz="2000">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1953895" y="2185670"/>
            <a:ext cx="7735570" cy="4517390"/>
          </a:xfrm>
          <a:prstGeom prst="rect">
            <a:avLst/>
          </a:prstGeom>
          <a:ln>
            <a:solidFill>
              <a:schemeClr val="accent1"/>
            </a:solidFill>
          </a:ln>
        </p:spPr>
      </p:pic>
      <p:sp>
        <p:nvSpPr>
          <p:cNvPr id="3" name="Text Box 18"/>
          <p:cNvSpPr txBox="1">
            <a:spLocks noChangeArrowheads="1"/>
          </p:cNvSpPr>
          <p:nvPr userDrawn="1"/>
        </p:nvSpPr>
        <p:spPr bwMode="gray">
          <a:xfrm>
            <a:off x="575945" y="836930"/>
            <a:ext cx="55695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 7.5.3 </a:t>
            </a:r>
            <a:r>
              <a:rPr lang="zh-CN" altLang="en-US" sz="2400">
                <a:latin typeface="微软雅黑" panose="020B0503020204020204" charset="-122"/>
                <a:ea typeface="微软雅黑" panose="020B0503020204020204" charset="-122"/>
                <a:cs typeface="微软雅黑" panose="020B0503020204020204" charset="-122"/>
                <a:sym typeface="+mn-ea"/>
              </a:rPr>
              <a:t>复用流</a:t>
            </a:r>
            <a:endPar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extBox 11"/>
          <p:cNvSpPr txBox="1"/>
          <p:nvPr/>
        </p:nvSpPr>
        <p:spPr>
          <a:xfrm>
            <a:off x="3278505" y="2052320"/>
            <a:ext cx="4983480" cy="2430145"/>
          </a:xfrm>
          <a:prstGeom prst="rect">
            <a:avLst/>
          </a:prstGeom>
          <a:noFill/>
        </p:spPr>
        <p:txBody>
          <a:bodyPr wrap="square" rtlCol="0">
            <a:spAutoFit/>
          </a:bodyPr>
          <a:p>
            <a:pPr marL="0" lvl="1"/>
            <a:endParaRPr lang="zh-CN" altLang="en-US" sz="3800" b="1" dirty="0" smtClean="0">
              <a:solidFill>
                <a:srgbClr val="C00000"/>
              </a:solidFill>
              <a:latin typeface="微软雅黑" panose="020B0503020204020204" charset="-122"/>
              <a:ea typeface="微软雅黑" panose="020B0503020204020204" charset="-122"/>
              <a:cs typeface="微软雅黑" panose="020B0503020204020204" charset="-122"/>
            </a:endParaRPr>
          </a:p>
          <a:p>
            <a:pPr marL="0" lvl="1"/>
            <a:endParaRPr lang="en-US" altLang="zh-CN" sz="3800" b="1" dirty="0">
              <a:solidFill>
                <a:srgbClr val="C00000"/>
              </a:solidFill>
              <a:latin typeface="微软雅黑" panose="020B0503020204020204" charset="-122"/>
              <a:ea typeface="微软雅黑" panose="020B0503020204020204" charset="-122"/>
              <a:cs typeface="微软雅黑" panose="020B0503020204020204" charset="-122"/>
            </a:endParaRPr>
          </a:p>
          <a:p>
            <a:pPr marL="0" lvl="1" algn="ctr"/>
            <a:r>
              <a:rPr lang="zh-CN" altLang="en-US" sz="3800" b="1" dirty="0" smtClean="0">
                <a:solidFill>
                  <a:srgbClr val="C00000"/>
                </a:solidFill>
                <a:latin typeface="微软雅黑" panose="020B0503020204020204" charset="-122"/>
                <a:ea typeface="微软雅黑" panose="020B0503020204020204" charset="-122"/>
                <a:cs typeface="微软雅黑" panose="020B0503020204020204" charset="-122"/>
                <a:sym typeface="+mn-ea"/>
              </a:rPr>
              <a:t>小结</a:t>
            </a:r>
            <a:endParaRPr lang="zh-CN" altLang="en-US" sz="3800" b="1" dirty="0" smtClean="0">
              <a:solidFill>
                <a:srgbClr val="C00000"/>
              </a:solidFill>
              <a:latin typeface="微软雅黑" panose="020B0503020204020204" charset="-122"/>
              <a:ea typeface="微软雅黑" panose="020B0503020204020204" charset="-122"/>
              <a:cs typeface="微软雅黑" panose="020B0503020204020204" charset="-122"/>
              <a:sym typeface="+mn-ea"/>
            </a:endParaRPr>
          </a:p>
          <a:p>
            <a:pPr marL="0" lvl="1" algn="ctr"/>
            <a:endParaRPr lang="zh-CN" altLang="en-US" sz="3800" b="1" dirty="0" smtClean="0">
              <a:solidFill>
                <a:srgbClr val="C00000"/>
              </a:solidFill>
              <a:latin typeface="微软雅黑" panose="020B0503020204020204" charset="-122"/>
              <a:ea typeface="微软雅黑" panose="020B0503020204020204" charset="-122"/>
              <a:cs typeface="微软雅黑" panose="020B0503020204020204" charset="-122"/>
              <a:sym typeface="+mn-ea"/>
            </a:endParaRPr>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2154"/>
            </a:xfrm>
            <a:prstGeom prst="rect">
              <a:avLst/>
            </a:prstGeom>
            <a:noFill/>
          </p:spPr>
          <p:txBody>
            <a:bodyPr wrap="square" rtlCol="0">
              <a:spAutoFit/>
            </a:bodyPr>
            <a:p>
              <a:pPr marL="0" lvl="1"/>
              <a:endParaRPr lang="zh-CN" altLang="en-US" sz="3600" b="1" dirty="0" smtClean="0">
                <a:solidFill>
                  <a:srgbClr val="C00000"/>
                </a:solidFill>
                <a:latin typeface="微软雅黑" panose="020B0503020204020204" charset="-122"/>
                <a:ea typeface="微软雅黑" panose="020B0503020204020204" charset="-122"/>
                <a:cs typeface="微软雅黑" panose="020B0503020204020204" charset="-122"/>
              </a:endParaRPr>
            </a:p>
            <a:p>
              <a:pPr marL="0" lvl="1"/>
              <a:endParaRPr lang="en-US" altLang="zh-CN" sz="3600" b="1" dirty="0">
                <a:solidFill>
                  <a:srgbClr val="C00000"/>
                </a:solidFill>
                <a:latin typeface="微软雅黑" panose="020B0503020204020204" charset="-122"/>
                <a:ea typeface="微软雅黑" panose="020B0503020204020204" charset="-122"/>
                <a:cs typeface="微软雅黑" panose="020B0503020204020204" charset="-122"/>
              </a:endParaRPr>
            </a:p>
            <a:p>
              <a:pPr marL="0" lvl="1" algn="ctr"/>
              <a:r>
                <a:rPr lang="en-US" altLang="zh-CN" sz="3600" b="1" dirty="0" smtClean="0">
                  <a:solidFill>
                    <a:srgbClr val="C00000"/>
                  </a:solidFill>
                  <a:latin typeface="微软雅黑" panose="020B0503020204020204" charset="-122"/>
                  <a:ea typeface="微软雅黑" panose="020B0503020204020204" charset="-122"/>
                  <a:cs typeface="微软雅黑" panose="020B0503020204020204" charset="-122"/>
                  <a:sym typeface="+mn-ea"/>
                </a:rPr>
                <a:t>Flume</a:t>
              </a:r>
              <a:r>
                <a:rPr lang="zh-CN" altLang="en-US" sz="3600" b="1" dirty="0" smtClean="0">
                  <a:solidFill>
                    <a:srgbClr val="C00000"/>
                  </a:solidFill>
                  <a:latin typeface="微软雅黑" panose="020B0503020204020204" charset="-122"/>
                  <a:ea typeface="微软雅黑" panose="020B0503020204020204" charset="-122"/>
                  <a:cs typeface="微软雅黑" panose="020B0503020204020204" charset="-122"/>
                  <a:sym typeface="+mn-ea"/>
                </a:rPr>
                <a:t>简介</a:t>
              </a:r>
              <a:endParaRPr lang="zh-CN" altLang="en-US" sz="3600" b="1" dirty="0" smtClean="0">
                <a:solidFill>
                  <a:srgbClr val="C00000"/>
                </a:solidFill>
                <a:latin typeface="微软雅黑" panose="020B0503020204020204" charset="-122"/>
                <a:ea typeface="微软雅黑" panose="020B0503020204020204" charset="-122"/>
                <a:cs typeface="微软雅黑" panose="020B0503020204020204" charset="-122"/>
                <a:sym typeface="+mn-ea"/>
              </a:endParaRPr>
            </a:p>
            <a:p>
              <a:pPr marL="0" lvl="1" algn="ctr"/>
              <a:endParaRPr lang="zh-CN" altLang="en-US" sz="3600" b="1" dirty="0" smtClean="0">
                <a:solidFill>
                  <a:srgbClr val="C00000"/>
                </a:solidFill>
                <a:latin typeface="微软雅黑" panose="020B0503020204020204" charset="-122"/>
                <a:ea typeface="微软雅黑" panose="020B0503020204020204" charset="-122"/>
                <a:cs typeface="微软雅黑" panose="020B0503020204020204" charset="-122"/>
                <a:sym typeface="+mn-ea"/>
              </a:endParaRP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p>
            <a:r>
              <a:rPr lang="en-US" altLang="zh-CN" sz="4400" b="1" dirty="0">
                <a:solidFill>
                  <a:srgbClr val="B23033"/>
                </a:solidFill>
                <a:latin typeface="微软雅黑" panose="020B0503020204020204" charset="-122"/>
                <a:ea typeface="微软雅黑" panose="020B0503020204020204" charset="-122"/>
              </a:rPr>
              <a:t>0 1</a:t>
            </a:r>
            <a:endParaRPr lang="en-US" altLang="zh-CN" sz="4400" b="1" dirty="0">
              <a:solidFill>
                <a:srgbClr val="B23033"/>
              </a:solidFill>
              <a:latin typeface="微软雅黑" panose="020B0503020204020204" charset="-122"/>
              <a:ea typeface="微软雅黑" panose="020B050302020402020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07.第七章 Flume"/>
          <p:cNvPicPr>
            <a:picLocks noChangeAspect="1"/>
          </p:cNvPicPr>
          <p:nvPr/>
        </p:nvPicPr>
        <p:blipFill>
          <a:blip r:embed="rId1"/>
          <a:stretch>
            <a:fillRect/>
          </a:stretch>
        </p:blipFill>
        <p:spPr>
          <a:xfrm>
            <a:off x="2505075" y="208280"/>
            <a:ext cx="7181850" cy="624776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54500" y="2768600"/>
            <a:ext cx="3775393" cy="707886"/>
          </a:xfrm>
          <a:prstGeom prst="rect">
            <a:avLst/>
          </a:prstGeom>
          <a:noFill/>
        </p:spPr>
        <p:txBody>
          <a:bodyPr wrap="none" rtlCol="0">
            <a:spAutoFit/>
          </a:bodyPr>
          <a:lstStyle/>
          <a:p>
            <a:r>
              <a:rPr lang="zh-CN" altLang="en-US" sz="4000" dirty="0" smtClean="0">
                <a:latin typeface="微软雅黑" panose="020B0503020204020204" charset="-122"/>
                <a:ea typeface="微软雅黑" panose="020B0503020204020204" charset="-122"/>
              </a:rPr>
              <a:t>感谢您的聆听！</a:t>
            </a:r>
            <a:endParaRPr lang="en-US" altLang="zh-CN" sz="4000" dirty="0" smtClean="0">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Text Box 18"/>
          <p:cNvSpPr txBox="1">
            <a:spLocks noChangeArrowheads="1"/>
          </p:cNvSpPr>
          <p:nvPr userDrawn="1"/>
        </p:nvSpPr>
        <p:spPr bwMode="gray">
          <a:xfrm>
            <a:off x="591820" y="772160"/>
            <a:ext cx="55695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 7.1.1 </a:t>
            </a:r>
            <a:r>
              <a:rPr 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从一个案例</a:t>
            </a:r>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a:t>
            </a:r>
            <a:r>
              <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直播系统</a:t>
            </a:r>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a:t>
            </a:r>
            <a:r>
              <a:rPr 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说起</a:t>
            </a:r>
            <a:endParaRPr 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1702435" y="2104390"/>
            <a:ext cx="7010400" cy="4130040"/>
          </a:xfrm>
          <a:prstGeom prst="rect">
            <a:avLst/>
          </a:prstGeom>
        </p:spPr>
      </p:pic>
      <p:sp>
        <p:nvSpPr>
          <p:cNvPr id="6" name="文本框 5"/>
          <p:cNvSpPr txBox="1"/>
          <p:nvPr/>
        </p:nvSpPr>
        <p:spPr>
          <a:xfrm>
            <a:off x="817880" y="1456055"/>
            <a:ext cx="5845810" cy="368300"/>
          </a:xfrm>
          <a:prstGeom prst="rect">
            <a:avLst/>
          </a:prstGeom>
          <a:noFill/>
        </p:spPr>
        <p:txBody>
          <a:bodyPr wrap="square" rtlCol="0">
            <a:spAutoFit/>
          </a:bodyPr>
          <a:p>
            <a:r>
              <a:rPr lang="zh-CN" altLang="en-US"/>
              <a:t>作为用户，你看到了这个！</a:t>
            </a:r>
            <a:r>
              <a:rPr lang="en-US" altLang="zh-CN"/>
              <a:t>---</a:t>
            </a:r>
            <a:r>
              <a:rPr lang="zh-CN" altLang="en-US">
                <a:sym typeface="+mn-ea"/>
              </a:rPr>
              <a:t>可以看到画面卡顿了！</a:t>
            </a:r>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Text Box 18"/>
          <p:cNvSpPr txBox="1">
            <a:spLocks noChangeArrowheads="1"/>
          </p:cNvSpPr>
          <p:nvPr userDrawn="1"/>
        </p:nvSpPr>
        <p:spPr bwMode="gray">
          <a:xfrm>
            <a:off x="591820" y="772160"/>
            <a:ext cx="55695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 7.1.1 </a:t>
            </a:r>
            <a:r>
              <a:rPr 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从一个案例</a:t>
            </a:r>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直播系统</a:t>
            </a:r>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说起</a:t>
            </a:r>
            <a:endPar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1"/>
          <a:stretch>
            <a:fillRect/>
          </a:stretch>
        </p:blipFill>
        <p:spPr>
          <a:xfrm>
            <a:off x="76835" y="1856740"/>
            <a:ext cx="8011795" cy="3981450"/>
          </a:xfrm>
          <a:prstGeom prst="rect">
            <a:avLst/>
          </a:prstGeom>
        </p:spPr>
      </p:pic>
      <p:sp>
        <p:nvSpPr>
          <p:cNvPr id="5" name="文本框 4"/>
          <p:cNvSpPr txBox="1"/>
          <p:nvPr/>
        </p:nvSpPr>
        <p:spPr>
          <a:xfrm>
            <a:off x="8088630" y="3004185"/>
            <a:ext cx="4022725" cy="460375"/>
          </a:xfrm>
          <a:prstGeom prst="rect">
            <a:avLst/>
          </a:prstGeom>
          <a:noFill/>
        </p:spPr>
        <p:txBody>
          <a:bodyPr wrap="square" rtlCol="0">
            <a:spAutoFit/>
          </a:bodyPr>
          <a:p>
            <a:r>
              <a:rPr lang="zh-CN" altLang="en-US" sz="2400"/>
              <a:t>故障！不可饶恕！！！    </a:t>
            </a:r>
            <a:r>
              <a:rPr lang="en-US" altLang="zh-CN" sz="2400"/>
              <a:t>~^~</a:t>
            </a:r>
            <a:endParaRPr lang="zh-CN" altLang="en-US" sz="2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Text Box 18"/>
          <p:cNvSpPr txBox="1">
            <a:spLocks noChangeArrowheads="1"/>
          </p:cNvSpPr>
          <p:nvPr userDrawn="1"/>
        </p:nvSpPr>
        <p:spPr bwMode="gray">
          <a:xfrm>
            <a:off x="591820" y="772160"/>
            <a:ext cx="55695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 7.1.1 </a:t>
            </a:r>
            <a:r>
              <a:rPr 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从一个案例</a:t>
            </a:r>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直播系统</a:t>
            </a:r>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说起</a:t>
            </a:r>
            <a:endPar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802005" y="1472565"/>
            <a:ext cx="9882505" cy="891540"/>
          </a:xfrm>
          <a:prstGeom prst="rect">
            <a:avLst/>
          </a:prstGeom>
          <a:noFill/>
        </p:spPr>
        <p:txBody>
          <a:bodyPr wrap="square" rtlCol="0">
            <a:spAutoFit/>
          </a:bodyPr>
          <a:p>
            <a:r>
              <a:rPr lang="zh-CN" altLang="en-US" sz="2800">
                <a:solidFill>
                  <a:srgbClr val="FF0000"/>
                </a:solidFill>
              </a:rPr>
              <a:t>60毫秒，从海量直播日志中实时定位故障！</a:t>
            </a:r>
            <a:endParaRPr lang="zh-CN" altLang="en-US"/>
          </a:p>
          <a:p>
            <a:r>
              <a:rPr lang="zh-CN" altLang="en-US" sz="2400" b="1"/>
              <a:t>https://mp.weixin.qq.com/s/ZM96PMlD38nycOPB4nnonw</a:t>
            </a:r>
            <a:endParaRPr lang="zh-CN" altLang="en-US" sz="2400" b="1"/>
          </a:p>
        </p:txBody>
      </p:sp>
      <p:pic>
        <p:nvPicPr>
          <p:cNvPr id="9" name="图片 8"/>
          <p:cNvPicPr>
            <a:picLocks noChangeAspect="1"/>
          </p:cNvPicPr>
          <p:nvPr/>
        </p:nvPicPr>
        <p:blipFill>
          <a:blip r:embed="rId1"/>
          <a:stretch>
            <a:fillRect/>
          </a:stretch>
        </p:blipFill>
        <p:spPr>
          <a:xfrm>
            <a:off x="553720" y="2638425"/>
            <a:ext cx="11393170" cy="3737610"/>
          </a:xfrm>
          <a:prstGeom prst="rect">
            <a:avLst/>
          </a:prstGeom>
          <a:ln w="12700" cmpd="sng">
            <a:solidFill>
              <a:schemeClr val="tx1"/>
            </a:solidFill>
            <a:prstDash val="soli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Text Box 18"/>
          <p:cNvSpPr txBox="1">
            <a:spLocks noChangeArrowheads="1"/>
          </p:cNvSpPr>
          <p:nvPr userDrawn="1"/>
        </p:nvSpPr>
        <p:spPr bwMode="gray">
          <a:xfrm>
            <a:off x="591820" y="772160"/>
            <a:ext cx="55695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 7.1.1 </a:t>
            </a:r>
            <a:r>
              <a:rPr 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从一个案例</a:t>
            </a:r>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直播系统</a:t>
            </a:r>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说起</a:t>
            </a:r>
            <a:endPar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8585835" y="2829560"/>
            <a:ext cx="3630930" cy="829945"/>
          </a:xfrm>
          <a:prstGeom prst="rect">
            <a:avLst/>
          </a:prstGeom>
          <a:noFill/>
        </p:spPr>
        <p:txBody>
          <a:bodyPr wrap="square" rtlCol="0">
            <a:spAutoFit/>
          </a:bodyPr>
          <a:p>
            <a:r>
              <a:rPr lang="zh-CN" altLang="en-US" sz="2400"/>
              <a:t>发现问题、及时解决、优化很重要！</a:t>
            </a:r>
            <a:endParaRPr lang="zh-CN" altLang="en-US" sz="2400"/>
          </a:p>
        </p:txBody>
      </p:sp>
      <p:pic>
        <p:nvPicPr>
          <p:cNvPr id="3" name="图片 2"/>
          <p:cNvPicPr>
            <a:picLocks noChangeAspect="1"/>
          </p:cNvPicPr>
          <p:nvPr/>
        </p:nvPicPr>
        <p:blipFill>
          <a:blip r:embed="rId1"/>
          <a:stretch>
            <a:fillRect/>
          </a:stretch>
        </p:blipFill>
        <p:spPr>
          <a:xfrm>
            <a:off x="274320" y="1410335"/>
            <a:ext cx="8024495" cy="509143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rot="0">
            <a:off x="671195" y="4447540"/>
            <a:ext cx="2767330" cy="556301"/>
            <a:chOff x="6579" y="3345"/>
            <a:chExt cx="1487" cy="1324"/>
          </a:xfrm>
        </p:grpSpPr>
        <p:sp>
          <p:nvSpPr>
            <p:cNvPr id="25" name="流程图: 文档 24"/>
            <p:cNvSpPr/>
            <p:nvPr/>
          </p:nvSpPr>
          <p:spPr>
            <a:xfrm>
              <a:off x="6579" y="3345"/>
              <a:ext cx="1487" cy="1324"/>
            </a:xfrm>
            <a:prstGeom prst="flowChartDocumen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6830" y="3400"/>
              <a:ext cx="984" cy="949"/>
            </a:xfrm>
            <a:prstGeom prst="rect">
              <a:avLst/>
            </a:prstGeom>
            <a:noFill/>
          </p:spPr>
          <p:txBody>
            <a:bodyPr wrap="square" rtlCol="0">
              <a:spAutoFit/>
            </a:bodyPr>
            <a:p>
              <a:r>
                <a:rPr lang="zh-CN" altLang="en-US" sz="2000"/>
                <a:t>海量实时日志</a:t>
              </a:r>
              <a:endParaRPr lang="en-US" altLang="zh-CN" sz="2000"/>
            </a:p>
          </p:txBody>
        </p:sp>
      </p:grpSp>
      <p:grpSp>
        <p:nvGrpSpPr>
          <p:cNvPr id="34" name="组合 33"/>
          <p:cNvGrpSpPr/>
          <p:nvPr/>
        </p:nvGrpSpPr>
        <p:grpSpPr>
          <a:xfrm>
            <a:off x="6843395" y="3856990"/>
            <a:ext cx="1380490" cy="1195585"/>
            <a:chOff x="13078" y="4380"/>
            <a:chExt cx="2580" cy="3321"/>
          </a:xfrm>
        </p:grpSpPr>
        <p:sp>
          <p:nvSpPr>
            <p:cNvPr id="32" name="流程图: 磁盘 31"/>
            <p:cNvSpPr/>
            <p:nvPr/>
          </p:nvSpPr>
          <p:spPr>
            <a:xfrm>
              <a:off x="13078" y="4380"/>
              <a:ext cx="2580" cy="3279"/>
            </a:xfrm>
            <a:prstGeom prst="flowChartMagneticDisk">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文本框 32"/>
            <p:cNvSpPr txBox="1"/>
            <p:nvPr/>
          </p:nvSpPr>
          <p:spPr>
            <a:xfrm>
              <a:off x="13203" y="5909"/>
              <a:ext cx="2263" cy="1792"/>
            </a:xfrm>
            <a:prstGeom prst="rect">
              <a:avLst/>
            </a:prstGeom>
            <a:noFill/>
          </p:spPr>
          <p:txBody>
            <a:bodyPr wrap="square" rtlCol="0">
              <a:spAutoFit/>
            </a:bodyPr>
            <a:p>
              <a:r>
                <a:rPr lang="en-US" altLang="zh-CN"/>
                <a:t>HDFS/HBase</a:t>
              </a:r>
              <a:endParaRPr lang="en-US" altLang="zh-CN"/>
            </a:p>
          </p:txBody>
        </p:sp>
      </p:grpSp>
      <p:pic>
        <p:nvPicPr>
          <p:cNvPr id="4" name="图片 3"/>
          <p:cNvPicPr>
            <a:picLocks noChangeAspect="1"/>
          </p:cNvPicPr>
          <p:nvPr/>
        </p:nvPicPr>
        <p:blipFill>
          <a:blip r:embed="rId1"/>
          <a:stretch>
            <a:fillRect/>
          </a:stretch>
        </p:blipFill>
        <p:spPr>
          <a:xfrm>
            <a:off x="409575" y="1299845"/>
            <a:ext cx="3432810" cy="2265680"/>
          </a:xfrm>
          <a:prstGeom prst="rect">
            <a:avLst/>
          </a:prstGeom>
        </p:spPr>
      </p:pic>
      <p:sp>
        <p:nvSpPr>
          <p:cNvPr id="159" name=" 159"/>
          <p:cNvSpPr/>
          <p:nvPr/>
        </p:nvSpPr>
        <p:spPr>
          <a:xfrm rot="5400000">
            <a:off x="1264920" y="3662680"/>
            <a:ext cx="904240" cy="710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8" name=" 38"/>
          <p:cNvSpPr/>
          <p:nvPr/>
        </p:nvSpPr>
        <p:spPr>
          <a:xfrm>
            <a:off x="3689350" y="4370070"/>
            <a:ext cx="650875" cy="678180"/>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1" name=" 41"/>
          <p:cNvSpPr/>
          <p:nvPr/>
        </p:nvSpPr>
        <p:spPr>
          <a:xfrm>
            <a:off x="8223885" y="4212590"/>
            <a:ext cx="1130935" cy="54927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44" name="图片 43"/>
          <p:cNvPicPr>
            <a:picLocks noChangeAspect="1"/>
          </p:cNvPicPr>
          <p:nvPr/>
        </p:nvPicPr>
        <p:blipFill>
          <a:blip r:embed="rId2"/>
          <a:stretch>
            <a:fillRect/>
          </a:stretch>
        </p:blipFill>
        <p:spPr>
          <a:xfrm>
            <a:off x="9726295" y="5064125"/>
            <a:ext cx="1525905" cy="1303655"/>
          </a:xfrm>
          <a:prstGeom prst="rect">
            <a:avLst/>
          </a:prstGeom>
        </p:spPr>
      </p:pic>
      <p:sp>
        <p:nvSpPr>
          <p:cNvPr id="50" name="文本框 49"/>
          <p:cNvSpPr txBox="1"/>
          <p:nvPr/>
        </p:nvSpPr>
        <p:spPr>
          <a:xfrm>
            <a:off x="10015220" y="3197225"/>
            <a:ext cx="1879600" cy="368300"/>
          </a:xfrm>
          <a:prstGeom prst="rect">
            <a:avLst/>
          </a:prstGeom>
          <a:noFill/>
        </p:spPr>
        <p:txBody>
          <a:bodyPr wrap="square" rtlCol="0">
            <a:spAutoFit/>
          </a:bodyPr>
          <a:p>
            <a:r>
              <a:rPr lang="zh-CN" altLang="en-US"/>
              <a:t>离线计算</a:t>
            </a:r>
            <a:endParaRPr lang="zh-CN" altLang="en-US"/>
          </a:p>
        </p:txBody>
      </p:sp>
      <p:sp>
        <p:nvSpPr>
          <p:cNvPr id="56" name=" 38"/>
          <p:cNvSpPr/>
          <p:nvPr/>
        </p:nvSpPr>
        <p:spPr>
          <a:xfrm>
            <a:off x="6161405" y="4370070"/>
            <a:ext cx="650875" cy="678180"/>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63" name="图片 62"/>
          <p:cNvPicPr>
            <a:picLocks noChangeAspect="1"/>
          </p:cNvPicPr>
          <p:nvPr/>
        </p:nvPicPr>
        <p:blipFill>
          <a:blip r:embed="rId3"/>
          <a:stretch>
            <a:fillRect/>
          </a:stretch>
        </p:blipFill>
        <p:spPr>
          <a:xfrm>
            <a:off x="6843395" y="5528310"/>
            <a:ext cx="1697355" cy="891540"/>
          </a:xfrm>
          <a:prstGeom prst="rect">
            <a:avLst/>
          </a:prstGeom>
          <a:ln w="12700" cmpd="sng">
            <a:solidFill>
              <a:schemeClr val="tx1"/>
            </a:solidFill>
            <a:prstDash val="solid"/>
          </a:ln>
        </p:spPr>
      </p:pic>
      <p:sp>
        <p:nvSpPr>
          <p:cNvPr id="65" name="文本框 64"/>
          <p:cNvSpPr txBox="1"/>
          <p:nvPr/>
        </p:nvSpPr>
        <p:spPr>
          <a:xfrm>
            <a:off x="9726295" y="6511290"/>
            <a:ext cx="1879600" cy="368300"/>
          </a:xfrm>
          <a:prstGeom prst="rect">
            <a:avLst/>
          </a:prstGeom>
          <a:noFill/>
        </p:spPr>
        <p:txBody>
          <a:bodyPr wrap="square" rtlCol="0">
            <a:spAutoFit/>
          </a:bodyPr>
          <a:p>
            <a:r>
              <a:rPr lang="zh-CN" altLang="en-US"/>
              <a:t>实时计算</a:t>
            </a:r>
            <a:endParaRPr lang="zh-CN" altLang="en-US"/>
          </a:p>
        </p:txBody>
      </p:sp>
      <p:pic>
        <p:nvPicPr>
          <p:cNvPr id="66" name="图片 65"/>
          <p:cNvPicPr>
            <a:picLocks noChangeAspect="1"/>
          </p:cNvPicPr>
          <p:nvPr/>
        </p:nvPicPr>
        <p:blipFill>
          <a:blip r:embed="rId4"/>
          <a:stretch>
            <a:fillRect/>
          </a:stretch>
        </p:blipFill>
        <p:spPr>
          <a:xfrm>
            <a:off x="9354820" y="3705225"/>
            <a:ext cx="2421890" cy="1358900"/>
          </a:xfrm>
          <a:prstGeom prst="rect">
            <a:avLst/>
          </a:prstGeom>
        </p:spPr>
      </p:pic>
      <p:sp>
        <p:nvSpPr>
          <p:cNvPr id="67" name=" 41"/>
          <p:cNvSpPr/>
          <p:nvPr/>
        </p:nvSpPr>
        <p:spPr>
          <a:xfrm>
            <a:off x="8486140" y="5528310"/>
            <a:ext cx="1130935" cy="54927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8" name=" 38"/>
          <p:cNvSpPr/>
          <p:nvPr/>
        </p:nvSpPr>
        <p:spPr>
          <a:xfrm>
            <a:off x="6192520" y="5464175"/>
            <a:ext cx="650875" cy="678180"/>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53" name="图片 52"/>
          <p:cNvPicPr>
            <a:picLocks noChangeAspect="1"/>
          </p:cNvPicPr>
          <p:nvPr/>
        </p:nvPicPr>
        <p:blipFill>
          <a:blip r:embed="rId5"/>
          <a:stretch>
            <a:fillRect/>
          </a:stretch>
        </p:blipFill>
        <p:spPr>
          <a:xfrm>
            <a:off x="4340225" y="4447540"/>
            <a:ext cx="1979930" cy="1433830"/>
          </a:xfrm>
          <a:prstGeom prst="rect">
            <a:avLst/>
          </a:prstGeom>
        </p:spPr>
      </p:pic>
      <p:sp>
        <p:nvSpPr>
          <p:cNvPr id="71" name="文本框 70"/>
          <p:cNvSpPr txBox="1"/>
          <p:nvPr/>
        </p:nvSpPr>
        <p:spPr>
          <a:xfrm>
            <a:off x="3962400" y="6263005"/>
            <a:ext cx="2357755" cy="368300"/>
          </a:xfrm>
          <a:prstGeom prst="rect">
            <a:avLst/>
          </a:prstGeom>
          <a:noFill/>
        </p:spPr>
        <p:txBody>
          <a:bodyPr wrap="square" rtlCol="0">
            <a:spAutoFit/>
          </a:bodyPr>
          <a:p>
            <a:r>
              <a:rPr lang="en-US" altLang="zh-CN"/>
              <a:t>Flume   </a:t>
            </a:r>
            <a:endParaRPr lang="zh-CN" altLang="en-US"/>
          </a:p>
        </p:txBody>
      </p:sp>
      <p:sp>
        <p:nvSpPr>
          <p:cNvPr id="74" name="Text Box 18"/>
          <p:cNvSpPr txBox="1">
            <a:spLocks noChangeArrowheads="1"/>
          </p:cNvSpPr>
          <p:nvPr userDrawn="1"/>
        </p:nvSpPr>
        <p:spPr bwMode="gray">
          <a:xfrm>
            <a:off x="591820" y="772160"/>
            <a:ext cx="55695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 7.1.1 </a:t>
            </a:r>
            <a:r>
              <a:rPr 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从一个案例</a:t>
            </a:r>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直播系统</a:t>
            </a:r>
            <a:r>
              <a:rPr lang="en-US" alt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说起</a:t>
            </a:r>
            <a:endParaRPr lang="zh-CN" altLang="en-US" sz="24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PA" val="v3.0.0"/>
</p:tagLst>
</file>

<file path=ppt/tags/tag10.xml><?xml version="1.0" encoding="utf-8"?>
<p:tagLst xmlns:p="http://schemas.openxmlformats.org/presentationml/2006/main">
  <p:tag name="KSO_WM_TAG_VERSION" val="1.0"/>
  <p:tag name="KSO_WM_BEAUTIFY_FLAG" val="#wm#"/>
  <p:tag name="KSO_WM_TEMPLATE_CATEGORY" val="diagram"/>
  <p:tag name="KSO_WM_TEMPLATE_INDEX" val="160268"/>
  <p:tag name="KSO_WM_UNIT_TYPE" val="m_i"/>
  <p:tag name="KSO_WM_UNIT_INDEX" val="1_1"/>
  <p:tag name="KSO_WM_UNIT_ID" val="diagram160268_5*m_i*1_1"/>
  <p:tag name="KSO_WM_UNIT_CLEAR" val="1"/>
  <p:tag name="KSO_WM_UNIT_LAYERLEVEL" val="1_1"/>
  <p:tag name="KSO_WM_DIAGRAM_GROUP_CODE" val="m1-1"/>
  <p:tag name="KSO_WM_UNIT_FILL_FORE_SCHEMECOLOR_INDEX" val="5"/>
  <p:tag name="KSO_WM_UNIT_FILL_TYPE" val="1"/>
  <p:tag name="KSO_WM_UNIT_USESOURCEFORMAT_APPLY" val="0"/>
</p:tagLst>
</file>

<file path=ppt/tags/tag11.xml><?xml version="1.0" encoding="utf-8"?>
<p:tagLst xmlns:p="http://schemas.openxmlformats.org/presentationml/2006/main">
  <p:tag name="KSO_WM_TAG_VERSION" val="1.0"/>
  <p:tag name="KSO_WM_BEAUTIFY_FLAG" val="#wm#"/>
  <p:tag name="KSO_WM_TEMPLATE_CATEGORY" val="diagram"/>
  <p:tag name="KSO_WM_TEMPLATE_INDEX" val="160268"/>
  <p:tag name="KSO_WM_UNIT_TYPE" val="m_i"/>
  <p:tag name="KSO_WM_UNIT_INDEX" val="1_2"/>
  <p:tag name="KSO_WM_UNIT_ID" val="diagram160268_5*m_i*1_2"/>
  <p:tag name="KSO_WM_UNIT_CLEAR" val="1"/>
  <p:tag name="KSO_WM_UNIT_LAYERLEVEL" val="1_1"/>
  <p:tag name="KSO_WM_DIAGRAM_GROUP_CODE" val="m1-1"/>
  <p:tag name="KSO_WM_UNIT_FILL_FORE_SCHEMECOLOR_INDEX" val="5"/>
  <p:tag name="KSO_WM_UNIT_FILL_TYPE" val="1"/>
  <p:tag name="KSO_WM_UNIT_USESOURCEFORMAT_APPLY" val="0"/>
</p:tagLst>
</file>

<file path=ppt/tags/tag12.xml><?xml version="1.0" encoding="utf-8"?>
<p:tagLst xmlns:p="http://schemas.openxmlformats.org/presentationml/2006/main">
  <p:tag name="KSO_WM_TAG_VERSION" val="1.0"/>
  <p:tag name="KSO_WM_BEAUTIFY_FLAG" val="#wm#"/>
  <p:tag name="KSO_WM_TEMPLATE_CATEGORY" val="diagram"/>
  <p:tag name="KSO_WM_TEMPLATE_INDEX" val="160268"/>
  <p:tag name="KSO_WM_UNIT_TYPE" val="m_i"/>
  <p:tag name="KSO_WM_UNIT_INDEX" val="1_3"/>
  <p:tag name="KSO_WM_UNIT_ID" val="diagram160268_5*m_i*1_3"/>
  <p:tag name="KSO_WM_UNIT_CLEAR" val="1"/>
  <p:tag name="KSO_WM_UNIT_LAYERLEVEL" val="1_1"/>
  <p:tag name="KSO_WM_DIAGRAM_GROUP_CODE" val="m1-1"/>
  <p:tag name="KSO_WM_UNIT_FILL_FORE_SCHEMECOLOR_INDEX" val="5"/>
  <p:tag name="KSO_WM_UNIT_FILL_TYPE" val="1"/>
  <p:tag name="KSO_WM_UNIT_USESOURCEFORMAT_APPLY" val="0"/>
</p:tagLst>
</file>

<file path=ppt/tags/tag13.xml><?xml version="1.0" encoding="utf-8"?>
<p:tagLst xmlns:p="http://schemas.openxmlformats.org/presentationml/2006/main">
  <p:tag name="KSO_WM_TAG_VERSION" val="1.0"/>
  <p:tag name="KSO_WM_BEAUTIFY_FLAG" val="#wm#"/>
  <p:tag name="KSO_WM_TEMPLATE_CATEGORY" val="diagram"/>
  <p:tag name="KSO_WM_TEMPLATE_INDEX" val="160268"/>
  <p:tag name="KSO_WM_UNIT_TYPE" val="m_i"/>
  <p:tag name="KSO_WM_UNIT_INDEX" val="1_5"/>
  <p:tag name="KSO_WM_UNIT_ID" val="diagram160268_5*m_i*1_5"/>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14.xml><?xml version="1.0" encoding="utf-8"?>
<p:tagLst xmlns:p="http://schemas.openxmlformats.org/presentationml/2006/main">
  <p:tag name="KSO_WM_TAG_VERSION" val="1.0"/>
  <p:tag name="KSO_WM_BEAUTIFY_FLAG" val="#wm#"/>
  <p:tag name="KSO_WM_TEMPLATE_CATEGORY" val="diagram"/>
  <p:tag name="KSO_WM_TEMPLATE_INDEX" val="160268"/>
  <p:tag name="KSO_WM_UNIT_TYPE" val="m_i"/>
  <p:tag name="KSO_WM_UNIT_INDEX" val="1_6"/>
  <p:tag name="KSO_WM_UNIT_ID" val="diagram160268_5*m_i*1_6"/>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15.xml><?xml version="1.0" encoding="utf-8"?>
<p:tagLst xmlns:p="http://schemas.openxmlformats.org/presentationml/2006/main">
  <p:tag name="KSO_WM_TAG_VERSION" val="1.0"/>
  <p:tag name="KSO_WM_BEAUTIFY_FLAG" val="#wm#"/>
  <p:tag name="KSO_WM_TEMPLATE_CATEGORY" val="diagram"/>
  <p:tag name="KSO_WM_TEMPLATE_INDEX" val="160268"/>
  <p:tag name="KSO_WM_UNIT_TYPE" val="m_i"/>
  <p:tag name="KSO_WM_UNIT_INDEX" val="1_7"/>
  <p:tag name="KSO_WM_UNIT_ID" val="diagram160268_5*m_i*1_7"/>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16.xml><?xml version="1.0" encoding="utf-8"?>
<p:tagLst xmlns:p="http://schemas.openxmlformats.org/presentationml/2006/main">
  <p:tag name="KSO_WM_TAG_VERSION" val="1.0"/>
  <p:tag name="KSO_WM_BEAUTIFY_FLAG" val="#wm#"/>
  <p:tag name="KSO_WM_TEMPLATE_CATEGORY" val="diagram"/>
  <p:tag name="KSO_WM_TEMPLATE_INDEX" val="160268"/>
  <p:tag name="KSO_WM_UNIT_TYPE" val="m_i"/>
  <p:tag name="KSO_WM_UNIT_INDEX" val="1_8"/>
  <p:tag name="KSO_WM_UNIT_ID" val="diagram160268_5*m_i*1_8"/>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17.xml><?xml version="1.0" encoding="utf-8"?>
<p:tagLst xmlns:p="http://schemas.openxmlformats.org/presentationml/2006/main">
  <p:tag name="KSO_WM_TAG_VERSION" val="1.0"/>
  <p:tag name="KSO_WM_BEAUTIFY_FLAG" val="#wm#"/>
  <p:tag name="KSO_WM_TEMPLATE_CATEGORY" val="diagram"/>
  <p:tag name="KSO_WM_TEMPLATE_INDEX" val="160268"/>
  <p:tag name="KSO_WM_UNIT_TYPE" val="m_h_a"/>
  <p:tag name="KSO_WM_UNIT_INDEX" val="1_1_1"/>
  <p:tag name="KSO_WM_UNIT_ID" val="diagram160268_5*m_h_a*1_1_1"/>
  <p:tag name="KSO_WM_UNIT_CLEAR" val="1"/>
  <p:tag name="KSO_WM_UNIT_LAYERLEVEL" val="1_1_1"/>
  <p:tag name="KSO_WM_UNIT_VALUE" val="8"/>
  <p:tag name="KSO_WM_UNIT_HIGHLIGHT" val="0"/>
  <p:tag name="KSO_WM_UNIT_COMPATIBLE" val="0"/>
  <p:tag name="KSO_WM_DIAGRAM_GROUP_CODE" val="m1-1"/>
  <p:tag name="KSO_WM_UNIT_PRESET_TEXT" val="LOREM"/>
  <p:tag name="KSO_WM_UNIT_TEXT_FILL_FORE_SCHEMECOLOR_INDEX" val="5"/>
  <p:tag name="KSO_WM_UNIT_TEXT_FILL_TYPE" val="1"/>
  <p:tag name="KSO_WM_UNIT_USESOURCEFORMAT_APPLY" val="0"/>
</p:tagLst>
</file>

<file path=ppt/tags/tag18.xml><?xml version="1.0" encoding="utf-8"?>
<p:tagLst xmlns:p="http://schemas.openxmlformats.org/presentationml/2006/main">
  <p:tag name="KSO_WM_TAG_VERSION" val="1.0"/>
  <p:tag name="KSO_WM_BEAUTIFY_FLAG" val="#wm#"/>
  <p:tag name="KSO_WM_TEMPLATE_CATEGORY" val="diagram"/>
  <p:tag name="KSO_WM_TEMPLATE_INDEX" val="160268"/>
  <p:tag name="KSO_WM_UNIT_TYPE" val="m_h_a"/>
  <p:tag name="KSO_WM_UNIT_INDEX" val="1_2_1"/>
  <p:tag name="KSO_WM_UNIT_ID" val="diagram160268_5*m_h_a*1_2_1"/>
  <p:tag name="KSO_WM_UNIT_CLEAR" val="1"/>
  <p:tag name="KSO_WM_UNIT_LAYERLEVEL" val="1_1_1"/>
  <p:tag name="KSO_WM_UNIT_VALUE" val="8"/>
  <p:tag name="KSO_WM_UNIT_HIGHLIGHT" val="0"/>
  <p:tag name="KSO_WM_UNIT_COMPATIBLE" val="0"/>
  <p:tag name="KSO_WM_DIAGRAM_GROUP_CODE" val="m1-1"/>
  <p:tag name="KSO_WM_UNIT_PRESET_TEXT" val="LOREM"/>
  <p:tag name="KSO_WM_UNIT_TEXT_FILL_FORE_SCHEMECOLOR_INDEX" val="5"/>
  <p:tag name="KSO_WM_UNIT_TEXT_FILL_TYPE" val="1"/>
  <p:tag name="KSO_WM_UNIT_USESOURCEFORMAT_APPLY" val="0"/>
</p:tagLst>
</file>

<file path=ppt/tags/tag19.xml><?xml version="1.0" encoding="utf-8"?>
<p:tagLst xmlns:p="http://schemas.openxmlformats.org/presentationml/2006/main">
  <p:tag name="KSO_WM_TAG_VERSION" val="1.0"/>
  <p:tag name="KSO_WM_BEAUTIFY_FLAG" val="#wm#"/>
  <p:tag name="KSO_WM_TEMPLATE_CATEGORY" val="diagram"/>
  <p:tag name="KSO_WM_TEMPLATE_INDEX" val="160268"/>
  <p:tag name="KSO_WM_UNIT_TYPE" val="m_h_a"/>
  <p:tag name="KSO_WM_UNIT_INDEX" val="1_3_1"/>
  <p:tag name="KSO_WM_UNIT_ID" val="diagram160268_5*m_h_a*1_3_1"/>
  <p:tag name="KSO_WM_UNIT_CLEAR" val="1"/>
  <p:tag name="KSO_WM_UNIT_LAYERLEVEL" val="1_1_1"/>
  <p:tag name="KSO_WM_UNIT_VALUE" val="8"/>
  <p:tag name="KSO_WM_UNIT_HIGHLIGHT" val="0"/>
  <p:tag name="KSO_WM_UNIT_COMPATIBLE" val="0"/>
  <p:tag name="KSO_WM_DIAGRAM_GROUP_CODE" val="m1-1"/>
  <p:tag name="KSO_WM_UNIT_PRESET_TEXT" val="LOREM"/>
  <p:tag name="KSO_WM_UNIT_TEXT_FILL_FORE_SCHEMECOLOR_INDEX" val="5"/>
  <p:tag name="KSO_WM_UNIT_TEXT_FILL_TYPE" val="1"/>
  <p:tag name="KSO_WM_UNIT_USESOURCEFORMAT_APPLY" val="0"/>
</p:tagLst>
</file>

<file path=ppt/tags/tag2.xml><?xml version="1.0" encoding="utf-8"?>
<p:tagLst xmlns:p="http://schemas.openxmlformats.org/presentationml/2006/main">
  <p:tag name="PA" val="v3.0.0"/>
</p:tagLst>
</file>

<file path=ppt/tags/tag20.xml><?xml version="1.0" encoding="utf-8"?>
<p:tagLst xmlns:p="http://schemas.openxmlformats.org/presentationml/2006/main">
  <p:tag name="KSO_WM_TAG_VERSION" val="1.0"/>
  <p:tag name="KSO_WM_BEAUTIFY_FLAG" val="#wm#"/>
  <p:tag name="KSO_WM_TEMPLATE_CATEGORY" val="diagram"/>
  <p:tag name="KSO_WM_TEMPLATE_INDEX" val="160268"/>
  <p:tag name="KSO_WM_UNIT_TYPE" val="m_h_a"/>
  <p:tag name="KSO_WM_UNIT_INDEX" val="1_4_1"/>
  <p:tag name="KSO_WM_UNIT_ID" val="diagram160268_5*m_h_a*1_4_1"/>
  <p:tag name="KSO_WM_UNIT_CLEAR" val="1"/>
  <p:tag name="KSO_WM_UNIT_LAYERLEVEL" val="1_1_1"/>
  <p:tag name="KSO_WM_UNIT_VALUE" val="8"/>
  <p:tag name="KSO_WM_UNIT_HIGHLIGHT" val="0"/>
  <p:tag name="KSO_WM_UNIT_COMPATIBLE" val="0"/>
  <p:tag name="KSO_WM_DIAGRAM_GROUP_CODE" val="m1-1"/>
  <p:tag name="KSO_WM_UNIT_PRESET_TEXT" val="LOREM"/>
  <p:tag name="KSO_WM_UNIT_TEXT_FILL_FORE_SCHEMECOLOR_INDEX" val="5"/>
  <p:tag name="KSO_WM_UNIT_TEXT_FILL_TYPE" val="1"/>
  <p:tag name="KSO_WM_UNIT_USESOURCEFORMAT_APPLY" val="0"/>
</p:tagLst>
</file>

<file path=ppt/tags/tag21.xml><?xml version="1.0" encoding="utf-8"?>
<p:tagLst xmlns:p="http://schemas.openxmlformats.org/presentationml/2006/main">
  <p:tag name="KSO_WM_TAG_VERSION" val="1.0"/>
  <p:tag name="KSO_WM_BEAUTIFY_FLAG" val="#wm#"/>
  <p:tag name="KSO_WM_TEMPLATE_CATEGORY" val="diagram"/>
  <p:tag name="KSO_WM_TEMPLATE_INDEX" val="160268"/>
  <p:tag name="KSO_WM_UNIT_TYPE" val="m_h_a"/>
  <p:tag name="KSO_WM_UNIT_INDEX" val="1_5_1"/>
  <p:tag name="KSO_WM_UNIT_ID" val="diagram160268_5*m_h_a*1_5_1"/>
  <p:tag name="KSO_WM_UNIT_CLEAR" val="1"/>
  <p:tag name="KSO_WM_UNIT_LAYERLEVEL" val="1_1_1"/>
  <p:tag name="KSO_WM_UNIT_VALUE" val="8"/>
  <p:tag name="KSO_WM_UNIT_HIGHLIGHT" val="0"/>
  <p:tag name="KSO_WM_UNIT_COMPATIBLE" val="0"/>
  <p:tag name="KSO_WM_DIAGRAM_GROUP_CODE" val="m1-1"/>
  <p:tag name="KSO_WM_UNIT_PRESET_TEXT" val="LOREM"/>
  <p:tag name="KSO_WM_UNIT_TEXT_FILL_FORE_SCHEMECOLOR_INDEX" val="5"/>
  <p:tag name="KSO_WM_UNIT_TEXT_FILL_TYPE" val="1"/>
  <p:tag name="KSO_WM_UNIT_USESOURCEFORMAT_APPLY" val="0"/>
</p:tagLst>
</file>

<file path=ppt/tags/tag22.xml><?xml version="1.0" encoding="utf-8"?>
<p:tagLst xmlns:p="http://schemas.openxmlformats.org/presentationml/2006/main">
  <p:tag name="KSO_WM_TAG_VERSION" val="1.0"/>
  <p:tag name="KSO_WM_BEAUTIFY_FLAG" val="#wm#"/>
  <p:tag name="KSO_WM_TEMPLATE_CATEGORY" val="diagram"/>
  <p:tag name="KSO_WM_TEMPLATE_INDEX" val="160268"/>
  <p:tag name="KSO_WM_UNIT_TYPE" val="m_h_f"/>
  <p:tag name="KSO_WM_UNIT_INDEX" val="1_2_1"/>
  <p:tag name="KSO_WM_UNIT_ID" val="diagram160268_5*m_h_f*1_2_1"/>
  <p:tag name="KSO_WM_UNIT_CLEAR" val="1"/>
  <p:tag name="KSO_WM_UNIT_LAYERLEVEL" val="1_1_1"/>
  <p:tag name="KSO_WM_UNIT_VALUE" val="30"/>
  <p:tag name="KSO_WM_UNIT_HIGHLIGHT" val="0"/>
  <p:tag name="KSO_WM_UNIT_COMPATIBLE" val="0"/>
  <p:tag name="KSO_WM_UNIT_PRESET_TEXT_INDEX" val="4"/>
  <p:tag name="KSO_WM_UNIT_PRESET_TEXT_LEN" val="57"/>
  <p:tag name="KSO_WM_DIAGRAM_GROUP_CODE" val="m1-1"/>
  <p:tag name="KSO_WM_UNIT_TEXT_FILL_FORE_SCHEMECOLOR_INDEX" val="13"/>
  <p:tag name="KSO_WM_UNIT_TEXT_FILL_TYPE" val="1"/>
  <p:tag name="KSO_WM_UNIT_USESOURCEFORMAT_APPLY" val="0"/>
</p:tagLst>
</file>

<file path=ppt/tags/tag23.xml><?xml version="1.0" encoding="utf-8"?>
<p:tagLst xmlns:p="http://schemas.openxmlformats.org/presentationml/2006/main">
  <p:tag name="KSO_WM_TAG_VERSION" val="1.0"/>
  <p:tag name="KSO_WM_BEAUTIFY_FLAG" val="#wm#"/>
  <p:tag name="KSO_WM_TEMPLATE_CATEGORY" val="diagram"/>
  <p:tag name="KSO_WM_TEMPLATE_INDEX" val="160268"/>
  <p:tag name="KSO_WM_UNIT_TYPE" val="m_h_f"/>
  <p:tag name="KSO_WM_UNIT_INDEX" val="1_3_1"/>
  <p:tag name="KSO_WM_UNIT_ID" val="diagram160268_5*m_h_f*1_3_1"/>
  <p:tag name="KSO_WM_UNIT_CLEAR" val="1"/>
  <p:tag name="KSO_WM_UNIT_LAYERLEVEL" val="1_1_1"/>
  <p:tag name="KSO_WM_UNIT_VALUE" val="30"/>
  <p:tag name="KSO_WM_UNIT_HIGHLIGHT" val="0"/>
  <p:tag name="KSO_WM_UNIT_COMPATIBLE" val="0"/>
  <p:tag name="KSO_WM_UNIT_PRESET_TEXT_INDEX" val="4"/>
  <p:tag name="KSO_WM_UNIT_PRESET_TEXT_LEN" val="57"/>
  <p:tag name="KSO_WM_DIAGRAM_GROUP_CODE" val="m1-1"/>
  <p:tag name="KSO_WM_UNIT_TEXT_FILL_FORE_SCHEMECOLOR_INDEX" val="13"/>
  <p:tag name="KSO_WM_UNIT_TEXT_FILL_TYPE" val="1"/>
  <p:tag name="KSO_WM_UNIT_USESOURCEFORMAT_APPLY" val="0"/>
</p:tagLst>
</file>

<file path=ppt/tags/tag24.xml><?xml version="1.0" encoding="utf-8"?>
<p:tagLst xmlns:p="http://schemas.openxmlformats.org/presentationml/2006/main">
  <p:tag name="KSO_WM_TAG_VERSION" val="1.0"/>
  <p:tag name="KSO_WM_BEAUTIFY_FLAG" val="#wm#"/>
  <p:tag name="KSO_WM_TEMPLATE_CATEGORY" val="diagram"/>
  <p:tag name="KSO_WM_TEMPLATE_INDEX" val="160268"/>
  <p:tag name="KSO_WM_UNIT_TYPE" val="m_h_f"/>
  <p:tag name="KSO_WM_UNIT_INDEX" val="1_4_1"/>
  <p:tag name="KSO_WM_UNIT_ID" val="diagram160268_5*m_h_f*1_4_1"/>
  <p:tag name="KSO_WM_UNIT_CLEAR" val="1"/>
  <p:tag name="KSO_WM_UNIT_LAYERLEVEL" val="1_1_1"/>
  <p:tag name="KSO_WM_UNIT_VALUE" val="30"/>
  <p:tag name="KSO_WM_UNIT_HIGHLIGHT" val="0"/>
  <p:tag name="KSO_WM_UNIT_COMPATIBLE" val="0"/>
  <p:tag name="KSO_WM_UNIT_PRESET_TEXT_INDEX" val="4"/>
  <p:tag name="KSO_WM_UNIT_PRESET_TEXT_LEN" val="57"/>
  <p:tag name="KSO_WM_DIAGRAM_GROUP_CODE" val="m1-1"/>
  <p:tag name="KSO_WM_UNIT_TEXT_FILL_FORE_SCHEMECOLOR_INDEX" val="13"/>
  <p:tag name="KSO_WM_UNIT_TEXT_FILL_TYPE" val="1"/>
  <p:tag name="KSO_WM_UNIT_USESOURCEFORMAT_APPLY" val="0"/>
</p:tagLst>
</file>

<file path=ppt/tags/tag25.xml><?xml version="1.0" encoding="utf-8"?>
<p:tagLst xmlns:p="http://schemas.openxmlformats.org/presentationml/2006/main">
  <p:tag name="KSO_WM_TEMPLATE_CATEGORY" val="diagram"/>
  <p:tag name="KSO_WM_TEMPLATE_INDEX" val="160660"/>
  <p:tag name="KSO_WM_UNIT_TYPE" val="l_i"/>
  <p:tag name="KSO_WM_UNIT_INDEX" val="1_1"/>
  <p:tag name="KSO_WM_UNIT_ID" val="diagram160660_4*l_i*1_1"/>
  <p:tag name="KSO_WM_UNIT_CLEAR" val="1"/>
  <p:tag name="KSO_WM_UNIT_LAYERLEVEL" val="1_1"/>
  <p:tag name="KSO_WM_BEAUTIFY_FLAG" val="#wm#"/>
  <p:tag name="KSO_WM_TAG_VERSION" val="1.0"/>
  <p:tag name="KSO_WM_DIAGRAM_GROUP_CODE" val="l1-1"/>
  <p:tag name="KSO_WM_UNIT_LINE_FORE_SCHEMECOLOR_INDEX" val="14"/>
  <p:tag name="KSO_WM_UNIT_LINE_FILL_TYPE" val="2"/>
  <p:tag name="KSO_WM_UNIT_USESOURCEFORMAT_APPLY" val="0"/>
</p:tagLst>
</file>

<file path=ppt/tags/tag26.xml><?xml version="1.0" encoding="utf-8"?>
<p:tagLst xmlns:p="http://schemas.openxmlformats.org/presentationml/2006/main">
  <p:tag name="KSO_WM_TEMPLATE_CATEGORY" val="diagram"/>
  <p:tag name="KSO_WM_TEMPLATE_INDEX" val="160660"/>
  <p:tag name="KSO_WM_UNIT_TYPE" val="l_h_a"/>
  <p:tag name="KSO_WM_UNIT_INDEX" val="1_1_1"/>
  <p:tag name="KSO_WM_UNIT_ID" val="diagram160660_4*l_h_a*1_1_1"/>
  <p:tag name="KSO_WM_UNIT_CLEAR" val="1"/>
  <p:tag name="KSO_WM_UNIT_LAYERLEVEL" val="1_1_1"/>
  <p:tag name="KSO_WM_UNIT_VALUE" val="24"/>
  <p:tag name="KSO_WM_UNIT_HIGHLIGHT" val="0"/>
  <p:tag name="KSO_WM_UNIT_COMPATIBLE" val="0"/>
  <p:tag name="KSO_WM_BEAUTIFY_FLAG" val="#wm#"/>
  <p:tag name="KSO_WM_UNIT_PRESET_TEXT_INDEX" val="4"/>
  <p:tag name="KSO_WM_UNIT_PRESET_TEXT_LEN" val="12"/>
  <p:tag name="KSO_WM_TAG_VERSION" val="1.0"/>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27.xml><?xml version="1.0" encoding="utf-8"?>
<p:tagLst xmlns:p="http://schemas.openxmlformats.org/presentationml/2006/main">
  <p:tag name="KSO_WM_TEMPLATE_CATEGORY" val="diagram"/>
  <p:tag name="KSO_WM_TEMPLATE_INDEX" val="160660"/>
  <p:tag name="KSO_WM_UNIT_TYPE" val="l_i"/>
  <p:tag name="KSO_WM_UNIT_INDEX" val="1_2"/>
  <p:tag name="KSO_WM_UNIT_ID" val="diagram160660_4*l_i*1_2"/>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0"/>
</p:tagLst>
</file>

<file path=ppt/tags/tag28.xml><?xml version="1.0" encoding="utf-8"?>
<p:tagLst xmlns:p="http://schemas.openxmlformats.org/presentationml/2006/main">
  <p:tag name="KSO_WM_TEMPLATE_CATEGORY" val="diagram"/>
  <p:tag name="KSO_WM_TEMPLATE_INDEX" val="160660"/>
  <p:tag name="KSO_WM_UNIT_TYPE" val="l_h_f"/>
  <p:tag name="KSO_WM_UNIT_INDEX" val="1_1_1"/>
  <p:tag name="KSO_WM_UNIT_ID" val="diagram160660_4*l_h_f*1_1_1"/>
  <p:tag name="KSO_WM_UNIT_CLEAR" val="1"/>
  <p:tag name="KSO_WM_UNIT_LAYERLEVEL" val="1_1_1"/>
  <p:tag name="KSO_WM_UNIT_VALUE" val="28"/>
  <p:tag name="KSO_WM_UNIT_HIGHLIGHT" val="0"/>
  <p:tag name="KSO_WM_UNIT_COMPATIBLE" val="0"/>
  <p:tag name="KSO_WM_BEAUTIFY_FLAG" val="#wm#"/>
  <p:tag name="KSO_WM_UNIT_PRESET_TEXT_INDEX" val="4"/>
  <p:tag name="KSO_WM_UNIT_PRESET_TEXT_LEN" val="57"/>
  <p:tag name="KSO_WM_TAG_VERSION" val="1.0"/>
  <p:tag name="KSO_WM_DIAGRAM_GROUP_CODE" val="l1-1"/>
  <p:tag name="KSO_WM_UNIT_TEXT_FILL_FORE_SCHEMECOLOR_INDEX" val="13"/>
  <p:tag name="KSO_WM_UNIT_TEXT_FILL_TYPE" val="1"/>
  <p:tag name="KSO_WM_UNIT_USESOURCEFORMAT_APPLY" val="0"/>
</p:tagLst>
</file>

<file path=ppt/tags/tag29.xml><?xml version="1.0" encoding="utf-8"?>
<p:tagLst xmlns:p="http://schemas.openxmlformats.org/presentationml/2006/main">
  <p:tag name="KSO_WM_TEMPLATE_CATEGORY" val="diagram"/>
  <p:tag name="KSO_WM_TEMPLATE_INDEX" val="160660"/>
  <p:tag name="KSO_WM_UNIT_TYPE" val="l_h_a"/>
  <p:tag name="KSO_WM_UNIT_INDEX" val="1_2_1"/>
  <p:tag name="KSO_WM_UNIT_ID" val="diagram160660_4*l_h_a*1_2_1"/>
  <p:tag name="KSO_WM_UNIT_CLEAR" val="1"/>
  <p:tag name="KSO_WM_UNIT_LAYERLEVEL" val="1_1_1"/>
  <p:tag name="KSO_WM_UNIT_VALUE" val="24"/>
  <p:tag name="KSO_WM_UNIT_HIGHLIGHT" val="0"/>
  <p:tag name="KSO_WM_UNIT_COMPATIBLE" val="0"/>
  <p:tag name="KSO_WM_BEAUTIFY_FLAG" val="#wm#"/>
  <p:tag name="KSO_WM_UNIT_PRESET_TEXT_INDEX" val="4"/>
  <p:tag name="KSO_WM_UNIT_PRESET_TEXT_LEN" val="12"/>
  <p:tag name="KSO_WM_TAG_VERSION" val="1.0"/>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0"/>
</p:tagLst>
</file>

<file path=ppt/tags/tag3.xml><?xml version="1.0" encoding="utf-8"?>
<p:tagLst xmlns:p="http://schemas.openxmlformats.org/presentationml/2006/main">
  <p:tag name="PA" val="v3.0.0"/>
</p:tagLst>
</file>

<file path=ppt/tags/tag30.xml><?xml version="1.0" encoding="utf-8"?>
<p:tagLst xmlns:p="http://schemas.openxmlformats.org/presentationml/2006/main">
  <p:tag name="KSO_WM_TEMPLATE_CATEGORY" val="diagram"/>
  <p:tag name="KSO_WM_TEMPLATE_INDEX" val="160660"/>
  <p:tag name="KSO_WM_UNIT_TYPE" val="l_i"/>
  <p:tag name="KSO_WM_UNIT_INDEX" val="1_3"/>
  <p:tag name="KSO_WM_UNIT_ID" val="diagram160660_4*l_i*1_3"/>
  <p:tag name="KSO_WM_UNIT_CLEAR" val="1"/>
  <p:tag name="KSO_WM_UNIT_LAYERLEVEL" val="1_1"/>
  <p:tag name="KSO_WM_BEAUTIFY_FLAG" val="#wm#"/>
  <p:tag name="KSO_WM_TAG_VERSION" val="1.0"/>
  <p:tag name="KSO_WM_DIAGRAM_GROUP_CODE" val="l1-1"/>
  <p:tag name="KSO_WM_UNIT_FILL_FORE_SCHEMECOLOR_INDEX" val="6"/>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0"/>
</p:tagLst>
</file>

<file path=ppt/tags/tag31.xml><?xml version="1.0" encoding="utf-8"?>
<p:tagLst xmlns:p="http://schemas.openxmlformats.org/presentationml/2006/main">
  <p:tag name="KSO_WM_TEMPLATE_CATEGORY" val="diagram"/>
  <p:tag name="KSO_WM_TEMPLATE_INDEX" val="160660"/>
  <p:tag name="KSO_WM_UNIT_TYPE" val="l_h_f"/>
  <p:tag name="KSO_WM_UNIT_INDEX" val="1_2_1"/>
  <p:tag name="KSO_WM_UNIT_ID" val="diagram160660_4*l_h_f*1_2_1"/>
  <p:tag name="KSO_WM_UNIT_CLEAR" val="1"/>
  <p:tag name="KSO_WM_UNIT_LAYERLEVEL" val="1_1_1"/>
  <p:tag name="KSO_WM_UNIT_VALUE" val="28"/>
  <p:tag name="KSO_WM_UNIT_HIGHLIGHT" val="0"/>
  <p:tag name="KSO_WM_UNIT_COMPATIBLE" val="0"/>
  <p:tag name="KSO_WM_BEAUTIFY_FLAG" val="#wm#"/>
  <p:tag name="KSO_WM_UNIT_PRESET_TEXT_INDEX" val="4"/>
  <p:tag name="KSO_WM_UNIT_PRESET_TEXT_LEN" val="57"/>
  <p:tag name="KSO_WM_TAG_VERSION" val="1.0"/>
  <p:tag name="KSO_WM_DIAGRAM_GROUP_CODE" val="l1-1"/>
  <p:tag name="KSO_WM_UNIT_TEXT_FILL_FORE_SCHEMECOLOR_INDEX" val="13"/>
  <p:tag name="KSO_WM_UNIT_TEXT_FILL_TYPE" val="1"/>
  <p:tag name="KSO_WM_UNIT_USESOURCEFORMAT_APPLY" val="0"/>
</p:tagLst>
</file>

<file path=ppt/tags/tag32.xml><?xml version="1.0" encoding="utf-8"?>
<p:tagLst xmlns:p="http://schemas.openxmlformats.org/presentationml/2006/main">
  <p:tag name="KSO_WM_TEMPLATE_CATEGORY" val="diagram"/>
  <p:tag name="KSO_WM_TEMPLATE_INDEX" val="160660"/>
  <p:tag name="KSO_WM_UNIT_TYPE" val="l_h_a"/>
  <p:tag name="KSO_WM_UNIT_INDEX" val="1_3_1"/>
  <p:tag name="KSO_WM_UNIT_ID" val="diagram160660_4*l_h_a*1_3_1"/>
  <p:tag name="KSO_WM_UNIT_CLEAR" val="1"/>
  <p:tag name="KSO_WM_UNIT_LAYERLEVEL" val="1_1_1"/>
  <p:tag name="KSO_WM_UNIT_VALUE" val="24"/>
  <p:tag name="KSO_WM_UNIT_HIGHLIGHT" val="0"/>
  <p:tag name="KSO_WM_UNIT_COMPATIBLE" val="0"/>
  <p:tag name="KSO_WM_BEAUTIFY_FLAG" val="#wm#"/>
  <p:tag name="KSO_WM_UNIT_PRESET_TEXT_INDEX" val="4"/>
  <p:tag name="KSO_WM_UNIT_PRESET_TEXT_LEN" val="12"/>
  <p:tag name="KSO_WM_TAG_VERSION" val="1.0"/>
  <p:tag name="KSO_WM_DIAGRAM_GROUP_CODE" val="l1-1"/>
  <p:tag name="KSO_WM_UNIT_FILL_FORE_SCHEMECOLOR_INDEX" val="7"/>
  <p:tag name="KSO_WM_UNIT_FILL_TYPE" val="1"/>
  <p:tag name="KSO_WM_UNIT_TEXT_FILL_FORE_SCHEMECOLOR_INDEX" val="14"/>
  <p:tag name="KSO_WM_UNIT_TEXT_FILL_TYPE" val="1"/>
  <p:tag name="KSO_WM_UNIT_USESOURCEFORMAT_APPLY" val="0"/>
</p:tagLst>
</file>

<file path=ppt/tags/tag33.xml><?xml version="1.0" encoding="utf-8"?>
<p:tagLst xmlns:p="http://schemas.openxmlformats.org/presentationml/2006/main">
  <p:tag name="KSO_WM_TEMPLATE_CATEGORY" val="diagram"/>
  <p:tag name="KSO_WM_TEMPLATE_INDEX" val="160660"/>
  <p:tag name="KSO_WM_UNIT_TYPE" val="l_i"/>
  <p:tag name="KSO_WM_UNIT_INDEX" val="1_4"/>
  <p:tag name="KSO_WM_UNIT_ID" val="diagram160660_4*l_i*1_4"/>
  <p:tag name="KSO_WM_UNIT_CLEAR" val="1"/>
  <p:tag name="KSO_WM_UNIT_LAYERLEVEL" val="1_1"/>
  <p:tag name="KSO_WM_BEAUTIFY_FLAG" val="#wm#"/>
  <p:tag name="KSO_WM_TAG_VERSION" val="1.0"/>
  <p:tag name="KSO_WM_DIAGRAM_GROUP_CODE" val="l1-1"/>
  <p:tag name="KSO_WM_UNIT_FILL_FORE_SCHEMECOLOR_INDEX" val="7"/>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0"/>
</p:tagLst>
</file>

<file path=ppt/tags/tag34.xml><?xml version="1.0" encoding="utf-8"?>
<p:tagLst xmlns:p="http://schemas.openxmlformats.org/presentationml/2006/main">
  <p:tag name="KSO_WM_TEMPLATE_CATEGORY" val="diagram"/>
  <p:tag name="KSO_WM_TEMPLATE_INDEX" val="160660"/>
  <p:tag name="KSO_WM_UNIT_TYPE" val="l_h_f"/>
  <p:tag name="KSO_WM_UNIT_INDEX" val="1_3_1"/>
  <p:tag name="KSO_WM_UNIT_ID" val="diagram160660_4*l_h_f*1_3_1"/>
  <p:tag name="KSO_WM_UNIT_CLEAR" val="1"/>
  <p:tag name="KSO_WM_UNIT_LAYERLEVEL" val="1_1_1"/>
  <p:tag name="KSO_WM_UNIT_VALUE" val="28"/>
  <p:tag name="KSO_WM_UNIT_HIGHLIGHT" val="0"/>
  <p:tag name="KSO_WM_UNIT_COMPATIBLE" val="0"/>
  <p:tag name="KSO_WM_BEAUTIFY_FLAG" val="#wm#"/>
  <p:tag name="KSO_WM_UNIT_PRESET_TEXT_INDEX" val="4"/>
  <p:tag name="KSO_WM_UNIT_PRESET_TEXT_LEN" val="57"/>
  <p:tag name="KSO_WM_TAG_VERSION" val="1.0"/>
  <p:tag name="KSO_WM_DIAGRAM_GROUP_CODE" val="l1-1"/>
  <p:tag name="KSO_WM_UNIT_TEXT_FILL_FORE_SCHEMECOLOR_INDEX" val="13"/>
  <p:tag name="KSO_WM_UNIT_TEXT_FILL_TYPE" val="1"/>
  <p:tag name="KSO_WM_UNIT_USESOURCEFORMAT_APPLY" val="0"/>
</p:tagLst>
</file>

<file path=ppt/tags/tag35.xml><?xml version="1.0" encoding="utf-8"?>
<p:tagLst xmlns:p="http://schemas.openxmlformats.org/presentationml/2006/main">
  <p:tag name="KSO_WM_TEMPLATE_CATEGORY" val="diagram"/>
  <p:tag name="KSO_WM_TEMPLATE_INDEX" val="160660"/>
  <p:tag name="KSO_WM_UNIT_TYPE" val="l_h_a"/>
  <p:tag name="KSO_WM_UNIT_INDEX" val="1_4_1"/>
  <p:tag name="KSO_WM_UNIT_ID" val="diagram160660_4*l_h_a*1_4_1"/>
  <p:tag name="KSO_WM_UNIT_CLEAR" val="1"/>
  <p:tag name="KSO_WM_UNIT_LAYERLEVEL" val="1_1_1"/>
  <p:tag name="KSO_WM_UNIT_VALUE" val="24"/>
  <p:tag name="KSO_WM_UNIT_HIGHLIGHT" val="0"/>
  <p:tag name="KSO_WM_UNIT_COMPATIBLE" val="0"/>
  <p:tag name="KSO_WM_BEAUTIFY_FLAG" val="#wm#"/>
  <p:tag name="KSO_WM_UNIT_PRESET_TEXT_INDEX" val="4"/>
  <p:tag name="KSO_WM_UNIT_PRESET_TEXT_LEN" val="12"/>
  <p:tag name="KSO_WM_TAG_VERSION" val="1.0"/>
  <p:tag name="KSO_WM_DIAGRAM_GROUP_CODE" val="l1-1"/>
  <p:tag name="KSO_WM_UNIT_FILL_FORE_SCHEMECOLOR_INDEX" val="8"/>
  <p:tag name="KSO_WM_UNIT_FILL_TYPE" val="1"/>
  <p:tag name="KSO_WM_UNIT_TEXT_FILL_FORE_SCHEMECOLOR_INDEX" val="14"/>
  <p:tag name="KSO_WM_UNIT_TEXT_FILL_TYPE" val="1"/>
  <p:tag name="KSO_WM_UNIT_USESOURCEFORMAT_APPLY" val="0"/>
</p:tagLst>
</file>

<file path=ppt/tags/tag36.xml><?xml version="1.0" encoding="utf-8"?>
<p:tagLst xmlns:p="http://schemas.openxmlformats.org/presentationml/2006/main">
  <p:tag name="KSO_WM_TEMPLATE_CATEGORY" val="diagram"/>
  <p:tag name="KSO_WM_TEMPLATE_INDEX" val="160660"/>
  <p:tag name="KSO_WM_UNIT_TYPE" val="l_i"/>
  <p:tag name="KSO_WM_UNIT_INDEX" val="1_5"/>
  <p:tag name="KSO_WM_UNIT_ID" val="diagram160660_4*l_i*1_5"/>
  <p:tag name="KSO_WM_UNIT_CLEAR" val="1"/>
  <p:tag name="KSO_WM_UNIT_LAYERLEVEL" val="1_1"/>
  <p:tag name="KSO_WM_BEAUTIFY_FLAG" val="#wm#"/>
  <p:tag name="KSO_WM_TAG_VERSION" val="1.0"/>
  <p:tag name="KSO_WM_DIAGRAM_GROUP_CODE" val="l1-1"/>
  <p:tag name="KSO_WM_UNIT_FILL_FORE_SCHEMECOLOR_INDEX" val="8"/>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0"/>
</p:tagLst>
</file>

<file path=ppt/tags/tag37.xml><?xml version="1.0" encoding="utf-8"?>
<p:tagLst xmlns:p="http://schemas.openxmlformats.org/presentationml/2006/main">
  <p:tag name="KSO_WM_TEMPLATE_CATEGORY" val="diagram"/>
  <p:tag name="KSO_WM_TEMPLATE_INDEX" val="160660"/>
  <p:tag name="KSO_WM_UNIT_TYPE" val="l_h_f"/>
  <p:tag name="KSO_WM_UNIT_INDEX" val="1_4_1"/>
  <p:tag name="KSO_WM_UNIT_ID" val="diagram160660_4*l_h_f*1_4_1"/>
  <p:tag name="KSO_WM_UNIT_CLEAR" val="1"/>
  <p:tag name="KSO_WM_UNIT_LAYERLEVEL" val="1_1_1"/>
  <p:tag name="KSO_WM_UNIT_VALUE" val="28"/>
  <p:tag name="KSO_WM_UNIT_HIGHLIGHT" val="0"/>
  <p:tag name="KSO_WM_UNIT_COMPATIBLE" val="0"/>
  <p:tag name="KSO_WM_BEAUTIFY_FLAG" val="#wm#"/>
  <p:tag name="KSO_WM_UNIT_PRESET_TEXT_INDEX" val="4"/>
  <p:tag name="KSO_WM_UNIT_PRESET_TEXT_LEN" val="57"/>
  <p:tag name="KSO_WM_TAG_VERSION" val="1.0"/>
  <p:tag name="KSO_WM_DIAGRAM_GROUP_CODE" val="l1-1"/>
  <p:tag name="KSO_WM_UNIT_TEXT_FILL_FORE_SCHEMECOLOR_INDEX" val="13"/>
  <p:tag name="KSO_WM_UNIT_TEXT_FILL_TYPE" val="1"/>
  <p:tag name="KSO_WM_UNIT_USESOURCEFORMAT_APPLY" val="0"/>
</p:tagLst>
</file>

<file path=ppt/tags/tag4.xml><?xml version="1.0" encoding="utf-8"?>
<p:tagLst xmlns:p="http://schemas.openxmlformats.org/presentationml/2006/main">
  <p:tag name="PA" val="v3.0.0"/>
</p:tagLst>
</file>

<file path=ppt/tags/tag5.xml><?xml version="1.0" encoding="utf-8"?>
<p:tagLst xmlns:p="http://schemas.openxmlformats.org/presentationml/2006/main">
  <p:tag name="PA" val="v3.0.0"/>
</p:tagLst>
</file>

<file path=ppt/tags/tag6.xml><?xml version="1.0" encoding="utf-8"?>
<p:tagLst xmlns:p="http://schemas.openxmlformats.org/presentationml/2006/main">
  <p:tag name="PA" val="v3.0.0"/>
</p:tagLst>
</file>

<file path=ppt/tags/tag7.xml><?xml version="1.0" encoding="utf-8"?>
<p:tagLst xmlns:p="http://schemas.openxmlformats.org/presentationml/2006/main">
  <p:tag name="PA" val="v3.0.0"/>
</p:tagLst>
</file>

<file path=ppt/tags/tag8.xml><?xml version="1.0" encoding="utf-8"?>
<p:tagLst xmlns:p="http://schemas.openxmlformats.org/presentationml/2006/main">
  <p:tag name="KSO_WM_UNIT_TABLE_BEAUTIFY" val="smartTable{123b2fec-1c25-4587-aa38-5e246177398d}"/>
</p:tagLst>
</file>

<file path=ppt/tags/tag9.xml><?xml version="1.0" encoding="utf-8"?>
<p:tagLst xmlns:p="http://schemas.openxmlformats.org/presentationml/2006/main">
  <p:tag name="KSO_WM_TAG_VERSION" val="1.0"/>
  <p:tag name="KSO_WM_BEAUTIFY_FLAG" val="#wm#"/>
  <p:tag name="KSO_WM_TEMPLATE_CATEGORY" val="diagram"/>
  <p:tag name="KSO_WM_TEMPLATE_INDEX" val="160268"/>
  <p:tag name="KSO_WM_UNIT_TYPE" val="m_h_f"/>
  <p:tag name="KSO_WM_UNIT_INDEX" val="1_1_1"/>
  <p:tag name="KSO_WM_UNIT_ID" val="diagram160268_5*m_h_f*1_1_1"/>
  <p:tag name="KSO_WM_UNIT_CLEAR" val="1"/>
  <p:tag name="KSO_WM_UNIT_LAYERLEVEL" val="1_1_1"/>
  <p:tag name="KSO_WM_UNIT_VALUE" val="30"/>
  <p:tag name="KSO_WM_UNIT_HIGHLIGHT" val="0"/>
  <p:tag name="KSO_WM_UNIT_COMPATIBLE" val="0"/>
  <p:tag name="KSO_WM_UNIT_PRESET_TEXT_INDEX" val="4"/>
  <p:tag name="KSO_WM_UNIT_PRESET_TEXT_LEN" val="57"/>
  <p:tag name="KSO_WM_DIAGRAM_GROUP_CODE" val="m1-1"/>
  <p:tag name="KSO_WM_UNIT_TEXT_FILL_FORE_SCHEMECOLOR_INDEX" val="13"/>
  <p:tag name="KSO_WM_UNIT_TEXT_FILL_TYPE" val="1"/>
  <p:tag name="KSO_WM_UNIT_USESOURCEFORMAT_APPLY" val="0"/>
</p:tagLst>
</file>

<file path=ppt/theme/theme1.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5812</Words>
  <Application>WPS 演示</Application>
  <PresentationFormat>宽屏</PresentationFormat>
  <Paragraphs>655</Paragraphs>
  <Slides>41</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52" baseType="lpstr">
      <vt:lpstr>Arial</vt:lpstr>
      <vt:lpstr>宋体</vt:lpstr>
      <vt:lpstr>Wingdings</vt:lpstr>
      <vt:lpstr>微软雅黑</vt:lpstr>
      <vt:lpstr>Wingdings</vt:lpstr>
      <vt:lpstr>Calibri</vt:lpstr>
      <vt:lpstr>Arial Unicode MS</vt:lpstr>
      <vt:lpstr>黑体</vt:lpstr>
      <vt:lpstr>Calibri Light</vt:lpstr>
      <vt:lpstr>2_自定义设计方案</vt:lpstr>
      <vt:lpstr>Package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韩金瓶</cp:lastModifiedBy>
  <cp:revision>1054</cp:revision>
  <dcterms:created xsi:type="dcterms:W3CDTF">2015-05-05T08:02:00Z</dcterms:created>
  <dcterms:modified xsi:type="dcterms:W3CDTF">2020-06-01T00:11:44Z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