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4"/>
  </p:handoutMasterIdLst>
  <p:sldIdLst>
    <p:sldId id="256" r:id="rId3"/>
    <p:sldId id="260" r:id="rId4"/>
    <p:sldId id="261" r:id="rId5"/>
    <p:sldId id="283" r:id="rId6"/>
    <p:sldId id="267" r:id="rId8"/>
    <p:sldId id="284" r:id="rId9"/>
    <p:sldId id="285" r:id="rId10"/>
    <p:sldId id="287" r:id="rId11"/>
    <p:sldId id="271" r:id="rId12"/>
    <p:sldId id="262" r:id="rId13"/>
    <p:sldId id="264" r:id="rId14"/>
    <p:sldId id="265" r:id="rId15"/>
    <p:sldId id="277" r:id="rId16"/>
    <p:sldId id="288" r:id="rId17"/>
    <p:sldId id="278" r:id="rId18"/>
    <p:sldId id="276" r:id="rId19"/>
    <p:sldId id="272" r:id="rId20"/>
    <p:sldId id="289" r:id="rId21"/>
    <p:sldId id="273" r:id="rId22"/>
    <p:sldId id="26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642"/>
    <a:srgbClr val="B01F3C"/>
    <a:srgbClr val="B52E49"/>
    <a:srgbClr val="A50021"/>
    <a:srgbClr val="CC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-4445" y="-3175"/>
            <a:ext cx="6901180" cy="12827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-4445" y="125095"/>
            <a:ext cx="6901815" cy="14414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-4445" y="269240"/>
            <a:ext cx="6901180" cy="14414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1" name="图片 50" descr="瑞翼教育（红灰版）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36710" y="41275"/>
            <a:ext cx="1787525" cy="403225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11423015" y="-3175"/>
            <a:ext cx="797560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" name="图片 1" descr="红色SUGON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84085" y="-149225"/>
            <a:ext cx="1757680" cy="7715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34685" y="3474720"/>
            <a:ext cx="55327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zh-CN" sz="4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第八章 </a:t>
            </a:r>
            <a:r>
              <a:rPr lang="en-US" altLang="zh-CN" sz="4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Sqoop</a:t>
            </a:r>
            <a:endParaRPr lang="en-US" altLang="zh-CN" sz="4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90535" y="5043805"/>
            <a:ext cx="32975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报告人： 曙光瑞翼教育品牌部</a:t>
            </a:r>
            <a:endParaRPr lang="zh-CN" altLang="en-US" sz="1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时   间：   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年  月  日</a:t>
            </a:r>
            <a:endParaRPr lang="zh-CN" altLang="en-US" sz="1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3201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Sqoop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基本原理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205" y="1706245"/>
            <a:ext cx="7535545" cy="43764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58045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从关系数据库到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Hadoop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6045" y="3037840"/>
            <a:ext cx="6014085" cy="37541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21410" y="1284605"/>
            <a:ext cx="107442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用户的Sqoop脚本最终会变成提交到YARN上的一个个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任务。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通过Sqoop用户可以将数据从RD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抽取至HDFS。输入端是关系型数据库中的某张表，Sqoop会去一行一行的把数据从这张表里读出来写入到HDFS；输出端是HDFS上关于这个表的文件的集合。由于整个抽取ETL过程是并行化的，因此输出端会有多个文件。输出的文件可以指定列分隔符、换行符等分界符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43891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Hadoop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到关系数据库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100" y="1877695"/>
            <a:ext cx="6962140" cy="43141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43891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Sqoop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14095" y="1407160"/>
            <a:ext cx="10572750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20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、到官网http://www.apache.org下载sqoop-1.4.7.bin__hadoop-2.6.0.tar.gz。</a:t>
            </a:r>
            <a:endParaRPr lang="zh-CN" altLang="en-US" sz="2000" b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、解压到安装目录。这里解压到</a:t>
            </a:r>
            <a:r>
              <a:rPr lang="en-US" altLang="zh-CN" sz="20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/home/hadoop</a:t>
            </a:r>
            <a:r>
              <a:rPr lang="zh-CN" altLang="zh-CN" sz="20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目录。</a:t>
            </a:r>
            <a:endParaRPr lang="zh-CN" altLang="en-US" sz="2000" b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执行命令“tar  -zxvf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sqoop-1.4.7.bin__hadoop-2.6.0.tar.gz</a:t>
            </a:r>
            <a:r>
              <a:rPr lang="zh-CN" sz="20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”解压缩。</a:t>
            </a:r>
            <a:endParaRPr lang="zh-CN" sz="2000" b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、这里要使用到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，故需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mysql-connector-java-5.1.46-bin.jar拷贝到Sqoop的依赖库lib下。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、添加环境变量，编辑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~/.bashrc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SQOOP_HOME=/home/hadoop/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sqoop-1.4.7.bin__hadoop-2.6.0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PATH=$PATH:$SQOOP_HOME/bin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使环境变量生效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source ~/.bashrc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43891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Sqoop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14095" y="1407160"/>
            <a:ext cx="10572750" cy="4661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配置Sqoop环境变量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，修改sqoop-env.sh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#Set path to where bin/hadoop is available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HADOOP_COMMON_HOME=/home/hadoop/hadoop-2.7.3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#Set path to where hadoop-*-core.jar is available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HADOOP_MAPRED_HOME=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/home/hadoop/hadoop-2.7.3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#set the path to where bin/hbase is available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HBASE_HOME=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/home/hadoop/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hbase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#Set the path to where bin/hive is available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HIVE_HOME=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/home/hadoop/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hive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#Set the path for where zookeper config dir is available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ZOOCFGDIR=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/home/hadoop/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zookeeper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43891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Sqoop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21410" y="1304290"/>
            <a:ext cx="107530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启动Sqoop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验证Sqoop是否安装成功。命令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sqoop help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410" y="2051050"/>
            <a:ext cx="8622665" cy="46818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4674742" y="1995805"/>
            <a:ext cx="5347879" cy="3246556"/>
            <a:chOff x="5726" y="2576"/>
            <a:chExt cx="4993" cy="3031"/>
          </a:xfrm>
        </p:grpSpPr>
        <p:sp>
          <p:nvSpPr>
            <p:cNvPr id="12" name="TextBox 11"/>
            <p:cNvSpPr txBox="1"/>
            <p:nvPr/>
          </p:nvSpPr>
          <p:spPr>
            <a:xfrm>
              <a:off x="6066" y="2689"/>
              <a:ext cx="4653" cy="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lvl="1"/>
              <a:endPara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/>
              <a:endParaRPr lang="en-US" altLang="zh-CN" sz="2800" b="1" dirty="0"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 algn="ctr"/>
              <a:r>
                <a:rPr lang="en-US" altLang="zh-CN" sz="3600" b="1" dirty="0" smtClean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Sqoop</a:t>
              </a:r>
              <a:r>
                <a:rPr lang="zh-CN" altLang="zh-CN" sz="3600" b="1" dirty="0" smtClean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</a:t>
              </a:r>
              <a:endParaRPr lang="zh-CN" altLang="zh-CN" sz="3600" b="1" dirty="0" smtClean="0">
                <a:solidFill>
                  <a:srgbClr val="B22F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726" y="2576"/>
              <a:ext cx="0" cy="3031"/>
            </a:xfrm>
            <a:prstGeom prst="line">
              <a:avLst/>
            </a:prstGeom>
            <a:ln w="1270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78"/>
          <p:cNvSpPr/>
          <p:nvPr/>
        </p:nvSpPr>
        <p:spPr>
          <a:xfrm>
            <a:off x="1651000" y="2368550"/>
            <a:ext cx="2407920" cy="2408555"/>
          </a:xfrm>
          <a:prstGeom prst="flowChartDecision">
            <a:avLst/>
          </a:prstGeom>
          <a:solidFill>
            <a:srgbClr val="B2303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p>
            <a:pPr algn="ctr"/>
            <a:endParaRPr lang="en-GB"/>
          </a:p>
        </p:txBody>
      </p:sp>
      <p:sp>
        <p:nvSpPr>
          <p:cNvPr id="3" name="Flowchart: Decision 79"/>
          <p:cNvSpPr/>
          <p:nvPr/>
        </p:nvSpPr>
        <p:spPr>
          <a:xfrm>
            <a:off x="1651000" y="2585085"/>
            <a:ext cx="2407920" cy="24085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p>
            <a:pPr algn="ctr"/>
            <a:endParaRPr lang="en-GB"/>
          </a:p>
        </p:txBody>
      </p:sp>
      <p:sp>
        <p:nvSpPr>
          <p:cNvPr id="5" name="TextBox 93"/>
          <p:cNvSpPr txBox="1"/>
          <p:nvPr/>
        </p:nvSpPr>
        <p:spPr>
          <a:xfrm>
            <a:off x="2351405" y="3418205"/>
            <a:ext cx="1007110" cy="74168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r>
              <a:rPr lang="en-US" altLang="zh-CN" sz="44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rPr>
              <a:t>0 3</a:t>
            </a:r>
            <a:endParaRPr lang="en-US" altLang="zh-CN" sz="4400" b="1" dirty="0">
              <a:solidFill>
                <a:srgbClr val="B230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43891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Sqoop</a:t>
            </a:r>
            <a:r>
              <a:rPr lang="zh-CN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常用命令</a:t>
            </a:r>
            <a:endParaRPr lang="zh-CN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/>
          <p:nvPr/>
        </p:nvGraphicFramePr>
        <p:xfrm>
          <a:off x="1054100" y="1335405"/>
          <a:ext cx="10084435" cy="453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010"/>
                <a:gridCol w="2138045"/>
                <a:gridCol w="6977380"/>
              </a:tblGrid>
              <a:tr h="3060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序号</a:t>
                      </a:r>
                      <a:endParaRPr lang="en-US" altLang="en-US" sz="1800" b="1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1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命令</a:t>
                      </a:r>
                      <a:endParaRPr lang="en-US" altLang="en-US" sz="1800" b="1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1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功能</a:t>
                      </a:r>
                      <a:endParaRPr lang="en-US" altLang="en-US" sz="1800" b="1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60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import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将数据导入到集群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67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export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将集群数据导出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67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codegen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获取数据库中某张表数据生成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60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4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create-hive-table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创建Hive表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60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5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eval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查看SQL执行结果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60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6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import-all-tables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导入某个数据库下所有表到HDFS中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7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7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job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用来生成一个job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60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8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list-databases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列出所有数据库名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60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9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list-tables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列出某个数据库下所有表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60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10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merge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将HDFS中不同目录下面的数据合在一起，并存放在指定的目录中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11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metastore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记录sqoop job的元数据信息，如果不启动metastore实例，则默认的元数据存储目录为：~/.sqoop，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60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12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help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打印sqoop帮助信息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60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13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version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4F4F4F"/>
                          </a:solidFill>
                          <a:latin typeface="方正书宋简体" panose="03000509000000000000" charset="-122"/>
                          <a:ea typeface="方正书宋简体" panose="03000509000000000000" charset="-122"/>
                          <a:cs typeface="方正书宋简体" panose="03000509000000000000" charset="-122"/>
                        </a:rPr>
                        <a:t>打印sqoop版本信息</a:t>
                      </a:r>
                      <a:endParaRPr lang="en-US" altLang="en-US" sz="1800" b="0">
                        <a:solidFill>
                          <a:srgbClr val="4F4F4F"/>
                        </a:solidFill>
                        <a:latin typeface="方正书宋简体" panose="03000509000000000000" charset="-122"/>
                        <a:ea typeface="方正书宋简体" panose="03000509000000000000" charset="-122"/>
                        <a:cs typeface="方正书宋简体" panose="03000509000000000000" charset="-122"/>
                      </a:endParaRPr>
                    </a:p>
                  </a:txBody>
                  <a:tcPr marL="10795" marR="10795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50925" y="5970270"/>
            <a:ext cx="6134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命令的详细参数可以通过</a:t>
            </a:r>
            <a:r>
              <a:rPr lang="en-US" altLang="zh-CN"/>
              <a:t>sqoop help  COMMAND </a:t>
            </a:r>
            <a:r>
              <a:rPr lang="zh-CN" altLang="zh-CN"/>
              <a:t>查看。</a:t>
            </a:r>
            <a:endParaRPr lang="zh-CN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43891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Sqoop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常用命令举例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11555" y="1332230"/>
            <a:ext cx="112280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1）列出mysql数据库中的所有数据库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qoop list-databases –connect jdbc:mysql://localhost:3306/ –username root –password 123456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2）连接mysql并列出test数据库中的表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qoop list-tables –connect jdbc:mysql://localhost:3306/test –username root –password 123456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命令中的test为mysql数据库中的test数据库名称，username password分别为mysql数据库的用户密码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3）将关系型数据的表结构复制到hive中,只是复制表的结构，表中的内容没有复制过去。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qoop create-hive-table –connect jdbc:mysql://localhost:3306/test  –table Sqoop_test –username root –password 123456  –hive-table 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hive_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test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其中–table Sqoop_test为mysql中的数据库test中的表， –hive-table  test 为hive中新建的表名称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4）从关系数据库表到hive中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qoop import –connect jdbc:mysql://localhost:3306/test –username root –password 123456 –table Sqoop_test  –hive-import  –hive-table 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hive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_test  -m  1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43891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Sqoop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常用命令举例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21410" y="1353185"/>
            <a:ext cx="107943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5）将hive中的表数据导入到mysql中,在进行导入之前，mysql中的表hive_test必须已经提起创建好了。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qoop export –connect jdbc:mysql://localhost:3306/test –username  root –password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123456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–table hive_test  –export-dir  /usr/hive/warehouse/new_test_partition/dt=201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-0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6）从数据库导出表的数据到HDFS上文件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qoop import –connect jdbc:mysql://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localhost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:3306/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test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–username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root 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–password 123456 –table HADOOP_USER_INFO -m 1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7）从数据库增量导入表数据到hdfs中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qoop import –connect jdbc:mysql://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localhost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:3306/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test 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–username 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root 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–password 123456 –table HADOOP_USER_INFO -m 1 –target-dir /user/test  –check-column id –incremental append –last-value 3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Flowchart: Decision 78"/>
          <p:cNvSpPr/>
          <p:nvPr/>
        </p:nvSpPr>
        <p:spPr>
          <a:xfrm>
            <a:off x="1651000" y="2275205"/>
            <a:ext cx="2407920" cy="2408555"/>
          </a:xfrm>
          <a:prstGeom prst="flowChartDecision">
            <a:avLst/>
          </a:prstGeom>
          <a:solidFill>
            <a:srgbClr val="B2303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p>
            <a:pPr algn="ctr"/>
            <a:endParaRPr lang="en-GB"/>
          </a:p>
        </p:txBody>
      </p:sp>
      <p:sp>
        <p:nvSpPr>
          <p:cNvPr id="10" name="Flowchart: Decision 79"/>
          <p:cNvSpPr/>
          <p:nvPr/>
        </p:nvSpPr>
        <p:spPr>
          <a:xfrm>
            <a:off x="1651000" y="2491740"/>
            <a:ext cx="2407920" cy="24085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p>
            <a:pPr algn="ctr"/>
            <a:endParaRPr lang="en-GB"/>
          </a:p>
        </p:txBody>
      </p:sp>
      <p:sp>
        <p:nvSpPr>
          <p:cNvPr id="13" name="TextBox 93"/>
          <p:cNvSpPr txBox="1"/>
          <p:nvPr/>
        </p:nvSpPr>
        <p:spPr>
          <a:xfrm>
            <a:off x="2326005" y="3447415"/>
            <a:ext cx="1449070" cy="52197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r>
              <a:rPr lang="zh-CN" altLang="en-US" sz="28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rPr>
              <a:t>目  录</a:t>
            </a:r>
            <a:endParaRPr lang="zh-CN" altLang="en-US" sz="2800" b="1" dirty="0">
              <a:solidFill>
                <a:srgbClr val="B230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7150100" y="2174875"/>
            <a:ext cx="3746500" cy="34163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Sqoop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39"/>
          <p:cNvSpPr txBox="1"/>
          <p:nvPr/>
        </p:nvSpPr>
        <p:spPr>
          <a:xfrm>
            <a:off x="7150100" y="3370580"/>
            <a:ext cx="3475990" cy="34163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Sqoop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原理与安装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43"/>
          <p:cNvSpPr txBox="1"/>
          <p:nvPr/>
        </p:nvSpPr>
        <p:spPr>
          <a:xfrm>
            <a:off x="7150100" y="4550410"/>
            <a:ext cx="3081020" cy="34163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Sqoop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常用命令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167880" y="2698115"/>
            <a:ext cx="31267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167880" y="3888105"/>
            <a:ext cx="31267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167880" y="5114290"/>
            <a:ext cx="31267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43"/>
          <p:cNvGrpSpPr/>
          <p:nvPr/>
        </p:nvGrpSpPr>
        <p:grpSpPr>
          <a:xfrm rot="0">
            <a:off x="5664200" y="1718310"/>
            <a:ext cx="999490" cy="1127126"/>
            <a:chOff x="4231809" y="1059102"/>
            <a:chExt cx="570731" cy="643494"/>
          </a:xfrm>
        </p:grpSpPr>
        <p:grpSp>
          <p:nvGrpSpPr>
            <p:cNvPr id="29" name="组合 44"/>
            <p:cNvGrpSpPr/>
            <p:nvPr/>
          </p:nvGrpSpPr>
          <p:grpSpPr>
            <a:xfrm>
              <a:off x="4231809" y="1059102"/>
              <a:ext cx="570731" cy="643494"/>
              <a:chOff x="4067944" y="608070"/>
              <a:chExt cx="1375279" cy="1550616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608070"/>
                <a:ext cx="1375279" cy="1375279"/>
              </a:xfrm>
              <a:prstGeom prst="flowChartDecision">
                <a:avLst/>
              </a:prstGeom>
              <a:solidFill>
                <a:srgbClr val="B23033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783407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12"/>
            <p:cNvSpPr txBox="1"/>
            <p:nvPr/>
          </p:nvSpPr>
          <p:spPr>
            <a:xfrm>
              <a:off x="4400418" y="1304174"/>
              <a:ext cx="287904" cy="238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dirty="0">
                  <a:solidFill>
                    <a:srgbClr val="B23033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20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48"/>
          <p:cNvGrpSpPr/>
          <p:nvPr/>
        </p:nvGrpSpPr>
        <p:grpSpPr>
          <a:xfrm rot="0">
            <a:off x="5664200" y="2917825"/>
            <a:ext cx="999490" cy="1123315"/>
            <a:chOff x="4231809" y="1724300"/>
            <a:chExt cx="570731" cy="641318"/>
          </a:xfrm>
        </p:grpSpPr>
        <p:grpSp>
          <p:nvGrpSpPr>
            <p:cNvPr id="32" name="组合 49"/>
            <p:cNvGrpSpPr/>
            <p:nvPr/>
          </p:nvGrpSpPr>
          <p:grpSpPr>
            <a:xfrm>
              <a:off x="4231809" y="1724300"/>
              <a:ext cx="570731" cy="641318"/>
              <a:chOff x="4067944" y="566138"/>
              <a:chExt cx="1375279" cy="1545374"/>
            </a:xfrm>
          </p:grpSpPr>
          <p:sp>
            <p:nvSpPr>
              <p:cNvPr id="33" name="Flowchart: Decision 78"/>
              <p:cNvSpPr/>
              <p:nvPr/>
            </p:nvSpPr>
            <p:spPr>
              <a:xfrm>
                <a:off x="4067944" y="566138"/>
                <a:ext cx="1375279" cy="1375279"/>
              </a:xfrm>
              <a:prstGeom prst="flowChartDecision">
                <a:avLst/>
              </a:prstGeom>
              <a:solidFill>
                <a:srgbClr val="B23033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" name="Flowchart: Decision 79"/>
              <p:cNvSpPr/>
              <p:nvPr/>
            </p:nvSpPr>
            <p:spPr>
              <a:xfrm>
                <a:off x="4067944" y="736233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5" name="TextBox 61"/>
            <p:cNvSpPr txBox="1"/>
            <p:nvPr/>
          </p:nvSpPr>
          <p:spPr>
            <a:xfrm>
              <a:off x="4381562" y="1944357"/>
              <a:ext cx="306759" cy="238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dirty="0">
                  <a:solidFill>
                    <a:srgbClr val="B23033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20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53"/>
          <p:cNvGrpSpPr/>
          <p:nvPr/>
        </p:nvGrpSpPr>
        <p:grpSpPr>
          <a:xfrm rot="0">
            <a:off x="5664200" y="4098290"/>
            <a:ext cx="1000125" cy="1122680"/>
            <a:chOff x="4231809" y="2398195"/>
            <a:chExt cx="571094" cy="640956"/>
          </a:xfrm>
        </p:grpSpPr>
        <p:grpSp>
          <p:nvGrpSpPr>
            <p:cNvPr id="37" name="组合 54"/>
            <p:cNvGrpSpPr/>
            <p:nvPr/>
          </p:nvGrpSpPr>
          <p:grpSpPr>
            <a:xfrm>
              <a:off x="4231809" y="2398195"/>
              <a:ext cx="571094" cy="640956"/>
              <a:chOff x="4067944" y="566138"/>
              <a:chExt cx="1376153" cy="1544500"/>
            </a:xfrm>
          </p:grpSpPr>
          <p:sp>
            <p:nvSpPr>
              <p:cNvPr id="57" name="Flowchart: Decision 78"/>
              <p:cNvSpPr/>
              <p:nvPr/>
            </p:nvSpPr>
            <p:spPr>
              <a:xfrm>
                <a:off x="4067944" y="566138"/>
                <a:ext cx="1375279" cy="1375279"/>
              </a:xfrm>
              <a:prstGeom prst="flowChartDecision">
                <a:avLst/>
              </a:prstGeom>
              <a:solidFill>
                <a:srgbClr val="B23033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Flowchart: Decision 79"/>
              <p:cNvSpPr/>
              <p:nvPr/>
            </p:nvSpPr>
            <p:spPr>
              <a:xfrm>
                <a:off x="4068818" y="735359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8" name="TextBox 63"/>
            <p:cNvSpPr txBox="1"/>
            <p:nvPr/>
          </p:nvSpPr>
          <p:spPr>
            <a:xfrm>
              <a:off x="4378640" y="2634404"/>
              <a:ext cx="286453" cy="238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dirty="0">
                  <a:solidFill>
                    <a:srgbClr val="B23033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20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PA_任意多边形 24"/>
          <p:cNvSpPr/>
          <p:nvPr>
            <p:custDataLst>
              <p:tags r:id="rId2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3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5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6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6419215" y="3292475"/>
            <a:ext cx="4375150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感谢您的观赏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19215" y="4083685"/>
            <a:ext cx="3575685" cy="24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dist"/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rPr>
              <a:t>THANK YOU FOR WATCHING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6425565" y="4358640"/>
            <a:ext cx="3630930" cy="3175"/>
          </a:xfrm>
          <a:prstGeom prst="line">
            <a:avLst/>
          </a:prstGeom>
          <a:ln w="6350" cmpd="sng">
            <a:solidFill>
              <a:srgbClr val="10243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419215" y="4603115"/>
            <a:ext cx="4375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联系人：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职   务：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联系电话：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地   址：</a:t>
            </a:r>
            <a:r>
              <a:rPr 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北京市海淀区东北旺西路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号中关村软件园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36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号楼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楼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4674742" y="1995805"/>
            <a:ext cx="5347879" cy="3246556"/>
            <a:chOff x="5726" y="2576"/>
            <a:chExt cx="4993" cy="3031"/>
          </a:xfrm>
        </p:grpSpPr>
        <p:sp>
          <p:nvSpPr>
            <p:cNvPr id="12" name="TextBox 11"/>
            <p:cNvSpPr txBox="1"/>
            <p:nvPr/>
          </p:nvSpPr>
          <p:spPr>
            <a:xfrm>
              <a:off x="6066" y="2689"/>
              <a:ext cx="4653" cy="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lvl="1"/>
              <a:endPara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/>
              <a:endParaRPr lang="en-US" altLang="zh-CN" sz="2800" b="1" dirty="0"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 algn="ctr"/>
              <a:r>
                <a:rPr lang="en-US" altLang="zh-CN" sz="3600" b="1" dirty="0" smtClean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Sqoop</a:t>
              </a:r>
              <a:r>
                <a:rPr lang="zh-CN" altLang="en-US" sz="3600" b="1" dirty="0" smtClean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简介</a:t>
              </a:r>
              <a:endParaRPr lang="zh-CN" altLang="en-US" sz="3600" b="1" dirty="0" smtClean="0">
                <a:solidFill>
                  <a:srgbClr val="B22F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726" y="2576"/>
              <a:ext cx="0" cy="3031"/>
            </a:xfrm>
            <a:prstGeom prst="line">
              <a:avLst/>
            </a:prstGeom>
            <a:ln w="1270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78"/>
          <p:cNvSpPr/>
          <p:nvPr/>
        </p:nvSpPr>
        <p:spPr>
          <a:xfrm>
            <a:off x="1651000" y="2368550"/>
            <a:ext cx="2407920" cy="2408555"/>
          </a:xfrm>
          <a:prstGeom prst="flowChartDecision">
            <a:avLst/>
          </a:prstGeom>
          <a:solidFill>
            <a:srgbClr val="B2303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p>
            <a:pPr algn="ctr"/>
            <a:endParaRPr lang="en-GB"/>
          </a:p>
        </p:txBody>
      </p:sp>
      <p:sp>
        <p:nvSpPr>
          <p:cNvPr id="3" name="Flowchart: Decision 79"/>
          <p:cNvSpPr/>
          <p:nvPr/>
        </p:nvSpPr>
        <p:spPr>
          <a:xfrm>
            <a:off x="1651000" y="2585085"/>
            <a:ext cx="2407920" cy="24085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p>
            <a:pPr algn="ctr"/>
            <a:endParaRPr lang="en-GB"/>
          </a:p>
        </p:txBody>
      </p:sp>
      <p:sp>
        <p:nvSpPr>
          <p:cNvPr id="5" name="TextBox 93"/>
          <p:cNvSpPr txBox="1"/>
          <p:nvPr/>
        </p:nvSpPr>
        <p:spPr>
          <a:xfrm>
            <a:off x="2351405" y="3418205"/>
            <a:ext cx="1007110" cy="74168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r>
              <a:rPr lang="en-US" altLang="zh-CN" sz="44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rPr>
              <a:t>0 1</a:t>
            </a:r>
            <a:endParaRPr lang="en-US" altLang="zh-CN" sz="4400" b="1" dirty="0">
              <a:solidFill>
                <a:srgbClr val="B230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3201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Sqoop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出现背景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3744300" name="组合 1073744299"/>
          <p:cNvGrpSpPr/>
          <p:nvPr/>
        </p:nvGrpSpPr>
        <p:grpSpPr>
          <a:xfrm rot="0">
            <a:off x="7727950" y="2933700"/>
            <a:ext cx="3102610" cy="2749550"/>
            <a:chOff x="8324" y="81139"/>
            <a:chExt cx="2512" cy="2062"/>
          </a:xfrm>
        </p:grpSpPr>
        <p:sp>
          <p:nvSpPr>
            <p:cNvPr id="1073744286" name="矩形 1073744285"/>
            <p:cNvSpPr/>
            <p:nvPr/>
          </p:nvSpPr>
          <p:spPr>
            <a:xfrm>
              <a:off x="8324" y="81139"/>
              <a:ext cx="2512" cy="206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4287" name="文本框 1073744286"/>
            <p:cNvSpPr txBox="1"/>
            <p:nvPr/>
          </p:nvSpPr>
          <p:spPr>
            <a:xfrm>
              <a:off x="9216" y="82854"/>
              <a:ext cx="837" cy="30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p>
              <a:r>
                <a:rPr lang="zh-CN" altLang="en-US"/>
                <a:t>Hadoop</a:t>
              </a:r>
              <a:endParaRPr lang="zh-CN" altLang="en-US"/>
            </a:p>
            <a:p>
              <a:endParaRPr lang="zh-CN" altLang="en-US"/>
            </a:p>
          </p:txBody>
        </p:sp>
        <p:sp>
          <p:nvSpPr>
            <p:cNvPr id="1073744290" name="圆柱形 1073744289"/>
            <p:cNvSpPr/>
            <p:nvPr/>
          </p:nvSpPr>
          <p:spPr>
            <a:xfrm>
              <a:off x="10153" y="81854"/>
              <a:ext cx="573" cy="825"/>
            </a:xfrm>
            <a:prstGeom prst="can">
              <a:avLst>
                <a:gd name="adj" fmla="val 35991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4289" name="文本框 1073744288"/>
            <p:cNvSpPr txBox="1"/>
            <p:nvPr/>
          </p:nvSpPr>
          <p:spPr>
            <a:xfrm>
              <a:off x="10211" y="82172"/>
              <a:ext cx="491" cy="29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p>
              <a:r>
                <a:rPr lang="zh-CN" altLang="en-US"/>
                <a:t>HDFS</a:t>
              </a:r>
              <a:endParaRPr lang="zh-CN" altLang="en-US"/>
            </a:p>
            <a:p>
              <a:endParaRPr lang="zh-CN" altLang="en-US"/>
            </a:p>
          </p:txBody>
        </p:sp>
        <p:grpSp>
          <p:nvGrpSpPr>
            <p:cNvPr id="1073744293" name="组合 1073744292"/>
            <p:cNvGrpSpPr/>
            <p:nvPr/>
          </p:nvGrpSpPr>
          <p:grpSpPr>
            <a:xfrm>
              <a:off x="8492" y="81856"/>
              <a:ext cx="1436" cy="908"/>
              <a:chOff x="8623" y="79933"/>
              <a:chExt cx="1436" cy="908"/>
            </a:xfrm>
          </p:grpSpPr>
          <p:sp>
            <p:nvSpPr>
              <p:cNvPr id="1073744292" name="流程图: 多文档 1073744291"/>
              <p:cNvSpPr/>
              <p:nvPr/>
            </p:nvSpPr>
            <p:spPr>
              <a:xfrm>
                <a:off x="8623" y="79933"/>
                <a:ext cx="1437" cy="909"/>
              </a:xfrm>
              <a:prstGeom prst="flowChartMultidocumen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3744288" name="文本框 1073744287"/>
              <p:cNvSpPr txBox="1"/>
              <p:nvPr/>
            </p:nvSpPr>
            <p:spPr>
              <a:xfrm>
                <a:off x="8714" y="80197"/>
                <a:ext cx="1127" cy="3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lIns="0" tIns="0" rIns="0" bIns="0" anchor="t"/>
              <a:p>
                <a:r>
                  <a:rPr lang="zh-CN" altLang="en-US"/>
                  <a:t>MapReduce</a:t>
                </a:r>
                <a:endParaRPr lang="zh-CN" altLang="en-US"/>
              </a:p>
              <a:p>
                <a:endParaRPr lang="zh-CN" altLang="en-US"/>
              </a:p>
            </p:txBody>
          </p:sp>
        </p:grpSp>
        <p:sp>
          <p:nvSpPr>
            <p:cNvPr id="1073744298" name="文本框 1073744297"/>
            <p:cNvSpPr txBox="1"/>
            <p:nvPr/>
          </p:nvSpPr>
          <p:spPr>
            <a:xfrm>
              <a:off x="8616" y="81247"/>
              <a:ext cx="620" cy="34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lIns="0" tIns="0" rIns="0" bIns="0" anchor="t"/>
            <a:p>
              <a:pPr>
                <a:lnSpc>
                  <a:spcPct val="130000"/>
                </a:lnSpc>
              </a:pPr>
              <a:r>
                <a:rPr lang="en-US" altLang="zh-CN"/>
                <a:t>  </a:t>
              </a:r>
              <a:r>
                <a:rPr lang="zh-CN" altLang="en-US"/>
                <a:t>HBase</a:t>
              </a:r>
              <a:endParaRPr lang="zh-CN" altLang="en-US"/>
            </a:p>
            <a:p>
              <a:endParaRPr lang="zh-CN" altLang="en-US"/>
            </a:p>
          </p:txBody>
        </p:sp>
        <p:sp>
          <p:nvSpPr>
            <p:cNvPr id="1073744299" name="文本框 1073744298"/>
            <p:cNvSpPr txBox="1"/>
            <p:nvPr/>
          </p:nvSpPr>
          <p:spPr>
            <a:xfrm>
              <a:off x="9981" y="81234"/>
              <a:ext cx="499" cy="3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lIns="0" tIns="0" rIns="0" bIns="0" anchor="t"/>
            <a:p>
              <a:pPr>
                <a:lnSpc>
                  <a:spcPct val="130000"/>
                </a:lnSpc>
              </a:pPr>
              <a:r>
                <a:rPr lang="en-US" altLang="zh-CN"/>
                <a:t>  </a:t>
              </a:r>
              <a:r>
                <a:rPr lang="zh-CN" altLang="en-US"/>
                <a:t>Hive</a:t>
              </a:r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</p:txBody>
        </p:sp>
      </p:grpSp>
      <p:grpSp>
        <p:nvGrpSpPr>
          <p:cNvPr id="1073744301" name="组合 1073744300"/>
          <p:cNvGrpSpPr/>
          <p:nvPr/>
        </p:nvGrpSpPr>
        <p:grpSpPr>
          <a:xfrm rot="0">
            <a:off x="1204595" y="2645410"/>
            <a:ext cx="2218055" cy="3405505"/>
            <a:chOff x="3107" y="81224"/>
            <a:chExt cx="1796" cy="2554"/>
          </a:xfrm>
        </p:grpSpPr>
        <p:grpSp>
          <p:nvGrpSpPr>
            <p:cNvPr id="1073744284" name="组合 1073744283"/>
            <p:cNvGrpSpPr/>
            <p:nvPr/>
          </p:nvGrpSpPr>
          <p:grpSpPr>
            <a:xfrm>
              <a:off x="3107" y="82636"/>
              <a:ext cx="1338" cy="1142"/>
              <a:chOff x="5123" y="81005"/>
              <a:chExt cx="1338" cy="1142"/>
            </a:xfrm>
          </p:grpSpPr>
          <p:sp>
            <p:nvSpPr>
              <p:cNvPr id="1073744282" name="圆柱形 1073744281"/>
              <p:cNvSpPr/>
              <p:nvPr/>
            </p:nvSpPr>
            <p:spPr>
              <a:xfrm>
                <a:off x="5123" y="81005"/>
                <a:ext cx="1339" cy="1143"/>
              </a:xfrm>
              <a:prstGeom prst="can">
                <a:avLst>
                  <a:gd name="adj" fmla="val 25000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3744283" name="文本框 1073744282"/>
              <p:cNvSpPr txBox="1"/>
              <p:nvPr/>
            </p:nvSpPr>
            <p:spPr>
              <a:xfrm>
                <a:off x="5603" y="81453"/>
                <a:ext cx="375" cy="38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lIns="0" tIns="0" rIns="0" bIns="0" anchor="t"/>
              <a:p>
                <a:r>
                  <a:rPr lang="zh-CN" altLang="en-US"/>
                  <a:t>DW</a:t>
                </a:r>
                <a:endParaRPr lang="zh-CN" altLang="en-US"/>
              </a:p>
              <a:p>
                <a:endParaRPr lang="zh-CN" altLang="en-US"/>
              </a:p>
            </p:txBody>
          </p:sp>
        </p:grpSp>
        <p:grpSp>
          <p:nvGrpSpPr>
            <p:cNvPr id="1073744285" name="组合 1073744284"/>
            <p:cNvGrpSpPr/>
            <p:nvPr/>
          </p:nvGrpSpPr>
          <p:grpSpPr>
            <a:xfrm>
              <a:off x="3111" y="81224"/>
              <a:ext cx="1338" cy="1142"/>
              <a:chOff x="3167" y="81234"/>
              <a:chExt cx="1338" cy="1142"/>
            </a:xfrm>
          </p:grpSpPr>
          <p:sp>
            <p:nvSpPr>
              <p:cNvPr id="1073744280" name="圆柱形 1073744279"/>
              <p:cNvSpPr/>
              <p:nvPr/>
            </p:nvSpPr>
            <p:spPr>
              <a:xfrm>
                <a:off x="3167" y="81234"/>
                <a:ext cx="1339" cy="1143"/>
              </a:xfrm>
              <a:prstGeom prst="can">
                <a:avLst>
                  <a:gd name="adj" fmla="val 25000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3744281" name="文本框 1073744280"/>
              <p:cNvSpPr txBox="1"/>
              <p:nvPr/>
            </p:nvSpPr>
            <p:spPr>
              <a:xfrm>
                <a:off x="3478" y="81729"/>
                <a:ext cx="750" cy="3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lIns="0" tIns="0" rIns="0" bIns="0" anchor="t"/>
              <a:p>
                <a:r>
                  <a:rPr lang="zh-CN" altLang="en-US"/>
                  <a:t>RMDBS</a:t>
                </a:r>
                <a:endParaRPr lang="zh-CN" altLang="en-US"/>
              </a:p>
              <a:p>
                <a:endParaRPr lang="zh-CN" altLang="en-US"/>
              </a:p>
            </p:txBody>
          </p:sp>
        </p:grpSp>
        <p:sp>
          <p:nvSpPr>
            <p:cNvPr id="1073744297" name="右中括号 1073744296"/>
            <p:cNvSpPr/>
            <p:nvPr/>
          </p:nvSpPr>
          <p:spPr>
            <a:xfrm>
              <a:off x="4603" y="81260"/>
              <a:ext cx="300" cy="2445"/>
            </a:xfrm>
            <a:prstGeom prst="rightBracket">
              <a:avLst>
                <a:gd name="adj" fmla="val 6791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73744302" name="文本框 1073744301"/>
          <p:cNvSpPr txBox="1"/>
          <p:nvPr/>
        </p:nvSpPr>
        <p:spPr>
          <a:xfrm>
            <a:off x="1121410" y="1838960"/>
            <a:ext cx="2423795" cy="5619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lIns="0" tIns="0" rIns="0" bIns="0" anchor="t"/>
          <a:p>
            <a:r>
              <a:rPr lang="zh-CN" altLang="en-US"/>
              <a:t>大量数据需要转移存储或批量处理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73744303" name="文本框 1073744302"/>
          <p:cNvSpPr txBox="1"/>
          <p:nvPr/>
        </p:nvSpPr>
        <p:spPr>
          <a:xfrm>
            <a:off x="7935595" y="1838960"/>
            <a:ext cx="2465070" cy="6699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lIns="0" tIns="0" rIns="0" bIns="0" anchor="t"/>
          <a:p>
            <a:r>
              <a:rPr lang="zh-CN" altLang="en-US"/>
              <a:t>有批量计算能力和大容量存储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546600" y="3078480"/>
            <a:ext cx="2396490" cy="1101725"/>
            <a:chOff x="7160" y="4848"/>
            <a:chExt cx="3774" cy="1735"/>
          </a:xfrm>
        </p:grpSpPr>
        <p:sp>
          <p:nvSpPr>
            <p:cNvPr id="1073744304" name="左右箭头 1073744303"/>
            <p:cNvSpPr/>
            <p:nvPr/>
          </p:nvSpPr>
          <p:spPr>
            <a:xfrm>
              <a:off x="7160" y="6071"/>
              <a:ext cx="3775" cy="512"/>
            </a:xfrm>
            <a:prstGeom prst="leftRightArrow">
              <a:avLst>
                <a:gd name="adj1" fmla="val 50000"/>
                <a:gd name="adj2" fmla="val 159098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4305" name="文本框 1073744304"/>
            <p:cNvSpPr txBox="1"/>
            <p:nvPr/>
          </p:nvSpPr>
          <p:spPr>
            <a:xfrm>
              <a:off x="7434" y="4848"/>
              <a:ext cx="3261" cy="8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p>
              <a:r>
                <a:rPr lang="zh-CN" altLang="en-US" sz="2400"/>
                <a:t>数据如何互导？</a:t>
              </a:r>
              <a:endParaRPr lang="zh-CN" altLang="en-US"/>
            </a:p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3744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3744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3744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3744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3744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3744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3744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3744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744302" grpId="0" animBg="1"/>
      <p:bldP spid="10737443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3201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Sqoop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概念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14730" y="1347470"/>
            <a:ext cx="1089977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Sqoop(发音：skup)是一款开源的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，主要用于在Hadoop（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HDFS,Hbase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HIVE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）与传统的数据库(mysql、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Oracle 、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postgresql...)间进行数据的传递，可以将一个关系型数据库中的数据导进到Hadoop的HDFS中，也可以将HDFS的数据导进到关系型数据库中。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73744312" name="组合 1073744311"/>
          <p:cNvGrpSpPr/>
          <p:nvPr/>
        </p:nvGrpSpPr>
        <p:grpSpPr>
          <a:xfrm rot="0">
            <a:off x="2456815" y="3764280"/>
            <a:ext cx="2478405" cy="1451610"/>
            <a:chOff x="3077" y="87525"/>
            <a:chExt cx="2652" cy="2090"/>
          </a:xfrm>
        </p:grpSpPr>
        <p:sp>
          <p:nvSpPr>
            <p:cNvPr id="1073744307" name="圆柱形 1073744306"/>
            <p:cNvSpPr/>
            <p:nvPr/>
          </p:nvSpPr>
          <p:spPr>
            <a:xfrm>
              <a:off x="3077" y="87525"/>
              <a:ext cx="2653" cy="2091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4308" name="文本框 1073744307"/>
            <p:cNvSpPr txBox="1"/>
            <p:nvPr/>
          </p:nvSpPr>
          <p:spPr>
            <a:xfrm>
              <a:off x="3405" y="88229"/>
              <a:ext cx="2052" cy="96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anchor="t"/>
            <a:p>
              <a:r>
                <a:rPr lang="zh-CN" altLang="en-US"/>
                <a:t>MySQL、Oracle 、postgresql</a:t>
              </a:r>
              <a:endParaRPr lang="zh-CN" altLang="en-US"/>
            </a:p>
            <a:p>
              <a:endParaRPr lang="zh-CN" altLang="en-US"/>
            </a:p>
          </p:txBody>
        </p:sp>
      </p:grpSp>
      <p:grpSp>
        <p:nvGrpSpPr>
          <p:cNvPr id="1073744313" name="组合 1073744312"/>
          <p:cNvGrpSpPr/>
          <p:nvPr/>
        </p:nvGrpSpPr>
        <p:grpSpPr>
          <a:xfrm rot="0">
            <a:off x="7931785" y="4170045"/>
            <a:ext cx="2540635" cy="728980"/>
            <a:chOff x="8936" y="88109"/>
            <a:chExt cx="2719" cy="1050"/>
          </a:xfrm>
        </p:grpSpPr>
        <p:sp>
          <p:nvSpPr>
            <p:cNvPr id="1073744310" name="矩形 1073744309"/>
            <p:cNvSpPr/>
            <p:nvPr/>
          </p:nvSpPr>
          <p:spPr>
            <a:xfrm>
              <a:off x="8936" y="88109"/>
              <a:ext cx="2719" cy="105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4311" name="文本框 1073744310"/>
            <p:cNvSpPr txBox="1"/>
            <p:nvPr/>
          </p:nvSpPr>
          <p:spPr>
            <a:xfrm>
              <a:off x="9100" y="88271"/>
              <a:ext cx="2390" cy="72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anchor="t"/>
            <a:p>
              <a:r>
                <a:rPr lang="zh-CN" altLang="en-US"/>
                <a:t>HDFS、Hbase、HIVE</a:t>
              </a:r>
              <a:endParaRPr lang="zh-CN" altLang="en-US"/>
            </a:p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11775" y="3999865"/>
            <a:ext cx="2294890" cy="534670"/>
            <a:chOff x="8365" y="6299"/>
            <a:chExt cx="3614" cy="842"/>
          </a:xfrm>
        </p:grpSpPr>
        <p:sp>
          <p:nvSpPr>
            <p:cNvPr id="1073744314" name="左右箭头 1073744313"/>
            <p:cNvSpPr/>
            <p:nvPr/>
          </p:nvSpPr>
          <p:spPr>
            <a:xfrm>
              <a:off x="8365" y="6945"/>
              <a:ext cx="3614" cy="196"/>
            </a:xfrm>
            <a:prstGeom prst="leftRightArrow">
              <a:avLst>
                <a:gd name="adj1" fmla="val 50000"/>
                <a:gd name="adj2" fmla="val 27441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4315" name="文本框 1073744314"/>
            <p:cNvSpPr txBox="1"/>
            <p:nvPr/>
          </p:nvSpPr>
          <p:spPr>
            <a:xfrm>
              <a:off x="9523" y="6299"/>
              <a:ext cx="1517" cy="5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p>
              <a:r>
                <a:rPr lang="zh-CN" altLang="en-US"/>
                <a:t>Sqoop</a:t>
              </a:r>
              <a:endParaRPr lang="zh-CN" altLang="en-US"/>
            </a:p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3744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3744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3744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3744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3201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Sqoop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功能举例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305" y="1972310"/>
            <a:ext cx="10264140" cy="4302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97305" y="1429385"/>
            <a:ext cx="10217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现在</a:t>
            </a:r>
            <a:r>
              <a:rPr lang="en-US" altLang="zh-CN"/>
              <a:t>mysql</a:t>
            </a:r>
            <a:r>
              <a:rPr lang="zh-CN" altLang="en-US"/>
              <a:t>数据库中有一个员工表</a:t>
            </a:r>
            <a:r>
              <a:rPr lang="en-US" altLang="zh-CN"/>
              <a:t>EMP</a:t>
            </a:r>
            <a:r>
              <a:rPr lang="zh-CN" altLang="en-US"/>
              <a:t>，表中是员工信息。如下图。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3201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Sqoop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功能举例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149985" y="1193800"/>
            <a:ext cx="108997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本例子实现功能：把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HDFS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中。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导入前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HDFS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中没有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3566"/>
          <a:stretch>
            <a:fillRect/>
          </a:stretch>
        </p:blipFill>
        <p:spPr>
          <a:xfrm>
            <a:off x="1149985" y="2242185"/>
            <a:ext cx="9659620" cy="784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3824"/>
          <a:stretch>
            <a:fillRect/>
          </a:stretch>
        </p:blipFill>
        <p:spPr>
          <a:xfrm>
            <a:off x="1149985" y="4560570"/>
            <a:ext cx="9806305" cy="1054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49985" y="3092450"/>
            <a:ext cx="989139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使用命令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sqoop import --connect jdbc:mysql://192.168.1.44:3306/test  --table EMP --username test -P -m 1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导入后可以看到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3201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Sqoop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版本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475" y="1776095"/>
            <a:ext cx="9778365" cy="4372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295" y="1193800"/>
            <a:ext cx="10133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可以使用</a:t>
            </a:r>
            <a:r>
              <a:rPr lang="en-US" altLang="zh-CN"/>
              <a:t>hdfs dfs -cat </a:t>
            </a:r>
            <a:r>
              <a:rPr lang="zh-CN" altLang="zh-CN"/>
              <a:t>查看</a:t>
            </a:r>
            <a:r>
              <a:rPr lang="en-US" altLang="zh-CN"/>
              <a:t>EMP</a:t>
            </a:r>
            <a:r>
              <a:rPr lang="zh-CN" altLang="en-US"/>
              <a:t>中的内容。内容与</a:t>
            </a:r>
            <a:r>
              <a:rPr lang="en-US" altLang="zh-CN"/>
              <a:t>MySQL</a:t>
            </a:r>
            <a:r>
              <a:rPr lang="zh-CN" altLang="en-US"/>
              <a:t>中</a:t>
            </a:r>
            <a:r>
              <a:rPr lang="en-US" altLang="zh-CN"/>
              <a:t>EMP</a:t>
            </a:r>
            <a:r>
              <a:rPr lang="zh-CN" altLang="en-US"/>
              <a:t>数据一致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4674742" y="1995805"/>
            <a:ext cx="5347879" cy="3246556"/>
            <a:chOff x="5726" y="2576"/>
            <a:chExt cx="4993" cy="3031"/>
          </a:xfrm>
        </p:grpSpPr>
        <p:sp>
          <p:nvSpPr>
            <p:cNvPr id="12" name="TextBox 11"/>
            <p:cNvSpPr txBox="1"/>
            <p:nvPr/>
          </p:nvSpPr>
          <p:spPr>
            <a:xfrm>
              <a:off x="6066" y="2689"/>
              <a:ext cx="4653" cy="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lvl="1"/>
              <a:endPara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/>
              <a:endParaRPr lang="en-US" altLang="zh-CN" sz="2800" b="1" dirty="0"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 algn="ctr"/>
              <a:r>
                <a:rPr lang="en-US" altLang="zh-CN" sz="3600" b="1" dirty="0" smtClean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Sqoop</a:t>
              </a:r>
              <a:r>
                <a:rPr lang="zh-CN" altLang="en-US" sz="3600" b="1" dirty="0" smtClean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原理和安装</a:t>
              </a:r>
              <a:endParaRPr lang="zh-CN" altLang="en-US" sz="3600" b="1" dirty="0" smtClean="0">
                <a:solidFill>
                  <a:srgbClr val="B22F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726" y="2576"/>
              <a:ext cx="0" cy="3031"/>
            </a:xfrm>
            <a:prstGeom prst="line">
              <a:avLst/>
            </a:prstGeom>
            <a:ln w="1270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78"/>
          <p:cNvSpPr/>
          <p:nvPr/>
        </p:nvSpPr>
        <p:spPr>
          <a:xfrm>
            <a:off x="1651000" y="2368550"/>
            <a:ext cx="2407920" cy="2408555"/>
          </a:xfrm>
          <a:prstGeom prst="flowChartDecision">
            <a:avLst/>
          </a:prstGeom>
          <a:solidFill>
            <a:srgbClr val="B2303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p>
            <a:pPr algn="ctr"/>
            <a:endParaRPr lang="en-GB"/>
          </a:p>
        </p:txBody>
      </p:sp>
      <p:sp>
        <p:nvSpPr>
          <p:cNvPr id="3" name="Flowchart: Decision 79"/>
          <p:cNvSpPr/>
          <p:nvPr/>
        </p:nvSpPr>
        <p:spPr>
          <a:xfrm>
            <a:off x="1651000" y="2585085"/>
            <a:ext cx="2407920" cy="24085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p>
            <a:pPr algn="ctr"/>
            <a:endParaRPr lang="en-GB"/>
          </a:p>
        </p:txBody>
      </p:sp>
      <p:sp>
        <p:nvSpPr>
          <p:cNvPr id="5" name="TextBox 93"/>
          <p:cNvSpPr txBox="1"/>
          <p:nvPr/>
        </p:nvSpPr>
        <p:spPr>
          <a:xfrm>
            <a:off x="2351405" y="3418205"/>
            <a:ext cx="1007110" cy="74168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r>
              <a:rPr lang="en-US" altLang="zh-CN" sz="44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rPr>
              <a:t>0 2</a:t>
            </a:r>
            <a:endParaRPr lang="en-US" altLang="zh-CN" sz="4400" b="1" dirty="0">
              <a:solidFill>
                <a:srgbClr val="B230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3555</Words>
  <Application>WPS 演示</Application>
  <PresentationFormat>宽屏</PresentationFormat>
  <Paragraphs>260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Arial Unicode MS</vt:lpstr>
      <vt:lpstr>方正书宋简体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韩金瓶</cp:lastModifiedBy>
  <cp:revision>211</cp:revision>
  <dcterms:created xsi:type="dcterms:W3CDTF">2015-05-05T08:02:00Z</dcterms:created>
  <dcterms:modified xsi:type="dcterms:W3CDTF">2020-05-31T23:05:26Z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