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60" r:id="rId3"/>
    <p:sldId id="261" r:id="rId4"/>
    <p:sldId id="496" r:id="rId5"/>
    <p:sldId id="495" r:id="rId6"/>
    <p:sldId id="497" r:id="rId7"/>
    <p:sldId id="498" r:id="rId8"/>
    <p:sldId id="499" r:id="rId9"/>
    <p:sldId id="375" r:id="rId10"/>
    <p:sldId id="729" r:id="rId11"/>
    <p:sldId id="588" r:id="rId12"/>
    <p:sldId id="589" r:id="rId13"/>
    <p:sldId id="552" r:id="rId14"/>
    <p:sldId id="521" r:id="rId15"/>
    <p:sldId id="723" r:id="rId16"/>
    <p:sldId id="724" r:id="rId17"/>
    <p:sldId id="727" r:id="rId18"/>
    <p:sldId id="725" r:id="rId19"/>
    <p:sldId id="511" r:id="rId20"/>
    <p:sldId id="512" r:id="rId21"/>
    <p:sldId id="730" r:id="rId22"/>
    <p:sldId id="737" r:id="rId23"/>
    <p:sldId id="738" r:id="rId24"/>
    <p:sldId id="739" r:id="rId25"/>
    <p:sldId id="740" r:id="rId26"/>
    <p:sldId id="741" r:id="rId27"/>
    <p:sldId id="742" r:id="rId28"/>
    <p:sldId id="735" r:id="rId29"/>
    <p:sldId id="731" r:id="rId30"/>
    <p:sldId id="522" r:id="rId31"/>
    <p:sldId id="523" r:id="rId32"/>
    <p:sldId id="732" r:id="rId33"/>
    <p:sldId id="736" r:id="rId34"/>
    <p:sldId id="517" r:id="rId35"/>
    <p:sldId id="525" r:id="rId36"/>
    <p:sldId id="462" r:id="rId37"/>
    <p:sldId id="503" r:id="rId38"/>
    <p:sldId id="530" r:id="rId39"/>
    <p:sldId id="482" r:id="rId40"/>
    <p:sldId id="505" r:id="rId41"/>
    <p:sldId id="469" r:id="rId42"/>
    <p:sldId id="507" r:id="rId43"/>
    <p:sldId id="583" r:id="rId44"/>
    <p:sldId id="470" r:id="rId45"/>
    <p:sldId id="481" r:id="rId46"/>
    <p:sldId id="263"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p15:clr>
            <a:srgbClr val="A4A3A4"/>
          </p15:clr>
        </p15:guide>
        <p15:guide id="2" pos="38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642"/>
    <a:srgbClr val="B01F3C"/>
    <a:srgbClr val="B52E49"/>
    <a:srgbClr val="A50021"/>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162" autoAdjust="0"/>
  </p:normalViewPr>
  <p:slideViewPr>
    <p:cSldViewPr snapToGrid="0">
      <p:cViewPr varScale="1">
        <p:scale>
          <a:sx n="67" d="100"/>
          <a:sy n="67" d="100"/>
        </p:scale>
        <p:origin x="604" y="68"/>
      </p:cViewPr>
      <p:guideLst>
        <p:guide orient="horz" pos="1992"/>
        <p:guide pos="38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1CFD2-F8D9-4E28-9125-F635C43ED7CA}" type="datetimeFigureOut">
              <a:rPr lang="zh-CN" altLang="en-US" smtClean="0"/>
              <a:t>2020/12/9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1850C-270B-497C-9DC8-31ECBC9226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a:t>znode</a:t>
            </a:r>
            <a:r>
              <a:rPr lang="zh-TW" altLang="en-US" dirty="0"/>
              <a:t>以某种方式发生变化时，“观察”（</a:t>
            </a:r>
            <a:r>
              <a:rPr lang="en-US" altLang="zh-CN" dirty="0"/>
              <a:t>watch</a:t>
            </a:r>
            <a:r>
              <a:rPr lang="zh-TW" altLang="en-US" dirty="0"/>
              <a:t>）机制可以让客户端得到通知。可以针对</a:t>
            </a:r>
            <a:r>
              <a:rPr lang="en-US" altLang="zh-CN" dirty="0" err="1"/>
              <a:t>ZooKeeper</a:t>
            </a:r>
            <a:r>
              <a:rPr lang="zh-TW" altLang="en-US" dirty="0"/>
              <a:t>服务的“操作”来设置观察，该服务的其他 操作可以触发观察。比如，客户端可以对某个客户端调用</a:t>
            </a:r>
            <a:r>
              <a:rPr lang="en-US" altLang="zh-CN" dirty="0"/>
              <a:t>exists</a:t>
            </a:r>
            <a:r>
              <a:rPr lang="zh-TW" altLang="en-US" dirty="0"/>
              <a:t>操作，同时在它上面设置一个观察，如果此时这个</a:t>
            </a:r>
            <a:r>
              <a:rPr lang="en-US" altLang="zh-CN" dirty="0" err="1"/>
              <a:t>znode</a:t>
            </a:r>
            <a:r>
              <a:rPr lang="zh-TW" altLang="en-US" dirty="0"/>
              <a:t>不存在，则</a:t>
            </a:r>
            <a:r>
              <a:rPr lang="en-US" altLang="zh-CN" dirty="0"/>
              <a:t>exists</a:t>
            </a:r>
            <a:r>
              <a:rPr lang="zh-TW" altLang="en-US" dirty="0"/>
              <a:t>返回 </a:t>
            </a:r>
            <a:r>
              <a:rPr lang="en-US" altLang="zh-CN" dirty="0"/>
              <a:t>false</a:t>
            </a:r>
            <a:r>
              <a:rPr lang="zh-TW" altLang="en-US" dirty="0"/>
              <a:t>，如果一段时间之后，这个</a:t>
            </a:r>
            <a:r>
              <a:rPr lang="en-US" altLang="zh-CN" dirty="0" err="1"/>
              <a:t>znode</a:t>
            </a:r>
            <a:r>
              <a:rPr lang="zh-TW" altLang="en-US" dirty="0"/>
              <a:t>被其他客户端创建，则这个观察会被触发，之前的那个客户端就会得到通知。</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75852-680C-4CC3-B941-14C432251388}" type="datetimeFigureOut">
              <a:rPr lang="zh-CN" altLang="en-US" smtClean="0"/>
              <a:t>2020/12/9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0CEF41A-4F07-4FF7-98C1-99B7D50BAA2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userDrawn="1"/>
        </p:nvPicPr>
        <p:blipFill>
          <a:blip r:embed="rId6"/>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userDrawn="1"/>
        </p:nvPicPr>
        <p:blipFill>
          <a:blip r:embed="rId7"/>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Layout" Target="../slideLayouts/slideLayout2.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39" Type="http://schemas.openxmlformats.org/officeDocument/2006/relationships/tags" Target="../tags/tag58.xml"/><Relationship Id="rId21" Type="http://schemas.openxmlformats.org/officeDocument/2006/relationships/tags" Target="../tags/tag40.xml"/><Relationship Id="rId34" Type="http://schemas.openxmlformats.org/officeDocument/2006/relationships/tags" Target="../tags/tag53.xml"/><Relationship Id="rId42" Type="http://schemas.openxmlformats.org/officeDocument/2006/relationships/tags" Target="../tags/tag61.xml"/><Relationship Id="rId47" Type="http://schemas.openxmlformats.org/officeDocument/2006/relationships/tags" Target="../tags/tag66.xml"/><Relationship Id="rId50" Type="http://schemas.openxmlformats.org/officeDocument/2006/relationships/slideLayout" Target="../slideLayouts/slideLayout2.xml"/><Relationship Id="rId7" Type="http://schemas.openxmlformats.org/officeDocument/2006/relationships/tags" Target="../tags/tag26.xml"/><Relationship Id="rId2" Type="http://schemas.openxmlformats.org/officeDocument/2006/relationships/tags" Target="../tags/tag21.xml"/><Relationship Id="rId16" Type="http://schemas.openxmlformats.org/officeDocument/2006/relationships/tags" Target="../tags/tag35.xml"/><Relationship Id="rId29" Type="http://schemas.openxmlformats.org/officeDocument/2006/relationships/tags" Target="../tags/tag48.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tags" Target="../tags/tag51.xml"/><Relationship Id="rId37" Type="http://schemas.openxmlformats.org/officeDocument/2006/relationships/tags" Target="../tags/tag56.xml"/><Relationship Id="rId40" Type="http://schemas.openxmlformats.org/officeDocument/2006/relationships/tags" Target="../tags/tag59.xml"/><Relationship Id="rId45" Type="http://schemas.openxmlformats.org/officeDocument/2006/relationships/tags" Target="../tags/tag64.xml"/><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tags" Target="../tags/tag47.xml"/><Relationship Id="rId36" Type="http://schemas.openxmlformats.org/officeDocument/2006/relationships/tags" Target="../tags/tag55.xml"/><Relationship Id="rId49" Type="http://schemas.openxmlformats.org/officeDocument/2006/relationships/tags" Target="../tags/tag68.xml"/><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tags" Target="../tags/tag50.xml"/><Relationship Id="rId44" Type="http://schemas.openxmlformats.org/officeDocument/2006/relationships/tags" Target="../tags/tag63.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tags" Target="../tags/tag49.xml"/><Relationship Id="rId35" Type="http://schemas.openxmlformats.org/officeDocument/2006/relationships/tags" Target="../tags/tag54.xml"/><Relationship Id="rId43" Type="http://schemas.openxmlformats.org/officeDocument/2006/relationships/tags" Target="../tags/tag62.xml"/><Relationship Id="rId48" Type="http://schemas.openxmlformats.org/officeDocument/2006/relationships/tags" Target="../tags/tag67.xml"/><Relationship Id="rId8" Type="http://schemas.openxmlformats.org/officeDocument/2006/relationships/tags" Target="../tags/tag27.xml"/><Relationship Id="rId51" Type="http://schemas.openxmlformats.org/officeDocument/2006/relationships/notesSlide" Target="../notesSlides/notesSlide37.xml"/><Relationship Id="rId3" Type="http://schemas.openxmlformats.org/officeDocument/2006/relationships/tags" Target="../tags/tag22.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tags" Target="../tags/tag52.xml"/><Relationship Id="rId38" Type="http://schemas.openxmlformats.org/officeDocument/2006/relationships/tags" Target="../tags/tag57.xml"/><Relationship Id="rId46" Type="http://schemas.openxmlformats.org/officeDocument/2006/relationships/tags" Target="../tags/tag65.xml"/><Relationship Id="rId20" Type="http://schemas.openxmlformats.org/officeDocument/2006/relationships/tags" Target="../tags/tag39.xml"/><Relationship Id="rId41" Type="http://schemas.openxmlformats.org/officeDocument/2006/relationships/tags" Target="../tags/tag60.xml"/><Relationship Id="rId1" Type="http://schemas.openxmlformats.org/officeDocument/2006/relationships/tags" Target="../tags/tag20.xml"/><Relationship Id="rId6" Type="http://schemas.openxmlformats.org/officeDocument/2006/relationships/tags" Target="../tags/tag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1.xml"/><Relationship Id="rId7"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76371" y="3474720"/>
            <a:ext cx="7291070" cy="829945"/>
          </a:xfrm>
          <a:prstGeom prst="rect">
            <a:avLst/>
          </a:prstGeom>
          <a:noFill/>
        </p:spPr>
        <p:txBody>
          <a:bodyPr wrap="square" rtlCol="0">
            <a:spAutoFit/>
          </a:bodyPr>
          <a:lstStyle/>
          <a:p>
            <a:pPr algn="ctr"/>
            <a:r>
              <a:rPr lang="en-US" altLang="zh-CN" sz="4800" b="1" dirty="0">
                <a:latin typeface="微软雅黑" panose="020B0503020204020204" charset="-122"/>
                <a:ea typeface="微软雅黑" panose="020B0503020204020204" charset="-122"/>
              </a:rPr>
              <a:t>ZooKeeper</a:t>
            </a:r>
          </a:p>
        </p:txBody>
      </p:sp>
      <p:sp>
        <p:nvSpPr>
          <p:cNvPr id="8" name="文本框 7"/>
          <p:cNvSpPr txBox="1"/>
          <p:nvPr/>
        </p:nvSpPr>
        <p:spPr>
          <a:xfrm>
            <a:off x="8090535" y="5043805"/>
            <a:ext cx="3297555" cy="829945"/>
          </a:xfrm>
          <a:prstGeom prst="rect">
            <a:avLst/>
          </a:prstGeom>
          <a:noFill/>
        </p:spPr>
        <p:txBody>
          <a:bodyPr wrap="square" rtlCol="0">
            <a:spAutoFit/>
          </a:bodyPr>
          <a:lstStyle/>
          <a:p>
            <a:pPr>
              <a:lnSpc>
                <a:spcPct val="150000"/>
              </a:lnSpc>
            </a:pPr>
            <a:r>
              <a:rPr lang="zh-CN" altLang="en-US" sz="1600" b="1" dirty="0">
                <a:solidFill>
                  <a:schemeClr val="tx1"/>
                </a:solidFill>
                <a:latin typeface="微软雅黑" panose="020B0503020204020204" charset="-122"/>
                <a:ea typeface="微软雅黑" panose="020B0503020204020204" charset="-122"/>
              </a:rPr>
              <a:t>报告人： 曙光瑞翼教学部</a:t>
            </a:r>
          </a:p>
          <a:p>
            <a:pPr>
              <a:lnSpc>
                <a:spcPct val="150000"/>
              </a:lnSpc>
            </a:pPr>
            <a:r>
              <a:rPr lang="zh-CN" altLang="en-US" sz="1600" b="1" dirty="0">
                <a:solidFill>
                  <a:schemeClr val="tx1"/>
                </a:solidFill>
                <a:latin typeface="微软雅黑" panose="020B0503020204020204" charset="-122"/>
                <a:ea typeface="微软雅黑" panose="020B0503020204020204" charset="-122"/>
              </a:rPr>
              <a:t>时   间：   </a:t>
            </a:r>
            <a:r>
              <a:rPr lang="en-US" altLang="zh-CN" sz="1600" b="1" dirty="0">
                <a:solidFill>
                  <a:schemeClr val="tx1"/>
                </a:solidFill>
                <a:latin typeface="微软雅黑" panose="020B0503020204020204" charset="-122"/>
                <a:ea typeface="微软雅黑" panose="020B0503020204020204" charset="-122"/>
              </a:rPr>
              <a:t>2018</a:t>
            </a:r>
            <a:r>
              <a:rPr lang="zh-CN" altLang="en-US" sz="1600" b="1" dirty="0">
                <a:solidFill>
                  <a:schemeClr val="tx1"/>
                </a:solidFill>
                <a:latin typeface="微软雅黑" panose="020B0503020204020204" charset="-122"/>
                <a:ea typeface="微软雅黑" panose="020B0503020204020204" charset="-122"/>
              </a:rPr>
              <a:t>年</a:t>
            </a:r>
            <a:r>
              <a:rPr lang="en-US" altLang="zh-CN" sz="1600" b="1" dirty="0">
                <a:latin typeface="微软雅黑" panose="020B0503020204020204" charset="-122"/>
                <a:ea typeface="微软雅黑" panose="020B0503020204020204" charset="-122"/>
              </a:rPr>
              <a:t>8</a:t>
            </a:r>
            <a:r>
              <a:rPr lang="zh-CN" altLang="en-US" sz="1600" b="1" dirty="0">
                <a:solidFill>
                  <a:schemeClr val="tx1"/>
                </a:solidFill>
                <a:latin typeface="微软雅黑" panose="020B0503020204020204" charset="-122"/>
                <a:ea typeface="微软雅黑" panose="020B0503020204020204" charset="-122"/>
              </a:rPr>
              <a:t>月</a:t>
            </a:r>
            <a:r>
              <a:rPr lang="en-US" altLang="zh-CN" sz="1600" b="1" dirty="0">
                <a:latin typeface="微软雅黑" panose="020B0503020204020204" charset="-122"/>
                <a:ea typeface="微软雅黑" panose="020B0503020204020204" charset="-122"/>
              </a:rPr>
              <a:t>4</a:t>
            </a:r>
            <a:r>
              <a:rPr lang="zh-CN" altLang="en-US" sz="1600" b="1" dirty="0">
                <a:solidFill>
                  <a:schemeClr val="tx1"/>
                </a:solidFill>
                <a:latin typeface="微软雅黑" panose="020B0503020204020204" charset="-122"/>
                <a:ea typeface="微软雅黑" panose="020B0503020204020204" charset="-122"/>
              </a:rPr>
              <a:t>日</a:t>
            </a:r>
          </a:p>
        </p:txBody>
      </p:sp>
      <p:pic>
        <p:nvPicPr>
          <p:cNvPr id="5" name="图片 4" descr="反白瑞翼教育LOGO"/>
          <p:cNvPicPr>
            <a:picLocks noChangeAspect="1"/>
          </p:cNvPicPr>
          <p:nvPr/>
        </p:nvPicPr>
        <p:blipFill>
          <a:blip r:embed="rId10"/>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1"/>
          <a:stretch>
            <a:fillRect/>
          </a:stretch>
        </p:blipFill>
        <p:spPr>
          <a:xfrm>
            <a:off x="1651635" y="257175"/>
            <a:ext cx="2324735" cy="1020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10</a:t>
            </a:fld>
            <a:endParaRPr lang="en-US" altLang="zh-CN">
              <a:solidFill>
                <a:schemeClr val="bg2"/>
              </a:solidFill>
            </a:endParaRPr>
          </a:p>
        </p:txBody>
      </p:sp>
      <p:sp>
        <p:nvSpPr>
          <p:cNvPr id="3" name="文本框 2"/>
          <p:cNvSpPr txBox="1"/>
          <p:nvPr/>
        </p:nvSpPr>
        <p:spPr>
          <a:xfrm>
            <a:off x="890905" y="2132330"/>
            <a:ext cx="2809240" cy="521970"/>
          </a:xfrm>
          <a:prstGeom prst="rect">
            <a:avLst/>
          </a:prstGeom>
          <a:noFill/>
        </p:spPr>
        <p:txBody>
          <a:bodyPr wrap="square" rtlCol="0">
            <a:spAutoFit/>
          </a:bodyPr>
          <a:lstStyle/>
          <a:p>
            <a:r>
              <a:rPr lang="zh-CN" altLang="en-US" sz="2800"/>
              <a:t>Google Chubby</a:t>
            </a:r>
          </a:p>
        </p:txBody>
      </p:sp>
      <p:sp>
        <p:nvSpPr>
          <p:cNvPr id="159" name=" 159"/>
          <p:cNvSpPr/>
          <p:nvPr/>
        </p:nvSpPr>
        <p:spPr>
          <a:xfrm>
            <a:off x="3623945" y="2132330"/>
            <a:ext cx="2630805" cy="52387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6906260" y="2134235"/>
            <a:ext cx="2809240" cy="521970"/>
          </a:xfrm>
          <a:prstGeom prst="rect">
            <a:avLst/>
          </a:prstGeom>
          <a:noFill/>
        </p:spPr>
        <p:txBody>
          <a:bodyPr wrap="square" rtlCol="0">
            <a:spAutoFit/>
          </a:bodyPr>
          <a:lstStyle/>
          <a:p>
            <a:r>
              <a:rPr lang="en-US" altLang="zh-CN" sz="2800"/>
              <a:t>Zookeeper</a:t>
            </a:r>
          </a:p>
        </p:txBody>
      </p:sp>
      <p:sp>
        <p:nvSpPr>
          <p:cNvPr id="6" name="文本框 5"/>
          <p:cNvSpPr txBox="1"/>
          <p:nvPr/>
        </p:nvSpPr>
        <p:spPr>
          <a:xfrm>
            <a:off x="6254750" y="3102610"/>
            <a:ext cx="5490845" cy="922020"/>
          </a:xfrm>
          <a:prstGeom prst="rect">
            <a:avLst/>
          </a:prstGeom>
          <a:noFill/>
        </p:spPr>
        <p:txBody>
          <a:bodyPr wrap="square" rtlCol="0">
            <a:spAutoFit/>
          </a:bodyPr>
          <a:lstStyle/>
          <a:p>
            <a:r>
              <a:rPr lang="zh-CN" altLang="en-US"/>
              <a:t>Paxos协议的变种：</a:t>
            </a:r>
          </a:p>
          <a:p>
            <a:r>
              <a:rPr lang="zh-CN" altLang="en-US"/>
              <a:t>Zab（ZooKeeper atomic broadcast protocol，全称为：ZooKeeper 原子消息广播协议）</a:t>
            </a:r>
          </a:p>
        </p:txBody>
      </p:sp>
      <p:sp>
        <p:nvSpPr>
          <p:cNvPr id="5" name="文本框 4"/>
          <p:cNvSpPr txBox="1"/>
          <p:nvPr/>
        </p:nvSpPr>
        <p:spPr>
          <a:xfrm>
            <a:off x="681990" y="3379470"/>
            <a:ext cx="4403725" cy="368300"/>
          </a:xfrm>
          <a:prstGeom prst="rect">
            <a:avLst/>
          </a:prstGeom>
          <a:noFill/>
        </p:spPr>
        <p:txBody>
          <a:bodyPr wrap="square" rtlCol="0">
            <a:spAutoFit/>
          </a:bodyPr>
          <a:lstStyle/>
          <a:p>
            <a:r>
              <a:rPr lang="zh-CN" altLang="en-US" dirty="0"/>
              <a:t>底层一致性实现就是以Paxos算法为基础</a:t>
            </a: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9.1.3</a:t>
            </a:r>
            <a:r>
              <a:rPr lang="zh-CN" altLang="en-US" sz="2800" b="1" dirty="0">
                <a:sym typeface="+mn-ea"/>
              </a:rPr>
              <a:t>  </a:t>
            </a:r>
            <a:r>
              <a:rPr lang="zh-CN" sz="2800" b="1" dirty="0"/>
              <a:t>什么是</a:t>
            </a:r>
            <a:r>
              <a:rPr lang="en-US" altLang="zh-CN" sz="2800" b="1" dirty="0"/>
              <a:t>Zookeeper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err="1">
                  <a:solidFill>
                    <a:srgbClr val="B22F33"/>
                  </a:solidFill>
                  <a:latin typeface="微软雅黑" panose="020B0503020204020204" charset="-122"/>
                  <a:ea typeface="微软雅黑" panose="020B0503020204020204" charset="-122"/>
                </a:rPr>
                <a:t>ZooKeeper</a:t>
              </a:r>
              <a:r>
                <a:rPr lang="zh-CN" altLang="en-US" sz="3600" b="1" dirty="0" err="1">
                  <a:solidFill>
                    <a:srgbClr val="B22F33"/>
                  </a:solidFill>
                  <a:latin typeface="微软雅黑" panose="020B0503020204020204" charset="-122"/>
                  <a:ea typeface="微软雅黑" panose="020B0503020204020204" charset="-122"/>
                </a:rPr>
                <a:t>的安装</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12</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9.2.1</a:t>
            </a:r>
            <a:r>
              <a:rPr lang="zh-CN" altLang="en-US" sz="2800" b="1" dirty="0">
                <a:sym typeface="+mn-ea"/>
              </a:rPr>
              <a:t>  安装</a:t>
            </a:r>
            <a:r>
              <a:rPr lang="en-US" altLang="zh-CN" sz="2800" b="1" dirty="0"/>
              <a:t>Zookeeper</a:t>
            </a:r>
          </a:p>
        </p:txBody>
      </p:sp>
      <p:sp>
        <p:nvSpPr>
          <p:cNvPr id="2" name="L 形 1"/>
          <p:cNvSpPr/>
          <p:nvPr>
            <p:custDataLst>
              <p:tags r:id="rId1"/>
            </p:custDataLst>
          </p:nvPr>
        </p:nvSpPr>
        <p:spPr>
          <a:xfrm flipV="1">
            <a:off x="3518904" y="2297395"/>
            <a:ext cx="1331759" cy="1006685"/>
          </a:xfrm>
          <a:prstGeom prst="corner">
            <a:avLst>
              <a:gd name="adj1" fmla="val 11538"/>
              <a:gd name="adj2" fmla="val 12023"/>
            </a:avLst>
          </a:prstGeom>
          <a:ln>
            <a:noFill/>
          </a:ln>
        </p:spPr>
        <p:style>
          <a:lnRef idx="2">
            <a:srgbClr val="0F6FC6">
              <a:shade val="50000"/>
            </a:srgbClr>
          </a:lnRef>
          <a:fillRef idx="1">
            <a:srgbClr val="0F6FC6"/>
          </a:fillRef>
          <a:effectRef idx="0">
            <a:srgbClr val="0F6FC6"/>
          </a:effectRef>
          <a:fontRef idx="minor">
            <a:sysClr val="window" lastClr="FFFFFF"/>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4" name="矩形 3"/>
          <p:cNvSpPr/>
          <p:nvPr>
            <p:custDataLst>
              <p:tags r:id="rId2"/>
            </p:custDataLst>
          </p:nvPr>
        </p:nvSpPr>
        <p:spPr>
          <a:xfrm>
            <a:off x="3683080" y="2456660"/>
            <a:ext cx="1167583" cy="847420"/>
          </a:xfrm>
          <a:prstGeom prst="rect">
            <a:avLst/>
          </a:prstGeom>
          <a:ln>
            <a:noFill/>
          </a:ln>
        </p:spPr>
        <p:style>
          <a:lnRef idx="2">
            <a:srgbClr val="0F6FC6">
              <a:shade val="50000"/>
            </a:srgbClr>
          </a:lnRef>
          <a:fillRef idx="1">
            <a:srgbClr val="0F6FC6"/>
          </a:fillRef>
          <a:effectRef idx="0">
            <a:srgbClr val="0F6FC6"/>
          </a:effectRef>
          <a:fontRef idx="minor">
            <a:sysClr val="window" lastClr="FFFFFF"/>
          </a:fontRef>
        </p:style>
        <p:txBody>
          <a:bodyPr rtlCol="0" anchor="ctr">
            <a:normAutofit/>
          </a:bodyPr>
          <a:lstStyle/>
          <a:p>
            <a:pPr algn="ctr"/>
            <a:r>
              <a:rPr lang="en-US" altLang="zh-CN" dirty="0">
                <a:latin typeface="Arial" panose="020B0604020202020204" pitchFamily="34" charset="0"/>
                <a:ea typeface="黑体" panose="02010609060101010101" charset="-122"/>
                <a:cs typeface="+mn-ea"/>
                <a:sym typeface="Arial" panose="020B0604020202020204" pitchFamily="34" charset="0"/>
              </a:rPr>
              <a:t>1</a:t>
            </a:r>
          </a:p>
        </p:txBody>
      </p:sp>
      <p:sp>
        <p:nvSpPr>
          <p:cNvPr id="8" name="椭圆 7"/>
          <p:cNvSpPr/>
          <p:nvPr>
            <p:custDataLst>
              <p:tags r:id="rId3"/>
            </p:custDataLst>
          </p:nvPr>
        </p:nvSpPr>
        <p:spPr>
          <a:xfrm>
            <a:off x="3906896" y="3632760"/>
            <a:ext cx="555774" cy="555774"/>
          </a:xfrm>
          <a:prstGeom prst="ellipse">
            <a:avLst/>
          </a:prstGeom>
          <a:solidFill>
            <a:srgbClr val="0F6FC6"/>
          </a:solidFill>
          <a:ln>
            <a:noFill/>
          </a:ln>
        </p:spPr>
        <p:style>
          <a:lnRef idx="2">
            <a:srgbClr val="0F6FC6">
              <a:shade val="50000"/>
            </a:srgbClr>
          </a:lnRef>
          <a:fillRef idx="1">
            <a:srgbClr val="0F6FC6"/>
          </a:fillRef>
          <a:effectRef idx="0">
            <a:srgbClr val="0F6FC6"/>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11" name="KSO_Shape"/>
          <p:cNvSpPr/>
          <p:nvPr>
            <p:custDataLst>
              <p:tags r:id="rId4"/>
            </p:custDataLst>
          </p:nvPr>
        </p:nvSpPr>
        <p:spPr bwMode="auto">
          <a:xfrm>
            <a:off x="4097374" y="3751987"/>
            <a:ext cx="200697" cy="317725"/>
          </a:xfrm>
          <a:custGeom>
            <a:avLst/>
            <a:gdLst>
              <a:gd name="T0" fmla="*/ 2147483646 w 3864"/>
              <a:gd name="T1" fmla="*/ 1817606605 h 6111"/>
              <a:gd name="T2" fmla="*/ 2147483646 w 3864"/>
              <a:gd name="T3" fmla="*/ 2147483646 h 6111"/>
              <a:gd name="T4" fmla="*/ 2147483646 w 3864"/>
              <a:gd name="T5" fmla="*/ 2147483646 h 6111"/>
              <a:gd name="T6" fmla="*/ 2147483646 w 3864"/>
              <a:gd name="T7" fmla="*/ 2147483646 h 6111"/>
              <a:gd name="T8" fmla="*/ 2147483646 w 3864"/>
              <a:gd name="T9" fmla="*/ 2147483646 h 6111"/>
              <a:gd name="T10" fmla="*/ 2147483646 w 3864"/>
              <a:gd name="T11" fmla="*/ 2147483646 h 6111"/>
              <a:gd name="T12" fmla="*/ 2147483646 w 3864"/>
              <a:gd name="T13" fmla="*/ 2147483646 h 6111"/>
              <a:gd name="T14" fmla="*/ 2147483646 w 3864"/>
              <a:gd name="T15" fmla="*/ 2147483646 h 6111"/>
              <a:gd name="T16" fmla="*/ 2147483646 w 3864"/>
              <a:gd name="T17" fmla="*/ 2147483646 h 6111"/>
              <a:gd name="T18" fmla="*/ 2147483646 w 3864"/>
              <a:gd name="T19" fmla="*/ 2147483646 h 6111"/>
              <a:gd name="T20" fmla="*/ 2147483646 w 3864"/>
              <a:gd name="T21" fmla="*/ 2147483646 h 6111"/>
              <a:gd name="T22" fmla="*/ 2147483646 w 3864"/>
              <a:gd name="T23" fmla="*/ 2147483646 h 6111"/>
              <a:gd name="T24" fmla="*/ 2147483646 w 3864"/>
              <a:gd name="T25" fmla="*/ 2147483646 h 6111"/>
              <a:gd name="T26" fmla="*/ 2147483646 w 3864"/>
              <a:gd name="T27" fmla="*/ 2147483646 h 6111"/>
              <a:gd name="T28" fmla="*/ 2147483646 w 3864"/>
              <a:gd name="T29" fmla="*/ 2147483646 h 6111"/>
              <a:gd name="T30" fmla="*/ 2147483646 w 3864"/>
              <a:gd name="T31" fmla="*/ 2147483646 h 6111"/>
              <a:gd name="T32" fmla="*/ 2147483646 w 3864"/>
              <a:gd name="T33" fmla="*/ 2147483646 h 6111"/>
              <a:gd name="T34" fmla="*/ 2147483646 w 3864"/>
              <a:gd name="T35" fmla="*/ 2147483646 h 6111"/>
              <a:gd name="T36" fmla="*/ 574134261 w 3864"/>
              <a:gd name="T37" fmla="*/ 2147483646 h 6111"/>
              <a:gd name="T38" fmla="*/ 906491754 w 3864"/>
              <a:gd name="T39" fmla="*/ 2147483646 h 6111"/>
              <a:gd name="T40" fmla="*/ 2147483646 w 3864"/>
              <a:gd name="T41" fmla="*/ 2147483646 h 6111"/>
              <a:gd name="T42" fmla="*/ 2147483646 w 3864"/>
              <a:gd name="T43" fmla="*/ 2147483646 h 6111"/>
              <a:gd name="T44" fmla="*/ 2147483646 w 3864"/>
              <a:gd name="T45" fmla="*/ 2147483646 h 6111"/>
              <a:gd name="T46" fmla="*/ 2147483646 w 3864"/>
              <a:gd name="T47" fmla="*/ 1817606605 h 6111"/>
              <a:gd name="T48" fmla="*/ 2147483646 w 3864"/>
              <a:gd name="T49" fmla="*/ 2147483646 h 6111"/>
              <a:gd name="T50" fmla="*/ 2147483646 w 3864"/>
              <a:gd name="T51" fmla="*/ 2147483646 h 6111"/>
              <a:gd name="T52" fmla="*/ 2147483646 w 3864"/>
              <a:gd name="T53" fmla="*/ 2147483646 h 6111"/>
              <a:gd name="T54" fmla="*/ 2147483646 w 3864"/>
              <a:gd name="T55" fmla="*/ 2147483646 h 6111"/>
              <a:gd name="T56" fmla="*/ 2147483646 w 3864"/>
              <a:gd name="T57" fmla="*/ 2147483646 h 6111"/>
              <a:gd name="T58" fmla="*/ 2147483646 w 3864"/>
              <a:gd name="T59" fmla="*/ 2147483646 h 6111"/>
              <a:gd name="T60" fmla="*/ 2147483646 w 3864"/>
              <a:gd name="T61" fmla="*/ 2147483646 h 6111"/>
              <a:gd name="T62" fmla="*/ 2147483646 w 3864"/>
              <a:gd name="T63" fmla="*/ 2147483646 h 6111"/>
              <a:gd name="T64" fmla="*/ 2147483646 w 3864"/>
              <a:gd name="T65" fmla="*/ 2147483646 h 6111"/>
              <a:gd name="T66" fmla="*/ 2147483646 w 3864"/>
              <a:gd name="T67" fmla="*/ 2147483646 h 6111"/>
              <a:gd name="T68" fmla="*/ 2147483646 w 3864"/>
              <a:gd name="T69" fmla="*/ 2147483646 h 6111"/>
              <a:gd name="T70" fmla="*/ 2147483646 w 3864"/>
              <a:gd name="T71" fmla="*/ 2147483646 h 6111"/>
              <a:gd name="T72" fmla="*/ 2147483646 w 3864"/>
              <a:gd name="T73" fmla="*/ 2147483646 h 6111"/>
              <a:gd name="T74" fmla="*/ 2147483646 w 3864"/>
              <a:gd name="T75" fmla="*/ 2147483646 h 6111"/>
              <a:gd name="T76" fmla="*/ 2147483646 w 3864"/>
              <a:gd name="T77" fmla="*/ 2147483646 h 6111"/>
              <a:gd name="T78" fmla="*/ 2147483646 w 3864"/>
              <a:gd name="T79" fmla="*/ 2147483646 h 6111"/>
              <a:gd name="T80" fmla="*/ 2147483646 w 3864"/>
              <a:gd name="T81" fmla="*/ 2147483646 h 6111"/>
              <a:gd name="T82" fmla="*/ 2147483646 w 3864"/>
              <a:gd name="T83" fmla="*/ 2147483646 h 6111"/>
              <a:gd name="T84" fmla="*/ 2147483646 w 3864"/>
              <a:gd name="T85" fmla="*/ 2147483646 h 6111"/>
              <a:gd name="T86" fmla="*/ 2147483646 w 3864"/>
              <a:gd name="T87" fmla="*/ 2147483646 h 6111"/>
              <a:gd name="T88" fmla="*/ 2147483646 w 3864"/>
              <a:gd name="T89" fmla="*/ 2147483646 h 6111"/>
              <a:gd name="T90" fmla="*/ 2147483646 w 3864"/>
              <a:gd name="T91" fmla="*/ 2147483646 h 6111"/>
              <a:gd name="T92" fmla="*/ 2147483646 w 3864"/>
              <a:gd name="T93" fmla="*/ 2147483646 h 6111"/>
              <a:gd name="T94" fmla="*/ 2147483646 w 3864"/>
              <a:gd name="T95" fmla="*/ 2147483646 h 6111"/>
              <a:gd name="T96" fmla="*/ 2147483646 w 3864"/>
              <a:gd name="T97" fmla="*/ 2147483646 h 6111"/>
              <a:gd name="T98" fmla="*/ 2147483646 w 3864"/>
              <a:gd name="T99" fmla="*/ 2147483646 h 6111"/>
              <a:gd name="T100" fmla="*/ 2147483646 w 3864"/>
              <a:gd name="T101" fmla="*/ 2147483646 h 6111"/>
              <a:gd name="T102" fmla="*/ 2147483646 w 3864"/>
              <a:gd name="T103" fmla="*/ 2147483646 h 6111"/>
              <a:gd name="T104" fmla="*/ 2147483646 w 3864"/>
              <a:gd name="T105" fmla="*/ 2147483646 h 6111"/>
              <a:gd name="T106" fmla="*/ 2147483646 w 3864"/>
              <a:gd name="T107" fmla="*/ 2147483646 h 6111"/>
              <a:gd name="T108" fmla="*/ 2147483646 w 3864"/>
              <a:gd name="T109" fmla="*/ 2147483646 h 6111"/>
              <a:gd name="T110" fmla="*/ 2147483646 w 3864"/>
              <a:gd name="T111" fmla="*/ 2147483646 h 6111"/>
              <a:gd name="T112" fmla="*/ 2147483646 w 3864"/>
              <a:gd name="T113" fmla="*/ 2147483646 h 6111"/>
              <a:gd name="T114" fmla="*/ 2147483646 w 3864"/>
              <a:gd name="T115" fmla="*/ 2147483646 h 6111"/>
              <a:gd name="T116" fmla="*/ 2147483646 w 3864"/>
              <a:gd name="T117" fmla="*/ 2147483646 h 6111"/>
              <a:gd name="T118" fmla="*/ 2147483646 w 3864"/>
              <a:gd name="T119" fmla="*/ 2147483646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864"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ysClr val="window" lastClr="FFFFFF"/>
          </a:solidFill>
          <a:ln>
            <a:noFill/>
          </a:ln>
        </p:spPr>
        <p:txBody>
          <a:bodyPr anchor="ctr">
            <a:normAutofit fontScale="72500"/>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5" name="文本框 14"/>
          <p:cNvSpPr txBox="1"/>
          <p:nvPr>
            <p:custDataLst>
              <p:tags r:id="rId5"/>
            </p:custDataLst>
          </p:nvPr>
        </p:nvSpPr>
        <p:spPr>
          <a:xfrm>
            <a:off x="2991190" y="4835454"/>
            <a:ext cx="2398250" cy="931673"/>
          </a:xfrm>
          <a:prstGeom prst="rect">
            <a:avLst/>
          </a:prstGeom>
          <a:noFill/>
        </p:spPr>
        <p:txBody>
          <a:bodyPr wrap="square" rtlCol="0">
            <a:normAutofit/>
          </a:bodyPr>
          <a:lstStyle/>
          <a:p>
            <a:pPr algn="ctr"/>
            <a:r>
              <a:rPr lang="en-US" altLang="zh-CN" dirty="0">
                <a:sym typeface="Arial" panose="020B0604020202020204" pitchFamily="34" charset="0"/>
              </a:rPr>
              <a:t> </a:t>
            </a:r>
          </a:p>
        </p:txBody>
      </p:sp>
      <p:sp>
        <p:nvSpPr>
          <p:cNvPr id="16" name="文本框 15"/>
          <p:cNvSpPr txBox="1"/>
          <p:nvPr>
            <p:custDataLst>
              <p:tags r:id="rId6"/>
            </p:custDataLst>
          </p:nvPr>
        </p:nvSpPr>
        <p:spPr>
          <a:xfrm>
            <a:off x="2991189" y="4416837"/>
            <a:ext cx="2397600" cy="355781"/>
          </a:xfrm>
          <a:prstGeom prst="rect">
            <a:avLst/>
          </a:prstGeom>
          <a:noFill/>
        </p:spPr>
        <p:txBody>
          <a:bodyPr wrap="square" rtlCol="0">
            <a:normAutofit fontScale="90000"/>
          </a:bodyPr>
          <a:lstStyle/>
          <a:p>
            <a:pPr algn="ctr"/>
            <a:r>
              <a:rPr lang="zh-CN" altLang="en-US">
                <a:solidFill>
                  <a:srgbClr val="0F6FC6"/>
                </a:solidFill>
                <a:latin typeface="Arial" panose="020B0604020202020204" pitchFamily="34" charset="0"/>
                <a:ea typeface="宋体" panose="02010600030101010101" pitchFamily="2" charset="-122"/>
                <a:cs typeface="+mn-ea"/>
                <a:sym typeface="Arial" panose="020B0604020202020204" pitchFamily="34" charset="0"/>
              </a:rPr>
              <a:t>独立模式（单机模式）</a:t>
            </a:r>
          </a:p>
        </p:txBody>
      </p:sp>
      <p:sp>
        <p:nvSpPr>
          <p:cNvPr id="17" name="L 形 16"/>
          <p:cNvSpPr/>
          <p:nvPr>
            <p:custDataLst>
              <p:tags r:id="rId7"/>
            </p:custDataLst>
          </p:nvPr>
        </p:nvSpPr>
        <p:spPr>
          <a:xfrm flipV="1">
            <a:off x="7344775" y="2297395"/>
            <a:ext cx="1331759" cy="1006685"/>
          </a:xfrm>
          <a:prstGeom prst="corner">
            <a:avLst>
              <a:gd name="adj1" fmla="val 11538"/>
              <a:gd name="adj2" fmla="val 12023"/>
            </a:avLst>
          </a:prstGeom>
          <a:solidFill>
            <a:srgbClr val="009DD9"/>
          </a:solidFill>
          <a:ln>
            <a:noFill/>
          </a:ln>
        </p:spPr>
        <p:style>
          <a:lnRef idx="2">
            <a:srgbClr val="0F6FC6">
              <a:shade val="50000"/>
            </a:srgbClr>
          </a:lnRef>
          <a:fillRef idx="1">
            <a:srgbClr val="0F6FC6"/>
          </a:fillRef>
          <a:effectRef idx="0">
            <a:srgbClr val="0F6FC6"/>
          </a:effectRef>
          <a:fontRef idx="minor">
            <a:sysClr val="window" lastClr="FFFFFF"/>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19" name="矩形 18"/>
          <p:cNvSpPr/>
          <p:nvPr>
            <p:custDataLst>
              <p:tags r:id="rId8"/>
            </p:custDataLst>
          </p:nvPr>
        </p:nvSpPr>
        <p:spPr>
          <a:xfrm>
            <a:off x="7508951" y="2456660"/>
            <a:ext cx="1167583" cy="847420"/>
          </a:xfrm>
          <a:prstGeom prst="rect">
            <a:avLst/>
          </a:prstGeom>
          <a:solidFill>
            <a:srgbClr val="009DD9"/>
          </a:solidFill>
          <a:ln>
            <a:noFill/>
          </a:ln>
        </p:spPr>
        <p:style>
          <a:lnRef idx="2">
            <a:srgbClr val="0F6FC6">
              <a:shade val="50000"/>
            </a:srgbClr>
          </a:lnRef>
          <a:fillRef idx="1">
            <a:srgbClr val="0F6FC6"/>
          </a:fillRef>
          <a:effectRef idx="0">
            <a:srgbClr val="0F6FC6"/>
          </a:effectRef>
          <a:fontRef idx="minor">
            <a:sysClr val="window" lastClr="FFFFFF"/>
          </a:fontRef>
        </p:style>
        <p:txBody>
          <a:bodyPr rtlCol="0" anchor="ctr">
            <a:normAutofit/>
          </a:bodyPr>
          <a:lstStyle/>
          <a:p>
            <a:pPr algn="ctr"/>
            <a:r>
              <a:rPr lang="en-US" altLang="zh-CN" dirty="0">
                <a:latin typeface="Arial" panose="020B0604020202020204" pitchFamily="34" charset="0"/>
                <a:ea typeface="黑体" panose="02010609060101010101" charset="-122"/>
                <a:cs typeface="+mn-ea"/>
                <a:sym typeface="Arial" panose="020B0604020202020204" pitchFamily="34" charset="0"/>
              </a:rPr>
              <a:t>2</a:t>
            </a:r>
          </a:p>
        </p:txBody>
      </p:sp>
      <p:sp>
        <p:nvSpPr>
          <p:cNvPr id="22" name="椭圆 21"/>
          <p:cNvSpPr/>
          <p:nvPr>
            <p:custDataLst>
              <p:tags r:id="rId9"/>
            </p:custDataLst>
          </p:nvPr>
        </p:nvSpPr>
        <p:spPr>
          <a:xfrm>
            <a:off x="7732767" y="3632760"/>
            <a:ext cx="555774" cy="555774"/>
          </a:xfrm>
          <a:prstGeom prst="ellipse">
            <a:avLst/>
          </a:prstGeom>
          <a:solidFill>
            <a:srgbClr val="009DD9"/>
          </a:solidFill>
          <a:ln>
            <a:noFill/>
          </a:ln>
        </p:spPr>
        <p:style>
          <a:lnRef idx="2">
            <a:srgbClr val="0F6FC6">
              <a:shade val="50000"/>
            </a:srgbClr>
          </a:lnRef>
          <a:fillRef idx="1">
            <a:srgbClr val="0F6FC6"/>
          </a:fillRef>
          <a:effectRef idx="0">
            <a:srgbClr val="0F6FC6"/>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23" name="KSO_Shape"/>
          <p:cNvSpPr/>
          <p:nvPr>
            <p:custDataLst>
              <p:tags r:id="rId10"/>
            </p:custDataLst>
          </p:nvPr>
        </p:nvSpPr>
        <p:spPr bwMode="auto">
          <a:xfrm>
            <a:off x="7849165" y="3751580"/>
            <a:ext cx="322977" cy="318133"/>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ysClr val="window" lastClr="FFFFFF"/>
          </a:solidFill>
          <a:ln>
            <a:noFill/>
          </a:ln>
        </p:spPr>
        <p:txBody>
          <a:bodyPr lIns="501445" tIns="575655" rIns="501445" bIns="614746" anchor="ctr">
            <a:normAutofit fontScale="25000" lnSpcReduction="20000"/>
          </a:bodyPr>
          <a:lstStyle/>
          <a:p>
            <a:endParaRPr lang="zh-CN" altLang="en-US">
              <a:sym typeface="Arial" panose="020B0604020202020204" pitchFamily="34" charset="0"/>
            </a:endParaRPr>
          </a:p>
        </p:txBody>
      </p:sp>
      <p:sp>
        <p:nvSpPr>
          <p:cNvPr id="24" name="文本框 23"/>
          <p:cNvSpPr txBox="1"/>
          <p:nvPr>
            <p:custDataLst>
              <p:tags r:id="rId11"/>
            </p:custDataLst>
          </p:nvPr>
        </p:nvSpPr>
        <p:spPr>
          <a:xfrm>
            <a:off x="6802561" y="4835454"/>
            <a:ext cx="2398250" cy="931673"/>
          </a:xfrm>
          <a:prstGeom prst="rect">
            <a:avLst/>
          </a:prstGeom>
          <a:noFill/>
        </p:spPr>
        <p:txBody>
          <a:bodyPr wrap="square" rtlCol="0">
            <a:normAutofit/>
          </a:bodyPr>
          <a:lstStyle/>
          <a:p>
            <a:pPr algn="ctr"/>
            <a:r>
              <a:rPr lang="en-US" altLang="zh-CN" dirty="0">
                <a:sym typeface="Arial" panose="020B0604020202020204" pitchFamily="34" charset="0"/>
              </a:rPr>
              <a:t> </a:t>
            </a:r>
          </a:p>
        </p:txBody>
      </p:sp>
      <p:sp>
        <p:nvSpPr>
          <p:cNvPr id="25" name="文本框 24"/>
          <p:cNvSpPr txBox="1"/>
          <p:nvPr>
            <p:custDataLst>
              <p:tags r:id="rId12"/>
            </p:custDataLst>
          </p:nvPr>
        </p:nvSpPr>
        <p:spPr>
          <a:xfrm>
            <a:off x="6802560" y="4416837"/>
            <a:ext cx="2397600" cy="355781"/>
          </a:xfrm>
          <a:prstGeom prst="rect">
            <a:avLst/>
          </a:prstGeom>
          <a:noFill/>
        </p:spPr>
        <p:txBody>
          <a:bodyPr wrap="square" rtlCol="0">
            <a:normAutofit lnSpcReduction="10000"/>
          </a:bodyPr>
          <a:lstStyle/>
          <a:p>
            <a:pPr algn="ctr"/>
            <a:r>
              <a:rPr lang="zh-CN" altLang="en-US">
                <a:solidFill>
                  <a:srgbClr val="009DD9"/>
                </a:solidFill>
                <a:latin typeface="Arial" panose="020B0604020202020204" pitchFamily="34" charset="0"/>
                <a:ea typeface="宋体" panose="02010600030101010101" pitchFamily="2" charset="-122"/>
                <a:cs typeface="+mn-ea"/>
                <a:sym typeface="Arial" panose="020B0604020202020204" pitchFamily="34" charset="0"/>
              </a:rPr>
              <a:t>集群模式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13</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9.2.2</a:t>
            </a:r>
            <a:r>
              <a:rPr lang="zh-CN" altLang="en-US" sz="2800" b="1" dirty="0">
                <a:sym typeface="+mn-ea"/>
              </a:rPr>
              <a:t>  安装</a:t>
            </a:r>
            <a:r>
              <a:rPr lang="en-US" altLang="zh-CN" sz="2800" b="1" dirty="0"/>
              <a:t>Zookeeper</a:t>
            </a:r>
          </a:p>
        </p:txBody>
      </p:sp>
      <p:sp>
        <p:nvSpPr>
          <p:cNvPr id="2" name="文本框 1"/>
          <p:cNvSpPr txBox="1"/>
          <p:nvPr/>
        </p:nvSpPr>
        <p:spPr>
          <a:xfrm>
            <a:off x="362585" y="1532890"/>
            <a:ext cx="7548880" cy="1568450"/>
          </a:xfrm>
          <a:prstGeom prst="rect">
            <a:avLst/>
          </a:prstGeom>
          <a:noFill/>
        </p:spPr>
        <p:txBody>
          <a:bodyPr wrap="square" rtlCol="0">
            <a:spAutoFit/>
          </a:bodyPr>
          <a:lstStyle/>
          <a:p>
            <a:r>
              <a:rPr lang="zh-CN" altLang="en-US" sz="2400"/>
              <a:t>端口说明：</a:t>
            </a:r>
          </a:p>
          <a:p>
            <a:r>
              <a:rPr lang="zh-CN" altLang="en-US" sz="2400"/>
              <a:t>1、2181：对cli</a:t>
            </a:r>
            <a:r>
              <a:rPr lang="en-US" altLang="zh-CN" sz="2400"/>
              <a:t>ent</a:t>
            </a:r>
            <a:r>
              <a:rPr lang="zh-CN" altLang="en-US" sz="2400"/>
              <a:t>端提供服务</a:t>
            </a:r>
          </a:p>
          <a:p>
            <a:r>
              <a:rPr lang="zh-CN" altLang="en-US" sz="2400"/>
              <a:t>2、3888：选举leader使用</a:t>
            </a:r>
          </a:p>
          <a:p>
            <a:r>
              <a:rPr lang="zh-CN" altLang="en-US" sz="2400"/>
              <a:t>3、2888：集群内机器通讯使用（Leader监听此端口）</a:t>
            </a:r>
          </a:p>
        </p:txBody>
      </p:sp>
      <p:pic>
        <p:nvPicPr>
          <p:cNvPr id="8" name="图片 7"/>
          <p:cNvPicPr>
            <a:picLocks noChangeAspect="1"/>
          </p:cNvPicPr>
          <p:nvPr/>
        </p:nvPicPr>
        <p:blipFill>
          <a:blip r:embed="rId3"/>
          <a:stretch>
            <a:fillRect/>
          </a:stretch>
        </p:blipFill>
        <p:spPr>
          <a:xfrm>
            <a:off x="854075" y="3470275"/>
            <a:ext cx="5257800" cy="2886075"/>
          </a:xfrm>
          <a:prstGeom prst="rect">
            <a:avLst/>
          </a:prstGeom>
        </p:spPr>
      </p:pic>
      <p:sp>
        <p:nvSpPr>
          <p:cNvPr id="3" name="文本框 2"/>
          <p:cNvSpPr txBox="1"/>
          <p:nvPr/>
        </p:nvSpPr>
        <p:spPr>
          <a:xfrm>
            <a:off x="6525260" y="4059555"/>
            <a:ext cx="5617210" cy="1568450"/>
          </a:xfrm>
          <a:prstGeom prst="rect">
            <a:avLst/>
          </a:prstGeom>
          <a:noFill/>
        </p:spPr>
        <p:txBody>
          <a:bodyPr wrap="square" rtlCol="0">
            <a:spAutoFit/>
          </a:bodyPr>
          <a:lstStyle/>
          <a:p>
            <a:r>
              <a:rPr lang="zh-CN" altLang="en-US" sz="2400"/>
              <a:t>配置项说明：</a:t>
            </a:r>
          </a:p>
          <a:p>
            <a:r>
              <a:rPr lang="zh-CN" altLang="en-US" sz="2400"/>
              <a:t>tickTime：Client-Server通信心跳时间</a:t>
            </a:r>
          </a:p>
          <a:p>
            <a:r>
              <a:rPr lang="zh-CN" altLang="en-US" sz="2400"/>
              <a:t>initLimit：Leader-Follower初始通信时限</a:t>
            </a:r>
          </a:p>
          <a:p>
            <a:r>
              <a:rPr lang="zh-CN" altLang="en-US" sz="2400"/>
              <a:t>syncLimit：Leader-Follower同步通信时限</a:t>
            </a:r>
          </a:p>
        </p:txBody>
      </p:sp>
      <p:graphicFrame>
        <p:nvGraphicFramePr>
          <p:cNvPr id="5" name="对象 4">
            <a:hlinkClick r:id="" action="ppaction://ole?verb=0"/>
          </p:cNvPr>
          <p:cNvGraphicFramePr>
            <a:graphicFrameLocks noChangeAspect="1"/>
          </p:cNvGraphicFramePr>
          <p:nvPr/>
        </p:nvGraphicFramePr>
        <p:xfrm>
          <a:off x="8610600" y="1845945"/>
          <a:ext cx="1864360" cy="1279525"/>
        </p:xfrm>
        <a:graphic>
          <a:graphicData uri="http://schemas.openxmlformats.org/presentationml/2006/ole">
            <mc:AlternateContent xmlns:mc="http://schemas.openxmlformats.org/markup-compatibility/2006">
              <mc:Choice xmlns:v="urn:schemas-microsoft-com:vml" Requires="v">
                <p:oleObj showAsIcon="1" r:id="rId4" imgW="971550" imgH="666750" progId="Word.Document.8">
                  <p:embed/>
                </p:oleObj>
              </mc:Choice>
              <mc:Fallback>
                <p:oleObj showAsIcon="1" r:id="rId4" imgW="971550" imgH="666750" progId="Word.Document.8">
                  <p:embed/>
                  <p:pic>
                    <p:nvPicPr>
                      <p:cNvPr id="0" name="图片 1024"/>
                      <p:cNvPicPr/>
                      <p:nvPr/>
                    </p:nvPicPr>
                    <p:blipFill>
                      <a:blip r:embed="rId5"/>
                      <a:stretch>
                        <a:fillRect/>
                      </a:stretch>
                    </p:blipFill>
                    <p:spPr>
                      <a:xfrm>
                        <a:off x="8610600" y="1845945"/>
                        <a:ext cx="1864360" cy="127952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err="1">
                  <a:solidFill>
                    <a:srgbClr val="B22F33"/>
                  </a:solidFill>
                  <a:latin typeface="微软雅黑" panose="020B0503020204020204" charset="-122"/>
                  <a:ea typeface="微软雅黑" panose="020B0503020204020204" charset="-122"/>
                </a:rPr>
                <a:t>ZooKeeper</a:t>
              </a:r>
              <a:r>
                <a:rPr lang="zh-CN" altLang="en-US" sz="3600" b="1" dirty="0">
                  <a:solidFill>
                    <a:srgbClr val="B22F33"/>
                  </a:solidFill>
                  <a:latin typeface="微软雅黑" panose="020B0503020204020204" charset="-122"/>
                  <a:ea typeface="微软雅黑" panose="020B0503020204020204" charset="-122"/>
                </a:rPr>
                <a:t>基本原理</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15</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9.3.1</a:t>
            </a:r>
            <a:r>
              <a:rPr lang="zh-CN" altLang="en-US" sz="2800" b="1" dirty="0">
                <a:sym typeface="+mn-ea"/>
              </a:rPr>
              <a:t>  </a:t>
            </a:r>
            <a:r>
              <a:rPr lang="en-US" altLang="zh-CN" sz="2800" b="1" dirty="0">
                <a:sym typeface="+mn-ea"/>
              </a:rPr>
              <a:t>Paxos</a:t>
            </a:r>
            <a:r>
              <a:rPr lang="zh-CN" altLang="en-US" sz="2800" b="1" dirty="0">
                <a:sym typeface="+mn-ea"/>
              </a:rPr>
              <a:t>算法</a:t>
            </a:r>
            <a:endParaRPr lang="en-US" altLang="zh-CN" sz="2800" b="1" dirty="0"/>
          </a:p>
        </p:txBody>
      </p:sp>
      <p:pic>
        <p:nvPicPr>
          <p:cNvPr id="7" name="图片 6"/>
          <p:cNvPicPr>
            <a:picLocks noChangeAspect="1"/>
          </p:cNvPicPr>
          <p:nvPr/>
        </p:nvPicPr>
        <p:blipFill>
          <a:blip r:embed="rId3"/>
          <a:stretch>
            <a:fillRect/>
          </a:stretch>
        </p:blipFill>
        <p:spPr>
          <a:xfrm>
            <a:off x="7181850" y="3836670"/>
            <a:ext cx="3997960" cy="2680335"/>
          </a:xfrm>
          <a:prstGeom prst="rect">
            <a:avLst/>
          </a:prstGeom>
        </p:spPr>
      </p:pic>
      <p:sp>
        <p:nvSpPr>
          <p:cNvPr id="8" name="文本框 7"/>
          <p:cNvSpPr txBox="1"/>
          <p:nvPr/>
        </p:nvSpPr>
        <p:spPr>
          <a:xfrm>
            <a:off x="157480" y="2059305"/>
            <a:ext cx="7024370" cy="4246245"/>
          </a:xfrm>
          <a:prstGeom prst="rect">
            <a:avLst/>
          </a:prstGeom>
          <a:noFill/>
        </p:spPr>
        <p:txBody>
          <a:bodyPr wrap="square" rtlCol="0">
            <a:spAutoFit/>
          </a:bodyPr>
          <a:lstStyle/>
          <a:p>
            <a:r>
              <a:rPr lang="zh-CN" altLang="en-US"/>
              <a:t>发生在小岛</a:t>
            </a:r>
            <a:r>
              <a:rPr lang="zh-CN" altLang="en-US">
                <a:sym typeface="+mn-ea"/>
              </a:rPr>
              <a:t>Paxos上的故事</a:t>
            </a:r>
            <a:r>
              <a:rPr lang="en-US" altLang="zh-CN">
                <a:sym typeface="+mn-ea"/>
              </a:rPr>
              <a:t>:</a:t>
            </a:r>
          </a:p>
          <a:p>
            <a:r>
              <a:rPr lang="zh-CN" altLang="en-US"/>
              <a:t>岛上的事情通过议会来裁决：</a:t>
            </a:r>
          </a:p>
          <a:p>
            <a:r>
              <a:rPr lang="zh-CN" altLang="en-US"/>
              <a:t>现在议会开始运作，所有议员一开始记事本上面记录的编号都是0。</a:t>
            </a:r>
          </a:p>
          <a:p>
            <a:endParaRPr lang="zh-CN" altLang="en-US"/>
          </a:p>
          <a:p>
            <a:r>
              <a:rPr lang="zh-CN" altLang="en-US"/>
              <a:t>（1）有一个议员发了一个提议：将电费设定为1元/度。</a:t>
            </a:r>
          </a:p>
          <a:p>
            <a:r>
              <a:rPr lang="zh-CN" altLang="en-US"/>
              <a:t>（2）他首先看了一下记事本，嗯，当前提议编号是0。</a:t>
            </a:r>
          </a:p>
          <a:p>
            <a:r>
              <a:rPr lang="zh-CN" altLang="en-US"/>
              <a:t>（3）那么他的这个提议的编号就是1，于是他给所有议员发消息：1号提议，设定电费1元/度。</a:t>
            </a:r>
          </a:p>
          <a:p>
            <a:r>
              <a:rPr lang="zh-CN" altLang="en-US"/>
              <a:t>（4）其他议员收到消息以后查了一下记事本，哦，当前提议编号是0，这个提议可接受，于是他记录下这个提议并回复：我接受你的1号提议，同时他在记事本上记录：当前提议编号为1。</a:t>
            </a:r>
          </a:p>
          <a:p>
            <a:r>
              <a:rPr lang="zh-CN" altLang="en-US"/>
              <a:t>（5）发起提议的议员收到了超过半数的回复，立即给所有人发通知：1号提议生效！</a:t>
            </a:r>
          </a:p>
          <a:p>
            <a:r>
              <a:rPr lang="zh-CN" altLang="en-US"/>
              <a:t>（6）收到的议员会修改他的记事本，将1号提议由记录改成正式的法令，当有人问他电费为多少时，他会查看法令并告诉对方：1元/度。</a:t>
            </a:r>
          </a:p>
        </p:txBody>
      </p:sp>
      <p:pic>
        <p:nvPicPr>
          <p:cNvPr id="2" name="图片 1"/>
          <p:cNvPicPr>
            <a:picLocks noChangeAspect="1"/>
          </p:cNvPicPr>
          <p:nvPr/>
        </p:nvPicPr>
        <p:blipFill>
          <a:blip r:embed="rId4"/>
          <a:stretch>
            <a:fillRect/>
          </a:stretch>
        </p:blipFill>
        <p:spPr>
          <a:xfrm>
            <a:off x="7237730" y="915670"/>
            <a:ext cx="4116070" cy="2450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16</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9.3.1</a:t>
            </a:r>
            <a:r>
              <a:rPr lang="zh-CN" altLang="en-US" sz="2800" b="1" dirty="0">
                <a:sym typeface="+mn-ea"/>
              </a:rPr>
              <a:t>  </a:t>
            </a:r>
            <a:r>
              <a:rPr lang="en-US" altLang="zh-CN" sz="2800" b="1" dirty="0">
                <a:sym typeface="+mn-ea"/>
              </a:rPr>
              <a:t>Paxos</a:t>
            </a:r>
            <a:r>
              <a:rPr lang="zh-CN" altLang="en-US" sz="2800" b="1" dirty="0">
                <a:sym typeface="+mn-ea"/>
              </a:rPr>
              <a:t>算法</a:t>
            </a:r>
            <a:endParaRPr lang="en-US" altLang="zh-CN" sz="2800" b="1" dirty="0"/>
          </a:p>
        </p:txBody>
      </p:sp>
      <p:sp>
        <p:nvSpPr>
          <p:cNvPr id="8" name="文本框 7"/>
          <p:cNvSpPr txBox="1"/>
          <p:nvPr/>
        </p:nvSpPr>
        <p:spPr>
          <a:xfrm>
            <a:off x="314960" y="1993900"/>
            <a:ext cx="6336030" cy="3692525"/>
          </a:xfrm>
          <a:prstGeom prst="rect">
            <a:avLst/>
          </a:prstGeom>
          <a:noFill/>
        </p:spPr>
        <p:txBody>
          <a:bodyPr wrap="square" rtlCol="0">
            <a:spAutoFit/>
          </a:bodyPr>
          <a:lstStyle/>
          <a:p>
            <a:r>
              <a:rPr lang="zh-CN" altLang="en-US" b="1"/>
              <a:t>冲突的解决：</a:t>
            </a:r>
            <a:endParaRPr lang="zh-CN" altLang="en-US"/>
          </a:p>
          <a:p>
            <a:r>
              <a:rPr lang="zh-CN" altLang="en-US"/>
              <a:t>假设总共有三个议员 S1-S3，S1和S2同时发起了一个提议：</a:t>
            </a:r>
          </a:p>
          <a:p>
            <a:r>
              <a:rPr lang="zh-CN" altLang="en-US"/>
              <a:t>（1）1号提议，设定电费。</a:t>
            </a:r>
          </a:p>
          <a:p>
            <a:r>
              <a:rPr lang="zh-CN" altLang="en-US"/>
              <a:t>（2）S1想设为1元/度，S2想设为2元/度。</a:t>
            </a:r>
          </a:p>
          <a:p>
            <a:r>
              <a:rPr lang="zh-CN" altLang="en-US"/>
              <a:t>（3）结果S3先收到了S1的提议，于是他做了和前面同样的操作。</a:t>
            </a:r>
          </a:p>
          <a:p>
            <a:r>
              <a:rPr lang="zh-CN" altLang="en-US"/>
              <a:t>（4）紧接着他又收到了S2的提议，结果他一查记事本，咦，这个提议的编号小于等于我的当前编号1，于是他拒绝了这个提议：对不起，这个提议先前提过了。</a:t>
            </a:r>
          </a:p>
          <a:p>
            <a:r>
              <a:rPr lang="zh-CN" altLang="en-US"/>
              <a:t>（5）于是S2的提议被拒绝，S1正式发布了提议：1号提议生效。</a:t>
            </a:r>
          </a:p>
          <a:p>
            <a:r>
              <a:rPr lang="zh-CN" altLang="en-US"/>
              <a:t>（6）S2向S1或者S3打听并更新了1号法令的内容，然后他可以选择继续发起2号提议。</a:t>
            </a:r>
          </a:p>
        </p:txBody>
      </p:sp>
      <p:pic>
        <p:nvPicPr>
          <p:cNvPr id="2" name="图片 1"/>
          <p:cNvPicPr>
            <a:picLocks noChangeAspect="1"/>
          </p:cNvPicPr>
          <p:nvPr/>
        </p:nvPicPr>
        <p:blipFill>
          <a:blip r:embed="rId3"/>
          <a:stretch>
            <a:fillRect/>
          </a:stretch>
        </p:blipFill>
        <p:spPr>
          <a:xfrm>
            <a:off x="6894195" y="1260475"/>
            <a:ext cx="4762500" cy="3171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17</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9.3.2</a:t>
            </a:r>
            <a:r>
              <a:rPr lang="zh-CN" altLang="en-US" sz="2800" b="1" dirty="0">
                <a:sym typeface="+mn-ea"/>
              </a:rPr>
              <a:t>  </a:t>
            </a:r>
            <a:r>
              <a:rPr lang="en-US" altLang="zh-CN" sz="2800" b="1" dirty="0">
                <a:sym typeface="+mn-ea"/>
              </a:rPr>
              <a:t>Zab</a:t>
            </a:r>
            <a:r>
              <a:rPr lang="zh-CN" altLang="en-US" sz="2800" b="1" dirty="0">
                <a:sym typeface="+mn-ea"/>
              </a:rPr>
              <a:t>算法</a:t>
            </a:r>
            <a:endParaRPr lang="en-US" altLang="zh-CN" sz="2800" b="1" dirty="0"/>
          </a:p>
        </p:txBody>
      </p:sp>
      <p:sp>
        <p:nvSpPr>
          <p:cNvPr id="8" name="文本框 7"/>
          <p:cNvSpPr txBox="1"/>
          <p:nvPr/>
        </p:nvSpPr>
        <p:spPr>
          <a:xfrm>
            <a:off x="314960" y="1595120"/>
            <a:ext cx="6336030" cy="4246245"/>
          </a:xfrm>
          <a:prstGeom prst="rect">
            <a:avLst/>
          </a:prstGeom>
          <a:noFill/>
        </p:spPr>
        <p:txBody>
          <a:bodyPr wrap="square" rtlCol="0">
            <a:spAutoFit/>
          </a:bodyPr>
          <a:lstStyle/>
          <a:p>
            <a:r>
              <a:rPr lang="zh-CN" altLang="en-US" b="1"/>
              <a:t>1、读数据的场景</a:t>
            </a:r>
            <a:endParaRPr lang="zh-CN" altLang="en-US"/>
          </a:p>
          <a:p>
            <a:r>
              <a:rPr lang="zh-CN" altLang="en-US"/>
              <a:t>普通民众甲到某个议员S1那里询问当前的电费是多少，议员拿出他的记事本，查到当前的编号PID是1，电费是1元/度，并告诉他。同时声明：“数据不一定是最新的，想要最新的数据？等我找打电话给‘总统’同步(Sync)一下再告诉你”。</a:t>
            </a:r>
          </a:p>
          <a:p>
            <a:r>
              <a:rPr lang="zh-CN" altLang="en-US" b="1"/>
              <a:t>2、写数据的场景</a:t>
            </a:r>
            <a:endParaRPr lang="zh-CN" altLang="en-US"/>
          </a:p>
          <a:p>
            <a:r>
              <a:rPr lang="zh-CN" altLang="en-US"/>
              <a:t>普通民众乙到某个议员S2那里反映电费太贵，能否分时段收费，议员S2让他在办公室等着，自己将问题反映给了总统，总统询问所有议员的意见，多数议员表示支持分时段收费，白天0.9元/度，晚上1元/度，于是总统发表声明。普通民众乙拿到最新决议。</a:t>
            </a:r>
          </a:p>
          <a:p>
            <a:r>
              <a:rPr lang="zh-CN" altLang="en-US" b="1"/>
              <a:t>3、“总统”离开场景</a:t>
            </a:r>
            <a:endParaRPr lang="zh-CN" altLang="en-US"/>
          </a:p>
          <a:p>
            <a:r>
              <a:rPr lang="zh-CN" altLang="en-US"/>
              <a:t>因为某些情况，“总统”缺失，议员各自发表声明，推选新的“总统”。“总统”大选期间政府停业，拒绝普通民众的请求。</a:t>
            </a:r>
          </a:p>
        </p:txBody>
      </p:sp>
      <p:pic>
        <p:nvPicPr>
          <p:cNvPr id="3" name="图片 2"/>
          <p:cNvPicPr>
            <a:picLocks noChangeAspect="1"/>
          </p:cNvPicPr>
          <p:nvPr/>
        </p:nvPicPr>
        <p:blipFill>
          <a:blip r:embed="rId3"/>
          <a:stretch>
            <a:fillRect/>
          </a:stretch>
        </p:blipFill>
        <p:spPr>
          <a:xfrm>
            <a:off x="6795770" y="1508125"/>
            <a:ext cx="4241800" cy="2280920"/>
          </a:xfrm>
          <a:prstGeom prst="rect">
            <a:avLst/>
          </a:prstGeom>
        </p:spPr>
      </p:pic>
      <p:pic>
        <p:nvPicPr>
          <p:cNvPr id="4" name="图片 3"/>
          <p:cNvPicPr>
            <a:picLocks noChangeAspect="1"/>
          </p:cNvPicPr>
          <p:nvPr/>
        </p:nvPicPr>
        <p:blipFill>
          <a:blip r:embed="rId4"/>
          <a:stretch>
            <a:fillRect/>
          </a:stretch>
        </p:blipFill>
        <p:spPr>
          <a:xfrm>
            <a:off x="6966585" y="3951605"/>
            <a:ext cx="3900170" cy="2524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9.3.2</a:t>
            </a:r>
            <a:r>
              <a:rPr lang="zh-CN" altLang="en-US" sz="2800" b="1" dirty="0">
                <a:sym typeface="+mn-ea"/>
              </a:rPr>
              <a:t>  </a:t>
            </a:r>
            <a:r>
              <a:rPr lang="en-US" altLang="zh-CN" sz="2800" b="1" dirty="0">
                <a:sym typeface="+mn-ea"/>
              </a:rPr>
              <a:t>Zab</a:t>
            </a:r>
            <a:r>
              <a:rPr lang="zh-CN" altLang="en-US" sz="2800" b="1" dirty="0">
                <a:sym typeface="+mn-ea"/>
              </a:rPr>
              <a:t>算法</a:t>
            </a:r>
            <a:endParaRPr lang="en-US" altLang="zh-CN" sz="2800" b="1" dirty="0"/>
          </a:p>
        </p:txBody>
      </p:sp>
      <p:sp>
        <p:nvSpPr>
          <p:cNvPr id="6" name="文本框 5"/>
          <p:cNvSpPr txBox="1"/>
          <p:nvPr/>
        </p:nvSpPr>
        <p:spPr>
          <a:xfrm>
            <a:off x="737235" y="1399540"/>
            <a:ext cx="5490845" cy="368300"/>
          </a:xfrm>
          <a:prstGeom prst="rect">
            <a:avLst/>
          </a:prstGeom>
          <a:noFill/>
        </p:spPr>
        <p:txBody>
          <a:bodyPr wrap="square" rtlCol="0">
            <a:spAutoFit/>
          </a:bodyPr>
          <a:lstStyle/>
          <a:p>
            <a:r>
              <a:rPr lang="zh-CN" altLang="en-US">
                <a:sym typeface="+mn-ea"/>
              </a:rPr>
              <a:t>了解Paxos算法</a:t>
            </a:r>
            <a:endParaRPr lang="zh-CN" altLang="en-US"/>
          </a:p>
        </p:txBody>
      </p:sp>
      <p:sp>
        <p:nvSpPr>
          <p:cNvPr id="8" name="文本框 7"/>
          <p:cNvSpPr txBox="1"/>
          <p:nvPr/>
        </p:nvSpPr>
        <p:spPr>
          <a:xfrm>
            <a:off x="607695" y="2123440"/>
            <a:ext cx="10247630" cy="2030095"/>
          </a:xfrm>
          <a:prstGeom prst="rect">
            <a:avLst/>
          </a:prstGeom>
          <a:noFill/>
        </p:spPr>
        <p:txBody>
          <a:bodyPr wrap="square" rtlCol="0">
            <a:spAutoFit/>
          </a:bodyPr>
          <a:lstStyle/>
          <a:p>
            <a:r>
              <a:rPr lang="en-US" altLang="zh-CN" b="1"/>
              <a:t>小岛（Island）—— Zookeeper Server Cluster</a:t>
            </a:r>
          </a:p>
          <a:p>
            <a:r>
              <a:rPr lang="en-US" altLang="zh-CN" b="1"/>
              <a:t>议员（Senator）—— Zookeeper Server</a:t>
            </a:r>
          </a:p>
          <a:p>
            <a:r>
              <a:rPr lang="en-US" altLang="zh-CN" b="1"/>
              <a:t>提议（Proposal）—— ZNode Change(Create/Delete/SetData…)</a:t>
            </a:r>
          </a:p>
          <a:p>
            <a:r>
              <a:rPr lang="en-US" altLang="zh-CN" b="1"/>
              <a:t>提议编号（PID）—— Zxid(ZooKeeperTransactionId)</a:t>
            </a:r>
          </a:p>
          <a:p>
            <a:r>
              <a:rPr lang="en-US" altLang="zh-CN" b="1"/>
              <a:t>总统	               </a:t>
            </a:r>
            <a:r>
              <a:rPr lang="en-US" altLang="zh-CN" b="1">
                <a:sym typeface="+mn-ea"/>
              </a:rPr>
              <a:t>——   </a:t>
            </a:r>
            <a:r>
              <a:rPr lang="en-US" altLang="zh-CN" b="1"/>
              <a:t>Leader</a:t>
            </a:r>
          </a:p>
          <a:p>
            <a:r>
              <a:rPr lang="en-US" altLang="zh-CN" b="1"/>
              <a:t>普通议员              </a:t>
            </a:r>
            <a:r>
              <a:rPr lang="en-US" altLang="zh-CN" b="1">
                <a:sym typeface="+mn-ea"/>
              </a:rPr>
              <a:t>——   </a:t>
            </a:r>
            <a:r>
              <a:rPr lang="en-US" altLang="zh-CN" b="1"/>
              <a:t>Follower</a:t>
            </a:r>
          </a:p>
          <a:p>
            <a:r>
              <a:rPr lang="en-US" altLang="zh-CN" b="1"/>
              <a:t>普通民众             </a:t>
            </a:r>
            <a:r>
              <a:rPr lang="en-US" altLang="zh-CN" b="1">
                <a:sym typeface="+mn-ea"/>
              </a:rPr>
              <a:t>  ——   Client</a:t>
            </a:r>
            <a:endParaRPr lang="en-US" altLang="zh-CN" b="1"/>
          </a:p>
        </p:txBody>
      </p:sp>
      <p:sp>
        <p:nvSpPr>
          <p:cNvPr id="2" name="文本框 1"/>
          <p:cNvSpPr txBox="1"/>
          <p:nvPr/>
        </p:nvSpPr>
        <p:spPr>
          <a:xfrm>
            <a:off x="607695" y="4595495"/>
            <a:ext cx="9773285" cy="1938020"/>
          </a:xfrm>
          <a:prstGeom prst="rect">
            <a:avLst/>
          </a:prstGeom>
          <a:noFill/>
        </p:spPr>
        <p:txBody>
          <a:bodyPr wrap="square" rtlCol="0">
            <a:spAutoFit/>
          </a:bodyPr>
          <a:lstStyle/>
          <a:p>
            <a:r>
              <a:rPr lang="en-US" altLang="zh-CN" sz="2400"/>
              <a:t>Paxos</a:t>
            </a:r>
            <a:r>
              <a:rPr lang="zh-CN" altLang="en-US" sz="2400"/>
              <a:t>假设</a:t>
            </a:r>
            <a:r>
              <a:rPr lang="en-US" altLang="zh-CN" sz="2400"/>
              <a:t>:</a:t>
            </a:r>
            <a:r>
              <a:rPr lang="zh-CN" altLang="en-US" sz="2400"/>
              <a:t>人人平等</a:t>
            </a:r>
          </a:p>
          <a:p>
            <a:r>
              <a:rPr lang="zh-CN" altLang="en-US" sz="2400"/>
              <a:t>存在一个问题：在某种情况下会产生一直解决不了冲突问题</a:t>
            </a:r>
          </a:p>
          <a:p>
            <a:endParaRPr lang="zh-CN" altLang="en-US" sz="2400"/>
          </a:p>
          <a:p>
            <a:r>
              <a:rPr lang="zh-CN" altLang="en-US" sz="2400"/>
              <a:t>解决方法：设置一个总统</a:t>
            </a:r>
            <a:r>
              <a:rPr lang="en-US" altLang="zh-CN" sz="2400"/>
              <a:t>(Leader)</a:t>
            </a:r>
            <a:r>
              <a:rPr lang="zh-CN" altLang="en-US" sz="2400"/>
              <a:t>。如果议员有自己的提议，必须发给总统并由总统来提出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811655" y="1260475"/>
            <a:ext cx="9542145" cy="28314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8"/>
          <p:cNvSpPr/>
          <p:nvPr/>
        </p:nvSpPr>
        <p:spPr>
          <a:xfrm>
            <a:off x="2007870" y="1413510"/>
            <a:ext cx="8003540" cy="1331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19</a:t>
            </a:fld>
            <a:endParaRPr lang="en-US" altLang="zh-CN">
              <a:solidFill>
                <a:schemeClr val="bg2"/>
              </a:solidFill>
            </a:endParaRPr>
          </a:p>
        </p:txBody>
      </p:sp>
      <p:sp>
        <p:nvSpPr>
          <p:cNvPr id="3" name="TextBox 2"/>
          <p:cNvSpPr txBox="1"/>
          <p:nvPr/>
        </p:nvSpPr>
        <p:spPr>
          <a:xfrm>
            <a:off x="261620" y="4168140"/>
            <a:ext cx="11668760" cy="2553335"/>
          </a:xfrm>
          <a:prstGeom prst="rect">
            <a:avLst/>
          </a:prstGeom>
          <a:noFill/>
        </p:spPr>
        <p:txBody>
          <a:bodyPr wrap="square" rtlCol="0">
            <a:spAutoFit/>
          </a:bodyPr>
          <a:lstStyle/>
          <a:p>
            <a:pPr indent="0">
              <a:buFont typeface="Wingdings" panose="05000000000000000000" pitchFamily="2" charset="2"/>
              <a:buNone/>
            </a:pPr>
            <a:r>
              <a:rPr lang="en-US" altLang="zh-CN" sz="2000" dirty="0">
                <a:latin typeface="微软雅黑" panose="020B0503020204020204" charset="-122"/>
                <a:ea typeface="微软雅黑" panose="020B0503020204020204" charset="-122"/>
              </a:rPr>
              <a:t>Server </a:t>
            </a:r>
            <a:r>
              <a:rPr lang="zh-CN" altLang="en-US" sz="2000" dirty="0">
                <a:latin typeface="微软雅黑" panose="020B0503020204020204" charset="-122"/>
                <a:ea typeface="微软雅黑" panose="020B0503020204020204" charset="-122"/>
                <a:sym typeface="+mn-ea"/>
              </a:rPr>
              <a:t>对外的服务端口默认是2181。</a:t>
            </a:r>
            <a:r>
              <a:rPr lang="en-US" altLang="zh-CN" sz="2000" dirty="0">
                <a:latin typeface="微软雅黑" panose="020B0503020204020204" charset="-122"/>
                <a:ea typeface="微软雅黑" panose="020B0503020204020204" charset="-122"/>
                <a:sym typeface="+mn-ea"/>
              </a:rPr>
              <a:t>Server</a:t>
            </a:r>
            <a:r>
              <a:rPr lang="zh-CN" altLang="en-US" sz="2000" dirty="0">
                <a:latin typeface="微软雅黑" panose="020B0503020204020204" charset="-122"/>
                <a:ea typeface="微软雅黑" panose="020B0503020204020204" charset="-122"/>
                <a:sym typeface="+mn-ea"/>
              </a:rPr>
              <a:t>主要两个角色：</a:t>
            </a:r>
            <a:r>
              <a:rPr lang="en-US" altLang="zh-CN" sz="2000" dirty="0">
                <a:latin typeface="微软雅黑" panose="020B0503020204020204" charset="-122"/>
                <a:ea typeface="微软雅黑" panose="020B0503020204020204" charset="-122"/>
                <a:sym typeface="+mn-ea"/>
              </a:rPr>
              <a:t>Leader</a:t>
            </a:r>
            <a:r>
              <a:rPr lang="zh-CN" altLang="en-US" sz="2000" dirty="0">
                <a:latin typeface="微软雅黑" panose="020B0503020204020204" charset="-122"/>
                <a:ea typeface="微软雅黑" panose="020B0503020204020204" charset="-122"/>
                <a:sym typeface="+mn-ea"/>
              </a:rPr>
              <a:t>、</a:t>
            </a:r>
            <a:r>
              <a:rPr lang="en-US" altLang="zh-CN" sz="2000" dirty="0">
                <a:latin typeface="微软雅黑" panose="020B0503020204020204" charset="-122"/>
                <a:ea typeface="微软雅黑" panose="020B0503020204020204" charset="-122"/>
                <a:sym typeface="+mn-ea"/>
              </a:rPr>
              <a:t>Follower</a:t>
            </a:r>
            <a:r>
              <a:rPr lang="zh-CN" altLang="en-US" sz="2000" dirty="0">
                <a:latin typeface="微软雅黑" panose="020B0503020204020204" charset="-122"/>
                <a:ea typeface="微软雅黑" panose="020B0503020204020204" charset="-122"/>
                <a:sym typeface="+mn-ea"/>
              </a:rPr>
              <a:t>。</a:t>
            </a:r>
            <a:endParaRPr lang="en-US" altLang="zh-CN" sz="2000" dirty="0">
              <a:latin typeface="微软雅黑" panose="020B0503020204020204" charset="-122"/>
              <a:ea typeface="微软雅黑" panose="020B0503020204020204" charset="-122"/>
            </a:endParaRPr>
          </a:p>
          <a:p>
            <a:pPr marL="285750" indent="-285750">
              <a:buFont typeface="Wingdings" panose="05000000000000000000" pitchFamily="2" charset="2"/>
              <a:buChar char="Ø"/>
            </a:pPr>
            <a:r>
              <a:rPr lang="en-US" altLang="zh-CN" sz="2000" dirty="0">
                <a:latin typeface="微软雅黑" panose="020B0503020204020204" charset="-122"/>
                <a:ea typeface="微软雅黑" panose="020B0503020204020204" charset="-122"/>
              </a:rPr>
              <a:t>Leader</a:t>
            </a:r>
            <a:r>
              <a:rPr lang="zh-CN" altLang="en-US" sz="2000" dirty="0">
                <a:latin typeface="微软雅黑" panose="020B0503020204020204" charset="-122"/>
                <a:ea typeface="微软雅黑" panose="020B0503020204020204" charset="-122"/>
              </a:rPr>
              <a:t>：负责进行投票的发起和决议，更新系统状态；</a:t>
            </a:r>
            <a:endParaRPr lang="en-US" altLang="zh-CN" sz="2000" dirty="0">
              <a:latin typeface="微软雅黑" panose="020B0503020204020204" charset="-122"/>
              <a:ea typeface="微软雅黑" panose="020B0503020204020204" charset="-122"/>
            </a:endParaRPr>
          </a:p>
          <a:p>
            <a:pPr marL="285750" indent="-285750">
              <a:buFont typeface="Wingdings" panose="05000000000000000000" pitchFamily="2" charset="2"/>
              <a:buChar char="Ø"/>
            </a:pPr>
            <a:r>
              <a:rPr lang="en-US" altLang="zh-CN" sz="2000" dirty="0">
                <a:latin typeface="微软雅黑" panose="020B0503020204020204" charset="-122"/>
                <a:ea typeface="微软雅黑" panose="020B0503020204020204" charset="-122"/>
              </a:rPr>
              <a:t>Follower</a:t>
            </a:r>
            <a:r>
              <a:rPr lang="zh-CN" altLang="en-US" sz="2000" dirty="0">
                <a:latin typeface="微软雅黑" panose="020B0503020204020204" charset="-122"/>
                <a:ea typeface="微软雅黑" panose="020B0503020204020204" charset="-122"/>
              </a:rPr>
              <a:t>：接收客户端请求并向客户端返回结果，在选取过程中参与投票；</a:t>
            </a:r>
            <a:endParaRPr lang="en-US" altLang="zh-CN" sz="2000" dirty="0">
              <a:latin typeface="微软雅黑" panose="020B0503020204020204" charset="-122"/>
              <a:ea typeface="微软雅黑" panose="020B0503020204020204" charset="-122"/>
            </a:endParaRPr>
          </a:p>
          <a:p>
            <a:pPr marL="285750" indent="-285750">
              <a:buFont typeface="Wingdings" panose="05000000000000000000" pitchFamily="2" charset="2"/>
              <a:buChar char="Ø"/>
            </a:pPr>
            <a:r>
              <a:rPr lang="en-US" altLang="zh-CN" sz="2000" dirty="0">
                <a:latin typeface="微软雅黑" panose="020B0503020204020204" charset="-122"/>
                <a:ea typeface="微软雅黑" panose="020B0503020204020204" charset="-122"/>
              </a:rPr>
              <a:t>Client</a:t>
            </a:r>
            <a:r>
              <a:rPr lang="zh-CN" altLang="en-US" sz="2000" dirty="0">
                <a:latin typeface="微软雅黑" panose="020B0503020204020204" charset="-122"/>
                <a:ea typeface="微软雅黑" panose="020B0503020204020204" charset="-122"/>
              </a:rPr>
              <a:t>：请求发起方。</a:t>
            </a:r>
            <a:endParaRPr lang="en-US" altLang="zh-CN" sz="2000" dirty="0">
              <a:latin typeface="微软雅黑" panose="020B0503020204020204" charset="-122"/>
              <a:ea typeface="微软雅黑" panose="020B0503020204020204" charset="-122"/>
            </a:endParaRPr>
          </a:p>
          <a:p>
            <a:pPr marL="285750" indent="-285750">
              <a:buFont typeface="Wingdings" panose="05000000000000000000" pitchFamily="2" charset="2"/>
              <a:buChar char="Ø"/>
            </a:pPr>
            <a:endParaRPr lang="zh-CN" altLang="en-US" sz="2000" dirty="0">
              <a:latin typeface="微软雅黑" panose="020B0503020204020204" charset="-122"/>
              <a:ea typeface="微软雅黑" panose="020B0503020204020204" charset="-122"/>
            </a:endParaRPr>
          </a:p>
          <a:p>
            <a:pPr indent="0">
              <a:buFont typeface="Wingdings" panose="05000000000000000000" pitchFamily="2" charset="2"/>
              <a:buNone/>
            </a:pPr>
            <a:r>
              <a:rPr lang="zh-CN" altLang="en-US" sz="2000" dirty="0">
                <a:latin typeface="微软雅黑" panose="020B0503020204020204" charset="-122"/>
                <a:ea typeface="微软雅黑" panose="020B0503020204020204" charset="-122"/>
              </a:rPr>
              <a:t>会话（Session）：</a:t>
            </a:r>
            <a:r>
              <a:rPr lang="en-US" altLang="zh-CN" sz="2000" dirty="0">
                <a:latin typeface="微软雅黑" panose="020B0503020204020204" charset="-122"/>
                <a:ea typeface="微软雅黑" panose="020B0503020204020204" charset="-122"/>
                <a:sym typeface="+mn-ea"/>
              </a:rPr>
              <a:t>Client</a:t>
            </a:r>
            <a:r>
              <a:rPr lang="zh-CN" altLang="en-US" sz="2000" dirty="0">
                <a:latin typeface="微软雅黑" panose="020B0503020204020204" charset="-122"/>
                <a:ea typeface="微软雅黑" panose="020B0503020204020204" charset="-122"/>
                <a:sym typeface="+mn-ea"/>
              </a:rPr>
              <a:t>与</a:t>
            </a:r>
            <a:r>
              <a:rPr lang="en-US" altLang="zh-CN" sz="2000" dirty="0">
                <a:latin typeface="微软雅黑" panose="020B0503020204020204" charset="-122"/>
                <a:ea typeface="微软雅黑" panose="020B0503020204020204" charset="-122"/>
                <a:sym typeface="+mn-ea"/>
              </a:rPr>
              <a:t>Server</a:t>
            </a:r>
            <a:r>
              <a:rPr lang="zh-CN" altLang="en-US" sz="2000" dirty="0">
                <a:latin typeface="微软雅黑" panose="020B0503020204020204" charset="-122"/>
                <a:ea typeface="微软雅黑" panose="020B0503020204020204" charset="-122"/>
                <a:sym typeface="+mn-ea"/>
              </a:rPr>
              <a:t>之间建立的连接</a:t>
            </a:r>
          </a:p>
          <a:p>
            <a:pPr indent="0">
              <a:buFont typeface="Wingdings" panose="05000000000000000000" pitchFamily="2" charset="2"/>
              <a:buNone/>
            </a:pPr>
            <a:r>
              <a:rPr lang="zh-CN" altLang="en-US" sz="2000" dirty="0">
                <a:latin typeface="微软雅黑" panose="020B0503020204020204" charset="-122"/>
                <a:ea typeface="微软雅黑" panose="020B0503020204020204" charset="-122"/>
                <a:sym typeface="+mn-ea"/>
              </a:rPr>
              <a:t>通过建立连接，</a:t>
            </a:r>
            <a:r>
              <a:rPr lang="en-US" altLang="zh-CN" sz="2000" dirty="0">
                <a:latin typeface="微软雅黑" panose="020B0503020204020204" charset="-122"/>
                <a:ea typeface="微软雅黑" panose="020B0503020204020204" charset="-122"/>
                <a:sym typeface="+mn-ea"/>
              </a:rPr>
              <a:t>Client</a:t>
            </a:r>
            <a:r>
              <a:rPr lang="zh-CN" altLang="en-US" sz="2000" dirty="0">
                <a:latin typeface="微软雅黑" panose="020B0503020204020204" charset="-122"/>
                <a:ea typeface="微软雅黑" panose="020B0503020204020204" charset="-122"/>
                <a:sym typeface="+mn-ea"/>
              </a:rPr>
              <a:t>发送请求并接受响应，同时还能通过该连接接收来自服务器的Watch事件通知</a:t>
            </a:r>
          </a:p>
          <a:p>
            <a:pPr indent="0">
              <a:buFont typeface="Wingdings" panose="05000000000000000000" pitchFamily="2" charset="2"/>
              <a:buNone/>
            </a:pPr>
            <a:r>
              <a:rPr lang="zh-CN" altLang="en-US" sz="2000" dirty="0">
                <a:latin typeface="微软雅黑" panose="020B0503020204020204" charset="-122"/>
                <a:ea typeface="微软雅黑" panose="020B0503020204020204" charset="-122"/>
                <a:sym typeface="+mn-ea"/>
              </a:rPr>
              <a:t>生产环境一般采用</a:t>
            </a:r>
            <a:r>
              <a:rPr lang="zh-CN" altLang="en-US" sz="2000" b="1" dirty="0">
                <a:latin typeface="微软雅黑" panose="020B0503020204020204" charset="-122"/>
                <a:ea typeface="微软雅黑" panose="020B0503020204020204" charset="-122"/>
                <a:sym typeface="+mn-ea"/>
              </a:rPr>
              <a:t>奇数台（大于</a:t>
            </a:r>
            <a:r>
              <a:rPr lang="en-US" altLang="zh-CN" sz="2000" b="1" dirty="0">
                <a:latin typeface="微软雅黑" panose="020B0503020204020204" charset="-122"/>
                <a:ea typeface="微软雅黑" panose="020B0503020204020204" charset="-122"/>
                <a:sym typeface="+mn-ea"/>
              </a:rPr>
              <a:t>1</a:t>
            </a:r>
            <a:r>
              <a:rPr lang="zh-CN" altLang="en-US" sz="2000" b="1" dirty="0">
                <a:latin typeface="微软雅黑" panose="020B0503020204020204" charset="-122"/>
                <a:ea typeface="微软雅黑" panose="020B0503020204020204" charset="-122"/>
                <a:sym typeface="+mn-ea"/>
              </a:rPr>
              <a:t>）</a:t>
            </a:r>
            <a:r>
              <a:rPr lang="zh-CN" altLang="en-US" sz="2000" dirty="0">
                <a:latin typeface="微软雅黑" panose="020B0503020204020204" charset="-122"/>
                <a:ea typeface="微软雅黑" panose="020B0503020204020204" charset="-122"/>
                <a:sym typeface="+mn-ea"/>
              </a:rPr>
              <a:t>机器组成集群。</a:t>
            </a:r>
          </a:p>
        </p:txBody>
      </p:sp>
      <p:sp>
        <p:nvSpPr>
          <p:cNvPr id="45" name="TextBox 6"/>
          <p:cNvSpPr txBox="1"/>
          <p:nvPr/>
        </p:nvSpPr>
        <p:spPr>
          <a:xfrm>
            <a:off x="314960" y="738505"/>
            <a:ext cx="3592195" cy="521970"/>
          </a:xfrm>
          <a:prstGeom prst="rect">
            <a:avLst/>
          </a:prstGeom>
          <a:noFill/>
        </p:spPr>
        <p:txBody>
          <a:bodyPr wrap="square" rtlCol="0">
            <a:spAutoFit/>
          </a:bodyPr>
          <a:lstStyle/>
          <a:p>
            <a:r>
              <a:rPr lang="en-US" altLang="zh-CN" sz="2800" b="1" dirty="0">
                <a:sym typeface="+mn-ea"/>
              </a:rPr>
              <a:t>9.3.3</a:t>
            </a:r>
            <a:r>
              <a:rPr lang="zh-CN" altLang="en-US" sz="2800" b="1" dirty="0">
                <a:sym typeface="+mn-ea"/>
              </a:rPr>
              <a:t>  </a:t>
            </a:r>
            <a:r>
              <a:rPr lang="en-US" altLang="zh-CN" sz="2800" b="1" dirty="0">
                <a:sym typeface="+mn-ea"/>
              </a:rPr>
              <a:t>Zookeeper</a:t>
            </a:r>
            <a:r>
              <a:rPr lang="zh-CN" altLang="en-US" sz="2800" b="1" dirty="0">
                <a:sym typeface="+mn-ea"/>
              </a:rPr>
              <a:t>架构</a:t>
            </a:r>
          </a:p>
        </p:txBody>
      </p:sp>
      <p:sp>
        <p:nvSpPr>
          <p:cNvPr id="2" name="圆角矩形 1"/>
          <p:cNvSpPr/>
          <p:nvPr/>
        </p:nvSpPr>
        <p:spPr>
          <a:xfrm>
            <a:off x="2434590" y="1737995"/>
            <a:ext cx="1866900" cy="422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Follower</a:t>
            </a:r>
          </a:p>
        </p:txBody>
      </p:sp>
      <p:sp>
        <p:nvSpPr>
          <p:cNvPr id="4" name="圆角矩形 3"/>
          <p:cNvSpPr/>
          <p:nvPr/>
        </p:nvSpPr>
        <p:spPr>
          <a:xfrm>
            <a:off x="4966970" y="1737995"/>
            <a:ext cx="1866900" cy="422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Leader</a:t>
            </a:r>
          </a:p>
        </p:txBody>
      </p:sp>
      <p:sp>
        <p:nvSpPr>
          <p:cNvPr id="5" name="圆角矩形 4"/>
          <p:cNvSpPr/>
          <p:nvPr/>
        </p:nvSpPr>
        <p:spPr>
          <a:xfrm>
            <a:off x="7645400" y="1737995"/>
            <a:ext cx="1866900" cy="422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Follower</a:t>
            </a:r>
          </a:p>
        </p:txBody>
      </p:sp>
      <p:sp>
        <p:nvSpPr>
          <p:cNvPr id="6" name="矩形 5"/>
          <p:cNvSpPr/>
          <p:nvPr/>
        </p:nvSpPr>
        <p:spPr>
          <a:xfrm>
            <a:off x="2284095" y="3458845"/>
            <a:ext cx="1720850" cy="37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Client</a:t>
            </a:r>
          </a:p>
        </p:txBody>
      </p:sp>
      <p:sp>
        <p:nvSpPr>
          <p:cNvPr id="7" name="矩形 6"/>
          <p:cNvSpPr/>
          <p:nvPr/>
        </p:nvSpPr>
        <p:spPr>
          <a:xfrm>
            <a:off x="4756150" y="3458845"/>
            <a:ext cx="1720850" cy="37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Client</a:t>
            </a:r>
          </a:p>
        </p:txBody>
      </p:sp>
      <p:sp>
        <p:nvSpPr>
          <p:cNvPr id="8" name="矩形 7"/>
          <p:cNvSpPr/>
          <p:nvPr/>
        </p:nvSpPr>
        <p:spPr>
          <a:xfrm>
            <a:off x="7349490" y="3458845"/>
            <a:ext cx="1720850" cy="37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Client</a:t>
            </a:r>
          </a:p>
        </p:txBody>
      </p:sp>
      <p:cxnSp>
        <p:nvCxnSpPr>
          <p:cNvPr id="17" name="曲线连接符 16"/>
          <p:cNvCxnSpPr>
            <a:stCxn id="6" idx="0"/>
            <a:endCxn id="2" idx="2"/>
          </p:cNvCxnSpPr>
          <p:nvPr/>
        </p:nvCxnSpPr>
        <p:spPr>
          <a:xfrm rot="16200000">
            <a:off x="2606675" y="2697480"/>
            <a:ext cx="1298575" cy="22352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矩形 17"/>
          <p:cNvSpPr/>
          <p:nvPr/>
        </p:nvSpPr>
        <p:spPr>
          <a:xfrm>
            <a:off x="9512300" y="3458845"/>
            <a:ext cx="1720850" cy="37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Client</a:t>
            </a:r>
          </a:p>
        </p:txBody>
      </p:sp>
      <p:cxnSp>
        <p:nvCxnSpPr>
          <p:cNvPr id="19" name="曲线连接符 18"/>
          <p:cNvCxnSpPr>
            <a:stCxn id="7" idx="0"/>
            <a:endCxn id="4" idx="2"/>
          </p:cNvCxnSpPr>
          <p:nvPr/>
        </p:nvCxnSpPr>
        <p:spPr>
          <a:xfrm rot="16200000">
            <a:off x="5108575" y="2667635"/>
            <a:ext cx="1298575" cy="283845"/>
          </a:xfrm>
          <a:prstGeom prst="curvedConnector3">
            <a:avLst>
              <a:gd name="adj1" fmla="val 4997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曲线连接符 19"/>
          <p:cNvCxnSpPr>
            <a:stCxn id="8" idx="0"/>
            <a:endCxn id="4" idx="2"/>
          </p:cNvCxnSpPr>
          <p:nvPr/>
        </p:nvCxnSpPr>
        <p:spPr>
          <a:xfrm rot="16200000" flipV="1">
            <a:off x="6405245" y="1654810"/>
            <a:ext cx="1298575" cy="2309495"/>
          </a:xfrm>
          <a:prstGeom prst="curvedConnector3">
            <a:avLst>
              <a:gd name="adj1" fmla="val 4997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曲线连接符 20"/>
          <p:cNvCxnSpPr>
            <a:stCxn id="18" idx="0"/>
            <a:endCxn id="5" idx="2"/>
          </p:cNvCxnSpPr>
          <p:nvPr/>
        </p:nvCxnSpPr>
        <p:spPr>
          <a:xfrm rot="16200000" flipV="1">
            <a:off x="8825865" y="1912620"/>
            <a:ext cx="1298575" cy="1793875"/>
          </a:xfrm>
          <a:prstGeom prst="curvedConnector3">
            <a:avLst>
              <a:gd name="adj1" fmla="val 4997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5" idx="1"/>
            <a:endCxn id="4" idx="3"/>
          </p:cNvCxnSpPr>
          <p:nvPr/>
        </p:nvCxnSpPr>
        <p:spPr>
          <a:xfrm flipH="1">
            <a:off x="6833870" y="1949450"/>
            <a:ext cx="81153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2" idx="3"/>
            <a:endCxn id="4" idx="1"/>
          </p:cNvCxnSpPr>
          <p:nvPr/>
        </p:nvCxnSpPr>
        <p:spPr>
          <a:xfrm>
            <a:off x="4301490" y="1949450"/>
            <a:ext cx="66548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r>
              <a:rPr lang="zh-CN" altLang="en-US" sz="2800" b="1" dirty="0">
                <a:solidFill>
                  <a:srgbClr val="B23033"/>
                </a:solidFill>
                <a:latin typeface="微软雅黑" panose="020B0503020204020204" charset="-122"/>
                <a:ea typeface="微软雅黑" panose="020B0503020204020204" charset="-122"/>
              </a:rPr>
              <a:t>目  录</a:t>
            </a:r>
          </a:p>
        </p:txBody>
      </p:sp>
      <p:grpSp>
        <p:nvGrpSpPr>
          <p:cNvPr id="15" name="组合 14"/>
          <p:cNvGrpSpPr/>
          <p:nvPr/>
        </p:nvGrpSpPr>
        <p:grpSpPr>
          <a:xfrm>
            <a:off x="5674995" y="387287"/>
            <a:ext cx="5232400" cy="1126490"/>
            <a:chOff x="5655310" y="2108835"/>
            <a:chExt cx="5232400" cy="1126490"/>
          </a:xfrm>
        </p:grpSpPr>
        <p:sp>
          <p:nvSpPr>
            <p:cNvPr id="16" name="TextBox 5"/>
            <p:cNvSpPr txBox="1"/>
            <p:nvPr/>
          </p:nvSpPr>
          <p:spPr>
            <a:xfrm>
              <a:off x="7141210" y="2565583"/>
              <a:ext cx="3746500" cy="341630"/>
            </a:xfrm>
            <a:prstGeom prst="rect">
              <a:avLst/>
            </a:prstGeom>
            <a:noFill/>
          </p:spPr>
          <p:txBody>
            <a:bodyPr wrap="square" lIns="65023" tIns="32511" rIns="65023" bIns="32511" rtlCol="0">
              <a:spAutoFit/>
            </a:bodyPr>
            <a:lstStyle/>
            <a:p>
              <a:r>
                <a:rPr lang="en-US" altLang="zh-CN" b="1" dirty="0" err="1">
                  <a:solidFill>
                    <a:schemeClr val="tx1">
                      <a:lumMod val="75000"/>
                      <a:lumOff val="25000"/>
                    </a:schemeClr>
                  </a:solidFill>
                  <a:latin typeface="微软雅黑" panose="020B0503020204020204" charset="-122"/>
                  <a:ea typeface="微软雅黑" panose="020B0503020204020204" charset="-122"/>
                </a:rPr>
                <a:t>ZooKeeper</a:t>
              </a:r>
              <a:r>
                <a:rPr lang="zh-CN" altLang="en-US" b="1" dirty="0">
                  <a:solidFill>
                    <a:schemeClr val="tx1">
                      <a:lumMod val="75000"/>
                      <a:lumOff val="25000"/>
                    </a:schemeClr>
                  </a:solidFill>
                  <a:latin typeface="微软雅黑" panose="020B0503020204020204" charset="-122"/>
                  <a:ea typeface="微软雅黑" panose="020B0503020204020204" charset="-122"/>
                </a:rPr>
                <a:t>简介</a:t>
              </a:r>
            </a:p>
          </p:txBody>
        </p:sp>
        <p:grpSp>
          <p:nvGrpSpPr>
            <p:cNvPr id="3" name="组合 2"/>
            <p:cNvGrpSpPr/>
            <p:nvPr/>
          </p:nvGrpSpPr>
          <p:grpSpPr>
            <a:xfrm>
              <a:off x="5655310" y="2108835"/>
              <a:ext cx="4630420" cy="1126490"/>
              <a:chOff x="8906" y="3321"/>
              <a:chExt cx="7292" cy="1774"/>
            </a:xfrm>
          </p:grpSpPr>
          <p:cxnSp>
            <p:nvCxnSpPr>
              <p:cNvPr id="18" name="直接连接符 17"/>
              <p:cNvCxnSpPr/>
              <p:nvPr/>
            </p:nvCxnSpPr>
            <p:spPr>
              <a:xfrm>
                <a:off x="11274" y="4864"/>
                <a:ext cx="49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8906" y="3321"/>
                <a:ext cx="1574" cy="1775"/>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80"/>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6" name="TextBox 12"/>
                <p:cNvSpPr txBox="1"/>
                <p:nvPr/>
              </p:nvSpPr>
              <p:spPr>
                <a:xfrm>
                  <a:off x="4400418" y="1304174"/>
                  <a:ext cx="287904"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01</a:t>
                  </a:r>
                </a:p>
              </p:txBody>
            </p:sp>
          </p:grpSp>
        </p:grpSp>
      </p:grpSp>
      <p:grpSp>
        <p:nvGrpSpPr>
          <p:cNvPr id="17" name="组合 16"/>
          <p:cNvGrpSpPr/>
          <p:nvPr/>
        </p:nvGrpSpPr>
        <p:grpSpPr>
          <a:xfrm>
            <a:off x="5686483" y="1372979"/>
            <a:ext cx="4961890" cy="1123315"/>
            <a:chOff x="5655310" y="3308533"/>
            <a:chExt cx="4961890" cy="1123315"/>
          </a:xfrm>
        </p:grpSpPr>
        <p:sp>
          <p:nvSpPr>
            <p:cNvPr id="22" name="TextBox 39"/>
            <p:cNvSpPr txBox="1"/>
            <p:nvPr/>
          </p:nvSpPr>
          <p:spPr>
            <a:xfrm>
              <a:off x="7141210" y="3761288"/>
              <a:ext cx="3475990" cy="341630"/>
            </a:xfrm>
            <a:prstGeom prst="rect">
              <a:avLst/>
            </a:prstGeom>
            <a:noFill/>
          </p:spPr>
          <p:txBody>
            <a:bodyPr wrap="square" lIns="65023" tIns="32511" rIns="65023" bIns="32511" rtlCol="0">
              <a:spAutoFit/>
            </a:bodyPr>
            <a:lstStyle/>
            <a:p>
              <a:pPr algn="l"/>
              <a:r>
                <a:rPr lang="en-US" altLang="zh-CN" b="1" dirty="0" err="1">
                  <a:solidFill>
                    <a:schemeClr val="tx1">
                      <a:lumMod val="75000"/>
                      <a:lumOff val="25000"/>
                    </a:schemeClr>
                  </a:solidFill>
                  <a:latin typeface="微软雅黑" panose="020B0503020204020204" charset="-122"/>
                  <a:ea typeface="微软雅黑" panose="020B0503020204020204" charset="-122"/>
                  <a:sym typeface="+mn-ea"/>
                </a:rPr>
                <a:t>ZooKeeper</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的安装</a:t>
              </a:r>
              <a:endParaRPr lang="zh-CN"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9" name="直接连接符 18"/>
            <p:cNvCxnSpPr/>
            <p:nvPr/>
          </p:nvCxnSpPr>
          <p:spPr>
            <a:xfrm>
              <a:off x="7158990" y="4278813"/>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1" name="组合 48"/>
            <p:cNvGrpSpPr/>
            <p:nvPr/>
          </p:nvGrpSpPr>
          <p:grpSpPr>
            <a:xfrm>
              <a:off x="5655310" y="3308533"/>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5" name="TextBox 61"/>
              <p:cNvSpPr txBox="1"/>
              <p:nvPr/>
            </p:nvSpPr>
            <p:spPr>
              <a:xfrm>
                <a:off x="4381562" y="1944357"/>
                <a:ext cx="306759"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02</a:t>
                </a:r>
              </a:p>
            </p:txBody>
          </p:sp>
        </p:gr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5685386" y="2333214"/>
            <a:ext cx="4630420" cy="1126490"/>
            <a:chOff x="5674995" y="3836151"/>
            <a:chExt cx="4630420" cy="1126490"/>
          </a:xfrm>
        </p:grpSpPr>
        <p:grpSp>
          <p:nvGrpSpPr>
            <p:cNvPr id="4" name="组合 3"/>
            <p:cNvGrpSpPr/>
            <p:nvPr/>
          </p:nvGrpSpPr>
          <p:grpSpPr>
            <a:xfrm>
              <a:off x="5674995" y="3836151"/>
              <a:ext cx="4630420" cy="1126490"/>
              <a:chOff x="8906" y="3321"/>
              <a:chExt cx="7292" cy="1774"/>
            </a:xfrm>
          </p:grpSpPr>
          <p:cxnSp>
            <p:nvCxnSpPr>
              <p:cNvPr id="5" name="直接连接符 4"/>
              <p:cNvCxnSpPr/>
              <p:nvPr/>
            </p:nvCxnSpPr>
            <p:spPr>
              <a:xfrm>
                <a:off x="11274" y="4864"/>
                <a:ext cx="49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 name="组合 43"/>
              <p:cNvGrpSpPr/>
              <p:nvPr/>
            </p:nvGrpSpPr>
            <p:grpSpPr>
              <a:xfrm>
                <a:off x="8906" y="3321"/>
                <a:ext cx="1574" cy="1775"/>
                <a:chOff x="4231809" y="1059102"/>
                <a:chExt cx="570731" cy="643494"/>
              </a:xfrm>
            </p:grpSpPr>
            <p:grpSp>
              <p:nvGrpSpPr>
                <p:cNvPr id="8" name="组合 44"/>
                <p:cNvGrpSpPr/>
                <p:nvPr/>
              </p:nvGrpSpPr>
              <p:grpSpPr>
                <a:xfrm>
                  <a:off x="4231809" y="1059102"/>
                  <a:ext cx="570731" cy="643494"/>
                  <a:chOff x="4067944" y="608070"/>
                  <a:chExt cx="1375279" cy="1550616"/>
                </a:xfrm>
              </p:grpSpPr>
              <p:sp>
                <p:nvSpPr>
                  <p:cNvPr id="9"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1"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12" name="TextBox 12"/>
                <p:cNvSpPr txBox="1"/>
                <p:nvPr/>
              </p:nvSpPr>
              <p:spPr>
                <a:xfrm>
                  <a:off x="4400418" y="1304174"/>
                  <a:ext cx="287904"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03</a:t>
                  </a:r>
                </a:p>
              </p:txBody>
            </p:sp>
          </p:grpSp>
        </p:grpSp>
        <p:sp>
          <p:nvSpPr>
            <p:cNvPr id="14" name="文本框 13"/>
            <p:cNvSpPr txBox="1"/>
            <p:nvPr/>
          </p:nvSpPr>
          <p:spPr>
            <a:xfrm>
              <a:off x="7164705" y="4305935"/>
              <a:ext cx="3051810" cy="368300"/>
            </a:xfrm>
            <a:prstGeom prst="rect">
              <a:avLst/>
            </a:prstGeom>
            <a:noFill/>
          </p:spPr>
          <p:txBody>
            <a:bodyPr wrap="square" rtlCol="0">
              <a:spAutoFit/>
            </a:bodyPr>
            <a:lstStyle/>
            <a:p>
              <a:pPr algn="l"/>
              <a:r>
                <a:rPr lang="en-US" altLang="zh-CN" b="1" dirty="0" err="1">
                  <a:solidFill>
                    <a:schemeClr val="tx1">
                      <a:lumMod val="75000"/>
                      <a:lumOff val="25000"/>
                    </a:schemeClr>
                  </a:solidFill>
                  <a:latin typeface="微软雅黑" panose="020B0503020204020204" charset="-122"/>
                  <a:ea typeface="微软雅黑" panose="020B0503020204020204" charset="-122"/>
                  <a:sym typeface="+mn-ea"/>
                </a:rPr>
                <a:t>ZooKeeper</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基本原理</a:t>
              </a:r>
              <a:endParaRPr lang="en-US" altLang="zh-CN" b="1"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36" name="组合 35"/>
          <p:cNvGrpSpPr/>
          <p:nvPr/>
        </p:nvGrpSpPr>
        <p:grpSpPr>
          <a:xfrm>
            <a:off x="5685386" y="3368845"/>
            <a:ext cx="4630420" cy="1126490"/>
            <a:chOff x="5674995" y="3836151"/>
            <a:chExt cx="4630420" cy="1126490"/>
          </a:xfrm>
        </p:grpSpPr>
        <p:grpSp>
          <p:nvGrpSpPr>
            <p:cNvPr id="37" name="组合 36"/>
            <p:cNvGrpSpPr/>
            <p:nvPr/>
          </p:nvGrpSpPr>
          <p:grpSpPr>
            <a:xfrm>
              <a:off x="5674995" y="3836151"/>
              <a:ext cx="4630420" cy="1126490"/>
              <a:chOff x="8906" y="3321"/>
              <a:chExt cx="7292" cy="1774"/>
            </a:xfrm>
          </p:grpSpPr>
          <p:cxnSp>
            <p:nvCxnSpPr>
              <p:cNvPr id="39" name="直接连接符 38"/>
              <p:cNvCxnSpPr/>
              <p:nvPr/>
            </p:nvCxnSpPr>
            <p:spPr>
              <a:xfrm>
                <a:off x="11274" y="4864"/>
                <a:ext cx="49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0" name="组合 43"/>
              <p:cNvGrpSpPr/>
              <p:nvPr/>
            </p:nvGrpSpPr>
            <p:grpSpPr>
              <a:xfrm>
                <a:off x="8906" y="3321"/>
                <a:ext cx="1574" cy="1775"/>
                <a:chOff x="4231809" y="1059102"/>
                <a:chExt cx="570731" cy="643494"/>
              </a:xfrm>
            </p:grpSpPr>
            <p:grpSp>
              <p:nvGrpSpPr>
                <p:cNvPr id="41" name="组合 44"/>
                <p:cNvGrpSpPr/>
                <p:nvPr/>
              </p:nvGrpSpPr>
              <p:grpSpPr>
                <a:xfrm>
                  <a:off x="4231809" y="1059102"/>
                  <a:ext cx="570731" cy="643494"/>
                  <a:chOff x="4067944" y="608070"/>
                  <a:chExt cx="1375279" cy="1550616"/>
                </a:xfrm>
              </p:grpSpPr>
              <p:sp>
                <p:nvSpPr>
                  <p:cNvPr id="43"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4"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2" name="TextBox 12"/>
                <p:cNvSpPr txBox="1"/>
                <p:nvPr/>
              </p:nvSpPr>
              <p:spPr>
                <a:xfrm>
                  <a:off x="4400418" y="1304174"/>
                  <a:ext cx="287904"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04</a:t>
                  </a:r>
                </a:p>
              </p:txBody>
            </p:sp>
          </p:grpSp>
        </p:grpSp>
        <p:sp>
          <p:nvSpPr>
            <p:cNvPr id="38" name="文本框 13"/>
            <p:cNvSpPr txBox="1"/>
            <p:nvPr/>
          </p:nvSpPr>
          <p:spPr>
            <a:xfrm>
              <a:off x="7164705" y="4305935"/>
              <a:ext cx="3051810" cy="368300"/>
            </a:xfrm>
            <a:prstGeom prst="rect">
              <a:avLst/>
            </a:prstGeom>
            <a:noFill/>
          </p:spPr>
          <p:txBody>
            <a:bodyPr wrap="square" rtlCol="0">
              <a:spAutoFit/>
            </a:bodyPr>
            <a:lstStyle/>
            <a:p>
              <a:pPr algn="l"/>
              <a:r>
                <a:rPr lang="en-US" altLang="zh-CN" b="1" dirty="0" err="1">
                  <a:solidFill>
                    <a:schemeClr val="tx1">
                      <a:lumMod val="75000"/>
                      <a:lumOff val="25000"/>
                    </a:schemeClr>
                  </a:solidFill>
                  <a:latin typeface="微软雅黑" panose="020B0503020204020204" charset="-122"/>
                  <a:ea typeface="微软雅黑" panose="020B0503020204020204" charset="-122"/>
                  <a:sym typeface="+mn-ea"/>
                </a:rPr>
                <a:t>ZooKeeper</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的简单操作</a:t>
              </a:r>
              <a:endParaRPr lang="en-US" altLang="zh-CN" b="1"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45" name="组合 44"/>
          <p:cNvGrpSpPr/>
          <p:nvPr/>
        </p:nvGrpSpPr>
        <p:grpSpPr>
          <a:xfrm>
            <a:off x="5686483" y="4351364"/>
            <a:ext cx="4630420" cy="1126490"/>
            <a:chOff x="5674995" y="3836151"/>
            <a:chExt cx="4630420" cy="1126490"/>
          </a:xfrm>
        </p:grpSpPr>
        <p:grpSp>
          <p:nvGrpSpPr>
            <p:cNvPr id="49" name="组合 48"/>
            <p:cNvGrpSpPr/>
            <p:nvPr/>
          </p:nvGrpSpPr>
          <p:grpSpPr>
            <a:xfrm>
              <a:off x="5674995" y="3836151"/>
              <a:ext cx="4630420" cy="1126490"/>
              <a:chOff x="8906" y="3321"/>
              <a:chExt cx="7292" cy="1774"/>
            </a:xfrm>
          </p:grpSpPr>
          <p:cxnSp>
            <p:nvCxnSpPr>
              <p:cNvPr id="51" name="直接连接符 50"/>
              <p:cNvCxnSpPr/>
              <p:nvPr/>
            </p:nvCxnSpPr>
            <p:spPr>
              <a:xfrm>
                <a:off x="11274" y="4864"/>
                <a:ext cx="49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2" name="组合 43"/>
              <p:cNvGrpSpPr/>
              <p:nvPr/>
            </p:nvGrpSpPr>
            <p:grpSpPr>
              <a:xfrm>
                <a:off x="8906" y="3321"/>
                <a:ext cx="1574" cy="1775"/>
                <a:chOff x="4231809" y="1059102"/>
                <a:chExt cx="570731" cy="643494"/>
              </a:xfrm>
            </p:grpSpPr>
            <p:grpSp>
              <p:nvGrpSpPr>
                <p:cNvPr id="53" name="组合 44"/>
                <p:cNvGrpSpPr/>
                <p:nvPr/>
              </p:nvGrpSpPr>
              <p:grpSpPr>
                <a:xfrm>
                  <a:off x="4231809" y="1059102"/>
                  <a:ext cx="570731" cy="643494"/>
                  <a:chOff x="4067944" y="608070"/>
                  <a:chExt cx="1375279" cy="1550616"/>
                </a:xfrm>
              </p:grpSpPr>
              <p:sp>
                <p:nvSpPr>
                  <p:cNvPr id="55"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6"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54" name="TextBox 12"/>
                <p:cNvSpPr txBox="1"/>
                <p:nvPr/>
              </p:nvSpPr>
              <p:spPr>
                <a:xfrm>
                  <a:off x="4400418" y="1304174"/>
                  <a:ext cx="287904"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05</a:t>
                  </a:r>
                </a:p>
              </p:txBody>
            </p:sp>
          </p:grpSp>
        </p:grpSp>
        <p:sp>
          <p:nvSpPr>
            <p:cNvPr id="50" name="文本框 13"/>
            <p:cNvSpPr txBox="1"/>
            <p:nvPr/>
          </p:nvSpPr>
          <p:spPr>
            <a:xfrm>
              <a:off x="7164705" y="4305935"/>
              <a:ext cx="3051810" cy="368300"/>
            </a:xfrm>
            <a:prstGeom prst="rect">
              <a:avLst/>
            </a:prstGeom>
            <a:noFill/>
          </p:spPr>
          <p:txBody>
            <a:bodyPr wrap="square" rtlCol="0">
              <a:spAutoFit/>
            </a:bodyP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rPr>
                <a:t>Zookeeper</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的特性</a:t>
              </a:r>
              <a:endParaRPr lang="en-US" altLang="zh-CN" b="1" dirty="0">
                <a:solidFill>
                  <a:schemeClr val="tx1">
                    <a:lumMod val="75000"/>
                    <a:lumOff val="25000"/>
                  </a:schemeClr>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5685848" y="5394669"/>
            <a:ext cx="4630420" cy="1126490"/>
            <a:chOff x="5674995" y="3836151"/>
            <a:chExt cx="4630420" cy="1126490"/>
          </a:xfrm>
        </p:grpSpPr>
        <p:grpSp>
          <p:nvGrpSpPr>
            <p:cNvPr id="24" name="组合 23"/>
            <p:cNvGrpSpPr/>
            <p:nvPr/>
          </p:nvGrpSpPr>
          <p:grpSpPr>
            <a:xfrm>
              <a:off x="5674995" y="3836151"/>
              <a:ext cx="4630420" cy="1126490"/>
              <a:chOff x="8906" y="3321"/>
              <a:chExt cx="7292" cy="1774"/>
            </a:xfrm>
          </p:grpSpPr>
          <p:cxnSp>
            <p:nvCxnSpPr>
              <p:cNvPr id="25" name="直接连接符 24"/>
              <p:cNvCxnSpPr/>
              <p:nvPr/>
            </p:nvCxnSpPr>
            <p:spPr>
              <a:xfrm>
                <a:off x="11274" y="4864"/>
                <a:ext cx="49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 name="组合 43"/>
              <p:cNvGrpSpPr/>
              <p:nvPr/>
            </p:nvGrpSpPr>
            <p:grpSpPr>
              <a:xfrm>
                <a:off x="8906" y="3321"/>
                <a:ext cx="1574" cy="1775"/>
                <a:chOff x="4231809" y="1059102"/>
                <a:chExt cx="570731" cy="643494"/>
              </a:xfrm>
            </p:grpSpPr>
            <p:grpSp>
              <p:nvGrpSpPr>
                <p:cNvPr id="27" name="组合 44"/>
                <p:cNvGrpSpPr/>
                <p:nvPr/>
              </p:nvGrpSpPr>
              <p:grpSpPr>
                <a:xfrm>
                  <a:off x="4231809" y="1059102"/>
                  <a:ext cx="570731" cy="643494"/>
                  <a:chOff x="4067944" y="608070"/>
                  <a:chExt cx="1375279" cy="1550616"/>
                </a:xfrm>
              </p:grpSpPr>
              <p:sp>
                <p:nvSpPr>
                  <p:cNvPr id="28"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0"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57" name="TextBox 12"/>
                <p:cNvSpPr txBox="1"/>
                <p:nvPr/>
              </p:nvSpPr>
              <p:spPr>
                <a:xfrm>
                  <a:off x="4400418" y="1304174"/>
                  <a:ext cx="287904"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06</a:t>
                  </a:r>
                </a:p>
              </p:txBody>
            </p:sp>
          </p:grpSp>
        </p:grpSp>
        <p:sp>
          <p:nvSpPr>
            <p:cNvPr id="58" name="文本框 13"/>
            <p:cNvSpPr txBox="1"/>
            <p:nvPr/>
          </p:nvSpPr>
          <p:spPr>
            <a:xfrm>
              <a:off x="7164705" y="4305935"/>
              <a:ext cx="3051810" cy="368300"/>
            </a:xfrm>
            <a:prstGeom prst="rect">
              <a:avLst/>
            </a:prstGeom>
            <a:noFill/>
          </p:spPr>
          <p:txBody>
            <a:bodyPr wrap="square" rtlCol="0">
              <a:spAutoFit/>
            </a:bodyP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rPr>
                <a:t>Zookeeper</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的应用场景</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20</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9.3.4</a:t>
            </a:r>
            <a:r>
              <a:rPr lang="zh-CN" altLang="en-US" sz="2800" b="1" dirty="0">
                <a:sym typeface="+mn-ea"/>
              </a:rPr>
              <a:t>  </a:t>
            </a:r>
            <a:r>
              <a:rPr lang="en-US" altLang="zh-CN" sz="2800" b="1" dirty="0">
                <a:sym typeface="+mn-ea"/>
              </a:rPr>
              <a:t>Zookeeper</a:t>
            </a:r>
            <a:r>
              <a:rPr lang="zh-CN" altLang="en-US" sz="2800" b="1" dirty="0">
                <a:sym typeface="+mn-ea"/>
              </a:rPr>
              <a:t>数据模型  </a:t>
            </a:r>
          </a:p>
        </p:txBody>
      </p:sp>
      <p:sp>
        <p:nvSpPr>
          <p:cNvPr id="4" name="文本框 3"/>
          <p:cNvSpPr txBox="1"/>
          <p:nvPr/>
        </p:nvSpPr>
        <p:spPr>
          <a:xfrm>
            <a:off x="314960" y="1616075"/>
            <a:ext cx="11791315" cy="3415030"/>
          </a:xfrm>
          <a:prstGeom prst="rect">
            <a:avLst/>
          </a:prstGeom>
          <a:noFill/>
        </p:spPr>
        <p:txBody>
          <a:bodyPr wrap="square" rtlCol="0">
            <a:spAutoFit/>
          </a:bodyPr>
          <a:lstStyle/>
          <a:p>
            <a:r>
              <a:rPr lang="zh-CN" altLang="en-US" sz="2400" b="1"/>
              <a:t>（</a:t>
            </a:r>
            <a:r>
              <a:rPr lang="en-US" altLang="zh-CN" sz="2400" b="1"/>
              <a:t>1</a:t>
            </a:r>
            <a:r>
              <a:rPr lang="zh-CN" altLang="en-US" sz="2400" b="1"/>
              <a:t>）树形层次结构</a:t>
            </a:r>
            <a:endParaRPr lang="zh-CN" altLang="en-US" sz="2400"/>
          </a:p>
          <a:p>
            <a:r>
              <a:rPr lang="zh-CN" altLang="en-US" sz="2400"/>
              <a:t>ZooKeeper维护着一个树形层次结构，树中节点称为</a:t>
            </a:r>
            <a:r>
              <a:rPr lang="en-US" altLang="zh-CN" sz="2400"/>
              <a:t>znode </a:t>
            </a:r>
            <a:endParaRPr lang="zh-CN" altLang="en-US" sz="2400"/>
          </a:p>
          <a:p>
            <a:endParaRPr lang="zh-CN" altLang="en-US" sz="2400"/>
          </a:p>
          <a:p>
            <a:r>
              <a:rPr lang="zh-CN" altLang="en-US" sz="2400"/>
              <a:t>每个ZNode上都会保存自己的数据内容，同时会保存一系列属性信息。</a:t>
            </a:r>
            <a:r>
              <a:rPr lang="en-US" altLang="zh-CN" sz="2400"/>
              <a:t>znode</a:t>
            </a:r>
            <a:r>
              <a:rPr lang="zh-CN" altLang="en-US" sz="2400"/>
              <a:t>数据不超</a:t>
            </a:r>
            <a:r>
              <a:rPr lang="en-US" altLang="zh-CN" sz="2400"/>
              <a:t>1MB</a:t>
            </a:r>
            <a:endParaRPr lang="zh-CN" altLang="en-US" sz="2400"/>
          </a:p>
          <a:p>
            <a:endParaRPr lang="zh-CN" altLang="en-US" sz="2400"/>
          </a:p>
          <a:p>
            <a:r>
              <a:rPr lang="zh-CN" altLang="en-US" sz="2400" dirty="0">
                <a:latin typeface="微软雅黑" panose="020B0503020204020204" charset="-122"/>
                <a:ea typeface="微软雅黑" panose="020B0503020204020204" charset="-122"/>
                <a:sym typeface="+mn-ea"/>
              </a:rPr>
              <a:t>每个</a:t>
            </a:r>
            <a:r>
              <a:rPr lang="en-US" altLang="zh-CN" sz="2400" dirty="0" err="1">
                <a:latin typeface="微软雅黑" panose="020B0503020204020204" charset="-122"/>
                <a:ea typeface="微软雅黑" panose="020B0503020204020204" charset="-122"/>
                <a:sym typeface="+mn-ea"/>
              </a:rPr>
              <a:t>Znode</a:t>
            </a:r>
            <a:r>
              <a:rPr lang="zh-CN" altLang="en-US" sz="2400" dirty="0">
                <a:latin typeface="微软雅黑" panose="020B0503020204020204" charset="-122"/>
                <a:ea typeface="微软雅黑" panose="020B0503020204020204" charset="-122"/>
                <a:sym typeface="+mn-ea"/>
              </a:rPr>
              <a:t>其有一个唯一的路径标识；</a:t>
            </a:r>
          </a:p>
          <a:p>
            <a:endParaRPr lang="zh-CN" altLang="en-US" sz="2400"/>
          </a:p>
          <a:p>
            <a:r>
              <a:rPr lang="zh-CN" altLang="en-US" sz="2400"/>
              <a:t>通过工具</a:t>
            </a:r>
            <a:r>
              <a:rPr lang="zh-CN" altLang="en-US" sz="2400" b="1"/>
              <a:t>ZooInspector</a:t>
            </a:r>
            <a:r>
              <a:rPr lang="zh-CN" altLang="en-US" sz="2400"/>
              <a:t>可以查看</a:t>
            </a:r>
          </a:p>
        </p:txBody>
      </p:sp>
      <p:pic>
        <p:nvPicPr>
          <p:cNvPr id="2" name="图片 1"/>
          <p:cNvPicPr>
            <a:picLocks noChangeAspect="1"/>
          </p:cNvPicPr>
          <p:nvPr/>
        </p:nvPicPr>
        <p:blipFill>
          <a:blip r:embed="rId3"/>
          <a:stretch>
            <a:fillRect/>
          </a:stretch>
        </p:blipFill>
        <p:spPr>
          <a:xfrm>
            <a:off x="4839335" y="4792980"/>
            <a:ext cx="6514465" cy="17735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21</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9.3.4</a:t>
            </a:r>
            <a:r>
              <a:rPr lang="zh-CN" altLang="en-US" sz="2800" b="1" dirty="0">
                <a:sym typeface="+mn-ea"/>
              </a:rPr>
              <a:t>  </a:t>
            </a:r>
            <a:r>
              <a:rPr lang="en-US" altLang="zh-CN" sz="2800" b="1" dirty="0">
                <a:sym typeface="+mn-ea"/>
              </a:rPr>
              <a:t>Zookeeper</a:t>
            </a:r>
            <a:r>
              <a:rPr lang="zh-CN" altLang="en-US" sz="2800" b="1" dirty="0">
                <a:sym typeface="+mn-ea"/>
              </a:rPr>
              <a:t>数据模型  </a:t>
            </a:r>
          </a:p>
        </p:txBody>
      </p:sp>
      <p:sp>
        <p:nvSpPr>
          <p:cNvPr id="4" name="文本框 3"/>
          <p:cNvSpPr txBox="1"/>
          <p:nvPr/>
        </p:nvSpPr>
        <p:spPr>
          <a:xfrm>
            <a:off x="314960" y="1616075"/>
            <a:ext cx="11791315" cy="5169535"/>
          </a:xfrm>
          <a:prstGeom prst="rect">
            <a:avLst/>
          </a:prstGeom>
          <a:noFill/>
        </p:spPr>
        <p:txBody>
          <a:bodyPr wrap="square" rtlCol="0">
            <a:spAutoFit/>
          </a:bodyPr>
          <a:lstStyle/>
          <a:p>
            <a:pPr indent="0">
              <a:buFont typeface="Wingdings" panose="05000000000000000000" charset="0"/>
              <a:buNone/>
            </a:pPr>
            <a:r>
              <a:rPr lang="zh-CN" altLang="en-US" sz="2400" b="1" dirty="0">
                <a:sym typeface="+mn-ea"/>
              </a:rPr>
              <a:t>（</a:t>
            </a:r>
            <a:r>
              <a:rPr lang="en-US" altLang="zh-CN" sz="2400" b="1" dirty="0">
                <a:sym typeface="+mn-ea"/>
              </a:rPr>
              <a:t>2</a:t>
            </a:r>
            <a:r>
              <a:rPr lang="zh-CN" altLang="en-US" sz="2400" b="1" dirty="0">
                <a:sym typeface="+mn-ea"/>
              </a:rPr>
              <a:t>）节点属性</a:t>
            </a:r>
            <a:endParaRPr lang="en-US" altLang="zh-CN" sz="2400" dirty="0"/>
          </a:p>
          <a:p>
            <a:pPr indent="0">
              <a:buFont typeface="Wingdings" panose="05000000000000000000" charset="0"/>
              <a:buNone/>
            </a:pPr>
            <a:r>
              <a:rPr lang="zh-CN" altLang="en-US" dirty="0"/>
              <a:t>cZxid= 0x1b00133dc0    //Created ZXID,表示该ZNode被创建时的事务ID</a:t>
            </a:r>
          </a:p>
          <a:p>
            <a:pPr indent="0">
              <a:buFont typeface="Wingdings" panose="05000000000000000000" charset="0"/>
              <a:buNone/>
            </a:pPr>
            <a:endParaRPr lang="zh-CN" altLang="en-US" dirty="0"/>
          </a:p>
          <a:p>
            <a:pPr indent="0">
              <a:buFont typeface="Wingdings" panose="05000000000000000000" charset="0"/>
              <a:buNone/>
            </a:pPr>
            <a:r>
              <a:rPr lang="zh-CN" altLang="en-US" dirty="0"/>
              <a:t>ctime =Tue Jan03 15:44:42CST 2017    //Created Time,表示该ZNode被创建的时间</a:t>
            </a:r>
          </a:p>
          <a:p>
            <a:pPr indent="0">
              <a:buFont typeface="Wingdings" panose="05000000000000000000" charset="0"/>
              <a:buNone/>
            </a:pPr>
            <a:r>
              <a:rPr lang="zh-CN" altLang="en-US" dirty="0"/>
              <a:t>mZxid= 0x1d00000063    //Modified ZXID，表示该ZNode最后一次被更新时的事务ID</a:t>
            </a:r>
          </a:p>
          <a:p>
            <a:pPr indent="0">
              <a:buFont typeface="Wingdings" panose="05000000000000000000" charset="0"/>
              <a:buNone/>
            </a:pPr>
            <a:endParaRPr lang="zh-CN" altLang="en-US" dirty="0"/>
          </a:p>
          <a:p>
            <a:pPr indent="0">
              <a:buFont typeface="Wingdings" panose="05000000000000000000" charset="0"/>
              <a:buNone/>
            </a:pPr>
            <a:r>
              <a:rPr lang="zh-CN" altLang="en-US" dirty="0"/>
              <a:t>mtime =Fri Jan06 08:44:25CST 2017    //Modified Time，表示该节点最后一次被更新的时间</a:t>
            </a:r>
          </a:p>
          <a:p>
            <a:pPr indent="0">
              <a:buFont typeface="Wingdings" panose="05000000000000000000" charset="0"/>
              <a:buNone/>
            </a:pPr>
            <a:r>
              <a:rPr lang="zh-CN" altLang="en-US" dirty="0"/>
              <a:t>pZxid= 0x1b00133dc0    //表示该节点的子节点列表最后一次被修改时的事务ID。注意，只有子节点列表变更了才会变更pZxid，子节点内容变更不会影响pZxid。</a:t>
            </a:r>
          </a:p>
          <a:p>
            <a:pPr indent="0">
              <a:buFont typeface="Wingdings" panose="05000000000000000000" charset="0"/>
              <a:buNone/>
            </a:pPr>
            <a:endParaRPr lang="zh-CN" altLang="en-US" dirty="0"/>
          </a:p>
          <a:p>
            <a:pPr indent="0">
              <a:buFont typeface="Wingdings" panose="05000000000000000000" charset="0"/>
              <a:buNone/>
            </a:pPr>
            <a:r>
              <a:rPr lang="zh-CN" altLang="en-US" dirty="0"/>
              <a:t>cversion =0    //</a:t>
            </a:r>
            <a:r>
              <a:rPr lang="zh-CN" altLang="en-US" dirty="0">
                <a:solidFill>
                  <a:srgbClr val="FF0000"/>
                </a:solidFill>
              </a:rPr>
              <a:t>子节点的版本号</a:t>
            </a:r>
          </a:p>
          <a:p>
            <a:pPr indent="0">
              <a:buFont typeface="Wingdings" panose="05000000000000000000" charset="0"/>
              <a:buNone/>
            </a:pPr>
            <a:r>
              <a:rPr lang="zh-CN" altLang="en-US" dirty="0"/>
              <a:t>dataVersion= 11    //</a:t>
            </a:r>
            <a:r>
              <a:rPr lang="zh-CN" altLang="en-US" dirty="0">
                <a:solidFill>
                  <a:srgbClr val="FF0000"/>
                </a:solidFill>
              </a:rPr>
              <a:t>数据节点的版本号</a:t>
            </a:r>
            <a:endParaRPr lang="zh-CN" altLang="en-US" dirty="0"/>
          </a:p>
          <a:p>
            <a:pPr indent="0">
              <a:buFont typeface="Wingdings" panose="05000000000000000000" charset="0"/>
              <a:buNone/>
            </a:pPr>
            <a:endParaRPr lang="zh-CN" altLang="en-US" dirty="0"/>
          </a:p>
          <a:p>
            <a:pPr indent="0">
              <a:buFont typeface="Wingdings" panose="05000000000000000000" charset="0"/>
              <a:buNone/>
            </a:pPr>
            <a:r>
              <a:rPr lang="zh-CN" altLang="en-US" dirty="0"/>
              <a:t>aclVersion =0    //</a:t>
            </a:r>
            <a:r>
              <a:rPr lang="zh-CN" altLang="en-US" dirty="0">
                <a:solidFill>
                  <a:srgbClr val="FF0000"/>
                </a:solidFill>
              </a:rPr>
              <a:t>ACL版本号</a:t>
            </a:r>
            <a:endParaRPr lang="zh-CN" altLang="en-US" dirty="0"/>
          </a:p>
          <a:p>
            <a:pPr indent="0">
              <a:buFont typeface="Wingdings" panose="05000000000000000000" charset="0"/>
              <a:buNone/>
            </a:pPr>
            <a:r>
              <a:rPr lang="zh-CN" altLang="en-US" dirty="0"/>
              <a:t>ephemeralOwner= 0x0    //创建该节点的会话的seddionID。如果该节点是持久节点，那么这个属性值为0。</a:t>
            </a:r>
          </a:p>
          <a:p>
            <a:pPr indent="0">
              <a:buFont typeface="Wingdings" panose="05000000000000000000" charset="0"/>
              <a:buNone/>
            </a:pPr>
            <a:endParaRPr lang="zh-CN" altLang="en-US" dirty="0"/>
          </a:p>
          <a:p>
            <a:pPr indent="0">
              <a:buFont typeface="Wingdings" panose="05000000000000000000" charset="0"/>
              <a:buNone/>
            </a:pPr>
            <a:r>
              <a:rPr lang="zh-CN" altLang="en-US" dirty="0"/>
              <a:t>dataLength =22    //数据内容的长度</a:t>
            </a:r>
          </a:p>
          <a:p>
            <a:pPr indent="0">
              <a:buFont typeface="Wingdings" panose="05000000000000000000" charset="0"/>
              <a:buNone/>
            </a:pPr>
            <a:r>
              <a:rPr lang="zh-CN" altLang="en-US" dirty="0"/>
              <a:t>numChildren= 0    //子节点的个数</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err="1">
                  <a:solidFill>
                    <a:srgbClr val="B22F33"/>
                  </a:solidFill>
                  <a:latin typeface="微软雅黑" panose="020B0503020204020204" charset="-122"/>
                  <a:ea typeface="微软雅黑" panose="020B0503020204020204" charset="-122"/>
                </a:rPr>
                <a:t>ZooKeeper</a:t>
              </a:r>
              <a:r>
                <a:rPr lang="zh-CN" altLang="en-US" sz="3600" b="1" dirty="0">
                  <a:solidFill>
                    <a:srgbClr val="B22F33"/>
                  </a:solidFill>
                  <a:latin typeface="微软雅黑" panose="020B0503020204020204" charset="-122"/>
                  <a:ea typeface="微软雅黑" panose="020B0503020204020204" charset="-122"/>
                </a:rPr>
                <a:t>的简单操作</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121409" y="1389203"/>
            <a:ext cx="9660321" cy="2276475"/>
          </a:xfrm>
          <a:prstGeom prst="rect">
            <a:avLst/>
          </a:prstGeom>
          <a:noFill/>
          <a:ln w="9525">
            <a:noFill/>
            <a:miter lim="800000"/>
          </a:ln>
        </p:spPr>
        <p:txBody>
          <a:bodyPr wrap="square">
            <a:spAutoFit/>
          </a:bodyPr>
          <a:lstStyle/>
          <a:p>
            <a:pPr indent="0">
              <a:lnSpc>
                <a:spcPct val="200000"/>
              </a:lnSpc>
              <a:spcAft>
                <a:spcPts val="600"/>
              </a:spcAft>
              <a:buSzPct val="80000"/>
              <a:buNone/>
              <a:defRPr/>
            </a:pPr>
            <a:endParaRPr lang="en-US" altLang="zh-CN" sz="2200" dirty="0">
              <a:solidFill>
                <a:schemeClr val="tx1"/>
              </a:solidFill>
              <a:latin typeface="微软雅黑" panose="020B0503020204020204" charset="-122"/>
              <a:ea typeface="微软雅黑" panose="020B0503020204020204" charset="-122"/>
            </a:endParaRPr>
          </a:p>
          <a:p>
            <a:pPr marL="228600" indent="-228600">
              <a:lnSpc>
                <a:spcPct val="200000"/>
              </a:lnSpc>
              <a:spcAft>
                <a:spcPts val="600"/>
              </a:spcAft>
              <a:buSzPct val="80000"/>
              <a:buBlip>
                <a:blip r:embed="rId3"/>
              </a:buBlip>
              <a:defRPr/>
            </a:pPr>
            <a:r>
              <a:rPr lang="zh-CN" altLang="en-US" sz="2200" dirty="0">
                <a:solidFill>
                  <a:schemeClr val="tx1"/>
                </a:solidFill>
                <a:latin typeface="微软雅黑" panose="020B0503020204020204" charset="-122"/>
                <a:ea typeface="微软雅黑" panose="020B0503020204020204" charset="-122"/>
              </a:rPr>
              <a:t>通过</a:t>
            </a:r>
            <a:r>
              <a:rPr lang="en-US" altLang="zh-CN" sz="2200" dirty="0">
                <a:solidFill>
                  <a:schemeClr val="tx1"/>
                </a:solidFill>
                <a:latin typeface="微软雅黑" panose="020B0503020204020204" charset="-122"/>
                <a:ea typeface="微软雅黑" panose="020B0503020204020204" charset="-122"/>
              </a:rPr>
              <a:t>Shell</a:t>
            </a:r>
            <a:r>
              <a:rPr lang="zh-CN" altLang="en-US" sz="2200" dirty="0">
                <a:solidFill>
                  <a:schemeClr val="tx1"/>
                </a:solidFill>
                <a:latin typeface="微软雅黑" panose="020B0503020204020204" charset="-122"/>
                <a:ea typeface="微软雅黑" panose="020B0503020204020204" charset="-122"/>
              </a:rPr>
              <a:t>命令</a:t>
            </a:r>
          </a:p>
          <a:p>
            <a:pPr marL="228600" indent="-228600">
              <a:lnSpc>
                <a:spcPct val="200000"/>
              </a:lnSpc>
              <a:spcAft>
                <a:spcPts val="600"/>
              </a:spcAft>
              <a:buSzPct val="80000"/>
              <a:buBlip>
                <a:blip r:embed="rId3"/>
              </a:buBlip>
              <a:defRPr/>
            </a:pPr>
            <a:r>
              <a:rPr lang="zh-CN" altLang="en-US" sz="2200" dirty="0" err="1">
                <a:solidFill>
                  <a:schemeClr val="tx1"/>
                </a:solidFill>
                <a:latin typeface="微软雅黑" panose="020B0503020204020204" charset="-122"/>
                <a:ea typeface="微软雅黑" panose="020B0503020204020204" charset="-122"/>
              </a:rPr>
              <a:t>通过</a:t>
            </a:r>
            <a:r>
              <a:rPr lang="en-US" altLang="zh-CN" sz="2200" dirty="0" err="1">
                <a:solidFill>
                  <a:schemeClr val="tx1"/>
                </a:solidFill>
                <a:latin typeface="微软雅黑" panose="020B0503020204020204" charset="-122"/>
                <a:ea typeface="微软雅黑" panose="020B0503020204020204" charset="-122"/>
              </a:rPr>
              <a:t>Jave</a:t>
            </a:r>
            <a:r>
              <a:rPr lang="en-US" altLang="zh-CN" sz="2200" dirty="0">
                <a:solidFill>
                  <a:schemeClr val="tx1"/>
                </a:solidFill>
                <a:latin typeface="微软雅黑" panose="020B0503020204020204" charset="-122"/>
                <a:ea typeface="微软雅黑" panose="020B0503020204020204" charset="-122"/>
              </a:rPr>
              <a:t> API</a:t>
            </a:r>
          </a:p>
        </p:txBody>
      </p:sp>
      <p:sp>
        <p:nvSpPr>
          <p:cNvPr id="4" name="TextBox 6"/>
          <p:cNvSpPr txBox="1"/>
          <p:nvPr/>
        </p:nvSpPr>
        <p:spPr>
          <a:xfrm>
            <a:off x="1113155" y="800100"/>
            <a:ext cx="6336030" cy="521970"/>
          </a:xfrm>
          <a:prstGeom prst="rect">
            <a:avLst/>
          </a:prstGeom>
          <a:noFill/>
        </p:spPr>
        <p:txBody>
          <a:bodyPr wrap="square" rtlCol="0">
            <a:spAutoFit/>
          </a:bodyPr>
          <a:lstStyle/>
          <a:p>
            <a:r>
              <a:rPr lang="en-US" altLang="zh-CN" sz="2800" b="1" dirty="0"/>
              <a:t>Zookeeper </a:t>
            </a:r>
            <a:r>
              <a:rPr lang="zh-CN" altLang="en-US" sz="2800" b="1" dirty="0"/>
              <a:t>访问方式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24</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9.4.1</a:t>
            </a:r>
            <a:r>
              <a:rPr lang="zh-CN" altLang="en-US" sz="2800" b="1" dirty="0">
                <a:sym typeface="+mn-ea"/>
              </a:rPr>
              <a:t>  通过</a:t>
            </a:r>
            <a:r>
              <a:rPr lang="en-US" altLang="zh-CN" sz="2800" b="1" dirty="0">
                <a:sym typeface="+mn-ea"/>
              </a:rPr>
              <a:t>Shell</a:t>
            </a:r>
            <a:r>
              <a:rPr lang="zh-CN" altLang="en-US" sz="2800" b="1" dirty="0">
                <a:sym typeface="+mn-ea"/>
              </a:rPr>
              <a:t>命令</a:t>
            </a:r>
          </a:p>
        </p:txBody>
      </p:sp>
      <p:graphicFrame>
        <p:nvGraphicFramePr>
          <p:cNvPr id="3" name="表格 2"/>
          <p:cNvGraphicFramePr/>
          <p:nvPr>
            <p:extLst>
              <p:ext uri="{D42A27DB-BD31-4B8C-83A1-F6EECF244321}">
                <p14:modId xmlns:p14="http://schemas.microsoft.com/office/powerpoint/2010/main" val="3048895380"/>
              </p:ext>
            </p:extLst>
          </p:nvPr>
        </p:nvGraphicFramePr>
        <p:xfrm>
          <a:off x="1224280" y="1922780"/>
          <a:ext cx="10129520" cy="4433570"/>
        </p:xfrm>
        <a:graphic>
          <a:graphicData uri="http://schemas.openxmlformats.org/drawingml/2006/table">
            <a:tbl>
              <a:tblPr firstRow="1" bandRow="1">
                <a:tableStyleId>{0E3FDE45-AF77-4B5C-9715-49D594BDF05E}</a:tableStyleId>
              </a:tblPr>
              <a:tblGrid>
                <a:gridCol w="2767965">
                  <a:extLst>
                    <a:ext uri="{9D8B030D-6E8A-4147-A177-3AD203B41FA5}">
                      <a16:colId xmlns:a16="http://schemas.microsoft.com/office/drawing/2014/main" val="20000"/>
                    </a:ext>
                  </a:extLst>
                </a:gridCol>
                <a:gridCol w="7361555">
                  <a:extLst>
                    <a:ext uri="{9D8B030D-6E8A-4147-A177-3AD203B41FA5}">
                      <a16:colId xmlns:a16="http://schemas.microsoft.com/office/drawing/2014/main" val="20001"/>
                    </a:ext>
                  </a:extLst>
                </a:gridCol>
              </a:tblGrid>
              <a:tr h="523240">
                <a:tc>
                  <a:txBody>
                    <a:bodyPr/>
                    <a:lstStyle/>
                    <a:p>
                      <a:pPr indent="0" algn="ctr">
                        <a:buNone/>
                      </a:pPr>
                      <a:r>
                        <a:rPr lang="en-US" sz="2000"/>
                        <a:t>操作</a:t>
                      </a:r>
                      <a:endParaRPr lang="en-US" altLang="en-US" sz="2000"/>
                    </a:p>
                  </a:txBody>
                  <a:tcPr marL="68580" marR="68580" marT="0" marB="0" anchor="ctr"/>
                </a:tc>
                <a:tc>
                  <a:txBody>
                    <a:bodyPr/>
                    <a:lstStyle/>
                    <a:p>
                      <a:pPr indent="0" algn="ctr">
                        <a:buNone/>
                      </a:pPr>
                      <a:r>
                        <a:rPr lang="en-US" sz="2000"/>
                        <a:t>描述</a:t>
                      </a:r>
                      <a:endParaRPr lang="en-US" altLang="en-US" sz="2000"/>
                    </a:p>
                  </a:txBody>
                  <a:tcPr marL="68580" marR="68580" marT="0" marB="0" anchor="ctr"/>
                </a:tc>
                <a:extLst>
                  <a:ext uri="{0D108BD9-81ED-4DB2-BD59-A6C34878D82A}">
                    <a16:rowId xmlns:a16="http://schemas.microsoft.com/office/drawing/2014/main" val="10000"/>
                  </a:ext>
                </a:extLst>
              </a:tr>
              <a:tr h="521970">
                <a:tc>
                  <a:txBody>
                    <a:bodyPr/>
                    <a:lstStyle/>
                    <a:p>
                      <a:pPr indent="0" algn="ctr">
                        <a:buNone/>
                      </a:pPr>
                      <a:r>
                        <a:rPr lang="en-US" sz="2000"/>
                        <a:t>create</a:t>
                      </a:r>
                      <a:endParaRPr lang="en-US" altLang="en-US" sz="2000"/>
                    </a:p>
                  </a:txBody>
                  <a:tcPr marL="68580" marR="68580" marT="0" marB="0" anchor="ctr"/>
                </a:tc>
                <a:tc>
                  <a:txBody>
                    <a:bodyPr/>
                    <a:lstStyle/>
                    <a:p>
                      <a:pPr indent="0" algn="ctr">
                        <a:buNone/>
                      </a:pPr>
                      <a:r>
                        <a:rPr lang="en-US" sz="2000" dirty="0" err="1"/>
                        <a:t>创建Znode</a:t>
                      </a:r>
                      <a:r>
                        <a:rPr lang="en-US" sz="2000" dirty="0"/>
                        <a:t>(</a:t>
                      </a:r>
                      <a:r>
                        <a:rPr lang="en-US" sz="2000" dirty="0" err="1"/>
                        <a:t>父亲Znode必须存在</a:t>
                      </a:r>
                      <a:r>
                        <a:rPr lang="en-US" sz="2000" dirty="0"/>
                        <a:t>)</a:t>
                      </a:r>
                      <a:endParaRPr lang="en-US" altLang="en-US" sz="2000" dirty="0"/>
                    </a:p>
                  </a:txBody>
                  <a:tcPr marL="68580" marR="68580" marT="0" marB="0" anchor="ctr"/>
                </a:tc>
                <a:extLst>
                  <a:ext uri="{0D108BD9-81ED-4DB2-BD59-A6C34878D82A}">
                    <a16:rowId xmlns:a16="http://schemas.microsoft.com/office/drawing/2014/main" val="10001"/>
                  </a:ext>
                </a:extLst>
              </a:tr>
              <a:tr h="523240">
                <a:tc>
                  <a:txBody>
                    <a:bodyPr/>
                    <a:lstStyle/>
                    <a:p>
                      <a:pPr indent="0" algn="ctr">
                        <a:buNone/>
                      </a:pPr>
                      <a:r>
                        <a:rPr lang="en-US" sz="2000"/>
                        <a:t>delete</a:t>
                      </a:r>
                      <a:endParaRPr lang="en-US" altLang="en-US" sz="2000"/>
                    </a:p>
                  </a:txBody>
                  <a:tcPr marL="68580" marR="68580" marT="0" marB="0" anchor="ctr"/>
                </a:tc>
                <a:tc>
                  <a:txBody>
                    <a:bodyPr/>
                    <a:lstStyle/>
                    <a:p>
                      <a:pPr indent="0" algn="ctr">
                        <a:buNone/>
                      </a:pPr>
                      <a:r>
                        <a:rPr lang="en-US" sz="2000" dirty="0" err="1"/>
                        <a:t>删除Znode</a:t>
                      </a:r>
                      <a:r>
                        <a:rPr lang="en-US" sz="2000" dirty="0"/>
                        <a:t>(</a:t>
                      </a:r>
                      <a:r>
                        <a:rPr lang="en-US" sz="2000" dirty="0" err="1"/>
                        <a:t>Znode没有子节点</a:t>
                      </a:r>
                      <a:r>
                        <a:rPr lang="en-US" sz="2000" dirty="0"/>
                        <a:t>)</a:t>
                      </a:r>
                      <a:endParaRPr lang="en-US" altLang="en-US" sz="2000" dirty="0"/>
                    </a:p>
                  </a:txBody>
                  <a:tcPr marL="68580" marR="68580" marT="0" marB="0" anchor="ctr"/>
                </a:tc>
                <a:extLst>
                  <a:ext uri="{0D108BD9-81ED-4DB2-BD59-A6C34878D82A}">
                    <a16:rowId xmlns:a16="http://schemas.microsoft.com/office/drawing/2014/main" val="10002"/>
                  </a:ext>
                </a:extLst>
              </a:tr>
              <a:tr h="521970">
                <a:tc>
                  <a:txBody>
                    <a:bodyPr/>
                    <a:lstStyle/>
                    <a:p>
                      <a:pPr indent="0" algn="ctr">
                        <a:buNone/>
                      </a:pPr>
                      <a:r>
                        <a:rPr lang="en-US" sz="2000"/>
                        <a:t>exists</a:t>
                      </a:r>
                      <a:endParaRPr lang="en-US" altLang="en-US" sz="2000"/>
                    </a:p>
                  </a:txBody>
                  <a:tcPr marL="68580" marR="68580" marT="0" marB="0" anchor="ctr"/>
                </a:tc>
                <a:tc>
                  <a:txBody>
                    <a:bodyPr/>
                    <a:lstStyle/>
                    <a:p>
                      <a:pPr indent="0" algn="ctr">
                        <a:buNone/>
                      </a:pPr>
                      <a:r>
                        <a:rPr lang="en-US" sz="2000" dirty="0" err="1"/>
                        <a:t>测试Znode是否存在，并获取他的元数据</a:t>
                      </a:r>
                      <a:endParaRPr lang="en-US" altLang="en-US" sz="2000" dirty="0"/>
                    </a:p>
                  </a:txBody>
                  <a:tcPr marL="68580" marR="68580" marT="0" marB="0" anchor="ctr"/>
                </a:tc>
                <a:extLst>
                  <a:ext uri="{0D108BD9-81ED-4DB2-BD59-A6C34878D82A}">
                    <a16:rowId xmlns:a16="http://schemas.microsoft.com/office/drawing/2014/main" val="10003"/>
                  </a:ext>
                </a:extLst>
              </a:tr>
              <a:tr h="523240">
                <a:tc>
                  <a:txBody>
                    <a:bodyPr/>
                    <a:lstStyle/>
                    <a:p>
                      <a:pPr indent="0" algn="ctr">
                        <a:buNone/>
                      </a:pPr>
                      <a:r>
                        <a:rPr lang="en-US" sz="2000" dirty="0" err="1"/>
                        <a:t>getACL</a:t>
                      </a:r>
                      <a:r>
                        <a:rPr lang="en-US" sz="2000" dirty="0"/>
                        <a:t>/</a:t>
                      </a:r>
                      <a:r>
                        <a:rPr lang="en-US" sz="2000" dirty="0" err="1"/>
                        <a:t>setACL</a:t>
                      </a:r>
                      <a:endParaRPr lang="en-US" altLang="en-US" sz="2000" dirty="0"/>
                    </a:p>
                  </a:txBody>
                  <a:tcPr marL="68580" marR="68580" marT="0" marB="0" anchor="ctr"/>
                </a:tc>
                <a:tc>
                  <a:txBody>
                    <a:bodyPr/>
                    <a:lstStyle/>
                    <a:p>
                      <a:pPr indent="0" algn="ctr">
                        <a:buNone/>
                      </a:pPr>
                      <a:r>
                        <a:rPr lang="en-US" sz="2000" dirty="0" err="1"/>
                        <a:t>为Znode获取</a:t>
                      </a:r>
                      <a:r>
                        <a:rPr lang="en-US" sz="2000" dirty="0"/>
                        <a:t>/</a:t>
                      </a:r>
                      <a:r>
                        <a:rPr lang="en-US" sz="2000" dirty="0" err="1"/>
                        <a:t>设置ACL</a:t>
                      </a:r>
                      <a:endParaRPr lang="en-US" altLang="en-US" sz="2000" dirty="0"/>
                    </a:p>
                  </a:txBody>
                  <a:tcPr marL="68580" marR="68580" marT="0" marB="0" anchor="ctr"/>
                </a:tc>
                <a:extLst>
                  <a:ext uri="{0D108BD9-81ED-4DB2-BD59-A6C34878D82A}">
                    <a16:rowId xmlns:a16="http://schemas.microsoft.com/office/drawing/2014/main" val="10004"/>
                  </a:ext>
                </a:extLst>
              </a:tr>
              <a:tr h="523240">
                <a:tc>
                  <a:txBody>
                    <a:bodyPr/>
                    <a:lstStyle/>
                    <a:p>
                      <a:pPr indent="0" algn="ctr">
                        <a:buNone/>
                      </a:pPr>
                      <a:r>
                        <a:rPr lang="en-US" sz="2000" dirty="0" err="1"/>
                        <a:t>getChildren</a:t>
                      </a:r>
                      <a:endParaRPr lang="en-US" altLang="en-US" sz="2000" dirty="0"/>
                    </a:p>
                  </a:txBody>
                  <a:tcPr marL="68580" marR="68580" marT="0" marB="0" anchor="ctr"/>
                </a:tc>
                <a:tc>
                  <a:txBody>
                    <a:bodyPr/>
                    <a:lstStyle/>
                    <a:p>
                      <a:pPr indent="0" algn="ctr">
                        <a:buNone/>
                      </a:pPr>
                      <a:r>
                        <a:rPr lang="en-US" sz="2000"/>
                        <a:t>获取Znode所有子节点的列表</a:t>
                      </a:r>
                      <a:endParaRPr lang="en-US" altLang="en-US" sz="2000"/>
                    </a:p>
                  </a:txBody>
                  <a:tcPr marL="68580" marR="68580" marT="0" marB="0" anchor="ctr"/>
                </a:tc>
                <a:extLst>
                  <a:ext uri="{0D108BD9-81ED-4DB2-BD59-A6C34878D82A}">
                    <a16:rowId xmlns:a16="http://schemas.microsoft.com/office/drawing/2014/main" val="10005"/>
                  </a:ext>
                </a:extLst>
              </a:tr>
              <a:tr h="773430">
                <a:tc>
                  <a:txBody>
                    <a:bodyPr/>
                    <a:lstStyle/>
                    <a:p>
                      <a:pPr indent="0" algn="ctr">
                        <a:buNone/>
                      </a:pPr>
                      <a:r>
                        <a:rPr lang="en-US" sz="2000"/>
                        <a:t>getData/setData</a:t>
                      </a:r>
                      <a:endParaRPr lang="en-US" altLang="en-US" sz="2000"/>
                    </a:p>
                  </a:txBody>
                  <a:tcPr marL="68580" marR="68580" marT="0" marB="0" anchor="ctr"/>
                </a:tc>
                <a:tc>
                  <a:txBody>
                    <a:bodyPr/>
                    <a:lstStyle/>
                    <a:p>
                      <a:pPr indent="0" algn="ctr">
                        <a:buNone/>
                      </a:pPr>
                      <a:r>
                        <a:rPr lang="en-US" sz="2000"/>
                        <a:t>获取/设置Znode的相关数据</a:t>
                      </a:r>
                      <a:endParaRPr lang="en-US" altLang="en-US" sz="2000"/>
                    </a:p>
                  </a:txBody>
                  <a:tcPr marL="68580" marR="68580" marT="0" marB="0" anchor="ctr"/>
                </a:tc>
                <a:extLst>
                  <a:ext uri="{0D108BD9-81ED-4DB2-BD59-A6C34878D82A}">
                    <a16:rowId xmlns:a16="http://schemas.microsoft.com/office/drawing/2014/main" val="10006"/>
                  </a:ext>
                </a:extLst>
              </a:tr>
              <a:tr h="523240">
                <a:tc>
                  <a:txBody>
                    <a:bodyPr/>
                    <a:lstStyle/>
                    <a:p>
                      <a:pPr indent="0" algn="ctr">
                        <a:buNone/>
                      </a:pPr>
                      <a:r>
                        <a:rPr lang="en-US" sz="2000"/>
                        <a:t>sync</a:t>
                      </a:r>
                      <a:endParaRPr lang="en-US" altLang="en-US" sz="2000"/>
                    </a:p>
                  </a:txBody>
                  <a:tcPr marL="68580" marR="68580" marT="0" marB="0" anchor="ctr"/>
                </a:tc>
                <a:tc>
                  <a:txBody>
                    <a:bodyPr/>
                    <a:lstStyle/>
                    <a:p>
                      <a:pPr indent="0" algn="ctr">
                        <a:buNone/>
                      </a:pPr>
                      <a:r>
                        <a:rPr lang="en-US" sz="2000" dirty="0" err="1"/>
                        <a:t>使客户端的Znode视图与Zookeeper同步</a:t>
                      </a:r>
                      <a:endParaRPr lang="en-US" altLang="en-US" sz="2000" dirty="0"/>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25</a:t>
            </a:fld>
            <a:endParaRPr lang="en-US" altLang="zh-CN">
              <a:solidFill>
                <a:schemeClr val="bg2"/>
              </a:solidFill>
            </a:endParaRPr>
          </a:p>
        </p:txBody>
      </p:sp>
      <p:sp>
        <p:nvSpPr>
          <p:cNvPr id="3" name="TextBox 2"/>
          <p:cNvSpPr txBox="1"/>
          <p:nvPr/>
        </p:nvSpPr>
        <p:spPr>
          <a:xfrm>
            <a:off x="1150620" y="1363980"/>
            <a:ext cx="5341620" cy="369332"/>
          </a:xfrm>
          <a:prstGeom prst="rect">
            <a:avLst/>
          </a:prstGeom>
          <a:noFill/>
        </p:spPr>
        <p:txBody>
          <a:bodyPr wrap="square" rtlCol="0">
            <a:spAutoFit/>
          </a:bodyPr>
          <a:lstStyle/>
          <a:p>
            <a:r>
              <a:rPr lang="zh-CN" altLang="en-US" dirty="0"/>
              <a:t>通过</a:t>
            </a:r>
            <a:r>
              <a:rPr lang="en-US" altLang="zh-CN" dirty="0"/>
              <a:t>create [-s] [-e] path data </a:t>
            </a:r>
            <a:r>
              <a:rPr lang="en-US" altLang="zh-CN" dirty="0" err="1"/>
              <a:t>acl</a:t>
            </a:r>
            <a:r>
              <a:rPr lang="zh-CN" altLang="en-US" dirty="0"/>
              <a:t>创建节点</a:t>
            </a:r>
          </a:p>
        </p:txBody>
      </p:sp>
      <p:sp>
        <p:nvSpPr>
          <p:cNvPr id="4" name="TextBox 3"/>
          <p:cNvSpPr txBox="1"/>
          <p:nvPr/>
        </p:nvSpPr>
        <p:spPr>
          <a:xfrm>
            <a:off x="594995" y="4502150"/>
            <a:ext cx="4464685" cy="646331"/>
          </a:xfrm>
          <a:prstGeom prst="rect">
            <a:avLst/>
          </a:prstGeom>
          <a:noFill/>
        </p:spPr>
        <p:txBody>
          <a:bodyPr wrap="square" rtlCol="0">
            <a:spAutoFit/>
          </a:bodyPr>
          <a:lstStyle/>
          <a:p>
            <a:r>
              <a:rPr lang="zh-CN" altLang="en-US" dirty="0"/>
              <a:t>创建完毕后，我们可以通过</a:t>
            </a:r>
            <a:r>
              <a:rPr lang="en-US" altLang="zh-CN" dirty="0"/>
              <a:t>zookeeper</a:t>
            </a:r>
            <a:r>
              <a:rPr lang="zh-CN" altLang="en-US" dirty="0"/>
              <a:t>可视化工具来查看所创建节点的结构。</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680" y="3998595"/>
            <a:ext cx="640651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9.4.1</a:t>
            </a:r>
            <a:r>
              <a:rPr lang="zh-CN" altLang="en-US" sz="2800" b="1" dirty="0">
                <a:sym typeface="+mn-ea"/>
              </a:rPr>
              <a:t>  </a:t>
            </a:r>
            <a:r>
              <a:rPr lang="en-US" altLang="zh-CN" sz="2800" b="1" dirty="0">
                <a:sym typeface="+mn-ea"/>
              </a:rPr>
              <a:t>Shell </a:t>
            </a:r>
            <a:r>
              <a:rPr lang="zh-CN" altLang="en-US" sz="2800" b="1" dirty="0">
                <a:sym typeface="+mn-ea"/>
              </a:rPr>
              <a:t>命令</a:t>
            </a:r>
          </a:p>
        </p:txBody>
      </p:sp>
      <p:sp>
        <p:nvSpPr>
          <p:cNvPr id="2" name="文本框 1"/>
          <p:cNvSpPr txBox="1"/>
          <p:nvPr/>
        </p:nvSpPr>
        <p:spPr>
          <a:xfrm>
            <a:off x="747395" y="1866265"/>
            <a:ext cx="10697845" cy="1753235"/>
          </a:xfrm>
          <a:prstGeom prst="rect">
            <a:avLst/>
          </a:prstGeom>
          <a:noFill/>
        </p:spPr>
        <p:txBody>
          <a:bodyPr wrap="square" rtlCol="0">
            <a:spAutoFit/>
          </a:bodyPr>
          <a:lstStyle/>
          <a:p>
            <a:r>
              <a:rPr lang="en-US" altLang="zh-CN" dirty="0"/>
              <a:t>create /</a:t>
            </a:r>
            <a:r>
              <a:rPr lang="en-US" altLang="zh-CN" dirty="0" err="1"/>
              <a:t>myservice</a:t>
            </a:r>
            <a:r>
              <a:rPr lang="en-US" altLang="zh-CN" dirty="0"/>
              <a:t> 111</a:t>
            </a:r>
          </a:p>
          <a:p>
            <a:r>
              <a:rPr lang="en-US" altLang="zh-CN" dirty="0"/>
              <a:t>create /</a:t>
            </a:r>
            <a:r>
              <a:rPr lang="en-US" altLang="zh-CN" dirty="0" err="1"/>
              <a:t>myservice</a:t>
            </a:r>
            <a:r>
              <a:rPr lang="en-US" altLang="zh-CN" dirty="0"/>
              <a:t> /servers   22</a:t>
            </a:r>
          </a:p>
          <a:p>
            <a:r>
              <a:rPr lang="en-US" altLang="zh-CN" dirty="0"/>
              <a:t>create /</a:t>
            </a:r>
            <a:r>
              <a:rPr lang="en-US" altLang="zh-CN" dirty="0" err="1"/>
              <a:t>myservice</a:t>
            </a:r>
            <a:r>
              <a:rPr lang="en-US" altLang="zh-CN" dirty="0"/>
              <a:t>/locks  333</a:t>
            </a:r>
          </a:p>
          <a:p>
            <a:r>
              <a:rPr lang="en-US" altLang="zh-CN" dirty="0"/>
              <a:t>create /</a:t>
            </a:r>
            <a:r>
              <a:rPr lang="en-US" altLang="zh-CN" dirty="0" err="1"/>
              <a:t>myservice</a:t>
            </a:r>
            <a:r>
              <a:rPr lang="en-US" altLang="zh-CN" dirty="0"/>
              <a:t>/servers/stupidname1  444</a:t>
            </a:r>
          </a:p>
          <a:p>
            <a:r>
              <a:rPr lang="en-US" altLang="zh-CN" dirty="0"/>
              <a:t>create /</a:t>
            </a:r>
            <a:r>
              <a:rPr lang="en-US" altLang="zh-CN" dirty="0" err="1"/>
              <a:t>myservice</a:t>
            </a:r>
            <a:r>
              <a:rPr lang="en-US" altLang="zh-CN" dirty="0"/>
              <a:t>/servers/stupidname2  555</a:t>
            </a:r>
          </a:p>
          <a:p>
            <a:r>
              <a:rPr lang="en-US" altLang="zh-CN" dirty="0"/>
              <a:t>create /</a:t>
            </a:r>
            <a:r>
              <a:rPr lang="en-US" altLang="zh-CN" dirty="0" err="1"/>
              <a:t>myservice</a:t>
            </a:r>
            <a:r>
              <a:rPr lang="en-US" altLang="zh-CN" dirty="0"/>
              <a:t>/locks/read-l   666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26</a:t>
            </a:fld>
            <a:endParaRPr lang="en-US" altLang="zh-CN">
              <a:solidFill>
                <a:schemeClr val="bg2"/>
              </a:solidFill>
            </a:endParaRPr>
          </a:p>
        </p:txBody>
      </p:sp>
      <p:sp>
        <p:nvSpPr>
          <p:cNvPr id="2" name="TextBox 1"/>
          <p:cNvSpPr txBox="1"/>
          <p:nvPr/>
        </p:nvSpPr>
        <p:spPr>
          <a:xfrm>
            <a:off x="1181100" y="1449586"/>
            <a:ext cx="8397240" cy="82994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）基本操作</a:t>
            </a:r>
          </a:p>
          <a:p>
            <a:r>
              <a:rPr lang="zh-CN" altLang="en-US" sz="2400" dirty="0">
                <a:latin typeface="微软雅黑" panose="020B0503020204020204" charset="-122"/>
                <a:ea typeface="微软雅黑" panose="020B0503020204020204" charset="-122"/>
              </a:rPr>
              <a:t>      有点像“一个可提供强一致性保证的分布式小文件系统”</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935" y="2444433"/>
            <a:ext cx="5456237"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9.4.2</a:t>
            </a:r>
            <a:r>
              <a:rPr lang="zh-CN" altLang="en-US" sz="2800" b="1" dirty="0">
                <a:sym typeface="+mn-ea"/>
              </a:rPr>
              <a:t>  </a:t>
            </a:r>
            <a:r>
              <a:rPr lang="en-US" altLang="zh-CN" sz="2800" b="1" dirty="0">
                <a:sym typeface="+mn-ea"/>
              </a:rPr>
              <a:t>JAVA API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27</a:t>
            </a:fld>
            <a:endParaRPr lang="en-US" altLang="zh-CN">
              <a:solidFill>
                <a:schemeClr val="bg2"/>
              </a:solidFill>
            </a:endParaRPr>
          </a:p>
        </p:txBody>
      </p:sp>
      <p:sp>
        <p:nvSpPr>
          <p:cNvPr id="2" name="TextBox 1"/>
          <p:cNvSpPr txBox="1"/>
          <p:nvPr/>
        </p:nvSpPr>
        <p:spPr>
          <a:xfrm>
            <a:off x="1181100" y="1449586"/>
            <a:ext cx="8397240"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Watcher</a:t>
            </a: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9.4.2</a:t>
            </a:r>
            <a:r>
              <a:rPr lang="zh-CN" altLang="en-US" sz="2800" b="1" dirty="0">
                <a:sym typeface="+mn-ea"/>
              </a:rPr>
              <a:t>  </a:t>
            </a:r>
            <a:r>
              <a:rPr lang="en-US" altLang="zh-CN" sz="2800" b="1" dirty="0">
                <a:sym typeface="+mn-ea"/>
              </a:rPr>
              <a:t>JAVA API</a:t>
            </a:r>
          </a:p>
        </p:txBody>
      </p:sp>
      <p:sp>
        <p:nvSpPr>
          <p:cNvPr id="3" name="文本框 2"/>
          <p:cNvSpPr txBox="1"/>
          <p:nvPr/>
        </p:nvSpPr>
        <p:spPr>
          <a:xfrm>
            <a:off x="1325880" y="2338705"/>
            <a:ext cx="8068310" cy="368300"/>
          </a:xfrm>
          <a:prstGeom prst="rect">
            <a:avLst/>
          </a:prstGeom>
          <a:noFill/>
        </p:spPr>
        <p:txBody>
          <a:bodyPr wrap="square" rtlCol="0">
            <a:spAutoFit/>
          </a:bodyPr>
          <a:lstStyle/>
          <a:p>
            <a:r>
              <a:rPr lang="zh-CN" altLang="en-US" dirty="0"/>
              <a:t>继承</a:t>
            </a:r>
            <a:r>
              <a:rPr lang="en-US" altLang="zh-CN" dirty="0"/>
              <a:t>Watcher </a:t>
            </a:r>
            <a:r>
              <a:rPr lang="zh-CN" altLang="en-US" dirty="0"/>
              <a:t>实现自己的</a:t>
            </a:r>
            <a:r>
              <a:rPr lang="en-US" altLang="zh-CN" dirty="0"/>
              <a:t>Watcher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err="1">
                  <a:solidFill>
                    <a:srgbClr val="B22F33"/>
                  </a:solidFill>
                  <a:latin typeface="微软雅黑" panose="020B0503020204020204" charset="-122"/>
                  <a:ea typeface="微软雅黑" panose="020B0503020204020204" charset="-122"/>
                </a:rPr>
                <a:t>ZooKeeper</a:t>
              </a:r>
              <a:r>
                <a:rPr lang="zh-CN" altLang="en-US" sz="3600" b="1" dirty="0">
                  <a:solidFill>
                    <a:srgbClr val="B22F33"/>
                  </a:solidFill>
                  <a:latin typeface="微软雅黑" panose="020B0503020204020204" charset="-122"/>
                  <a:ea typeface="微软雅黑" panose="020B0503020204020204" charset="-122"/>
                </a:rPr>
                <a:t>的特性</a:t>
              </a:r>
              <a:endParaRPr lang="en-US" altLang="zh-CN"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29</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9.5.1</a:t>
            </a:r>
            <a:r>
              <a:rPr lang="zh-CN" altLang="en-US" sz="2800" b="1" dirty="0">
                <a:sym typeface="+mn-ea"/>
              </a:rPr>
              <a:t>  </a:t>
            </a:r>
            <a:r>
              <a:rPr lang="zh-CN" sz="2800" b="1" dirty="0">
                <a:sym typeface="+mn-ea"/>
              </a:rPr>
              <a:t>会话</a:t>
            </a:r>
            <a:r>
              <a:rPr lang="zh-CN" altLang="en-US" sz="2800" b="1" dirty="0">
                <a:sym typeface="+mn-ea"/>
              </a:rPr>
              <a:t>  </a:t>
            </a:r>
          </a:p>
        </p:txBody>
      </p:sp>
      <p:sp>
        <p:nvSpPr>
          <p:cNvPr id="4" name="文本框 3"/>
          <p:cNvSpPr txBox="1"/>
          <p:nvPr/>
        </p:nvSpPr>
        <p:spPr>
          <a:xfrm>
            <a:off x="458470" y="3186430"/>
            <a:ext cx="11791315" cy="829945"/>
          </a:xfrm>
          <a:prstGeom prst="rect">
            <a:avLst/>
          </a:prstGeom>
          <a:noFill/>
        </p:spPr>
        <p:txBody>
          <a:bodyPr wrap="square" rtlCol="0">
            <a:spAutoFit/>
          </a:bodyPr>
          <a:lstStyle/>
          <a:p>
            <a:pPr indent="0" algn="ctr">
              <a:buFont typeface="Wingdings" panose="05000000000000000000" charset="0"/>
              <a:buNone/>
            </a:pPr>
            <a:endParaRPr lang="en-US" altLang="zh-CN" sz="2400"/>
          </a:p>
          <a:p>
            <a:pPr indent="0" algn="ctr">
              <a:buFont typeface="Wingdings" panose="05000000000000000000" charset="0"/>
              <a:buNone/>
            </a:pPr>
            <a:r>
              <a:rPr lang="en-US" altLang="zh-CN" sz="2400"/>
              <a:t>在Zookeeper客户端与服务端成功完成连接创建后，就创建了一个会话</a:t>
            </a:r>
            <a:r>
              <a:rPr lang="zh-CN" altLang="en-US" sz="24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err="1">
                  <a:solidFill>
                    <a:srgbClr val="B22F33"/>
                  </a:solidFill>
                  <a:latin typeface="微软雅黑" panose="020B0503020204020204" charset="-122"/>
                  <a:ea typeface="微软雅黑" panose="020B0503020204020204" charset="-122"/>
                </a:rPr>
                <a:t>ZooKeeper</a:t>
              </a:r>
              <a:r>
                <a:rPr lang="zh-CN" altLang="en-US" sz="3600" b="1" dirty="0">
                  <a:solidFill>
                    <a:srgbClr val="B22F33"/>
                  </a:solidFill>
                  <a:latin typeface="微软雅黑" panose="020B0503020204020204" charset="-122"/>
                  <a:ea typeface="微软雅黑" panose="020B0503020204020204" charset="-122"/>
                </a:rPr>
                <a:t>简介</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30</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9.5.2</a:t>
            </a:r>
            <a:r>
              <a:rPr lang="zh-CN" altLang="en-US" sz="2800" b="1" dirty="0">
                <a:sym typeface="+mn-ea"/>
              </a:rPr>
              <a:t>  临时节点  </a:t>
            </a:r>
          </a:p>
        </p:txBody>
      </p:sp>
      <p:sp>
        <p:nvSpPr>
          <p:cNvPr id="4" name="文本框 3"/>
          <p:cNvSpPr txBox="1"/>
          <p:nvPr/>
        </p:nvSpPr>
        <p:spPr>
          <a:xfrm>
            <a:off x="314960" y="1616075"/>
            <a:ext cx="11791315" cy="3415030"/>
          </a:xfrm>
          <a:prstGeom prst="rect">
            <a:avLst/>
          </a:prstGeom>
          <a:noFill/>
        </p:spPr>
        <p:txBody>
          <a:bodyPr wrap="square" rtlCol="0">
            <a:spAutoFit/>
          </a:bodyPr>
          <a:lstStyle/>
          <a:p>
            <a:pPr indent="0">
              <a:buFont typeface="Wingdings" panose="05000000000000000000" charset="0"/>
              <a:buNone/>
            </a:pPr>
            <a:r>
              <a:rPr lang="zh-CN" altLang="en-US" sz="2400"/>
              <a:t>节点类型：</a:t>
            </a:r>
          </a:p>
          <a:p>
            <a:pPr indent="0">
              <a:buFont typeface="Wingdings" panose="05000000000000000000" charset="0"/>
              <a:buNone/>
            </a:pPr>
            <a:endParaRPr lang="en-US" altLang="zh-CN" sz="2400"/>
          </a:p>
          <a:p>
            <a:pPr marL="342900" indent="-342900">
              <a:buFont typeface="Wingdings" panose="05000000000000000000" charset="0"/>
              <a:buChar char="ü"/>
            </a:pPr>
            <a:r>
              <a:rPr lang="en-US" altLang="zh-CN" sz="2400">
                <a:sym typeface="+mn-ea"/>
              </a:rPr>
              <a:t>持久节点</a:t>
            </a:r>
            <a:r>
              <a:rPr lang="zh-CN" altLang="en-US" sz="2400">
                <a:sym typeface="+mn-ea"/>
              </a:rPr>
              <a:t>：如果不主动移除它，它将一直存在</a:t>
            </a:r>
            <a:endParaRPr lang="en-US" altLang="zh-CN" sz="2400"/>
          </a:p>
          <a:p>
            <a:pPr marL="342900" indent="-342900">
              <a:buFont typeface="Wingdings" panose="05000000000000000000" charset="0"/>
              <a:buChar char="ü"/>
            </a:pPr>
            <a:endParaRPr lang="en-US" altLang="zh-CN" sz="2400"/>
          </a:p>
          <a:p>
            <a:pPr marL="342900" indent="-342900">
              <a:buFont typeface="Wingdings" panose="05000000000000000000" charset="0"/>
              <a:buChar char="ü"/>
            </a:pPr>
            <a:r>
              <a:rPr lang="en-US" altLang="zh-CN" sz="2400">
                <a:sym typeface="+mn-ea"/>
              </a:rPr>
              <a:t>临时节点</a:t>
            </a:r>
            <a:r>
              <a:rPr lang="zh-CN" altLang="en-US" sz="2400">
                <a:sym typeface="+mn-ea"/>
              </a:rPr>
              <a:t>：一旦客户端断开连接，就被移除</a:t>
            </a:r>
          </a:p>
          <a:p>
            <a:pPr marL="342900" indent="-342900">
              <a:buFont typeface="Wingdings" panose="05000000000000000000" charset="0"/>
              <a:buChar char="ü"/>
            </a:pPr>
            <a:endParaRPr lang="zh-CN" altLang="en-US" sz="2400"/>
          </a:p>
          <a:p>
            <a:pPr indent="0">
              <a:buFont typeface="Wingdings" panose="05000000000000000000" charset="0"/>
              <a:buNone/>
            </a:pPr>
            <a:r>
              <a:rPr lang="zh-CN" altLang="en-US" sz="2400"/>
              <a:t>使用场景：</a:t>
            </a:r>
          </a:p>
          <a:p>
            <a:pPr indent="0">
              <a:buFont typeface="Wingdings" panose="05000000000000000000" charset="0"/>
              <a:buNone/>
            </a:pPr>
            <a:r>
              <a:rPr lang="en-US" altLang="zh-CN" sz="2400"/>
              <a:t>         比如通过ZooKeeper发布服务，服务启动时将自己的信息注册为临时节点，当服务断掉时ZooKeeper将此临时节点删除，这样client就不会得到服务的信息了。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31</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9.5.3</a:t>
            </a:r>
            <a:r>
              <a:rPr lang="zh-CN" altLang="en-US" sz="2800" b="1" dirty="0">
                <a:sym typeface="+mn-ea"/>
              </a:rPr>
              <a:t>  顺序号 </a:t>
            </a:r>
          </a:p>
        </p:txBody>
      </p:sp>
      <p:sp>
        <p:nvSpPr>
          <p:cNvPr id="4" name="文本框 3"/>
          <p:cNvSpPr txBox="1"/>
          <p:nvPr/>
        </p:nvSpPr>
        <p:spPr>
          <a:xfrm>
            <a:off x="314960" y="1616075"/>
            <a:ext cx="11791315" cy="2306955"/>
          </a:xfrm>
          <a:prstGeom prst="rect">
            <a:avLst/>
          </a:prstGeom>
          <a:noFill/>
        </p:spPr>
        <p:txBody>
          <a:bodyPr wrap="square" rtlCol="0">
            <a:spAutoFit/>
          </a:bodyPr>
          <a:lstStyle/>
          <a:p>
            <a:pPr indent="0">
              <a:buFont typeface="Wingdings" panose="05000000000000000000" charset="0"/>
              <a:buNone/>
            </a:pPr>
            <a:r>
              <a:rPr lang="zh-CN" altLang="en-US" sz="2400"/>
              <a:t>创建znode时设置顺序标识，znode名称后会附加一个值。</a:t>
            </a:r>
          </a:p>
          <a:p>
            <a:pPr indent="0">
              <a:buFont typeface="Wingdings" panose="05000000000000000000" charset="0"/>
              <a:buNone/>
            </a:pPr>
            <a:endParaRPr lang="zh-CN" altLang="en-US" sz="2400"/>
          </a:p>
          <a:p>
            <a:pPr indent="0">
              <a:buFont typeface="Wingdings" panose="05000000000000000000" charset="0"/>
              <a:buNone/>
            </a:pPr>
            <a:r>
              <a:rPr lang="zh-CN" altLang="en-US" sz="2400"/>
              <a:t>顺序号是一个单调递增的计数器，由父节点维护</a:t>
            </a:r>
            <a:r>
              <a:rPr lang="zh-CN" altLang="en-US" sz="2400">
                <a:sym typeface="+mn-ea"/>
              </a:rPr>
              <a:t>。</a:t>
            </a:r>
            <a:endParaRPr lang="zh-CN" altLang="en-US" sz="2400"/>
          </a:p>
          <a:p>
            <a:pPr indent="0">
              <a:buFont typeface="Wingdings" panose="05000000000000000000" charset="0"/>
              <a:buNone/>
            </a:pPr>
            <a:endParaRPr lang="zh-CN" altLang="en-US" sz="2400"/>
          </a:p>
          <a:p>
            <a:pPr indent="0">
              <a:buFont typeface="Wingdings" panose="05000000000000000000" charset="0"/>
              <a:buNone/>
            </a:pPr>
            <a:r>
              <a:rPr lang="zh-CN" altLang="en-US" sz="2400"/>
              <a:t>在分布式系统中，顺序号可以被用于为所有的事件进行全局排序，这样客户端可以通过顺序号推断事件的顺序</a:t>
            </a:r>
            <a:r>
              <a:rPr lang="zh-CN" altLang="en-US" sz="2400">
                <a:sym typeface="+mn-ea"/>
              </a:rPr>
              <a:t>。</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32</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9.5.4</a:t>
            </a:r>
            <a:r>
              <a:rPr lang="zh-CN" altLang="en-US" sz="2800" b="1" dirty="0">
                <a:sym typeface="+mn-ea"/>
              </a:rPr>
              <a:t>  </a:t>
            </a:r>
            <a:r>
              <a:rPr lang="en-US" altLang="zh-CN" sz="2800" b="1" dirty="0">
                <a:sym typeface="+mn-ea"/>
              </a:rPr>
              <a:t>Zookeeper</a:t>
            </a:r>
            <a:r>
              <a:rPr lang="zh-CN" altLang="en-US" sz="2800" b="1" dirty="0">
                <a:sym typeface="+mn-ea"/>
              </a:rPr>
              <a:t>事务操作</a:t>
            </a:r>
          </a:p>
        </p:txBody>
      </p:sp>
      <p:sp>
        <p:nvSpPr>
          <p:cNvPr id="4" name="文本框 3"/>
          <p:cNvSpPr txBox="1"/>
          <p:nvPr/>
        </p:nvSpPr>
        <p:spPr>
          <a:xfrm>
            <a:off x="525145" y="2947035"/>
            <a:ext cx="11791315" cy="1198880"/>
          </a:xfrm>
          <a:prstGeom prst="rect">
            <a:avLst/>
          </a:prstGeom>
          <a:noFill/>
        </p:spPr>
        <p:txBody>
          <a:bodyPr wrap="square" rtlCol="0">
            <a:spAutoFit/>
          </a:bodyPr>
          <a:lstStyle/>
          <a:p>
            <a:pPr indent="0">
              <a:buFont typeface="Wingdings" panose="05000000000000000000" charset="0"/>
              <a:buNone/>
            </a:pPr>
            <a:r>
              <a:rPr lang="zh-CN" altLang="en-US" sz="2400"/>
              <a:t>cZxid、mZxid和pZxid</a:t>
            </a:r>
          </a:p>
          <a:p>
            <a:pPr indent="0">
              <a:buFont typeface="Wingdings" panose="05000000000000000000" charset="0"/>
              <a:buNone/>
            </a:pPr>
            <a:r>
              <a:rPr lang="en-US" altLang="zh-CN" sz="2400"/>
              <a:t>Zxid</a:t>
            </a:r>
            <a:r>
              <a:rPr lang="zh-CN" altLang="en-US" sz="2400"/>
              <a:t>是递增的。如果Zxid1的值小于Zxid2的值，那么Zxid1所对应的事件发生在Zxid2所对应的事件之前</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33</a:t>
            </a:fld>
            <a:endParaRPr lang="en-US" altLang="zh-CN">
              <a:solidFill>
                <a:schemeClr val="bg2"/>
              </a:solidFill>
            </a:endParaRPr>
          </a:p>
        </p:txBody>
      </p:sp>
      <p:sp>
        <p:nvSpPr>
          <p:cNvPr id="2" name="矩形 1"/>
          <p:cNvSpPr/>
          <p:nvPr/>
        </p:nvSpPr>
        <p:spPr>
          <a:xfrm>
            <a:off x="758825" y="1989455"/>
            <a:ext cx="10594340" cy="3969385"/>
          </a:xfrm>
          <a:prstGeom prst="rect">
            <a:avLst/>
          </a:prstGeom>
        </p:spPr>
        <p:txBody>
          <a:bodyPr wrap="square">
            <a:spAutoFit/>
          </a:bodyPr>
          <a:lstStyle/>
          <a:p>
            <a:pPr indent="0">
              <a:lnSpc>
                <a:spcPct val="150000"/>
              </a:lnSpc>
              <a:buFont typeface="Wingdings" panose="05000000000000000000" pitchFamily="2" charset="2"/>
              <a:buNone/>
            </a:pPr>
            <a:r>
              <a:rPr lang="zh-CN" sz="2400" dirty="0">
                <a:latin typeface="微软雅黑" panose="020B0503020204020204" charset="-122"/>
                <a:ea typeface="微软雅黑" panose="020B0503020204020204" charset="-122"/>
              </a:rPr>
              <a:t>dataVersion </a:t>
            </a:r>
          </a:p>
          <a:p>
            <a:pPr indent="0">
              <a:lnSpc>
                <a:spcPct val="150000"/>
              </a:lnSpc>
              <a:buFont typeface="Wingdings" panose="05000000000000000000" pitchFamily="2" charset="2"/>
              <a:buNone/>
            </a:pPr>
            <a:r>
              <a:rPr lang="zh-CN" sz="2400" dirty="0">
                <a:latin typeface="微软雅黑" panose="020B0503020204020204" charset="-122"/>
                <a:ea typeface="微软雅黑" panose="020B0503020204020204" charset="-122"/>
              </a:rPr>
              <a:t>cversion </a:t>
            </a:r>
          </a:p>
          <a:p>
            <a:pPr indent="0">
              <a:lnSpc>
                <a:spcPct val="150000"/>
              </a:lnSpc>
              <a:buFont typeface="Wingdings" panose="05000000000000000000" pitchFamily="2" charset="2"/>
              <a:buNone/>
            </a:pPr>
            <a:r>
              <a:rPr lang="zh-CN" sz="2400" dirty="0">
                <a:latin typeface="微软雅黑" panose="020B0503020204020204" charset="-122"/>
                <a:ea typeface="微软雅黑" panose="020B0503020204020204" charset="-122"/>
              </a:rPr>
              <a:t>aclVersion </a:t>
            </a:r>
          </a:p>
          <a:p>
            <a:pPr indent="0">
              <a:lnSpc>
                <a:spcPct val="150000"/>
              </a:lnSpc>
              <a:buFont typeface="Wingdings" panose="05000000000000000000" pitchFamily="2" charset="2"/>
              <a:buNone/>
            </a:pPr>
            <a:endParaRPr lang="zh-CN" sz="2400" dirty="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r>
              <a:rPr lang="zh-CN" sz="2400" dirty="0">
                <a:latin typeface="微软雅黑" panose="020B0503020204020204" charset="-122"/>
                <a:ea typeface="微软雅黑" panose="020B0503020204020204" charset="-122"/>
              </a:rPr>
              <a:t>假设客户端C1对znode /config写入一些配置信息，如果另一个客户端C2同时更新了这个znode，此时C1的版本号已经过期，C1调用setData一定不会成功。这正是版本机制有效避免了数据更新时出现的先后顺序问题。</a:t>
            </a:r>
          </a:p>
        </p:txBody>
      </p:sp>
      <p:sp>
        <p:nvSpPr>
          <p:cNvPr id="4" name="AutoShape 4" descr="https://img-blog.csdn.net/2015081720383023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文本框 5"/>
          <p:cNvSpPr txBox="1"/>
          <p:nvPr/>
        </p:nvSpPr>
        <p:spPr>
          <a:xfrm>
            <a:off x="460375" y="1529080"/>
            <a:ext cx="7078345" cy="460375"/>
          </a:xfrm>
          <a:prstGeom prst="rect">
            <a:avLst/>
          </a:prstGeom>
          <a:noFill/>
        </p:spPr>
        <p:txBody>
          <a:bodyPr wrap="square" rtlCol="0">
            <a:spAutoFit/>
          </a:bodyPr>
          <a:lstStyle/>
          <a:p>
            <a:r>
              <a:rPr lang="zh-CN" altLang="en-US" sz="2400">
                <a:sym typeface="+mn-ea"/>
              </a:rPr>
              <a:t>（</a:t>
            </a:r>
            <a:r>
              <a:rPr lang="en-US" altLang="zh-CN" sz="2400">
                <a:sym typeface="+mn-ea"/>
              </a:rPr>
              <a:t>4</a:t>
            </a:r>
            <a:r>
              <a:rPr lang="zh-CN" altLang="en-US" sz="2400">
                <a:sym typeface="+mn-ea"/>
              </a:rPr>
              <a:t>）</a:t>
            </a:r>
            <a:r>
              <a:rPr lang="zh-CN" altLang="en-US" sz="2400" dirty="0">
                <a:latin typeface="微软雅黑" panose="020B0503020204020204" charset="-122"/>
                <a:ea typeface="微软雅黑" panose="020B0503020204020204" charset="-122"/>
                <a:sym typeface="+mn-ea"/>
              </a:rPr>
              <a:t> </a:t>
            </a:r>
            <a:r>
              <a:rPr lang="zh-CN" sz="2400" dirty="0">
                <a:latin typeface="微软雅黑" panose="020B0503020204020204" charset="-122"/>
                <a:ea typeface="微软雅黑" panose="020B0503020204020204" charset="-122"/>
                <a:sym typeface="+mn-ea"/>
              </a:rPr>
              <a:t>版本号</a:t>
            </a:r>
            <a:endParaRPr lang="zh-CN" sz="2400"/>
          </a:p>
        </p:txBody>
      </p:sp>
      <p:sp>
        <p:nvSpPr>
          <p:cNvPr id="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9.5.5</a:t>
            </a:r>
            <a:r>
              <a:rPr lang="zh-CN" altLang="en-US" sz="2800" b="1" dirty="0">
                <a:sym typeface="+mn-ea"/>
              </a:rPr>
              <a:t>  </a:t>
            </a:r>
            <a:r>
              <a:rPr lang="zh-CN" sz="2800" b="1" dirty="0">
                <a:sym typeface="+mn-ea"/>
              </a:rPr>
              <a:t>版本号</a:t>
            </a:r>
            <a:r>
              <a:rPr lang="zh-CN" altLang="en-US" sz="2800" b="1" dirty="0">
                <a:sym typeface="+mn-ea"/>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34</a:t>
            </a:fld>
            <a:endParaRPr lang="en-US" altLang="zh-CN">
              <a:solidFill>
                <a:schemeClr val="bg2"/>
              </a:solidFill>
            </a:endParaRPr>
          </a:p>
        </p:txBody>
      </p:sp>
      <p:sp>
        <p:nvSpPr>
          <p:cNvPr id="4" name="AutoShape 4" descr="https://img-blog.csdn.net/2015081720383023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645160" y="3587940"/>
            <a:ext cx="9471660" cy="2768600"/>
          </a:xfrm>
          <a:prstGeom prst="rect">
            <a:avLst/>
          </a:prstGeom>
        </p:spPr>
        <p:txBody>
          <a:bodyPr wrap="square">
            <a:spAutoFit/>
          </a:bodyPr>
          <a:lstStyle/>
          <a:p>
            <a:pPr indent="-342900">
              <a:lnSpc>
                <a:spcPct val="150000"/>
              </a:lnSpc>
              <a:buFont typeface="Wingdings" panose="05000000000000000000" pitchFamily="2" charset="2"/>
              <a:buChar char="Ø"/>
            </a:pPr>
            <a:r>
              <a:rPr lang="zh-CN" altLang="en-US" sz="2000" dirty="0">
                <a:latin typeface="微软雅黑" panose="020B0503020204020204" charset="-122"/>
                <a:ea typeface="微软雅黑" panose="020B0503020204020204" charset="-122"/>
              </a:rPr>
              <a:t>基本特点</a:t>
            </a:r>
            <a:endParaRPr lang="en-US" altLang="zh-CN" sz="2000" dirty="0">
              <a:latin typeface="微软雅黑" panose="020B0503020204020204" charset="-122"/>
              <a:ea typeface="微软雅黑" panose="020B0503020204020204" charset="-122"/>
            </a:endParaRPr>
          </a:p>
          <a:p>
            <a:pPr marL="342265" indent="342900">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rPr>
              <a:t>一次设置对应一次触发</a:t>
            </a:r>
            <a:endParaRPr lang="en-US" altLang="zh-CN" sz="2000" dirty="0">
              <a:latin typeface="微软雅黑" panose="020B0503020204020204" charset="-122"/>
              <a:ea typeface="微软雅黑" panose="020B0503020204020204" charset="-122"/>
            </a:endParaRPr>
          </a:p>
          <a:p>
            <a:pPr marL="342265" indent="342900">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rPr>
              <a:t>异步触发</a:t>
            </a:r>
            <a:endParaRPr lang="en-US" altLang="zh-CN" sz="2000" dirty="0">
              <a:latin typeface="微软雅黑" panose="020B0503020204020204" charset="-122"/>
              <a:ea typeface="微软雅黑" panose="020B0503020204020204" charset="-122"/>
            </a:endParaRPr>
          </a:p>
          <a:p>
            <a:pPr marL="342265" indent="342900">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rPr>
              <a:t>顺序触发</a:t>
            </a:r>
            <a:endParaRPr lang="en-US" altLang="zh-CN" sz="2000" dirty="0">
              <a:latin typeface="微软雅黑" panose="020B0503020204020204" charset="-122"/>
              <a:ea typeface="微软雅黑" panose="020B0503020204020204" charset="-122"/>
            </a:endParaRPr>
          </a:p>
          <a:p>
            <a:pPr marL="342900" indent="-342900">
              <a:spcBef>
                <a:spcPct val="35000"/>
              </a:spcBef>
              <a:buFont typeface="Wingdings" panose="05000000000000000000" pitchFamily="2" charset="2"/>
              <a:buChar char="Ø"/>
            </a:pPr>
            <a:r>
              <a:rPr lang="en-US" altLang="zh-CN" sz="2000" dirty="0" err="1">
                <a:latin typeface="微软雅黑" panose="020B0503020204020204" charset="-122"/>
                <a:ea typeface="微软雅黑" panose="020B0503020204020204" charset="-122"/>
              </a:rPr>
              <a:t>可以触发观察的操作</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create,delete,setData</a:t>
            </a:r>
          </a:p>
          <a:p>
            <a:pPr marL="342900" indent="-342900">
              <a:spcBef>
                <a:spcPct val="35000"/>
              </a:spcBef>
              <a:buFont typeface="Wingdings" panose="05000000000000000000" pitchFamily="2" charset="2"/>
              <a:buChar char="Ø"/>
            </a:pPr>
            <a:r>
              <a:rPr lang="en-US" altLang="zh-CN" sz="2000" dirty="0" err="1">
                <a:latin typeface="微软雅黑" panose="020B0503020204020204" charset="-122"/>
                <a:ea typeface="微软雅黑" panose="020B0503020204020204" charset="-122"/>
                <a:sym typeface="+mn-ea"/>
              </a:rPr>
              <a:t>可以设置观察的操作：exists,getChildren,getData</a:t>
            </a:r>
            <a:endParaRPr lang="en-US" altLang="zh-CN" sz="2000" dirty="0" err="1">
              <a:latin typeface="微软雅黑" panose="020B0503020204020204" charset="-122"/>
              <a:ea typeface="微软雅黑" panose="020B0503020204020204" charset="-122"/>
            </a:endParaRPr>
          </a:p>
        </p:txBody>
      </p:sp>
      <p:sp>
        <p:nvSpPr>
          <p:cNvPr id="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9.5.6</a:t>
            </a:r>
            <a:r>
              <a:rPr lang="zh-CN" altLang="en-US" sz="2800" b="1" dirty="0">
                <a:sym typeface="+mn-ea"/>
              </a:rPr>
              <a:t>  事件监听器 </a:t>
            </a:r>
          </a:p>
        </p:txBody>
      </p:sp>
      <p:sp>
        <p:nvSpPr>
          <p:cNvPr id="7" name="矩形 6"/>
          <p:cNvSpPr/>
          <p:nvPr/>
        </p:nvSpPr>
        <p:spPr>
          <a:xfrm>
            <a:off x="759460" y="1547495"/>
            <a:ext cx="10594340" cy="1753235"/>
          </a:xfrm>
          <a:prstGeom prst="rect">
            <a:avLst/>
          </a:prstGeom>
        </p:spPr>
        <p:txBody>
          <a:bodyPr wrap="square">
            <a:spAutoFit/>
          </a:bodyPr>
          <a:lstStyle/>
          <a:p>
            <a:pPr indent="0">
              <a:lnSpc>
                <a:spcPct val="150000"/>
              </a:lnSpc>
              <a:buFont typeface="Wingdings" panose="05000000000000000000" pitchFamily="2" charset="2"/>
              <a:buNone/>
            </a:pPr>
            <a:r>
              <a:rPr lang="zh-CN" sz="2400" dirty="0">
                <a:latin typeface="微软雅黑" panose="020B0503020204020204" charset="-122"/>
                <a:ea typeface="微软雅黑" panose="020B0503020204020204" charset="-122"/>
              </a:rPr>
              <a:t>客户端可以在节点上设置监视器（watches）。当节点的状态发生改变时（数据的增、删、改等操作）将会触发watch对应的操作。当watch被触发时，ZooKeeper将会向客户端发送且发送一个通知，因为watch只能触发一次。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35</a:t>
            </a:fld>
            <a:endParaRPr lang="en-US" altLang="zh-CN">
              <a:solidFill>
                <a:schemeClr val="bg2"/>
              </a:solidFill>
            </a:endParaRPr>
          </a:p>
        </p:txBody>
      </p:sp>
      <p:sp>
        <p:nvSpPr>
          <p:cNvPr id="4" name="AutoShape 4" descr="https://img-blog.csdn.net/2015081720383023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9.5.7</a:t>
            </a:r>
            <a:r>
              <a:rPr lang="zh-CN" altLang="en-US" sz="2800" b="1" dirty="0">
                <a:sym typeface="+mn-ea"/>
              </a:rPr>
              <a:t>  数据访问  </a:t>
            </a:r>
          </a:p>
        </p:txBody>
      </p:sp>
      <p:sp>
        <p:nvSpPr>
          <p:cNvPr id="7" name="文本框 6"/>
          <p:cNvSpPr txBox="1"/>
          <p:nvPr/>
        </p:nvSpPr>
        <p:spPr>
          <a:xfrm>
            <a:off x="577850" y="1664970"/>
            <a:ext cx="10455275" cy="4831080"/>
          </a:xfrm>
          <a:prstGeom prst="rect">
            <a:avLst/>
          </a:prstGeom>
          <a:noFill/>
        </p:spPr>
        <p:txBody>
          <a:bodyPr wrap="square" rtlCol="0">
            <a:spAutoFit/>
          </a:bodyPr>
          <a:lstStyle/>
          <a:p>
            <a:r>
              <a:rPr lang="zh-CN" altLang="en-US" sz="2200"/>
              <a:t>（</a:t>
            </a:r>
            <a:r>
              <a:rPr lang="en-US" altLang="zh-CN" sz="2200"/>
              <a:t>1</a:t>
            </a:r>
            <a:r>
              <a:rPr lang="zh-CN" altLang="en-US" sz="2200"/>
              <a:t>）顺序一致性</a:t>
            </a:r>
          </a:p>
          <a:p>
            <a:r>
              <a:rPr lang="zh-CN" altLang="en-US" sz="2200"/>
              <a:t>      比如将</a:t>
            </a:r>
            <a:r>
              <a:rPr lang="en-US" altLang="zh-CN" sz="2200"/>
              <a:t>znode</a:t>
            </a:r>
            <a:r>
              <a:rPr lang="zh-CN" altLang="en-US" sz="2200"/>
              <a:t>的值先更新为</a:t>
            </a:r>
            <a:r>
              <a:rPr lang="en-US" altLang="zh-CN" sz="2200"/>
              <a:t>a</a:t>
            </a:r>
            <a:r>
              <a:rPr lang="zh-CN" altLang="en-US" sz="2200"/>
              <a:t>，再更新为</a:t>
            </a:r>
            <a:r>
              <a:rPr lang="en-US" altLang="zh-CN" sz="2200"/>
              <a:t>b</a:t>
            </a:r>
            <a:r>
              <a:rPr lang="zh-CN" altLang="en-US" sz="2200"/>
              <a:t>，所有</a:t>
            </a:r>
            <a:r>
              <a:rPr lang="en-US" altLang="zh-CN" sz="2200"/>
              <a:t>client</a:t>
            </a:r>
            <a:r>
              <a:rPr lang="zh-CN" altLang="en-US" sz="2200"/>
              <a:t>不会先看到</a:t>
            </a:r>
            <a:r>
              <a:rPr lang="en-US" altLang="zh-CN" sz="2200"/>
              <a:t>b</a:t>
            </a:r>
            <a:r>
              <a:rPr lang="zh-CN" altLang="en-US" sz="2200"/>
              <a:t>，再看到</a:t>
            </a:r>
            <a:r>
              <a:rPr lang="en-US" altLang="zh-CN" sz="2200"/>
              <a:t>a</a:t>
            </a:r>
          </a:p>
          <a:p>
            <a:endParaRPr lang="zh-CN" altLang="en-US" sz="2200"/>
          </a:p>
          <a:p>
            <a:r>
              <a:rPr lang="zh-CN" altLang="en-US" sz="2200"/>
              <a:t>（</a:t>
            </a:r>
            <a:r>
              <a:rPr lang="en-US" altLang="zh-CN" sz="2200"/>
              <a:t>2</a:t>
            </a:r>
            <a:r>
              <a:rPr lang="zh-CN" altLang="en-US" sz="2200"/>
              <a:t>）原子性</a:t>
            </a:r>
          </a:p>
          <a:p>
            <a:r>
              <a:rPr lang="zh-CN" altLang="en-US" sz="2200"/>
              <a:t>      要么成功，要么失败。</a:t>
            </a:r>
          </a:p>
          <a:p>
            <a:endParaRPr lang="zh-CN" altLang="en-US" sz="2200"/>
          </a:p>
          <a:p>
            <a:r>
              <a:rPr lang="zh-CN" altLang="en-US" sz="2200"/>
              <a:t>（</a:t>
            </a:r>
            <a:r>
              <a:rPr lang="en-US" altLang="zh-CN" sz="2200"/>
              <a:t>3</a:t>
            </a:r>
            <a:r>
              <a:rPr lang="zh-CN" altLang="en-US" sz="2200"/>
              <a:t>）单一系统映像</a:t>
            </a:r>
          </a:p>
          <a:p>
            <a:r>
              <a:rPr lang="zh-CN" altLang="en-US" sz="2200"/>
              <a:t>    连接任一台服务器看到的数据是一样的。</a:t>
            </a:r>
          </a:p>
          <a:p>
            <a:endParaRPr lang="zh-CN" altLang="en-US" sz="2200"/>
          </a:p>
          <a:p>
            <a:r>
              <a:rPr lang="zh-CN" altLang="en-US" sz="2200"/>
              <a:t>（</a:t>
            </a:r>
            <a:r>
              <a:rPr lang="en-US" altLang="zh-CN" sz="2200"/>
              <a:t>4</a:t>
            </a:r>
            <a:r>
              <a:rPr lang="zh-CN" altLang="en-US" sz="2200"/>
              <a:t>）持久性</a:t>
            </a:r>
          </a:p>
          <a:p>
            <a:r>
              <a:rPr lang="zh-CN" altLang="en-US" sz="2200"/>
              <a:t>    一旦写入，就不会丢失。</a:t>
            </a:r>
          </a:p>
          <a:p>
            <a:endParaRPr lang="zh-CN" altLang="en-US" sz="2200"/>
          </a:p>
          <a:p>
            <a:r>
              <a:rPr lang="zh-CN" altLang="en-US" sz="2200"/>
              <a:t>（</a:t>
            </a:r>
            <a:r>
              <a:rPr lang="en-US" altLang="zh-CN" sz="2200"/>
              <a:t>5</a:t>
            </a:r>
            <a:r>
              <a:rPr lang="zh-CN" altLang="en-US" sz="2200"/>
              <a:t>）及时性</a:t>
            </a:r>
          </a:p>
          <a:p>
            <a:r>
              <a:rPr lang="zh-CN" altLang="en-US" sz="2200"/>
              <a:t>   客户端看到的数据不会明显的滞后</a:t>
            </a:r>
            <a:endParaRPr lang="en-US" altLang="zh-CN" sz="2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err="1">
                  <a:solidFill>
                    <a:srgbClr val="B22F33"/>
                  </a:solidFill>
                  <a:latin typeface="微软雅黑" panose="020B0503020204020204" charset="-122"/>
                  <a:ea typeface="微软雅黑" panose="020B0503020204020204" charset="-122"/>
                </a:rPr>
                <a:t>ZooKeeper</a:t>
              </a:r>
              <a:r>
                <a:rPr lang="zh-CN" altLang="en-US" sz="3600" b="1" dirty="0">
                  <a:solidFill>
                    <a:srgbClr val="B22F33"/>
                  </a:solidFill>
                  <a:latin typeface="微软雅黑" panose="020B0503020204020204" charset="-122"/>
                  <a:ea typeface="微软雅黑" panose="020B0503020204020204" charset="-122"/>
                </a:rPr>
                <a:t>的应用场景</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37</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9.6.1</a:t>
            </a:r>
            <a:r>
              <a:rPr lang="zh-CN" altLang="en-US" sz="2800" b="1" dirty="0">
                <a:sym typeface="+mn-ea"/>
              </a:rPr>
              <a:t>  </a:t>
            </a:r>
            <a:r>
              <a:rPr lang="en-US" altLang="zh-CN" sz="2800" b="1" dirty="0"/>
              <a:t>Zookeeper</a:t>
            </a:r>
            <a:r>
              <a:rPr lang="zh-CN" altLang="en-US" sz="2800" b="1" dirty="0"/>
              <a:t>应用场景有哪些</a:t>
            </a:r>
          </a:p>
        </p:txBody>
      </p:sp>
      <p:sp>
        <p:nvSpPr>
          <p:cNvPr id="41" name="任意多边形 40"/>
          <p:cNvSpPr/>
          <p:nvPr>
            <p:custDataLst>
              <p:tags r:id="rId1"/>
            </p:custDataLst>
          </p:nvPr>
        </p:nvSpPr>
        <p:spPr>
          <a:xfrm rot="18721703">
            <a:off x="3772535" y="370078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42" name="任意多边形 41"/>
          <p:cNvSpPr/>
          <p:nvPr>
            <p:custDataLst>
              <p:tags r:id="rId2"/>
            </p:custDataLst>
          </p:nvPr>
        </p:nvSpPr>
        <p:spPr>
          <a:xfrm rot="18721703">
            <a:off x="5981065" y="370078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43" name="任意多边形 42"/>
          <p:cNvSpPr/>
          <p:nvPr>
            <p:custDataLst>
              <p:tags r:id="rId3"/>
            </p:custDataLst>
          </p:nvPr>
        </p:nvSpPr>
        <p:spPr>
          <a:xfrm rot="2878297" flipH="1">
            <a:off x="2667635" y="370078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44" name="任意多边形 43"/>
          <p:cNvSpPr/>
          <p:nvPr>
            <p:custDataLst>
              <p:tags r:id="rId4"/>
            </p:custDataLst>
          </p:nvPr>
        </p:nvSpPr>
        <p:spPr>
          <a:xfrm rot="2878297" flipH="1">
            <a:off x="4876800" y="370078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46" name="任意多边形 45"/>
          <p:cNvSpPr/>
          <p:nvPr>
            <p:custDataLst>
              <p:tags r:id="rId5"/>
            </p:custDataLst>
          </p:nvPr>
        </p:nvSpPr>
        <p:spPr>
          <a:xfrm rot="18721703">
            <a:off x="1563370" y="370078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grpSp>
        <p:nvGrpSpPr>
          <p:cNvPr id="53" name="组合 52"/>
          <p:cNvGrpSpPr/>
          <p:nvPr>
            <p:custDataLst>
              <p:tags r:id="rId6"/>
            </p:custDataLst>
          </p:nvPr>
        </p:nvGrpSpPr>
        <p:grpSpPr>
          <a:xfrm>
            <a:off x="2886075" y="3940810"/>
            <a:ext cx="1245235" cy="1245235"/>
            <a:chOff x="944165" y="4136232"/>
            <a:chExt cx="1245394" cy="1245394"/>
          </a:xfrm>
        </p:grpSpPr>
        <p:sp>
          <p:nvSpPr>
            <p:cNvPr id="54" name="椭圆 53"/>
            <p:cNvSpPr/>
            <p:nvPr>
              <p:custDataLst>
                <p:tags r:id="rId48"/>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55" name="椭圆 54"/>
            <p:cNvSpPr/>
            <p:nvPr>
              <p:custDataLst>
                <p:tags r:id="rId49"/>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rgbClr val="9BBE4E">
                      <a:lumMod val="75000"/>
                    </a:srgbClr>
                  </a:solidFill>
                  <a:latin typeface="Calibri Light" panose="020F0302020204030204" charset="0"/>
                  <a:ea typeface="+mn-ea"/>
                  <a:cs typeface="+mn-ea"/>
                  <a:sym typeface="Arial" panose="020B0604020202020204" pitchFamily="34" charset="0"/>
                </a:rPr>
                <a:t>3</a:t>
              </a:r>
            </a:p>
          </p:txBody>
        </p:sp>
      </p:grpSp>
      <p:grpSp>
        <p:nvGrpSpPr>
          <p:cNvPr id="56" name="组合 55"/>
          <p:cNvGrpSpPr/>
          <p:nvPr>
            <p:custDataLst>
              <p:tags r:id="rId7"/>
            </p:custDataLst>
          </p:nvPr>
        </p:nvGrpSpPr>
        <p:grpSpPr>
          <a:xfrm>
            <a:off x="4001135" y="2664460"/>
            <a:ext cx="1245235" cy="1245235"/>
            <a:chOff x="944165" y="4136232"/>
            <a:chExt cx="1245394" cy="1245394"/>
          </a:xfrm>
        </p:grpSpPr>
        <p:sp>
          <p:nvSpPr>
            <p:cNvPr id="57" name="椭圆 56"/>
            <p:cNvSpPr/>
            <p:nvPr>
              <p:custDataLst>
                <p:tags r:id="rId46"/>
              </p:custDataLst>
            </p:nvPr>
          </p:nvSpPr>
          <p:spPr>
            <a:xfrm>
              <a:off x="944165" y="4136232"/>
              <a:ext cx="1245394" cy="1245394"/>
            </a:xfrm>
            <a:prstGeom prst="ellipse">
              <a:avLst/>
            </a:prstGeom>
            <a:solidFill>
              <a:schemeClr val="accent1"/>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58" name="椭圆 57"/>
            <p:cNvSpPr/>
            <p:nvPr>
              <p:custDataLst>
                <p:tags r:id="rId47"/>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rgbClr val="60869E">
                      <a:lumMod val="75000"/>
                    </a:srgbClr>
                  </a:solidFill>
                  <a:latin typeface="Calibri Light" panose="020F0302020204030204" charset="0"/>
                  <a:ea typeface="+mn-ea"/>
                  <a:cs typeface="+mn-ea"/>
                  <a:sym typeface="Arial" panose="020B0604020202020204" pitchFamily="34" charset="0"/>
                </a:rPr>
                <a:t>4</a:t>
              </a:r>
            </a:p>
          </p:txBody>
        </p:sp>
      </p:grpSp>
      <p:grpSp>
        <p:nvGrpSpPr>
          <p:cNvPr id="59" name="组合 58"/>
          <p:cNvGrpSpPr/>
          <p:nvPr>
            <p:custDataLst>
              <p:tags r:id="rId8"/>
            </p:custDataLst>
          </p:nvPr>
        </p:nvGrpSpPr>
        <p:grpSpPr>
          <a:xfrm>
            <a:off x="5116195" y="3940810"/>
            <a:ext cx="1245235" cy="1245235"/>
            <a:chOff x="944165" y="4136232"/>
            <a:chExt cx="1245394" cy="1245394"/>
          </a:xfrm>
        </p:grpSpPr>
        <p:sp>
          <p:nvSpPr>
            <p:cNvPr id="60" name="椭圆 59"/>
            <p:cNvSpPr/>
            <p:nvPr>
              <p:custDataLst>
                <p:tags r:id="rId44"/>
              </p:custDataLst>
            </p:nvPr>
          </p:nvSpPr>
          <p:spPr>
            <a:xfrm>
              <a:off x="944165" y="4136232"/>
              <a:ext cx="1245394" cy="1245394"/>
            </a:xfrm>
            <a:prstGeom prst="ellipse">
              <a:avLst/>
            </a:prstGeom>
            <a:solidFill>
              <a:schemeClr val="accent2"/>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61" name="椭圆 60"/>
            <p:cNvSpPr/>
            <p:nvPr>
              <p:custDataLst>
                <p:tags r:id="rId45"/>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chemeClr val="accent2">
                      <a:lumMod val="75000"/>
                    </a:schemeClr>
                  </a:solidFill>
                  <a:latin typeface="+mj-lt"/>
                  <a:ea typeface="+mj-ea"/>
                  <a:cs typeface="+mj-cs"/>
                  <a:sym typeface="Arial" panose="020B0604020202020204" pitchFamily="34" charset="0"/>
                </a:rPr>
                <a:t>5</a:t>
              </a:r>
            </a:p>
          </p:txBody>
        </p:sp>
      </p:grpSp>
      <p:grpSp>
        <p:nvGrpSpPr>
          <p:cNvPr id="62" name="组合 61"/>
          <p:cNvGrpSpPr/>
          <p:nvPr>
            <p:custDataLst>
              <p:tags r:id="rId9"/>
            </p:custDataLst>
          </p:nvPr>
        </p:nvGrpSpPr>
        <p:grpSpPr>
          <a:xfrm>
            <a:off x="6231255" y="2664460"/>
            <a:ext cx="1245235" cy="1245235"/>
            <a:chOff x="944165" y="4136232"/>
            <a:chExt cx="1245394" cy="1245394"/>
          </a:xfrm>
        </p:grpSpPr>
        <p:sp>
          <p:nvSpPr>
            <p:cNvPr id="63" name="椭圆 62"/>
            <p:cNvSpPr/>
            <p:nvPr>
              <p:custDataLst>
                <p:tags r:id="rId42"/>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64" name="椭圆 63"/>
            <p:cNvSpPr/>
            <p:nvPr>
              <p:custDataLst>
                <p:tags r:id="rId43"/>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chemeClr val="accent3">
                      <a:lumMod val="75000"/>
                    </a:schemeClr>
                  </a:solidFill>
                  <a:latin typeface="+mj-lt"/>
                  <a:ea typeface="+mj-ea"/>
                  <a:cs typeface="+mj-cs"/>
                  <a:sym typeface="Arial" panose="020B0604020202020204" pitchFamily="34" charset="0"/>
                </a:rPr>
                <a:t>6</a:t>
              </a:r>
            </a:p>
          </p:txBody>
        </p:sp>
      </p:grpSp>
      <p:sp>
        <p:nvSpPr>
          <p:cNvPr id="65" name="矩形 64"/>
          <p:cNvSpPr/>
          <p:nvPr>
            <p:custDataLst>
              <p:tags r:id="rId10"/>
            </p:custDataLst>
          </p:nvPr>
        </p:nvSpPr>
        <p:spPr>
          <a:xfrm>
            <a:off x="245110" y="5186680"/>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Master选举（集群管理）</a:t>
            </a:r>
          </a:p>
          <a:p>
            <a:pPr algn="just">
              <a:lnSpc>
                <a:spcPct val="120000"/>
              </a:lnSpc>
            </a:pPr>
            <a:endParaRPr lang="zh-CN" altLang="en-US" kern="0" dirty="0">
              <a:sym typeface="Arial" panose="020B0604020202020204" pitchFamily="34" charset="0"/>
            </a:endParaRPr>
          </a:p>
        </p:txBody>
      </p:sp>
      <p:sp>
        <p:nvSpPr>
          <p:cNvPr id="66" name="矩形 65"/>
          <p:cNvSpPr/>
          <p:nvPr>
            <p:custDataLst>
              <p:tags r:id="rId11"/>
            </p:custDataLst>
          </p:nvPr>
        </p:nvSpPr>
        <p:spPr>
          <a:xfrm>
            <a:off x="2475230" y="5186680"/>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数据发布与订阅（配置中心）</a:t>
            </a:r>
          </a:p>
        </p:txBody>
      </p:sp>
      <p:sp>
        <p:nvSpPr>
          <p:cNvPr id="67" name="矩形 66"/>
          <p:cNvSpPr/>
          <p:nvPr>
            <p:custDataLst>
              <p:tags r:id="rId12"/>
            </p:custDataLst>
          </p:nvPr>
        </p:nvSpPr>
        <p:spPr>
          <a:xfrm>
            <a:off x="4956175" y="5186045"/>
            <a:ext cx="1533525" cy="756920"/>
          </a:xfrm>
          <a:prstGeom prst="rect">
            <a:avLst/>
          </a:prstGeom>
        </p:spPr>
        <p:txBody>
          <a:bodyPr wrap="square" anchor="t" anchorCtr="0">
            <a:normAutofit/>
          </a:bodyPr>
          <a:lstStyle/>
          <a:p>
            <a:pPr algn="just">
              <a:lnSpc>
                <a:spcPct val="120000"/>
              </a:lnSpc>
            </a:pPr>
            <a:r>
              <a:rPr lang="zh-CN" altLang="en-US" dirty="0">
                <a:sym typeface="Arial" panose="020B0604020202020204" pitchFamily="34" charset="0"/>
              </a:rPr>
              <a:t>心跳检测</a:t>
            </a:r>
          </a:p>
        </p:txBody>
      </p:sp>
      <p:sp>
        <p:nvSpPr>
          <p:cNvPr id="68" name="矩形 67"/>
          <p:cNvSpPr/>
          <p:nvPr>
            <p:custDataLst>
              <p:tags r:id="rId13"/>
            </p:custDataLst>
          </p:nvPr>
        </p:nvSpPr>
        <p:spPr>
          <a:xfrm>
            <a:off x="1360170" y="1870710"/>
            <a:ext cx="2066290" cy="756920"/>
          </a:xfrm>
          <a:prstGeom prst="rect">
            <a:avLst/>
          </a:prstGeom>
        </p:spPr>
        <p:txBody>
          <a:bodyPr wrap="square" anchor="b" anchorCtr="0">
            <a:normAutofit/>
          </a:bodyPr>
          <a:lstStyle/>
          <a:p>
            <a:pPr algn="just">
              <a:lnSpc>
                <a:spcPct val="120000"/>
              </a:lnSpc>
            </a:pPr>
            <a:r>
              <a:rPr lang="zh-CN" altLang="en-US" dirty="0">
                <a:sym typeface="Arial" panose="020B0604020202020204" pitchFamily="34" charset="0"/>
              </a:rPr>
              <a:t>分布式锁</a:t>
            </a:r>
            <a:endParaRPr lang="zh-CN" altLang="en-US" kern="0" dirty="0">
              <a:sym typeface="Arial" panose="020B0604020202020204" pitchFamily="34" charset="0"/>
            </a:endParaRPr>
          </a:p>
        </p:txBody>
      </p:sp>
      <p:sp>
        <p:nvSpPr>
          <p:cNvPr id="69" name="矩形 68"/>
          <p:cNvSpPr/>
          <p:nvPr>
            <p:custDataLst>
              <p:tags r:id="rId14"/>
            </p:custDataLst>
          </p:nvPr>
        </p:nvSpPr>
        <p:spPr>
          <a:xfrm>
            <a:off x="3590925" y="1870710"/>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分布式协调/通知</a:t>
            </a:r>
          </a:p>
        </p:txBody>
      </p:sp>
      <p:sp>
        <p:nvSpPr>
          <p:cNvPr id="70" name="矩形 69"/>
          <p:cNvSpPr/>
          <p:nvPr>
            <p:custDataLst>
              <p:tags r:id="rId15"/>
            </p:custDataLst>
          </p:nvPr>
        </p:nvSpPr>
        <p:spPr>
          <a:xfrm>
            <a:off x="5821045" y="1870710"/>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命名服务(Naming Service)</a:t>
            </a:r>
            <a:endParaRPr lang="zh-CN" altLang="en-US" dirty="0">
              <a:sym typeface="Arial" panose="020B0604020202020204" pitchFamily="34" charset="0"/>
            </a:endParaRPr>
          </a:p>
        </p:txBody>
      </p:sp>
      <p:sp>
        <p:nvSpPr>
          <p:cNvPr id="71" name="任意多边形 70"/>
          <p:cNvSpPr/>
          <p:nvPr>
            <p:custDataLst>
              <p:tags r:id="rId16"/>
            </p:custDataLst>
          </p:nvPr>
        </p:nvSpPr>
        <p:spPr>
          <a:xfrm rot="18721703">
            <a:off x="8201660" y="373761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72" name="任意多边形 71"/>
          <p:cNvSpPr/>
          <p:nvPr>
            <p:custDataLst>
              <p:tags r:id="rId17"/>
            </p:custDataLst>
          </p:nvPr>
        </p:nvSpPr>
        <p:spPr>
          <a:xfrm rot="2878297" flipH="1">
            <a:off x="7096760" y="373761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grpSp>
        <p:nvGrpSpPr>
          <p:cNvPr id="73" name="组合 72"/>
          <p:cNvGrpSpPr/>
          <p:nvPr>
            <p:custDataLst>
              <p:tags r:id="rId18"/>
            </p:custDataLst>
          </p:nvPr>
        </p:nvGrpSpPr>
        <p:grpSpPr>
          <a:xfrm>
            <a:off x="7315200" y="3977640"/>
            <a:ext cx="1245235" cy="1245235"/>
            <a:chOff x="944165" y="4136232"/>
            <a:chExt cx="1245394" cy="1245394"/>
          </a:xfrm>
        </p:grpSpPr>
        <p:sp>
          <p:nvSpPr>
            <p:cNvPr id="74" name="椭圆 73"/>
            <p:cNvSpPr/>
            <p:nvPr>
              <p:custDataLst>
                <p:tags r:id="rId40"/>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75" name="椭圆 74"/>
            <p:cNvSpPr/>
            <p:nvPr>
              <p:custDataLst>
                <p:tags r:id="rId41"/>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rgbClr val="9BBE4E">
                      <a:lumMod val="75000"/>
                    </a:srgbClr>
                  </a:solidFill>
                  <a:latin typeface="Calibri Light" panose="020F0302020204030204" charset="0"/>
                  <a:ea typeface="+mn-ea"/>
                  <a:cs typeface="+mn-ea"/>
                  <a:sym typeface="Arial" panose="020B0604020202020204" pitchFamily="34" charset="0"/>
                </a:rPr>
                <a:t>7</a:t>
              </a:r>
            </a:p>
          </p:txBody>
        </p:sp>
      </p:grpSp>
      <p:grpSp>
        <p:nvGrpSpPr>
          <p:cNvPr id="76" name="组合 75"/>
          <p:cNvGrpSpPr/>
          <p:nvPr>
            <p:custDataLst>
              <p:tags r:id="rId19"/>
            </p:custDataLst>
          </p:nvPr>
        </p:nvGrpSpPr>
        <p:grpSpPr>
          <a:xfrm>
            <a:off x="8430260" y="2701290"/>
            <a:ext cx="1245235" cy="1245235"/>
            <a:chOff x="944165" y="4136232"/>
            <a:chExt cx="1245394" cy="1245394"/>
          </a:xfrm>
        </p:grpSpPr>
        <p:sp>
          <p:nvSpPr>
            <p:cNvPr id="77" name="椭圆 76"/>
            <p:cNvSpPr/>
            <p:nvPr>
              <p:custDataLst>
                <p:tags r:id="rId38"/>
              </p:custDataLst>
            </p:nvPr>
          </p:nvSpPr>
          <p:spPr>
            <a:xfrm>
              <a:off x="944165" y="4136232"/>
              <a:ext cx="1245394" cy="1245394"/>
            </a:xfrm>
            <a:prstGeom prst="ellipse">
              <a:avLst/>
            </a:prstGeom>
            <a:solidFill>
              <a:schemeClr val="accent1"/>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78" name="椭圆 77"/>
            <p:cNvSpPr/>
            <p:nvPr>
              <p:custDataLst>
                <p:tags r:id="rId39"/>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rgbClr val="60869E">
                      <a:lumMod val="75000"/>
                    </a:srgbClr>
                  </a:solidFill>
                  <a:latin typeface="Calibri Light" panose="020F0302020204030204" charset="0"/>
                  <a:ea typeface="+mn-ea"/>
                  <a:cs typeface="+mn-ea"/>
                  <a:sym typeface="Arial" panose="020B0604020202020204" pitchFamily="34" charset="0"/>
                </a:rPr>
                <a:t>8</a:t>
              </a:r>
            </a:p>
          </p:txBody>
        </p:sp>
      </p:grpSp>
      <p:sp>
        <p:nvSpPr>
          <p:cNvPr id="79" name="矩形 78"/>
          <p:cNvSpPr/>
          <p:nvPr>
            <p:custDataLst>
              <p:tags r:id="rId20"/>
            </p:custDataLst>
          </p:nvPr>
        </p:nvSpPr>
        <p:spPr>
          <a:xfrm>
            <a:off x="6904355" y="5223510"/>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分布式队列</a:t>
            </a:r>
          </a:p>
        </p:txBody>
      </p:sp>
      <p:sp>
        <p:nvSpPr>
          <p:cNvPr id="80" name="矩形 79"/>
          <p:cNvSpPr/>
          <p:nvPr>
            <p:custDataLst>
              <p:tags r:id="rId21"/>
            </p:custDataLst>
          </p:nvPr>
        </p:nvSpPr>
        <p:spPr>
          <a:xfrm>
            <a:off x="8020050" y="1907540"/>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组服务</a:t>
            </a:r>
          </a:p>
        </p:txBody>
      </p:sp>
      <p:sp>
        <p:nvSpPr>
          <p:cNvPr id="81" name="任意多边形 80"/>
          <p:cNvSpPr/>
          <p:nvPr>
            <p:custDataLst>
              <p:tags r:id="rId22"/>
            </p:custDataLst>
          </p:nvPr>
        </p:nvSpPr>
        <p:spPr>
          <a:xfrm rot="18721703">
            <a:off x="10457815" y="373189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82" name="任意多边形 81"/>
          <p:cNvSpPr/>
          <p:nvPr>
            <p:custDataLst>
              <p:tags r:id="rId23"/>
            </p:custDataLst>
          </p:nvPr>
        </p:nvSpPr>
        <p:spPr>
          <a:xfrm rot="2878297" flipH="1">
            <a:off x="9352915" y="373189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89" name="矩形 88"/>
          <p:cNvSpPr/>
          <p:nvPr>
            <p:custDataLst>
              <p:tags r:id="rId24"/>
            </p:custDataLst>
          </p:nvPr>
        </p:nvSpPr>
        <p:spPr>
          <a:xfrm>
            <a:off x="9160510" y="5217795"/>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工作进度汇报</a:t>
            </a:r>
          </a:p>
        </p:txBody>
      </p:sp>
      <p:sp>
        <p:nvSpPr>
          <p:cNvPr id="90" name="矩形 89"/>
          <p:cNvSpPr/>
          <p:nvPr>
            <p:custDataLst>
              <p:tags r:id="rId25"/>
            </p:custDataLst>
          </p:nvPr>
        </p:nvSpPr>
        <p:spPr>
          <a:xfrm>
            <a:off x="10086340" y="1907540"/>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分布式与数据复制</a:t>
            </a:r>
          </a:p>
        </p:txBody>
      </p:sp>
      <p:grpSp>
        <p:nvGrpSpPr>
          <p:cNvPr id="91" name="组合 90"/>
          <p:cNvGrpSpPr/>
          <p:nvPr>
            <p:custDataLst>
              <p:tags r:id="rId26"/>
            </p:custDataLst>
          </p:nvPr>
        </p:nvGrpSpPr>
        <p:grpSpPr>
          <a:xfrm>
            <a:off x="9658350" y="3977640"/>
            <a:ext cx="1245235" cy="1245235"/>
            <a:chOff x="944165" y="4136232"/>
            <a:chExt cx="1245394" cy="1245394"/>
          </a:xfrm>
        </p:grpSpPr>
        <p:sp>
          <p:nvSpPr>
            <p:cNvPr id="92" name="椭圆 91"/>
            <p:cNvSpPr/>
            <p:nvPr>
              <p:custDataLst>
                <p:tags r:id="rId36"/>
              </p:custDataLst>
            </p:nvPr>
          </p:nvSpPr>
          <p:spPr>
            <a:xfrm>
              <a:off x="944165" y="4136232"/>
              <a:ext cx="1245394" cy="1245394"/>
            </a:xfrm>
            <a:prstGeom prst="ellipse">
              <a:avLst/>
            </a:prstGeom>
            <a:solidFill>
              <a:schemeClr val="accent2"/>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93" name="椭圆 92"/>
            <p:cNvSpPr/>
            <p:nvPr>
              <p:custDataLst>
                <p:tags r:id="rId37"/>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chemeClr val="accent2">
                      <a:lumMod val="75000"/>
                    </a:schemeClr>
                  </a:solidFill>
                  <a:latin typeface="+mj-lt"/>
                  <a:ea typeface="+mj-ea"/>
                  <a:cs typeface="+mj-cs"/>
                  <a:sym typeface="Arial" panose="020B0604020202020204" pitchFamily="34" charset="0"/>
                </a:rPr>
                <a:t>9</a:t>
              </a:r>
            </a:p>
          </p:txBody>
        </p:sp>
      </p:grpSp>
      <p:grpSp>
        <p:nvGrpSpPr>
          <p:cNvPr id="94" name="组合 93"/>
          <p:cNvGrpSpPr/>
          <p:nvPr>
            <p:custDataLst>
              <p:tags r:id="rId27"/>
            </p:custDataLst>
          </p:nvPr>
        </p:nvGrpSpPr>
        <p:grpSpPr>
          <a:xfrm>
            <a:off x="10686415" y="2658745"/>
            <a:ext cx="1245235" cy="1245235"/>
            <a:chOff x="944165" y="4136232"/>
            <a:chExt cx="1245394" cy="1245394"/>
          </a:xfrm>
        </p:grpSpPr>
        <p:sp>
          <p:nvSpPr>
            <p:cNvPr id="95" name="椭圆 94"/>
            <p:cNvSpPr/>
            <p:nvPr>
              <p:custDataLst>
                <p:tags r:id="rId34"/>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96" name="椭圆 95"/>
            <p:cNvSpPr/>
            <p:nvPr>
              <p:custDataLst>
                <p:tags r:id="rId35"/>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chemeClr val="accent3">
                      <a:lumMod val="75000"/>
                    </a:schemeClr>
                  </a:solidFill>
                  <a:latin typeface="+mj-lt"/>
                  <a:ea typeface="+mj-ea"/>
                  <a:cs typeface="+mj-cs"/>
                  <a:sym typeface="Arial" panose="020B0604020202020204" pitchFamily="34" charset="0"/>
                </a:rPr>
                <a:t>10</a:t>
              </a:r>
            </a:p>
          </p:txBody>
        </p:sp>
      </p:grpSp>
      <p:grpSp>
        <p:nvGrpSpPr>
          <p:cNvPr id="97" name="组合 96"/>
          <p:cNvGrpSpPr/>
          <p:nvPr>
            <p:custDataLst>
              <p:tags r:id="rId28"/>
            </p:custDataLst>
          </p:nvPr>
        </p:nvGrpSpPr>
        <p:grpSpPr>
          <a:xfrm>
            <a:off x="634365" y="3977640"/>
            <a:ext cx="1245235" cy="1245235"/>
            <a:chOff x="944165" y="4136232"/>
            <a:chExt cx="1245394" cy="1245394"/>
          </a:xfrm>
        </p:grpSpPr>
        <p:sp>
          <p:nvSpPr>
            <p:cNvPr id="98" name="椭圆 97"/>
            <p:cNvSpPr/>
            <p:nvPr>
              <p:custDataLst>
                <p:tags r:id="rId32"/>
              </p:custDataLst>
            </p:nvPr>
          </p:nvSpPr>
          <p:spPr>
            <a:xfrm>
              <a:off x="944165" y="4136232"/>
              <a:ext cx="1245394" cy="1245394"/>
            </a:xfrm>
            <a:prstGeom prst="ellipse">
              <a:avLst/>
            </a:prstGeom>
            <a:solidFill>
              <a:schemeClr val="accent2"/>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99" name="椭圆 98"/>
            <p:cNvSpPr/>
            <p:nvPr>
              <p:custDataLst>
                <p:tags r:id="rId33"/>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chemeClr val="accent2">
                      <a:lumMod val="75000"/>
                    </a:schemeClr>
                  </a:solidFill>
                  <a:latin typeface="+mj-lt"/>
                  <a:ea typeface="+mj-ea"/>
                  <a:cs typeface="+mj-cs"/>
                  <a:sym typeface="Arial" panose="020B0604020202020204" pitchFamily="34" charset="0"/>
                </a:rPr>
                <a:t>1</a:t>
              </a:r>
            </a:p>
          </p:txBody>
        </p:sp>
      </p:grpSp>
      <p:grpSp>
        <p:nvGrpSpPr>
          <p:cNvPr id="100" name="组合 99"/>
          <p:cNvGrpSpPr/>
          <p:nvPr>
            <p:custDataLst>
              <p:tags r:id="rId29"/>
            </p:custDataLst>
          </p:nvPr>
        </p:nvGrpSpPr>
        <p:grpSpPr>
          <a:xfrm>
            <a:off x="1802765" y="2664460"/>
            <a:ext cx="1245235" cy="1245235"/>
            <a:chOff x="944165" y="4136232"/>
            <a:chExt cx="1245394" cy="1245394"/>
          </a:xfrm>
        </p:grpSpPr>
        <p:sp>
          <p:nvSpPr>
            <p:cNvPr id="101" name="椭圆 100"/>
            <p:cNvSpPr/>
            <p:nvPr>
              <p:custDataLst>
                <p:tags r:id="rId30"/>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102" name="椭圆 101"/>
            <p:cNvSpPr/>
            <p:nvPr>
              <p:custDataLst>
                <p:tags r:id="rId31"/>
              </p:custDataLst>
            </p:nvPr>
          </p:nvSpPr>
          <p:spPr>
            <a:xfrm>
              <a:off x="1052811" y="4252562"/>
              <a:ext cx="1028102" cy="1012734"/>
            </a:xfrm>
            <a:prstGeom prst="ellipse">
              <a:avLst/>
            </a:prstGeom>
            <a:solidFill>
              <a:srgbClr val="F3EFEF"/>
            </a:solidFill>
          </p:spPr>
          <p:txBody>
            <a:bodyPr wrap="square" lIns="0" tIns="0" rIns="0" bIns="0" rtlCol="0" anchor="ctr" anchorCtr="0">
              <a:normAutofit lnSpcReduction="10000"/>
            </a:bodyPr>
            <a:lstStyle/>
            <a:p>
              <a:pPr algn="ctr"/>
              <a:r>
                <a:rPr lang="en-US" altLang="zh-CN" sz="2400">
                  <a:solidFill>
                    <a:schemeClr val="accent3">
                      <a:lumMod val="75000"/>
                    </a:schemeClr>
                  </a:solidFill>
                  <a:latin typeface="+mj-lt"/>
                  <a:ea typeface="+mj-ea"/>
                  <a:cs typeface="+mj-cs"/>
                  <a:sym typeface="Arial" panose="020B0604020202020204" pitchFamily="34" charset="0"/>
                </a:rPr>
                <a:t>2</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 y="1493520"/>
            <a:ext cx="11390630" cy="4707890"/>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Master选举 </a:t>
            </a:r>
            <a:r>
              <a:rPr lang="zh-CN" altLang="en-US" sz="2000" dirty="0">
                <a:latin typeface="微软雅黑" panose="020B0503020204020204" charset="-122"/>
                <a:ea typeface="微软雅黑" panose="020B0503020204020204" charset="-122"/>
              </a:rPr>
              <a:t>用到了</a:t>
            </a:r>
            <a:r>
              <a:rPr lang="en-US" altLang="zh-CN" sz="2000" dirty="0">
                <a:latin typeface="微软雅黑" panose="020B0503020204020204" charset="-122"/>
                <a:ea typeface="微软雅黑" panose="020B0503020204020204" charset="-122"/>
              </a:rPr>
              <a:t>Zookeeper</a:t>
            </a:r>
            <a:r>
              <a:rPr lang="zh-CN" altLang="en-US" sz="2000" dirty="0">
                <a:latin typeface="微软雅黑" panose="020B0503020204020204" charset="-122"/>
                <a:ea typeface="微软雅黑" panose="020B0503020204020204" charset="-122"/>
              </a:rPr>
              <a:t>什么原理？</a:t>
            </a:r>
          </a:p>
          <a:p>
            <a:pPr indent="0">
              <a:lnSpc>
                <a:spcPct val="15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r>
              <a:rPr lang="zh-CN" altLang="en-US" sz="2000" b="1" dirty="0">
                <a:latin typeface="微软雅黑" panose="020B0503020204020204" charset="-122"/>
                <a:ea typeface="微软雅黑" panose="020B0503020204020204" charset="-122"/>
              </a:rPr>
              <a:t>强一致性</a:t>
            </a:r>
            <a:endParaRPr lang="zh-CN" altLang="en-US" sz="2000" dirty="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能够保证在分布式高并发情况下节点的创建一定能够保证全局唯一性，即ZooKeeper将会保证客户端无法创建一个已经存在的ZNode。</a:t>
            </a:r>
          </a:p>
          <a:p>
            <a:pPr indent="0">
              <a:lnSpc>
                <a:spcPct val="15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也就是说，如果同时有多个客户端请求创建同一个临时节点，那么最终一定只有一个客户端请求能够创建成功。</a:t>
            </a:r>
          </a:p>
          <a:p>
            <a:pPr indent="0">
              <a:lnSpc>
                <a:spcPct val="15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利用这个特性，就能很容易地在分布式环境中进行Master选举了。</a:t>
            </a: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9.6.2</a:t>
            </a:r>
            <a:r>
              <a:rPr lang="zh-CN" altLang="en-US" sz="2800" b="1" dirty="0">
                <a:sym typeface="+mn-ea"/>
              </a:rPr>
              <a:t>  ZooKeeper在Hadoop集群中的应用</a:t>
            </a:r>
            <a:endParaRPr lang="en-US" altLang="zh-CN" sz="28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39</a:t>
            </a:fld>
            <a:endParaRPr lang="en-US" altLang="zh-CN">
              <a:solidFill>
                <a:schemeClr val="bg2"/>
              </a:solidFill>
            </a:endParaRPr>
          </a:p>
        </p:txBody>
      </p:sp>
      <p:sp>
        <p:nvSpPr>
          <p:cNvPr id="2" name="TextBox 1"/>
          <p:cNvSpPr txBox="1"/>
          <p:nvPr/>
        </p:nvSpPr>
        <p:spPr>
          <a:xfrm>
            <a:off x="487680" y="1493520"/>
            <a:ext cx="6487795" cy="55308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当机器挂掉时</a:t>
            </a: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9.6.2</a:t>
            </a:r>
            <a:r>
              <a:rPr lang="zh-CN" altLang="en-US" sz="2800" b="1" dirty="0">
                <a:sym typeface="+mn-ea"/>
              </a:rPr>
              <a:t>  ZooKeeper在Hadoop集群中的应用</a:t>
            </a:r>
            <a:endParaRPr lang="en-US" altLang="zh-CN" sz="2800" b="1" dirty="0"/>
          </a:p>
        </p:txBody>
      </p:sp>
      <p:sp>
        <p:nvSpPr>
          <p:cNvPr id="6" name="圆角矩形 5"/>
          <p:cNvSpPr/>
          <p:nvPr/>
        </p:nvSpPr>
        <p:spPr>
          <a:xfrm>
            <a:off x="7037705" y="5920105"/>
            <a:ext cx="2341880" cy="6654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a:t>NameNode2</a:t>
            </a:r>
          </a:p>
        </p:txBody>
      </p:sp>
      <p:sp>
        <p:nvSpPr>
          <p:cNvPr id="7" name="矩形 6"/>
          <p:cNvSpPr/>
          <p:nvPr/>
        </p:nvSpPr>
        <p:spPr>
          <a:xfrm>
            <a:off x="5368925" y="2046605"/>
            <a:ext cx="1169035"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a:t>
            </a:r>
          </a:p>
        </p:txBody>
      </p:sp>
      <p:sp>
        <p:nvSpPr>
          <p:cNvPr id="9" name="矩形 8"/>
          <p:cNvSpPr/>
          <p:nvPr/>
        </p:nvSpPr>
        <p:spPr>
          <a:xfrm>
            <a:off x="6151245" y="2825750"/>
            <a:ext cx="2012950"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/NameNodes</a:t>
            </a:r>
          </a:p>
        </p:txBody>
      </p:sp>
      <p:cxnSp>
        <p:nvCxnSpPr>
          <p:cNvPr id="10" name="直接连接符 9"/>
          <p:cNvCxnSpPr>
            <a:stCxn id="7" idx="2"/>
          </p:cNvCxnSpPr>
          <p:nvPr/>
        </p:nvCxnSpPr>
        <p:spPr>
          <a:xfrm flipH="1">
            <a:off x="5953125" y="2485390"/>
            <a:ext cx="635" cy="53530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937250" y="3029585"/>
            <a:ext cx="21399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57720" y="3302635"/>
            <a:ext cx="635" cy="53530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141845" y="3846830"/>
            <a:ext cx="21399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66000" y="3627755"/>
            <a:ext cx="2012950"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/NameNode1</a:t>
            </a:r>
          </a:p>
        </p:txBody>
      </p:sp>
      <p:sp>
        <p:nvSpPr>
          <p:cNvPr id="15" name="矩形 14"/>
          <p:cNvSpPr/>
          <p:nvPr/>
        </p:nvSpPr>
        <p:spPr>
          <a:xfrm>
            <a:off x="7366000" y="4374515"/>
            <a:ext cx="2012950"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/NameNode2</a:t>
            </a:r>
          </a:p>
        </p:txBody>
      </p:sp>
      <p:cxnSp>
        <p:nvCxnSpPr>
          <p:cNvPr id="16" name="直接连接符 15"/>
          <p:cNvCxnSpPr/>
          <p:nvPr/>
        </p:nvCxnSpPr>
        <p:spPr>
          <a:xfrm>
            <a:off x="7170420" y="3766820"/>
            <a:ext cx="0" cy="9093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170420" y="4676140"/>
            <a:ext cx="21399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3"/>
          </p:cNvCxnSpPr>
          <p:nvPr/>
        </p:nvCxnSpPr>
        <p:spPr>
          <a:xfrm>
            <a:off x="9378950" y="3847465"/>
            <a:ext cx="159067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1755" y="3264535"/>
            <a:ext cx="6579870" cy="3476625"/>
          </a:xfrm>
          <a:prstGeom prst="rect">
            <a:avLst/>
          </a:prstGeom>
          <a:noFill/>
        </p:spPr>
        <p:txBody>
          <a:bodyPr wrap="square" rtlCol="0">
            <a:spAutoFit/>
          </a:bodyPr>
          <a:lstStyle/>
          <a:p>
            <a:r>
              <a:rPr lang="zh-CN" altLang="en-US" sz="2000">
                <a:sym typeface="+mn-ea"/>
              </a:rPr>
              <a:t>（</a:t>
            </a:r>
            <a:r>
              <a:rPr lang="en-US" altLang="zh-CN" sz="2000">
                <a:sym typeface="+mn-ea"/>
              </a:rPr>
              <a:t>1</a:t>
            </a:r>
            <a:r>
              <a:rPr lang="zh-CN" altLang="en-US" sz="2000">
                <a:sym typeface="+mn-ea"/>
              </a:rPr>
              <a:t>）</a:t>
            </a:r>
            <a:r>
              <a:rPr lang="en-US" altLang="zh-CN" sz="2000">
                <a:sym typeface="+mn-ea"/>
              </a:rPr>
              <a:t>ZK Failover Controller</a:t>
            </a:r>
            <a:r>
              <a:rPr lang="zh-CN" altLang="en-US" sz="2000">
                <a:sym typeface="+mn-ea"/>
              </a:rPr>
              <a:t>：又称</a:t>
            </a:r>
            <a:r>
              <a:rPr lang="en-US" altLang="zh-CN" sz="2000">
                <a:sym typeface="+mn-ea"/>
              </a:rPr>
              <a:t>Zookeeper Failover Controller</a:t>
            </a:r>
            <a:r>
              <a:rPr lang="zh-CN" altLang="en-US" sz="2000">
                <a:sym typeface="+mn-ea"/>
              </a:rPr>
              <a:t>，简称</a:t>
            </a:r>
            <a:r>
              <a:rPr lang="en-US" altLang="zh-CN" sz="2000">
                <a:sym typeface="+mn-ea"/>
              </a:rPr>
              <a:t>zkfc</a:t>
            </a:r>
            <a:r>
              <a:rPr lang="zh-CN" altLang="en-US" sz="2000">
                <a:sym typeface="+mn-ea"/>
              </a:rPr>
              <a:t>，是故障切换控制器。它是一个独立进程</a:t>
            </a:r>
          </a:p>
          <a:p>
            <a:endParaRPr lang="zh-CN" altLang="en-US" sz="2000"/>
          </a:p>
          <a:p>
            <a:r>
              <a:rPr lang="zh-CN" altLang="en-US" sz="2000"/>
              <a:t>（</a:t>
            </a:r>
            <a:r>
              <a:rPr lang="en-US" altLang="zh-CN" sz="2000"/>
              <a:t>2.1 </a:t>
            </a:r>
            <a:r>
              <a:rPr lang="zh-CN" altLang="en-US" sz="2000"/>
              <a:t>）</a:t>
            </a:r>
            <a:r>
              <a:rPr lang="en-US" altLang="zh-CN" sz="2000"/>
              <a:t>一旦有机器挂掉，该机器与 zookeeper的连接断开，其所创建的临时目录节点被删除</a:t>
            </a:r>
            <a:r>
              <a:rPr lang="zh-CN" altLang="en-US" sz="2000"/>
              <a:t>。</a:t>
            </a:r>
          </a:p>
          <a:p>
            <a:endParaRPr lang="en-US" altLang="zh-CN" sz="2000"/>
          </a:p>
          <a:p>
            <a:r>
              <a:rPr lang="zh-CN" altLang="en-US" sz="2000"/>
              <a:t>（</a:t>
            </a:r>
            <a:r>
              <a:rPr lang="en-US" altLang="zh-CN" sz="2000"/>
              <a:t>2.2</a:t>
            </a:r>
            <a:r>
              <a:rPr lang="zh-CN" altLang="en-US" sz="2000"/>
              <a:t>）</a:t>
            </a:r>
            <a:r>
              <a:rPr lang="en-US" altLang="zh-CN" sz="2000"/>
              <a:t>所有其他机器</a:t>
            </a:r>
            <a:r>
              <a:rPr lang="zh-CN" altLang="en-US" sz="2000"/>
              <a:t>（</a:t>
            </a:r>
            <a:r>
              <a:rPr lang="en-US" altLang="zh-CN" sz="2000"/>
              <a:t>zkfc)都收到通知：Master“</a:t>
            </a:r>
            <a:r>
              <a:rPr lang="zh-CN" altLang="en-US" sz="2000"/>
              <a:t>退休</a:t>
            </a:r>
            <a:r>
              <a:rPr lang="en-US" altLang="zh-CN" sz="2000"/>
              <a:t>”</a:t>
            </a:r>
            <a:r>
              <a:rPr lang="zh-CN" altLang="en-US" sz="2000"/>
              <a:t>了。</a:t>
            </a:r>
          </a:p>
          <a:p>
            <a:endParaRPr lang="zh-CN" altLang="en-US" sz="2000"/>
          </a:p>
          <a:p>
            <a:r>
              <a:rPr lang="zh-CN" altLang="en-US" sz="2000"/>
              <a:t>（</a:t>
            </a:r>
            <a:r>
              <a:rPr lang="en-US" altLang="zh-CN" sz="2000"/>
              <a:t>2.3</a:t>
            </a:r>
            <a:r>
              <a:rPr lang="zh-CN" altLang="en-US" sz="2000"/>
              <a:t>）</a:t>
            </a:r>
            <a:r>
              <a:rPr lang="en-US" altLang="zh-CN" sz="2000">
                <a:sym typeface="+mn-ea"/>
              </a:rPr>
              <a:t>所有其他机器(zkfc)</a:t>
            </a:r>
            <a:r>
              <a:rPr lang="zh-CN" altLang="en-US" sz="2000"/>
              <a:t>接着尝试竞选</a:t>
            </a:r>
            <a:r>
              <a:rPr lang="en-US" altLang="zh-CN" sz="2000"/>
              <a:t>Master</a:t>
            </a:r>
            <a:r>
              <a:rPr lang="zh-CN" altLang="en-US" sz="2000"/>
              <a:t>，</a:t>
            </a:r>
            <a:r>
              <a:rPr lang="en-US" altLang="zh-CN" sz="2000"/>
              <a:t>“</a:t>
            </a:r>
            <a:r>
              <a:rPr lang="zh-CN" altLang="en-US" sz="2000"/>
              <a:t>让我当</a:t>
            </a:r>
            <a:r>
              <a:rPr lang="en-US" altLang="zh-CN" sz="2000"/>
              <a:t>Master</a:t>
            </a:r>
            <a:r>
              <a:rPr lang="zh-CN" altLang="en-US" sz="2000"/>
              <a:t>吧</a:t>
            </a:r>
            <a:r>
              <a:rPr lang="en-US" altLang="zh-CN" sz="2000"/>
              <a:t>”</a:t>
            </a:r>
            <a:r>
              <a:rPr lang="zh-CN" altLang="en-US" sz="2000"/>
              <a:t>，结果</a:t>
            </a:r>
            <a:r>
              <a:rPr lang="en-US" altLang="zh-CN" sz="2000"/>
              <a:t>NameNode2</a:t>
            </a:r>
            <a:r>
              <a:rPr lang="zh-CN" altLang="en-US" sz="2000"/>
              <a:t>作为</a:t>
            </a:r>
            <a:r>
              <a:rPr lang="en-US" altLang="zh-CN" sz="2000"/>
              <a:t>Master</a:t>
            </a:r>
            <a:endParaRPr lang="zh-CN" altLang="en-US" sz="2000"/>
          </a:p>
        </p:txBody>
      </p:sp>
      <p:sp>
        <p:nvSpPr>
          <p:cNvPr id="26" name="文本框 25"/>
          <p:cNvSpPr txBox="1"/>
          <p:nvPr/>
        </p:nvSpPr>
        <p:spPr>
          <a:xfrm>
            <a:off x="8610600" y="3244850"/>
            <a:ext cx="876300" cy="368300"/>
          </a:xfrm>
          <a:prstGeom prst="rect">
            <a:avLst/>
          </a:prstGeom>
          <a:noFill/>
        </p:spPr>
        <p:txBody>
          <a:bodyPr wrap="square" rtlCol="0">
            <a:spAutoFit/>
            <a:scene3d>
              <a:camera prst="orthographicFront"/>
              <a:lightRig rig="threePt" dir="t"/>
            </a:scene3d>
          </a:bodyPr>
          <a:lstStyle/>
          <a:p>
            <a:r>
              <a:rPr lang="en-US" altLang="zh-CN">
                <a:ln w="22225">
                  <a:solidFill>
                    <a:schemeClr val="accent2"/>
                  </a:solidFill>
                  <a:prstDash val="solid"/>
                </a:ln>
                <a:solidFill>
                  <a:schemeClr val="accent2">
                    <a:lumMod val="40000"/>
                    <a:lumOff val="60000"/>
                  </a:schemeClr>
                </a:solidFill>
                <a:effectLst/>
              </a:rPr>
              <a:t>Master</a:t>
            </a:r>
          </a:p>
        </p:txBody>
      </p:sp>
      <p:sp>
        <p:nvSpPr>
          <p:cNvPr id="27" name="文本框 26"/>
          <p:cNvSpPr txBox="1"/>
          <p:nvPr/>
        </p:nvSpPr>
        <p:spPr>
          <a:xfrm>
            <a:off x="10535285" y="3432810"/>
            <a:ext cx="746760" cy="829945"/>
          </a:xfrm>
          <a:prstGeom prst="rect">
            <a:avLst/>
          </a:prstGeom>
          <a:noFill/>
        </p:spPr>
        <p:txBody>
          <a:bodyPr wrap="square" rtlCol="0">
            <a:spAutoFit/>
          </a:bodyPr>
          <a:lstStyle/>
          <a:p>
            <a:r>
              <a:rPr lang="en-US" altLang="zh-CN" sz="4800">
                <a:solidFill>
                  <a:srgbClr val="FF0000"/>
                </a:solidFill>
              </a:rPr>
              <a:t>X</a:t>
            </a:r>
          </a:p>
        </p:txBody>
      </p:sp>
      <p:sp>
        <p:nvSpPr>
          <p:cNvPr id="28" name="剪去同侧角的矩形 27"/>
          <p:cNvSpPr/>
          <p:nvPr/>
        </p:nvSpPr>
        <p:spPr>
          <a:xfrm>
            <a:off x="6998335" y="5131435"/>
            <a:ext cx="2419985" cy="470535"/>
          </a:xfrm>
          <a:prstGeom prst="snip2Same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t>ZK Failover Controller</a:t>
            </a:r>
          </a:p>
        </p:txBody>
      </p:sp>
      <p:sp>
        <p:nvSpPr>
          <p:cNvPr id="30" name="圆角矩形 29"/>
          <p:cNvSpPr/>
          <p:nvPr/>
        </p:nvSpPr>
        <p:spPr>
          <a:xfrm>
            <a:off x="9737725" y="5952490"/>
            <a:ext cx="2341880" cy="6654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a:t>NameNode1</a:t>
            </a:r>
          </a:p>
        </p:txBody>
      </p:sp>
      <p:sp>
        <p:nvSpPr>
          <p:cNvPr id="31" name="剪去同侧角的矩形 30"/>
          <p:cNvSpPr/>
          <p:nvPr/>
        </p:nvSpPr>
        <p:spPr>
          <a:xfrm>
            <a:off x="9698355" y="5163820"/>
            <a:ext cx="2419985" cy="470535"/>
          </a:xfrm>
          <a:prstGeom prst="snip2Same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t>ZK Failover Controller</a:t>
            </a:r>
          </a:p>
        </p:txBody>
      </p:sp>
      <p:cxnSp>
        <p:nvCxnSpPr>
          <p:cNvPr id="33" name="直接箭头连接符 32"/>
          <p:cNvCxnSpPr>
            <a:stCxn id="15" idx="2"/>
          </p:cNvCxnSpPr>
          <p:nvPr/>
        </p:nvCxnSpPr>
        <p:spPr>
          <a:xfrm flipH="1">
            <a:off x="8371840" y="4813300"/>
            <a:ext cx="635" cy="36639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822940" y="3799840"/>
            <a:ext cx="0" cy="137985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8" idx="1"/>
            <a:endCxn id="6" idx="0"/>
          </p:cNvCxnSpPr>
          <p:nvPr/>
        </p:nvCxnSpPr>
        <p:spPr>
          <a:xfrm>
            <a:off x="8208645" y="5601970"/>
            <a:ext cx="0" cy="31813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0908665" y="5634355"/>
            <a:ext cx="0" cy="31813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4</a:t>
            </a:fld>
            <a:endParaRPr lang="en-US" altLang="zh-CN">
              <a:solidFill>
                <a:schemeClr val="bg2"/>
              </a:solidFill>
            </a:endParaRPr>
          </a:p>
        </p:txBody>
      </p:sp>
      <p:sp>
        <p:nvSpPr>
          <p:cNvPr id="4" name="TextBox 3"/>
          <p:cNvSpPr txBox="1"/>
          <p:nvPr/>
        </p:nvSpPr>
        <p:spPr>
          <a:xfrm>
            <a:off x="697107" y="1891040"/>
            <a:ext cx="2225040" cy="523220"/>
          </a:xfrm>
          <a:prstGeom prst="rect">
            <a:avLst/>
          </a:prstGeom>
          <a:noFill/>
        </p:spPr>
        <p:txBody>
          <a:bodyPr wrap="square" rtlCol="0">
            <a:spAutoFit/>
          </a:bodyPr>
          <a:lstStyle/>
          <a:p>
            <a:pPr algn="ctr"/>
            <a:r>
              <a:rPr lang="en-US" altLang="zh-CN" sz="2800" dirty="0">
                <a:latin typeface="微软雅黑" panose="020B0503020204020204" charset="-122"/>
                <a:ea typeface="微软雅黑" panose="020B0503020204020204" charset="-122"/>
              </a:rPr>
              <a:t>HDFS</a:t>
            </a:r>
            <a:endParaRPr lang="zh-CN" altLang="en-US" sz="2800" dirty="0">
              <a:latin typeface="微软雅黑" panose="020B0503020204020204" charset="-122"/>
              <a:ea typeface="微软雅黑" panose="020B0503020204020204" charset="-122"/>
            </a:endParaRPr>
          </a:p>
        </p:txBody>
      </p:sp>
      <p:cxnSp>
        <p:nvCxnSpPr>
          <p:cNvPr id="7" name="直接连接符 6" title="华丽的分割线"/>
          <p:cNvCxnSpPr/>
          <p:nvPr/>
        </p:nvCxnSpPr>
        <p:spPr>
          <a:xfrm>
            <a:off x="5875020" y="1661160"/>
            <a:ext cx="0" cy="42214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56190" y="1891337"/>
            <a:ext cx="2232660" cy="460375"/>
          </a:xfrm>
          <a:prstGeom prst="rect">
            <a:avLst/>
          </a:prstGeom>
          <a:noFill/>
        </p:spPr>
        <p:txBody>
          <a:bodyPr wrap="square" rtlCol="0">
            <a:spAutoFit/>
          </a:bodyPr>
          <a:lstStyle/>
          <a:p>
            <a:pPr algn="ctr"/>
            <a:r>
              <a:rPr lang="en-US" altLang="zh-CN" sz="2400" dirty="0">
                <a:latin typeface="微软雅黑" panose="020B0503020204020204" charset="-122"/>
                <a:ea typeface="微软雅黑" panose="020B0503020204020204" charset="-122"/>
              </a:rPr>
              <a:t>YARN</a:t>
            </a:r>
            <a:endParaRPr lang="zh-CN" altLang="en-US" sz="2400" dirty="0">
              <a:latin typeface="微软雅黑" panose="020B0503020204020204" charset="-122"/>
              <a:ea typeface="微软雅黑" panose="020B0503020204020204" charset="-122"/>
            </a:endParaRPr>
          </a:p>
        </p:txBody>
      </p:sp>
      <p:sp>
        <p:nvSpPr>
          <p:cNvPr id="2" name="圆角矩形 1"/>
          <p:cNvSpPr/>
          <p:nvPr/>
        </p:nvSpPr>
        <p:spPr>
          <a:xfrm>
            <a:off x="579120" y="2870200"/>
            <a:ext cx="16446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a:t>
            </a:r>
          </a:p>
        </p:txBody>
      </p:sp>
      <p:sp>
        <p:nvSpPr>
          <p:cNvPr id="6" name="圆角矩形 5"/>
          <p:cNvSpPr/>
          <p:nvPr/>
        </p:nvSpPr>
        <p:spPr>
          <a:xfrm>
            <a:off x="459740" y="436816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1" name="圆角矩形 10"/>
          <p:cNvSpPr/>
          <p:nvPr/>
        </p:nvSpPr>
        <p:spPr>
          <a:xfrm>
            <a:off x="2051050" y="4384040"/>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2" name="圆角矩形 11"/>
          <p:cNvSpPr/>
          <p:nvPr/>
        </p:nvSpPr>
        <p:spPr>
          <a:xfrm>
            <a:off x="3837305" y="436816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cxnSp>
        <p:nvCxnSpPr>
          <p:cNvPr id="13" name="直接箭头连接符 12"/>
          <p:cNvCxnSpPr>
            <a:stCxn id="2" idx="2"/>
            <a:endCxn id="6" idx="0"/>
          </p:cNvCxnSpPr>
          <p:nvPr/>
        </p:nvCxnSpPr>
        <p:spPr>
          <a:xfrm flipH="1">
            <a:off x="1130935" y="3405505"/>
            <a:ext cx="270510"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439545" y="3410585"/>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2" idx="0"/>
          </p:cNvCxnSpPr>
          <p:nvPr/>
        </p:nvCxnSpPr>
        <p:spPr>
          <a:xfrm>
            <a:off x="1504315" y="3426460"/>
            <a:ext cx="3004185" cy="9417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97420" y="3161030"/>
            <a:ext cx="20891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ResourceManager</a:t>
            </a:r>
          </a:p>
        </p:txBody>
      </p:sp>
      <p:sp>
        <p:nvSpPr>
          <p:cNvPr id="17" name="圆角矩形 16"/>
          <p:cNvSpPr/>
          <p:nvPr/>
        </p:nvSpPr>
        <p:spPr>
          <a:xfrm>
            <a:off x="6838950" y="4658995"/>
            <a:ext cx="168084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NodeManager</a:t>
            </a:r>
            <a:endParaRPr lang="en-US" altLang="zh-CN"/>
          </a:p>
        </p:txBody>
      </p:sp>
      <p:cxnSp>
        <p:nvCxnSpPr>
          <p:cNvPr id="20" name="直接箭头连接符 19"/>
          <p:cNvCxnSpPr/>
          <p:nvPr/>
        </p:nvCxnSpPr>
        <p:spPr>
          <a:xfrm flipH="1">
            <a:off x="7624445" y="3717290"/>
            <a:ext cx="598170"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8157845" y="3701415"/>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5" idx="0"/>
          </p:cNvCxnSpPr>
          <p:nvPr/>
        </p:nvCxnSpPr>
        <p:spPr>
          <a:xfrm>
            <a:off x="8222615" y="3717290"/>
            <a:ext cx="2997835"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8610600" y="4674870"/>
            <a:ext cx="168084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NodeManager</a:t>
            </a:r>
            <a:endParaRPr lang="en-US" altLang="zh-CN"/>
          </a:p>
        </p:txBody>
      </p:sp>
      <p:sp>
        <p:nvSpPr>
          <p:cNvPr id="5" name="圆角矩形 4"/>
          <p:cNvSpPr/>
          <p:nvPr/>
        </p:nvSpPr>
        <p:spPr>
          <a:xfrm>
            <a:off x="10379710" y="4679950"/>
            <a:ext cx="168084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NodeManager</a:t>
            </a:r>
            <a:endParaRPr lang="en-US" altLang="zh-CN"/>
          </a:p>
        </p:txBody>
      </p:sp>
      <p:sp>
        <p:nvSpPr>
          <p:cNvPr id="8" name="文本框 7"/>
          <p:cNvSpPr txBox="1"/>
          <p:nvPr/>
        </p:nvSpPr>
        <p:spPr>
          <a:xfrm>
            <a:off x="855345" y="5780405"/>
            <a:ext cx="10779125" cy="645160"/>
          </a:xfrm>
          <a:prstGeom prst="rect">
            <a:avLst/>
          </a:prstGeom>
          <a:noFill/>
        </p:spPr>
        <p:txBody>
          <a:bodyPr wrap="square" rtlCol="0">
            <a:spAutoFit/>
          </a:bodyPr>
          <a:lstStyle/>
          <a:p>
            <a:r>
              <a:rPr lang="zh-CN" altLang="en-US"/>
              <a:t>什么是单点故障：</a:t>
            </a:r>
          </a:p>
          <a:p>
            <a:r>
              <a:rPr lang="zh-CN" altLang="en-US"/>
              <a:t>单点是指一个主节点；单点故障是指当只有一个主节点，且主节点宕机时，整个集群无法使用</a:t>
            </a:r>
            <a:endParaRPr lang="en-US" altLang="zh-CN"/>
          </a:p>
        </p:txBody>
      </p:sp>
      <p:sp>
        <p:nvSpPr>
          <p:cNvPr id="19"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9.1.1</a:t>
            </a:r>
            <a:r>
              <a:rPr lang="zh-CN" altLang="en-US" sz="2800" b="1" dirty="0">
                <a:sym typeface="+mn-ea"/>
              </a:rPr>
              <a:t>  </a:t>
            </a:r>
            <a:r>
              <a:rPr lang="zh-CN" sz="2800" b="1" dirty="0"/>
              <a:t>单点故障</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40</a:t>
            </a:fld>
            <a:endParaRPr lang="en-US" altLang="zh-CN">
              <a:solidFill>
                <a:schemeClr val="bg2"/>
              </a:solidFill>
            </a:endParaRPr>
          </a:p>
        </p:txBody>
      </p:sp>
      <p:sp>
        <p:nvSpPr>
          <p:cNvPr id="2" name="TextBox 1"/>
          <p:cNvSpPr txBox="1"/>
          <p:nvPr/>
        </p:nvSpPr>
        <p:spPr>
          <a:xfrm>
            <a:off x="487680" y="1493520"/>
            <a:ext cx="6487795" cy="55308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当机器没有挂，</a:t>
            </a:r>
            <a:r>
              <a:rPr lang="en-US" altLang="zh-CN" sz="2000" dirty="0">
                <a:latin typeface="微软雅黑" panose="020B0503020204020204" charset="-122"/>
                <a:ea typeface="微软雅黑" panose="020B0503020204020204" charset="-122"/>
              </a:rPr>
              <a:t>ZKFC</a:t>
            </a:r>
            <a:r>
              <a:rPr lang="zh-CN" altLang="en-US" sz="2000" dirty="0">
                <a:latin typeface="微软雅黑" panose="020B0503020204020204" charset="-122"/>
                <a:ea typeface="微软雅黑" panose="020B0503020204020204" charset="-122"/>
              </a:rPr>
              <a:t>还在，但</a:t>
            </a:r>
            <a:r>
              <a:rPr lang="en-US" altLang="zh-CN" sz="2000" dirty="0">
                <a:latin typeface="微软雅黑" panose="020B0503020204020204" charset="-122"/>
                <a:ea typeface="微软雅黑" panose="020B0503020204020204" charset="-122"/>
              </a:rPr>
              <a:t>NameNode</a:t>
            </a:r>
            <a:r>
              <a:rPr lang="zh-CN" altLang="en-US" sz="2000" dirty="0">
                <a:latin typeface="微软雅黑" panose="020B0503020204020204" charset="-122"/>
                <a:ea typeface="微软雅黑" panose="020B0503020204020204" charset="-122"/>
              </a:rPr>
              <a:t>挂了</a:t>
            </a: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9.6.2</a:t>
            </a:r>
            <a:r>
              <a:rPr lang="zh-CN" altLang="en-US" sz="2800" b="1" dirty="0">
                <a:sym typeface="+mn-ea"/>
              </a:rPr>
              <a:t>  ZooKeeper在Hadoop集群中的应用</a:t>
            </a:r>
            <a:endParaRPr lang="zh-CN" altLang="en-US" sz="2800" b="1" dirty="0"/>
          </a:p>
        </p:txBody>
      </p:sp>
      <p:sp>
        <p:nvSpPr>
          <p:cNvPr id="6" name="圆角矩形 5"/>
          <p:cNvSpPr/>
          <p:nvPr/>
        </p:nvSpPr>
        <p:spPr>
          <a:xfrm>
            <a:off x="7037705" y="5920105"/>
            <a:ext cx="2341880" cy="6654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a:t>NameNode2</a:t>
            </a:r>
          </a:p>
        </p:txBody>
      </p:sp>
      <p:sp>
        <p:nvSpPr>
          <p:cNvPr id="7" name="矩形 6"/>
          <p:cNvSpPr/>
          <p:nvPr/>
        </p:nvSpPr>
        <p:spPr>
          <a:xfrm>
            <a:off x="5368925" y="2046605"/>
            <a:ext cx="1169035"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a:t>
            </a:r>
          </a:p>
        </p:txBody>
      </p:sp>
      <p:sp>
        <p:nvSpPr>
          <p:cNvPr id="9" name="矩形 8"/>
          <p:cNvSpPr/>
          <p:nvPr/>
        </p:nvSpPr>
        <p:spPr>
          <a:xfrm>
            <a:off x="6151245" y="2825750"/>
            <a:ext cx="2012950"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/NameNodes</a:t>
            </a:r>
          </a:p>
        </p:txBody>
      </p:sp>
      <p:cxnSp>
        <p:nvCxnSpPr>
          <p:cNvPr id="10" name="直接连接符 9"/>
          <p:cNvCxnSpPr>
            <a:stCxn id="7" idx="2"/>
          </p:cNvCxnSpPr>
          <p:nvPr/>
        </p:nvCxnSpPr>
        <p:spPr>
          <a:xfrm flipH="1">
            <a:off x="5953125" y="2485390"/>
            <a:ext cx="635" cy="53530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937250" y="3029585"/>
            <a:ext cx="21399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57720" y="3302635"/>
            <a:ext cx="635" cy="53530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141845" y="3846830"/>
            <a:ext cx="21399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66000" y="3627755"/>
            <a:ext cx="2012950"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/NameNode1</a:t>
            </a:r>
          </a:p>
        </p:txBody>
      </p:sp>
      <p:sp>
        <p:nvSpPr>
          <p:cNvPr id="15" name="矩形 14"/>
          <p:cNvSpPr/>
          <p:nvPr/>
        </p:nvSpPr>
        <p:spPr>
          <a:xfrm>
            <a:off x="7366000" y="4374515"/>
            <a:ext cx="2012950" cy="4387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/NameNode2</a:t>
            </a:r>
          </a:p>
        </p:txBody>
      </p:sp>
      <p:cxnSp>
        <p:nvCxnSpPr>
          <p:cNvPr id="16" name="直接连接符 15"/>
          <p:cNvCxnSpPr/>
          <p:nvPr/>
        </p:nvCxnSpPr>
        <p:spPr>
          <a:xfrm>
            <a:off x="7170420" y="3766820"/>
            <a:ext cx="0" cy="9093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170420" y="4676140"/>
            <a:ext cx="21399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3"/>
          </p:cNvCxnSpPr>
          <p:nvPr/>
        </p:nvCxnSpPr>
        <p:spPr>
          <a:xfrm>
            <a:off x="9378950" y="3847465"/>
            <a:ext cx="159067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1755" y="3264535"/>
            <a:ext cx="6466205" cy="2553335"/>
          </a:xfrm>
          <a:prstGeom prst="rect">
            <a:avLst/>
          </a:prstGeom>
          <a:noFill/>
        </p:spPr>
        <p:txBody>
          <a:bodyPr wrap="square" rtlCol="0">
            <a:spAutoFit/>
          </a:bodyPr>
          <a:lstStyle/>
          <a:p>
            <a:r>
              <a:rPr lang="zh-CN" altLang="en-US" sz="2000">
                <a:sym typeface="+mn-ea"/>
              </a:rPr>
              <a:t>（</a:t>
            </a:r>
            <a:r>
              <a:rPr lang="en-US" altLang="zh-CN" sz="2000">
                <a:sym typeface="+mn-ea"/>
              </a:rPr>
              <a:t>2.2</a:t>
            </a:r>
            <a:r>
              <a:rPr lang="zh-CN" altLang="en-US" sz="2000">
                <a:sym typeface="+mn-ea"/>
              </a:rPr>
              <a:t>）</a:t>
            </a:r>
            <a:r>
              <a:rPr lang="en-US" altLang="zh-CN" sz="2000">
                <a:sym typeface="+mn-ea"/>
              </a:rPr>
              <a:t>一旦NameNode1</a:t>
            </a:r>
            <a:r>
              <a:rPr lang="zh-CN" altLang="en-US" sz="2000">
                <a:sym typeface="+mn-ea"/>
              </a:rPr>
              <a:t>挂了</a:t>
            </a:r>
            <a:r>
              <a:rPr lang="en-US" altLang="zh-CN" sz="2000">
                <a:sym typeface="+mn-ea"/>
              </a:rPr>
              <a:t>，ZK Failover Controller1 </a:t>
            </a:r>
            <a:r>
              <a:rPr lang="zh-CN" altLang="en-US" sz="2000">
                <a:sym typeface="+mn-ea"/>
              </a:rPr>
              <a:t>会通知</a:t>
            </a:r>
            <a:r>
              <a:rPr lang="en-US" altLang="zh-CN" sz="2000">
                <a:sym typeface="+mn-ea"/>
              </a:rPr>
              <a:t>Zookeeper</a:t>
            </a:r>
            <a:r>
              <a:rPr lang="zh-CN" altLang="en-US" sz="2000">
                <a:sym typeface="+mn-ea"/>
              </a:rPr>
              <a:t>，</a:t>
            </a:r>
            <a:r>
              <a:rPr lang="en-US" altLang="zh-CN" sz="2000">
                <a:sym typeface="+mn-ea"/>
              </a:rPr>
              <a:t>NameNode1</a:t>
            </a:r>
            <a:r>
              <a:rPr lang="zh-CN" altLang="en-US" sz="2000">
                <a:sym typeface="+mn-ea"/>
              </a:rPr>
              <a:t>挂了。</a:t>
            </a:r>
            <a:endParaRPr lang="zh-CN" altLang="en-US" sz="2000"/>
          </a:p>
          <a:p>
            <a:endParaRPr lang="en-US" altLang="zh-CN" sz="2000"/>
          </a:p>
          <a:p>
            <a:r>
              <a:rPr lang="zh-CN" altLang="en-US" sz="2000">
                <a:sym typeface="+mn-ea"/>
              </a:rPr>
              <a:t>（</a:t>
            </a:r>
            <a:r>
              <a:rPr lang="en-US" altLang="zh-CN" sz="2000">
                <a:sym typeface="+mn-ea"/>
              </a:rPr>
              <a:t>2.2</a:t>
            </a:r>
            <a:r>
              <a:rPr lang="zh-CN" altLang="en-US" sz="2000">
                <a:sym typeface="+mn-ea"/>
              </a:rPr>
              <a:t>）</a:t>
            </a:r>
            <a:r>
              <a:rPr lang="en-US" altLang="zh-CN" sz="2000">
                <a:sym typeface="+mn-ea"/>
              </a:rPr>
              <a:t>所有其他机器</a:t>
            </a:r>
            <a:r>
              <a:rPr lang="zh-CN" altLang="en-US" sz="2000">
                <a:sym typeface="+mn-ea"/>
              </a:rPr>
              <a:t>（</a:t>
            </a:r>
            <a:r>
              <a:rPr lang="en-US" altLang="zh-CN" sz="2000">
                <a:sym typeface="+mn-ea"/>
              </a:rPr>
              <a:t>zkfc)都收到通知：Master“</a:t>
            </a:r>
            <a:r>
              <a:rPr lang="zh-CN" altLang="en-US" sz="2000">
                <a:sym typeface="+mn-ea"/>
              </a:rPr>
              <a:t>退休</a:t>
            </a:r>
            <a:r>
              <a:rPr lang="en-US" altLang="zh-CN" sz="2000">
                <a:sym typeface="+mn-ea"/>
              </a:rPr>
              <a:t>”</a:t>
            </a:r>
            <a:r>
              <a:rPr lang="zh-CN" altLang="en-US" sz="2000">
                <a:sym typeface="+mn-ea"/>
              </a:rPr>
              <a:t>了。</a:t>
            </a:r>
            <a:endParaRPr lang="zh-CN" altLang="en-US" sz="2000"/>
          </a:p>
          <a:p>
            <a:endParaRPr lang="zh-CN" altLang="en-US" sz="2000"/>
          </a:p>
          <a:p>
            <a:r>
              <a:rPr lang="zh-CN" altLang="en-US" sz="2000">
                <a:sym typeface="+mn-ea"/>
              </a:rPr>
              <a:t>（</a:t>
            </a:r>
            <a:r>
              <a:rPr lang="en-US" altLang="zh-CN" sz="2000">
                <a:sym typeface="+mn-ea"/>
              </a:rPr>
              <a:t>2.3</a:t>
            </a:r>
            <a:r>
              <a:rPr lang="zh-CN" altLang="en-US" sz="2000">
                <a:sym typeface="+mn-ea"/>
              </a:rPr>
              <a:t>）</a:t>
            </a:r>
            <a:r>
              <a:rPr lang="en-US" altLang="zh-CN" sz="2000">
                <a:sym typeface="+mn-ea"/>
              </a:rPr>
              <a:t>所有其他机器(zkfc)</a:t>
            </a:r>
            <a:r>
              <a:rPr lang="zh-CN" altLang="en-US" sz="2000">
                <a:sym typeface="+mn-ea"/>
              </a:rPr>
              <a:t>接着尝试竞选</a:t>
            </a:r>
            <a:r>
              <a:rPr lang="en-US" altLang="zh-CN" sz="2000">
                <a:sym typeface="+mn-ea"/>
              </a:rPr>
              <a:t>Master</a:t>
            </a:r>
            <a:r>
              <a:rPr lang="zh-CN" altLang="en-US" sz="2000">
                <a:sym typeface="+mn-ea"/>
              </a:rPr>
              <a:t>，</a:t>
            </a:r>
            <a:r>
              <a:rPr lang="en-US" altLang="zh-CN" sz="2000">
                <a:sym typeface="+mn-ea"/>
              </a:rPr>
              <a:t>“</a:t>
            </a:r>
            <a:r>
              <a:rPr lang="zh-CN" altLang="en-US" sz="2000">
                <a:sym typeface="+mn-ea"/>
              </a:rPr>
              <a:t>让我当</a:t>
            </a:r>
            <a:r>
              <a:rPr lang="en-US" altLang="zh-CN" sz="2000">
                <a:sym typeface="+mn-ea"/>
              </a:rPr>
              <a:t>Master</a:t>
            </a:r>
            <a:r>
              <a:rPr lang="zh-CN" altLang="en-US" sz="2000">
                <a:sym typeface="+mn-ea"/>
              </a:rPr>
              <a:t>吧</a:t>
            </a:r>
            <a:r>
              <a:rPr lang="en-US" altLang="zh-CN" sz="2000">
                <a:sym typeface="+mn-ea"/>
              </a:rPr>
              <a:t>”</a:t>
            </a:r>
            <a:r>
              <a:rPr lang="zh-CN" altLang="en-US" sz="2000">
                <a:sym typeface="+mn-ea"/>
              </a:rPr>
              <a:t>，结果</a:t>
            </a:r>
            <a:r>
              <a:rPr lang="en-US" altLang="zh-CN" sz="2000">
                <a:sym typeface="+mn-ea"/>
              </a:rPr>
              <a:t>NameNode2</a:t>
            </a:r>
            <a:r>
              <a:rPr lang="zh-CN" altLang="en-US" sz="2000">
                <a:sym typeface="+mn-ea"/>
              </a:rPr>
              <a:t>作为</a:t>
            </a:r>
            <a:r>
              <a:rPr lang="en-US" altLang="zh-CN" sz="2000">
                <a:sym typeface="+mn-ea"/>
              </a:rPr>
              <a:t>Master</a:t>
            </a:r>
            <a:endParaRPr lang="en-US" altLang="zh-CN" sz="2000"/>
          </a:p>
        </p:txBody>
      </p:sp>
      <p:sp>
        <p:nvSpPr>
          <p:cNvPr id="26" name="文本框 25"/>
          <p:cNvSpPr txBox="1"/>
          <p:nvPr/>
        </p:nvSpPr>
        <p:spPr>
          <a:xfrm>
            <a:off x="8610600" y="3244850"/>
            <a:ext cx="876300" cy="368300"/>
          </a:xfrm>
          <a:prstGeom prst="rect">
            <a:avLst/>
          </a:prstGeom>
          <a:noFill/>
        </p:spPr>
        <p:txBody>
          <a:bodyPr wrap="square" rtlCol="0">
            <a:spAutoFit/>
            <a:scene3d>
              <a:camera prst="orthographicFront"/>
              <a:lightRig rig="threePt" dir="t"/>
            </a:scene3d>
          </a:bodyPr>
          <a:lstStyle/>
          <a:p>
            <a:r>
              <a:rPr lang="en-US" altLang="zh-CN">
                <a:ln w="22225">
                  <a:solidFill>
                    <a:schemeClr val="accent2"/>
                  </a:solidFill>
                  <a:prstDash val="solid"/>
                </a:ln>
                <a:solidFill>
                  <a:schemeClr val="accent2">
                    <a:lumMod val="40000"/>
                    <a:lumOff val="60000"/>
                  </a:schemeClr>
                </a:solidFill>
                <a:effectLst/>
              </a:rPr>
              <a:t>Master</a:t>
            </a:r>
          </a:p>
        </p:txBody>
      </p:sp>
      <p:sp>
        <p:nvSpPr>
          <p:cNvPr id="27" name="文本框 26"/>
          <p:cNvSpPr txBox="1"/>
          <p:nvPr/>
        </p:nvSpPr>
        <p:spPr>
          <a:xfrm>
            <a:off x="10607040" y="5378450"/>
            <a:ext cx="746760" cy="829945"/>
          </a:xfrm>
          <a:prstGeom prst="rect">
            <a:avLst/>
          </a:prstGeom>
          <a:noFill/>
        </p:spPr>
        <p:txBody>
          <a:bodyPr wrap="square" rtlCol="0">
            <a:spAutoFit/>
          </a:bodyPr>
          <a:lstStyle/>
          <a:p>
            <a:r>
              <a:rPr lang="en-US" altLang="zh-CN" sz="4800">
                <a:solidFill>
                  <a:srgbClr val="FF0000"/>
                </a:solidFill>
              </a:rPr>
              <a:t>X</a:t>
            </a:r>
          </a:p>
        </p:txBody>
      </p:sp>
      <p:sp>
        <p:nvSpPr>
          <p:cNvPr id="28" name="剪去同侧角的矩形 27"/>
          <p:cNvSpPr/>
          <p:nvPr/>
        </p:nvSpPr>
        <p:spPr>
          <a:xfrm>
            <a:off x="6998335" y="5131435"/>
            <a:ext cx="2419985" cy="470535"/>
          </a:xfrm>
          <a:prstGeom prst="snip2Same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t>ZK Failover Controller2</a:t>
            </a:r>
          </a:p>
        </p:txBody>
      </p:sp>
      <p:sp>
        <p:nvSpPr>
          <p:cNvPr id="30" name="圆角矩形 29"/>
          <p:cNvSpPr/>
          <p:nvPr/>
        </p:nvSpPr>
        <p:spPr>
          <a:xfrm>
            <a:off x="9737725" y="5952490"/>
            <a:ext cx="2341880" cy="6654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a:t>NameNode1</a:t>
            </a:r>
          </a:p>
        </p:txBody>
      </p:sp>
      <p:sp>
        <p:nvSpPr>
          <p:cNvPr id="31" name="剪去同侧角的矩形 30"/>
          <p:cNvSpPr/>
          <p:nvPr/>
        </p:nvSpPr>
        <p:spPr>
          <a:xfrm>
            <a:off x="9698355" y="5163820"/>
            <a:ext cx="2419985" cy="470535"/>
          </a:xfrm>
          <a:prstGeom prst="snip2Same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t>ZK Failover Controller1</a:t>
            </a:r>
          </a:p>
        </p:txBody>
      </p:sp>
      <p:cxnSp>
        <p:nvCxnSpPr>
          <p:cNvPr id="33" name="直接箭头连接符 32"/>
          <p:cNvCxnSpPr>
            <a:stCxn id="15" idx="2"/>
          </p:cNvCxnSpPr>
          <p:nvPr/>
        </p:nvCxnSpPr>
        <p:spPr>
          <a:xfrm flipH="1">
            <a:off x="8371840" y="4813300"/>
            <a:ext cx="635" cy="36639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822940" y="3799840"/>
            <a:ext cx="0" cy="137985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8" idx="1"/>
            <a:endCxn id="6" idx="0"/>
          </p:cNvCxnSpPr>
          <p:nvPr/>
        </p:nvCxnSpPr>
        <p:spPr>
          <a:xfrm>
            <a:off x="8208645" y="5601970"/>
            <a:ext cx="0" cy="31813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0908665" y="5634355"/>
            <a:ext cx="0" cy="318135"/>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599555" y="2426970"/>
            <a:ext cx="1835785" cy="1985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8916" name="Slide Number Placeholder 1"/>
          <p:cNvSpPr>
            <a:spLocks noGrp="1"/>
          </p:cNvSpPr>
          <p:nvPr>
            <p:ph type="sldNum" sz="quarter" idx="12"/>
          </p:nvPr>
        </p:nvSpPr>
        <p:spPr>
          <a:xfrm>
            <a:off x="8721725" y="56419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41</a:t>
            </a:fld>
            <a:endParaRPr lang="en-US" altLang="zh-CN">
              <a:solidFill>
                <a:schemeClr val="bg2"/>
              </a:solidFill>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9.6.2</a:t>
            </a:r>
            <a:r>
              <a:rPr lang="zh-CN" altLang="en-US" sz="2800" b="1" dirty="0">
                <a:sym typeface="+mn-ea"/>
              </a:rPr>
              <a:t>  ZooKeeper在Hadoop集群中的应用</a:t>
            </a:r>
            <a:endParaRPr lang="zh-CN" altLang="en-US" sz="2800" b="1" dirty="0"/>
          </a:p>
        </p:txBody>
      </p:sp>
      <p:sp>
        <p:nvSpPr>
          <p:cNvPr id="3" name="TextBox 1"/>
          <p:cNvSpPr txBox="1"/>
          <p:nvPr/>
        </p:nvSpPr>
        <p:spPr>
          <a:xfrm>
            <a:off x="487680" y="1493520"/>
            <a:ext cx="4232275" cy="553085"/>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ZooKeeper在Hadoop中的应用</a:t>
            </a:r>
          </a:p>
        </p:txBody>
      </p:sp>
      <p:sp>
        <p:nvSpPr>
          <p:cNvPr id="41" name="矩形 40"/>
          <p:cNvSpPr/>
          <p:nvPr/>
        </p:nvSpPr>
        <p:spPr>
          <a:xfrm>
            <a:off x="5092065" y="1259840"/>
            <a:ext cx="5130165" cy="90995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圆角矩形 15"/>
          <p:cNvSpPr/>
          <p:nvPr/>
        </p:nvSpPr>
        <p:spPr>
          <a:xfrm>
            <a:off x="4083050" y="3751580"/>
            <a:ext cx="2074545"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NameNode1</a:t>
            </a:r>
          </a:p>
        </p:txBody>
      </p:sp>
      <p:sp>
        <p:nvSpPr>
          <p:cNvPr id="17" name="圆角矩形 16"/>
          <p:cNvSpPr/>
          <p:nvPr/>
        </p:nvSpPr>
        <p:spPr>
          <a:xfrm>
            <a:off x="4373245" y="542861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8" name="圆角矩形 17"/>
          <p:cNvSpPr/>
          <p:nvPr/>
        </p:nvSpPr>
        <p:spPr>
          <a:xfrm>
            <a:off x="7093585" y="542861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20" name="圆角矩形 19"/>
          <p:cNvSpPr/>
          <p:nvPr/>
        </p:nvSpPr>
        <p:spPr>
          <a:xfrm>
            <a:off x="9643745" y="5412740"/>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cxnSp>
        <p:nvCxnSpPr>
          <p:cNvPr id="21" name="直接箭头连接符 20"/>
          <p:cNvCxnSpPr>
            <a:stCxn id="16" idx="2"/>
            <a:endCxn id="17" idx="0"/>
          </p:cNvCxnSpPr>
          <p:nvPr/>
        </p:nvCxnSpPr>
        <p:spPr>
          <a:xfrm flipH="1">
            <a:off x="5060315" y="4286885"/>
            <a:ext cx="76200" cy="11417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0"/>
          </p:cNvCxnSpPr>
          <p:nvPr/>
        </p:nvCxnSpPr>
        <p:spPr>
          <a:xfrm>
            <a:off x="5219065" y="4298950"/>
            <a:ext cx="2561590" cy="11296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6" idx="2"/>
            <a:endCxn id="20" idx="0"/>
          </p:cNvCxnSpPr>
          <p:nvPr/>
        </p:nvCxnSpPr>
        <p:spPr>
          <a:xfrm>
            <a:off x="5136515" y="4286885"/>
            <a:ext cx="5194300" cy="11258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9182100" y="3751580"/>
            <a:ext cx="2073910" cy="535305"/>
          </a:xfrm>
          <a:prstGeom prst="roundRect">
            <a:avLst/>
          </a:prstGeom>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NameNode2</a:t>
            </a:r>
          </a:p>
        </p:txBody>
      </p:sp>
      <p:cxnSp>
        <p:nvCxnSpPr>
          <p:cNvPr id="27" name="直接箭头连接符 26"/>
          <p:cNvCxnSpPr>
            <a:stCxn id="26" idx="2"/>
            <a:endCxn id="17" idx="0"/>
          </p:cNvCxnSpPr>
          <p:nvPr/>
        </p:nvCxnSpPr>
        <p:spPr>
          <a:xfrm flipH="1">
            <a:off x="5060315" y="4286885"/>
            <a:ext cx="5174615" cy="114173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8" idx="0"/>
          </p:cNvCxnSpPr>
          <p:nvPr/>
        </p:nvCxnSpPr>
        <p:spPr>
          <a:xfrm flipH="1">
            <a:off x="7780655" y="4510405"/>
            <a:ext cx="2195195" cy="91821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0" idx="0"/>
          </p:cNvCxnSpPr>
          <p:nvPr/>
        </p:nvCxnSpPr>
        <p:spPr>
          <a:xfrm>
            <a:off x="10058400" y="4535805"/>
            <a:ext cx="272415" cy="87693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840480" y="4286885"/>
            <a:ext cx="990600" cy="368300"/>
          </a:xfrm>
          <a:prstGeom prst="rect">
            <a:avLst/>
          </a:prstGeom>
          <a:noFill/>
        </p:spPr>
        <p:txBody>
          <a:bodyPr wrap="square" rtlCol="0">
            <a:spAutoFit/>
          </a:bodyPr>
          <a:lstStyle/>
          <a:p>
            <a:r>
              <a:rPr lang="en-US" altLang="zh-CN"/>
              <a:t>Active</a:t>
            </a:r>
          </a:p>
        </p:txBody>
      </p:sp>
      <p:sp>
        <p:nvSpPr>
          <p:cNvPr id="31" name="文本框 30"/>
          <p:cNvSpPr txBox="1"/>
          <p:nvPr/>
        </p:nvSpPr>
        <p:spPr>
          <a:xfrm>
            <a:off x="11000105" y="4303395"/>
            <a:ext cx="1056005" cy="368300"/>
          </a:xfrm>
          <a:prstGeom prst="rect">
            <a:avLst/>
          </a:prstGeom>
          <a:noFill/>
        </p:spPr>
        <p:txBody>
          <a:bodyPr wrap="square" rtlCol="0">
            <a:spAutoFit/>
          </a:bodyPr>
          <a:lstStyle/>
          <a:p>
            <a:r>
              <a:rPr lang="en-US" altLang="zh-CN"/>
              <a:t>Standby</a:t>
            </a:r>
          </a:p>
        </p:txBody>
      </p:sp>
      <p:sp>
        <p:nvSpPr>
          <p:cNvPr id="32" name="圆角矩形 31"/>
          <p:cNvSpPr/>
          <p:nvPr/>
        </p:nvSpPr>
        <p:spPr>
          <a:xfrm>
            <a:off x="5303520" y="1403350"/>
            <a:ext cx="149352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Leader</a:t>
            </a:r>
          </a:p>
        </p:txBody>
      </p:sp>
      <p:sp>
        <p:nvSpPr>
          <p:cNvPr id="37" name="圆角矩形 36"/>
          <p:cNvSpPr/>
          <p:nvPr/>
        </p:nvSpPr>
        <p:spPr>
          <a:xfrm>
            <a:off x="6910705" y="1403350"/>
            <a:ext cx="149352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Follower</a:t>
            </a:r>
          </a:p>
        </p:txBody>
      </p:sp>
      <p:sp>
        <p:nvSpPr>
          <p:cNvPr id="38" name="圆角矩形 37"/>
          <p:cNvSpPr/>
          <p:nvPr/>
        </p:nvSpPr>
        <p:spPr>
          <a:xfrm>
            <a:off x="8540750" y="1383665"/>
            <a:ext cx="149352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Follower</a:t>
            </a:r>
            <a:endParaRPr lang="en-US" altLang="zh-CN"/>
          </a:p>
        </p:txBody>
      </p:sp>
      <p:sp>
        <p:nvSpPr>
          <p:cNvPr id="5" name="文本框 4"/>
          <p:cNvSpPr txBox="1"/>
          <p:nvPr/>
        </p:nvSpPr>
        <p:spPr>
          <a:xfrm>
            <a:off x="6657975" y="1906905"/>
            <a:ext cx="1882775" cy="368300"/>
          </a:xfrm>
          <a:prstGeom prst="rect">
            <a:avLst/>
          </a:prstGeom>
          <a:noFill/>
        </p:spPr>
        <p:txBody>
          <a:bodyPr wrap="square" rtlCol="0">
            <a:spAutoFit/>
          </a:bodyPr>
          <a:lstStyle/>
          <a:p>
            <a:r>
              <a:rPr lang="en-US" altLang="zh-CN"/>
              <a:t>Zookeeper</a:t>
            </a:r>
            <a:r>
              <a:rPr lang="zh-CN" altLang="en-US"/>
              <a:t>集群</a:t>
            </a:r>
          </a:p>
        </p:txBody>
      </p:sp>
      <p:sp>
        <p:nvSpPr>
          <p:cNvPr id="7" name="圆角矩形 6"/>
          <p:cNvSpPr/>
          <p:nvPr/>
        </p:nvSpPr>
        <p:spPr>
          <a:xfrm>
            <a:off x="6762115" y="3751580"/>
            <a:ext cx="1526540" cy="4705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JournalNode</a:t>
            </a:r>
          </a:p>
        </p:txBody>
      </p:sp>
      <p:sp>
        <p:nvSpPr>
          <p:cNvPr id="9" name="剪去同侧角的矩形 8"/>
          <p:cNvSpPr/>
          <p:nvPr/>
        </p:nvSpPr>
        <p:spPr>
          <a:xfrm>
            <a:off x="3841115" y="3001010"/>
            <a:ext cx="2419985" cy="470535"/>
          </a:xfrm>
          <a:prstGeom prst="snip2Same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t>ZK Failover Controller</a:t>
            </a:r>
          </a:p>
        </p:txBody>
      </p:sp>
      <p:sp>
        <p:nvSpPr>
          <p:cNvPr id="10" name="剪去同侧角的矩形 9"/>
          <p:cNvSpPr/>
          <p:nvPr/>
        </p:nvSpPr>
        <p:spPr>
          <a:xfrm>
            <a:off x="9182100" y="3002915"/>
            <a:ext cx="2282825" cy="470535"/>
          </a:xfrm>
          <a:prstGeom prst="snip2Same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t>ZK Failover Controller</a:t>
            </a:r>
          </a:p>
        </p:txBody>
      </p:sp>
      <p:cxnSp>
        <p:nvCxnSpPr>
          <p:cNvPr id="11" name="直接箭头连接符 10"/>
          <p:cNvCxnSpPr>
            <a:stCxn id="16" idx="3"/>
          </p:cNvCxnSpPr>
          <p:nvPr/>
        </p:nvCxnSpPr>
        <p:spPr>
          <a:xfrm>
            <a:off x="6173470" y="4019550"/>
            <a:ext cx="441960" cy="3619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6" idx="1"/>
          </p:cNvCxnSpPr>
          <p:nvPr/>
        </p:nvCxnSpPr>
        <p:spPr>
          <a:xfrm flipH="1" flipV="1">
            <a:off x="8498840" y="4006850"/>
            <a:ext cx="699135" cy="12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6762115" y="3145790"/>
            <a:ext cx="1526540" cy="4705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JournalNode</a:t>
            </a:r>
          </a:p>
        </p:txBody>
      </p:sp>
      <p:sp>
        <p:nvSpPr>
          <p:cNvPr id="14" name="圆角矩形 13"/>
          <p:cNvSpPr/>
          <p:nvPr/>
        </p:nvSpPr>
        <p:spPr>
          <a:xfrm>
            <a:off x="6762115" y="2595880"/>
            <a:ext cx="1526540" cy="4705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JournalNode</a:t>
            </a:r>
          </a:p>
        </p:txBody>
      </p:sp>
      <p:sp>
        <p:nvSpPr>
          <p:cNvPr id="23" name="文本框 22"/>
          <p:cNvSpPr txBox="1"/>
          <p:nvPr/>
        </p:nvSpPr>
        <p:spPr>
          <a:xfrm>
            <a:off x="92075" y="2209165"/>
            <a:ext cx="3604260" cy="3138170"/>
          </a:xfrm>
          <a:prstGeom prst="rect">
            <a:avLst/>
          </a:prstGeom>
          <a:noFill/>
          <a:ln>
            <a:solidFill>
              <a:schemeClr val="accent1"/>
            </a:solidFill>
          </a:ln>
        </p:spPr>
        <p:txBody>
          <a:bodyPr wrap="square" rtlCol="0">
            <a:spAutoFit/>
          </a:bodyPr>
          <a:lstStyle/>
          <a:p>
            <a:pPr algn="l"/>
            <a:endParaRPr lang="zh-CN" altLang="en-US"/>
          </a:p>
          <a:p>
            <a:pPr algn="l"/>
            <a:endParaRPr lang="zh-CN" altLang="en-US"/>
          </a:p>
          <a:p>
            <a:pPr algn="l"/>
            <a:r>
              <a:rPr lang="zh-CN" altLang="en-US"/>
              <a:t>（</a:t>
            </a:r>
            <a:r>
              <a:rPr lang="en-US" altLang="zh-CN"/>
              <a:t>1</a:t>
            </a:r>
            <a:r>
              <a:rPr lang="zh-CN" altLang="en-US"/>
              <a:t>）两个NameNode为了数据同步，</a:t>
            </a:r>
            <a:r>
              <a:rPr lang="en-US" altLang="zh-CN"/>
              <a:t>edit log</a:t>
            </a:r>
            <a:r>
              <a:rPr lang="zh-CN" altLang="en-US"/>
              <a:t>除了保存到本地，还保存到JournalNodes</a:t>
            </a:r>
          </a:p>
          <a:p>
            <a:pPr algn="l"/>
            <a:endParaRPr lang="zh-CN" altLang="en-US"/>
          </a:p>
          <a:p>
            <a:pPr algn="l"/>
            <a:r>
              <a:rPr lang="zh-CN" altLang="en-US"/>
              <a:t>（</a:t>
            </a:r>
            <a:r>
              <a:rPr lang="en-US" altLang="zh-CN"/>
              <a:t>2</a:t>
            </a:r>
            <a:r>
              <a:rPr lang="zh-CN" altLang="en-US"/>
              <a:t>）</a:t>
            </a:r>
            <a:r>
              <a:rPr lang="en-US" altLang="zh-CN"/>
              <a:t>S</a:t>
            </a:r>
            <a:r>
              <a:rPr lang="zh-CN" altLang="en-US"/>
              <a:t>tandby状态的NameNode有能力读取</a:t>
            </a:r>
            <a:r>
              <a:rPr lang="zh-CN" altLang="en-US">
                <a:sym typeface="+mn-ea"/>
              </a:rPr>
              <a:t>JournalNodes</a:t>
            </a:r>
            <a:r>
              <a:rPr lang="zh-CN" altLang="en-US"/>
              <a:t>中的变更信息，并且一直监控edit log的变化，把变化应用于自己的命名空间</a:t>
            </a:r>
          </a:p>
          <a:p>
            <a:pPr algn="l"/>
            <a:endParaRPr lang="zh-CN" altLang="en-US"/>
          </a:p>
        </p:txBody>
      </p:sp>
      <p:cxnSp>
        <p:nvCxnSpPr>
          <p:cNvPr id="24" name="直接箭头连接符 23"/>
          <p:cNvCxnSpPr>
            <a:endCxn id="9" idx="1"/>
          </p:cNvCxnSpPr>
          <p:nvPr/>
        </p:nvCxnSpPr>
        <p:spPr>
          <a:xfrm flipH="1" flipV="1">
            <a:off x="5051425" y="3471545"/>
            <a:ext cx="8255" cy="2959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0" idx="1"/>
          </p:cNvCxnSpPr>
          <p:nvPr/>
        </p:nvCxnSpPr>
        <p:spPr>
          <a:xfrm flipH="1" flipV="1">
            <a:off x="10323830" y="3473450"/>
            <a:ext cx="60960" cy="3263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9" idx="3"/>
          </p:cNvCxnSpPr>
          <p:nvPr/>
        </p:nvCxnSpPr>
        <p:spPr>
          <a:xfrm flipV="1">
            <a:off x="5051425" y="2192655"/>
            <a:ext cx="1446530" cy="8083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3"/>
          </p:cNvCxnSpPr>
          <p:nvPr/>
        </p:nvCxnSpPr>
        <p:spPr>
          <a:xfrm flipH="1" flipV="1">
            <a:off x="9220200" y="2209165"/>
            <a:ext cx="1103630" cy="7937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460615" y="6446520"/>
            <a:ext cx="1721485" cy="368300"/>
          </a:xfrm>
          <a:prstGeom prst="rect">
            <a:avLst/>
          </a:prstGeom>
          <a:noFill/>
        </p:spPr>
        <p:txBody>
          <a:bodyPr wrap="square" rtlCol="0">
            <a:spAutoFit/>
          </a:bodyPr>
          <a:lstStyle/>
          <a:p>
            <a:r>
              <a:rPr lang="en-US" altLang="zh-CN"/>
              <a:t>Hadoop</a:t>
            </a:r>
            <a:r>
              <a:rPr lang="zh-CN" altLang="en-US"/>
              <a:t>集群</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9.6.2</a:t>
            </a:r>
            <a:r>
              <a:rPr lang="zh-CN" altLang="en-US" sz="2800" b="1" dirty="0">
                <a:sym typeface="+mn-ea"/>
              </a:rPr>
              <a:t>  ZooKeeper在Hadoop集群中的应用</a:t>
            </a:r>
            <a:endParaRPr lang="zh-CN" altLang="en-US" sz="2800" b="1" dirty="0"/>
          </a:p>
        </p:txBody>
      </p:sp>
      <p:sp>
        <p:nvSpPr>
          <p:cNvPr id="3" name="TextBox 1"/>
          <p:cNvSpPr txBox="1"/>
          <p:nvPr/>
        </p:nvSpPr>
        <p:spPr>
          <a:xfrm>
            <a:off x="487680" y="1493520"/>
            <a:ext cx="4232275" cy="553085"/>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Hadoop HA</a:t>
            </a:r>
            <a:r>
              <a:rPr lang="zh-CN" altLang="en-US" sz="2000" dirty="0">
                <a:latin typeface="微软雅黑" panose="020B0503020204020204" charset="-122"/>
                <a:ea typeface="微软雅黑" panose="020B0503020204020204" charset="-122"/>
              </a:rPr>
              <a:t>涉及的进程有这些</a:t>
            </a:r>
            <a:endParaRPr lang="en-US" altLang="zh-CN" sz="2000" dirty="0">
              <a:latin typeface="微软雅黑" panose="020B0503020204020204" charset="-122"/>
              <a:ea typeface="微软雅黑" panose="020B0503020204020204" charset="-122"/>
            </a:endParaRPr>
          </a:p>
        </p:txBody>
      </p:sp>
      <p:sp>
        <p:nvSpPr>
          <p:cNvPr id="4" name="文本框 3"/>
          <p:cNvSpPr txBox="1"/>
          <p:nvPr/>
        </p:nvSpPr>
        <p:spPr>
          <a:xfrm>
            <a:off x="762000" y="2176780"/>
            <a:ext cx="9399905" cy="3046095"/>
          </a:xfrm>
          <a:prstGeom prst="rect">
            <a:avLst/>
          </a:prstGeom>
          <a:noFill/>
        </p:spPr>
        <p:txBody>
          <a:bodyPr wrap="square" rtlCol="0">
            <a:spAutoFit/>
          </a:bodyPr>
          <a:lstStyle/>
          <a:p>
            <a:r>
              <a:rPr lang="zh-CN" altLang="en-US" sz="2400"/>
              <a:t>（1）Namenode</a:t>
            </a:r>
          </a:p>
          <a:p>
            <a:r>
              <a:rPr lang="zh-CN" altLang="en-US" sz="2400"/>
              <a:t>（2）SecondaryNameNode</a:t>
            </a:r>
          </a:p>
          <a:p>
            <a:r>
              <a:rPr lang="zh-CN" altLang="en-US" sz="2400"/>
              <a:t>（3）DataNode</a:t>
            </a:r>
          </a:p>
          <a:p>
            <a:r>
              <a:rPr lang="zh-CN" altLang="en-US" sz="2400">
                <a:sym typeface="+mn-ea"/>
              </a:rPr>
              <a:t>（</a:t>
            </a:r>
            <a:r>
              <a:rPr lang="en-US" altLang="zh-CN" sz="2400">
                <a:sym typeface="+mn-ea"/>
              </a:rPr>
              <a:t>4</a:t>
            </a:r>
            <a:r>
              <a:rPr lang="zh-CN" altLang="en-US" sz="2400">
                <a:sym typeface="+mn-ea"/>
              </a:rPr>
              <a:t>）</a:t>
            </a:r>
            <a:r>
              <a:rPr lang="zh-CN" altLang="en-US" sz="2400"/>
              <a:t>Resource</a:t>
            </a:r>
            <a:r>
              <a:rPr lang="en-US" altLang="zh-CN" sz="2400"/>
              <a:t>M</a:t>
            </a:r>
            <a:r>
              <a:rPr lang="zh-CN" altLang="en-US" sz="2400"/>
              <a:t>anager</a:t>
            </a:r>
          </a:p>
          <a:p>
            <a:r>
              <a:rPr lang="zh-CN" altLang="en-US" sz="2400">
                <a:sym typeface="+mn-ea"/>
              </a:rPr>
              <a:t>（</a:t>
            </a:r>
            <a:r>
              <a:rPr lang="en-US" altLang="zh-CN" sz="2400">
                <a:sym typeface="+mn-ea"/>
              </a:rPr>
              <a:t>5</a:t>
            </a:r>
            <a:r>
              <a:rPr lang="zh-CN" altLang="en-US" sz="2400">
                <a:sym typeface="+mn-ea"/>
              </a:rPr>
              <a:t>）</a:t>
            </a:r>
            <a:r>
              <a:rPr lang="zh-CN" altLang="en-US" sz="2400"/>
              <a:t>Node</a:t>
            </a:r>
            <a:r>
              <a:rPr lang="en-US" altLang="zh-CN" sz="2400"/>
              <a:t>M</a:t>
            </a:r>
            <a:r>
              <a:rPr lang="zh-CN" altLang="en-US" sz="2400"/>
              <a:t>anager</a:t>
            </a:r>
          </a:p>
          <a:p>
            <a:r>
              <a:rPr lang="zh-CN" altLang="en-US" sz="2400">
                <a:sym typeface="+mn-ea"/>
              </a:rPr>
              <a:t>（</a:t>
            </a:r>
            <a:r>
              <a:rPr lang="en-US" altLang="zh-CN" sz="2400">
                <a:sym typeface="+mn-ea"/>
              </a:rPr>
              <a:t>6</a:t>
            </a:r>
            <a:r>
              <a:rPr lang="zh-CN" altLang="en-US" sz="2400">
                <a:sym typeface="+mn-ea"/>
              </a:rPr>
              <a:t>）</a:t>
            </a:r>
            <a:r>
              <a:rPr lang="zh-CN" altLang="en-US" sz="2400"/>
              <a:t>JournalNode</a:t>
            </a:r>
          </a:p>
          <a:p>
            <a:r>
              <a:rPr lang="zh-CN" altLang="en-US" sz="2400">
                <a:sym typeface="+mn-ea"/>
              </a:rPr>
              <a:t>（</a:t>
            </a:r>
            <a:r>
              <a:rPr lang="en-US" altLang="zh-CN" sz="2400">
                <a:sym typeface="+mn-ea"/>
              </a:rPr>
              <a:t>7</a:t>
            </a:r>
            <a:r>
              <a:rPr lang="zh-CN" altLang="en-US" sz="2400">
                <a:sym typeface="+mn-ea"/>
              </a:rPr>
              <a:t>）</a:t>
            </a:r>
            <a:r>
              <a:rPr lang="zh-CN" altLang="en-US" sz="2400"/>
              <a:t>Zookeeper</a:t>
            </a:r>
          </a:p>
          <a:p>
            <a:r>
              <a:rPr lang="zh-CN" altLang="en-US" sz="2400">
                <a:sym typeface="+mn-ea"/>
              </a:rPr>
              <a:t>（</a:t>
            </a:r>
            <a:r>
              <a:rPr lang="en-US" altLang="zh-CN" sz="2400">
                <a:sym typeface="+mn-ea"/>
              </a:rPr>
              <a:t>8</a:t>
            </a:r>
            <a:r>
              <a:rPr lang="zh-CN" altLang="en-US" sz="2400">
                <a:sym typeface="+mn-ea"/>
              </a:rPr>
              <a:t>）</a:t>
            </a:r>
            <a:r>
              <a:rPr lang="zh-CN" altLang="en-US" sz="2400"/>
              <a:t>Zkfc</a:t>
            </a:r>
            <a:r>
              <a:rPr lang="en-US" altLang="zh-CN" sz="2400"/>
              <a:t>(</a:t>
            </a:r>
            <a:r>
              <a:rPr lang="en-US" altLang="zh-CN" sz="2400">
                <a:sym typeface="+mn-ea"/>
              </a:rPr>
              <a:t>ZK Failover Controller</a:t>
            </a:r>
            <a:r>
              <a:rPr lang="en-US" altLang="zh-CN" sz="24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9.6.2</a:t>
            </a:r>
            <a:r>
              <a:rPr lang="zh-CN" altLang="en-US" sz="2800" b="1" dirty="0">
                <a:sym typeface="+mn-ea"/>
              </a:rPr>
              <a:t>  ZooKeeper在Hadoop集群中的应用</a:t>
            </a:r>
            <a:endParaRPr lang="zh-CN" altLang="en-US" sz="2800" b="1" dirty="0"/>
          </a:p>
        </p:txBody>
      </p:sp>
      <p:sp>
        <p:nvSpPr>
          <p:cNvPr id="3" name="TextBox 1"/>
          <p:cNvSpPr txBox="1"/>
          <p:nvPr/>
        </p:nvSpPr>
        <p:spPr>
          <a:xfrm>
            <a:off x="487680" y="1493520"/>
            <a:ext cx="4232275" cy="55308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配置说明如下：</a:t>
            </a:r>
          </a:p>
        </p:txBody>
      </p:sp>
      <p:graphicFrame>
        <p:nvGraphicFramePr>
          <p:cNvPr id="2" name="对象 1">
            <a:hlinkClick r:id="" action="ppaction://ole?verb=0"/>
          </p:cNvPr>
          <p:cNvGraphicFramePr>
            <a:graphicFrameLocks noChangeAspect="1"/>
          </p:cNvGraphicFramePr>
          <p:nvPr/>
        </p:nvGraphicFramePr>
        <p:xfrm>
          <a:off x="4100195" y="1493520"/>
          <a:ext cx="1856105" cy="1273810"/>
        </p:xfrm>
        <a:graphic>
          <a:graphicData uri="http://schemas.openxmlformats.org/presentationml/2006/ole">
            <mc:AlternateContent xmlns:mc="http://schemas.openxmlformats.org/markup-compatibility/2006">
              <mc:Choice xmlns:v="urn:schemas-microsoft-com:vml" Requires="v">
                <p:oleObj showAsIcon="1" r:id="rId3" imgW="971550" imgH="666750" progId="Package">
                  <p:embed/>
                </p:oleObj>
              </mc:Choice>
              <mc:Fallback>
                <p:oleObj showAsIcon="1" r:id="rId3" imgW="971550" imgH="666750" progId="Package">
                  <p:embed/>
                  <p:pic>
                    <p:nvPicPr>
                      <p:cNvPr id="0" name="图片 1024"/>
                      <p:cNvPicPr/>
                      <p:nvPr/>
                    </p:nvPicPr>
                    <p:blipFill>
                      <a:blip r:embed="rId4"/>
                      <a:stretch>
                        <a:fillRect/>
                      </a:stretch>
                    </p:blipFill>
                    <p:spPr>
                      <a:xfrm>
                        <a:off x="4100195" y="1493520"/>
                        <a:ext cx="1856105" cy="1273810"/>
                      </a:xfrm>
                      <a:prstGeom prst="rect">
                        <a:avLst/>
                      </a:prstGeom>
                    </p:spPr>
                  </p:pic>
                </p:oleObj>
              </mc:Fallback>
            </mc:AlternateContent>
          </a:graphicData>
        </a:graphic>
      </p:graphicFrame>
      <p:sp>
        <p:nvSpPr>
          <p:cNvPr id="4" name="文本框 3"/>
          <p:cNvSpPr txBox="1"/>
          <p:nvPr/>
        </p:nvSpPr>
        <p:spPr>
          <a:xfrm>
            <a:off x="843280" y="2955925"/>
            <a:ext cx="9399905" cy="2676525"/>
          </a:xfrm>
          <a:prstGeom prst="rect">
            <a:avLst/>
          </a:prstGeom>
          <a:noFill/>
        </p:spPr>
        <p:txBody>
          <a:bodyPr wrap="square" rtlCol="0">
            <a:spAutoFit/>
          </a:bodyPr>
          <a:lstStyle/>
          <a:p>
            <a:r>
              <a:rPr lang="zh-CN" altLang="en-US" sz="2400"/>
              <a:t>启动顺序：</a:t>
            </a:r>
          </a:p>
          <a:p>
            <a:r>
              <a:rPr lang="zh-CN" altLang="en-US" sz="2400"/>
              <a:t>启动Zookeeper集群</a:t>
            </a:r>
          </a:p>
          <a:p>
            <a:r>
              <a:rPr lang="zh-CN" altLang="en-US" sz="2400"/>
              <a:t>在node1和node2上启动journalnode</a:t>
            </a:r>
          </a:p>
          <a:p>
            <a:r>
              <a:rPr lang="zh-CN" altLang="en-US" sz="2400"/>
              <a:t>格式化HDFS</a:t>
            </a:r>
          </a:p>
          <a:p>
            <a:r>
              <a:rPr lang="zh-CN" altLang="en-US" sz="2400"/>
              <a:t>格式化zookeeper</a:t>
            </a:r>
          </a:p>
          <a:p>
            <a:r>
              <a:rPr lang="zh-CN" altLang="en-US" sz="2400"/>
              <a:t>启动Hadoop集群</a:t>
            </a:r>
          </a:p>
          <a:p>
            <a:r>
              <a:rPr lang="zh-CN" altLang="en-US" sz="2400"/>
              <a:t>ResourceManager单独启动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44</a:t>
            </a:fld>
            <a:endParaRPr lang="en-US" altLang="zh-CN">
              <a:solidFill>
                <a:schemeClr val="bg2"/>
              </a:solidFill>
            </a:endParaRPr>
          </a:p>
        </p:txBody>
      </p:sp>
      <p:sp>
        <p:nvSpPr>
          <p:cNvPr id="8" name="TextBox 7"/>
          <p:cNvSpPr txBox="1"/>
          <p:nvPr/>
        </p:nvSpPr>
        <p:spPr>
          <a:xfrm>
            <a:off x="1094105" y="2300605"/>
            <a:ext cx="10004425" cy="378460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000" dirty="0" err="1">
                <a:latin typeface="微软雅黑" panose="020B0503020204020204" charset="-122"/>
                <a:ea typeface="微软雅黑" panose="020B0503020204020204" charset="-122"/>
              </a:rPr>
              <a:t>ZooKeeper</a:t>
            </a:r>
            <a:r>
              <a:rPr lang="zh-CN" altLang="en-US" sz="2000" dirty="0">
                <a:latin typeface="微软雅黑" panose="020B0503020204020204" charset="-122"/>
                <a:ea typeface="微软雅黑" panose="020B0503020204020204" charset="-122"/>
              </a:rPr>
              <a:t>是强一致的；</a:t>
            </a:r>
            <a:endParaRPr lang="en-US" altLang="zh-CN" sz="20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rPr>
              <a:t>多个客户端同时在</a:t>
            </a:r>
            <a:r>
              <a:rPr lang="en-US" altLang="zh-CN" sz="2000" dirty="0" err="1">
                <a:latin typeface="微软雅黑" panose="020B0503020204020204" charset="-122"/>
                <a:ea typeface="微软雅黑" panose="020B0503020204020204" charset="-122"/>
              </a:rPr>
              <a:t>ZooKeeper</a:t>
            </a:r>
            <a:r>
              <a:rPr lang="zh-CN" altLang="en-US" sz="2000" dirty="0">
                <a:latin typeface="微软雅黑" panose="020B0503020204020204" charset="-122"/>
                <a:ea typeface="微软雅黑" panose="020B0503020204020204" charset="-122"/>
              </a:rPr>
              <a:t>上创建相同</a:t>
            </a:r>
            <a:r>
              <a:rPr lang="en-US" altLang="zh-CN" sz="2000" dirty="0" err="1">
                <a:latin typeface="微软雅黑" panose="020B0503020204020204" charset="-122"/>
                <a:ea typeface="微软雅黑" panose="020B0503020204020204" charset="-122"/>
              </a:rPr>
              <a:t>Znode</a:t>
            </a:r>
            <a:r>
              <a:rPr lang="zh-CN" altLang="en-US" sz="2000" dirty="0">
                <a:latin typeface="微软雅黑" panose="020B0503020204020204" charset="-122"/>
                <a:ea typeface="微软雅黑" panose="020B0503020204020204" charset="-122"/>
              </a:rPr>
              <a:t>，只有一个创建成功。</a:t>
            </a:r>
            <a:endParaRPr lang="en-US" altLang="zh-CN" sz="2000" dirty="0">
              <a:latin typeface="微软雅黑" panose="020B0503020204020204" charset="-122"/>
              <a:ea typeface="微软雅黑" panose="020B0503020204020204" charset="-122"/>
            </a:endParaRPr>
          </a:p>
          <a:p>
            <a:pPr indent="-285750">
              <a:lnSpc>
                <a:spcPct val="150000"/>
              </a:lnSpc>
              <a:buFont typeface="Wingdings" panose="05000000000000000000" pitchFamily="2" charset="2"/>
              <a:buChar char="Ø"/>
            </a:pPr>
            <a:r>
              <a:rPr lang="zh-CN" altLang="en-US" sz="2000" dirty="0">
                <a:latin typeface="微软雅黑" panose="020B0503020204020204" charset="-122"/>
                <a:ea typeface="微软雅黑" panose="020B0503020204020204" charset="-122"/>
              </a:rPr>
              <a:t>实现锁的独占性</a:t>
            </a:r>
            <a:endParaRPr lang="en-US" altLang="zh-CN" sz="2000" dirty="0">
              <a:latin typeface="微软雅黑" panose="020B0503020204020204" charset="-122"/>
              <a:ea typeface="微软雅黑" panose="020B0503020204020204" charset="-122"/>
            </a:endParaRPr>
          </a:p>
          <a:p>
            <a:pPr marL="284480" indent="285750">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rPr>
              <a:t>多个客户端同时在</a:t>
            </a:r>
            <a:r>
              <a:rPr lang="en-US" altLang="zh-CN" sz="2000" dirty="0" err="1">
                <a:latin typeface="微软雅黑" panose="020B0503020204020204" charset="-122"/>
                <a:ea typeface="微软雅黑" panose="020B0503020204020204" charset="-122"/>
              </a:rPr>
              <a:t>ZooKeeper</a:t>
            </a:r>
            <a:r>
              <a:rPr lang="zh-CN" altLang="en-US" sz="2000" dirty="0">
                <a:latin typeface="微软雅黑" panose="020B0503020204020204" charset="-122"/>
                <a:ea typeface="微软雅黑" panose="020B0503020204020204" charset="-122"/>
              </a:rPr>
              <a:t>上创建相同</a:t>
            </a:r>
            <a:r>
              <a:rPr lang="en-US" altLang="zh-CN" sz="2000" dirty="0" err="1">
                <a:latin typeface="微软雅黑" panose="020B0503020204020204" charset="-122"/>
                <a:ea typeface="微软雅黑" panose="020B0503020204020204" charset="-122"/>
              </a:rPr>
              <a:t>Znode</a:t>
            </a:r>
            <a:r>
              <a:rPr lang="zh-CN" altLang="en-US" sz="2000" dirty="0">
                <a:latin typeface="微软雅黑" panose="020B0503020204020204" charset="-122"/>
                <a:ea typeface="微软雅黑" panose="020B0503020204020204" charset="-122"/>
              </a:rPr>
              <a:t>；创建成功的那个客户端得到锁，其他客户端等待。</a:t>
            </a:r>
            <a:endParaRPr lang="en-US" altLang="zh-CN" sz="2000" dirty="0">
              <a:latin typeface="微软雅黑" panose="020B0503020204020204" charset="-122"/>
              <a:ea typeface="微软雅黑" panose="020B0503020204020204" charset="-122"/>
            </a:endParaRPr>
          </a:p>
          <a:p>
            <a:pPr indent="-342900">
              <a:lnSpc>
                <a:spcPct val="150000"/>
              </a:lnSpc>
              <a:buFont typeface="Wingdings" panose="05000000000000000000" pitchFamily="2" charset="2"/>
              <a:buChar char="Ø"/>
            </a:pPr>
            <a:r>
              <a:rPr lang="zh-CN" altLang="en-US" sz="2000" dirty="0">
                <a:latin typeface="微软雅黑" panose="020B0503020204020204" charset="-122"/>
                <a:ea typeface="微软雅黑" panose="020B0503020204020204" charset="-122"/>
              </a:rPr>
              <a:t>控制锁的时序</a:t>
            </a:r>
            <a:endParaRPr lang="en-US" altLang="zh-CN" sz="2000" dirty="0">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rPr>
              <a:t>各个客户端在某个</a:t>
            </a:r>
            <a:r>
              <a:rPr lang="en-US" altLang="zh-CN" sz="2000" dirty="0" err="1">
                <a:latin typeface="微软雅黑" panose="020B0503020204020204" charset="-122"/>
                <a:ea typeface="微软雅黑" panose="020B0503020204020204" charset="-122"/>
              </a:rPr>
              <a:t>znode</a:t>
            </a:r>
            <a:r>
              <a:rPr lang="zh-CN" altLang="en-US" sz="2000" dirty="0">
                <a:latin typeface="微软雅黑" panose="020B0503020204020204" charset="-122"/>
                <a:ea typeface="微软雅黑" panose="020B0503020204020204" charset="-122"/>
              </a:rPr>
              <a:t>下创建临时</a:t>
            </a:r>
            <a:r>
              <a:rPr lang="en-US" altLang="zh-CN" sz="2000" dirty="0" err="1">
                <a:latin typeface="微软雅黑" panose="020B0503020204020204" charset="-122"/>
                <a:ea typeface="微软雅黑" panose="020B0503020204020204" charset="-122"/>
              </a:rPr>
              <a:t>znode</a:t>
            </a:r>
            <a:r>
              <a:rPr lang="zh-CN" altLang="en-US" sz="2000" dirty="0">
                <a:latin typeface="微软雅黑" panose="020B0503020204020204" charset="-122"/>
                <a:ea typeface="微软雅黑" panose="020B0503020204020204" charset="-122"/>
              </a:rPr>
              <a:t>（类型为</a:t>
            </a:r>
            <a:r>
              <a:rPr lang="en-US" altLang="zh-CN" sz="2000" dirty="0" err="1">
                <a:latin typeface="微软雅黑" panose="020B0503020204020204" charset="-122"/>
                <a:ea typeface="微软雅黑" panose="020B0503020204020204" charset="-122"/>
              </a:rPr>
              <a:t>CreateMode.EPHEMERAL_SEQUENTIAL</a:t>
            </a:r>
            <a:r>
              <a:rPr lang="zh-CN" altLang="en-US" sz="2000" dirty="0">
                <a:latin typeface="微软雅黑" panose="020B0503020204020204" charset="-122"/>
                <a:ea typeface="微软雅黑" panose="020B0503020204020204" charset="-122"/>
              </a:rPr>
              <a:t>），这样，该</a:t>
            </a:r>
            <a:r>
              <a:rPr lang="en-US" altLang="zh-CN" sz="2000" dirty="0" err="1">
                <a:latin typeface="微软雅黑" panose="020B0503020204020204" charset="-122"/>
                <a:ea typeface="微软雅黑" panose="020B0503020204020204" charset="-122"/>
              </a:rPr>
              <a:t>Znode</a:t>
            </a:r>
            <a:r>
              <a:rPr lang="zh-CN" altLang="en-US" sz="2000" dirty="0">
                <a:latin typeface="微软雅黑" panose="020B0503020204020204" charset="-122"/>
                <a:ea typeface="微软雅黑" panose="020B0503020204020204" charset="-122"/>
              </a:rPr>
              <a:t>可掌握全局访问时序。</a:t>
            </a:r>
            <a:endParaRPr lang="en-US" altLang="zh-CN" sz="2000" dirty="0">
              <a:latin typeface="微软雅黑" panose="020B0503020204020204" charset="-122"/>
              <a:ea typeface="微软雅黑" panose="020B0503020204020204" charset="-122"/>
            </a:endParaRP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9.6.3</a:t>
            </a:r>
            <a:r>
              <a:rPr lang="zh-CN" altLang="en-US" sz="2800" b="1" dirty="0">
                <a:sym typeface="+mn-ea"/>
              </a:rPr>
              <a:t>  </a:t>
            </a:r>
            <a:r>
              <a:rPr lang="zh-CN" sz="2800" b="1" dirty="0"/>
              <a:t>分布式锁</a:t>
            </a:r>
          </a:p>
        </p:txBody>
      </p:sp>
      <p:sp>
        <p:nvSpPr>
          <p:cNvPr id="3" name="文本框 2"/>
          <p:cNvSpPr txBox="1"/>
          <p:nvPr/>
        </p:nvSpPr>
        <p:spPr>
          <a:xfrm>
            <a:off x="1094105" y="1596390"/>
            <a:ext cx="9269730" cy="460375"/>
          </a:xfrm>
          <a:prstGeom prst="rect">
            <a:avLst/>
          </a:prstGeom>
          <a:noFill/>
        </p:spPr>
        <p:txBody>
          <a:bodyPr wrap="square" rtlCol="0">
            <a:spAutoFit/>
          </a:bodyPr>
          <a:lstStyle/>
          <a:p>
            <a:r>
              <a:rPr lang="zh-CN" altLang="en-US" sz="2400"/>
              <a:t>分布式锁是控制分布式系统之间同步访问共享资源的一种方式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20775" y="682625"/>
            <a:ext cx="10515600" cy="798830"/>
          </a:xfrm>
        </p:spPr>
        <p:txBody>
          <a:bodyPr/>
          <a:lstStyle/>
          <a:p>
            <a:r>
              <a:rPr lang="zh-CN" altLang="en-US" sz="3600" dirty="0">
                <a:latin typeface="宋体" panose="02010600030101010101" pitchFamily="2" charset="-122"/>
                <a:sym typeface="+mn-ea"/>
              </a:rPr>
              <a:t>锁机制流程图</a:t>
            </a:r>
            <a:endParaRPr lang="zh-CN" sz="3600" dirty="0">
              <a:latin typeface="Times New Roman" panose="02020603050405020304" pitchFamily="18" charset="0"/>
              <a:cs typeface="Times New Roman" panose="02020603050405020304" pitchFamily="18" charset="0"/>
              <a:sym typeface="+mn-ea"/>
            </a:endParaRP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45</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2147482572"/>
          <p:cNvPicPr>
            <a:picLocks noChangeAspect="1"/>
          </p:cNvPicPr>
          <p:nvPr/>
        </p:nvPicPr>
        <p:blipFill>
          <a:blip r:embed="rId3"/>
          <a:srcRect t="5939" b="7030"/>
          <a:stretch>
            <a:fillRect/>
          </a:stretch>
        </p:blipFill>
        <p:spPr>
          <a:xfrm>
            <a:off x="5300980" y="41275"/>
            <a:ext cx="5227320" cy="6714490"/>
          </a:xfrm>
          <a:prstGeom prst="rect">
            <a:avLst/>
          </a:prstGeom>
          <a:noFill/>
          <a:ln w="9525">
            <a:noFill/>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任意多边形 24"/>
          <p:cNvSpPr/>
          <p:nvPr>
            <p:custDataLst>
              <p:tags r:id="rId2"/>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3"/>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4"/>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5"/>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6"/>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反白瑞翼教育LOGO"/>
          <p:cNvPicPr>
            <a:picLocks noChangeAspect="1"/>
          </p:cNvPicPr>
          <p:nvPr/>
        </p:nvPicPr>
        <p:blipFill>
          <a:blip r:embed="rId8"/>
          <a:stretch>
            <a:fillRect/>
          </a:stretch>
        </p:blipFill>
        <p:spPr>
          <a:xfrm>
            <a:off x="4115435" y="513080"/>
            <a:ext cx="2254250" cy="508635"/>
          </a:xfrm>
          <a:prstGeom prst="rect">
            <a:avLst/>
          </a:prstGeom>
        </p:spPr>
      </p:pic>
      <p:sp>
        <p:nvSpPr>
          <p:cNvPr id="41" name="矩形 40"/>
          <p:cNvSpPr/>
          <p:nvPr/>
        </p:nvSpPr>
        <p:spPr>
          <a:xfrm>
            <a:off x="6419215" y="3292475"/>
            <a:ext cx="4375150" cy="738505"/>
          </a:xfrm>
          <a:prstGeom prst="rect">
            <a:avLst/>
          </a:prstGeom>
        </p:spPr>
        <p:txBody>
          <a:bodyPr wrap="square" lIns="0" tIns="0" rIns="0" bIns="0">
            <a:spAutoFit/>
          </a:bodyPr>
          <a:lstStyle/>
          <a:p>
            <a:r>
              <a:rPr lang="zh-CN" altLang="en-US" sz="4800" b="1" dirty="0">
                <a:solidFill>
                  <a:schemeClr val="tx1">
                    <a:lumMod val="75000"/>
                    <a:lumOff val="25000"/>
                  </a:schemeClr>
                </a:solidFill>
                <a:latin typeface="微软雅黑" panose="020B0503020204020204" charset="-122"/>
                <a:ea typeface="微软雅黑" panose="020B0503020204020204" charset="-122"/>
              </a:rPr>
              <a:t>感谢您的观赏</a:t>
            </a:r>
          </a:p>
        </p:txBody>
      </p:sp>
      <p:sp>
        <p:nvSpPr>
          <p:cNvPr id="42" name="矩形 41"/>
          <p:cNvSpPr/>
          <p:nvPr/>
        </p:nvSpPr>
        <p:spPr>
          <a:xfrm>
            <a:off x="6419215" y="4083685"/>
            <a:ext cx="3575685" cy="245745"/>
          </a:xfrm>
          <a:prstGeom prst="rect">
            <a:avLst/>
          </a:prstGeom>
        </p:spPr>
        <p:txBody>
          <a:bodyPr wrap="square" lIns="0" tIns="0" rIns="0" bIns="0">
            <a:spAutoFit/>
          </a:bodyPr>
          <a:lstStyle/>
          <a:p>
            <a:pPr algn="dist"/>
            <a:r>
              <a:rPr lang="en-US" altLang="zh-CN" sz="1600">
                <a:solidFill>
                  <a:schemeClr val="tx1">
                    <a:lumMod val="75000"/>
                    <a:lumOff val="25000"/>
                  </a:schemeClr>
                </a:solidFill>
              </a:rPr>
              <a:t>THANK YOU FOR WATCHING</a:t>
            </a:r>
            <a:endParaRPr lang="en-US" altLang="zh-CN" sz="1600" dirty="0">
              <a:solidFill>
                <a:schemeClr val="tx1">
                  <a:lumMod val="75000"/>
                  <a:lumOff val="25000"/>
                </a:schemeClr>
              </a:solidFill>
            </a:endParaRPr>
          </a:p>
        </p:txBody>
      </p:sp>
      <p:cxnSp>
        <p:nvCxnSpPr>
          <p:cNvPr id="43" name="直接连接符 42"/>
          <p:cNvCxnSpPr/>
          <p:nvPr/>
        </p:nvCxnSpPr>
        <p:spPr>
          <a:xfrm flipV="1">
            <a:off x="6425565" y="4358640"/>
            <a:ext cx="3630930" cy="3175"/>
          </a:xfrm>
          <a:prstGeom prst="line">
            <a:avLst/>
          </a:prstGeom>
          <a:ln w="6350" cmpd="sng">
            <a:solidFill>
              <a:srgbClr val="10243F"/>
            </a:solidFill>
            <a:prstDash val="soli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419215" y="4603115"/>
            <a:ext cx="4375150" cy="1188720"/>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联系人：**</a:t>
            </a: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职   务：曙光瑞翼教育 ***</a:t>
            </a: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联系电话：***</a:t>
            </a: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地   址：***</a:t>
            </a:r>
          </a:p>
        </p:txBody>
      </p:sp>
      <p:pic>
        <p:nvPicPr>
          <p:cNvPr id="2" name="图片 1" descr="SUGON图标"/>
          <p:cNvPicPr>
            <a:picLocks noChangeAspect="1"/>
          </p:cNvPicPr>
          <p:nvPr/>
        </p:nvPicPr>
        <p:blipFill>
          <a:blip r:embed="rId9"/>
          <a:stretch>
            <a:fillRect/>
          </a:stretch>
        </p:blipFill>
        <p:spPr>
          <a:xfrm>
            <a:off x="1651635" y="257175"/>
            <a:ext cx="2324735" cy="1020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5</a:t>
            </a:fld>
            <a:endParaRPr lang="en-US" altLang="zh-CN">
              <a:solidFill>
                <a:schemeClr val="bg2"/>
              </a:solidFill>
            </a:endParaRPr>
          </a:p>
        </p:txBody>
      </p:sp>
      <p:sp>
        <p:nvSpPr>
          <p:cNvPr id="25" name="TextBox 8"/>
          <p:cNvSpPr txBox="1"/>
          <p:nvPr/>
        </p:nvSpPr>
        <p:spPr>
          <a:xfrm>
            <a:off x="3889370" y="2100252"/>
            <a:ext cx="2232660" cy="460375"/>
          </a:xfrm>
          <a:prstGeom prst="rect">
            <a:avLst/>
          </a:prstGeom>
          <a:noFill/>
        </p:spPr>
        <p:txBody>
          <a:bodyPr wrap="square" rtlCol="0">
            <a:spAutoFit/>
          </a:bodyPr>
          <a:lstStyle/>
          <a:p>
            <a:pPr algn="ctr"/>
            <a:r>
              <a:rPr lang="en-US" altLang="zh-CN" sz="2400" dirty="0">
                <a:latin typeface="微软雅黑" panose="020B0503020204020204" charset="-122"/>
                <a:ea typeface="微软雅黑" panose="020B0503020204020204" charset="-122"/>
              </a:rPr>
              <a:t>HBase</a:t>
            </a:r>
            <a:endParaRPr lang="zh-CN" altLang="en-US" sz="2400" dirty="0">
              <a:latin typeface="微软雅黑" panose="020B0503020204020204" charset="-122"/>
              <a:ea typeface="微软雅黑" panose="020B0503020204020204" charset="-122"/>
            </a:endParaRPr>
          </a:p>
        </p:txBody>
      </p:sp>
      <p:sp>
        <p:nvSpPr>
          <p:cNvPr id="26" name="圆角矩形 25"/>
          <p:cNvSpPr/>
          <p:nvPr/>
        </p:nvSpPr>
        <p:spPr>
          <a:xfrm>
            <a:off x="4032885" y="3112135"/>
            <a:ext cx="16446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HMaster</a:t>
            </a:r>
          </a:p>
        </p:txBody>
      </p:sp>
      <p:sp>
        <p:nvSpPr>
          <p:cNvPr id="27" name="圆角矩形 26"/>
          <p:cNvSpPr/>
          <p:nvPr/>
        </p:nvSpPr>
        <p:spPr>
          <a:xfrm>
            <a:off x="3703320" y="4610100"/>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RegionServer</a:t>
            </a:r>
            <a:endParaRPr lang="en-US" altLang="zh-CN"/>
          </a:p>
        </p:txBody>
      </p:sp>
      <p:cxnSp>
        <p:nvCxnSpPr>
          <p:cNvPr id="28" name="直接箭头连接符 27"/>
          <p:cNvCxnSpPr>
            <a:stCxn id="26" idx="2"/>
            <a:endCxn id="27" idx="0"/>
          </p:cNvCxnSpPr>
          <p:nvPr/>
        </p:nvCxnSpPr>
        <p:spPr>
          <a:xfrm flipH="1">
            <a:off x="4479290" y="3647440"/>
            <a:ext cx="375920"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893310" y="3652520"/>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958080" y="3668395"/>
            <a:ext cx="3004185" cy="9417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488940" y="4625975"/>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RegionServer</a:t>
            </a:r>
            <a:endParaRPr lang="en-US" altLang="zh-CN"/>
          </a:p>
        </p:txBody>
      </p:sp>
      <p:sp>
        <p:nvSpPr>
          <p:cNvPr id="32" name="圆角矩形 31"/>
          <p:cNvSpPr/>
          <p:nvPr/>
        </p:nvSpPr>
        <p:spPr>
          <a:xfrm>
            <a:off x="7260590" y="4625975"/>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RegionServer</a:t>
            </a:r>
            <a:endParaRPr lang="en-US" altLang="zh-CN"/>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9.1.1</a:t>
            </a:r>
            <a:r>
              <a:rPr lang="zh-CN" altLang="en-US" sz="2800" b="1" dirty="0">
                <a:sym typeface="+mn-ea"/>
              </a:rPr>
              <a:t>  </a:t>
            </a:r>
            <a:r>
              <a:rPr lang="zh-CN" sz="2800" b="1" dirty="0"/>
              <a:t>单点故障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8"/>
          <p:cNvSpPr txBox="1"/>
          <p:nvPr/>
        </p:nvSpPr>
        <p:spPr>
          <a:xfrm>
            <a:off x="6650985" y="2295197"/>
            <a:ext cx="2232660" cy="460375"/>
          </a:xfrm>
          <a:prstGeom prst="rect">
            <a:avLst/>
          </a:prstGeom>
          <a:noFill/>
        </p:spPr>
        <p:txBody>
          <a:bodyPr wrap="square" rtlCol="0">
            <a:spAutoFit/>
          </a:bodyPr>
          <a:lstStyle/>
          <a:p>
            <a:pPr algn="ctr"/>
            <a:r>
              <a:rPr lang="en-US" altLang="zh-CN" sz="2400" dirty="0">
                <a:latin typeface="微软雅黑" panose="020B0503020204020204" charset="-122"/>
                <a:ea typeface="微软雅黑" panose="020B0503020204020204" charset="-122"/>
              </a:rPr>
              <a:t>Strom</a:t>
            </a:r>
            <a:endParaRPr lang="zh-CN" altLang="en-US" sz="2400" dirty="0">
              <a:latin typeface="微软雅黑" panose="020B0503020204020204" charset="-122"/>
              <a:ea typeface="微软雅黑" panose="020B0503020204020204" charset="-122"/>
            </a:endParaRPr>
          </a:p>
        </p:txBody>
      </p:sp>
      <p:sp>
        <p:nvSpPr>
          <p:cNvPr id="26" name="圆角矩形 25"/>
          <p:cNvSpPr/>
          <p:nvPr/>
        </p:nvSpPr>
        <p:spPr>
          <a:xfrm>
            <a:off x="6980555" y="3307080"/>
            <a:ext cx="16446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Nimbus</a:t>
            </a:r>
          </a:p>
        </p:txBody>
      </p:sp>
      <p:sp>
        <p:nvSpPr>
          <p:cNvPr id="27" name="圆角矩形 26"/>
          <p:cNvSpPr/>
          <p:nvPr/>
        </p:nvSpPr>
        <p:spPr>
          <a:xfrm>
            <a:off x="6650990" y="4805045"/>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Supervisor</a:t>
            </a:r>
            <a:endParaRPr lang="en-US" altLang="zh-CN"/>
          </a:p>
        </p:txBody>
      </p:sp>
      <p:cxnSp>
        <p:nvCxnSpPr>
          <p:cNvPr id="28" name="直接箭头连接符 27"/>
          <p:cNvCxnSpPr>
            <a:stCxn id="26" idx="2"/>
            <a:endCxn id="27" idx="0"/>
          </p:cNvCxnSpPr>
          <p:nvPr/>
        </p:nvCxnSpPr>
        <p:spPr>
          <a:xfrm flipH="1">
            <a:off x="7426960" y="3842385"/>
            <a:ext cx="375920"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840980" y="3847465"/>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905750" y="3863340"/>
            <a:ext cx="3004185" cy="9417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8436610" y="4820920"/>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Supervisor</a:t>
            </a:r>
            <a:endParaRPr lang="en-US" altLang="zh-CN"/>
          </a:p>
        </p:txBody>
      </p:sp>
      <p:sp>
        <p:nvSpPr>
          <p:cNvPr id="32" name="圆角矩形 31"/>
          <p:cNvSpPr/>
          <p:nvPr/>
        </p:nvSpPr>
        <p:spPr>
          <a:xfrm>
            <a:off x="10208260" y="4820920"/>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Supervisor</a:t>
            </a:r>
            <a:endParaRPr lang="en-US" altLang="zh-CN"/>
          </a:p>
        </p:txBody>
      </p:sp>
      <p:sp>
        <p:nvSpPr>
          <p:cNvPr id="19"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9.1.1</a:t>
            </a:r>
            <a:r>
              <a:rPr lang="zh-CN" altLang="en-US" sz="2800" b="1" dirty="0">
                <a:sym typeface="+mn-ea"/>
              </a:rPr>
              <a:t>  </a:t>
            </a:r>
            <a:r>
              <a:rPr lang="zh-CN" sz="2800" b="1" dirty="0"/>
              <a:t>单点故障</a:t>
            </a:r>
          </a:p>
        </p:txBody>
      </p:sp>
      <p:sp>
        <p:nvSpPr>
          <p:cNvPr id="13" name="TextBox 8"/>
          <p:cNvSpPr txBox="1"/>
          <p:nvPr/>
        </p:nvSpPr>
        <p:spPr>
          <a:xfrm>
            <a:off x="820415" y="2295197"/>
            <a:ext cx="2232660" cy="460375"/>
          </a:xfrm>
          <a:prstGeom prst="rect">
            <a:avLst/>
          </a:prstGeom>
          <a:noFill/>
        </p:spPr>
        <p:txBody>
          <a:bodyPr wrap="square" rtlCol="0">
            <a:spAutoFit/>
          </a:bodyPr>
          <a:lstStyle/>
          <a:p>
            <a:pPr algn="ctr"/>
            <a:r>
              <a:rPr lang="en-US" altLang="zh-CN" sz="2400" dirty="0">
                <a:latin typeface="微软雅黑" panose="020B0503020204020204" charset="-122"/>
                <a:ea typeface="微软雅黑" panose="020B0503020204020204" charset="-122"/>
              </a:rPr>
              <a:t>Spark</a:t>
            </a:r>
            <a:endParaRPr lang="zh-CN" altLang="en-US" sz="2400" dirty="0">
              <a:latin typeface="微软雅黑" panose="020B0503020204020204" charset="-122"/>
              <a:ea typeface="微软雅黑" panose="020B0503020204020204" charset="-122"/>
            </a:endParaRPr>
          </a:p>
        </p:txBody>
      </p:sp>
      <p:sp>
        <p:nvSpPr>
          <p:cNvPr id="14" name="圆角矩形 13"/>
          <p:cNvSpPr/>
          <p:nvPr/>
        </p:nvSpPr>
        <p:spPr>
          <a:xfrm>
            <a:off x="820420" y="3302635"/>
            <a:ext cx="16446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Master</a:t>
            </a:r>
          </a:p>
        </p:txBody>
      </p:sp>
      <p:sp>
        <p:nvSpPr>
          <p:cNvPr id="15" name="圆角矩形 14"/>
          <p:cNvSpPr/>
          <p:nvPr/>
        </p:nvSpPr>
        <p:spPr>
          <a:xfrm>
            <a:off x="490855" y="4800600"/>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Worker</a:t>
            </a:r>
            <a:endParaRPr lang="en-US" altLang="zh-CN"/>
          </a:p>
        </p:txBody>
      </p:sp>
      <p:cxnSp>
        <p:nvCxnSpPr>
          <p:cNvPr id="16" name="直接箭头连接符 15"/>
          <p:cNvCxnSpPr>
            <a:stCxn id="14" idx="2"/>
            <a:endCxn id="15" idx="0"/>
          </p:cNvCxnSpPr>
          <p:nvPr/>
        </p:nvCxnSpPr>
        <p:spPr>
          <a:xfrm flipH="1">
            <a:off x="1250950" y="3837940"/>
            <a:ext cx="375920"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680845" y="3843020"/>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745615" y="3858895"/>
            <a:ext cx="3004185" cy="9417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2276475" y="4816475"/>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Worker</a:t>
            </a:r>
            <a:endParaRPr lang="en-US" altLang="zh-CN"/>
          </a:p>
        </p:txBody>
      </p:sp>
      <p:sp>
        <p:nvSpPr>
          <p:cNvPr id="21" name="圆角矩形 20"/>
          <p:cNvSpPr/>
          <p:nvPr/>
        </p:nvSpPr>
        <p:spPr>
          <a:xfrm>
            <a:off x="4048125" y="4816475"/>
            <a:ext cx="1551940"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ym typeface="+mn-ea"/>
              </a:rPr>
              <a:t>Worker</a:t>
            </a:r>
            <a:endParaRPr lang="en-US" altLang="zh-CN"/>
          </a:p>
        </p:txBody>
      </p:sp>
      <p:cxnSp>
        <p:nvCxnSpPr>
          <p:cNvPr id="22" name="直接连接符 21" title="华丽的分割线"/>
          <p:cNvCxnSpPr/>
          <p:nvPr/>
        </p:nvCxnSpPr>
        <p:spPr>
          <a:xfrm>
            <a:off x="5875020" y="1661160"/>
            <a:ext cx="0" cy="42214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9.1.2</a:t>
            </a:r>
            <a:r>
              <a:rPr lang="zh-CN" altLang="en-US" sz="2800" b="1" dirty="0">
                <a:sym typeface="+mn-ea"/>
              </a:rPr>
              <a:t>  </a:t>
            </a:r>
            <a:r>
              <a:rPr lang="zh-CN" sz="2800" b="1" dirty="0"/>
              <a:t>单点故障的解决方案</a:t>
            </a:r>
            <a:r>
              <a:rPr lang="en-US" altLang="zh-CN" sz="2800" b="1" dirty="0"/>
              <a:t>:HA</a:t>
            </a:r>
          </a:p>
        </p:txBody>
      </p:sp>
      <p:sp>
        <p:nvSpPr>
          <p:cNvPr id="4" name="TextBox 3"/>
          <p:cNvSpPr txBox="1"/>
          <p:nvPr/>
        </p:nvSpPr>
        <p:spPr>
          <a:xfrm>
            <a:off x="25400" y="5898515"/>
            <a:ext cx="5706110" cy="645160"/>
          </a:xfrm>
          <a:prstGeom prst="rect">
            <a:avLst/>
          </a:prstGeom>
          <a:noFill/>
        </p:spPr>
        <p:txBody>
          <a:bodyPr wrap="square" rtlCol="0">
            <a:spAutoFit/>
          </a:bodyPr>
          <a:lstStyle/>
          <a:p>
            <a:pPr algn="ctr"/>
            <a:r>
              <a:rPr lang="zh-CN" altLang="en-US" dirty="0">
                <a:latin typeface="微软雅黑" panose="020B0503020204020204" charset="-122"/>
                <a:ea typeface="微软雅黑" panose="020B0503020204020204" charset="-122"/>
              </a:rPr>
              <a:t>以</a:t>
            </a:r>
            <a:r>
              <a:rPr lang="en-US" altLang="zh-CN" dirty="0">
                <a:latin typeface="微软雅黑" panose="020B0503020204020204" charset="-122"/>
                <a:ea typeface="微软雅黑" panose="020B0503020204020204" charset="-122"/>
              </a:rPr>
              <a:t>HDFS</a:t>
            </a:r>
            <a:r>
              <a:rPr lang="zh-CN" altLang="en-US" dirty="0">
                <a:latin typeface="微软雅黑" panose="020B0503020204020204" charset="-122"/>
                <a:ea typeface="微软雅黑" panose="020B0503020204020204" charset="-122"/>
              </a:rPr>
              <a:t>为例，</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两个</a:t>
            </a:r>
            <a:r>
              <a:rPr lang="en-US" altLang="zh-CN" dirty="0">
                <a:latin typeface="微软雅黑" panose="020B0503020204020204" charset="-122"/>
                <a:ea typeface="微软雅黑" panose="020B0503020204020204" charset="-122"/>
              </a:rPr>
              <a:t>NameNode</a:t>
            </a:r>
            <a:r>
              <a:rPr lang="zh-CN" altLang="en-US" dirty="0">
                <a:latin typeface="微软雅黑" panose="020B0503020204020204" charset="-122"/>
                <a:ea typeface="微软雅黑" panose="020B0503020204020204" charset="-122"/>
              </a:rPr>
              <a:t>，</a:t>
            </a:r>
          </a:p>
          <a:p>
            <a:pPr algn="ctr"/>
            <a:r>
              <a:rPr lang="zh-CN" altLang="en-US" dirty="0">
                <a:latin typeface="微软雅黑" panose="020B0503020204020204" charset="-122"/>
                <a:ea typeface="微软雅黑" panose="020B0503020204020204" charset="-122"/>
              </a:rPr>
              <a:t>一个</a:t>
            </a:r>
            <a:r>
              <a:rPr lang="en-US" altLang="zh-CN" dirty="0">
                <a:latin typeface="微软雅黑" panose="020B0503020204020204" charset="-122"/>
                <a:ea typeface="微软雅黑" panose="020B0503020204020204" charset="-122"/>
              </a:rPr>
              <a:t>Active(</a:t>
            </a:r>
            <a:r>
              <a:rPr lang="zh-CN" altLang="en-US" dirty="0">
                <a:latin typeface="微软雅黑" panose="020B0503020204020204" charset="-122"/>
                <a:ea typeface="微软雅黑" panose="020B0503020204020204" charset="-122"/>
              </a:rPr>
              <a:t>活动</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，一个</a:t>
            </a:r>
            <a:r>
              <a:rPr lang="en-US" altLang="zh-CN" dirty="0">
                <a:latin typeface="微软雅黑" panose="020B0503020204020204" charset="-122"/>
                <a:ea typeface="微软雅黑" panose="020B0503020204020204" charset="-122"/>
              </a:rPr>
              <a:t>Standby</a:t>
            </a:r>
            <a:r>
              <a:rPr lang="zh-CN" altLang="en-US" dirty="0">
                <a:latin typeface="微软雅黑" panose="020B0503020204020204" charset="-122"/>
                <a:ea typeface="微软雅黑" panose="020B0503020204020204" charset="-122"/>
              </a:rPr>
              <a:t>（备用）</a:t>
            </a:r>
          </a:p>
        </p:txBody>
      </p:sp>
      <p:sp>
        <p:nvSpPr>
          <p:cNvPr id="2" name="圆角矩形 1"/>
          <p:cNvSpPr/>
          <p:nvPr/>
        </p:nvSpPr>
        <p:spPr>
          <a:xfrm>
            <a:off x="709295" y="3419475"/>
            <a:ext cx="16446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a:t>
            </a:r>
          </a:p>
        </p:txBody>
      </p:sp>
      <p:sp>
        <p:nvSpPr>
          <p:cNvPr id="6" name="圆角矩形 5"/>
          <p:cNvSpPr/>
          <p:nvPr/>
        </p:nvSpPr>
        <p:spPr>
          <a:xfrm>
            <a:off x="589915" y="4917440"/>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1" name="圆角矩形 10"/>
          <p:cNvSpPr/>
          <p:nvPr/>
        </p:nvSpPr>
        <p:spPr>
          <a:xfrm>
            <a:off x="2181225" y="493331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2" name="圆角矩形 11"/>
          <p:cNvSpPr/>
          <p:nvPr/>
        </p:nvSpPr>
        <p:spPr>
          <a:xfrm>
            <a:off x="3967480" y="4917440"/>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cxnSp>
        <p:nvCxnSpPr>
          <p:cNvPr id="3" name="直接箭头连接符 2"/>
          <p:cNvCxnSpPr>
            <a:stCxn id="2" idx="2"/>
            <a:endCxn id="6" idx="0"/>
          </p:cNvCxnSpPr>
          <p:nvPr/>
        </p:nvCxnSpPr>
        <p:spPr>
          <a:xfrm flipH="1">
            <a:off x="1261110" y="3938905"/>
            <a:ext cx="270510"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1569720" y="3959860"/>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2" idx="0"/>
          </p:cNvCxnSpPr>
          <p:nvPr/>
        </p:nvCxnSpPr>
        <p:spPr>
          <a:xfrm>
            <a:off x="1634490" y="3959860"/>
            <a:ext cx="3004185" cy="9417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3522980" y="3419475"/>
            <a:ext cx="1644650" cy="535305"/>
          </a:xfrm>
          <a:prstGeom prst="roundRect">
            <a:avLst/>
          </a:prstGeom>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a:t>
            </a:r>
          </a:p>
        </p:txBody>
      </p:sp>
      <p:cxnSp>
        <p:nvCxnSpPr>
          <p:cNvPr id="9" name="直接箭头连接符 8"/>
          <p:cNvCxnSpPr>
            <a:stCxn id="8" idx="2"/>
          </p:cNvCxnSpPr>
          <p:nvPr/>
        </p:nvCxnSpPr>
        <p:spPr>
          <a:xfrm flipH="1">
            <a:off x="1411605" y="3938905"/>
            <a:ext cx="2933700" cy="91376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11" idx="0"/>
          </p:cNvCxnSpPr>
          <p:nvPr/>
        </p:nvCxnSpPr>
        <p:spPr>
          <a:xfrm flipH="1">
            <a:off x="2852420" y="3943985"/>
            <a:ext cx="1449070" cy="97345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2" idx="0"/>
          </p:cNvCxnSpPr>
          <p:nvPr/>
        </p:nvCxnSpPr>
        <p:spPr>
          <a:xfrm>
            <a:off x="4366260" y="4024630"/>
            <a:ext cx="272415" cy="87693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10895" y="2887980"/>
            <a:ext cx="1428750" cy="368300"/>
          </a:xfrm>
          <a:prstGeom prst="rect">
            <a:avLst/>
          </a:prstGeom>
          <a:noFill/>
        </p:spPr>
        <p:txBody>
          <a:bodyPr wrap="square" rtlCol="0">
            <a:spAutoFit/>
          </a:bodyPr>
          <a:lstStyle/>
          <a:p>
            <a:r>
              <a:rPr lang="en-US" altLang="zh-CN"/>
              <a:t>Active</a:t>
            </a:r>
          </a:p>
        </p:txBody>
      </p:sp>
      <p:sp>
        <p:nvSpPr>
          <p:cNvPr id="33" name="文本框 32"/>
          <p:cNvSpPr txBox="1"/>
          <p:nvPr/>
        </p:nvSpPr>
        <p:spPr>
          <a:xfrm>
            <a:off x="3738880" y="2823210"/>
            <a:ext cx="1428750" cy="368300"/>
          </a:xfrm>
          <a:prstGeom prst="rect">
            <a:avLst/>
          </a:prstGeom>
          <a:noFill/>
        </p:spPr>
        <p:txBody>
          <a:bodyPr wrap="square" rtlCol="0">
            <a:spAutoFit/>
          </a:bodyPr>
          <a:lstStyle/>
          <a:p>
            <a:r>
              <a:rPr lang="en-US" altLang="zh-CN"/>
              <a:t>Standby</a:t>
            </a:r>
          </a:p>
        </p:txBody>
      </p:sp>
      <p:sp>
        <p:nvSpPr>
          <p:cNvPr id="34" name="文本框 33"/>
          <p:cNvSpPr txBox="1"/>
          <p:nvPr/>
        </p:nvSpPr>
        <p:spPr>
          <a:xfrm>
            <a:off x="5731510" y="1260475"/>
            <a:ext cx="6291580" cy="5631180"/>
          </a:xfrm>
          <a:prstGeom prst="rect">
            <a:avLst/>
          </a:prstGeom>
          <a:noFill/>
          <a:ln>
            <a:solidFill>
              <a:schemeClr val="accent1"/>
            </a:solidFill>
          </a:ln>
        </p:spPr>
        <p:txBody>
          <a:bodyPr wrap="square" rtlCol="0">
            <a:spAutoFit/>
          </a:bodyPr>
          <a:lstStyle/>
          <a:p>
            <a:r>
              <a:rPr lang="en-US" altLang="zh-CN" sz="2400"/>
              <a:t>Hadoop 1.x</a:t>
            </a:r>
            <a:r>
              <a:rPr lang="zh-CN" altLang="en-US" sz="2400"/>
              <a:t>：</a:t>
            </a:r>
          </a:p>
          <a:p>
            <a:r>
              <a:rPr lang="zh-CN" altLang="en-US" sz="2400"/>
              <a:t>   没有解决方案</a:t>
            </a:r>
          </a:p>
          <a:p>
            <a:endParaRPr lang="zh-CN" altLang="en-US" sz="2400"/>
          </a:p>
          <a:p>
            <a:r>
              <a:rPr lang="en-US" altLang="zh-CN" sz="2400"/>
              <a:t>Hadoop 2.x</a:t>
            </a:r>
            <a:r>
              <a:rPr lang="zh-CN" altLang="en-US" sz="2400"/>
              <a:t>：</a:t>
            </a:r>
            <a:endParaRPr lang="en-US" altLang="zh-CN" sz="2400"/>
          </a:p>
          <a:p>
            <a:r>
              <a:rPr lang="en-US" altLang="zh-CN" sz="2400"/>
              <a:t>  HA </a:t>
            </a:r>
            <a:r>
              <a:rPr lang="zh-CN" altLang="en-US" sz="2400"/>
              <a:t>：</a:t>
            </a:r>
            <a:r>
              <a:rPr lang="en-US" altLang="zh-CN" sz="2400"/>
              <a:t>高可用性（HighAvailability）</a:t>
            </a:r>
          </a:p>
          <a:p>
            <a:r>
              <a:rPr lang="en-US" altLang="zh-CN" sz="2400"/>
              <a:t>  </a:t>
            </a:r>
          </a:p>
          <a:p>
            <a:r>
              <a:rPr lang="zh-CN" altLang="en-US" sz="2400"/>
              <a:t>  基本思想：</a:t>
            </a:r>
          </a:p>
          <a:p>
            <a:r>
              <a:rPr lang="zh-CN" altLang="en-US" sz="2400"/>
              <a:t>  （</a:t>
            </a:r>
            <a:r>
              <a:rPr lang="en-US" altLang="zh-CN" sz="2400"/>
              <a:t>1</a:t>
            </a:r>
            <a:r>
              <a:rPr lang="zh-CN" altLang="en-US" sz="2400"/>
              <a:t>）多个主节点，一个节点</a:t>
            </a:r>
            <a:r>
              <a:rPr lang="en-US" altLang="zh-CN" sz="2400"/>
              <a:t>Active</a:t>
            </a:r>
            <a:r>
              <a:rPr lang="zh-CN" altLang="en-US" sz="2400"/>
              <a:t>，其他节点</a:t>
            </a:r>
            <a:r>
              <a:rPr lang="en-US" altLang="zh-CN" sz="2400"/>
              <a:t>Standby</a:t>
            </a:r>
          </a:p>
          <a:p>
            <a:r>
              <a:rPr lang="zh-CN" altLang="en-US" sz="2400"/>
              <a:t>（</a:t>
            </a:r>
            <a:r>
              <a:rPr lang="en-US" altLang="zh-CN" sz="2400"/>
              <a:t>2</a:t>
            </a:r>
            <a:r>
              <a:rPr lang="zh-CN" altLang="en-US" sz="2400"/>
              <a:t>）</a:t>
            </a:r>
            <a:r>
              <a:rPr lang="en-US" altLang="zh-CN" sz="2400" b="1"/>
              <a:t>F</a:t>
            </a:r>
            <a:r>
              <a:rPr lang="zh-CN" altLang="en-US" sz="2400" b="1"/>
              <a:t>ail</a:t>
            </a:r>
            <a:r>
              <a:rPr lang="en-US" altLang="zh-CN" sz="2400" b="1"/>
              <a:t>o</a:t>
            </a:r>
            <a:r>
              <a:rPr lang="zh-CN" altLang="en-US" sz="2400" b="1"/>
              <a:t>ver </a:t>
            </a:r>
            <a:r>
              <a:rPr lang="zh-CN" altLang="en-US" sz="2400"/>
              <a:t>：故障切换，一个主节点失效而无法运作时，另一个节点可自动接手原失效系统所执行的工作。</a:t>
            </a:r>
          </a:p>
          <a:p>
            <a:endParaRPr lang="zh-CN" altLang="en-US" sz="2400"/>
          </a:p>
          <a:p>
            <a:r>
              <a:rPr lang="zh-CN" altLang="en-US" sz="2400"/>
              <a:t>依赖：</a:t>
            </a:r>
          </a:p>
          <a:p>
            <a:r>
              <a:rPr lang="zh-CN" altLang="en-US" sz="2400"/>
              <a:t>   都需要借助</a:t>
            </a:r>
            <a:r>
              <a:rPr lang="en-US" altLang="zh-CN" sz="2400" b="1"/>
              <a:t>Zookeeper</a:t>
            </a:r>
            <a:r>
              <a:rPr lang="zh-CN" altLang="en-US" sz="2400"/>
              <a:t>这个工具才能实现</a:t>
            </a:r>
            <a:r>
              <a:rPr lang="en-US" altLang="zh-CN" sz="2400"/>
              <a:t>HA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294120" y="1560830"/>
            <a:ext cx="5130165" cy="15341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9"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9.1.2</a:t>
            </a:r>
            <a:r>
              <a:rPr lang="zh-CN" altLang="en-US" sz="2800" b="1" dirty="0">
                <a:sym typeface="+mn-ea"/>
              </a:rPr>
              <a:t>  </a:t>
            </a:r>
            <a:r>
              <a:rPr lang="zh-CN" sz="2800" b="1" dirty="0"/>
              <a:t>单点故障的解决方案</a:t>
            </a:r>
            <a:r>
              <a:rPr lang="en-US" altLang="zh-CN" sz="2800" b="1" dirty="0"/>
              <a:t>:HA</a:t>
            </a:r>
          </a:p>
        </p:txBody>
      </p:sp>
      <p:sp>
        <p:nvSpPr>
          <p:cNvPr id="4" name="TextBox 3"/>
          <p:cNvSpPr txBox="1"/>
          <p:nvPr/>
        </p:nvSpPr>
        <p:spPr>
          <a:xfrm>
            <a:off x="1261110" y="6336665"/>
            <a:ext cx="3377565" cy="368300"/>
          </a:xfrm>
          <a:prstGeom prst="rect">
            <a:avLst/>
          </a:prstGeom>
          <a:noFill/>
        </p:spPr>
        <p:txBody>
          <a:bodyPr wrap="square" rtlCol="0">
            <a:spAutoFit/>
          </a:bodyPr>
          <a:lstStyle/>
          <a:p>
            <a:pPr algn="ctr"/>
            <a:r>
              <a:rPr lang="en-US" dirty="0">
                <a:latin typeface="微软雅黑" panose="020B0503020204020204" charset="-122"/>
                <a:ea typeface="微软雅黑" panose="020B0503020204020204" charset="-122"/>
              </a:rPr>
              <a:t>HA</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Zookeeper</a:t>
            </a:r>
            <a:r>
              <a:rPr lang="zh-CN" altLang="en-US" dirty="0">
                <a:latin typeface="微软雅黑" panose="020B0503020204020204" charset="-122"/>
                <a:ea typeface="微软雅黑" panose="020B0503020204020204" charset="-122"/>
              </a:rPr>
              <a:t>也有单点故障</a:t>
            </a:r>
          </a:p>
        </p:txBody>
      </p:sp>
      <p:sp>
        <p:nvSpPr>
          <p:cNvPr id="2" name="圆角矩形 1"/>
          <p:cNvSpPr/>
          <p:nvPr/>
        </p:nvSpPr>
        <p:spPr>
          <a:xfrm>
            <a:off x="709295" y="3419475"/>
            <a:ext cx="16446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a:t>
            </a:r>
          </a:p>
        </p:txBody>
      </p:sp>
      <p:sp>
        <p:nvSpPr>
          <p:cNvPr id="6" name="圆角矩形 5"/>
          <p:cNvSpPr/>
          <p:nvPr/>
        </p:nvSpPr>
        <p:spPr>
          <a:xfrm>
            <a:off x="589915" y="4917440"/>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1" name="圆角矩形 10"/>
          <p:cNvSpPr/>
          <p:nvPr/>
        </p:nvSpPr>
        <p:spPr>
          <a:xfrm>
            <a:off x="2181225" y="493331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2" name="圆角矩形 11"/>
          <p:cNvSpPr/>
          <p:nvPr/>
        </p:nvSpPr>
        <p:spPr>
          <a:xfrm>
            <a:off x="3967480" y="4917440"/>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cxnSp>
        <p:nvCxnSpPr>
          <p:cNvPr id="3" name="直接箭头连接符 2"/>
          <p:cNvCxnSpPr>
            <a:stCxn id="2" idx="2"/>
            <a:endCxn id="6" idx="0"/>
          </p:cNvCxnSpPr>
          <p:nvPr/>
        </p:nvCxnSpPr>
        <p:spPr>
          <a:xfrm flipH="1">
            <a:off x="1261110" y="3938905"/>
            <a:ext cx="270510" cy="9626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1569720" y="3959860"/>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2" idx="0"/>
          </p:cNvCxnSpPr>
          <p:nvPr/>
        </p:nvCxnSpPr>
        <p:spPr>
          <a:xfrm>
            <a:off x="1634490" y="3959860"/>
            <a:ext cx="3004185" cy="9417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3522980" y="3419475"/>
            <a:ext cx="1644650" cy="535305"/>
          </a:xfrm>
          <a:prstGeom prst="roundRect">
            <a:avLst/>
          </a:prstGeom>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a:t>
            </a:r>
          </a:p>
        </p:txBody>
      </p:sp>
      <p:cxnSp>
        <p:nvCxnSpPr>
          <p:cNvPr id="9" name="直接箭头连接符 8"/>
          <p:cNvCxnSpPr>
            <a:stCxn id="8" idx="2"/>
          </p:cNvCxnSpPr>
          <p:nvPr/>
        </p:nvCxnSpPr>
        <p:spPr>
          <a:xfrm flipH="1">
            <a:off x="1411605" y="3938905"/>
            <a:ext cx="2933700" cy="91376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11" idx="0"/>
          </p:cNvCxnSpPr>
          <p:nvPr/>
        </p:nvCxnSpPr>
        <p:spPr>
          <a:xfrm flipH="1">
            <a:off x="2852420" y="3943985"/>
            <a:ext cx="1449070" cy="97345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2" idx="0"/>
          </p:cNvCxnSpPr>
          <p:nvPr/>
        </p:nvCxnSpPr>
        <p:spPr>
          <a:xfrm>
            <a:off x="4366260" y="4024630"/>
            <a:ext cx="272415" cy="87693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10895" y="2887980"/>
            <a:ext cx="1428750" cy="368300"/>
          </a:xfrm>
          <a:prstGeom prst="rect">
            <a:avLst/>
          </a:prstGeom>
          <a:noFill/>
        </p:spPr>
        <p:txBody>
          <a:bodyPr wrap="square" rtlCol="0">
            <a:spAutoFit/>
          </a:bodyPr>
          <a:lstStyle/>
          <a:p>
            <a:r>
              <a:rPr lang="en-US" altLang="zh-CN"/>
              <a:t>Active</a:t>
            </a:r>
          </a:p>
        </p:txBody>
      </p:sp>
      <p:sp>
        <p:nvSpPr>
          <p:cNvPr id="33" name="文本框 32"/>
          <p:cNvSpPr txBox="1"/>
          <p:nvPr/>
        </p:nvSpPr>
        <p:spPr>
          <a:xfrm>
            <a:off x="3738880" y="2823210"/>
            <a:ext cx="1428750" cy="368300"/>
          </a:xfrm>
          <a:prstGeom prst="rect">
            <a:avLst/>
          </a:prstGeom>
          <a:noFill/>
        </p:spPr>
        <p:txBody>
          <a:bodyPr wrap="square" rtlCol="0">
            <a:spAutoFit/>
          </a:bodyPr>
          <a:lstStyle/>
          <a:p>
            <a:r>
              <a:rPr lang="en-US" altLang="zh-CN"/>
              <a:t>Standby</a:t>
            </a:r>
          </a:p>
        </p:txBody>
      </p:sp>
      <p:sp>
        <p:nvSpPr>
          <p:cNvPr id="13" name="圆角矩形 12"/>
          <p:cNvSpPr/>
          <p:nvPr/>
        </p:nvSpPr>
        <p:spPr>
          <a:xfrm>
            <a:off x="1806575" y="2088515"/>
            <a:ext cx="1932305"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Zookeeper</a:t>
            </a:r>
          </a:p>
        </p:txBody>
      </p:sp>
      <p:cxnSp>
        <p:nvCxnSpPr>
          <p:cNvPr id="14" name="直接箭头连接符 13"/>
          <p:cNvCxnSpPr>
            <a:stCxn id="13" idx="2"/>
            <a:endCxn id="2" idx="0"/>
          </p:cNvCxnSpPr>
          <p:nvPr/>
        </p:nvCxnSpPr>
        <p:spPr>
          <a:xfrm flipH="1">
            <a:off x="1531620" y="2592070"/>
            <a:ext cx="1241425" cy="8274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8" idx="0"/>
          </p:cNvCxnSpPr>
          <p:nvPr/>
        </p:nvCxnSpPr>
        <p:spPr>
          <a:xfrm>
            <a:off x="2754630" y="2598420"/>
            <a:ext cx="1590675" cy="8210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6809740" y="3691255"/>
            <a:ext cx="1644650" cy="5353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a:t>
            </a:r>
          </a:p>
        </p:txBody>
      </p:sp>
      <p:sp>
        <p:nvSpPr>
          <p:cNvPr id="17" name="圆角矩形 16"/>
          <p:cNvSpPr/>
          <p:nvPr/>
        </p:nvSpPr>
        <p:spPr>
          <a:xfrm>
            <a:off x="6690360" y="520509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18" name="圆角矩形 17"/>
          <p:cNvSpPr/>
          <p:nvPr/>
        </p:nvSpPr>
        <p:spPr>
          <a:xfrm>
            <a:off x="8281670" y="5205095"/>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sp>
        <p:nvSpPr>
          <p:cNvPr id="20" name="圆角矩形 19"/>
          <p:cNvSpPr/>
          <p:nvPr/>
        </p:nvSpPr>
        <p:spPr>
          <a:xfrm>
            <a:off x="10067925" y="5189220"/>
            <a:ext cx="1341755" cy="5359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DataNode</a:t>
            </a:r>
          </a:p>
        </p:txBody>
      </p:sp>
      <p:cxnSp>
        <p:nvCxnSpPr>
          <p:cNvPr id="21" name="直接箭头连接符 20"/>
          <p:cNvCxnSpPr>
            <a:stCxn id="16" idx="2"/>
            <a:endCxn id="17" idx="0"/>
          </p:cNvCxnSpPr>
          <p:nvPr/>
        </p:nvCxnSpPr>
        <p:spPr>
          <a:xfrm flipH="1">
            <a:off x="7361555" y="4210685"/>
            <a:ext cx="270510" cy="9785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670165" y="4231640"/>
            <a:ext cx="1228725" cy="9734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0" idx="0"/>
          </p:cNvCxnSpPr>
          <p:nvPr/>
        </p:nvCxnSpPr>
        <p:spPr>
          <a:xfrm>
            <a:off x="7734935" y="4231640"/>
            <a:ext cx="3004185" cy="9417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9623425" y="3691255"/>
            <a:ext cx="1644650" cy="535305"/>
          </a:xfrm>
          <a:prstGeom prst="roundRect">
            <a:avLst/>
          </a:prstGeom>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NameNode</a:t>
            </a:r>
          </a:p>
        </p:txBody>
      </p:sp>
      <p:cxnSp>
        <p:nvCxnSpPr>
          <p:cNvPr id="27" name="直接箭头连接符 26"/>
          <p:cNvCxnSpPr>
            <a:stCxn id="26" idx="2"/>
          </p:cNvCxnSpPr>
          <p:nvPr/>
        </p:nvCxnSpPr>
        <p:spPr>
          <a:xfrm flipH="1">
            <a:off x="7512050" y="4210685"/>
            <a:ext cx="2933700" cy="91376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8" idx="0"/>
          </p:cNvCxnSpPr>
          <p:nvPr/>
        </p:nvCxnSpPr>
        <p:spPr>
          <a:xfrm flipH="1">
            <a:off x="8952865" y="4215765"/>
            <a:ext cx="1449070" cy="97345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0" idx="0"/>
          </p:cNvCxnSpPr>
          <p:nvPr/>
        </p:nvCxnSpPr>
        <p:spPr>
          <a:xfrm>
            <a:off x="10466705" y="4296410"/>
            <a:ext cx="272415" cy="87693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11340" y="3159760"/>
            <a:ext cx="1428750" cy="368300"/>
          </a:xfrm>
          <a:prstGeom prst="rect">
            <a:avLst/>
          </a:prstGeom>
          <a:noFill/>
        </p:spPr>
        <p:txBody>
          <a:bodyPr wrap="square" rtlCol="0">
            <a:spAutoFit/>
          </a:bodyPr>
          <a:lstStyle/>
          <a:p>
            <a:r>
              <a:rPr lang="en-US" altLang="zh-CN"/>
              <a:t>Active</a:t>
            </a:r>
          </a:p>
        </p:txBody>
      </p:sp>
      <p:sp>
        <p:nvSpPr>
          <p:cNvPr id="31" name="文本框 30"/>
          <p:cNvSpPr txBox="1"/>
          <p:nvPr/>
        </p:nvSpPr>
        <p:spPr>
          <a:xfrm>
            <a:off x="9839325" y="3094990"/>
            <a:ext cx="1428750" cy="368300"/>
          </a:xfrm>
          <a:prstGeom prst="rect">
            <a:avLst/>
          </a:prstGeom>
          <a:noFill/>
        </p:spPr>
        <p:txBody>
          <a:bodyPr wrap="square" rtlCol="0">
            <a:spAutoFit/>
          </a:bodyPr>
          <a:lstStyle/>
          <a:p>
            <a:r>
              <a:rPr lang="en-US" altLang="zh-CN"/>
              <a:t>Standby</a:t>
            </a:r>
          </a:p>
        </p:txBody>
      </p:sp>
      <p:sp>
        <p:nvSpPr>
          <p:cNvPr id="32" name="圆角矩形 31"/>
          <p:cNvSpPr/>
          <p:nvPr/>
        </p:nvSpPr>
        <p:spPr>
          <a:xfrm>
            <a:off x="6505575" y="2328545"/>
            <a:ext cx="149352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Leader</a:t>
            </a:r>
          </a:p>
        </p:txBody>
      </p:sp>
      <p:sp>
        <p:nvSpPr>
          <p:cNvPr id="37" name="圆角矩形 36"/>
          <p:cNvSpPr/>
          <p:nvPr/>
        </p:nvSpPr>
        <p:spPr>
          <a:xfrm>
            <a:off x="8112760" y="2328545"/>
            <a:ext cx="149352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Follower</a:t>
            </a:r>
          </a:p>
        </p:txBody>
      </p:sp>
      <p:sp>
        <p:nvSpPr>
          <p:cNvPr id="38" name="圆角矩形 37"/>
          <p:cNvSpPr/>
          <p:nvPr/>
        </p:nvSpPr>
        <p:spPr>
          <a:xfrm>
            <a:off x="9742805" y="2308860"/>
            <a:ext cx="149352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Follower</a:t>
            </a:r>
            <a:endParaRPr lang="en-US" altLang="zh-CN"/>
          </a:p>
        </p:txBody>
      </p:sp>
      <p:sp>
        <p:nvSpPr>
          <p:cNvPr id="42" name="右箭头 41"/>
          <p:cNvSpPr/>
          <p:nvPr/>
        </p:nvSpPr>
        <p:spPr>
          <a:xfrm>
            <a:off x="5542280" y="3394710"/>
            <a:ext cx="876935" cy="58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箭头连接符 42"/>
          <p:cNvCxnSpPr>
            <a:stCxn id="41" idx="2"/>
            <a:endCxn id="16" idx="0"/>
          </p:cNvCxnSpPr>
          <p:nvPr/>
        </p:nvCxnSpPr>
        <p:spPr>
          <a:xfrm flipH="1">
            <a:off x="7632065" y="3094990"/>
            <a:ext cx="1227455" cy="5962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1" idx="2"/>
            <a:endCxn id="26" idx="0"/>
          </p:cNvCxnSpPr>
          <p:nvPr/>
        </p:nvCxnSpPr>
        <p:spPr>
          <a:xfrm>
            <a:off x="8859520" y="3094990"/>
            <a:ext cx="1586230" cy="5962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8037830" y="1720215"/>
            <a:ext cx="1882775" cy="368300"/>
          </a:xfrm>
          <a:prstGeom prst="rect">
            <a:avLst/>
          </a:prstGeom>
          <a:noFill/>
        </p:spPr>
        <p:txBody>
          <a:bodyPr wrap="square" rtlCol="0">
            <a:spAutoFit/>
          </a:bodyPr>
          <a:lstStyle/>
          <a:p>
            <a:r>
              <a:rPr lang="en-US" altLang="zh-CN"/>
              <a:t>Zookeeper</a:t>
            </a:r>
            <a:r>
              <a:rPr lang="zh-CN" altLang="en-US"/>
              <a:t>集群</a:t>
            </a:r>
          </a:p>
        </p:txBody>
      </p:sp>
      <p:sp>
        <p:nvSpPr>
          <p:cNvPr id="46" name="TextBox 3"/>
          <p:cNvSpPr txBox="1"/>
          <p:nvPr/>
        </p:nvSpPr>
        <p:spPr>
          <a:xfrm>
            <a:off x="7089140" y="6336665"/>
            <a:ext cx="3377565" cy="368300"/>
          </a:xfrm>
          <a:prstGeom prst="rect">
            <a:avLst/>
          </a:prstGeom>
          <a:noFill/>
        </p:spPr>
        <p:txBody>
          <a:bodyPr wrap="square" rtlCol="0">
            <a:spAutoFit/>
          </a:bodyPr>
          <a:lstStyle/>
          <a:p>
            <a:pPr algn="ctr"/>
            <a:r>
              <a:rPr lang="en-US" altLang="zh-CN" dirty="0">
                <a:latin typeface="微软雅黑" panose="020B0503020204020204" charset="-122"/>
                <a:ea typeface="微软雅黑" panose="020B0503020204020204" charset="-122"/>
              </a:rPr>
              <a:t>Zookeeper</a:t>
            </a:r>
            <a:r>
              <a:rPr lang="zh-CN" altLang="en-US" dirty="0">
                <a:latin typeface="微软雅黑" panose="020B0503020204020204" charset="-122"/>
                <a:ea typeface="微软雅黑" panose="020B0503020204020204" charset="-122"/>
              </a:rPr>
              <a:t>集群后的</a:t>
            </a:r>
            <a:r>
              <a:rPr lang="en-US" altLang="zh-CN" dirty="0">
                <a:latin typeface="微软雅黑" panose="020B0503020204020204" charset="-122"/>
                <a:ea typeface="微软雅黑" panose="020B0503020204020204" charset="-122"/>
              </a:rPr>
              <a:t>HA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9</a:t>
            </a:fld>
            <a:endParaRPr lang="en-US" altLang="zh-CN">
              <a:solidFill>
                <a:schemeClr val="bg2"/>
              </a:solidFill>
            </a:endParaRPr>
          </a:p>
        </p:txBody>
      </p:sp>
      <p:sp>
        <p:nvSpPr>
          <p:cNvPr id="2" name="Rectangle 1"/>
          <p:cNvSpPr/>
          <p:nvPr/>
        </p:nvSpPr>
        <p:spPr>
          <a:xfrm>
            <a:off x="656590" y="1884045"/>
            <a:ext cx="10232390" cy="2306955"/>
          </a:xfrm>
          <a:prstGeom prst="rect">
            <a:avLst/>
          </a:prstGeom>
        </p:spPr>
        <p:txBody>
          <a:bodyPr wrap="square">
            <a:spAutoFit/>
          </a:bodyPr>
          <a:lstStyle/>
          <a:p>
            <a:pPr indent="0" defTabSz="914400" eaLnBrk="0" fontAlgn="auto" hangingPunct="0">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latin typeface="微软雅黑" panose="020B0503020204020204" charset="-122"/>
                <a:ea typeface="微软雅黑" panose="020B0503020204020204" charset="-122"/>
                <a:sym typeface="+mn-ea"/>
              </a:rPr>
              <a:t>Zookeeper是一个高可用的</a:t>
            </a:r>
            <a:r>
              <a:rPr lang="en-US" altLang="zh-CN" sz="2400" b="1" dirty="0">
                <a:latin typeface="微软雅黑" panose="020B0503020204020204" charset="-122"/>
                <a:ea typeface="微软雅黑" panose="020B0503020204020204" charset="-122"/>
                <a:sym typeface="+mn-ea"/>
              </a:rPr>
              <a:t>分布式数据管理</a:t>
            </a:r>
            <a:r>
              <a:rPr lang="en-US" altLang="zh-CN" sz="2400" dirty="0">
                <a:latin typeface="微软雅黑" panose="020B0503020204020204" charset="-122"/>
                <a:ea typeface="微软雅黑" panose="020B0503020204020204" charset="-122"/>
                <a:sym typeface="+mn-ea"/>
              </a:rPr>
              <a:t>和</a:t>
            </a:r>
            <a:r>
              <a:rPr lang="en-US" altLang="zh-CN" sz="2400" b="1" dirty="0">
                <a:solidFill>
                  <a:srgbClr val="FF0000"/>
                </a:solidFill>
                <a:latin typeface="微软雅黑" panose="020B0503020204020204" charset="-122"/>
                <a:ea typeface="微软雅黑" panose="020B0503020204020204" charset="-122"/>
                <a:sym typeface="+mn-ea"/>
              </a:rPr>
              <a:t>协调</a:t>
            </a:r>
            <a:r>
              <a:rPr lang="en-US" altLang="zh-CN" sz="2400" dirty="0">
                <a:latin typeface="微软雅黑" panose="020B0503020204020204" charset="-122"/>
                <a:ea typeface="微软雅黑" panose="020B0503020204020204" charset="-122"/>
                <a:sym typeface="+mn-ea"/>
              </a:rPr>
              <a:t>框架，并且能够很好的保证分布式环境中数据的</a:t>
            </a:r>
            <a:r>
              <a:rPr lang="en-US" altLang="zh-CN" sz="2400" b="1" dirty="0">
                <a:latin typeface="微软雅黑" panose="020B0503020204020204" charset="-122"/>
                <a:ea typeface="微软雅黑" panose="020B0503020204020204" charset="-122"/>
                <a:sym typeface="+mn-ea"/>
              </a:rPr>
              <a:t>一致性</a:t>
            </a:r>
            <a:r>
              <a:rPr lang="en-US" altLang="zh-CN" sz="2400" dirty="0">
                <a:latin typeface="微软雅黑" panose="020B0503020204020204" charset="-122"/>
                <a:ea typeface="微软雅黑" panose="020B0503020204020204" charset="-122"/>
                <a:sym typeface="+mn-ea"/>
              </a:rPr>
              <a:t>。</a:t>
            </a:r>
          </a:p>
          <a:p>
            <a:pPr indent="0" defTabSz="914400" eaLnBrk="0" fontAlgn="auto" hangingPunct="0">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latin typeface="微软雅黑" panose="020B0503020204020204" charset="-122"/>
                <a:ea typeface="微软雅黑" panose="020B0503020204020204" charset="-122"/>
                <a:sym typeface="+mn-ea"/>
              </a:rPr>
              <a:t>在越来越多的分布式系统（Hadoop、HBase、Kafka）中，Zookeeper都作为核心组件使用</a:t>
            </a:r>
            <a:r>
              <a:rPr lang="zh-CN" altLang="en-US" sz="2400" dirty="0">
                <a:latin typeface="微软雅黑" panose="020B0503020204020204" charset="-122"/>
                <a:ea typeface="微软雅黑" panose="020B0503020204020204" charset="-122"/>
                <a:sym typeface="+mn-ea"/>
              </a:rPr>
              <a:t>。</a:t>
            </a:r>
          </a:p>
        </p:txBody>
      </p:sp>
      <p:sp>
        <p:nvSpPr>
          <p:cNvPr id="45" name="TextBox 6"/>
          <p:cNvSpPr txBox="1"/>
          <p:nvPr/>
        </p:nvSpPr>
        <p:spPr>
          <a:xfrm>
            <a:off x="314960" y="738505"/>
            <a:ext cx="6336030" cy="521970"/>
          </a:xfrm>
          <a:prstGeom prst="rect">
            <a:avLst/>
          </a:prstGeom>
          <a:noFill/>
        </p:spPr>
        <p:txBody>
          <a:bodyPr wrap="square" rtlCol="0">
            <a:spAutoFit/>
          </a:bodyPr>
          <a:lstStyle/>
          <a:p>
            <a:r>
              <a:rPr lang="en-US" altLang="zh-CN" sz="2800" b="1" dirty="0">
                <a:sym typeface="+mn-ea"/>
              </a:rPr>
              <a:t>9.1.3</a:t>
            </a:r>
            <a:r>
              <a:rPr lang="zh-CN" altLang="en-US" sz="2800" b="1" dirty="0">
                <a:sym typeface="+mn-ea"/>
              </a:rPr>
              <a:t>  </a:t>
            </a:r>
            <a:r>
              <a:rPr lang="zh-CN" sz="2800" b="1" dirty="0"/>
              <a:t>什么是</a:t>
            </a:r>
            <a:r>
              <a:rPr lang="en-US" altLang="zh-CN" sz="2800" b="1" dirty="0"/>
              <a:t>Zookeeper</a:t>
            </a:r>
          </a:p>
        </p:txBody>
      </p:sp>
      <p:pic>
        <p:nvPicPr>
          <p:cNvPr id="3" name="图片 2"/>
          <p:cNvPicPr>
            <a:picLocks noChangeAspect="1"/>
          </p:cNvPicPr>
          <p:nvPr/>
        </p:nvPicPr>
        <p:blipFill>
          <a:blip r:embed="rId3"/>
          <a:stretch>
            <a:fillRect/>
          </a:stretch>
        </p:blipFill>
        <p:spPr>
          <a:xfrm>
            <a:off x="6294120" y="3498215"/>
            <a:ext cx="4594860" cy="322326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i"/>
  <p:tag name="KSO_WM_UNIT_INDEX" val="1_2"/>
  <p:tag name="KSO_WM_UNIT_ID" val="diagram774_5*l_i*1_2"/>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i"/>
  <p:tag name="KSO_WM_UNIT_INDEX" val="1_3"/>
  <p:tag name="KSO_WM_UNIT_ID" val="diagram774_5*l_i*1_3"/>
  <p:tag name="KSO_WM_UNIT_CLEAR" val="1"/>
  <p:tag name="KSO_WM_UNIT_LAYERLEVEL" val="1_1"/>
  <p:tag name="KSO_WM_BEAUTIFY_FLAG" val="#wm#"/>
  <p:tag name="KSO_WM_DIAGRAM_GROUP_CODE" val="l1-1"/>
  <p:tag name="KSO_WM_UNIT_FILL_FORE_SCHEMECOLOR_INDEX" val="14"/>
  <p:tag name="KSO_WM_UNI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h_h_f"/>
  <p:tag name="KSO_WM_UNIT_INDEX" val="1_1_1_1"/>
  <p:tag name="KSO_WM_UNIT_ID" val="diagram774_5*l_h_h_f*1_1_1_1"/>
  <p:tag name="KSO_WM_UNIT_CLEAR" val="1"/>
  <p:tag name="KSO_WM_UNIT_LAYERLEVEL" val="1_1_1_1"/>
  <p:tag name="KSO_WM_UNIT_VALUE" val="27"/>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h_h_a"/>
  <p:tag name="KSO_WM_UNIT_INDEX" val="1_1_1_1"/>
  <p:tag name="KSO_WM_UNIT_ID" val="diagram774_5*l_h_h_a*1_1_1_1"/>
  <p:tag name="KSO_WM_UNIT_CLEAR" val="1"/>
  <p:tag name="KSO_WM_UNIT_LAYERLEVEL" val="1_1_1_1"/>
  <p:tag name="KSO_WM_UNIT_VALUE" val="9"/>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i"/>
  <p:tag name="KSO_WM_UNIT_INDEX" val="1_4"/>
  <p:tag name="KSO_WM_UNIT_ID" val="diagram774_5*l_i*1_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h_a"/>
  <p:tag name="KSO_WM_UNIT_INDEX" val="1_2_1"/>
  <p:tag name="KSO_WM_UNIT_ID" val="diagram774_5*l_h_a*1_2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l1-1"/>
  <p:tag name="KSO_WM_UNIT_FILL_FORE_SCHEMECOLOR_INDEX" val="6"/>
  <p:tag name="KSO_WM_UNIT_FILL_TYPE" val="1"/>
  <p:tag name="KSO_WM_UNIT_TEXT_FILL_FORE_SCHEMECOLOR_INDEX" val="2"/>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i"/>
  <p:tag name="KSO_WM_UNIT_INDEX" val="1_5"/>
  <p:tag name="KSO_WM_UNIT_ID" val="diagram774_5*l_i*1_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i"/>
  <p:tag name="KSO_WM_UNIT_INDEX" val="1_6"/>
  <p:tag name="KSO_WM_UNIT_ID" val="diagram774_5*l_i*1_6"/>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h_h_f"/>
  <p:tag name="KSO_WM_UNIT_INDEX" val="1_2_1_1"/>
  <p:tag name="KSO_WM_UNIT_ID" val="diagram774_5*l_h_h_f*1_2_1_1"/>
  <p:tag name="KSO_WM_UNIT_CLEAR" val="1"/>
  <p:tag name="KSO_WM_UNIT_LAYERLEVEL" val="1_1_1_1"/>
  <p:tag name="KSO_WM_UNIT_VALUE" val="27"/>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h_h_a"/>
  <p:tag name="KSO_WM_UNIT_INDEX" val="1_2_1_1"/>
  <p:tag name="KSO_WM_UNIT_ID" val="diagram774_5*l_h_h_a*1_2_1_1"/>
  <p:tag name="KSO_WM_UNIT_CLEAR" val="1"/>
  <p:tag name="KSO_WM_UNIT_LAYERLEVEL" val="1_1_1_1"/>
  <p:tag name="KSO_WM_UNIT_VALUE" val="9"/>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
  <p:tag name="KSO_WM_UNIT_ID" val="diagram160150_1*m_i*1_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2"/>
  <p:tag name="KSO_WM_UNIT_ID" val="diagram160150_1*m_i*1_2"/>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3"/>
  <p:tag name="KSO_WM_UNIT_ID" val="diagram160150_1*m_i*1_3"/>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4"/>
  <p:tag name="KSO_WM_UNIT_ID" val="diagram160150_1*m_i*1_4"/>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5"/>
  <p:tag name="KSO_WM_UNIT_ID" val="diagram160150_1*m_i*1_5"/>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15"/>
  <p:tag name="KSO_WM_TEMPLATE_CATEGORY" val="diagram"/>
  <p:tag name="KSO_WM_TEMPLATE_INDEX" val="160150"/>
  <p:tag name="KSO_WM_UNIT_INDEX" val="1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0"/>
  <p:tag name="KSO_WM_TEMPLATE_CATEGORY" val="diagram"/>
  <p:tag name="KSO_WM_TEMPLATE_INDEX" val="160150"/>
  <p:tag name="KSO_WM_UNIT_INDEX" val="20"/>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5"/>
  <p:tag name="KSO_WM_TEMPLATE_CATEGORY" val="diagram"/>
  <p:tag name="KSO_WM_TEMPLATE_INDEX" val="160150"/>
  <p:tag name="KSO_WM_UNIT_INDEX" val="25"/>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30"/>
  <p:tag name="KSO_WM_TEMPLATE_CATEGORY" val="diagram"/>
  <p:tag name="KSO_WM_TEMPLATE_INDEX" val="160150"/>
  <p:tag name="KSO_WM_UNIT_INDEX" val="3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1_1"/>
  <p:tag name="KSO_WM_UNIT_ID" val="diagram160150_1*m_h_f*1_1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3_1"/>
  <p:tag name="KSO_WM_UNIT_ID" val="diagram160150_1*m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5_1"/>
  <p:tag name="KSO_WM_UNIT_ID" val="diagram160150_1*m_h_f*1_5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2_1"/>
  <p:tag name="KSO_WM_UNIT_ID" val="diagram160150_1*m_h_f*1_2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4_1"/>
  <p:tag name="KSO_WM_UNIT_ID" val="diagram160150_1*m_h_f*1_4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6_1"/>
  <p:tag name="KSO_WM_UNIT_ID" val="diagram160150_1*m_h_f*1_6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
  <p:tag name="KSO_WM_UNIT_ID" val="diagram160150_1*m_i*1_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3"/>
  <p:tag name="KSO_WM_UNIT_ID" val="diagram160150_1*m_i*1_3"/>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15"/>
  <p:tag name="KSO_WM_TEMPLATE_CATEGORY" val="diagram"/>
  <p:tag name="KSO_WM_TEMPLATE_INDEX" val="160150"/>
  <p:tag name="KSO_WM_UNIT_INDEX" val="15"/>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0"/>
  <p:tag name="KSO_WM_TEMPLATE_CATEGORY" val="diagram"/>
  <p:tag name="KSO_WM_TEMPLATE_INDEX" val="160150"/>
  <p:tag name="KSO_WM_UNIT_INDEX" val="20"/>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3_1"/>
  <p:tag name="KSO_WM_UNIT_ID" val="diagram160150_1*m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4_1"/>
  <p:tag name="KSO_WM_UNIT_ID" val="diagram160150_1*m_h_f*1_4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
  <p:tag name="KSO_WM_UNIT_ID" val="diagram160150_1*m_i*1_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3"/>
  <p:tag name="KSO_WM_UNIT_ID" val="diagram160150_1*m_i*1_3"/>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3_1"/>
  <p:tag name="KSO_WM_UNIT_ID" val="diagram160150_1*m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4_1"/>
  <p:tag name="KSO_WM_UNIT_ID" val="diagram160150_1*m_h_f*1_4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5"/>
  <p:tag name="KSO_WM_TEMPLATE_CATEGORY" val="diagram"/>
  <p:tag name="KSO_WM_TEMPLATE_INDEX" val="160150"/>
  <p:tag name="KSO_WM_UNIT_INDEX" val="25"/>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30"/>
  <p:tag name="KSO_WM_TEMPLATE_CATEGORY" val="diagram"/>
  <p:tag name="KSO_WM_TEMPLATE_INDEX" val="160150"/>
  <p:tag name="KSO_WM_UNIT_INDEX" val="30"/>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5"/>
  <p:tag name="KSO_WM_TEMPLATE_CATEGORY" val="diagram"/>
  <p:tag name="KSO_WM_TEMPLATE_INDEX" val="160150"/>
  <p:tag name="KSO_WM_UNIT_INDEX" val="25"/>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30"/>
  <p:tag name="KSO_WM_TEMPLATE_CATEGORY" val="diagram"/>
  <p:tag name="KSO_WM_TEMPLATE_INDEX" val="160150"/>
  <p:tag name="KSO_WM_UNIT_INDEX" val="3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1"/>
  <p:tag name="KSO_WM_UNIT_ID" val="diagram160150_1*m_i*1_1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6_1"/>
  <p:tag name="KSO_WM_UNIT_ID" val="diagram160150_1*m_h_a*1_6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0"/>
  <p:tag name="KSO_WM_UNIT_ID" val="diagram160150_1*m_i*1_10"/>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5_1"/>
  <p:tag name="KSO_WM_UNIT_ID" val="diagram160150_1*m_h_a*1_5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6"/>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1"/>
  <p:tag name="KSO_WM_UNIT_ID" val="diagram160150_1*m_i*1_1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6_1"/>
  <p:tag name="KSO_WM_UNIT_ID" val="diagram160150_1*m_h_a*1_6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0"/>
  <p:tag name="KSO_WM_UNIT_ID" val="diagram160150_1*m_i*1_10"/>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5_1"/>
  <p:tag name="KSO_WM_UNIT_ID" val="diagram160150_1*m_h_a*1_5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6"/>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9"/>
  <p:tag name="KSO_WM_UNIT_ID" val="diagram160150_1*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4_1"/>
  <p:tag name="KSO_WM_UNIT_ID" val="diagram160150_1*m_h_a*1_4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8"/>
  <p:tag name="KSO_WM_UNIT_ID" val="diagram160150_1*m_i*1_8"/>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3_1"/>
  <p:tag name="KSO_WM_UNIT_ID" val="diagram160150_1*m_h_a*1_3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1"/>
  <p:tag name="KSO_WM_UNIT_ID" val="diagram160150_1*m_i*1_1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6_1"/>
  <p:tag name="KSO_WM_UNIT_ID" val="diagram160150_1*m_h_a*1_6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0"/>
  <p:tag name="KSO_WM_UNIT_ID" val="diagram160150_1*m_i*1_10"/>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5_1"/>
  <p:tag name="KSO_WM_UNIT_ID" val="diagram160150_1*m_h_a*1_5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6"/>
  <p:tag name="KSO_WM_UNIT_TEXT_FILL_TYPE" val="1"/>
  <p:tag name="KSO_WM_UNIT_USESOURCEFORMAT_APPLY" val="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9"/>
  <p:tag name="KSO_WM_UNIT_ID" val="diagram160150_1*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4_1"/>
  <p:tag name="KSO_WM_UNIT_ID" val="diagram160150_1*m_h_a*1_4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8"/>
  <p:tag name="KSO_WM_UNIT_ID" val="diagram160150_1*m_i*1_8"/>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3_1"/>
  <p:tag name="KSO_WM_UNIT_ID" val="diagram160150_1*m_h_a*1_3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i"/>
  <p:tag name="KSO_WM_UNIT_INDEX" val="1_1"/>
  <p:tag name="KSO_WM_UNIT_ID" val="diagram774_5*l_i*1_1"/>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4"/>
  <p:tag name="KSO_WM_TAG_VERSION" val="1.0"/>
  <p:tag name="KSO_WM_UNIT_TYPE" val="l_h_a"/>
  <p:tag name="KSO_WM_UNIT_INDEX" val="1_1_1"/>
  <p:tag name="KSO_WM_UNIT_ID" val="diagram774_5*l_h_a*1_1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l1-1"/>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arrow" w="med" len="med"/>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2978</Words>
  <Application>Microsoft Office PowerPoint</Application>
  <PresentationFormat>宽屏</PresentationFormat>
  <Paragraphs>508</Paragraphs>
  <Slides>46</Slides>
  <Notes>45</Notes>
  <HiddenSlides>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6" baseType="lpstr">
      <vt:lpstr>宋体</vt:lpstr>
      <vt:lpstr>微软雅黑</vt:lpstr>
      <vt:lpstr>Arial</vt:lpstr>
      <vt:lpstr>Calibri</vt:lpstr>
      <vt:lpstr>Calibri Light</vt:lpstr>
      <vt:lpstr>Times New Roman</vt:lpstr>
      <vt:lpstr>Wingdings</vt:lpstr>
      <vt:lpstr>2_自定义设计方案</vt:lpstr>
      <vt:lpstr>Microsoft Word 97 - 2003 Document</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锁机制流程图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韩 金瓶</cp:lastModifiedBy>
  <cp:revision>510</cp:revision>
  <dcterms:created xsi:type="dcterms:W3CDTF">2015-05-05T08:02:00Z</dcterms:created>
  <dcterms:modified xsi:type="dcterms:W3CDTF">2020-12-09T13:29:39Z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