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947" r:id="rId3"/>
    <p:sldId id="948" r:id="rId4"/>
    <p:sldId id="902" r:id="rId5"/>
    <p:sldId id="906" r:id="rId7"/>
    <p:sldId id="904" r:id="rId8"/>
    <p:sldId id="905" r:id="rId9"/>
    <p:sldId id="931" r:id="rId10"/>
    <p:sldId id="907" r:id="rId11"/>
    <p:sldId id="908" r:id="rId12"/>
    <p:sldId id="917" r:id="rId13"/>
    <p:sldId id="909" r:id="rId14"/>
    <p:sldId id="910" r:id="rId15"/>
    <p:sldId id="918" r:id="rId16"/>
    <p:sldId id="911" r:id="rId17"/>
    <p:sldId id="912" r:id="rId18"/>
    <p:sldId id="919" r:id="rId19"/>
    <p:sldId id="903" r:id="rId20"/>
    <p:sldId id="915" r:id="rId21"/>
    <p:sldId id="914" r:id="rId22"/>
    <p:sldId id="913" r:id="rId23"/>
    <p:sldId id="92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C3400"/>
    <a:srgbClr val="B01F3C"/>
    <a:srgbClr val="B52E49"/>
    <a:srgbClr val="A50021"/>
    <a:srgbClr val="B22642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80404" autoAdjust="0"/>
  </p:normalViewPr>
  <p:slideViewPr>
    <p:cSldViewPr snapToGrid="0">
      <p:cViewPr varScale="1">
        <p:scale>
          <a:sx n="48" d="100"/>
          <a:sy n="48" d="100"/>
        </p:scale>
        <p:origin x="4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7D819-5FC4-4CF5-8195-40001D2014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Ambari的架构采用的是C/S模型</a:t>
            </a:r>
            <a:r>
              <a:rPr lang="zh-CN" altLang="en-US" dirty="0"/>
              <a:t>，主要由两部分组成：Ambari Server 和 Ambari Agent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(1)</a:t>
            </a:r>
            <a:r>
              <a:rPr lang="zh-CN" altLang="en-US" dirty="0">
                <a:sym typeface="+mn-ea"/>
              </a:rPr>
              <a:t> Ambari Agent</a:t>
            </a:r>
            <a:r>
              <a:rPr lang="zh-CN" altLang="en-US" dirty="0"/>
              <a:t> 会定时地发送各个机器每个软件模块的状态（通过心跳方式）给 Ambari Server。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(2)</a:t>
            </a:r>
            <a:r>
              <a:rPr lang="zh-CN" altLang="en-US" dirty="0">
                <a:sym typeface="+mn-ea"/>
              </a:rPr>
              <a:t> Ambari Server 通知 Ambari Agent 安装对应的软件；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(3)</a:t>
            </a:r>
            <a:r>
              <a:rPr lang="zh-CN" altLang="en-US" dirty="0">
                <a:sym typeface="+mn-ea"/>
              </a:rPr>
              <a:t>Ambari 的 GUI通过调用</a:t>
            </a:r>
            <a:r>
              <a:rPr lang="en-US" altLang="zh-CN" dirty="0"/>
              <a:t>Web</a:t>
            </a:r>
            <a:r>
              <a:rPr lang="zh-CN" altLang="en-US" dirty="0"/>
              <a:t>接口呈现出状态信息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mbari Agent是无状态的：</a:t>
            </a:r>
            <a:endParaRPr lang="en-US" dirty="0"/>
          </a:p>
          <a:p>
            <a:r>
              <a:rPr lang="en-US" dirty="0"/>
              <a:t>采集所在节点的信息并且汇总发送心跳给Ambari Server，处理Ambari Server的响应请求,因而，它有两种队列：MessageQueue和ActionQueue</a:t>
            </a:r>
            <a:r>
              <a:rPr lang="zh-CN" altLang="en-US" dirty="0"/>
              <a:t>。</a:t>
            </a:r>
            <a:endParaRPr lang="en-US" dirty="0"/>
          </a:p>
          <a:p>
            <a:r>
              <a:rPr lang="zh-CN" altLang="en-US" dirty="0"/>
              <a:t>结果队列（</a:t>
            </a:r>
            <a:r>
              <a:rPr lang="en-US" dirty="0"/>
              <a:t>MessageQueue</a:t>
            </a:r>
            <a:r>
              <a:rPr lang="zh-CN" altLang="en-US" dirty="0"/>
              <a:t>，或称为</a:t>
            </a:r>
            <a:r>
              <a:rPr lang="en-US" altLang="zh-CN">
                <a:sym typeface="+mn-ea"/>
              </a:rPr>
              <a:t>Result Queue</a:t>
            </a:r>
            <a:r>
              <a:rPr lang="zh-CN" altLang="en-US" dirty="0"/>
              <a:t>）</a:t>
            </a:r>
            <a:r>
              <a:rPr lang="en-US" dirty="0"/>
              <a:t>：包含节点状态信息（注册信息等）和执行结果信息，并且汇总后通过心跳发送给Ambari Server。</a:t>
            </a:r>
            <a:endParaRPr lang="en-US" dirty="0"/>
          </a:p>
          <a:p>
            <a:r>
              <a:rPr lang="zh-CN" altLang="en-US" dirty="0"/>
              <a:t>动作队列（</a:t>
            </a:r>
            <a:r>
              <a:rPr lang="en-US" dirty="0"/>
              <a:t>ActionQueue</a:t>
            </a:r>
            <a:r>
              <a:rPr lang="zh-CN" altLang="en-US" dirty="0"/>
              <a:t>）</a:t>
            </a:r>
            <a:r>
              <a:rPr lang="en-US" dirty="0"/>
              <a:t>：用于接收Ambari Server返回过来的状态操作，然后能通过执行器按序调用Puppet或Python脚本等模块完成任务。</a:t>
            </a:r>
            <a:endParaRPr lang="en-US" dirty="0"/>
          </a:p>
          <a:p>
            <a:r>
              <a:rPr lang="zh-CN" altLang="en-US">
                <a:sym typeface="+mn-ea"/>
              </a:rPr>
              <a:t>动作执行器（</a:t>
            </a:r>
            <a:r>
              <a:rPr lang="en-US" altLang="zh-CN">
                <a:sym typeface="+mn-ea"/>
              </a:rPr>
              <a:t>Action Executioner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 dirty="0">
                <a:sym typeface="+mn-ea"/>
              </a:rPr>
              <a:t>监控器（</a:t>
            </a:r>
            <a:r>
              <a:rPr lang="en-US" altLang="zh-CN">
                <a:sym typeface="+mn-ea"/>
              </a:rPr>
              <a:t>Monitor</a:t>
            </a:r>
            <a:r>
              <a:rPr lang="zh-CN" altLang="en-US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ym typeface="+mn-ea"/>
              </a:rPr>
              <a:t>心跳处理器（</a:t>
            </a:r>
            <a:r>
              <a:rPr lang="en-US" dirty="0">
                <a:sym typeface="+mn-ea"/>
              </a:rPr>
              <a:t>Heartbeat Handler</a:t>
            </a:r>
            <a:r>
              <a:rPr lang="zh-CN" altLang="en-US" dirty="0">
                <a:sym typeface="+mn-ea"/>
              </a:rPr>
              <a:t>）</a:t>
            </a:r>
            <a:r>
              <a:rPr lang="en-US" dirty="0"/>
              <a:t>接收各个agent的心跳请求</a:t>
            </a:r>
            <a:r>
              <a:rPr lang="zh-CN" altLang="en-US" dirty="0"/>
              <a:t>，</a:t>
            </a:r>
            <a:r>
              <a:rPr lang="en-US" dirty="0"/>
              <a:t>心跳请求里面主要包含两类信息：节点状态信息和返回的操作结果</a:t>
            </a:r>
            <a:r>
              <a:rPr lang="zh-CN" altLang="en-US" dirty="0"/>
              <a:t>。</a:t>
            </a:r>
            <a:endParaRPr lang="en-US" dirty="0"/>
          </a:p>
          <a:p>
            <a:r>
              <a:rPr lang="en-US" dirty="0"/>
              <a:t>   节点状态信息传递给FSM状态机去维护着该节点的状态</a:t>
            </a:r>
            <a:r>
              <a:rPr lang="zh-CN" altLang="en-US" dirty="0"/>
              <a:t>。</a:t>
            </a:r>
            <a:endParaRPr lang="en-US" dirty="0"/>
          </a:p>
          <a:p>
            <a:r>
              <a:rPr lang="en-US" dirty="0"/>
              <a:t>   返回的操作结果信息返回给Action Manager</a:t>
            </a:r>
            <a:r>
              <a:rPr lang="zh-CN" altLang="en-US" dirty="0"/>
              <a:t>（动作管理器）</a:t>
            </a:r>
            <a:r>
              <a:rPr lang="en-US" dirty="0"/>
              <a:t>去做进一步的处理</a:t>
            </a:r>
            <a:r>
              <a:rPr lang="zh-CN" altLang="en-US" dirty="0"/>
              <a:t>。</a:t>
            </a:r>
            <a:endParaRPr 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）接口处理器（API Handler），接收WEB端操作请求后，会检查它是否符合要求，</a:t>
            </a:r>
            <a:endParaRPr lang="zh-CN" altLang="en-US" dirty="0"/>
          </a:p>
          <a:p>
            <a:r>
              <a:rPr lang="en-US" altLang="zh-CN">
                <a:sym typeface="+mn-ea"/>
              </a:rPr>
              <a:t>阶段</a:t>
            </a:r>
            <a:r>
              <a:rPr lang="zh-CN" altLang="en-US">
                <a:sym typeface="+mn-ea"/>
              </a:rPr>
              <a:t>策划器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tage </a:t>
            </a:r>
            <a:r>
              <a:rPr lang="en-US" altLang="zh-CN" dirty="0"/>
              <a:t>P</a:t>
            </a:r>
            <a:r>
              <a:rPr lang="zh-CN" altLang="en-US" dirty="0"/>
              <a:t>lanner）分解成一组操作，最后提供给动作管理器（ActionManager）去完成执行操作。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）动作管理器</a:t>
            </a:r>
            <a:r>
              <a:rPr lang="zh-CN" altLang="en-US" dirty="0">
                <a:sym typeface="+mn-ea"/>
              </a:rPr>
              <a:t>（ActionManager）</a:t>
            </a:r>
            <a:r>
              <a:rPr lang="zh-CN" altLang="en-US" dirty="0"/>
              <a:t>将更新每个节点组件的状态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dirty="0">
                <a:sym typeface="+mn-ea"/>
              </a:rPr>
              <a:t>动作管理器（</a:t>
            </a:r>
            <a:r>
              <a:rPr lang="zh-CN" altLang="en-US" dirty="0"/>
              <a:t>Actudio Manager）将为每个操作创建一个动作ID并将其添加到计划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）动作管理器将从计划中选择第一阶段，并将此阶段中的每个动作添加到每个受影响节点的队列中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>
                <a:sym typeface="+mn-ea"/>
              </a:rPr>
              <a:t>清单</a:t>
            </a:r>
            <a:r>
              <a:rPr lang="en-US" altLang="zh-CN">
                <a:sym typeface="+mn-ea"/>
              </a:rPr>
              <a:t>(Manifest)</a:t>
            </a:r>
            <a:r>
              <a:rPr lang="zh-CN" altLang="en-US">
                <a:sym typeface="+mn-ea"/>
              </a:rPr>
              <a:t>：是指被发送到节点执行的任务的定义。</a:t>
            </a:r>
            <a:endParaRPr lang="zh-CN" altLang="en-US" dirty="0"/>
          </a:p>
          <a:p>
            <a:r>
              <a:rPr lang="zh-CN" altLang="en-US">
                <a:sym typeface="+mn-ea"/>
              </a:rPr>
              <a:t>任务清单</a:t>
            </a:r>
            <a:r>
              <a:rPr lang="en-US" altLang="zh-CN">
                <a:sym typeface="+mn-ea"/>
              </a:rPr>
              <a:t>发生器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Manifest Generator</a:t>
            </a:r>
            <a:r>
              <a:rPr lang="zh-CN" altLang="en-US">
                <a:sym typeface="+mn-ea"/>
              </a:rPr>
              <a:t>）。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三个状态：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Live Cluster State：集群现有状态，各个节点汇报上来的状态信息会更改该状态。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Desired State：使用者希望该节点所处状态，是用户在页面进行了一系列的操作，需要更改某些服务的状态，这些状态还没有在节点上起作用。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Action State：操作状态，该状态是一种中间状态，这种状态可以辅助Live Cluster State向Desired State状态的转变。</a:t>
            </a:r>
            <a:endParaRPr lang="zh-CN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F91A9-D84C-44C2-96C3-29782D358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/>
          <p:nvPr userDrawn="1"/>
        </p:nvSpPr>
        <p:spPr>
          <a:xfrm>
            <a:off x="11066328" y="214290"/>
            <a:ext cx="787424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77DA0A-B8CB-4480-B4CA-78820B2FDF0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700645" y="1268760"/>
            <a:ext cx="10771952" cy="4824536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719668" y="203624"/>
            <a:ext cx="8640233" cy="62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矩形 4"/>
          <p:cNvSpPr/>
          <p:nvPr userDrawn="1"/>
        </p:nvSpPr>
        <p:spPr>
          <a:xfrm flipV="1">
            <a:off x="-3031" y="884480"/>
            <a:ext cx="7442496" cy="432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3" y="6471266"/>
            <a:ext cx="12229073" cy="4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 userDrawn="1"/>
        </p:nvSpPr>
        <p:spPr>
          <a:xfrm>
            <a:off x="-37073" y="6504694"/>
            <a:ext cx="2843033" cy="325544"/>
          </a:xfrm>
          <a:prstGeom prst="rect">
            <a:avLst/>
          </a:prstGeom>
          <a:noFill/>
        </p:spPr>
        <p:txBody>
          <a:bodyPr wrap="square" lIns="78555" tIns="39278" rIns="78555" bIns="39278" rtlCol="0">
            <a:spAutoFit/>
          </a:bodyPr>
          <a:lstStyle/>
          <a:p>
            <a:pPr algn="r"/>
            <a:r>
              <a:rPr lang="zh-CN" altLang="en-US" sz="1600" b="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  决定未来</a:t>
            </a:r>
            <a:endParaRPr lang="zh-CN" altLang="en-US" sz="1600" b="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068C4245-2DB4-4457-AC6A-D8E11794E114}" type="datetimeFigureOut">
              <a:rPr lang="en-US" altLang="en-US"/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BCD4427-F983-4DBA-B951-CD70FAFEE3E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-4445" y="-3175"/>
            <a:ext cx="6901180" cy="12827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-4445" y="125095"/>
            <a:ext cx="6901815" cy="14414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-4445" y="269240"/>
            <a:ext cx="6901180" cy="14414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瑞翼教育（红灰版）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236710" y="41275"/>
            <a:ext cx="1787525" cy="403225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11423015" y="-3175"/>
            <a:ext cx="797560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红色SUGON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284085" y="-149225"/>
            <a:ext cx="1757680" cy="771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4" Type="http://schemas.openxmlformats.org/officeDocument/2006/relationships/notesSlide" Target="../notesSlides/notesSlide3.xml"/><Relationship Id="rId33" Type="http://schemas.openxmlformats.org/officeDocument/2006/relationships/slideLayout" Target="../slideLayouts/slideLayout1.xml"/><Relationship Id="rId32" Type="http://schemas.openxmlformats.org/officeDocument/2006/relationships/image" Target="../media/image6.png"/><Relationship Id="rId31" Type="http://schemas.openxmlformats.org/officeDocument/2006/relationships/tags" Target="../tags/tag38.xml"/><Relationship Id="rId30" Type="http://schemas.openxmlformats.org/officeDocument/2006/relationships/tags" Target="../tags/tag37.xml"/><Relationship Id="rId3" Type="http://schemas.openxmlformats.org/officeDocument/2006/relationships/tags" Target="../tags/tag10.xml"/><Relationship Id="rId29" Type="http://schemas.openxmlformats.org/officeDocument/2006/relationships/tags" Target="../tags/tag36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8130" y="3474720"/>
            <a:ext cx="97193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Hadoop大数据技术与应用-第十章</a:t>
            </a:r>
            <a:endParaRPr lang="zh-CN" altLang="en-US" sz="4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90535" y="5043805"/>
            <a:ext cx="3297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报告人： 曙光瑞翼教育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时   间：   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10.2.3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Ambari</a:t>
            </a:r>
            <a:r>
              <a:rPr lang="zh-CN" altLang="en-US" sz="2800" b="1" dirty="0"/>
              <a:t>安装完成</a:t>
            </a:r>
            <a:endParaRPr lang="en-US" altLang="zh-CN" sz="2800" b="1" dirty="0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31035" y="1536065"/>
            <a:ext cx="7572375" cy="496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10.3</a:t>
            </a:r>
            <a:r>
              <a:rPr lang="zh-CN" altLang="en-US" sz="2800" b="1" dirty="0"/>
              <a:t>  利用 Ambari管理 Hadoop 集群</a:t>
            </a:r>
            <a:endParaRPr lang="zh-CN" altLang="en-US" sz="2800" b="1" dirty="0"/>
          </a:p>
        </p:txBody>
      </p:sp>
      <p:sp>
        <p:nvSpPr>
          <p:cNvPr id="8" name="任意多边形 7"/>
          <p:cNvSpPr/>
          <p:nvPr>
            <p:custDataLst>
              <p:tags r:id="rId1"/>
            </p:custDataLst>
          </p:nvPr>
        </p:nvSpPr>
        <p:spPr>
          <a:xfrm rot="16200000">
            <a:off x="3792247" y="3260263"/>
            <a:ext cx="2199775" cy="869079"/>
          </a:xfrm>
          <a:custGeom>
            <a:avLst/>
            <a:gdLst>
              <a:gd name="connsiteX0" fmla="*/ 328998 w 2199775"/>
              <a:gd name="connsiteY0" fmla="*/ 0 h 869079"/>
              <a:gd name="connsiteX1" fmla="*/ 440479 w 2199775"/>
              <a:gd name="connsiteY1" fmla="*/ 135115 h 869079"/>
              <a:gd name="connsiteX2" fmla="*/ 1099887 w 2199775"/>
              <a:gd name="connsiteY2" fmla="*/ 408251 h 869079"/>
              <a:gd name="connsiteX3" fmla="*/ 1759295 w 2199775"/>
              <a:gd name="connsiteY3" fmla="*/ 135115 h 869079"/>
              <a:gd name="connsiteX4" fmla="*/ 1870776 w 2199775"/>
              <a:gd name="connsiteY4" fmla="*/ 0 h 869079"/>
              <a:gd name="connsiteX5" fmla="*/ 2199775 w 2199775"/>
              <a:gd name="connsiteY5" fmla="*/ 328998 h 869079"/>
              <a:gd name="connsiteX6" fmla="*/ 2175081 w 2199775"/>
              <a:gd name="connsiteY6" fmla="*/ 362021 h 869079"/>
              <a:gd name="connsiteX7" fmla="*/ 1099887 w 2199775"/>
              <a:gd name="connsiteY7" fmla="*/ 869079 h 869079"/>
              <a:gd name="connsiteX8" fmla="*/ 24694 w 2199775"/>
              <a:gd name="connsiteY8" fmla="*/ 362021 h 869079"/>
              <a:gd name="connsiteX9" fmla="*/ 0 w 2199775"/>
              <a:gd name="connsiteY9" fmla="*/ 328998 h 86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9775" h="869079">
                <a:moveTo>
                  <a:pt x="328998" y="0"/>
                </a:moveTo>
                <a:lnTo>
                  <a:pt x="440479" y="135115"/>
                </a:lnTo>
                <a:cubicBezTo>
                  <a:pt x="609236" y="303873"/>
                  <a:pt x="842372" y="408251"/>
                  <a:pt x="1099887" y="408251"/>
                </a:cubicBezTo>
                <a:cubicBezTo>
                  <a:pt x="1357402" y="408251"/>
                  <a:pt x="1590538" y="303873"/>
                  <a:pt x="1759295" y="135115"/>
                </a:cubicBezTo>
                <a:lnTo>
                  <a:pt x="1870776" y="0"/>
                </a:lnTo>
                <a:lnTo>
                  <a:pt x="2199775" y="328998"/>
                </a:lnTo>
                <a:lnTo>
                  <a:pt x="2175081" y="362021"/>
                </a:lnTo>
                <a:cubicBezTo>
                  <a:pt x="1919516" y="671694"/>
                  <a:pt x="1532752" y="869079"/>
                  <a:pt x="1099887" y="869079"/>
                </a:cubicBezTo>
                <a:cubicBezTo>
                  <a:pt x="667022" y="869079"/>
                  <a:pt x="280259" y="671694"/>
                  <a:pt x="24694" y="362021"/>
                </a:cubicBezTo>
                <a:lnTo>
                  <a:pt x="0" y="328998"/>
                </a:lnTo>
                <a:close/>
              </a:path>
            </a:pathLst>
          </a:custGeom>
          <a:solidFill>
            <a:srgbClr val="0F6FC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4478047" y="2574463"/>
            <a:ext cx="2199775" cy="869079"/>
          </a:xfrm>
          <a:custGeom>
            <a:avLst/>
            <a:gdLst>
              <a:gd name="connsiteX0" fmla="*/ 328998 w 2199775"/>
              <a:gd name="connsiteY0" fmla="*/ 0 h 869079"/>
              <a:gd name="connsiteX1" fmla="*/ 440479 w 2199775"/>
              <a:gd name="connsiteY1" fmla="*/ 135115 h 869079"/>
              <a:gd name="connsiteX2" fmla="*/ 1099887 w 2199775"/>
              <a:gd name="connsiteY2" fmla="*/ 408251 h 869079"/>
              <a:gd name="connsiteX3" fmla="*/ 1759295 w 2199775"/>
              <a:gd name="connsiteY3" fmla="*/ 135115 h 869079"/>
              <a:gd name="connsiteX4" fmla="*/ 1870776 w 2199775"/>
              <a:gd name="connsiteY4" fmla="*/ 0 h 869079"/>
              <a:gd name="connsiteX5" fmla="*/ 2199775 w 2199775"/>
              <a:gd name="connsiteY5" fmla="*/ 328998 h 869079"/>
              <a:gd name="connsiteX6" fmla="*/ 2175081 w 2199775"/>
              <a:gd name="connsiteY6" fmla="*/ 362021 h 869079"/>
              <a:gd name="connsiteX7" fmla="*/ 1099887 w 2199775"/>
              <a:gd name="connsiteY7" fmla="*/ 869079 h 869079"/>
              <a:gd name="connsiteX8" fmla="*/ 24694 w 2199775"/>
              <a:gd name="connsiteY8" fmla="*/ 362021 h 869079"/>
              <a:gd name="connsiteX9" fmla="*/ 0 w 2199775"/>
              <a:gd name="connsiteY9" fmla="*/ 328998 h 86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9775" h="869079">
                <a:moveTo>
                  <a:pt x="328998" y="0"/>
                </a:moveTo>
                <a:lnTo>
                  <a:pt x="440479" y="135115"/>
                </a:lnTo>
                <a:cubicBezTo>
                  <a:pt x="609236" y="303873"/>
                  <a:pt x="842372" y="408251"/>
                  <a:pt x="1099887" y="408251"/>
                </a:cubicBezTo>
                <a:cubicBezTo>
                  <a:pt x="1357402" y="408251"/>
                  <a:pt x="1590538" y="303873"/>
                  <a:pt x="1759295" y="135115"/>
                </a:cubicBezTo>
                <a:lnTo>
                  <a:pt x="1870776" y="0"/>
                </a:lnTo>
                <a:lnTo>
                  <a:pt x="2199775" y="328998"/>
                </a:lnTo>
                <a:lnTo>
                  <a:pt x="2175081" y="362021"/>
                </a:lnTo>
                <a:cubicBezTo>
                  <a:pt x="1919516" y="671694"/>
                  <a:pt x="1532752" y="869079"/>
                  <a:pt x="1099887" y="869079"/>
                </a:cubicBezTo>
                <a:cubicBezTo>
                  <a:pt x="667022" y="869079"/>
                  <a:pt x="280259" y="671694"/>
                  <a:pt x="24694" y="362021"/>
                </a:cubicBezTo>
                <a:lnTo>
                  <a:pt x="0" y="328998"/>
                </a:lnTo>
                <a:close/>
              </a:path>
            </a:pathLst>
          </a:custGeom>
          <a:solidFill>
            <a:srgbClr val="009DD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3"/>
            </p:custDataLst>
          </p:nvPr>
        </p:nvSpPr>
        <p:spPr>
          <a:xfrm rot="5400000">
            <a:off x="5163847" y="3260263"/>
            <a:ext cx="2199775" cy="869079"/>
          </a:xfrm>
          <a:custGeom>
            <a:avLst/>
            <a:gdLst>
              <a:gd name="connsiteX0" fmla="*/ 328998 w 2199775"/>
              <a:gd name="connsiteY0" fmla="*/ 0 h 869079"/>
              <a:gd name="connsiteX1" fmla="*/ 440479 w 2199775"/>
              <a:gd name="connsiteY1" fmla="*/ 135115 h 869079"/>
              <a:gd name="connsiteX2" fmla="*/ 1099887 w 2199775"/>
              <a:gd name="connsiteY2" fmla="*/ 408251 h 869079"/>
              <a:gd name="connsiteX3" fmla="*/ 1759295 w 2199775"/>
              <a:gd name="connsiteY3" fmla="*/ 135115 h 869079"/>
              <a:gd name="connsiteX4" fmla="*/ 1870776 w 2199775"/>
              <a:gd name="connsiteY4" fmla="*/ 0 h 869079"/>
              <a:gd name="connsiteX5" fmla="*/ 2199775 w 2199775"/>
              <a:gd name="connsiteY5" fmla="*/ 328998 h 869079"/>
              <a:gd name="connsiteX6" fmla="*/ 2175081 w 2199775"/>
              <a:gd name="connsiteY6" fmla="*/ 362021 h 869079"/>
              <a:gd name="connsiteX7" fmla="*/ 1099887 w 2199775"/>
              <a:gd name="connsiteY7" fmla="*/ 869079 h 869079"/>
              <a:gd name="connsiteX8" fmla="*/ 24694 w 2199775"/>
              <a:gd name="connsiteY8" fmla="*/ 362021 h 869079"/>
              <a:gd name="connsiteX9" fmla="*/ 0 w 2199775"/>
              <a:gd name="connsiteY9" fmla="*/ 328998 h 86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9775" h="869079">
                <a:moveTo>
                  <a:pt x="328998" y="0"/>
                </a:moveTo>
                <a:lnTo>
                  <a:pt x="440479" y="135115"/>
                </a:lnTo>
                <a:cubicBezTo>
                  <a:pt x="609236" y="303873"/>
                  <a:pt x="842372" y="408251"/>
                  <a:pt x="1099887" y="408251"/>
                </a:cubicBezTo>
                <a:cubicBezTo>
                  <a:pt x="1357402" y="408251"/>
                  <a:pt x="1590538" y="303873"/>
                  <a:pt x="1759295" y="135115"/>
                </a:cubicBezTo>
                <a:lnTo>
                  <a:pt x="1870776" y="0"/>
                </a:lnTo>
                <a:lnTo>
                  <a:pt x="2199775" y="328998"/>
                </a:lnTo>
                <a:lnTo>
                  <a:pt x="2175081" y="362021"/>
                </a:lnTo>
                <a:cubicBezTo>
                  <a:pt x="1919516" y="671694"/>
                  <a:pt x="1532752" y="869079"/>
                  <a:pt x="1099887" y="869079"/>
                </a:cubicBezTo>
                <a:cubicBezTo>
                  <a:pt x="667022" y="869079"/>
                  <a:pt x="280259" y="671694"/>
                  <a:pt x="24694" y="362021"/>
                </a:cubicBezTo>
                <a:lnTo>
                  <a:pt x="0" y="328998"/>
                </a:lnTo>
                <a:close/>
              </a:path>
            </a:pathLst>
          </a:custGeom>
          <a:solidFill>
            <a:srgbClr val="0BD0D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4"/>
            </p:custDataLst>
          </p:nvPr>
        </p:nvSpPr>
        <p:spPr>
          <a:xfrm rot="10800000">
            <a:off x="4478047" y="3946063"/>
            <a:ext cx="2199775" cy="869079"/>
          </a:xfrm>
          <a:custGeom>
            <a:avLst/>
            <a:gdLst>
              <a:gd name="connsiteX0" fmla="*/ 328998 w 2199775"/>
              <a:gd name="connsiteY0" fmla="*/ 0 h 869079"/>
              <a:gd name="connsiteX1" fmla="*/ 440479 w 2199775"/>
              <a:gd name="connsiteY1" fmla="*/ 135115 h 869079"/>
              <a:gd name="connsiteX2" fmla="*/ 1099887 w 2199775"/>
              <a:gd name="connsiteY2" fmla="*/ 408251 h 869079"/>
              <a:gd name="connsiteX3" fmla="*/ 1759295 w 2199775"/>
              <a:gd name="connsiteY3" fmla="*/ 135115 h 869079"/>
              <a:gd name="connsiteX4" fmla="*/ 1870776 w 2199775"/>
              <a:gd name="connsiteY4" fmla="*/ 0 h 869079"/>
              <a:gd name="connsiteX5" fmla="*/ 2199775 w 2199775"/>
              <a:gd name="connsiteY5" fmla="*/ 328998 h 869079"/>
              <a:gd name="connsiteX6" fmla="*/ 2175081 w 2199775"/>
              <a:gd name="connsiteY6" fmla="*/ 362021 h 869079"/>
              <a:gd name="connsiteX7" fmla="*/ 1099887 w 2199775"/>
              <a:gd name="connsiteY7" fmla="*/ 869079 h 869079"/>
              <a:gd name="connsiteX8" fmla="*/ 24694 w 2199775"/>
              <a:gd name="connsiteY8" fmla="*/ 362021 h 869079"/>
              <a:gd name="connsiteX9" fmla="*/ 0 w 2199775"/>
              <a:gd name="connsiteY9" fmla="*/ 328998 h 86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9775" h="869079">
                <a:moveTo>
                  <a:pt x="328998" y="0"/>
                </a:moveTo>
                <a:lnTo>
                  <a:pt x="440479" y="135115"/>
                </a:lnTo>
                <a:cubicBezTo>
                  <a:pt x="609236" y="303873"/>
                  <a:pt x="842372" y="408251"/>
                  <a:pt x="1099887" y="408251"/>
                </a:cubicBezTo>
                <a:cubicBezTo>
                  <a:pt x="1357402" y="408251"/>
                  <a:pt x="1590538" y="303873"/>
                  <a:pt x="1759295" y="135115"/>
                </a:cubicBezTo>
                <a:lnTo>
                  <a:pt x="1870776" y="0"/>
                </a:lnTo>
                <a:lnTo>
                  <a:pt x="2199775" y="328998"/>
                </a:lnTo>
                <a:lnTo>
                  <a:pt x="2175081" y="362021"/>
                </a:lnTo>
                <a:cubicBezTo>
                  <a:pt x="1919516" y="671694"/>
                  <a:pt x="1532752" y="869079"/>
                  <a:pt x="1099887" y="869079"/>
                </a:cubicBezTo>
                <a:cubicBezTo>
                  <a:pt x="667022" y="869079"/>
                  <a:pt x="280259" y="671694"/>
                  <a:pt x="24694" y="362021"/>
                </a:cubicBezTo>
                <a:lnTo>
                  <a:pt x="0" y="328998"/>
                </a:lnTo>
                <a:close/>
              </a:path>
            </a:pathLst>
          </a:custGeom>
          <a:solidFill>
            <a:srgbClr val="10CF9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kern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5"/>
            </p:custDataLst>
          </p:nvPr>
        </p:nvSpPr>
        <p:spPr>
          <a:xfrm rot="2616624">
            <a:off x="6199293" y="2455676"/>
            <a:ext cx="780792" cy="382931"/>
          </a:xfrm>
          <a:custGeom>
            <a:avLst/>
            <a:gdLst>
              <a:gd name="connsiteX0" fmla="*/ 674332 w 1348665"/>
              <a:gd name="connsiteY0" fmla="*/ 0 h 661438"/>
              <a:gd name="connsiteX1" fmla="*/ 1336381 w 1348665"/>
              <a:gd name="connsiteY1" fmla="*/ 539585 h 661438"/>
              <a:gd name="connsiteX2" fmla="*/ 1348665 w 1348665"/>
              <a:gd name="connsiteY2" fmla="*/ 661438 h 661438"/>
              <a:gd name="connsiteX3" fmla="*/ 0 w 1348665"/>
              <a:gd name="connsiteY3" fmla="*/ 661438 h 661438"/>
              <a:gd name="connsiteX4" fmla="*/ 12284 w 1348665"/>
              <a:gd name="connsiteY4" fmla="*/ 539585 h 661438"/>
              <a:gd name="connsiteX5" fmla="*/ 674332 w 1348665"/>
              <a:gd name="connsiteY5" fmla="*/ 0 h 66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8665" h="661438">
                <a:moveTo>
                  <a:pt x="674332" y="0"/>
                </a:moveTo>
                <a:cubicBezTo>
                  <a:pt x="1000902" y="0"/>
                  <a:pt x="1273367" y="231644"/>
                  <a:pt x="1336381" y="539585"/>
                </a:cubicBezTo>
                <a:lnTo>
                  <a:pt x="1348665" y="661438"/>
                </a:lnTo>
                <a:lnTo>
                  <a:pt x="0" y="661438"/>
                </a:lnTo>
                <a:lnTo>
                  <a:pt x="12284" y="539585"/>
                </a:lnTo>
                <a:cubicBezTo>
                  <a:pt x="75297" y="231644"/>
                  <a:pt x="347763" y="0"/>
                  <a:pt x="674332" y="0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kern="0" dirty="0">
                <a:solidFill>
                  <a:srgbClr val="000000"/>
                </a:solidFill>
                <a:sym typeface="Arial" panose="020B0604020202020204" pitchFamily="34" charset="0"/>
              </a:rPr>
              <a:t>01</a:t>
            </a:r>
            <a:endParaRPr lang="zh-CN" altLang="en-US" b="1" kern="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1" name="任意多边形 20"/>
          <p:cNvSpPr/>
          <p:nvPr>
            <p:custDataLst>
              <p:tags r:id="rId6"/>
            </p:custDataLst>
          </p:nvPr>
        </p:nvSpPr>
        <p:spPr>
          <a:xfrm rot="18983376" flipV="1">
            <a:off x="6199293" y="4515077"/>
            <a:ext cx="780792" cy="382931"/>
          </a:xfrm>
          <a:custGeom>
            <a:avLst/>
            <a:gdLst>
              <a:gd name="connsiteX0" fmla="*/ 674332 w 1348665"/>
              <a:gd name="connsiteY0" fmla="*/ 0 h 661438"/>
              <a:gd name="connsiteX1" fmla="*/ 1336381 w 1348665"/>
              <a:gd name="connsiteY1" fmla="*/ 539585 h 661438"/>
              <a:gd name="connsiteX2" fmla="*/ 1348665 w 1348665"/>
              <a:gd name="connsiteY2" fmla="*/ 661438 h 661438"/>
              <a:gd name="connsiteX3" fmla="*/ 0 w 1348665"/>
              <a:gd name="connsiteY3" fmla="*/ 661438 h 661438"/>
              <a:gd name="connsiteX4" fmla="*/ 12284 w 1348665"/>
              <a:gd name="connsiteY4" fmla="*/ 539585 h 661438"/>
              <a:gd name="connsiteX5" fmla="*/ 674332 w 1348665"/>
              <a:gd name="connsiteY5" fmla="*/ 0 h 66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8665" h="661438">
                <a:moveTo>
                  <a:pt x="674332" y="0"/>
                </a:moveTo>
                <a:cubicBezTo>
                  <a:pt x="1000902" y="0"/>
                  <a:pt x="1273367" y="231644"/>
                  <a:pt x="1336381" y="539585"/>
                </a:cubicBezTo>
                <a:lnTo>
                  <a:pt x="1348665" y="661438"/>
                </a:lnTo>
                <a:lnTo>
                  <a:pt x="0" y="661438"/>
                </a:lnTo>
                <a:lnTo>
                  <a:pt x="12284" y="539585"/>
                </a:lnTo>
                <a:cubicBezTo>
                  <a:pt x="75297" y="231644"/>
                  <a:pt x="347763" y="0"/>
                  <a:pt x="674332" y="0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kern="0" dirty="0">
                <a:solidFill>
                  <a:srgbClr val="000000"/>
                </a:solidFill>
                <a:sym typeface="Arial" panose="020B0604020202020204" pitchFamily="34" charset="0"/>
              </a:rPr>
              <a:t>02</a:t>
            </a:r>
            <a:endParaRPr lang="zh-CN" altLang="en-US" b="1" kern="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>
          <a:xfrm rot="18983376" flipH="1">
            <a:off x="4163050" y="2470189"/>
            <a:ext cx="780792" cy="382931"/>
          </a:xfrm>
          <a:custGeom>
            <a:avLst/>
            <a:gdLst>
              <a:gd name="connsiteX0" fmla="*/ 674332 w 1348665"/>
              <a:gd name="connsiteY0" fmla="*/ 0 h 661438"/>
              <a:gd name="connsiteX1" fmla="*/ 1336381 w 1348665"/>
              <a:gd name="connsiteY1" fmla="*/ 539585 h 661438"/>
              <a:gd name="connsiteX2" fmla="*/ 1348665 w 1348665"/>
              <a:gd name="connsiteY2" fmla="*/ 661438 h 661438"/>
              <a:gd name="connsiteX3" fmla="*/ 0 w 1348665"/>
              <a:gd name="connsiteY3" fmla="*/ 661438 h 661438"/>
              <a:gd name="connsiteX4" fmla="*/ 12284 w 1348665"/>
              <a:gd name="connsiteY4" fmla="*/ 539585 h 661438"/>
              <a:gd name="connsiteX5" fmla="*/ 674332 w 1348665"/>
              <a:gd name="connsiteY5" fmla="*/ 0 h 66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8665" h="661438">
                <a:moveTo>
                  <a:pt x="674332" y="0"/>
                </a:moveTo>
                <a:cubicBezTo>
                  <a:pt x="1000902" y="0"/>
                  <a:pt x="1273367" y="231644"/>
                  <a:pt x="1336381" y="539585"/>
                </a:cubicBezTo>
                <a:lnTo>
                  <a:pt x="1348665" y="661438"/>
                </a:lnTo>
                <a:lnTo>
                  <a:pt x="0" y="661438"/>
                </a:lnTo>
                <a:lnTo>
                  <a:pt x="12284" y="539585"/>
                </a:lnTo>
                <a:cubicBezTo>
                  <a:pt x="75297" y="231644"/>
                  <a:pt x="347763" y="0"/>
                  <a:pt x="674332" y="0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kern="0" dirty="0">
                <a:solidFill>
                  <a:srgbClr val="000000"/>
                </a:solidFill>
                <a:sym typeface="Arial" panose="020B0604020202020204" pitchFamily="34" charset="0"/>
              </a:rPr>
              <a:t>04</a:t>
            </a:r>
            <a:endParaRPr lang="zh-CN" altLang="en-US" b="1" kern="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5" name="任意多边形 24"/>
          <p:cNvSpPr/>
          <p:nvPr>
            <p:custDataLst>
              <p:tags r:id="rId8"/>
            </p:custDataLst>
          </p:nvPr>
        </p:nvSpPr>
        <p:spPr>
          <a:xfrm rot="2616624" flipH="1" flipV="1">
            <a:off x="4163050" y="4500562"/>
            <a:ext cx="780792" cy="382931"/>
          </a:xfrm>
          <a:custGeom>
            <a:avLst/>
            <a:gdLst>
              <a:gd name="connsiteX0" fmla="*/ 674332 w 1348665"/>
              <a:gd name="connsiteY0" fmla="*/ 0 h 661438"/>
              <a:gd name="connsiteX1" fmla="*/ 1336381 w 1348665"/>
              <a:gd name="connsiteY1" fmla="*/ 539585 h 661438"/>
              <a:gd name="connsiteX2" fmla="*/ 1348665 w 1348665"/>
              <a:gd name="connsiteY2" fmla="*/ 661438 h 661438"/>
              <a:gd name="connsiteX3" fmla="*/ 0 w 1348665"/>
              <a:gd name="connsiteY3" fmla="*/ 661438 h 661438"/>
              <a:gd name="connsiteX4" fmla="*/ 12284 w 1348665"/>
              <a:gd name="connsiteY4" fmla="*/ 539585 h 661438"/>
              <a:gd name="connsiteX5" fmla="*/ 674332 w 1348665"/>
              <a:gd name="connsiteY5" fmla="*/ 0 h 66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8665" h="661438">
                <a:moveTo>
                  <a:pt x="674332" y="0"/>
                </a:moveTo>
                <a:cubicBezTo>
                  <a:pt x="1000902" y="0"/>
                  <a:pt x="1273367" y="231644"/>
                  <a:pt x="1336381" y="539585"/>
                </a:cubicBezTo>
                <a:lnTo>
                  <a:pt x="1348665" y="661438"/>
                </a:lnTo>
                <a:lnTo>
                  <a:pt x="0" y="661438"/>
                </a:lnTo>
                <a:lnTo>
                  <a:pt x="12284" y="539585"/>
                </a:lnTo>
                <a:cubicBezTo>
                  <a:pt x="75297" y="231644"/>
                  <a:pt x="347763" y="0"/>
                  <a:pt x="674332" y="0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kern="0" dirty="0">
                <a:solidFill>
                  <a:srgbClr val="000000"/>
                </a:solidFill>
                <a:sym typeface="Arial" panose="020B0604020202020204" pitchFamily="34" charset="0"/>
              </a:rPr>
              <a:t>03</a:t>
            </a:r>
            <a:endParaRPr lang="zh-CN" altLang="en-US" b="1" kern="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1133449" y="4301919"/>
            <a:ext cx="3151263" cy="775084"/>
          </a:xfrm>
          <a:prstGeom prst="rect">
            <a:avLst/>
          </a:prstGeom>
        </p:spPr>
        <p:txBody>
          <a:bodyPr wrap="square" anchor="t">
            <a:no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kern="0"/>
            </a:lvl1pPr>
          </a:lstStyle>
          <a:p>
            <a:r>
              <a:rPr lang="zh-CN" altLang="en-US" sz="2000"/>
              <a:t>HDP</a:t>
            </a:r>
            <a:endParaRPr lang="zh-CN" altLang="en-US" sz="2000"/>
          </a:p>
          <a:p>
            <a:r>
              <a:rPr lang="zh-CN" altLang="en-US" sz="2000"/>
              <a:t>（Hortonworks Data Platform）</a:t>
            </a:r>
            <a:endParaRPr lang="zh-CN" altLang="en-US" sz="2000"/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1133449" y="2278322"/>
            <a:ext cx="3151263" cy="775084"/>
          </a:xfrm>
          <a:prstGeom prst="rect">
            <a:avLst/>
          </a:prstGeom>
        </p:spPr>
        <p:txBody>
          <a:bodyPr wrap="square" anchor="b">
            <a:no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kern="0"/>
            </a:lvl1pPr>
          </a:lstStyle>
          <a:p>
            <a:r>
              <a:rPr lang="en-US" altLang="zh-CN" sz="2000"/>
              <a:t>Others  (MapR、EMC、IBM、INTEL、华为 etc.)</a:t>
            </a:r>
            <a:endParaRPr lang="en-US" altLang="zh-CN" sz="2000"/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6845300" y="4302125"/>
            <a:ext cx="3876675" cy="749935"/>
          </a:xfrm>
          <a:prstGeom prst="rect">
            <a:avLst/>
          </a:prstGeom>
        </p:spPr>
        <p:txBody>
          <a:bodyPr wrap="square" anchor="t">
            <a:no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kern="0"/>
            </a:lvl1pPr>
          </a:lstStyle>
          <a:p>
            <a:r>
              <a:rPr lang="zh-CN" altLang="en-US" sz="2000"/>
              <a:t>CDH（Cloudera’s Distribution Including Apache Hadoop）</a:t>
            </a:r>
            <a:endParaRPr lang="zh-CN" altLang="en-US" sz="2000"/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6845569" y="2278322"/>
            <a:ext cx="3151263" cy="775084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kern="0"/>
            </a:lvl1pPr>
          </a:lstStyle>
          <a:p>
            <a:r>
              <a:rPr lang="zh-CN" altLang="en-US" sz="2000">
                <a:sym typeface="+mn-ea"/>
              </a:rPr>
              <a:t>Apache Hadoop</a:t>
            </a:r>
            <a:endParaRPr lang="zh-CN" altLang="en-US" sz="2000"/>
          </a:p>
        </p:txBody>
      </p:sp>
      <p:sp>
        <p:nvSpPr>
          <p:cNvPr id="26" name="文本框 25"/>
          <p:cNvSpPr txBox="1"/>
          <p:nvPr/>
        </p:nvSpPr>
        <p:spPr>
          <a:xfrm>
            <a:off x="1321435" y="1479550"/>
            <a:ext cx="4861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Hadoop</a:t>
            </a:r>
            <a:r>
              <a:rPr lang="zh-CN" altLang="en-US" b="1"/>
              <a:t>的发行版本</a:t>
            </a:r>
            <a:endParaRPr lang="zh-CN" altLang="en-US" b="1"/>
          </a:p>
        </p:txBody>
      </p:sp>
      <p:sp>
        <p:nvSpPr>
          <p:cNvPr id="27" name="文本框 26"/>
          <p:cNvSpPr txBox="1"/>
          <p:nvPr/>
        </p:nvSpPr>
        <p:spPr>
          <a:xfrm>
            <a:off x="967740" y="5480685"/>
            <a:ext cx="4861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这里主要介绍Ambari部署HDP集群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10.3.1</a:t>
            </a:r>
            <a:r>
              <a:rPr lang="zh-CN" altLang="en-US" sz="2800" b="1" dirty="0"/>
              <a:t>  安装配置HDP集群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82395" y="1799590"/>
            <a:ext cx="88538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/>
              <a:t>    </a:t>
            </a:r>
            <a:r>
              <a:rPr lang="zh-CN" altLang="en-US" sz="2000"/>
              <a:t>为了简单起见，只部署HDFS、YARN + MapReduce2服务，且只部署到节点1（node1），后面再扩展部署其他服务。</a:t>
            </a:r>
            <a:endParaRPr lang="zh-CN" altLang="en-US" sz="2000"/>
          </a:p>
        </p:txBody>
      </p:sp>
      <p:pic>
        <p:nvPicPr>
          <p:cNvPr id="28" name="图片 28" descr="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8570" y="2858770"/>
            <a:ext cx="7134860" cy="3814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6500" y="1416050"/>
            <a:ext cx="332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）安装</a:t>
            </a:r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10.3.1</a:t>
            </a:r>
            <a:r>
              <a:rPr lang="zh-CN" altLang="en-US" sz="2800" b="1" dirty="0"/>
              <a:t>  安装配置HDP集群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82395" y="1799590"/>
            <a:ext cx="88538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200"/>
              <a:t>切换到hdfs用户：su - hdfs</a:t>
            </a:r>
            <a:endParaRPr sz="2200"/>
          </a:p>
          <a:p>
            <a:pPr>
              <a:lnSpc>
                <a:spcPct val="150000"/>
              </a:lnSpc>
            </a:pPr>
            <a:r>
              <a:rPr sz="2200"/>
              <a:t>创建目录：hdfs dfs -mkdir /input</a:t>
            </a:r>
            <a:endParaRPr sz="2200"/>
          </a:p>
          <a:p>
            <a:pPr>
              <a:lnSpc>
                <a:spcPct val="150000"/>
              </a:lnSpc>
            </a:pPr>
            <a:r>
              <a:rPr sz="2200"/>
              <a:t>上传数据文件：hdfs dfs -put data.txt /input</a:t>
            </a:r>
            <a:endParaRPr sz="2200"/>
          </a:p>
          <a:p>
            <a:pPr>
              <a:lnSpc>
                <a:spcPct val="150000"/>
              </a:lnSpc>
            </a:pPr>
            <a:r>
              <a:rPr lang="en-US" sz="2200"/>
              <a:t>cd </a:t>
            </a:r>
            <a:r>
              <a:rPr sz="2200"/>
              <a:t>/usr/hdp/2.6.3.0-235/hadoop-mapreduce</a:t>
            </a:r>
            <a:endParaRPr sz="2200"/>
          </a:p>
          <a:p>
            <a:pPr>
              <a:lnSpc>
                <a:spcPct val="150000"/>
              </a:lnSpc>
            </a:pPr>
            <a:r>
              <a:rPr sz="2200"/>
              <a:t>执行WordCount</a:t>
            </a:r>
            <a:endParaRPr sz="2200"/>
          </a:p>
          <a:p>
            <a:pPr>
              <a:lnSpc>
                <a:spcPct val="150000"/>
              </a:lnSpc>
            </a:pPr>
            <a:r>
              <a:rPr sz="2200"/>
              <a:t>hadoop jar hadoop-mapreduce-examples.jar wordcount /input /output/wc</a:t>
            </a:r>
            <a:endParaRPr sz="2200"/>
          </a:p>
        </p:txBody>
      </p:sp>
      <p:sp>
        <p:nvSpPr>
          <p:cNvPr id="4" name="文本框 3"/>
          <p:cNvSpPr txBox="1"/>
          <p:nvPr/>
        </p:nvSpPr>
        <p:spPr>
          <a:xfrm>
            <a:off x="1206500" y="1416050"/>
            <a:ext cx="332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）验证</a:t>
            </a:r>
            <a:endParaRPr lang="en-US" altLang="zh-CN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10.3.2</a:t>
            </a:r>
            <a:r>
              <a:rPr lang="zh-CN" altLang="en-US" sz="2800" b="1" dirty="0"/>
              <a:t>  节点的扩展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66495" y="1510030"/>
            <a:ext cx="885380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200"/>
              <a:t>    </a:t>
            </a:r>
            <a:r>
              <a:rPr lang="zh-CN" altLang="en-US" sz="2200"/>
              <a:t>本次演示上线新的节点2（node2），并扩展HDFS的DataNode。</a:t>
            </a:r>
            <a:endParaRPr lang="zh-CN" altLang="en-US" sz="2200"/>
          </a:p>
        </p:txBody>
      </p:sp>
      <p:pic>
        <p:nvPicPr>
          <p:cNvPr id="55" name="图片 5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31465" y="2642235"/>
            <a:ext cx="6089015" cy="3509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10.3.3</a:t>
            </a:r>
            <a:r>
              <a:rPr lang="zh-CN" altLang="en-US" sz="2800" b="1" dirty="0"/>
              <a:t>  启用HA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30300" y="1906270"/>
            <a:ext cx="8778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本次扩展第三个节点（</a:t>
            </a:r>
            <a:r>
              <a:rPr lang="en-US" altLang="zh-CN" sz="2200"/>
              <a:t>node3</a:t>
            </a:r>
            <a:r>
              <a:rPr lang="zh-CN" altLang="en-US" sz="2200"/>
              <a:t>），部署DataNode。并扩展NameNode为例，也即两个</a:t>
            </a:r>
            <a:r>
              <a:rPr lang="en-US" altLang="zh-CN" sz="2200"/>
              <a:t>NameNode</a:t>
            </a:r>
            <a:r>
              <a:rPr lang="zh-CN" altLang="en-US" sz="2200"/>
              <a:t>，并实现</a:t>
            </a:r>
            <a:r>
              <a:rPr lang="en-US" altLang="zh-CN" sz="2200"/>
              <a:t>HA</a:t>
            </a:r>
            <a:r>
              <a:rPr lang="zh-CN" altLang="en-US" sz="2200"/>
              <a:t>。</a:t>
            </a:r>
            <a:endParaRPr lang="zh-CN" altLang="en-US" sz="2200"/>
          </a:p>
        </p:txBody>
      </p:sp>
      <p:pic>
        <p:nvPicPr>
          <p:cNvPr id="104" name="图片 104" descr="2018-07-11_1914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190" y="3150870"/>
            <a:ext cx="8796655" cy="3223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6500" y="1416050"/>
            <a:ext cx="332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）安装</a:t>
            </a:r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10.3.3</a:t>
            </a:r>
            <a:r>
              <a:rPr lang="zh-CN" altLang="en-US" sz="2800" b="1" dirty="0"/>
              <a:t>  启用HA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30300" y="2028190"/>
            <a:ext cx="87782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200"/>
              <a:t>可自行验证如果一个NameNode宕机，验证是否会进行自动的切换</a:t>
            </a:r>
            <a:r>
              <a:rPr lang="zh-CN" sz="2200"/>
              <a:t>。</a:t>
            </a:r>
            <a:endParaRPr lang="zh-CN" sz="2200"/>
          </a:p>
        </p:txBody>
      </p:sp>
      <p:sp>
        <p:nvSpPr>
          <p:cNvPr id="4" name="文本框 3"/>
          <p:cNvSpPr txBox="1"/>
          <p:nvPr/>
        </p:nvSpPr>
        <p:spPr>
          <a:xfrm>
            <a:off x="1206500" y="1416050"/>
            <a:ext cx="332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）验证</a:t>
            </a:r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10.4</a:t>
            </a:r>
            <a:r>
              <a:rPr lang="zh-CN" altLang="en-US" sz="2800" b="1" dirty="0"/>
              <a:t>  Ambari 的架构和工作原理</a:t>
            </a:r>
            <a:endParaRPr lang="zh-CN" altLang="en-US" sz="28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30300" y="1477010"/>
            <a:ext cx="10109200" cy="1614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27000">
              <a:lnSpc>
                <a:spcPct val="150000"/>
              </a:lnSpc>
            </a:pPr>
            <a:r>
              <a:rPr lang="en-US" sz="2200" b="0">
                <a:latin typeface="Times New Roman" panose="02020603050405020304" charset="0"/>
                <a:cs typeface="方正书宋简体" charset="0"/>
              </a:rPr>
              <a:t>Ambari充分利用了一些已有的优秀开源软件，巧妙地把它们结合起来，使其在分布式环境中做到了集群式服务管理能力、监控能力、展示能力</a:t>
            </a:r>
            <a:endParaRPr lang="en-US" sz="2200" b="0">
              <a:latin typeface="Times New Roman" panose="02020603050405020304" charset="0"/>
              <a:cs typeface="方正书宋简体" charset="0"/>
            </a:endParaRPr>
          </a:p>
          <a:p>
            <a:pPr indent="127000">
              <a:lnSpc>
                <a:spcPct val="150000"/>
              </a:lnSpc>
            </a:pPr>
            <a:r>
              <a:rPr lang="en-US" sz="2200" b="0">
                <a:latin typeface="Times New Roman" panose="02020603050405020304" charset="0"/>
                <a:cs typeface="方正书宋简体" charset="0"/>
              </a:rPr>
              <a:t>Ambari</a:t>
            </a:r>
            <a:r>
              <a:rPr lang="zh-CN" sz="2200" b="0">
                <a:latin typeface="Times New Roman" panose="02020603050405020304" charset="0"/>
                <a:cs typeface="方正书宋简体" charset="0"/>
              </a:rPr>
              <a:t>项目主要由以下子项目组成：</a:t>
            </a:r>
            <a:endParaRPr lang="zh-CN" altLang="en-US" sz="2200"/>
          </a:p>
        </p:txBody>
      </p:sp>
      <p:graphicFrame>
        <p:nvGraphicFramePr>
          <p:cNvPr id="4" name="表格 3"/>
          <p:cNvGraphicFramePr/>
          <p:nvPr/>
        </p:nvGraphicFramePr>
        <p:xfrm>
          <a:off x="1417320" y="3260090"/>
          <a:ext cx="853376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ambari-server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Ambari的Server程序，主要管理部署在每个节点上的管理监控程序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Ambari-agent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部署在监控节点上运行的管理监控程序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ambari-web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Ambari页面UI的代码，作为用户与Ambari server交互的。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ambari-views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用于扩展Ambari Web UI中的框架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ambari-common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Ambari-server 和Ambari-agent 共用的代码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contrib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自定义第三方库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16405" y="3147695"/>
            <a:ext cx="3580765" cy="357568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10.4.1</a:t>
            </a:r>
            <a:r>
              <a:rPr lang="zh-CN" altLang="en-US" sz="2800" b="1" dirty="0"/>
              <a:t>  Ambari的总体架构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80" y="1457325"/>
            <a:ext cx="97840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/>
              <a:t>Ambari的架构采用的是C/S模型，即：Server/Client模式，能够集中式管理分布式集群的安装配置及部署，主要由两部分组成：Ambari Server 和 Ambari Agent</a:t>
            </a:r>
            <a:endParaRPr lang="zh-CN" altLang="en-US" sz="2200"/>
          </a:p>
        </p:txBody>
      </p:sp>
      <p:sp>
        <p:nvSpPr>
          <p:cNvPr id="4" name="矩形 3"/>
          <p:cNvSpPr/>
          <p:nvPr/>
        </p:nvSpPr>
        <p:spPr>
          <a:xfrm>
            <a:off x="2072005" y="3618865"/>
            <a:ext cx="173736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45335" y="4138295"/>
            <a:ext cx="1764030" cy="157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8" name="圆柱形 7"/>
          <p:cNvSpPr/>
          <p:nvPr/>
        </p:nvSpPr>
        <p:spPr>
          <a:xfrm>
            <a:off x="2216785" y="6020435"/>
            <a:ext cx="1382395" cy="5797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MariaDB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072890" y="4138295"/>
            <a:ext cx="1038860" cy="157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Agent</a:t>
            </a:r>
            <a:endParaRPr lang="en-US" altLang="zh-CN"/>
          </a:p>
          <a:p>
            <a:pPr algn="ctr"/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87440" y="2914015"/>
            <a:ext cx="1737360" cy="71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Ambari Agent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187440" y="3965575"/>
            <a:ext cx="1737360" cy="71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Ambari Agent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187440" y="4916170"/>
            <a:ext cx="1737360" cy="71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Ambari Agent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1" idx="1"/>
          </p:cNvCxnSpPr>
          <p:nvPr/>
        </p:nvCxnSpPr>
        <p:spPr>
          <a:xfrm flipH="1">
            <a:off x="5069840" y="3274060"/>
            <a:ext cx="1101725" cy="152273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1"/>
          </p:cNvCxnSpPr>
          <p:nvPr/>
        </p:nvCxnSpPr>
        <p:spPr>
          <a:xfrm flipH="1">
            <a:off x="5024120" y="4325620"/>
            <a:ext cx="1147445" cy="95885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146675" y="5261610"/>
            <a:ext cx="1059180" cy="42418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18240000">
            <a:off x="4948555" y="359283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心跳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09365" y="6231890"/>
            <a:ext cx="169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Ambari Server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2346960" y="3066415"/>
            <a:ext cx="10795" cy="5568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2883535" y="3074670"/>
            <a:ext cx="24130" cy="544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3498215" y="3105785"/>
            <a:ext cx="8255" cy="5283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箭头 22"/>
          <p:cNvSpPr/>
          <p:nvPr/>
        </p:nvSpPr>
        <p:spPr>
          <a:xfrm>
            <a:off x="2921635" y="5756910"/>
            <a:ext cx="137160" cy="32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18840000">
            <a:off x="5103495" y="427418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心跳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 rot="19980000">
            <a:off x="5205095" y="498856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心跳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121535" y="2614295"/>
            <a:ext cx="173736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Ambari web</a:t>
            </a:r>
            <a:endParaRPr 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4060" y="6020435"/>
            <a:ext cx="3877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心跳请求里面主要包含两类信息：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节点状态信息和返回的操作结果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10.4.2</a:t>
            </a:r>
            <a:r>
              <a:rPr lang="zh-CN" altLang="en-US" sz="2800" b="1" dirty="0"/>
              <a:t>  Ambari Agent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61060" y="1457325"/>
            <a:ext cx="108616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200"/>
              <a:t>    </a:t>
            </a:r>
            <a:r>
              <a:rPr lang="zh-CN" altLang="en-US" sz="2200"/>
              <a:t>Ambari Agent是无状态的，主要功能如下所示。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处理Ambari Server的响应请求。</a:t>
            </a:r>
            <a:r>
              <a:rPr lang="zh-CN" altLang="en-US" sz="2200">
                <a:sym typeface="+mn-ea"/>
              </a:rPr>
              <a:t>采集所在节点的信息并且汇总发送心跳给Ambari Server。</a:t>
            </a:r>
            <a:endParaRPr lang="zh-CN" altLang="en-US" sz="2200"/>
          </a:p>
        </p:txBody>
      </p:sp>
      <p:sp>
        <p:nvSpPr>
          <p:cNvPr id="5" name="矩形 4"/>
          <p:cNvSpPr/>
          <p:nvPr/>
        </p:nvSpPr>
        <p:spPr>
          <a:xfrm>
            <a:off x="2378075" y="3581400"/>
            <a:ext cx="1096010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Agent</a:t>
            </a:r>
            <a:endParaRPr lang="en-US" altLang="zh-CN"/>
          </a:p>
          <a:p>
            <a:pPr algn="ctr"/>
            <a:r>
              <a:rPr lang="en-US" altLang="zh-CN"/>
              <a:t>Daemon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222115" y="374904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结果队列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206875" y="4754880"/>
            <a:ext cx="1981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动作队列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84365" y="2795270"/>
            <a:ext cx="1369060" cy="95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监控器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84365" y="4206240"/>
            <a:ext cx="1369695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动作执行器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956165" y="3286125"/>
            <a:ext cx="1369060" cy="95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Puppet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986645" y="4425950"/>
            <a:ext cx="1369060" cy="95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</a:t>
            </a:r>
            <a:endParaRPr lang="en-US" altLang="zh-CN"/>
          </a:p>
          <a:p>
            <a:pPr algn="ctr"/>
            <a:r>
              <a:rPr lang="zh-CN" altLang="en-US"/>
              <a:t>脚本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86645" y="5593080"/>
            <a:ext cx="1369060" cy="95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Shell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9" idx="1"/>
            <a:endCxn id="6" idx="3"/>
          </p:cNvCxnSpPr>
          <p:nvPr/>
        </p:nvCxnSpPr>
        <p:spPr>
          <a:xfrm flipH="1">
            <a:off x="6203315" y="3272155"/>
            <a:ext cx="781050" cy="70548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1"/>
          </p:cNvCxnSpPr>
          <p:nvPr/>
        </p:nvCxnSpPr>
        <p:spPr>
          <a:xfrm flipH="1">
            <a:off x="3429635" y="3977640"/>
            <a:ext cx="792480" cy="3175"/>
          </a:xfrm>
          <a:prstGeom prst="straightConnector1">
            <a:avLst/>
          </a:prstGeom>
          <a:ln w="63500">
            <a:solidFill>
              <a:srgbClr val="DC34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10" idx="1"/>
          </p:cNvCxnSpPr>
          <p:nvPr/>
        </p:nvCxnSpPr>
        <p:spPr>
          <a:xfrm>
            <a:off x="6188075" y="4983480"/>
            <a:ext cx="796290" cy="762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8" idx="1"/>
          </p:cNvCxnSpPr>
          <p:nvPr/>
        </p:nvCxnSpPr>
        <p:spPr>
          <a:xfrm>
            <a:off x="3490595" y="4956175"/>
            <a:ext cx="716280" cy="2730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1"/>
          </p:cNvCxnSpPr>
          <p:nvPr/>
        </p:nvCxnSpPr>
        <p:spPr>
          <a:xfrm flipV="1">
            <a:off x="8397875" y="3763010"/>
            <a:ext cx="1558290" cy="91884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 flipV="1">
            <a:off x="8352155" y="4902835"/>
            <a:ext cx="1634490" cy="3810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327390" y="5212080"/>
            <a:ext cx="1628775" cy="88709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6" idx="3"/>
          </p:cNvCxnSpPr>
          <p:nvPr/>
        </p:nvCxnSpPr>
        <p:spPr>
          <a:xfrm flipH="1" flipV="1">
            <a:off x="6203315" y="3977640"/>
            <a:ext cx="731520" cy="76517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线形标注 2 13"/>
          <p:cNvSpPr/>
          <p:nvPr/>
        </p:nvSpPr>
        <p:spPr>
          <a:xfrm>
            <a:off x="3982085" y="2838450"/>
            <a:ext cx="2430780" cy="740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180"/>
              <a:gd name="adj6" fmla="val 10109"/>
            </a:avLst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保存执行结果信息、节点状态信息</a:t>
            </a:r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045970" y="2679065"/>
            <a:ext cx="0" cy="40678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3025" y="3581400"/>
            <a:ext cx="1057275" cy="1707515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Ambari Server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130300" y="3977005"/>
            <a:ext cx="1247775" cy="635"/>
          </a:xfrm>
          <a:prstGeom prst="straightConnector1">
            <a:avLst/>
          </a:prstGeom>
          <a:ln w="25400">
            <a:solidFill>
              <a:srgbClr val="DC34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257300" y="3578860"/>
            <a:ext cx="137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发送心跳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131570" y="4933950"/>
            <a:ext cx="1245235" cy="15875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165860" y="4587875"/>
            <a:ext cx="135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操作指令</a:t>
            </a:r>
            <a:endParaRPr lang="zh-CN" altLang="en-US"/>
          </a:p>
        </p:txBody>
      </p:sp>
      <p:sp>
        <p:nvSpPr>
          <p:cNvPr id="29" name="线形标注 2 28"/>
          <p:cNvSpPr/>
          <p:nvPr/>
        </p:nvSpPr>
        <p:spPr>
          <a:xfrm>
            <a:off x="4092575" y="5593080"/>
            <a:ext cx="2430780" cy="740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202"/>
              <a:gd name="adj6" fmla="val 11389"/>
            </a:avLst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保存接收Ambari Server返回过来的状态操作</a:t>
            </a:r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94040" y="6099175"/>
            <a:ext cx="1793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调用控件执行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Flowchart: Decision 78"/>
          <p:cNvSpPr/>
          <p:nvPr/>
        </p:nvSpPr>
        <p:spPr>
          <a:xfrm>
            <a:off x="1651000" y="2275205"/>
            <a:ext cx="2407920" cy="2408555"/>
          </a:xfrm>
          <a:prstGeom prst="flowChartDecision">
            <a:avLst/>
          </a:prstGeom>
          <a:solidFill>
            <a:srgbClr val="B230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10" name="Flowchart: Decision 79"/>
          <p:cNvSpPr/>
          <p:nvPr/>
        </p:nvSpPr>
        <p:spPr>
          <a:xfrm>
            <a:off x="1651000" y="2491740"/>
            <a:ext cx="2407920" cy="2408555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p>
            <a:pPr algn="ctr"/>
            <a:endParaRPr lang="en-GB"/>
          </a:p>
        </p:txBody>
      </p:sp>
      <p:sp>
        <p:nvSpPr>
          <p:cNvPr id="13" name="TextBox 93"/>
          <p:cNvSpPr txBox="1"/>
          <p:nvPr/>
        </p:nvSpPr>
        <p:spPr>
          <a:xfrm>
            <a:off x="2326005" y="3447415"/>
            <a:ext cx="1449070" cy="52197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zh-CN" altLang="en-US" sz="28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  <a:endParaRPr lang="zh-CN" altLang="en-US" sz="2800" b="1" dirty="0">
              <a:solidFill>
                <a:srgbClr val="B230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7141210" y="1896110"/>
            <a:ext cx="374650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Ambari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141210" y="2905125"/>
            <a:ext cx="347599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Ambari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7141210" y="3924935"/>
            <a:ext cx="4123690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利用 Ambari管理 Hadoop 集群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47"/>
          <p:cNvSpPr txBox="1"/>
          <p:nvPr/>
        </p:nvSpPr>
        <p:spPr>
          <a:xfrm>
            <a:off x="7141210" y="4925695"/>
            <a:ext cx="3475355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Ambari 的架构和工作原理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158990" y="2419350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158990" y="3422650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158990" y="448881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58990" y="5432425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43"/>
          <p:cNvGrpSpPr/>
          <p:nvPr/>
        </p:nvGrpSpPr>
        <p:grpSpPr>
          <a:xfrm rot="0">
            <a:off x="5655310" y="1439545"/>
            <a:ext cx="999490" cy="1127126"/>
            <a:chOff x="4231809" y="1059102"/>
            <a:chExt cx="570731" cy="643494"/>
          </a:xfrm>
        </p:grpSpPr>
        <p:grpSp>
          <p:nvGrpSpPr>
            <p:cNvPr id="29" name="组合 44"/>
            <p:cNvGrpSpPr/>
            <p:nvPr/>
          </p:nvGrpSpPr>
          <p:grpSpPr>
            <a:xfrm>
              <a:off x="4231809" y="1059102"/>
              <a:ext cx="570731" cy="643494"/>
              <a:chOff x="4067944" y="608070"/>
              <a:chExt cx="1375279" cy="1550616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608070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783407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400418" y="1304174"/>
              <a:ext cx="287904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48"/>
          <p:cNvGrpSpPr/>
          <p:nvPr/>
        </p:nvGrpSpPr>
        <p:grpSpPr>
          <a:xfrm rot="0">
            <a:off x="5655310" y="2452370"/>
            <a:ext cx="999490" cy="1123315"/>
            <a:chOff x="4231809" y="1724300"/>
            <a:chExt cx="570731" cy="641318"/>
          </a:xfrm>
        </p:grpSpPr>
        <p:grpSp>
          <p:nvGrpSpPr>
            <p:cNvPr id="32" name="组合 49"/>
            <p:cNvGrpSpPr/>
            <p:nvPr/>
          </p:nvGrpSpPr>
          <p:grpSpPr>
            <a:xfrm>
              <a:off x="4231809" y="1724300"/>
              <a:ext cx="570731" cy="641318"/>
              <a:chOff x="4067944" y="566138"/>
              <a:chExt cx="1375279" cy="1545374"/>
            </a:xfrm>
          </p:grpSpPr>
          <p:sp>
            <p:nvSpPr>
              <p:cNvPr id="33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4" name="Flowchart: Decision 79"/>
              <p:cNvSpPr/>
              <p:nvPr/>
            </p:nvSpPr>
            <p:spPr>
              <a:xfrm>
                <a:off x="4067944" y="736233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5" name="TextBox 61"/>
            <p:cNvSpPr txBox="1"/>
            <p:nvPr/>
          </p:nvSpPr>
          <p:spPr>
            <a:xfrm>
              <a:off x="4381562" y="1944357"/>
              <a:ext cx="306759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53"/>
          <p:cNvGrpSpPr/>
          <p:nvPr/>
        </p:nvGrpSpPr>
        <p:grpSpPr>
          <a:xfrm rot="0">
            <a:off x="5655310" y="3472815"/>
            <a:ext cx="1000125" cy="1122680"/>
            <a:chOff x="4231809" y="2398195"/>
            <a:chExt cx="571094" cy="640956"/>
          </a:xfrm>
        </p:grpSpPr>
        <p:grpSp>
          <p:nvGrpSpPr>
            <p:cNvPr id="37" name="组合 54"/>
            <p:cNvGrpSpPr/>
            <p:nvPr/>
          </p:nvGrpSpPr>
          <p:grpSpPr>
            <a:xfrm>
              <a:off x="4231809" y="2398195"/>
              <a:ext cx="571094" cy="640956"/>
              <a:chOff x="4067944" y="566138"/>
              <a:chExt cx="1376153" cy="1544500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8818" y="735359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8" name="TextBox 63"/>
            <p:cNvSpPr txBox="1"/>
            <p:nvPr/>
          </p:nvSpPr>
          <p:spPr>
            <a:xfrm>
              <a:off x="4378640" y="2634404"/>
              <a:ext cx="286453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58"/>
          <p:cNvGrpSpPr/>
          <p:nvPr/>
        </p:nvGrpSpPr>
        <p:grpSpPr>
          <a:xfrm rot="0">
            <a:off x="5655310" y="4472940"/>
            <a:ext cx="999490" cy="1123315"/>
            <a:chOff x="4231809" y="3056190"/>
            <a:chExt cx="570731" cy="641318"/>
          </a:xfrm>
        </p:grpSpPr>
        <p:grpSp>
          <p:nvGrpSpPr>
            <p:cNvPr id="40" name="组合 59"/>
            <p:cNvGrpSpPr/>
            <p:nvPr/>
          </p:nvGrpSpPr>
          <p:grpSpPr>
            <a:xfrm>
              <a:off x="4231809" y="3056190"/>
              <a:ext cx="570731" cy="641318"/>
              <a:chOff x="4067944" y="566138"/>
              <a:chExt cx="1375279" cy="1545374"/>
            </a:xfrm>
          </p:grpSpPr>
          <p:sp>
            <p:nvSpPr>
              <p:cNvPr id="62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" name="Flowchart: Decision 79"/>
              <p:cNvSpPr/>
              <p:nvPr/>
            </p:nvSpPr>
            <p:spPr>
              <a:xfrm>
                <a:off x="4067944" y="736233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1" name="TextBox 64"/>
            <p:cNvSpPr txBox="1"/>
            <p:nvPr/>
          </p:nvSpPr>
          <p:spPr>
            <a:xfrm>
              <a:off x="4365949" y="3292923"/>
              <a:ext cx="302045" cy="238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47"/>
          <p:cNvSpPr txBox="1"/>
          <p:nvPr/>
        </p:nvSpPr>
        <p:spPr>
          <a:xfrm>
            <a:off x="7148195" y="5919470"/>
            <a:ext cx="3475355" cy="34163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小结与思考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165975" y="6426200"/>
            <a:ext cx="31267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58"/>
          <p:cNvGrpSpPr/>
          <p:nvPr/>
        </p:nvGrpSpPr>
        <p:grpSpPr>
          <a:xfrm rot="0">
            <a:off x="5662295" y="5466715"/>
            <a:ext cx="999490" cy="1123315"/>
            <a:chOff x="4231809" y="3056190"/>
            <a:chExt cx="570731" cy="641318"/>
          </a:xfrm>
        </p:grpSpPr>
        <p:grpSp>
          <p:nvGrpSpPr>
            <p:cNvPr id="7" name="组合 59"/>
            <p:cNvGrpSpPr/>
            <p:nvPr/>
          </p:nvGrpSpPr>
          <p:grpSpPr>
            <a:xfrm>
              <a:off x="4231809" y="3056190"/>
              <a:ext cx="570731" cy="641318"/>
              <a:chOff x="4067944" y="566138"/>
              <a:chExt cx="1375279" cy="1545374"/>
            </a:xfrm>
          </p:grpSpPr>
          <p:sp>
            <p:nvSpPr>
              <p:cNvPr id="8" name="Flowchart: Decision 78"/>
              <p:cNvSpPr/>
              <p:nvPr/>
            </p:nvSpPr>
            <p:spPr>
              <a:xfrm>
                <a:off x="4067944" y="566138"/>
                <a:ext cx="1375279" cy="1375279"/>
              </a:xfrm>
              <a:prstGeom prst="flowChartDecision">
                <a:avLst/>
              </a:prstGeom>
              <a:solidFill>
                <a:srgbClr val="B23033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Flowchart: Decision 79"/>
              <p:cNvSpPr/>
              <p:nvPr/>
            </p:nvSpPr>
            <p:spPr>
              <a:xfrm>
                <a:off x="4067944" y="736233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1" name="TextBox 64"/>
            <p:cNvSpPr txBox="1"/>
            <p:nvPr/>
          </p:nvSpPr>
          <p:spPr>
            <a:xfrm>
              <a:off x="4365949" y="3292923"/>
              <a:ext cx="302045" cy="22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 dirty="0">
                  <a:solidFill>
                    <a:srgbClr val="B23033"/>
                  </a:solidFill>
                  <a:latin typeface="微软雅黑" panose="020B0503020204020204" charset="-122"/>
                  <a:ea typeface="微软雅黑" panose="020B0503020204020204" charset="-122"/>
                </a:rPr>
                <a:t>05</a:t>
              </a:r>
              <a:endParaRPr lang="en-US" altLang="zh-CN" sz="2000" b="1" dirty="0">
                <a:solidFill>
                  <a:srgbClr val="B230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10.4.3</a:t>
            </a:r>
            <a:r>
              <a:rPr lang="zh-CN" altLang="en-US" sz="2800" b="1" dirty="0"/>
              <a:t>  Ambari Server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96900" y="1386205"/>
            <a:ext cx="105733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200"/>
              <a:t>Ambari Server是有状态的，它维护着自己的一个有限状态FSM（Finite State Machine）。</a:t>
            </a:r>
            <a:endParaRPr sz="2200"/>
          </a:p>
          <a:p>
            <a:pPr>
              <a:lnSpc>
                <a:spcPct val="150000"/>
              </a:lnSpc>
            </a:pPr>
            <a:r>
              <a:rPr sz="2200"/>
              <a:t>同时这些状态存储在数据库当中</a:t>
            </a:r>
            <a:r>
              <a:rPr lang="zh-CN" sz="2200"/>
              <a:t>。</a:t>
            </a:r>
            <a:endParaRPr lang="zh-CN" sz="2200"/>
          </a:p>
        </p:txBody>
      </p:sp>
      <p:sp>
        <p:nvSpPr>
          <p:cNvPr id="6" name="矩形 5"/>
          <p:cNvSpPr/>
          <p:nvPr/>
        </p:nvSpPr>
        <p:spPr>
          <a:xfrm>
            <a:off x="2643505" y="2524760"/>
            <a:ext cx="17513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心跳处理器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28265" y="3708400"/>
            <a:ext cx="17513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FSM状态机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183890" y="5411470"/>
            <a:ext cx="1751965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接口处理器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84825" y="4960620"/>
            <a:ext cx="1751965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阶段</a:t>
            </a:r>
            <a:r>
              <a:rPr lang="zh-CN" altLang="en-US"/>
              <a:t>策划器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71155" y="4960620"/>
            <a:ext cx="2000885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任务清单</a:t>
            </a:r>
            <a:r>
              <a:rPr lang="en-US" altLang="zh-CN"/>
              <a:t>发生器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600065" y="6036310"/>
            <a:ext cx="1751965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依赖追踪器</a:t>
            </a:r>
            <a:endParaRPr lang="en-US" altLang="zh-CN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63790" y="2706370"/>
            <a:ext cx="1610995" cy="81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动作管理器</a:t>
            </a:r>
            <a:endParaRPr lang="zh-CN" altLang="en-US"/>
          </a:p>
        </p:txBody>
      </p:sp>
      <p:sp>
        <p:nvSpPr>
          <p:cNvPr id="14" name="圆柱形 13"/>
          <p:cNvSpPr/>
          <p:nvPr/>
        </p:nvSpPr>
        <p:spPr>
          <a:xfrm>
            <a:off x="10179050" y="3708400"/>
            <a:ext cx="594360" cy="5949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0" idx="3"/>
            <a:endCxn id="11" idx="1"/>
          </p:cNvCxnSpPr>
          <p:nvPr/>
        </p:nvCxnSpPr>
        <p:spPr>
          <a:xfrm>
            <a:off x="7352665" y="5311140"/>
            <a:ext cx="63436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>
            <a:off x="6477000" y="5661660"/>
            <a:ext cx="15240" cy="37465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0" idx="1"/>
          </p:cNvCxnSpPr>
          <p:nvPr/>
        </p:nvCxnSpPr>
        <p:spPr>
          <a:xfrm flipV="1">
            <a:off x="4951730" y="5311140"/>
            <a:ext cx="648970" cy="45085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2" idx="1"/>
          </p:cNvCxnSpPr>
          <p:nvPr/>
        </p:nvCxnSpPr>
        <p:spPr>
          <a:xfrm>
            <a:off x="4951730" y="5761990"/>
            <a:ext cx="664210" cy="62484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690745" y="3501390"/>
            <a:ext cx="3503295" cy="194056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8" idx="0"/>
          </p:cNvCxnSpPr>
          <p:nvPr/>
        </p:nvCxnSpPr>
        <p:spPr>
          <a:xfrm flipH="1">
            <a:off x="3519805" y="3225800"/>
            <a:ext cx="15240" cy="482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1"/>
            <a:endCxn id="8" idx="3"/>
          </p:cNvCxnSpPr>
          <p:nvPr/>
        </p:nvCxnSpPr>
        <p:spPr>
          <a:xfrm flipH="1">
            <a:off x="4395470" y="3112135"/>
            <a:ext cx="3084195" cy="9467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743825" y="3822065"/>
            <a:ext cx="1771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2.4</a:t>
            </a:r>
            <a:r>
              <a:rPr lang="zh-CN" altLang="en-US" sz="1600"/>
              <a:t>创建动作</a:t>
            </a:r>
            <a:r>
              <a:rPr lang="en-US" altLang="zh-CN" sz="1600"/>
              <a:t>ID</a:t>
            </a:r>
            <a:endParaRPr lang="en-US" altLang="zh-CN" sz="1600"/>
          </a:p>
        </p:txBody>
      </p:sp>
      <p:cxnSp>
        <p:nvCxnSpPr>
          <p:cNvPr id="26" name="直接箭头连接符 25"/>
          <p:cNvCxnSpPr>
            <a:endCxn id="14" idx="2"/>
          </p:cNvCxnSpPr>
          <p:nvPr/>
        </p:nvCxnSpPr>
        <p:spPr>
          <a:xfrm>
            <a:off x="8958580" y="3583305"/>
            <a:ext cx="1220470" cy="4229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185910" y="3366135"/>
            <a:ext cx="1087755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操作状态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4454525" y="2703195"/>
            <a:ext cx="1884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sym typeface="+mn-ea"/>
              </a:rPr>
              <a:t>1.3返回的操作结果</a:t>
            </a:r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rot="20640000">
            <a:off x="4646930" y="3398520"/>
            <a:ext cx="1400810" cy="337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2.3</a:t>
            </a:r>
            <a:r>
              <a:rPr lang="zh-CN" altLang="en-US" sz="1600"/>
              <a:t>更新状态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2794635" y="6162675"/>
            <a:ext cx="147701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/>
              <a:t>期望节点状态</a:t>
            </a:r>
            <a:endParaRPr lang="zh-CN" altLang="en-US" sz="1600"/>
          </a:p>
        </p:txBody>
      </p:sp>
      <p:sp>
        <p:nvSpPr>
          <p:cNvPr id="34" name="文本框 33"/>
          <p:cNvSpPr txBox="1"/>
          <p:nvPr/>
        </p:nvSpPr>
        <p:spPr>
          <a:xfrm rot="5400000">
            <a:off x="3651250" y="4635500"/>
            <a:ext cx="10528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查询</a:t>
            </a:r>
            <a:endParaRPr lang="zh-CN" altLang="en-US" sz="15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5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实时状态</a:t>
            </a:r>
            <a:endParaRPr lang="zh-CN" altLang="en-US" sz="15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16020000">
            <a:off x="2573655" y="4671060"/>
            <a:ext cx="13582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通知</a:t>
            </a:r>
            <a:endParaRPr lang="zh-CN" altLang="en-US" sz="1500">
              <a:solidFill>
                <a:srgbClr val="FF0000"/>
              </a:solidFill>
            </a:endParaRPr>
          </a:p>
          <a:p>
            <a:r>
              <a:rPr lang="zh-CN" altLang="en-US" sz="1500">
                <a:solidFill>
                  <a:srgbClr val="FF0000"/>
                </a:solidFill>
              </a:rPr>
              <a:t>实时状态改变</a:t>
            </a:r>
            <a:endParaRPr lang="zh-CN" altLang="en-US" sz="15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28395" y="2776220"/>
            <a:ext cx="99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1.1 </a:t>
            </a:r>
            <a:r>
              <a:rPr lang="zh-CN" altLang="en-US"/>
              <a:t>心跳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35405" y="5311140"/>
            <a:ext cx="1726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2.1</a:t>
            </a:r>
            <a:r>
              <a:rPr lang="zh-CN" altLang="en-US"/>
              <a:t>接口调用</a:t>
            </a:r>
            <a:endParaRPr lang="zh-CN" altLang="en-US"/>
          </a:p>
        </p:txBody>
      </p:sp>
      <p:sp>
        <p:nvSpPr>
          <p:cNvPr id="43" name="圆柱形 42"/>
          <p:cNvSpPr/>
          <p:nvPr/>
        </p:nvSpPr>
        <p:spPr>
          <a:xfrm>
            <a:off x="3752215" y="6461760"/>
            <a:ext cx="594360" cy="3511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9" idx="2"/>
            <a:endCxn id="43" idx="1"/>
          </p:cNvCxnSpPr>
          <p:nvPr/>
        </p:nvCxnSpPr>
        <p:spPr>
          <a:xfrm flipH="1">
            <a:off x="4065270" y="6112510"/>
            <a:ext cx="10795" cy="34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柱形 46"/>
          <p:cNvSpPr/>
          <p:nvPr/>
        </p:nvSpPr>
        <p:spPr>
          <a:xfrm>
            <a:off x="1306830" y="4222115"/>
            <a:ext cx="594360" cy="4883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8" idx="1"/>
            <a:endCxn id="47" idx="4"/>
          </p:cNvCxnSpPr>
          <p:nvPr/>
        </p:nvCxnSpPr>
        <p:spPr>
          <a:xfrm flipH="1">
            <a:off x="1917065" y="4058920"/>
            <a:ext cx="727075" cy="40767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65835" y="3821430"/>
            <a:ext cx="1559560" cy="337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集群现有状态</a:t>
            </a:r>
            <a:endParaRPr lang="en-US" altLang="zh-CN" sz="1600"/>
          </a:p>
        </p:txBody>
      </p:sp>
      <p:sp>
        <p:nvSpPr>
          <p:cNvPr id="50" name="文本框 49"/>
          <p:cNvSpPr txBox="1"/>
          <p:nvPr/>
        </p:nvSpPr>
        <p:spPr>
          <a:xfrm>
            <a:off x="1824990" y="3257550"/>
            <a:ext cx="1586865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/>
              <a:t>1.2</a:t>
            </a:r>
            <a:r>
              <a:rPr lang="zh-CN" altLang="en-US" sz="1600"/>
              <a:t>保存</a:t>
            </a:r>
            <a:r>
              <a:rPr lang="en-US" altLang="zh-CN" sz="1600"/>
              <a:t>节点状态信息</a:t>
            </a:r>
            <a:endParaRPr lang="en-US" altLang="zh-CN" sz="1600"/>
          </a:p>
        </p:txBody>
      </p:sp>
      <p:cxnSp>
        <p:nvCxnSpPr>
          <p:cNvPr id="3" name="直接连接符 2"/>
          <p:cNvCxnSpPr/>
          <p:nvPr/>
        </p:nvCxnSpPr>
        <p:spPr>
          <a:xfrm>
            <a:off x="1335405" y="2472690"/>
            <a:ext cx="0" cy="430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2" idx="3"/>
          </p:cNvCxnSpPr>
          <p:nvPr/>
        </p:nvCxnSpPr>
        <p:spPr>
          <a:xfrm flipV="1">
            <a:off x="1097915" y="3041650"/>
            <a:ext cx="1536065" cy="635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076325" y="5761990"/>
            <a:ext cx="2084070" cy="7620"/>
          </a:xfrm>
          <a:prstGeom prst="straightConnector1">
            <a:avLst/>
          </a:prstGeom>
          <a:ln w="38100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0640" y="2540000"/>
            <a:ext cx="1057275" cy="1129665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Ambari Agent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0640" y="5077460"/>
            <a:ext cx="1057275" cy="11296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Ambari Web</a:t>
            </a:r>
            <a:endParaRPr lang="en-US" altLang="zh-CN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835400" y="4429125"/>
            <a:ext cx="0" cy="10090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528695" y="4398010"/>
            <a:ext cx="47625" cy="1040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418330" y="3041650"/>
            <a:ext cx="3027045" cy="793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9058910" y="3040380"/>
            <a:ext cx="2152650" cy="3746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057640" y="2606040"/>
            <a:ext cx="211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2.6</a:t>
            </a:r>
            <a:r>
              <a:rPr lang="zh-CN" altLang="en-US"/>
              <a:t>添加到动作队列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3425" y="378714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①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5395" y="62071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②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74785" y="31121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③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022965" y="2484755"/>
            <a:ext cx="1089660" cy="1129665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Ambari Agent</a:t>
            </a:r>
            <a:endParaRPr lang="en-US" altLang="zh-CN"/>
          </a:p>
        </p:txBody>
      </p:sp>
      <p:cxnSp>
        <p:nvCxnSpPr>
          <p:cNvPr id="46" name="直接连接符 45"/>
          <p:cNvCxnSpPr/>
          <p:nvPr/>
        </p:nvCxnSpPr>
        <p:spPr>
          <a:xfrm>
            <a:off x="10895330" y="2295525"/>
            <a:ext cx="0" cy="43040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300720" y="3594735"/>
            <a:ext cx="657860" cy="13208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545830" y="4222115"/>
            <a:ext cx="1426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2.5</a:t>
            </a:r>
            <a:r>
              <a:rPr lang="zh-CN" altLang="en-US"/>
              <a:t>依次获取每步的动作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210175" y="4158615"/>
            <a:ext cx="1771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2.2</a:t>
            </a:r>
            <a:r>
              <a:rPr lang="zh-CN" altLang="en-US" sz="1600"/>
              <a:t>请求处理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10.5</a:t>
            </a:r>
            <a:r>
              <a:rPr lang="zh-CN" altLang="en-US" sz="2800" b="1" dirty="0"/>
              <a:t>  小结与思考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30300" y="1442085"/>
            <a:ext cx="978408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200" b="1"/>
              <a:t>通过本章的学习</a:t>
            </a:r>
            <a:endParaRPr lang="zh-CN" sz="2200"/>
          </a:p>
          <a:p>
            <a:pPr>
              <a:lnSpc>
                <a:spcPct val="150000"/>
              </a:lnSpc>
            </a:pPr>
            <a:r>
              <a:rPr lang="zh-CN" sz="2200"/>
              <a:t>（</a:t>
            </a:r>
            <a:r>
              <a:rPr lang="en-US" altLang="zh-CN" sz="2200"/>
              <a:t>1</a:t>
            </a:r>
            <a:r>
              <a:rPr lang="zh-CN" altLang="en-US" sz="2200"/>
              <a:t>）了解</a:t>
            </a:r>
            <a:r>
              <a:rPr lang="en-US" altLang="zh-CN" sz="2200"/>
              <a:t>Hadoop</a:t>
            </a:r>
            <a:r>
              <a:rPr lang="zh-CN" altLang="en-US" sz="2200"/>
              <a:t>集群的部署方式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2</a:t>
            </a:r>
            <a:r>
              <a:rPr lang="zh-CN" altLang="en-US" sz="2200"/>
              <a:t>）掌握</a:t>
            </a:r>
            <a:r>
              <a:rPr lang="en-US" altLang="zh-CN" sz="2200"/>
              <a:t>Ambari</a:t>
            </a:r>
            <a:r>
              <a:rPr lang="zh-CN" altLang="en-US" sz="2200"/>
              <a:t>的安装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3</a:t>
            </a:r>
            <a:r>
              <a:rPr lang="zh-CN" altLang="en-US" sz="2200"/>
              <a:t>）掌握</a:t>
            </a:r>
            <a:r>
              <a:rPr lang="en-US" altLang="zh-CN" sz="2200"/>
              <a:t>利用 Ambari管理 Hadoop 集群</a:t>
            </a:r>
            <a:endParaRPr lang="en-US" altLang="zh-CN" sz="2200"/>
          </a:p>
          <a:p>
            <a:pPr>
              <a:lnSpc>
                <a:spcPct val="150000"/>
              </a:lnSpc>
            </a:pPr>
            <a:r>
              <a:rPr lang="zh-CN" altLang="en-US" sz="2200"/>
              <a:t>（</a:t>
            </a:r>
            <a:r>
              <a:rPr lang="en-US" altLang="zh-CN" sz="2200"/>
              <a:t>4</a:t>
            </a:r>
            <a:r>
              <a:rPr lang="zh-CN" altLang="en-US" sz="2200"/>
              <a:t>）了解</a:t>
            </a:r>
            <a:r>
              <a:rPr lang="en-US" altLang="zh-CN" sz="2200"/>
              <a:t>Ambari</a:t>
            </a:r>
            <a:r>
              <a:rPr lang="zh-CN" altLang="en-US" sz="2200"/>
              <a:t>的架构和工作原理</a:t>
            </a:r>
            <a:endParaRPr lang="zh-CN" altLang="en-US" sz="2200"/>
          </a:p>
          <a:p>
            <a:pPr>
              <a:lnSpc>
                <a:spcPct val="150000"/>
              </a:lnSpc>
            </a:pPr>
            <a:endParaRPr lang="zh-CN" altLang="en-US" sz="2200"/>
          </a:p>
          <a:p>
            <a:pPr>
              <a:lnSpc>
                <a:spcPct val="150000"/>
              </a:lnSpc>
            </a:pP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 b="1"/>
              <a:t>扩展思考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>
                <a:sym typeface="+mn-ea"/>
              </a:rPr>
              <a:t>能否用</a:t>
            </a:r>
            <a:r>
              <a:rPr lang="en-US" altLang="zh-CN" sz="2200">
                <a:sym typeface="+mn-ea"/>
              </a:rPr>
              <a:t>Ambari</a:t>
            </a:r>
            <a:r>
              <a:rPr lang="zh-CN" altLang="en-US" sz="2200">
                <a:sym typeface="+mn-ea"/>
              </a:rPr>
              <a:t>部署其他</a:t>
            </a:r>
            <a:r>
              <a:rPr lang="en-US" altLang="zh-CN" sz="2200">
                <a:sym typeface="+mn-ea"/>
              </a:rPr>
              <a:t>Hadoop</a:t>
            </a:r>
            <a:r>
              <a:rPr lang="zh-CN" altLang="en-US" sz="2200">
                <a:sym typeface="+mn-ea"/>
              </a:rPr>
              <a:t>的发行版本，如</a:t>
            </a:r>
            <a:r>
              <a:rPr lang="en-US" altLang="zh-CN" sz="2200">
                <a:sym typeface="+mn-ea"/>
              </a:rPr>
              <a:t>CDH</a:t>
            </a:r>
            <a:r>
              <a:rPr lang="zh-CN" altLang="en-US" sz="2200">
                <a:sym typeface="+mn-ea"/>
              </a:rPr>
              <a:t>？请尝试。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>
                <a:sym typeface="+mn-ea"/>
              </a:rPr>
              <a:t>能否用免费版的</a:t>
            </a:r>
            <a:r>
              <a:rPr lang="en-US" sz="2200">
                <a:latin typeface="方正书宋简体" charset="0"/>
                <a:cs typeface="方正书宋简体" charset="0"/>
                <a:sym typeface="+mn-ea"/>
              </a:rPr>
              <a:t>Cloudera Manger</a:t>
            </a:r>
            <a:r>
              <a:rPr lang="zh-CN" altLang="en-US" sz="2200">
                <a:latin typeface="方正书宋简体" charset="0"/>
                <a:cs typeface="方正书宋简体" charset="0"/>
                <a:sym typeface="+mn-ea"/>
              </a:rPr>
              <a:t>部署</a:t>
            </a:r>
            <a:r>
              <a:rPr lang="en-US" altLang="zh-CN" sz="2200">
                <a:latin typeface="方正书宋简体" charset="0"/>
                <a:cs typeface="方正书宋简体" charset="0"/>
                <a:sym typeface="+mn-ea"/>
              </a:rPr>
              <a:t>CDH</a:t>
            </a:r>
            <a:r>
              <a:rPr lang="zh-CN" altLang="en-US" sz="2200">
                <a:latin typeface="方正书宋简体" charset="0"/>
                <a:cs typeface="方正书宋简体" charset="0"/>
                <a:sym typeface="+mn-ea"/>
              </a:rPr>
              <a:t>？</a:t>
            </a:r>
            <a:r>
              <a:rPr lang="zh-CN" altLang="en-US" sz="2200">
                <a:sym typeface="+mn-ea"/>
              </a:rPr>
              <a:t>请尝试。</a:t>
            </a:r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429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10.1</a:t>
            </a:r>
            <a:r>
              <a:rPr lang="zh-CN" altLang="en-US" sz="2800" b="1" dirty="0"/>
              <a:t>  简介</a:t>
            </a:r>
            <a:endParaRPr 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64895" y="1447165"/>
            <a:ext cx="980503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100"/>
              <a:t>    A</a:t>
            </a:r>
            <a:r>
              <a:rPr sz="2100"/>
              <a:t>mbari是完全开源的、Hadoop生态的集群部署、管理、监控的工具，旨在简化Hadoop的管理和使用</a:t>
            </a:r>
            <a:r>
              <a:rPr lang="zh-CN" altLang="en-US" sz="2100"/>
              <a:t>。它在</a:t>
            </a:r>
            <a:r>
              <a:rPr lang="en-US" altLang="zh-CN" sz="2100"/>
              <a:t>Hadoop</a:t>
            </a:r>
            <a:r>
              <a:rPr lang="zh-CN" altLang="en-US" sz="2100"/>
              <a:t>生态圈中的位置如下。</a:t>
            </a:r>
            <a:endParaRPr lang="zh-CN" altLang="en-US" sz="2100"/>
          </a:p>
        </p:txBody>
      </p:sp>
      <p:sp>
        <p:nvSpPr>
          <p:cNvPr id="18" name="文本框 17"/>
          <p:cNvSpPr txBox="1"/>
          <p:nvPr/>
        </p:nvSpPr>
        <p:spPr>
          <a:xfrm>
            <a:off x="4866005" y="6425565"/>
            <a:ext cx="2170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Hadoop</a:t>
            </a:r>
            <a:r>
              <a:rPr lang="zh-CN" altLang="en-US"/>
              <a:t>生态圈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312670" y="2439670"/>
            <a:ext cx="7277100" cy="6718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Ambari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（安装部署工具）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13305" y="3194685"/>
            <a:ext cx="737235" cy="3300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 rot="16200000">
            <a:off x="1444625" y="4523740"/>
            <a:ext cx="2446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Zookeeper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分布式协调服务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34055" y="3194050"/>
            <a:ext cx="697230" cy="24796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rot="16200000">
            <a:off x="2675890" y="4272915"/>
            <a:ext cx="1813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HBase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分布式数据库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18815" y="5784215"/>
            <a:ext cx="5449570" cy="6896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HDFS</a:t>
            </a:r>
            <a:endParaRPr lang="en-US" altLang="zh-CN"/>
          </a:p>
          <a:p>
            <a:pPr algn="ctr"/>
            <a:r>
              <a:rPr lang="zh-CN" altLang="en-US" sz="1400"/>
              <a:t>（分布式存储系统）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4042410" y="4866005"/>
            <a:ext cx="4625975" cy="6896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YARN</a:t>
            </a:r>
            <a:endParaRPr lang="en-US" altLang="zh-CN"/>
          </a:p>
          <a:p>
            <a:pPr algn="ctr"/>
            <a:r>
              <a:rPr lang="zh-CN" altLang="en-US" sz="1400"/>
              <a:t>（资源调度框架）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4057650" y="4115435"/>
            <a:ext cx="3323590" cy="553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MapReduce</a:t>
            </a:r>
            <a:endParaRPr lang="en-US" altLang="zh-CN"/>
          </a:p>
          <a:p>
            <a:pPr algn="ctr"/>
            <a:r>
              <a:rPr lang="zh-CN" altLang="en-US" sz="1400"/>
              <a:t>（离线计算）</a:t>
            </a:r>
            <a:endParaRPr lang="zh-CN" altLang="en-US" sz="1400"/>
          </a:p>
        </p:txBody>
      </p:sp>
      <p:sp>
        <p:nvSpPr>
          <p:cNvPr id="14" name="圆角矩形 13"/>
          <p:cNvSpPr/>
          <p:nvPr/>
        </p:nvSpPr>
        <p:spPr>
          <a:xfrm>
            <a:off x="7548245" y="4115435"/>
            <a:ext cx="945515" cy="5791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088130" y="3241675"/>
            <a:ext cx="748030" cy="548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4942840" y="3236595"/>
            <a:ext cx="709295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Pig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5735320" y="3241675"/>
            <a:ext cx="147066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Mahout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381240" y="3241675"/>
            <a:ext cx="111252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8962390" y="4850130"/>
            <a:ext cx="701040" cy="16294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946515" y="3221355"/>
            <a:ext cx="701040" cy="1470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8524240" y="5383530"/>
            <a:ext cx="1576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Sqoop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数据库</a:t>
            </a:r>
            <a:r>
              <a:rPr lang="en-US" altLang="zh-CN" sz="1400">
                <a:solidFill>
                  <a:schemeClr val="bg1"/>
                </a:solidFill>
              </a:rPr>
              <a:t>ETL</a:t>
            </a:r>
            <a:r>
              <a:rPr lang="zh-CN" altLang="en-US" sz="1400">
                <a:solidFill>
                  <a:schemeClr val="bg1"/>
                </a:solidFill>
              </a:rPr>
              <a:t>工具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8676640" y="3763010"/>
            <a:ext cx="1273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Flume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(</a:t>
            </a:r>
            <a:r>
              <a:rPr lang="zh-CN" altLang="en-US" sz="1400">
                <a:solidFill>
                  <a:schemeClr val="bg1"/>
                </a:solidFill>
              </a:rPr>
              <a:t>日志采集</a:t>
            </a:r>
            <a:r>
              <a:rPr lang="en-US" altLang="zh-CN" sz="1400">
                <a:solidFill>
                  <a:schemeClr val="bg1"/>
                </a:solidFill>
              </a:rPr>
              <a:t>)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46880" y="3769360"/>
            <a:ext cx="1461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数据分析引擎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5739130" y="3763010"/>
            <a:ext cx="1466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机器学习算法库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 rot="16200000">
            <a:off x="8076565" y="4537710"/>
            <a:ext cx="1576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</a:rPr>
              <a:t>数据采集引擎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55520" y="2393950"/>
            <a:ext cx="7391400" cy="77724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429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10.1.1</a:t>
            </a:r>
            <a:r>
              <a:rPr lang="zh-CN" altLang="en-US" sz="2800" b="1" dirty="0"/>
              <a:t>  </a:t>
            </a:r>
            <a:r>
              <a:rPr lang="zh-CN" sz="2800" b="1" dirty="0"/>
              <a:t>背景</a:t>
            </a:r>
            <a:endParaRPr 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38555" y="1653540"/>
            <a:ext cx="92627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200"/>
              <a:t>    Hadoop集群管理方式分为手工部署和工具部署</a:t>
            </a:r>
            <a:r>
              <a:rPr lang="zh-CN" altLang="en-US" sz="2200"/>
              <a:t>，而手工部署效率低。</a:t>
            </a:r>
            <a:endParaRPr lang="zh-CN" altLang="en-US" sz="2200"/>
          </a:p>
          <a:p>
            <a:pPr>
              <a:lnSpc>
                <a:spcPct val="150000"/>
              </a:lnSpc>
            </a:pPr>
            <a:r>
              <a:rPr lang="zh-CN" altLang="en-US" sz="2200"/>
              <a:t>工具部署是大规模集群的必然选择。</a:t>
            </a:r>
            <a:endParaRPr lang="zh-CN" altLang="en-US" sz="2200"/>
          </a:p>
        </p:txBody>
      </p:sp>
      <p:graphicFrame>
        <p:nvGraphicFramePr>
          <p:cNvPr id="5" name="表格 4"/>
          <p:cNvGraphicFramePr/>
          <p:nvPr/>
        </p:nvGraphicFramePr>
        <p:xfrm>
          <a:off x="788035" y="3878580"/>
          <a:ext cx="10617835" cy="143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15"/>
                <a:gridCol w="1606550"/>
                <a:gridCol w="2523490"/>
                <a:gridCol w="1518285"/>
                <a:gridCol w="2014855"/>
                <a:gridCol w="1348740"/>
              </a:tblGrid>
              <a:tr h="5035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工具名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所属机构　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开源性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社区支持性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易用性、稳定性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市场占有率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Cloudera Manger 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Cloudera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非开源，</a:t>
                      </a:r>
                      <a:endParaRPr lang="en-US" sz="1800" b="0">
                        <a:latin typeface="方正书宋简体" charset="0"/>
                        <a:cs typeface="方正书宋简体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分为免费版、收费版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不支持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易用、稳定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高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Ambari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Hortonwork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开源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支持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较易用、较稳定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方正书宋简体" charset="0"/>
                          <a:cs typeface="方正书宋简体" charset="0"/>
                        </a:rPr>
                        <a:t>较高</a:t>
                      </a:r>
                      <a:endParaRPr lang="en-US" altLang="en-US" sz="1800" b="0">
                        <a:latin typeface="方正书宋简体" charset="0"/>
                        <a:ea typeface="方正书宋简体" charset="0"/>
                        <a:cs typeface="方正书宋简体" charset="0"/>
                      </a:endParaRPr>
                    </a:p>
                  </a:txBody>
                  <a:tcPr marL="68580" marR="68580" marT="0" marB="0" vert="horz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38555" y="3080385"/>
            <a:ext cx="847344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200"/>
              <a:t>    Cloudera</a:t>
            </a:r>
            <a:r>
              <a:rPr lang="zh-CN" altLang="en-US" sz="2200"/>
              <a:t>、</a:t>
            </a:r>
            <a:r>
              <a:rPr lang="en-US" sz="2200">
                <a:latin typeface="方正书宋简体" charset="0"/>
                <a:cs typeface="方正书宋简体" charset="0"/>
                <a:sym typeface="+mn-ea"/>
              </a:rPr>
              <a:t>Ambari</a:t>
            </a:r>
            <a:r>
              <a:rPr lang="zh-CN" altLang="en-US" sz="2200">
                <a:latin typeface="方正书宋简体" charset="0"/>
                <a:cs typeface="方正书宋简体" charset="0"/>
                <a:sym typeface="+mn-ea"/>
              </a:rPr>
              <a:t>集群工具比较：</a:t>
            </a:r>
            <a:endParaRPr lang="zh-CN" altLang="en-US" sz="2200">
              <a:latin typeface="方正书宋简体" charset="0"/>
              <a:cs typeface="方正书宋简体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4292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10.1.2</a:t>
            </a:r>
            <a:r>
              <a:rPr lang="zh-CN" altLang="en-US" sz="2800" b="1" dirty="0"/>
              <a:t>  关于</a:t>
            </a:r>
            <a:r>
              <a:rPr lang="en-US" altLang="zh-CN" sz="2800" b="1" dirty="0"/>
              <a:t>Ambari</a:t>
            </a:r>
            <a:endParaRPr lang="en-US" altLang="zh-CN" sz="2800" b="1" dirty="0"/>
          </a:p>
        </p:txBody>
      </p:sp>
      <p:grpSp>
        <p:nvGrpSpPr>
          <p:cNvPr id="26" name="组合 25"/>
          <p:cNvGrpSpPr/>
          <p:nvPr>
            <p:custDataLst>
              <p:tags r:id="rId1"/>
            </p:custDataLst>
          </p:nvPr>
        </p:nvGrpSpPr>
        <p:grpSpPr>
          <a:xfrm>
            <a:off x="6925737" y="4010615"/>
            <a:ext cx="1008000" cy="1008000"/>
            <a:chOff x="7126514" y="2833914"/>
            <a:chExt cx="1190172" cy="1190172"/>
          </a:xfrm>
        </p:grpSpPr>
        <p:sp>
          <p:nvSpPr>
            <p:cNvPr id="27" name="椭圆 26"/>
            <p:cNvSpPr/>
            <p:nvPr>
              <p:custDataLst>
                <p:tags r:id="rId2"/>
              </p:custDataLst>
            </p:nvPr>
          </p:nvSpPr>
          <p:spPr>
            <a:xfrm>
              <a:off x="7126514" y="2833914"/>
              <a:ext cx="1190172" cy="1190172"/>
            </a:xfrm>
            <a:prstGeom prst="ellipse">
              <a:avLst/>
            </a:prstGeom>
            <a:solidFill>
              <a:srgbClr val="EED054"/>
            </a:solidFill>
            <a:ln>
              <a:noFill/>
            </a:ln>
          </p:spPr>
          <p:style>
            <a:lnRef idx="2">
              <a:srgbClr val="FE8A57">
                <a:shade val="50000"/>
              </a:srgbClr>
            </a:lnRef>
            <a:fillRef idx="1">
              <a:srgbClr val="FE8A57"/>
            </a:fillRef>
            <a:effectRef idx="0">
              <a:srgbClr val="FE8A57"/>
            </a:effectRef>
            <a:fontRef idx="minor">
              <a:sysClr val="window" lastClr="FFFFFF"/>
            </a:fontRef>
          </p:style>
          <p:txBody>
            <a:bodyPr wrap="square"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8" name="KSO_Shape"/>
            <p:cNvSpPr/>
            <p:nvPr>
              <p:custDataLst>
                <p:tags r:id="rId3"/>
              </p:custDataLst>
            </p:nvPr>
          </p:nvSpPr>
          <p:spPr>
            <a:xfrm>
              <a:off x="7472170" y="3105754"/>
              <a:ext cx="498860" cy="646492"/>
            </a:xfrm>
            <a:custGeom>
              <a:avLst/>
              <a:gdLst>
                <a:gd name="connsiteX0" fmla="*/ 119442 w 2112807"/>
                <a:gd name="connsiteY0" fmla="*/ 0 h 3733939"/>
                <a:gd name="connsiteX1" fmla="*/ 238884 w 2112807"/>
                <a:gd name="connsiteY1" fmla="*/ 119442 h 3733939"/>
                <a:gd name="connsiteX2" fmla="*/ 165934 w 2112807"/>
                <a:gd name="connsiteY2" fmla="*/ 229498 h 3733939"/>
                <a:gd name="connsiteX3" fmla="*/ 142301 w 2112807"/>
                <a:gd name="connsiteY3" fmla="*/ 234269 h 3733939"/>
                <a:gd name="connsiteX4" fmla="*/ 142301 w 2112807"/>
                <a:gd name="connsiteY4" fmla="*/ 412408 h 3733939"/>
                <a:gd name="connsiteX5" fmla="*/ 159590 w 2112807"/>
                <a:gd name="connsiteY5" fmla="*/ 392780 h 3733939"/>
                <a:gd name="connsiteX6" fmla="*/ 2112807 w 2112807"/>
                <a:gd name="connsiteY6" fmla="*/ 464309 h 3733939"/>
                <a:gd name="connsiteX7" fmla="*/ 2112807 w 2112807"/>
                <a:gd name="connsiteY7" fmla="*/ 1976477 h 3733939"/>
                <a:gd name="connsiteX8" fmla="*/ 159590 w 2112807"/>
                <a:gd name="connsiteY8" fmla="*/ 1904948 h 3733939"/>
                <a:gd name="connsiteX9" fmla="*/ 142301 w 2112807"/>
                <a:gd name="connsiteY9" fmla="*/ 1924576 h 3733939"/>
                <a:gd name="connsiteX10" fmla="*/ 142301 w 2112807"/>
                <a:gd name="connsiteY10" fmla="*/ 3733939 h 3733939"/>
                <a:gd name="connsiteX11" fmla="*/ 96582 w 2112807"/>
                <a:gd name="connsiteY11" fmla="*/ 3733939 h 3733939"/>
                <a:gd name="connsiteX12" fmla="*/ 96582 w 2112807"/>
                <a:gd name="connsiteY12" fmla="*/ 234269 h 3733939"/>
                <a:gd name="connsiteX13" fmla="*/ 72950 w 2112807"/>
                <a:gd name="connsiteY13" fmla="*/ 229498 h 3733939"/>
                <a:gd name="connsiteX14" fmla="*/ 0 w 2112807"/>
                <a:gd name="connsiteY14" fmla="*/ 119442 h 3733939"/>
                <a:gd name="connsiteX15" fmla="*/ 119442 w 2112807"/>
                <a:gd name="connsiteY15" fmla="*/ 0 h 373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2807" h="3733939">
                  <a:moveTo>
                    <a:pt x="119442" y="0"/>
                  </a:moveTo>
                  <a:cubicBezTo>
                    <a:pt x="185408" y="0"/>
                    <a:pt x="238884" y="53476"/>
                    <a:pt x="238884" y="119442"/>
                  </a:cubicBezTo>
                  <a:cubicBezTo>
                    <a:pt x="238884" y="168916"/>
                    <a:pt x="208804" y="211365"/>
                    <a:pt x="165934" y="229498"/>
                  </a:cubicBezTo>
                  <a:lnTo>
                    <a:pt x="142301" y="234269"/>
                  </a:lnTo>
                  <a:lnTo>
                    <a:pt x="142301" y="412408"/>
                  </a:lnTo>
                  <a:lnTo>
                    <a:pt x="159590" y="392780"/>
                  </a:lnTo>
                  <a:cubicBezTo>
                    <a:pt x="810663" y="-273233"/>
                    <a:pt x="1461735" y="1278149"/>
                    <a:pt x="2112807" y="464309"/>
                  </a:cubicBezTo>
                  <a:lnTo>
                    <a:pt x="2112807" y="1976477"/>
                  </a:lnTo>
                  <a:cubicBezTo>
                    <a:pt x="1461735" y="2790317"/>
                    <a:pt x="810663" y="1238935"/>
                    <a:pt x="159590" y="1904948"/>
                  </a:cubicBezTo>
                  <a:lnTo>
                    <a:pt x="142301" y="1924576"/>
                  </a:lnTo>
                  <a:lnTo>
                    <a:pt x="142301" y="3733939"/>
                  </a:lnTo>
                  <a:lnTo>
                    <a:pt x="96582" y="3733939"/>
                  </a:lnTo>
                  <a:lnTo>
                    <a:pt x="96582" y="234269"/>
                  </a:lnTo>
                  <a:lnTo>
                    <a:pt x="72950" y="229498"/>
                  </a:lnTo>
                  <a:cubicBezTo>
                    <a:pt x="30080" y="211365"/>
                    <a:pt x="0" y="168916"/>
                    <a:pt x="0" y="119442"/>
                  </a:cubicBezTo>
                  <a:cubicBezTo>
                    <a:pt x="0" y="53476"/>
                    <a:pt x="53476" y="0"/>
                    <a:pt x="1194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style>
            <a:lnRef idx="2">
              <a:srgbClr val="FE8A57">
                <a:shade val="50000"/>
              </a:srgbClr>
            </a:lnRef>
            <a:fillRef idx="1">
              <a:srgbClr val="FE8A57"/>
            </a:fillRef>
            <a:effectRef idx="0">
              <a:srgbClr val="FE8A57"/>
            </a:effectRef>
            <a:fontRef idx="minor">
              <a:sysClr val="window" lastClr="FFFFFF"/>
            </a:fontRef>
          </p:style>
          <p:txBody>
            <a:bodyPr wrap="square" bIns="684000" anchor="ctr">
              <a:normAutofit fontScale="25000" lnSpcReduction="20000"/>
            </a:bodyPr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4"/>
            </p:custDataLst>
          </p:nvPr>
        </p:nvGrpSpPr>
        <p:grpSpPr>
          <a:xfrm>
            <a:off x="4210534" y="3977425"/>
            <a:ext cx="1008000" cy="1008000"/>
            <a:chOff x="3875314" y="2833914"/>
            <a:chExt cx="1190172" cy="1190172"/>
          </a:xfrm>
        </p:grpSpPr>
        <p:sp>
          <p:nvSpPr>
            <p:cNvPr id="32" name="椭圆 31"/>
            <p:cNvSpPr/>
            <p:nvPr>
              <p:custDataLst>
                <p:tags r:id="rId5"/>
              </p:custDataLst>
            </p:nvPr>
          </p:nvSpPr>
          <p:spPr>
            <a:xfrm>
              <a:off x="3875314" y="2833914"/>
              <a:ext cx="1190172" cy="1190172"/>
            </a:xfrm>
            <a:prstGeom prst="ellipse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rgbClr val="FE8A57">
                <a:shade val="50000"/>
              </a:srgbClr>
            </a:lnRef>
            <a:fillRef idx="1">
              <a:srgbClr val="FE8A57"/>
            </a:fillRef>
            <a:effectRef idx="0">
              <a:srgbClr val="FE8A57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4" name="KSO_Shape"/>
            <p:cNvSpPr/>
            <p:nvPr>
              <p:custDataLst>
                <p:tags r:id="rId6"/>
              </p:custDataLst>
            </p:nvPr>
          </p:nvSpPr>
          <p:spPr bwMode="auto">
            <a:xfrm rot="1800000">
              <a:off x="4253670" y="3032564"/>
              <a:ext cx="433460" cy="710590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7"/>
            </p:custDataLst>
          </p:nvPr>
        </p:nvGrpSpPr>
        <p:grpSpPr>
          <a:xfrm>
            <a:off x="5553411" y="1858337"/>
            <a:ext cx="1008000" cy="1008000"/>
            <a:chOff x="5500914" y="1297061"/>
            <a:chExt cx="1190172" cy="1190172"/>
          </a:xfrm>
        </p:grpSpPr>
        <p:sp>
          <p:nvSpPr>
            <p:cNvPr id="37" name="椭圆 36"/>
            <p:cNvSpPr/>
            <p:nvPr>
              <p:custDataLst>
                <p:tags r:id="rId8"/>
              </p:custDataLst>
            </p:nvPr>
          </p:nvSpPr>
          <p:spPr>
            <a:xfrm>
              <a:off x="5500914" y="1297061"/>
              <a:ext cx="1190172" cy="1190172"/>
            </a:xfrm>
            <a:prstGeom prst="ellipse">
              <a:avLst/>
            </a:prstGeom>
            <a:solidFill>
              <a:srgbClr val="FE8A57"/>
            </a:solidFill>
            <a:ln>
              <a:noFill/>
            </a:ln>
          </p:spPr>
          <p:style>
            <a:lnRef idx="2">
              <a:srgbClr val="FE8A57">
                <a:shade val="50000"/>
              </a:srgbClr>
            </a:lnRef>
            <a:fillRef idx="1">
              <a:srgbClr val="FE8A57"/>
            </a:fillRef>
            <a:effectRef idx="0">
              <a:srgbClr val="FE8A57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9" name="KSO_Shape"/>
            <p:cNvSpPr/>
            <p:nvPr>
              <p:custDataLst>
                <p:tags r:id="rId9"/>
              </p:custDataLst>
            </p:nvPr>
          </p:nvSpPr>
          <p:spPr bwMode="auto">
            <a:xfrm>
              <a:off x="5769675" y="1544962"/>
              <a:ext cx="652649" cy="664838"/>
            </a:xfrm>
            <a:custGeom>
              <a:avLst/>
              <a:gdLst>
                <a:gd name="T0" fmla="*/ 2147483646 w 4946"/>
                <a:gd name="T1" fmla="*/ 0 h 5041"/>
                <a:gd name="T2" fmla="*/ 2147483646 w 4946"/>
                <a:gd name="T3" fmla="*/ 2147483646 h 5041"/>
                <a:gd name="T4" fmla="*/ 2147483646 w 4946"/>
                <a:gd name="T5" fmla="*/ 2147483646 h 5041"/>
                <a:gd name="T6" fmla="*/ 2147483646 w 4946"/>
                <a:gd name="T7" fmla="*/ 2147483646 h 5041"/>
                <a:gd name="T8" fmla="*/ 2147483646 w 4946"/>
                <a:gd name="T9" fmla="*/ 2147483646 h 5041"/>
                <a:gd name="T10" fmla="*/ 2147483646 w 4946"/>
                <a:gd name="T11" fmla="*/ 2147483646 h 5041"/>
                <a:gd name="T12" fmla="*/ 2147483646 w 4946"/>
                <a:gd name="T13" fmla="*/ 2147483646 h 5041"/>
                <a:gd name="T14" fmla="*/ 2147483646 w 4946"/>
                <a:gd name="T15" fmla="*/ 2147483646 h 5041"/>
                <a:gd name="T16" fmla="*/ 2147483646 w 4946"/>
                <a:gd name="T17" fmla="*/ 2147483646 h 5041"/>
                <a:gd name="T18" fmla="*/ 2147483646 w 4946"/>
                <a:gd name="T19" fmla="*/ 2147483646 h 5041"/>
                <a:gd name="T20" fmla="*/ 2147483646 w 4946"/>
                <a:gd name="T21" fmla="*/ 2147483646 h 5041"/>
                <a:gd name="T22" fmla="*/ 2147483646 w 4946"/>
                <a:gd name="T23" fmla="*/ 2147483646 h 5041"/>
                <a:gd name="T24" fmla="*/ 2147483646 w 4946"/>
                <a:gd name="T25" fmla="*/ 2147483646 h 5041"/>
                <a:gd name="T26" fmla="*/ 2147483646 w 4946"/>
                <a:gd name="T27" fmla="*/ 2147483646 h 5041"/>
                <a:gd name="T28" fmla="*/ 2147483646 w 4946"/>
                <a:gd name="T29" fmla="*/ 2147483646 h 5041"/>
                <a:gd name="T30" fmla="*/ 2147483646 w 4946"/>
                <a:gd name="T31" fmla="*/ 2147483646 h 5041"/>
                <a:gd name="T32" fmla="*/ 2147483646 w 4946"/>
                <a:gd name="T33" fmla="*/ 2147483646 h 5041"/>
                <a:gd name="T34" fmla="*/ 2147483646 w 4946"/>
                <a:gd name="T35" fmla="*/ 2147483646 h 5041"/>
                <a:gd name="T36" fmla="*/ 2147483646 w 4946"/>
                <a:gd name="T37" fmla="*/ 2147483646 h 5041"/>
                <a:gd name="T38" fmla="*/ 2147483646 w 4946"/>
                <a:gd name="T39" fmla="*/ 2147483646 h 5041"/>
                <a:gd name="T40" fmla="*/ 2147483646 w 4946"/>
                <a:gd name="T41" fmla="*/ 2147483646 h 5041"/>
                <a:gd name="T42" fmla="*/ 2147483646 w 4946"/>
                <a:gd name="T43" fmla="*/ 2147483646 h 5041"/>
                <a:gd name="T44" fmla="*/ 2147483646 w 4946"/>
                <a:gd name="T45" fmla="*/ 2147483646 h 5041"/>
                <a:gd name="T46" fmla="*/ 2147483646 w 4946"/>
                <a:gd name="T47" fmla="*/ 2147483646 h 5041"/>
                <a:gd name="T48" fmla="*/ 2147483646 w 4946"/>
                <a:gd name="T49" fmla="*/ 2147483646 h 5041"/>
                <a:gd name="T50" fmla="*/ 2147483646 w 4946"/>
                <a:gd name="T51" fmla="*/ 2147483646 h 5041"/>
                <a:gd name="T52" fmla="*/ 2147483646 w 4946"/>
                <a:gd name="T53" fmla="*/ 2147483646 h 5041"/>
                <a:gd name="T54" fmla="*/ 0 w 4946"/>
                <a:gd name="T55" fmla="*/ 2147483646 h 5041"/>
                <a:gd name="T56" fmla="*/ 2147483646 w 4946"/>
                <a:gd name="T57" fmla="*/ 2147483646 h 5041"/>
                <a:gd name="T58" fmla="*/ 2147483646 w 4946"/>
                <a:gd name="T59" fmla="*/ 2147483646 h 5041"/>
                <a:gd name="T60" fmla="*/ 2147483646 w 4946"/>
                <a:gd name="T61" fmla="*/ 2147483646 h 5041"/>
                <a:gd name="T62" fmla="*/ 2147483646 w 4946"/>
                <a:gd name="T63" fmla="*/ 2147483646 h 5041"/>
                <a:gd name="T64" fmla="*/ 2147483646 w 4946"/>
                <a:gd name="T65" fmla="*/ 2147483646 h 5041"/>
                <a:gd name="T66" fmla="*/ 2147483646 w 4946"/>
                <a:gd name="T67" fmla="*/ 2147483646 h 5041"/>
                <a:gd name="T68" fmla="*/ 2147483646 w 4946"/>
                <a:gd name="T69" fmla="*/ 2147483646 h 5041"/>
                <a:gd name="T70" fmla="*/ 2147483646 w 4946"/>
                <a:gd name="T71" fmla="*/ 2147483646 h 5041"/>
                <a:gd name="T72" fmla="*/ 2147483646 w 4946"/>
                <a:gd name="T73" fmla="*/ 2147483646 h 5041"/>
                <a:gd name="T74" fmla="*/ 2147483646 w 4946"/>
                <a:gd name="T75" fmla="*/ 2147483646 h 5041"/>
                <a:gd name="T76" fmla="*/ 2147483646 w 4946"/>
                <a:gd name="T77" fmla="*/ 2147483646 h 5041"/>
                <a:gd name="T78" fmla="*/ 2147483646 w 4946"/>
                <a:gd name="T79" fmla="*/ 2147483646 h 5041"/>
                <a:gd name="T80" fmla="*/ 2147483646 w 4946"/>
                <a:gd name="T81" fmla="*/ 2147483646 h 5041"/>
                <a:gd name="T82" fmla="*/ 2147483646 w 4946"/>
                <a:gd name="T83" fmla="*/ 2147483646 h 5041"/>
                <a:gd name="T84" fmla="*/ 2147483646 w 4946"/>
                <a:gd name="T85" fmla="*/ 2147483646 h 5041"/>
                <a:gd name="T86" fmla="*/ 2147483646 w 4946"/>
                <a:gd name="T87" fmla="*/ 2147483646 h 5041"/>
                <a:gd name="T88" fmla="*/ 2147483646 w 4946"/>
                <a:gd name="T89" fmla="*/ 2147483646 h 5041"/>
                <a:gd name="T90" fmla="*/ 2147483646 w 4946"/>
                <a:gd name="T91" fmla="*/ 2147483646 h 5041"/>
                <a:gd name="T92" fmla="*/ 2147483646 w 4946"/>
                <a:gd name="T93" fmla="*/ 2147483646 h 5041"/>
                <a:gd name="T94" fmla="*/ 2147483646 w 4946"/>
                <a:gd name="T95" fmla="*/ 2147483646 h 5041"/>
                <a:gd name="T96" fmla="*/ 2147483646 w 4946"/>
                <a:gd name="T97" fmla="*/ 2147483646 h 5041"/>
                <a:gd name="T98" fmla="*/ 2147483646 w 4946"/>
                <a:gd name="T99" fmla="*/ 2147483646 h 5041"/>
                <a:gd name="T100" fmla="*/ 2147483646 w 4946"/>
                <a:gd name="T101" fmla="*/ 2147483646 h 5041"/>
                <a:gd name="T102" fmla="*/ 2147483646 w 4946"/>
                <a:gd name="T103" fmla="*/ 2147483646 h 5041"/>
                <a:gd name="T104" fmla="*/ 2147483646 w 4946"/>
                <a:gd name="T105" fmla="*/ 2147483646 h 5041"/>
                <a:gd name="T106" fmla="*/ 2147483646 w 4946"/>
                <a:gd name="T107" fmla="*/ 2147483646 h 5041"/>
                <a:gd name="T108" fmla="*/ 2147483646 w 4946"/>
                <a:gd name="T109" fmla="*/ 2147483646 h 5041"/>
                <a:gd name="T110" fmla="*/ 2147483646 w 4946"/>
                <a:gd name="T111" fmla="*/ 2147483646 h 5041"/>
                <a:gd name="T112" fmla="*/ 2147483646 w 4946"/>
                <a:gd name="T113" fmla="*/ 2147483646 h 5041"/>
                <a:gd name="T114" fmla="*/ 2147483646 w 4946"/>
                <a:gd name="T115" fmla="*/ 2147483646 h 5041"/>
                <a:gd name="T116" fmla="*/ 2147483646 w 4946"/>
                <a:gd name="T117" fmla="*/ 2147483646 h 50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946" h="5041">
                  <a:moveTo>
                    <a:pt x="4946" y="532"/>
                  </a:moveTo>
                  <a:lnTo>
                    <a:pt x="4534" y="270"/>
                  </a:lnTo>
                  <a:lnTo>
                    <a:pt x="4106" y="0"/>
                  </a:lnTo>
                  <a:lnTo>
                    <a:pt x="2142" y="3139"/>
                  </a:lnTo>
                  <a:lnTo>
                    <a:pt x="2117" y="3136"/>
                  </a:lnTo>
                  <a:lnTo>
                    <a:pt x="2091" y="3134"/>
                  </a:lnTo>
                  <a:lnTo>
                    <a:pt x="2066" y="3133"/>
                  </a:lnTo>
                  <a:lnTo>
                    <a:pt x="2039" y="3133"/>
                  </a:lnTo>
                  <a:lnTo>
                    <a:pt x="2014" y="3134"/>
                  </a:lnTo>
                  <a:lnTo>
                    <a:pt x="1989" y="3136"/>
                  </a:lnTo>
                  <a:lnTo>
                    <a:pt x="1963" y="3138"/>
                  </a:lnTo>
                  <a:lnTo>
                    <a:pt x="1938" y="3142"/>
                  </a:lnTo>
                  <a:lnTo>
                    <a:pt x="1912" y="3147"/>
                  </a:lnTo>
                  <a:lnTo>
                    <a:pt x="1888" y="3153"/>
                  </a:lnTo>
                  <a:lnTo>
                    <a:pt x="1862" y="3160"/>
                  </a:lnTo>
                  <a:lnTo>
                    <a:pt x="1838" y="3168"/>
                  </a:lnTo>
                  <a:lnTo>
                    <a:pt x="1813" y="3177"/>
                  </a:lnTo>
                  <a:lnTo>
                    <a:pt x="1789" y="3188"/>
                  </a:lnTo>
                  <a:lnTo>
                    <a:pt x="1765" y="3200"/>
                  </a:lnTo>
                  <a:lnTo>
                    <a:pt x="1742" y="3212"/>
                  </a:lnTo>
                  <a:lnTo>
                    <a:pt x="1719" y="3226"/>
                  </a:lnTo>
                  <a:lnTo>
                    <a:pt x="1695" y="3242"/>
                  </a:lnTo>
                  <a:lnTo>
                    <a:pt x="1673" y="3259"/>
                  </a:lnTo>
                  <a:lnTo>
                    <a:pt x="1651" y="3277"/>
                  </a:lnTo>
                  <a:lnTo>
                    <a:pt x="1629" y="3297"/>
                  </a:lnTo>
                  <a:lnTo>
                    <a:pt x="1609" y="3317"/>
                  </a:lnTo>
                  <a:lnTo>
                    <a:pt x="1587" y="3339"/>
                  </a:lnTo>
                  <a:lnTo>
                    <a:pt x="1568" y="3363"/>
                  </a:lnTo>
                  <a:lnTo>
                    <a:pt x="1547" y="3388"/>
                  </a:lnTo>
                  <a:lnTo>
                    <a:pt x="1529" y="3415"/>
                  </a:lnTo>
                  <a:lnTo>
                    <a:pt x="1510" y="3442"/>
                  </a:lnTo>
                  <a:lnTo>
                    <a:pt x="1492" y="3472"/>
                  </a:lnTo>
                  <a:lnTo>
                    <a:pt x="1475" y="3503"/>
                  </a:lnTo>
                  <a:lnTo>
                    <a:pt x="1459" y="3536"/>
                  </a:lnTo>
                  <a:lnTo>
                    <a:pt x="1442" y="3570"/>
                  </a:lnTo>
                  <a:lnTo>
                    <a:pt x="1427" y="3605"/>
                  </a:lnTo>
                  <a:lnTo>
                    <a:pt x="1411" y="3653"/>
                  </a:lnTo>
                  <a:lnTo>
                    <a:pt x="1393" y="3699"/>
                  </a:lnTo>
                  <a:lnTo>
                    <a:pt x="1373" y="3744"/>
                  </a:lnTo>
                  <a:lnTo>
                    <a:pt x="1354" y="3787"/>
                  </a:lnTo>
                  <a:lnTo>
                    <a:pt x="1332" y="3828"/>
                  </a:lnTo>
                  <a:lnTo>
                    <a:pt x="1311" y="3868"/>
                  </a:lnTo>
                  <a:lnTo>
                    <a:pt x="1289" y="3908"/>
                  </a:lnTo>
                  <a:lnTo>
                    <a:pt x="1265" y="3944"/>
                  </a:lnTo>
                  <a:lnTo>
                    <a:pt x="1241" y="3981"/>
                  </a:lnTo>
                  <a:lnTo>
                    <a:pt x="1216" y="4016"/>
                  </a:lnTo>
                  <a:lnTo>
                    <a:pt x="1191" y="4048"/>
                  </a:lnTo>
                  <a:lnTo>
                    <a:pt x="1165" y="4081"/>
                  </a:lnTo>
                  <a:lnTo>
                    <a:pt x="1139" y="4111"/>
                  </a:lnTo>
                  <a:lnTo>
                    <a:pt x="1111" y="4141"/>
                  </a:lnTo>
                  <a:lnTo>
                    <a:pt x="1084" y="4170"/>
                  </a:lnTo>
                  <a:lnTo>
                    <a:pt x="1056" y="4197"/>
                  </a:lnTo>
                  <a:lnTo>
                    <a:pt x="1028" y="4222"/>
                  </a:lnTo>
                  <a:lnTo>
                    <a:pt x="999" y="4248"/>
                  </a:lnTo>
                  <a:lnTo>
                    <a:pt x="970" y="4271"/>
                  </a:lnTo>
                  <a:lnTo>
                    <a:pt x="940" y="4295"/>
                  </a:lnTo>
                  <a:lnTo>
                    <a:pt x="911" y="4316"/>
                  </a:lnTo>
                  <a:lnTo>
                    <a:pt x="881" y="4337"/>
                  </a:lnTo>
                  <a:lnTo>
                    <a:pt x="852" y="4356"/>
                  </a:lnTo>
                  <a:lnTo>
                    <a:pt x="821" y="4375"/>
                  </a:lnTo>
                  <a:lnTo>
                    <a:pt x="792" y="4393"/>
                  </a:lnTo>
                  <a:lnTo>
                    <a:pt x="761" y="4410"/>
                  </a:lnTo>
                  <a:lnTo>
                    <a:pt x="731" y="4425"/>
                  </a:lnTo>
                  <a:lnTo>
                    <a:pt x="701" y="4440"/>
                  </a:lnTo>
                  <a:lnTo>
                    <a:pt x="671" y="4455"/>
                  </a:lnTo>
                  <a:lnTo>
                    <a:pt x="641" y="4468"/>
                  </a:lnTo>
                  <a:lnTo>
                    <a:pt x="611" y="4480"/>
                  </a:lnTo>
                  <a:lnTo>
                    <a:pt x="582" y="4492"/>
                  </a:lnTo>
                  <a:lnTo>
                    <a:pt x="524" y="4513"/>
                  </a:lnTo>
                  <a:lnTo>
                    <a:pt x="468" y="4531"/>
                  </a:lnTo>
                  <a:lnTo>
                    <a:pt x="413" y="4547"/>
                  </a:lnTo>
                  <a:lnTo>
                    <a:pt x="359" y="4561"/>
                  </a:lnTo>
                  <a:lnTo>
                    <a:pt x="309" y="4572"/>
                  </a:lnTo>
                  <a:lnTo>
                    <a:pt x="261" y="4581"/>
                  </a:lnTo>
                  <a:lnTo>
                    <a:pt x="215" y="4588"/>
                  </a:lnTo>
                  <a:lnTo>
                    <a:pt x="174" y="4594"/>
                  </a:lnTo>
                  <a:lnTo>
                    <a:pt x="135" y="4598"/>
                  </a:lnTo>
                  <a:lnTo>
                    <a:pt x="102" y="4601"/>
                  </a:lnTo>
                  <a:lnTo>
                    <a:pt x="72" y="4603"/>
                  </a:lnTo>
                  <a:lnTo>
                    <a:pt x="47" y="4604"/>
                  </a:lnTo>
                  <a:lnTo>
                    <a:pt x="12" y="4605"/>
                  </a:lnTo>
                  <a:lnTo>
                    <a:pt x="0" y="4605"/>
                  </a:lnTo>
                  <a:lnTo>
                    <a:pt x="17" y="4616"/>
                  </a:lnTo>
                  <a:lnTo>
                    <a:pt x="68" y="4645"/>
                  </a:lnTo>
                  <a:lnTo>
                    <a:pt x="105" y="4666"/>
                  </a:lnTo>
                  <a:lnTo>
                    <a:pt x="150" y="4689"/>
                  </a:lnTo>
                  <a:lnTo>
                    <a:pt x="201" y="4714"/>
                  </a:lnTo>
                  <a:lnTo>
                    <a:pt x="258" y="4743"/>
                  </a:lnTo>
                  <a:lnTo>
                    <a:pt x="321" y="4773"/>
                  </a:lnTo>
                  <a:lnTo>
                    <a:pt x="390" y="4802"/>
                  </a:lnTo>
                  <a:lnTo>
                    <a:pt x="466" y="4833"/>
                  </a:lnTo>
                  <a:lnTo>
                    <a:pt x="545" y="4863"/>
                  </a:lnTo>
                  <a:lnTo>
                    <a:pt x="587" y="4878"/>
                  </a:lnTo>
                  <a:lnTo>
                    <a:pt x="630" y="4893"/>
                  </a:lnTo>
                  <a:lnTo>
                    <a:pt x="673" y="4908"/>
                  </a:lnTo>
                  <a:lnTo>
                    <a:pt x="718" y="4921"/>
                  </a:lnTo>
                  <a:lnTo>
                    <a:pt x="764" y="4935"/>
                  </a:lnTo>
                  <a:lnTo>
                    <a:pt x="811" y="4949"/>
                  </a:lnTo>
                  <a:lnTo>
                    <a:pt x="858" y="4961"/>
                  </a:lnTo>
                  <a:lnTo>
                    <a:pt x="907" y="4973"/>
                  </a:lnTo>
                  <a:lnTo>
                    <a:pt x="956" y="4983"/>
                  </a:lnTo>
                  <a:lnTo>
                    <a:pt x="1006" y="4995"/>
                  </a:lnTo>
                  <a:lnTo>
                    <a:pt x="1057" y="5004"/>
                  </a:lnTo>
                  <a:lnTo>
                    <a:pt x="1108" y="5012"/>
                  </a:lnTo>
                  <a:lnTo>
                    <a:pt x="1160" y="5020"/>
                  </a:lnTo>
                  <a:lnTo>
                    <a:pt x="1213" y="5026"/>
                  </a:lnTo>
                  <a:lnTo>
                    <a:pt x="1266" y="5032"/>
                  </a:lnTo>
                  <a:lnTo>
                    <a:pt x="1320" y="5036"/>
                  </a:lnTo>
                  <a:lnTo>
                    <a:pt x="1374" y="5039"/>
                  </a:lnTo>
                  <a:lnTo>
                    <a:pt x="1429" y="5040"/>
                  </a:lnTo>
                  <a:lnTo>
                    <a:pt x="1484" y="5041"/>
                  </a:lnTo>
                  <a:lnTo>
                    <a:pt x="1539" y="5040"/>
                  </a:lnTo>
                  <a:lnTo>
                    <a:pt x="1594" y="5037"/>
                  </a:lnTo>
                  <a:lnTo>
                    <a:pt x="1650" y="5033"/>
                  </a:lnTo>
                  <a:lnTo>
                    <a:pt x="1706" y="5027"/>
                  </a:lnTo>
                  <a:lnTo>
                    <a:pt x="1762" y="5019"/>
                  </a:lnTo>
                  <a:lnTo>
                    <a:pt x="1818" y="5010"/>
                  </a:lnTo>
                  <a:lnTo>
                    <a:pt x="1874" y="4999"/>
                  </a:lnTo>
                  <a:lnTo>
                    <a:pt x="1930" y="4985"/>
                  </a:lnTo>
                  <a:lnTo>
                    <a:pt x="1986" y="4970"/>
                  </a:lnTo>
                  <a:lnTo>
                    <a:pt x="2043" y="4953"/>
                  </a:lnTo>
                  <a:lnTo>
                    <a:pt x="2099" y="4933"/>
                  </a:lnTo>
                  <a:lnTo>
                    <a:pt x="2155" y="4912"/>
                  </a:lnTo>
                  <a:lnTo>
                    <a:pt x="2210" y="4888"/>
                  </a:lnTo>
                  <a:lnTo>
                    <a:pt x="2265" y="4862"/>
                  </a:lnTo>
                  <a:lnTo>
                    <a:pt x="2320" y="4834"/>
                  </a:lnTo>
                  <a:lnTo>
                    <a:pt x="2375" y="4802"/>
                  </a:lnTo>
                  <a:lnTo>
                    <a:pt x="2429" y="4768"/>
                  </a:lnTo>
                  <a:lnTo>
                    <a:pt x="2455" y="4751"/>
                  </a:lnTo>
                  <a:lnTo>
                    <a:pt x="2482" y="4733"/>
                  </a:lnTo>
                  <a:lnTo>
                    <a:pt x="2508" y="4713"/>
                  </a:lnTo>
                  <a:lnTo>
                    <a:pt x="2535" y="4694"/>
                  </a:lnTo>
                  <a:lnTo>
                    <a:pt x="2561" y="4673"/>
                  </a:lnTo>
                  <a:lnTo>
                    <a:pt x="2588" y="4652"/>
                  </a:lnTo>
                  <a:lnTo>
                    <a:pt x="2614" y="4630"/>
                  </a:lnTo>
                  <a:lnTo>
                    <a:pt x="2639" y="4608"/>
                  </a:lnTo>
                  <a:lnTo>
                    <a:pt x="2661" y="4588"/>
                  </a:lnTo>
                  <a:lnTo>
                    <a:pt x="2681" y="4569"/>
                  </a:lnTo>
                  <a:lnTo>
                    <a:pt x="2701" y="4547"/>
                  </a:lnTo>
                  <a:lnTo>
                    <a:pt x="2719" y="4527"/>
                  </a:lnTo>
                  <a:lnTo>
                    <a:pt x="2737" y="4506"/>
                  </a:lnTo>
                  <a:lnTo>
                    <a:pt x="2755" y="4483"/>
                  </a:lnTo>
                  <a:lnTo>
                    <a:pt x="2771" y="4461"/>
                  </a:lnTo>
                  <a:lnTo>
                    <a:pt x="2786" y="4438"/>
                  </a:lnTo>
                  <a:lnTo>
                    <a:pt x="2800" y="4415"/>
                  </a:lnTo>
                  <a:lnTo>
                    <a:pt x="2815" y="4392"/>
                  </a:lnTo>
                  <a:lnTo>
                    <a:pt x="2827" y="4367"/>
                  </a:lnTo>
                  <a:lnTo>
                    <a:pt x="2839" y="4344"/>
                  </a:lnTo>
                  <a:lnTo>
                    <a:pt x="2850" y="4319"/>
                  </a:lnTo>
                  <a:lnTo>
                    <a:pt x="2861" y="4294"/>
                  </a:lnTo>
                  <a:lnTo>
                    <a:pt x="2871" y="4268"/>
                  </a:lnTo>
                  <a:lnTo>
                    <a:pt x="2880" y="4243"/>
                  </a:lnTo>
                  <a:lnTo>
                    <a:pt x="2887" y="4217"/>
                  </a:lnTo>
                  <a:lnTo>
                    <a:pt x="2894" y="4192"/>
                  </a:lnTo>
                  <a:lnTo>
                    <a:pt x="2900" y="4166"/>
                  </a:lnTo>
                  <a:lnTo>
                    <a:pt x="2906" y="4140"/>
                  </a:lnTo>
                  <a:lnTo>
                    <a:pt x="2910" y="4113"/>
                  </a:lnTo>
                  <a:lnTo>
                    <a:pt x="2915" y="4087"/>
                  </a:lnTo>
                  <a:lnTo>
                    <a:pt x="2918" y="4061"/>
                  </a:lnTo>
                  <a:lnTo>
                    <a:pt x="2919" y="4034"/>
                  </a:lnTo>
                  <a:lnTo>
                    <a:pt x="2921" y="4008"/>
                  </a:lnTo>
                  <a:lnTo>
                    <a:pt x="2921" y="3981"/>
                  </a:lnTo>
                  <a:lnTo>
                    <a:pt x="2920" y="3955"/>
                  </a:lnTo>
                  <a:lnTo>
                    <a:pt x="2919" y="3928"/>
                  </a:lnTo>
                  <a:lnTo>
                    <a:pt x="2917" y="3901"/>
                  </a:lnTo>
                  <a:lnTo>
                    <a:pt x="2912" y="3874"/>
                  </a:lnTo>
                  <a:lnTo>
                    <a:pt x="2909" y="3849"/>
                  </a:lnTo>
                  <a:lnTo>
                    <a:pt x="2904" y="3822"/>
                  </a:lnTo>
                  <a:lnTo>
                    <a:pt x="4946" y="532"/>
                  </a:lnTo>
                  <a:close/>
                  <a:moveTo>
                    <a:pt x="2479" y="3126"/>
                  </a:moveTo>
                  <a:lnTo>
                    <a:pt x="2732" y="2726"/>
                  </a:lnTo>
                  <a:lnTo>
                    <a:pt x="3096" y="2957"/>
                  </a:lnTo>
                  <a:lnTo>
                    <a:pt x="2842" y="3358"/>
                  </a:lnTo>
                  <a:lnTo>
                    <a:pt x="2479" y="312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10"/>
            </p:custDataLst>
          </p:nvPr>
        </p:nvGrpSpPr>
        <p:grpSpPr>
          <a:xfrm>
            <a:off x="5578054" y="3382200"/>
            <a:ext cx="1008000" cy="1008000"/>
            <a:chOff x="5638800" y="2971800"/>
            <a:chExt cx="914400" cy="914400"/>
          </a:xfrm>
        </p:grpSpPr>
        <p:sp>
          <p:nvSpPr>
            <p:cNvPr id="58" name="椭圆 57"/>
            <p:cNvSpPr/>
            <p:nvPr>
              <p:custDataLst>
                <p:tags r:id="rId11"/>
              </p:custDataLst>
            </p:nvPr>
          </p:nvSpPr>
          <p:spPr>
            <a:xfrm>
              <a:off x="5638800" y="2971800"/>
              <a:ext cx="914400" cy="91440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rgbClr val="FE8A57">
                <a:shade val="50000"/>
              </a:srgbClr>
            </a:lnRef>
            <a:fillRef idx="1">
              <a:srgbClr val="FE8A57"/>
            </a:fillRef>
            <a:effectRef idx="0">
              <a:srgbClr val="FE8A57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59" name="KSO_Shape"/>
            <p:cNvSpPr/>
            <p:nvPr>
              <p:custDataLst>
                <p:tags r:id="rId12"/>
              </p:custDataLst>
            </p:nvPr>
          </p:nvSpPr>
          <p:spPr bwMode="auto">
            <a:xfrm flipH="1">
              <a:off x="5934850" y="3249613"/>
              <a:ext cx="322300" cy="358774"/>
            </a:xfrm>
            <a:custGeom>
              <a:avLst/>
              <a:gdLst>
                <a:gd name="T0" fmla="*/ 324081616 w 7313"/>
                <a:gd name="T1" fmla="*/ 0 h 8141"/>
                <a:gd name="T2" fmla="*/ 339365365 w 7313"/>
                <a:gd name="T3" fmla="*/ 6789765 h 8141"/>
                <a:gd name="T4" fmla="*/ 339639393 w 7313"/>
                <a:gd name="T5" fmla="*/ 26009182 h 8141"/>
                <a:gd name="T6" fmla="*/ 326382416 w 7313"/>
                <a:gd name="T7" fmla="*/ 33127484 h 8141"/>
                <a:gd name="T8" fmla="*/ 340954068 w 7313"/>
                <a:gd name="T9" fmla="*/ 36139074 h 8141"/>
                <a:gd name="T10" fmla="*/ 364619402 w 7313"/>
                <a:gd name="T11" fmla="*/ 25187839 h 8141"/>
                <a:gd name="T12" fmla="*/ 386367247 w 7313"/>
                <a:gd name="T13" fmla="*/ 35591512 h 8141"/>
                <a:gd name="T14" fmla="*/ 395296418 w 7313"/>
                <a:gd name="T15" fmla="*/ 52018598 h 8141"/>
                <a:gd name="T16" fmla="*/ 400445838 w 7313"/>
                <a:gd name="T17" fmla="*/ 76604119 h 8141"/>
                <a:gd name="T18" fmla="*/ 386257496 w 7313"/>
                <a:gd name="T19" fmla="*/ 111593547 h 8141"/>
                <a:gd name="T20" fmla="*/ 345555668 w 7313"/>
                <a:gd name="T21" fmla="*/ 148663476 h 8141"/>
                <a:gd name="T22" fmla="*/ 311043908 w 7313"/>
                <a:gd name="T23" fmla="*/ 169525578 h 8141"/>
                <a:gd name="T24" fmla="*/ 317288969 w 7313"/>
                <a:gd name="T25" fmla="*/ 180531569 h 8141"/>
                <a:gd name="T26" fmla="*/ 326053864 w 7313"/>
                <a:gd name="T27" fmla="*/ 197177679 h 8141"/>
                <a:gd name="T28" fmla="*/ 312523094 w 7313"/>
                <a:gd name="T29" fmla="*/ 210154892 h 8141"/>
                <a:gd name="T30" fmla="*/ 284584946 w 7313"/>
                <a:gd name="T31" fmla="*/ 217985025 h 8141"/>
                <a:gd name="T32" fmla="*/ 253798179 w 7313"/>
                <a:gd name="T33" fmla="*/ 242515790 h 8141"/>
                <a:gd name="T34" fmla="*/ 237473548 w 7313"/>
                <a:gd name="T35" fmla="*/ 260530805 h 8141"/>
                <a:gd name="T36" fmla="*/ 245855132 w 7313"/>
                <a:gd name="T37" fmla="*/ 279093147 h 8141"/>
                <a:gd name="T38" fmla="*/ 233091217 w 7313"/>
                <a:gd name="T39" fmla="*/ 290975236 h 8141"/>
                <a:gd name="T40" fmla="*/ 229914045 w 7313"/>
                <a:gd name="T41" fmla="*/ 321529181 h 8141"/>
                <a:gd name="T42" fmla="*/ 254620027 w 7313"/>
                <a:gd name="T43" fmla="*/ 354656899 h 8141"/>
                <a:gd name="T44" fmla="*/ 266069032 w 7313"/>
                <a:gd name="T45" fmla="*/ 365827158 h 8141"/>
                <a:gd name="T46" fmla="*/ 282284147 w 7313"/>
                <a:gd name="T47" fmla="*/ 389974630 h 8141"/>
                <a:gd name="T48" fmla="*/ 284913498 w 7313"/>
                <a:gd name="T49" fmla="*/ 407441849 h 8141"/>
                <a:gd name="T50" fmla="*/ 290720256 w 7313"/>
                <a:gd name="T51" fmla="*/ 422061981 h 8141"/>
                <a:gd name="T52" fmla="*/ 274340866 w 7313"/>
                <a:gd name="T53" fmla="*/ 434984438 h 8141"/>
                <a:gd name="T54" fmla="*/ 211014586 w 7313"/>
                <a:gd name="T55" fmla="*/ 445552379 h 8141"/>
                <a:gd name="T56" fmla="*/ 137499219 w 7313"/>
                <a:gd name="T57" fmla="*/ 438324565 h 8141"/>
                <a:gd name="T58" fmla="*/ 111423568 w 7313"/>
                <a:gd name="T59" fmla="*/ 425894913 h 8141"/>
                <a:gd name="T60" fmla="*/ 115751374 w 7313"/>
                <a:gd name="T61" fmla="*/ 407551362 h 8141"/>
                <a:gd name="T62" fmla="*/ 118654753 w 7313"/>
                <a:gd name="T63" fmla="*/ 389810362 h 8141"/>
                <a:gd name="T64" fmla="*/ 134650599 w 7313"/>
                <a:gd name="T65" fmla="*/ 365443865 h 8141"/>
                <a:gd name="T66" fmla="*/ 146318873 w 7313"/>
                <a:gd name="T67" fmla="*/ 354383118 h 8141"/>
                <a:gd name="T68" fmla="*/ 170860579 w 7313"/>
                <a:gd name="T69" fmla="*/ 321310156 h 8141"/>
                <a:gd name="T70" fmla="*/ 165984952 w 7313"/>
                <a:gd name="T71" fmla="*/ 290372919 h 8141"/>
                <a:gd name="T72" fmla="*/ 154700223 w 7313"/>
                <a:gd name="T73" fmla="*/ 275479240 h 8141"/>
                <a:gd name="T74" fmla="*/ 165218097 w 7313"/>
                <a:gd name="T75" fmla="*/ 257354713 h 8141"/>
                <a:gd name="T76" fmla="*/ 145004197 w 7313"/>
                <a:gd name="T77" fmla="*/ 241475423 h 8141"/>
                <a:gd name="T78" fmla="*/ 114710492 w 7313"/>
                <a:gd name="T79" fmla="*/ 216287583 h 8141"/>
                <a:gd name="T80" fmla="*/ 88689599 w 7313"/>
                <a:gd name="T81" fmla="*/ 210319160 h 8141"/>
                <a:gd name="T82" fmla="*/ 75158829 w 7313"/>
                <a:gd name="T83" fmla="*/ 199203657 h 8141"/>
                <a:gd name="T84" fmla="*/ 81403890 w 7313"/>
                <a:gd name="T85" fmla="*/ 181900473 h 8141"/>
                <a:gd name="T86" fmla="*/ 92469585 w 7313"/>
                <a:gd name="T87" fmla="*/ 173796559 h 8141"/>
                <a:gd name="T88" fmla="*/ 63545314 w 7313"/>
                <a:gd name="T89" fmla="*/ 152934458 h 8141"/>
                <a:gd name="T90" fmla="*/ 18351404 w 7313"/>
                <a:gd name="T91" fmla="*/ 116904896 h 8141"/>
                <a:gd name="T92" fmla="*/ 602579 w 7313"/>
                <a:gd name="T93" fmla="*/ 79889490 h 8141"/>
                <a:gd name="T94" fmla="*/ 5039902 w 7313"/>
                <a:gd name="T95" fmla="*/ 52675672 h 8141"/>
                <a:gd name="T96" fmla="*/ 12654398 w 7313"/>
                <a:gd name="T97" fmla="*/ 39205653 h 8141"/>
                <a:gd name="T98" fmla="*/ 30896284 w 7313"/>
                <a:gd name="T99" fmla="*/ 25625889 h 8141"/>
                <a:gd name="T100" fmla="*/ 57026460 w 7313"/>
                <a:gd name="T101" fmla="*/ 32744191 h 8141"/>
                <a:gd name="T102" fmla="*/ 78171725 w 7313"/>
                <a:gd name="T103" fmla="*/ 41067363 h 8141"/>
                <a:gd name="T104" fmla="*/ 60751686 w 7313"/>
                <a:gd name="T105" fmla="*/ 25461620 h 8141"/>
                <a:gd name="T106" fmla="*/ 62559424 w 7313"/>
                <a:gd name="T107" fmla="*/ 5366105 h 8141"/>
                <a:gd name="T108" fmla="*/ 53246708 w 7313"/>
                <a:gd name="T109" fmla="*/ 102722814 h 8141"/>
                <a:gd name="T110" fmla="*/ 87046372 w 7313"/>
                <a:gd name="T111" fmla="*/ 132455649 h 8141"/>
                <a:gd name="T112" fmla="*/ 65079258 w 7313"/>
                <a:gd name="T113" fmla="*/ 79287172 h 8141"/>
                <a:gd name="T114" fmla="*/ 51164944 w 7313"/>
                <a:gd name="T115" fmla="*/ 85803156 h 8141"/>
                <a:gd name="T116" fmla="*/ 315042928 w 7313"/>
                <a:gd name="T117" fmla="*/ 102558545 h 8141"/>
                <a:gd name="T118" fmla="*/ 341228096 w 7313"/>
                <a:gd name="T119" fmla="*/ 111319533 h 8141"/>
                <a:gd name="T120" fmla="*/ 350759846 w 7313"/>
                <a:gd name="T121" fmla="*/ 89252795 h 8141"/>
                <a:gd name="T122" fmla="*/ 341611406 w 7313"/>
                <a:gd name="T123" fmla="*/ 79068147 h 81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313" h="8141">
                  <a:moveTo>
                    <a:pt x="1162" y="79"/>
                  </a:moveTo>
                  <a:lnTo>
                    <a:pt x="1162" y="79"/>
                  </a:lnTo>
                  <a:lnTo>
                    <a:pt x="1173" y="69"/>
                  </a:lnTo>
                  <a:lnTo>
                    <a:pt x="1185" y="60"/>
                  </a:lnTo>
                  <a:lnTo>
                    <a:pt x="1198" y="51"/>
                  </a:lnTo>
                  <a:lnTo>
                    <a:pt x="1211" y="42"/>
                  </a:lnTo>
                  <a:lnTo>
                    <a:pt x="1224" y="35"/>
                  </a:lnTo>
                  <a:lnTo>
                    <a:pt x="1238" y="28"/>
                  </a:lnTo>
                  <a:lnTo>
                    <a:pt x="1252" y="23"/>
                  </a:lnTo>
                  <a:lnTo>
                    <a:pt x="1266" y="17"/>
                  </a:lnTo>
                  <a:lnTo>
                    <a:pt x="1282" y="13"/>
                  </a:lnTo>
                  <a:lnTo>
                    <a:pt x="1296" y="10"/>
                  </a:lnTo>
                  <a:lnTo>
                    <a:pt x="1326" y="4"/>
                  </a:lnTo>
                  <a:lnTo>
                    <a:pt x="1357" y="1"/>
                  </a:lnTo>
                  <a:lnTo>
                    <a:pt x="1388" y="0"/>
                  </a:lnTo>
                  <a:lnTo>
                    <a:pt x="5916" y="0"/>
                  </a:lnTo>
                  <a:lnTo>
                    <a:pt x="5936" y="0"/>
                  </a:lnTo>
                  <a:lnTo>
                    <a:pt x="5954" y="0"/>
                  </a:lnTo>
                  <a:lnTo>
                    <a:pt x="5973" y="2"/>
                  </a:lnTo>
                  <a:lnTo>
                    <a:pt x="5992" y="4"/>
                  </a:lnTo>
                  <a:lnTo>
                    <a:pt x="6011" y="8"/>
                  </a:lnTo>
                  <a:lnTo>
                    <a:pt x="6029" y="13"/>
                  </a:lnTo>
                  <a:lnTo>
                    <a:pt x="6048" y="18"/>
                  </a:lnTo>
                  <a:lnTo>
                    <a:pt x="6065" y="25"/>
                  </a:lnTo>
                  <a:lnTo>
                    <a:pt x="6083" y="31"/>
                  </a:lnTo>
                  <a:lnTo>
                    <a:pt x="6099" y="40"/>
                  </a:lnTo>
                  <a:lnTo>
                    <a:pt x="6115" y="50"/>
                  </a:lnTo>
                  <a:lnTo>
                    <a:pt x="6132" y="61"/>
                  </a:lnTo>
                  <a:lnTo>
                    <a:pt x="6146" y="72"/>
                  </a:lnTo>
                  <a:lnTo>
                    <a:pt x="6160" y="85"/>
                  </a:lnTo>
                  <a:lnTo>
                    <a:pt x="6173" y="99"/>
                  </a:lnTo>
                  <a:lnTo>
                    <a:pt x="6186" y="113"/>
                  </a:lnTo>
                  <a:lnTo>
                    <a:pt x="6195" y="124"/>
                  </a:lnTo>
                  <a:lnTo>
                    <a:pt x="6202" y="136"/>
                  </a:lnTo>
                  <a:lnTo>
                    <a:pt x="6210" y="148"/>
                  </a:lnTo>
                  <a:lnTo>
                    <a:pt x="6216" y="160"/>
                  </a:lnTo>
                  <a:lnTo>
                    <a:pt x="6223" y="172"/>
                  </a:lnTo>
                  <a:lnTo>
                    <a:pt x="6228" y="185"/>
                  </a:lnTo>
                  <a:lnTo>
                    <a:pt x="6238" y="211"/>
                  </a:lnTo>
                  <a:lnTo>
                    <a:pt x="6245" y="237"/>
                  </a:lnTo>
                  <a:lnTo>
                    <a:pt x="6249" y="264"/>
                  </a:lnTo>
                  <a:lnTo>
                    <a:pt x="6251" y="292"/>
                  </a:lnTo>
                  <a:lnTo>
                    <a:pt x="6251" y="319"/>
                  </a:lnTo>
                  <a:lnTo>
                    <a:pt x="6249" y="348"/>
                  </a:lnTo>
                  <a:lnTo>
                    <a:pt x="6243" y="375"/>
                  </a:lnTo>
                  <a:lnTo>
                    <a:pt x="6236" y="401"/>
                  </a:lnTo>
                  <a:lnTo>
                    <a:pt x="6226" y="427"/>
                  </a:lnTo>
                  <a:lnTo>
                    <a:pt x="6221" y="439"/>
                  </a:lnTo>
                  <a:lnTo>
                    <a:pt x="6214" y="452"/>
                  </a:lnTo>
                  <a:lnTo>
                    <a:pt x="6208" y="464"/>
                  </a:lnTo>
                  <a:lnTo>
                    <a:pt x="6200" y="475"/>
                  </a:lnTo>
                  <a:lnTo>
                    <a:pt x="6191" y="487"/>
                  </a:lnTo>
                  <a:lnTo>
                    <a:pt x="6183" y="498"/>
                  </a:lnTo>
                  <a:lnTo>
                    <a:pt x="6173" y="508"/>
                  </a:lnTo>
                  <a:lnTo>
                    <a:pt x="6163" y="517"/>
                  </a:lnTo>
                  <a:lnTo>
                    <a:pt x="6151" y="530"/>
                  </a:lnTo>
                  <a:lnTo>
                    <a:pt x="6137" y="542"/>
                  </a:lnTo>
                  <a:lnTo>
                    <a:pt x="6123" y="552"/>
                  </a:lnTo>
                  <a:lnTo>
                    <a:pt x="6109" y="562"/>
                  </a:lnTo>
                  <a:lnTo>
                    <a:pt x="6093" y="571"/>
                  </a:lnTo>
                  <a:lnTo>
                    <a:pt x="6077" y="578"/>
                  </a:lnTo>
                  <a:lnTo>
                    <a:pt x="6061" y="585"/>
                  </a:lnTo>
                  <a:lnTo>
                    <a:pt x="6045" y="590"/>
                  </a:lnTo>
                  <a:lnTo>
                    <a:pt x="6027" y="594"/>
                  </a:lnTo>
                  <a:lnTo>
                    <a:pt x="6010" y="599"/>
                  </a:lnTo>
                  <a:lnTo>
                    <a:pt x="5992" y="602"/>
                  </a:lnTo>
                  <a:lnTo>
                    <a:pt x="5975" y="604"/>
                  </a:lnTo>
                  <a:lnTo>
                    <a:pt x="5958" y="605"/>
                  </a:lnTo>
                  <a:lnTo>
                    <a:pt x="5939" y="606"/>
                  </a:lnTo>
                  <a:lnTo>
                    <a:pt x="5922" y="606"/>
                  </a:lnTo>
                  <a:lnTo>
                    <a:pt x="5904" y="606"/>
                  </a:lnTo>
                  <a:lnTo>
                    <a:pt x="5870" y="894"/>
                  </a:lnTo>
                  <a:lnTo>
                    <a:pt x="5908" y="876"/>
                  </a:lnTo>
                  <a:lnTo>
                    <a:pt x="5947" y="858"/>
                  </a:lnTo>
                  <a:lnTo>
                    <a:pt x="5985" y="840"/>
                  </a:lnTo>
                  <a:lnTo>
                    <a:pt x="6024" y="824"/>
                  </a:lnTo>
                  <a:lnTo>
                    <a:pt x="6103" y="793"/>
                  </a:lnTo>
                  <a:lnTo>
                    <a:pt x="6183" y="764"/>
                  </a:lnTo>
                  <a:lnTo>
                    <a:pt x="6186" y="750"/>
                  </a:lnTo>
                  <a:lnTo>
                    <a:pt x="6189" y="737"/>
                  </a:lnTo>
                  <a:lnTo>
                    <a:pt x="6199" y="710"/>
                  </a:lnTo>
                  <a:lnTo>
                    <a:pt x="6210" y="685"/>
                  </a:lnTo>
                  <a:lnTo>
                    <a:pt x="6224" y="660"/>
                  </a:lnTo>
                  <a:lnTo>
                    <a:pt x="6239" y="637"/>
                  </a:lnTo>
                  <a:lnTo>
                    <a:pt x="6255" y="615"/>
                  </a:lnTo>
                  <a:lnTo>
                    <a:pt x="6274" y="594"/>
                  </a:lnTo>
                  <a:lnTo>
                    <a:pt x="6295" y="576"/>
                  </a:lnTo>
                  <a:lnTo>
                    <a:pt x="6316" y="558"/>
                  </a:lnTo>
                  <a:lnTo>
                    <a:pt x="6339" y="541"/>
                  </a:lnTo>
                  <a:lnTo>
                    <a:pt x="6363" y="527"/>
                  </a:lnTo>
                  <a:lnTo>
                    <a:pt x="6387" y="514"/>
                  </a:lnTo>
                  <a:lnTo>
                    <a:pt x="6413" y="502"/>
                  </a:lnTo>
                  <a:lnTo>
                    <a:pt x="6439" y="491"/>
                  </a:lnTo>
                  <a:lnTo>
                    <a:pt x="6465" y="483"/>
                  </a:lnTo>
                  <a:lnTo>
                    <a:pt x="6492" y="476"/>
                  </a:lnTo>
                  <a:lnTo>
                    <a:pt x="6524" y="469"/>
                  </a:lnTo>
                  <a:lnTo>
                    <a:pt x="6556" y="465"/>
                  </a:lnTo>
                  <a:lnTo>
                    <a:pt x="6590" y="462"/>
                  </a:lnTo>
                  <a:lnTo>
                    <a:pt x="6623" y="460"/>
                  </a:lnTo>
                  <a:lnTo>
                    <a:pt x="6656" y="460"/>
                  </a:lnTo>
                  <a:lnTo>
                    <a:pt x="6690" y="461"/>
                  </a:lnTo>
                  <a:lnTo>
                    <a:pt x="6723" y="464"/>
                  </a:lnTo>
                  <a:lnTo>
                    <a:pt x="6755" y="469"/>
                  </a:lnTo>
                  <a:lnTo>
                    <a:pt x="6788" y="476"/>
                  </a:lnTo>
                  <a:lnTo>
                    <a:pt x="6820" y="485"/>
                  </a:lnTo>
                  <a:lnTo>
                    <a:pt x="6851" y="496"/>
                  </a:lnTo>
                  <a:lnTo>
                    <a:pt x="6881" y="508"/>
                  </a:lnTo>
                  <a:lnTo>
                    <a:pt x="6911" y="523"/>
                  </a:lnTo>
                  <a:lnTo>
                    <a:pt x="6939" y="539"/>
                  </a:lnTo>
                  <a:lnTo>
                    <a:pt x="6966" y="559"/>
                  </a:lnTo>
                  <a:lnTo>
                    <a:pt x="6979" y="568"/>
                  </a:lnTo>
                  <a:lnTo>
                    <a:pt x="6992" y="579"/>
                  </a:lnTo>
                  <a:lnTo>
                    <a:pt x="7006" y="592"/>
                  </a:lnTo>
                  <a:lnTo>
                    <a:pt x="7020" y="605"/>
                  </a:lnTo>
                  <a:lnTo>
                    <a:pt x="7031" y="619"/>
                  </a:lnTo>
                  <a:lnTo>
                    <a:pt x="7043" y="635"/>
                  </a:lnTo>
                  <a:lnTo>
                    <a:pt x="7053" y="650"/>
                  </a:lnTo>
                  <a:lnTo>
                    <a:pt x="7063" y="666"/>
                  </a:lnTo>
                  <a:lnTo>
                    <a:pt x="7072" y="683"/>
                  </a:lnTo>
                  <a:lnTo>
                    <a:pt x="7079" y="700"/>
                  </a:lnTo>
                  <a:lnTo>
                    <a:pt x="7086" y="717"/>
                  </a:lnTo>
                  <a:lnTo>
                    <a:pt x="7091" y="736"/>
                  </a:lnTo>
                  <a:lnTo>
                    <a:pt x="7095" y="753"/>
                  </a:lnTo>
                  <a:lnTo>
                    <a:pt x="7098" y="772"/>
                  </a:lnTo>
                  <a:lnTo>
                    <a:pt x="7100" y="791"/>
                  </a:lnTo>
                  <a:lnTo>
                    <a:pt x="7100" y="810"/>
                  </a:lnTo>
                  <a:lnTo>
                    <a:pt x="7099" y="828"/>
                  </a:lnTo>
                  <a:lnTo>
                    <a:pt x="7097" y="848"/>
                  </a:lnTo>
                  <a:lnTo>
                    <a:pt x="7121" y="864"/>
                  </a:lnTo>
                  <a:lnTo>
                    <a:pt x="7143" y="881"/>
                  </a:lnTo>
                  <a:lnTo>
                    <a:pt x="7165" y="899"/>
                  </a:lnTo>
                  <a:lnTo>
                    <a:pt x="7187" y="918"/>
                  </a:lnTo>
                  <a:lnTo>
                    <a:pt x="7206" y="939"/>
                  </a:lnTo>
                  <a:lnTo>
                    <a:pt x="7216" y="950"/>
                  </a:lnTo>
                  <a:lnTo>
                    <a:pt x="7225" y="961"/>
                  </a:lnTo>
                  <a:lnTo>
                    <a:pt x="7233" y="973"/>
                  </a:lnTo>
                  <a:lnTo>
                    <a:pt x="7240" y="985"/>
                  </a:lnTo>
                  <a:lnTo>
                    <a:pt x="7247" y="998"/>
                  </a:lnTo>
                  <a:lnTo>
                    <a:pt x="7253" y="1011"/>
                  </a:lnTo>
                  <a:lnTo>
                    <a:pt x="7265" y="1041"/>
                  </a:lnTo>
                  <a:lnTo>
                    <a:pt x="7276" y="1073"/>
                  </a:lnTo>
                  <a:lnTo>
                    <a:pt x="7285" y="1104"/>
                  </a:lnTo>
                  <a:lnTo>
                    <a:pt x="7293" y="1137"/>
                  </a:lnTo>
                  <a:lnTo>
                    <a:pt x="7300" y="1168"/>
                  </a:lnTo>
                  <a:lnTo>
                    <a:pt x="7305" y="1201"/>
                  </a:lnTo>
                  <a:lnTo>
                    <a:pt x="7309" y="1234"/>
                  </a:lnTo>
                  <a:lnTo>
                    <a:pt x="7312" y="1267"/>
                  </a:lnTo>
                  <a:lnTo>
                    <a:pt x="7313" y="1300"/>
                  </a:lnTo>
                  <a:lnTo>
                    <a:pt x="7313" y="1333"/>
                  </a:lnTo>
                  <a:lnTo>
                    <a:pt x="7312" y="1366"/>
                  </a:lnTo>
                  <a:lnTo>
                    <a:pt x="7310" y="1399"/>
                  </a:lnTo>
                  <a:lnTo>
                    <a:pt x="7306" y="1431"/>
                  </a:lnTo>
                  <a:lnTo>
                    <a:pt x="7302" y="1465"/>
                  </a:lnTo>
                  <a:lnTo>
                    <a:pt x="7297" y="1498"/>
                  </a:lnTo>
                  <a:lnTo>
                    <a:pt x="7290" y="1529"/>
                  </a:lnTo>
                  <a:lnTo>
                    <a:pt x="7279" y="1572"/>
                  </a:lnTo>
                  <a:lnTo>
                    <a:pt x="7267" y="1614"/>
                  </a:lnTo>
                  <a:lnTo>
                    <a:pt x="7254" y="1655"/>
                  </a:lnTo>
                  <a:lnTo>
                    <a:pt x="7239" y="1696"/>
                  </a:lnTo>
                  <a:lnTo>
                    <a:pt x="7223" y="1736"/>
                  </a:lnTo>
                  <a:lnTo>
                    <a:pt x="7205" y="1776"/>
                  </a:lnTo>
                  <a:lnTo>
                    <a:pt x="7187" y="1815"/>
                  </a:lnTo>
                  <a:lnTo>
                    <a:pt x="7166" y="1853"/>
                  </a:lnTo>
                  <a:lnTo>
                    <a:pt x="7146" y="1891"/>
                  </a:lnTo>
                  <a:lnTo>
                    <a:pt x="7123" y="1929"/>
                  </a:lnTo>
                  <a:lnTo>
                    <a:pt x="7100" y="1966"/>
                  </a:lnTo>
                  <a:lnTo>
                    <a:pt x="7076" y="2002"/>
                  </a:lnTo>
                  <a:lnTo>
                    <a:pt x="7051" y="2038"/>
                  </a:lnTo>
                  <a:lnTo>
                    <a:pt x="7026" y="2073"/>
                  </a:lnTo>
                  <a:lnTo>
                    <a:pt x="7000" y="2108"/>
                  </a:lnTo>
                  <a:lnTo>
                    <a:pt x="6973" y="2142"/>
                  </a:lnTo>
                  <a:lnTo>
                    <a:pt x="6933" y="2190"/>
                  </a:lnTo>
                  <a:lnTo>
                    <a:pt x="6891" y="2237"/>
                  </a:lnTo>
                  <a:lnTo>
                    <a:pt x="6848" y="2284"/>
                  </a:lnTo>
                  <a:lnTo>
                    <a:pt x="6804" y="2329"/>
                  </a:lnTo>
                  <a:lnTo>
                    <a:pt x="6759" y="2373"/>
                  </a:lnTo>
                  <a:lnTo>
                    <a:pt x="6713" y="2416"/>
                  </a:lnTo>
                  <a:lnTo>
                    <a:pt x="6666" y="2458"/>
                  </a:lnTo>
                  <a:lnTo>
                    <a:pt x="6617" y="2499"/>
                  </a:lnTo>
                  <a:lnTo>
                    <a:pt x="6568" y="2538"/>
                  </a:lnTo>
                  <a:lnTo>
                    <a:pt x="6518" y="2576"/>
                  </a:lnTo>
                  <a:lnTo>
                    <a:pt x="6467" y="2613"/>
                  </a:lnTo>
                  <a:lnTo>
                    <a:pt x="6415" y="2649"/>
                  </a:lnTo>
                  <a:lnTo>
                    <a:pt x="6362" y="2683"/>
                  </a:lnTo>
                  <a:lnTo>
                    <a:pt x="6308" y="2715"/>
                  </a:lnTo>
                  <a:lnTo>
                    <a:pt x="6253" y="2746"/>
                  </a:lnTo>
                  <a:lnTo>
                    <a:pt x="6198" y="2775"/>
                  </a:lnTo>
                  <a:lnTo>
                    <a:pt x="6129" y="2805"/>
                  </a:lnTo>
                  <a:lnTo>
                    <a:pt x="6062" y="2837"/>
                  </a:lnTo>
                  <a:lnTo>
                    <a:pt x="5995" y="2869"/>
                  </a:lnTo>
                  <a:lnTo>
                    <a:pt x="5962" y="2887"/>
                  </a:lnTo>
                  <a:lnTo>
                    <a:pt x="5928" y="2905"/>
                  </a:lnTo>
                  <a:lnTo>
                    <a:pt x="5897" y="2924"/>
                  </a:lnTo>
                  <a:lnTo>
                    <a:pt x="5865" y="2943"/>
                  </a:lnTo>
                  <a:lnTo>
                    <a:pt x="5834" y="2964"/>
                  </a:lnTo>
                  <a:lnTo>
                    <a:pt x="5803" y="2986"/>
                  </a:lnTo>
                  <a:lnTo>
                    <a:pt x="5774" y="3008"/>
                  </a:lnTo>
                  <a:lnTo>
                    <a:pt x="5745" y="3031"/>
                  </a:lnTo>
                  <a:lnTo>
                    <a:pt x="5717" y="3056"/>
                  </a:lnTo>
                  <a:lnTo>
                    <a:pt x="5690" y="3083"/>
                  </a:lnTo>
                  <a:lnTo>
                    <a:pt x="5678" y="3096"/>
                  </a:lnTo>
                  <a:lnTo>
                    <a:pt x="5666" y="3109"/>
                  </a:lnTo>
                  <a:lnTo>
                    <a:pt x="5657" y="3123"/>
                  </a:lnTo>
                  <a:lnTo>
                    <a:pt x="5647" y="3138"/>
                  </a:lnTo>
                  <a:lnTo>
                    <a:pt x="5638" y="3153"/>
                  </a:lnTo>
                  <a:lnTo>
                    <a:pt x="5629" y="3169"/>
                  </a:lnTo>
                  <a:lnTo>
                    <a:pt x="5615" y="3201"/>
                  </a:lnTo>
                  <a:lnTo>
                    <a:pt x="5623" y="3210"/>
                  </a:lnTo>
                  <a:lnTo>
                    <a:pt x="5632" y="3217"/>
                  </a:lnTo>
                  <a:lnTo>
                    <a:pt x="5640" y="3224"/>
                  </a:lnTo>
                  <a:lnTo>
                    <a:pt x="5650" y="3229"/>
                  </a:lnTo>
                  <a:lnTo>
                    <a:pt x="5670" y="3240"/>
                  </a:lnTo>
                  <a:lnTo>
                    <a:pt x="5690" y="3250"/>
                  </a:lnTo>
                  <a:lnTo>
                    <a:pt x="5733" y="3266"/>
                  </a:lnTo>
                  <a:lnTo>
                    <a:pt x="5753" y="3275"/>
                  </a:lnTo>
                  <a:lnTo>
                    <a:pt x="5773" y="3286"/>
                  </a:lnTo>
                  <a:lnTo>
                    <a:pt x="5792" y="3297"/>
                  </a:lnTo>
                  <a:lnTo>
                    <a:pt x="5810" y="3309"/>
                  </a:lnTo>
                  <a:lnTo>
                    <a:pt x="5828" y="3321"/>
                  </a:lnTo>
                  <a:lnTo>
                    <a:pt x="5845" y="3335"/>
                  </a:lnTo>
                  <a:lnTo>
                    <a:pt x="5861" y="3350"/>
                  </a:lnTo>
                  <a:lnTo>
                    <a:pt x="5876" y="3365"/>
                  </a:lnTo>
                  <a:lnTo>
                    <a:pt x="5890" y="3381"/>
                  </a:lnTo>
                  <a:lnTo>
                    <a:pt x="5903" y="3399"/>
                  </a:lnTo>
                  <a:lnTo>
                    <a:pt x="5915" y="3417"/>
                  </a:lnTo>
                  <a:lnTo>
                    <a:pt x="5926" y="3437"/>
                  </a:lnTo>
                  <a:lnTo>
                    <a:pt x="5935" y="3456"/>
                  </a:lnTo>
                  <a:lnTo>
                    <a:pt x="5942" y="3476"/>
                  </a:lnTo>
                  <a:lnTo>
                    <a:pt x="5948" y="3497"/>
                  </a:lnTo>
                  <a:lnTo>
                    <a:pt x="5952" y="3518"/>
                  </a:lnTo>
                  <a:lnTo>
                    <a:pt x="5954" y="3540"/>
                  </a:lnTo>
                  <a:lnTo>
                    <a:pt x="5954" y="3563"/>
                  </a:lnTo>
                  <a:lnTo>
                    <a:pt x="5954" y="3581"/>
                  </a:lnTo>
                  <a:lnTo>
                    <a:pt x="5952" y="3601"/>
                  </a:lnTo>
                  <a:lnTo>
                    <a:pt x="5948" y="3619"/>
                  </a:lnTo>
                  <a:lnTo>
                    <a:pt x="5943" y="3637"/>
                  </a:lnTo>
                  <a:lnTo>
                    <a:pt x="5936" y="3654"/>
                  </a:lnTo>
                  <a:lnTo>
                    <a:pt x="5928" y="3672"/>
                  </a:lnTo>
                  <a:lnTo>
                    <a:pt x="5918" y="3687"/>
                  </a:lnTo>
                  <a:lnTo>
                    <a:pt x="5909" y="3703"/>
                  </a:lnTo>
                  <a:lnTo>
                    <a:pt x="5897" y="3717"/>
                  </a:lnTo>
                  <a:lnTo>
                    <a:pt x="5884" y="3733"/>
                  </a:lnTo>
                  <a:lnTo>
                    <a:pt x="5871" y="3746"/>
                  </a:lnTo>
                  <a:lnTo>
                    <a:pt x="5857" y="3758"/>
                  </a:lnTo>
                  <a:lnTo>
                    <a:pt x="5841" y="3769"/>
                  </a:lnTo>
                  <a:lnTo>
                    <a:pt x="5826" y="3780"/>
                  </a:lnTo>
                  <a:lnTo>
                    <a:pt x="5810" y="3791"/>
                  </a:lnTo>
                  <a:lnTo>
                    <a:pt x="5793" y="3800"/>
                  </a:lnTo>
                  <a:lnTo>
                    <a:pt x="5765" y="3814"/>
                  </a:lnTo>
                  <a:lnTo>
                    <a:pt x="5735" y="3827"/>
                  </a:lnTo>
                  <a:lnTo>
                    <a:pt x="5705" y="3838"/>
                  </a:lnTo>
                  <a:lnTo>
                    <a:pt x="5675" y="3848"/>
                  </a:lnTo>
                  <a:lnTo>
                    <a:pt x="5643" y="3856"/>
                  </a:lnTo>
                  <a:lnTo>
                    <a:pt x="5612" y="3863"/>
                  </a:lnTo>
                  <a:lnTo>
                    <a:pt x="5580" y="3868"/>
                  </a:lnTo>
                  <a:lnTo>
                    <a:pt x="5549" y="3873"/>
                  </a:lnTo>
                  <a:lnTo>
                    <a:pt x="5517" y="3875"/>
                  </a:lnTo>
                  <a:lnTo>
                    <a:pt x="5485" y="3877"/>
                  </a:lnTo>
                  <a:lnTo>
                    <a:pt x="5452" y="3876"/>
                  </a:lnTo>
                  <a:lnTo>
                    <a:pt x="5421" y="3875"/>
                  </a:lnTo>
                  <a:lnTo>
                    <a:pt x="5388" y="3872"/>
                  </a:lnTo>
                  <a:lnTo>
                    <a:pt x="5357" y="3867"/>
                  </a:lnTo>
                  <a:lnTo>
                    <a:pt x="5325" y="3862"/>
                  </a:lnTo>
                  <a:lnTo>
                    <a:pt x="5293" y="3855"/>
                  </a:lnTo>
                  <a:lnTo>
                    <a:pt x="5270" y="3888"/>
                  </a:lnTo>
                  <a:lnTo>
                    <a:pt x="5246" y="3919"/>
                  </a:lnTo>
                  <a:lnTo>
                    <a:pt x="5221" y="3951"/>
                  </a:lnTo>
                  <a:lnTo>
                    <a:pt x="5195" y="3981"/>
                  </a:lnTo>
                  <a:lnTo>
                    <a:pt x="5168" y="4012"/>
                  </a:lnTo>
                  <a:lnTo>
                    <a:pt x="5141" y="4042"/>
                  </a:lnTo>
                  <a:lnTo>
                    <a:pt x="5114" y="4071"/>
                  </a:lnTo>
                  <a:lnTo>
                    <a:pt x="5086" y="4100"/>
                  </a:lnTo>
                  <a:lnTo>
                    <a:pt x="5057" y="4127"/>
                  </a:lnTo>
                  <a:lnTo>
                    <a:pt x="5027" y="4155"/>
                  </a:lnTo>
                  <a:lnTo>
                    <a:pt x="4997" y="4181"/>
                  </a:lnTo>
                  <a:lnTo>
                    <a:pt x="4966" y="4208"/>
                  </a:lnTo>
                  <a:lnTo>
                    <a:pt x="4935" y="4233"/>
                  </a:lnTo>
                  <a:lnTo>
                    <a:pt x="4903" y="4258"/>
                  </a:lnTo>
                  <a:lnTo>
                    <a:pt x="4871" y="4281"/>
                  </a:lnTo>
                  <a:lnTo>
                    <a:pt x="4838" y="4305"/>
                  </a:lnTo>
                  <a:lnTo>
                    <a:pt x="4805" y="4327"/>
                  </a:lnTo>
                  <a:lnTo>
                    <a:pt x="4772" y="4350"/>
                  </a:lnTo>
                  <a:lnTo>
                    <a:pt x="4737" y="4371"/>
                  </a:lnTo>
                  <a:lnTo>
                    <a:pt x="4702" y="4391"/>
                  </a:lnTo>
                  <a:lnTo>
                    <a:pt x="4667" y="4411"/>
                  </a:lnTo>
                  <a:lnTo>
                    <a:pt x="4633" y="4429"/>
                  </a:lnTo>
                  <a:lnTo>
                    <a:pt x="4597" y="4448"/>
                  </a:lnTo>
                  <a:lnTo>
                    <a:pt x="4560" y="4465"/>
                  </a:lnTo>
                  <a:lnTo>
                    <a:pt x="4524" y="4483"/>
                  </a:lnTo>
                  <a:lnTo>
                    <a:pt x="4487" y="4498"/>
                  </a:lnTo>
                  <a:lnTo>
                    <a:pt x="4449" y="4513"/>
                  </a:lnTo>
                  <a:lnTo>
                    <a:pt x="4412" y="4527"/>
                  </a:lnTo>
                  <a:lnTo>
                    <a:pt x="4374" y="4540"/>
                  </a:lnTo>
                  <a:lnTo>
                    <a:pt x="4336" y="4553"/>
                  </a:lnTo>
                  <a:lnTo>
                    <a:pt x="4297" y="4565"/>
                  </a:lnTo>
                  <a:lnTo>
                    <a:pt x="4259" y="4576"/>
                  </a:lnTo>
                  <a:lnTo>
                    <a:pt x="4270" y="4665"/>
                  </a:lnTo>
                  <a:lnTo>
                    <a:pt x="4285" y="4683"/>
                  </a:lnTo>
                  <a:lnTo>
                    <a:pt x="4299" y="4700"/>
                  </a:lnTo>
                  <a:lnTo>
                    <a:pt x="4312" y="4718"/>
                  </a:lnTo>
                  <a:lnTo>
                    <a:pt x="4324" y="4737"/>
                  </a:lnTo>
                  <a:lnTo>
                    <a:pt x="4335" y="4758"/>
                  </a:lnTo>
                  <a:lnTo>
                    <a:pt x="4343" y="4778"/>
                  </a:lnTo>
                  <a:lnTo>
                    <a:pt x="4350" y="4800"/>
                  </a:lnTo>
                  <a:lnTo>
                    <a:pt x="4354" y="4823"/>
                  </a:lnTo>
                  <a:lnTo>
                    <a:pt x="4375" y="4836"/>
                  </a:lnTo>
                  <a:lnTo>
                    <a:pt x="4396" y="4851"/>
                  </a:lnTo>
                  <a:lnTo>
                    <a:pt x="4413" y="4867"/>
                  </a:lnTo>
                  <a:lnTo>
                    <a:pt x="4430" y="4887"/>
                  </a:lnTo>
                  <a:lnTo>
                    <a:pt x="4445" y="4906"/>
                  </a:lnTo>
                  <a:lnTo>
                    <a:pt x="4458" y="4928"/>
                  </a:lnTo>
                  <a:lnTo>
                    <a:pt x="4470" y="4951"/>
                  </a:lnTo>
                  <a:lnTo>
                    <a:pt x="4478" y="4974"/>
                  </a:lnTo>
                  <a:lnTo>
                    <a:pt x="4485" y="4998"/>
                  </a:lnTo>
                  <a:lnTo>
                    <a:pt x="4489" y="5023"/>
                  </a:lnTo>
                  <a:lnTo>
                    <a:pt x="4491" y="5047"/>
                  </a:lnTo>
                  <a:lnTo>
                    <a:pt x="4491" y="5072"/>
                  </a:lnTo>
                  <a:lnTo>
                    <a:pt x="4489" y="5084"/>
                  </a:lnTo>
                  <a:lnTo>
                    <a:pt x="4488" y="5097"/>
                  </a:lnTo>
                  <a:lnTo>
                    <a:pt x="4485" y="5109"/>
                  </a:lnTo>
                  <a:lnTo>
                    <a:pt x="4482" y="5121"/>
                  </a:lnTo>
                  <a:lnTo>
                    <a:pt x="4478" y="5133"/>
                  </a:lnTo>
                  <a:lnTo>
                    <a:pt x="4473" y="5144"/>
                  </a:lnTo>
                  <a:lnTo>
                    <a:pt x="4467" y="5155"/>
                  </a:lnTo>
                  <a:lnTo>
                    <a:pt x="4462" y="5167"/>
                  </a:lnTo>
                  <a:lnTo>
                    <a:pt x="4448" y="5187"/>
                  </a:lnTo>
                  <a:lnTo>
                    <a:pt x="4433" y="5204"/>
                  </a:lnTo>
                  <a:lnTo>
                    <a:pt x="4416" y="5221"/>
                  </a:lnTo>
                  <a:lnTo>
                    <a:pt x="4399" y="5237"/>
                  </a:lnTo>
                  <a:lnTo>
                    <a:pt x="4380" y="5250"/>
                  </a:lnTo>
                  <a:lnTo>
                    <a:pt x="4361" y="5263"/>
                  </a:lnTo>
                  <a:lnTo>
                    <a:pt x="4341" y="5275"/>
                  </a:lnTo>
                  <a:lnTo>
                    <a:pt x="4321" y="5286"/>
                  </a:lnTo>
                  <a:lnTo>
                    <a:pt x="4299" y="5297"/>
                  </a:lnTo>
                  <a:lnTo>
                    <a:pt x="4277" y="5305"/>
                  </a:lnTo>
                  <a:lnTo>
                    <a:pt x="4255" y="5314"/>
                  </a:lnTo>
                  <a:lnTo>
                    <a:pt x="4233" y="5323"/>
                  </a:lnTo>
                  <a:lnTo>
                    <a:pt x="4188" y="5337"/>
                  </a:lnTo>
                  <a:lnTo>
                    <a:pt x="4143" y="5351"/>
                  </a:lnTo>
                  <a:lnTo>
                    <a:pt x="4146" y="5384"/>
                  </a:lnTo>
                  <a:lnTo>
                    <a:pt x="4148" y="5416"/>
                  </a:lnTo>
                  <a:lnTo>
                    <a:pt x="4149" y="5483"/>
                  </a:lnTo>
                  <a:lnTo>
                    <a:pt x="4150" y="5549"/>
                  </a:lnTo>
                  <a:lnTo>
                    <a:pt x="4151" y="5614"/>
                  </a:lnTo>
                  <a:lnTo>
                    <a:pt x="4153" y="5648"/>
                  </a:lnTo>
                  <a:lnTo>
                    <a:pt x="4155" y="5680"/>
                  </a:lnTo>
                  <a:lnTo>
                    <a:pt x="4159" y="5713"/>
                  </a:lnTo>
                  <a:lnTo>
                    <a:pt x="4163" y="5744"/>
                  </a:lnTo>
                  <a:lnTo>
                    <a:pt x="4170" y="5777"/>
                  </a:lnTo>
                  <a:lnTo>
                    <a:pt x="4177" y="5809"/>
                  </a:lnTo>
                  <a:lnTo>
                    <a:pt x="4186" y="5840"/>
                  </a:lnTo>
                  <a:lnTo>
                    <a:pt x="4197" y="5872"/>
                  </a:lnTo>
                  <a:lnTo>
                    <a:pt x="4214" y="5915"/>
                  </a:lnTo>
                  <a:lnTo>
                    <a:pt x="4234" y="5959"/>
                  </a:lnTo>
                  <a:lnTo>
                    <a:pt x="4254" y="6000"/>
                  </a:lnTo>
                  <a:lnTo>
                    <a:pt x="4277" y="6040"/>
                  </a:lnTo>
                  <a:lnTo>
                    <a:pt x="4301" y="6080"/>
                  </a:lnTo>
                  <a:lnTo>
                    <a:pt x="4327" y="6119"/>
                  </a:lnTo>
                  <a:lnTo>
                    <a:pt x="4353" y="6158"/>
                  </a:lnTo>
                  <a:lnTo>
                    <a:pt x="4382" y="6194"/>
                  </a:lnTo>
                  <a:lnTo>
                    <a:pt x="4411" y="6231"/>
                  </a:lnTo>
                  <a:lnTo>
                    <a:pt x="4441" y="6266"/>
                  </a:lnTo>
                  <a:lnTo>
                    <a:pt x="4472" y="6302"/>
                  </a:lnTo>
                  <a:lnTo>
                    <a:pt x="4504" y="6336"/>
                  </a:lnTo>
                  <a:lnTo>
                    <a:pt x="4536" y="6369"/>
                  </a:lnTo>
                  <a:lnTo>
                    <a:pt x="4570" y="6402"/>
                  </a:lnTo>
                  <a:lnTo>
                    <a:pt x="4603" y="6435"/>
                  </a:lnTo>
                  <a:lnTo>
                    <a:pt x="4637" y="6466"/>
                  </a:lnTo>
                  <a:lnTo>
                    <a:pt x="4648" y="6477"/>
                  </a:lnTo>
                  <a:lnTo>
                    <a:pt x="4660" y="6486"/>
                  </a:lnTo>
                  <a:lnTo>
                    <a:pt x="4673" y="6494"/>
                  </a:lnTo>
                  <a:lnTo>
                    <a:pt x="4686" y="6503"/>
                  </a:lnTo>
                  <a:lnTo>
                    <a:pt x="4712" y="6517"/>
                  </a:lnTo>
                  <a:lnTo>
                    <a:pt x="4739" y="6531"/>
                  </a:lnTo>
                  <a:lnTo>
                    <a:pt x="4765" y="6547"/>
                  </a:lnTo>
                  <a:lnTo>
                    <a:pt x="4778" y="6555"/>
                  </a:lnTo>
                  <a:lnTo>
                    <a:pt x="4790" y="6564"/>
                  </a:lnTo>
                  <a:lnTo>
                    <a:pt x="4802" y="6573"/>
                  </a:lnTo>
                  <a:lnTo>
                    <a:pt x="4813" y="6584"/>
                  </a:lnTo>
                  <a:lnTo>
                    <a:pt x="4823" y="6596"/>
                  </a:lnTo>
                  <a:lnTo>
                    <a:pt x="4832" y="6608"/>
                  </a:lnTo>
                  <a:lnTo>
                    <a:pt x="4840" y="6622"/>
                  </a:lnTo>
                  <a:lnTo>
                    <a:pt x="4847" y="6637"/>
                  </a:lnTo>
                  <a:lnTo>
                    <a:pt x="4852" y="6651"/>
                  </a:lnTo>
                  <a:lnTo>
                    <a:pt x="4855" y="6666"/>
                  </a:lnTo>
                  <a:lnTo>
                    <a:pt x="4857" y="6681"/>
                  </a:lnTo>
                  <a:lnTo>
                    <a:pt x="4858" y="6698"/>
                  </a:lnTo>
                  <a:lnTo>
                    <a:pt x="4857" y="6713"/>
                  </a:lnTo>
                  <a:lnTo>
                    <a:pt x="4855" y="6728"/>
                  </a:lnTo>
                  <a:lnTo>
                    <a:pt x="4852" y="6744"/>
                  </a:lnTo>
                  <a:lnTo>
                    <a:pt x="4849" y="6760"/>
                  </a:lnTo>
                  <a:lnTo>
                    <a:pt x="4841" y="6791"/>
                  </a:lnTo>
                  <a:lnTo>
                    <a:pt x="4833" y="6823"/>
                  </a:lnTo>
                  <a:lnTo>
                    <a:pt x="4825" y="6852"/>
                  </a:lnTo>
                  <a:lnTo>
                    <a:pt x="4865" y="6886"/>
                  </a:lnTo>
                  <a:lnTo>
                    <a:pt x="4908" y="6918"/>
                  </a:lnTo>
                  <a:lnTo>
                    <a:pt x="4992" y="6983"/>
                  </a:lnTo>
                  <a:lnTo>
                    <a:pt x="5035" y="7015"/>
                  </a:lnTo>
                  <a:lnTo>
                    <a:pt x="5076" y="7049"/>
                  </a:lnTo>
                  <a:lnTo>
                    <a:pt x="5096" y="7066"/>
                  </a:lnTo>
                  <a:lnTo>
                    <a:pt x="5115" y="7084"/>
                  </a:lnTo>
                  <a:lnTo>
                    <a:pt x="5135" y="7103"/>
                  </a:lnTo>
                  <a:lnTo>
                    <a:pt x="5153" y="7122"/>
                  </a:lnTo>
                  <a:lnTo>
                    <a:pt x="5166" y="7138"/>
                  </a:lnTo>
                  <a:lnTo>
                    <a:pt x="5179" y="7155"/>
                  </a:lnTo>
                  <a:lnTo>
                    <a:pt x="5189" y="7174"/>
                  </a:lnTo>
                  <a:lnTo>
                    <a:pt x="5198" y="7193"/>
                  </a:lnTo>
                  <a:lnTo>
                    <a:pt x="5205" y="7213"/>
                  </a:lnTo>
                  <a:lnTo>
                    <a:pt x="5211" y="7233"/>
                  </a:lnTo>
                  <a:lnTo>
                    <a:pt x="5215" y="7253"/>
                  </a:lnTo>
                  <a:lnTo>
                    <a:pt x="5218" y="7274"/>
                  </a:lnTo>
                  <a:lnTo>
                    <a:pt x="5220" y="7294"/>
                  </a:lnTo>
                  <a:lnTo>
                    <a:pt x="5221" y="7316"/>
                  </a:lnTo>
                  <a:lnTo>
                    <a:pt x="5220" y="7337"/>
                  </a:lnTo>
                  <a:lnTo>
                    <a:pt x="5217" y="7359"/>
                  </a:lnTo>
                  <a:lnTo>
                    <a:pt x="5215" y="7379"/>
                  </a:lnTo>
                  <a:lnTo>
                    <a:pt x="5211" y="7401"/>
                  </a:lnTo>
                  <a:lnTo>
                    <a:pt x="5207" y="7422"/>
                  </a:lnTo>
                  <a:lnTo>
                    <a:pt x="5201" y="7441"/>
                  </a:lnTo>
                  <a:lnTo>
                    <a:pt x="5214" y="7453"/>
                  </a:lnTo>
                  <a:lnTo>
                    <a:pt x="5227" y="7465"/>
                  </a:lnTo>
                  <a:lnTo>
                    <a:pt x="5239" y="7478"/>
                  </a:lnTo>
                  <a:lnTo>
                    <a:pt x="5250" y="7492"/>
                  </a:lnTo>
                  <a:lnTo>
                    <a:pt x="5261" y="7506"/>
                  </a:lnTo>
                  <a:lnTo>
                    <a:pt x="5270" y="7522"/>
                  </a:lnTo>
                  <a:lnTo>
                    <a:pt x="5279" y="7537"/>
                  </a:lnTo>
                  <a:lnTo>
                    <a:pt x="5287" y="7552"/>
                  </a:lnTo>
                  <a:lnTo>
                    <a:pt x="5293" y="7568"/>
                  </a:lnTo>
                  <a:lnTo>
                    <a:pt x="5299" y="7585"/>
                  </a:lnTo>
                  <a:lnTo>
                    <a:pt x="5304" y="7602"/>
                  </a:lnTo>
                  <a:lnTo>
                    <a:pt x="5308" y="7619"/>
                  </a:lnTo>
                  <a:lnTo>
                    <a:pt x="5310" y="7637"/>
                  </a:lnTo>
                  <a:lnTo>
                    <a:pt x="5311" y="7654"/>
                  </a:lnTo>
                  <a:lnTo>
                    <a:pt x="5310" y="7672"/>
                  </a:lnTo>
                  <a:lnTo>
                    <a:pt x="5308" y="7689"/>
                  </a:lnTo>
                  <a:lnTo>
                    <a:pt x="5307" y="7708"/>
                  </a:lnTo>
                  <a:lnTo>
                    <a:pt x="5303" y="7725"/>
                  </a:lnTo>
                  <a:lnTo>
                    <a:pt x="5298" y="7741"/>
                  </a:lnTo>
                  <a:lnTo>
                    <a:pt x="5291" y="7756"/>
                  </a:lnTo>
                  <a:lnTo>
                    <a:pt x="5284" y="7771"/>
                  </a:lnTo>
                  <a:lnTo>
                    <a:pt x="5274" y="7785"/>
                  </a:lnTo>
                  <a:lnTo>
                    <a:pt x="5264" y="7798"/>
                  </a:lnTo>
                  <a:lnTo>
                    <a:pt x="5252" y="7811"/>
                  </a:lnTo>
                  <a:lnTo>
                    <a:pt x="5240" y="7823"/>
                  </a:lnTo>
                  <a:lnTo>
                    <a:pt x="5227" y="7834"/>
                  </a:lnTo>
                  <a:lnTo>
                    <a:pt x="5213" y="7844"/>
                  </a:lnTo>
                  <a:lnTo>
                    <a:pt x="5199" y="7854"/>
                  </a:lnTo>
                  <a:lnTo>
                    <a:pt x="5170" y="7873"/>
                  </a:lnTo>
                  <a:lnTo>
                    <a:pt x="5140" y="7888"/>
                  </a:lnTo>
                  <a:lnTo>
                    <a:pt x="5108" y="7904"/>
                  </a:lnTo>
                  <a:lnTo>
                    <a:pt x="5074" y="7918"/>
                  </a:lnTo>
                  <a:lnTo>
                    <a:pt x="5041" y="7931"/>
                  </a:lnTo>
                  <a:lnTo>
                    <a:pt x="5008" y="7944"/>
                  </a:lnTo>
                  <a:lnTo>
                    <a:pt x="4974" y="7956"/>
                  </a:lnTo>
                  <a:lnTo>
                    <a:pt x="4939" y="7968"/>
                  </a:lnTo>
                  <a:lnTo>
                    <a:pt x="4904" y="7978"/>
                  </a:lnTo>
                  <a:lnTo>
                    <a:pt x="4870" y="7988"/>
                  </a:lnTo>
                  <a:lnTo>
                    <a:pt x="4800" y="8006"/>
                  </a:lnTo>
                  <a:lnTo>
                    <a:pt x="4730" y="8023"/>
                  </a:lnTo>
                  <a:lnTo>
                    <a:pt x="4660" y="8038"/>
                  </a:lnTo>
                  <a:lnTo>
                    <a:pt x="4589" y="8052"/>
                  </a:lnTo>
                  <a:lnTo>
                    <a:pt x="4508" y="8066"/>
                  </a:lnTo>
                  <a:lnTo>
                    <a:pt x="4426" y="8079"/>
                  </a:lnTo>
                  <a:lnTo>
                    <a:pt x="4345" y="8091"/>
                  </a:lnTo>
                  <a:lnTo>
                    <a:pt x="4263" y="8102"/>
                  </a:lnTo>
                  <a:lnTo>
                    <a:pt x="4180" y="8112"/>
                  </a:lnTo>
                  <a:lnTo>
                    <a:pt x="4099" y="8119"/>
                  </a:lnTo>
                  <a:lnTo>
                    <a:pt x="4016" y="8127"/>
                  </a:lnTo>
                  <a:lnTo>
                    <a:pt x="3935" y="8133"/>
                  </a:lnTo>
                  <a:lnTo>
                    <a:pt x="3852" y="8137"/>
                  </a:lnTo>
                  <a:lnTo>
                    <a:pt x="3770" y="8140"/>
                  </a:lnTo>
                  <a:lnTo>
                    <a:pt x="3687" y="8141"/>
                  </a:lnTo>
                  <a:lnTo>
                    <a:pt x="3604" y="8141"/>
                  </a:lnTo>
                  <a:lnTo>
                    <a:pt x="3522" y="8139"/>
                  </a:lnTo>
                  <a:lnTo>
                    <a:pt x="3439" y="8136"/>
                  </a:lnTo>
                  <a:lnTo>
                    <a:pt x="3358" y="8131"/>
                  </a:lnTo>
                  <a:lnTo>
                    <a:pt x="3275" y="8125"/>
                  </a:lnTo>
                  <a:lnTo>
                    <a:pt x="3157" y="8113"/>
                  </a:lnTo>
                  <a:lnTo>
                    <a:pt x="3038" y="8100"/>
                  </a:lnTo>
                  <a:lnTo>
                    <a:pt x="2920" y="8085"/>
                  </a:lnTo>
                  <a:lnTo>
                    <a:pt x="2860" y="8076"/>
                  </a:lnTo>
                  <a:lnTo>
                    <a:pt x="2801" y="8066"/>
                  </a:lnTo>
                  <a:lnTo>
                    <a:pt x="2742" y="8055"/>
                  </a:lnTo>
                  <a:lnTo>
                    <a:pt x="2684" y="8044"/>
                  </a:lnTo>
                  <a:lnTo>
                    <a:pt x="2626" y="8033"/>
                  </a:lnTo>
                  <a:lnTo>
                    <a:pt x="2567" y="8019"/>
                  </a:lnTo>
                  <a:lnTo>
                    <a:pt x="2510" y="8005"/>
                  </a:lnTo>
                  <a:lnTo>
                    <a:pt x="2452" y="7990"/>
                  </a:lnTo>
                  <a:lnTo>
                    <a:pt x="2395" y="7974"/>
                  </a:lnTo>
                  <a:lnTo>
                    <a:pt x="2338" y="7955"/>
                  </a:lnTo>
                  <a:lnTo>
                    <a:pt x="2296" y="7940"/>
                  </a:lnTo>
                  <a:lnTo>
                    <a:pt x="2254" y="7925"/>
                  </a:lnTo>
                  <a:lnTo>
                    <a:pt x="2213" y="7908"/>
                  </a:lnTo>
                  <a:lnTo>
                    <a:pt x="2192" y="7898"/>
                  </a:lnTo>
                  <a:lnTo>
                    <a:pt x="2172" y="7888"/>
                  </a:lnTo>
                  <a:lnTo>
                    <a:pt x="2152" y="7877"/>
                  </a:lnTo>
                  <a:lnTo>
                    <a:pt x="2134" y="7866"/>
                  </a:lnTo>
                  <a:lnTo>
                    <a:pt x="2115" y="7853"/>
                  </a:lnTo>
                  <a:lnTo>
                    <a:pt x="2097" y="7840"/>
                  </a:lnTo>
                  <a:lnTo>
                    <a:pt x="2080" y="7826"/>
                  </a:lnTo>
                  <a:lnTo>
                    <a:pt x="2064" y="7811"/>
                  </a:lnTo>
                  <a:lnTo>
                    <a:pt x="2049" y="7796"/>
                  </a:lnTo>
                  <a:lnTo>
                    <a:pt x="2034" y="7778"/>
                  </a:lnTo>
                  <a:lnTo>
                    <a:pt x="2028" y="7767"/>
                  </a:lnTo>
                  <a:lnTo>
                    <a:pt x="2023" y="7756"/>
                  </a:lnTo>
                  <a:lnTo>
                    <a:pt x="2014" y="7735"/>
                  </a:lnTo>
                  <a:lnTo>
                    <a:pt x="2009" y="7712"/>
                  </a:lnTo>
                  <a:lnTo>
                    <a:pt x="2005" y="7689"/>
                  </a:lnTo>
                  <a:lnTo>
                    <a:pt x="2003" y="7666"/>
                  </a:lnTo>
                  <a:lnTo>
                    <a:pt x="2004" y="7642"/>
                  </a:lnTo>
                  <a:lnTo>
                    <a:pt x="2008" y="7619"/>
                  </a:lnTo>
                  <a:lnTo>
                    <a:pt x="2012" y="7597"/>
                  </a:lnTo>
                  <a:lnTo>
                    <a:pt x="2019" y="7575"/>
                  </a:lnTo>
                  <a:lnTo>
                    <a:pt x="2027" y="7553"/>
                  </a:lnTo>
                  <a:lnTo>
                    <a:pt x="2038" y="7533"/>
                  </a:lnTo>
                  <a:lnTo>
                    <a:pt x="2050" y="7512"/>
                  </a:lnTo>
                  <a:lnTo>
                    <a:pt x="2063" y="7492"/>
                  </a:lnTo>
                  <a:lnTo>
                    <a:pt x="2078" y="7475"/>
                  </a:lnTo>
                  <a:lnTo>
                    <a:pt x="2095" y="7459"/>
                  </a:lnTo>
                  <a:lnTo>
                    <a:pt x="2113" y="7443"/>
                  </a:lnTo>
                  <a:lnTo>
                    <a:pt x="2108" y="7424"/>
                  </a:lnTo>
                  <a:lnTo>
                    <a:pt x="2103" y="7404"/>
                  </a:lnTo>
                  <a:lnTo>
                    <a:pt x="2100" y="7385"/>
                  </a:lnTo>
                  <a:lnTo>
                    <a:pt x="2097" y="7365"/>
                  </a:lnTo>
                  <a:lnTo>
                    <a:pt x="2095" y="7346"/>
                  </a:lnTo>
                  <a:lnTo>
                    <a:pt x="2094" y="7326"/>
                  </a:lnTo>
                  <a:lnTo>
                    <a:pt x="2094" y="7306"/>
                  </a:lnTo>
                  <a:lnTo>
                    <a:pt x="2095" y="7286"/>
                  </a:lnTo>
                  <a:lnTo>
                    <a:pt x="2097" y="7266"/>
                  </a:lnTo>
                  <a:lnTo>
                    <a:pt x="2099" y="7247"/>
                  </a:lnTo>
                  <a:lnTo>
                    <a:pt x="2104" y="7228"/>
                  </a:lnTo>
                  <a:lnTo>
                    <a:pt x="2110" y="7210"/>
                  </a:lnTo>
                  <a:lnTo>
                    <a:pt x="2116" y="7191"/>
                  </a:lnTo>
                  <a:lnTo>
                    <a:pt x="2125" y="7174"/>
                  </a:lnTo>
                  <a:lnTo>
                    <a:pt x="2136" y="7156"/>
                  </a:lnTo>
                  <a:lnTo>
                    <a:pt x="2148" y="7140"/>
                  </a:lnTo>
                  <a:lnTo>
                    <a:pt x="2166" y="7119"/>
                  </a:lnTo>
                  <a:lnTo>
                    <a:pt x="2185" y="7099"/>
                  </a:lnTo>
                  <a:lnTo>
                    <a:pt x="2205" y="7079"/>
                  </a:lnTo>
                  <a:lnTo>
                    <a:pt x="2226" y="7061"/>
                  </a:lnTo>
                  <a:lnTo>
                    <a:pt x="2247" y="7042"/>
                  </a:lnTo>
                  <a:lnTo>
                    <a:pt x="2269" y="7025"/>
                  </a:lnTo>
                  <a:lnTo>
                    <a:pt x="2312" y="6990"/>
                  </a:lnTo>
                  <a:lnTo>
                    <a:pt x="2402" y="6923"/>
                  </a:lnTo>
                  <a:lnTo>
                    <a:pt x="2446" y="6889"/>
                  </a:lnTo>
                  <a:lnTo>
                    <a:pt x="2489" y="6853"/>
                  </a:lnTo>
                  <a:lnTo>
                    <a:pt x="2483" y="6824"/>
                  </a:lnTo>
                  <a:lnTo>
                    <a:pt x="2474" y="6794"/>
                  </a:lnTo>
                  <a:lnTo>
                    <a:pt x="2466" y="6764"/>
                  </a:lnTo>
                  <a:lnTo>
                    <a:pt x="2460" y="6734"/>
                  </a:lnTo>
                  <a:lnTo>
                    <a:pt x="2458" y="6718"/>
                  </a:lnTo>
                  <a:lnTo>
                    <a:pt x="2457" y="6703"/>
                  </a:lnTo>
                  <a:lnTo>
                    <a:pt x="2457" y="6688"/>
                  </a:lnTo>
                  <a:lnTo>
                    <a:pt x="2458" y="6674"/>
                  </a:lnTo>
                  <a:lnTo>
                    <a:pt x="2460" y="6659"/>
                  </a:lnTo>
                  <a:lnTo>
                    <a:pt x="2464" y="6644"/>
                  </a:lnTo>
                  <a:lnTo>
                    <a:pt x="2470" y="6630"/>
                  </a:lnTo>
                  <a:lnTo>
                    <a:pt x="2477" y="6616"/>
                  </a:lnTo>
                  <a:lnTo>
                    <a:pt x="2486" y="6602"/>
                  </a:lnTo>
                  <a:lnTo>
                    <a:pt x="2495" y="6590"/>
                  </a:lnTo>
                  <a:lnTo>
                    <a:pt x="2505" y="6579"/>
                  </a:lnTo>
                  <a:lnTo>
                    <a:pt x="2516" y="6569"/>
                  </a:lnTo>
                  <a:lnTo>
                    <a:pt x="2528" y="6561"/>
                  </a:lnTo>
                  <a:lnTo>
                    <a:pt x="2541" y="6552"/>
                  </a:lnTo>
                  <a:lnTo>
                    <a:pt x="2567" y="6537"/>
                  </a:lnTo>
                  <a:lnTo>
                    <a:pt x="2595" y="6522"/>
                  </a:lnTo>
                  <a:lnTo>
                    <a:pt x="2622" y="6508"/>
                  </a:lnTo>
                  <a:lnTo>
                    <a:pt x="2635" y="6499"/>
                  </a:lnTo>
                  <a:lnTo>
                    <a:pt x="2647" y="6491"/>
                  </a:lnTo>
                  <a:lnTo>
                    <a:pt x="2659" y="6481"/>
                  </a:lnTo>
                  <a:lnTo>
                    <a:pt x="2671" y="6472"/>
                  </a:lnTo>
                  <a:lnTo>
                    <a:pt x="2705" y="6440"/>
                  </a:lnTo>
                  <a:lnTo>
                    <a:pt x="2739" y="6406"/>
                  </a:lnTo>
                  <a:lnTo>
                    <a:pt x="2773" y="6374"/>
                  </a:lnTo>
                  <a:lnTo>
                    <a:pt x="2807" y="6339"/>
                  </a:lnTo>
                  <a:lnTo>
                    <a:pt x="2839" y="6305"/>
                  </a:lnTo>
                  <a:lnTo>
                    <a:pt x="2871" y="6269"/>
                  </a:lnTo>
                  <a:lnTo>
                    <a:pt x="2901" y="6234"/>
                  </a:lnTo>
                  <a:lnTo>
                    <a:pt x="2932" y="6197"/>
                  </a:lnTo>
                  <a:lnTo>
                    <a:pt x="2960" y="6159"/>
                  </a:lnTo>
                  <a:lnTo>
                    <a:pt x="2987" y="6119"/>
                  </a:lnTo>
                  <a:lnTo>
                    <a:pt x="3013" y="6080"/>
                  </a:lnTo>
                  <a:lnTo>
                    <a:pt x="3038" y="6040"/>
                  </a:lnTo>
                  <a:lnTo>
                    <a:pt x="3061" y="5999"/>
                  </a:lnTo>
                  <a:lnTo>
                    <a:pt x="3082" y="5956"/>
                  </a:lnTo>
                  <a:lnTo>
                    <a:pt x="3101" y="5913"/>
                  </a:lnTo>
                  <a:lnTo>
                    <a:pt x="3119" y="5868"/>
                  </a:lnTo>
                  <a:lnTo>
                    <a:pt x="3129" y="5837"/>
                  </a:lnTo>
                  <a:lnTo>
                    <a:pt x="3138" y="5805"/>
                  </a:lnTo>
                  <a:lnTo>
                    <a:pt x="3146" y="5774"/>
                  </a:lnTo>
                  <a:lnTo>
                    <a:pt x="3151" y="5742"/>
                  </a:lnTo>
                  <a:lnTo>
                    <a:pt x="3155" y="5710"/>
                  </a:lnTo>
                  <a:lnTo>
                    <a:pt x="3159" y="5678"/>
                  </a:lnTo>
                  <a:lnTo>
                    <a:pt x="3161" y="5646"/>
                  </a:lnTo>
                  <a:lnTo>
                    <a:pt x="3163" y="5613"/>
                  </a:lnTo>
                  <a:lnTo>
                    <a:pt x="3164" y="5548"/>
                  </a:lnTo>
                  <a:lnTo>
                    <a:pt x="3165" y="5481"/>
                  </a:lnTo>
                  <a:lnTo>
                    <a:pt x="3167" y="5416"/>
                  </a:lnTo>
                  <a:lnTo>
                    <a:pt x="3169" y="5384"/>
                  </a:lnTo>
                  <a:lnTo>
                    <a:pt x="3172" y="5352"/>
                  </a:lnTo>
                  <a:lnTo>
                    <a:pt x="3125" y="5337"/>
                  </a:lnTo>
                  <a:lnTo>
                    <a:pt x="3077" y="5321"/>
                  </a:lnTo>
                  <a:lnTo>
                    <a:pt x="3053" y="5312"/>
                  </a:lnTo>
                  <a:lnTo>
                    <a:pt x="3030" y="5303"/>
                  </a:lnTo>
                  <a:lnTo>
                    <a:pt x="3008" y="5292"/>
                  </a:lnTo>
                  <a:lnTo>
                    <a:pt x="2985" y="5281"/>
                  </a:lnTo>
                  <a:lnTo>
                    <a:pt x="2963" y="5269"/>
                  </a:lnTo>
                  <a:lnTo>
                    <a:pt x="2942" y="5256"/>
                  </a:lnTo>
                  <a:lnTo>
                    <a:pt x="2923" y="5242"/>
                  </a:lnTo>
                  <a:lnTo>
                    <a:pt x="2903" y="5226"/>
                  </a:lnTo>
                  <a:lnTo>
                    <a:pt x="2886" y="5210"/>
                  </a:lnTo>
                  <a:lnTo>
                    <a:pt x="2870" y="5191"/>
                  </a:lnTo>
                  <a:lnTo>
                    <a:pt x="2855" y="5171"/>
                  </a:lnTo>
                  <a:lnTo>
                    <a:pt x="2842" y="5149"/>
                  </a:lnTo>
                  <a:lnTo>
                    <a:pt x="2838" y="5137"/>
                  </a:lnTo>
                  <a:lnTo>
                    <a:pt x="2834" y="5126"/>
                  </a:lnTo>
                  <a:lnTo>
                    <a:pt x="2830" y="5114"/>
                  </a:lnTo>
                  <a:lnTo>
                    <a:pt x="2827" y="5102"/>
                  </a:lnTo>
                  <a:lnTo>
                    <a:pt x="2824" y="5079"/>
                  </a:lnTo>
                  <a:lnTo>
                    <a:pt x="2823" y="5055"/>
                  </a:lnTo>
                  <a:lnTo>
                    <a:pt x="2824" y="5031"/>
                  </a:lnTo>
                  <a:lnTo>
                    <a:pt x="2827" y="5009"/>
                  </a:lnTo>
                  <a:lnTo>
                    <a:pt x="2833" y="4986"/>
                  </a:lnTo>
                  <a:lnTo>
                    <a:pt x="2840" y="4963"/>
                  </a:lnTo>
                  <a:lnTo>
                    <a:pt x="2850" y="4942"/>
                  </a:lnTo>
                  <a:lnTo>
                    <a:pt x="2861" y="4921"/>
                  </a:lnTo>
                  <a:lnTo>
                    <a:pt x="2874" y="4901"/>
                  </a:lnTo>
                  <a:lnTo>
                    <a:pt x="2889" y="4881"/>
                  </a:lnTo>
                  <a:lnTo>
                    <a:pt x="2905" y="4864"/>
                  </a:lnTo>
                  <a:lnTo>
                    <a:pt x="2923" y="4848"/>
                  </a:lnTo>
                  <a:lnTo>
                    <a:pt x="2941" y="4833"/>
                  </a:lnTo>
                  <a:lnTo>
                    <a:pt x="2961" y="4819"/>
                  </a:lnTo>
                  <a:lnTo>
                    <a:pt x="2965" y="4798"/>
                  </a:lnTo>
                  <a:lnTo>
                    <a:pt x="2973" y="4776"/>
                  </a:lnTo>
                  <a:lnTo>
                    <a:pt x="2982" y="4755"/>
                  </a:lnTo>
                  <a:lnTo>
                    <a:pt x="2991" y="4736"/>
                  </a:lnTo>
                  <a:lnTo>
                    <a:pt x="3003" y="4717"/>
                  </a:lnTo>
                  <a:lnTo>
                    <a:pt x="3016" y="4700"/>
                  </a:lnTo>
                  <a:lnTo>
                    <a:pt x="3032" y="4683"/>
                  </a:lnTo>
                  <a:lnTo>
                    <a:pt x="3047" y="4666"/>
                  </a:lnTo>
                  <a:lnTo>
                    <a:pt x="3048" y="4643"/>
                  </a:lnTo>
                  <a:lnTo>
                    <a:pt x="3050" y="4622"/>
                  </a:lnTo>
                  <a:lnTo>
                    <a:pt x="3055" y="4576"/>
                  </a:lnTo>
                  <a:lnTo>
                    <a:pt x="3016" y="4565"/>
                  </a:lnTo>
                  <a:lnTo>
                    <a:pt x="2978" y="4553"/>
                  </a:lnTo>
                  <a:lnTo>
                    <a:pt x="2940" y="4541"/>
                  </a:lnTo>
                  <a:lnTo>
                    <a:pt x="2902" y="4527"/>
                  </a:lnTo>
                  <a:lnTo>
                    <a:pt x="2864" y="4513"/>
                  </a:lnTo>
                  <a:lnTo>
                    <a:pt x="2827" y="4498"/>
                  </a:lnTo>
                  <a:lnTo>
                    <a:pt x="2790" y="4481"/>
                  </a:lnTo>
                  <a:lnTo>
                    <a:pt x="2754" y="4465"/>
                  </a:lnTo>
                  <a:lnTo>
                    <a:pt x="2717" y="4448"/>
                  </a:lnTo>
                  <a:lnTo>
                    <a:pt x="2682" y="4429"/>
                  </a:lnTo>
                  <a:lnTo>
                    <a:pt x="2647" y="4410"/>
                  </a:lnTo>
                  <a:lnTo>
                    <a:pt x="2612" y="4390"/>
                  </a:lnTo>
                  <a:lnTo>
                    <a:pt x="2577" y="4369"/>
                  </a:lnTo>
                  <a:lnTo>
                    <a:pt x="2542" y="4349"/>
                  </a:lnTo>
                  <a:lnTo>
                    <a:pt x="2509" y="4327"/>
                  </a:lnTo>
                  <a:lnTo>
                    <a:pt x="2476" y="4304"/>
                  </a:lnTo>
                  <a:lnTo>
                    <a:pt x="2444" y="4280"/>
                  </a:lnTo>
                  <a:lnTo>
                    <a:pt x="2411" y="4256"/>
                  </a:lnTo>
                  <a:lnTo>
                    <a:pt x="2379" y="4231"/>
                  </a:lnTo>
                  <a:lnTo>
                    <a:pt x="2348" y="4206"/>
                  </a:lnTo>
                  <a:lnTo>
                    <a:pt x="2317" y="4180"/>
                  </a:lnTo>
                  <a:lnTo>
                    <a:pt x="2287" y="4153"/>
                  </a:lnTo>
                  <a:lnTo>
                    <a:pt x="2258" y="4126"/>
                  </a:lnTo>
                  <a:lnTo>
                    <a:pt x="2228" y="4099"/>
                  </a:lnTo>
                  <a:lnTo>
                    <a:pt x="2200" y="4069"/>
                  </a:lnTo>
                  <a:lnTo>
                    <a:pt x="2173" y="4041"/>
                  </a:lnTo>
                  <a:lnTo>
                    <a:pt x="2146" y="4011"/>
                  </a:lnTo>
                  <a:lnTo>
                    <a:pt x="2119" y="3980"/>
                  </a:lnTo>
                  <a:lnTo>
                    <a:pt x="2094" y="3950"/>
                  </a:lnTo>
                  <a:lnTo>
                    <a:pt x="2069" y="3918"/>
                  </a:lnTo>
                  <a:lnTo>
                    <a:pt x="2044" y="3887"/>
                  </a:lnTo>
                  <a:lnTo>
                    <a:pt x="2020" y="3854"/>
                  </a:lnTo>
                  <a:lnTo>
                    <a:pt x="1991" y="3861"/>
                  </a:lnTo>
                  <a:lnTo>
                    <a:pt x="1963" y="3866"/>
                  </a:lnTo>
                  <a:lnTo>
                    <a:pt x="1934" y="3871"/>
                  </a:lnTo>
                  <a:lnTo>
                    <a:pt x="1905" y="3874"/>
                  </a:lnTo>
                  <a:lnTo>
                    <a:pt x="1876" y="3876"/>
                  </a:lnTo>
                  <a:lnTo>
                    <a:pt x="1848" y="3877"/>
                  </a:lnTo>
                  <a:lnTo>
                    <a:pt x="1819" y="3876"/>
                  </a:lnTo>
                  <a:lnTo>
                    <a:pt x="1789" y="3875"/>
                  </a:lnTo>
                  <a:lnTo>
                    <a:pt x="1761" y="3873"/>
                  </a:lnTo>
                  <a:lnTo>
                    <a:pt x="1732" y="3868"/>
                  </a:lnTo>
                  <a:lnTo>
                    <a:pt x="1703" y="3863"/>
                  </a:lnTo>
                  <a:lnTo>
                    <a:pt x="1675" y="3858"/>
                  </a:lnTo>
                  <a:lnTo>
                    <a:pt x="1647" y="3850"/>
                  </a:lnTo>
                  <a:lnTo>
                    <a:pt x="1619" y="3841"/>
                  </a:lnTo>
                  <a:lnTo>
                    <a:pt x="1591" y="3831"/>
                  </a:lnTo>
                  <a:lnTo>
                    <a:pt x="1564" y="3822"/>
                  </a:lnTo>
                  <a:lnTo>
                    <a:pt x="1548" y="3814"/>
                  </a:lnTo>
                  <a:lnTo>
                    <a:pt x="1532" y="3805"/>
                  </a:lnTo>
                  <a:lnTo>
                    <a:pt x="1515" y="3797"/>
                  </a:lnTo>
                  <a:lnTo>
                    <a:pt x="1500" y="3787"/>
                  </a:lnTo>
                  <a:lnTo>
                    <a:pt x="1485" y="3777"/>
                  </a:lnTo>
                  <a:lnTo>
                    <a:pt x="1470" y="3766"/>
                  </a:lnTo>
                  <a:lnTo>
                    <a:pt x="1456" y="3754"/>
                  </a:lnTo>
                  <a:lnTo>
                    <a:pt x="1441" y="3742"/>
                  </a:lnTo>
                  <a:lnTo>
                    <a:pt x="1429" y="3729"/>
                  </a:lnTo>
                  <a:lnTo>
                    <a:pt x="1416" y="3716"/>
                  </a:lnTo>
                  <a:lnTo>
                    <a:pt x="1406" y="3702"/>
                  </a:lnTo>
                  <a:lnTo>
                    <a:pt x="1396" y="3687"/>
                  </a:lnTo>
                  <a:lnTo>
                    <a:pt x="1386" y="3672"/>
                  </a:lnTo>
                  <a:lnTo>
                    <a:pt x="1378" y="3655"/>
                  </a:lnTo>
                  <a:lnTo>
                    <a:pt x="1372" y="3638"/>
                  </a:lnTo>
                  <a:lnTo>
                    <a:pt x="1366" y="3619"/>
                  </a:lnTo>
                  <a:lnTo>
                    <a:pt x="1362" y="3599"/>
                  </a:lnTo>
                  <a:lnTo>
                    <a:pt x="1359" y="3577"/>
                  </a:lnTo>
                  <a:lnTo>
                    <a:pt x="1359" y="3556"/>
                  </a:lnTo>
                  <a:lnTo>
                    <a:pt x="1360" y="3536"/>
                  </a:lnTo>
                  <a:lnTo>
                    <a:pt x="1363" y="3514"/>
                  </a:lnTo>
                  <a:lnTo>
                    <a:pt x="1367" y="3493"/>
                  </a:lnTo>
                  <a:lnTo>
                    <a:pt x="1374" y="3474"/>
                  </a:lnTo>
                  <a:lnTo>
                    <a:pt x="1382" y="3454"/>
                  </a:lnTo>
                  <a:lnTo>
                    <a:pt x="1390" y="3435"/>
                  </a:lnTo>
                  <a:lnTo>
                    <a:pt x="1401" y="3416"/>
                  </a:lnTo>
                  <a:lnTo>
                    <a:pt x="1412" y="3398"/>
                  </a:lnTo>
                  <a:lnTo>
                    <a:pt x="1425" y="3380"/>
                  </a:lnTo>
                  <a:lnTo>
                    <a:pt x="1439" y="3364"/>
                  </a:lnTo>
                  <a:lnTo>
                    <a:pt x="1454" y="3349"/>
                  </a:lnTo>
                  <a:lnTo>
                    <a:pt x="1470" y="3335"/>
                  </a:lnTo>
                  <a:lnTo>
                    <a:pt x="1486" y="3322"/>
                  </a:lnTo>
                  <a:lnTo>
                    <a:pt x="1497" y="3313"/>
                  </a:lnTo>
                  <a:lnTo>
                    <a:pt x="1507" y="3305"/>
                  </a:lnTo>
                  <a:lnTo>
                    <a:pt x="1529" y="3292"/>
                  </a:lnTo>
                  <a:lnTo>
                    <a:pt x="1552" y="3279"/>
                  </a:lnTo>
                  <a:lnTo>
                    <a:pt x="1576" y="3268"/>
                  </a:lnTo>
                  <a:lnTo>
                    <a:pt x="1600" y="3259"/>
                  </a:lnTo>
                  <a:lnTo>
                    <a:pt x="1624" y="3249"/>
                  </a:lnTo>
                  <a:lnTo>
                    <a:pt x="1673" y="3230"/>
                  </a:lnTo>
                  <a:lnTo>
                    <a:pt x="1679" y="3224"/>
                  </a:lnTo>
                  <a:lnTo>
                    <a:pt x="1685" y="3218"/>
                  </a:lnTo>
                  <a:lnTo>
                    <a:pt x="1689" y="3211"/>
                  </a:lnTo>
                  <a:lnTo>
                    <a:pt x="1691" y="3204"/>
                  </a:lnTo>
                  <a:lnTo>
                    <a:pt x="1692" y="3197"/>
                  </a:lnTo>
                  <a:lnTo>
                    <a:pt x="1691" y="3189"/>
                  </a:lnTo>
                  <a:lnTo>
                    <a:pt x="1690" y="3181"/>
                  </a:lnTo>
                  <a:lnTo>
                    <a:pt x="1688" y="3174"/>
                  </a:lnTo>
                  <a:lnTo>
                    <a:pt x="1682" y="3159"/>
                  </a:lnTo>
                  <a:lnTo>
                    <a:pt x="1673" y="3143"/>
                  </a:lnTo>
                  <a:lnTo>
                    <a:pt x="1663" y="3129"/>
                  </a:lnTo>
                  <a:lnTo>
                    <a:pt x="1654" y="3117"/>
                  </a:lnTo>
                  <a:lnTo>
                    <a:pt x="1640" y="3101"/>
                  </a:lnTo>
                  <a:lnTo>
                    <a:pt x="1625" y="3085"/>
                  </a:lnTo>
                  <a:lnTo>
                    <a:pt x="1596" y="3055"/>
                  </a:lnTo>
                  <a:lnTo>
                    <a:pt x="1564" y="3026"/>
                  </a:lnTo>
                  <a:lnTo>
                    <a:pt x="1532" y="3000"/>
                  </a:lnTo>
                  <a:lnTo>
                    <a:pt x="1497" y="2975"/>
                  </a:lnTo>
                  <a:lnTo>
                    <a:pt x="1462" y="2951"/>
                  </a:lnTo>
                  <a:lnTo>
                    <a:pt x="1426" y="2928"/>
                  </a:lnTo>
                  <a:lnTo>
                    <a:pt x="1389" y="2908"/>
                  </a:lnTo>
                  <a:lnTo>
                    <a:pt x="1352" y="2887"/>
                  </a:lnTo>
                  <a:lnTo>
                    <a:pt x="1314" y="2867"/>
                  </a:lnTo>
                  <a:lnTo>
                    <a:pt x="1237" y="2829"/>
                  </a:lnTo>
                  <a:lnTo>
                    <a:pt x="1160" y="2793"/>
                  </a:lnTo>
                  <a:lnTo>
                    <a:pt x="1084" y="2756"/>
                  </a:lnTo>
                  <a:lnTo>
                    <a:pt x="1029" y="2727"/>
                  </a:lnTo>
                  <a:lnTo>
                    <a:pt x="977" y="2697"/>
                  </a:lnTo>
                  <a:lnTo>
                    <a:pt x="925" y="2664"/>
                  </a:lnTo>
                  <a:lnTo>
                    <a:pt x="874" y="2630"/>
                  </a:lnTo>
                  <a:lnTo>
                    <a:pt x="823" y="2596"/>
                  </a:lnTo>
                  <a:lnTo>
                    <a:pt x="774" y="2560"/>
                  </a:lnTo>
                  <a:lnTo>
                    <a:pt x="725" y="2522"/>
                  </a:lnTo>
                  <a:lnTo>
                    <a:pt x="678" y="2484"/>
                  </a:lnTo>
                  <a:lnTo>
                    <a:pt x="632" y="2443"/>
                  </a:lnTo>
                  <a:lnTo>
                    <a:pt x="586" y="2402"/>
                  </a:lnTo>
                  <a:lnTo>
                    <a:pt x="541" y="2360"/>
                  </a:lnTo>
                  <a:lnTo>
                    <a:pt x="498" y="2317"/>
                  </a:lnTo>
                  <a:lnTo>
                    <a:pt x="456" y="2273"/>
                  </a:lnTo>
                  <a:lnTo>
                    <a:pt x="414" y="2227"/>
                  </a:lnTo>
                  <a:lnTo>
                    <a:pt x="374" y="2181"/>
                  </a:lnTo>
                  <a:lnTo>
                    <a:pt x="335" y="2135"/>
                  </a:lnTo>
                  <a:lnTo>
                    <a:pt x="301" y="2090"/>
                  </a:lnTo>
                  <a:lnTo>
                    <a:pt x="267" y="2046"/>
                  </a:lnTo>
                  <a:lnTo>
                    <a:pt x="236" y="1999"/>
                  </a:lnTo>
                  <a:lnTo>
                    <a:pt x="206" y="1952"/>
                  </a:lnTo>
                  <a:lnTo>
                    <a:pt x="176" y="1903"/>
                  </a:lnTo>
                  <a:lnTo>
                    <a:pt x="148" y="1854"/>
                  </a:lnTo>
                  <a:lnTo>
                    <a:pt x="123" y="1804"/>
                  </a:lnTo>
                  <a:lnTo>
                    <a:pt x="99" y="1753"/>
                  </a:lnTo>
                  <a:lnTo>
                    <a:pt x="77" y="1701"/>
                  </a:lnTo>
                  <a:lnTo>
                    <a:pt x="58" y="1649"/>
                  </a:lnTo>
                  <a:lnTo>
                    <a:pt x="49" y="1623"/>
                  </a:lnTo>
                  <a:lnTo>
                    <a:pt x="41" y="1596"/>
                  </a:lnTo>
                  <a:lnTo>
                    <a:pt x="34" y="1568"/>
                  </a:lnTo>
                  <a:lnTo>
                    <a:pt x="27" y="1541"/>
                  </a:lnTo>
                  <a:lnTo>
                    <a:pt x="21" y="1514"/>
                  </a:lnTo>
                  <a:lnTo>
                    <a:pt x="16" y="1487"/>
                  </a:lnTo>
                  <a:lnTo>
                    <a:pt x="11" y="1459"/>
                  </a:lnTo>
                  <a:lnTo>
                    <a:pt x="8" y="1431"/>
                  </a:lnTo>
                  <a:lnTo>
                    <a:pt x="4" y="1403"/>
                  </a:lnTo>
                  <a:lnTo>
                    <a:pt x="2" y="1375"/>
                  </a:lnTo>
                  <a:lnTo>
                    <a:pt x="1" y="1347"/>
                  </a:lnTo>
                  <a:lnTo>
                    <a:pt x="0" y="1318"/>
                  </a:lnTo>
                  <a:lnTo>
                    <a:pt x="1" y="1286"/>
                  </a:lnTo>
                  <a:lnTo>
                    <a:pt x="4" y="1252"/>
                  </a:lnTo>
                  <a:lnTo>
                    <a:pt x="8" y="1217"/>
                  </a:lnTo>
                  <a:lnTo>
                    <a:pt x="12" y="1184"/>
                  </a:lnTo>
                  <a:lnTo>
                    <a:pt x="19" y="1150"/>
                  </a:lnTo>
                  <a:lnTo>
                    <a:pt x="26" y="1116"/>
                  </a:lnTo>
                  <a:lnTo>
                    <a:pt x="35" y="1084"/>
                  </a:lnTo>
                  <a:lnTo>
                    <a:pt x="47" y="1051"/>
                  </a:lnTo>
                  <a:lnTo>
                    <a:pt x="60" y="1021"/>
                  </a:lnTo>
                  <a:lnTo>
                    <a:pt x="75" y="990"/>
                  </a:lnTo>
                  <a:lnTo>
                    <a:pt x="83" y="976"/>
                  </a:lnTo>
                  <a:lnTo>
                    <a:pt x="92" y="962"/>
                  </a:lnTo>
                  <a:lnTo>
                    <a:pt x="101" y="948"/>
                  </a:lnTo>
                  <a:lnTo>
                    <a:pt x="112" y="935"/>
                  </a:lnTo>
                  <a:lnTo>
                    <a:pt x="123" y="923"/>
                  </a:lnTo>
                  <a:lnTo>
                    <a:pt x="134" y="910"/>
                  </a:lnTo>
                  <a:lnTo>
                    <a:pt x="146" y="899"/>
                  </a:lnTo>
                  <a:lnTo>
                    <a:pt x="159" y="887"/>
                  </a:lnTo>
                  <a:lnTo>
                    <a:pt x="172" y="877"/>
                  </a:lnTo>
                  <a:lnTo>
                    <a:pt x="186" y="867"/>
                  </a:lnTo>
                  <a:lnTo>
                    <a:pt x="201" y="858"/>
                  </a:lnTo>
                  <a:lnTo>
                    <a:pt x="217" y="849"/>
                  </a:lnTo>
                  <a:lnTo>
                    <a:pt x="215" y="829"/>
                  </a:lnTo>
                  <a:lnTo>
                    <a:pt x="214" y="811"/>
                  </a:lnTo>
                  <a:lnTo>
                    <a:pt x="215" y="791"/>
                  </a:lnTo>
                  <a:lnTo>
                    <a:pt x="217" y="772"/>
                  </a:lnTo>
                  <a:lnTo>
                    <a:pt x="221" y="753"/>
                  </a:lnTo>
                  <a:lnTo>
                    <a:pt x="225" y="735"/>
                  </a:lnTo>
                  <a:lnTo>
                    <a:pt x="231" y="716"/>
                  </a:lnTo>
                  <a:lnTo>
                    <a:pt x="237" y="698"/>
                  </a:lnTo>
                  <a:lnTo>
                    <a:pt x="245" y="680"/>
                  </a:lnTo>
                  <a:lnTo>
                    <a:pt x="253" y="663"/>
                  </a:lnTo>
                  <a:lnTo>
                    <a:pt x="263" y="647"/>
                  </a:lnTo>
                  <a:lnTo>
                    <a:pt x="274" y="631"/>
                  </a:lnTo>
                  <a:lnTo>
                    <a:pt x="286" y="616"/>
                  </a:lnTo>
                  <a:lnTo>
                    <a:pt x="299" y="601"/>
                  </a:lnTo>
                  <a:lnTo>
                    <a:pt x="312" y="588"/>
                  </a:lnTo>
                  <a:lnTo>
                    <a:pt x="327" y="575"/>
                  </a:lnTo>
                  <a:lnTo>
                    <a:pt x="353" y="554"/>
                  </a:lnTo>
                  <a:lnTo>
                    <a:pt x="381" y="536"/>
                  </a:lnTo>
                  <a:lnTo>
                    <a:pt x="409" y="519"/>
                  </a:lnTo>
                  <a:lnTo>
                    <a:pt x="438" y="505"/>
                  </a:lnTo>
                  <a:lnTo>
                    <a:pt x="469" y="493"/>
                  </a:lnTo>
                  <a:lnTo>
                    <a:pt x="500" y="484"/>
                  </a:lnTo>
                  <a:lnTo>
                    <a:pt x="532" y="475"/>
                  </a:lnTo>
                  <a:lnTo>
                    <a:pt x="564" y="468"/>
                  </a:lnTo>
                  <a:lnTo>
                    <a:pt x="597" y="464"/>
                  </a:lnTo>
                  <a:lnTo>
                    <a:pt x="629" y="461"/>
                  </a:lnTo>
                  <a:lnTo>
                    <a:pt x="663" y="460"/>
                  </a:lnTo>
                  <a:lnTo>
                    <a:pt x="696" y="460"/>
                  </a:lnTo>
                  <a:lnTo>
                    <a:pt x="729" y="462"/>
                  </a:lnTo>
                  <a:lnTo>
                    <a:pt x="762" y="466"/>
                  </a:lnTo>
                  <a:lnTo>
                    <a:pt x="795" y="471"/>
                  </a:lnTo>
                  <a:lnTo>
                    <a:pt x="826" y="477"/>
                  </a:lnTo>
                  <a:lnTo>
                    <a:pt x="853" y="485"/>
                  </a:lnTo>
                  <a:lnTo>
                    <a:pt x="879" y="493"/>
                  </a:lnTo>
                  <a:lnTo>
                    <a:pt x="904" y="504"/>
                  </a:lnTo>
                  <a:lnTo>
                    <a:pt x="931" y="516"/>
                  </a:lnTo>
                  <a:lnTo>
                    <a:pt x="954" y="529"/>
                  </a:lnTo>
                  <a:lnTo>
                    <a:pt x="978" y="544"/>
                  </a:lnTo>
                  <a:lnTo>
                    <a:pt x="1000" y="561"/>
                  </a:lnTo>
                  <a:lnTo>
                    <a:pt x="1022" y="578"/>
                  </a:lnTo>
                  <a:lnTo>
                    <a:pt x="1041" y="598"/>
                  </a:lnTo>
                  <a:lnTo>
                    <a:pt x="1060" y="617"/>
                  </a:lnTo>
                  <a:lnTo>
                    <a:pt x="1077" y="639"/>
                  </a:lnTo>
                  <a:lnTo>
                    <a:pt x="1091" y="662"/>
                  </a:lnTo>
                  <a:lnTo>
                    <a:pt x="1104" y="687"/>
                  </a:lnTo>
                  <a:lnTo>
                    <a:pt x="1116" y="712"/>
                  </a:lnTo>
                  <a:lnTo>
                    <a:pt x="1125" y="738"/>
                  </a:lnTo>
                  <a:lnTo>
                    <a:pt x="1128" y="752"/>
                  </a:lnTo>
                  <a:lnTo>
                    <a:pt x="1131" y="766"/>
                  </a:lnTo>
                  <a:lnTo>
                    <a:pt x="1172" y="779"/>
                  </a:lnTo>
                  <a:lnTo>
                    <a:pt x="1211" y="793"/>
                  </a:lnTo>
                  <a:lnTo>
                    <a:pt x="1251" y="809"/>
                  </a:lnTo>
                  <a:lnTo>
                    <a:pt x="1290" y="825"/>
                  </a:lnTo>
                  <a:lnTo>
                    <a:pt x="1369" y="858"/>
                  </a:lnTo>
                  <a:lnTo>
                    <a:pt x="1446" y="892"/>
                  </a:lnTo>
                  <a:lnTo>
                    <a:pt x="1436" y="822"/>
                  </a:lnTo>
                  <a:lnTo>
                    <a:pt x="1427" y="750"/>
                  </a:lnTo>
                  <a:lnTo>
                    <a:pt x="1410" y="606"/>
                  </a:lnTo>
                  <a:lnTo>
                    <a:pt x="1388" y="608"/>
                  </a:lnTo>
                  <a:lnTo>
                    <a:pt x="1366" y="608"/>
                  </a:lnTo>
                  <a:lnTo>
                    <a:pt x="1345" y="605"/>
                  </a:lnTo>
                  <a:lnTo>
                    <a:pt x="1323" y="603"/>
                  </a:lnTo>
                  <a:lnTo>
                    <a:pt x="1301" y="599"/>
                  </a:lnTo>
                  <a:lnTo>
                    <a:pt x="1279" y="593"/>
                  </a:lnTo>
                  <a:lnTo>
                    <a:pt x="1259" y="586"/>
                  </a:lnTo>
                  <a:lnTo>
                    <a:pt x="1239" y="578"/>
                  </a:lnTo>
                  <a:lnTo>
                    <a:pt x="1220" y="568"/>
                  </a:lnTo>
                  <a:lnTo>
                    <a:pt x="1200" y="558"/>
                  </a:lnTo>
                  <a:lnTo>
                    <a:pt x="1183" y="546"/>
                  </a:lnTo>
                  <a:lnTo>
                    <a:pt x="1165" y="531"/>
                  </a:lnTo>
                  <a:lnTo>
                    <a:pt x="1149" y="517"/>
                  </a:lnTo>
                  <a:lnTo>
                    <a:pt x="1135" y="501"/>
                  </a:lnTo>
                  <a:lnTo>
                    <a:pt x="1121" y="484"/>
                  </a:lnTo>
                  <a:lnTo>
                    <a:pt x="1109" y="465"/>
                  </a:lnTo>
                  <a:lnTo>
                    <a:pt x="1102" y="453"/>
                  </a:lnTo>
                  <a:lnTo>
                    <a:pt x="1096" y="442"/>
                  </a:lnTo>
                  <a:lnTo>
                    <a:pt x="1084" y="418"/>
                  </a:lnTo>
                  <a:lnTo>
                    <a:pt x="1075" y="393"/>
                  </a:lnTo>
                  <a:lnTo>
                    <a:pt x="1069" y="367"/>
                  </a:lnTo>
                  <a:lnTo>
                    <a:pt x="1064" y="341"/>
                  </a:lnTo>
                  <a:lnTo>
                    <a:pt x="1062" y="315"/>
                  </a:lnTo>
                  <a:lnTo>
                    <a:pt x="1063" y="289"/>
                  </a:lnTo>
                  <a:lnTo>
                    <a:pt x="1065" y="263"/>
                  </a:lnTo>
                  <a:lnTo>
                    <a:pt x="1070" y="237"/>
                  </a:lnTo>
                  <a:lnTo>
                    <a:pt x="1076" y="211"/>
                  </a:lnTo>
                  <a:lnTo>
                    <a:pt x="1086" y="186"/>
                  </a:lnTo>
                  <a:lnTo>
                    <a:pt x="1097" y="162"/>
                  </a:lnTo>
                  <a:lnTo>
                    <a:pt x="1110" y="139"/>
                  </a:lnTo>
                  <a:lnTo>
                    <a:pt x="1125" y="118"/>
                  </a:lnTo>
                  <a:lnTo>
                    <a:pt x="1134" y="108"/>
                  </a:lnTo>
                  <a:lnTo>
                    <a:pt x="1142" y="98"/>
                  </a:lnTo>
                  <a:lnTo>
                    <a:pt x="1152" y="89"/>
                  </a:lnTo>
                  <a:lnTo>
                    <a:pt x="1162" y="79"/>
                  </a:lnTo>
                  <a:close/>
                  <a:moveTo>
                    <a:pt x="925" y="1586"/>
                  </a:moveTo>
                  <a:lnTo>
                    <a:pt x="925" y="1586"/>
                  </a:lnTo>
                  <a:lnTo>
                    <a:pt x="917" y="1609"/>
                  </a:lnTo>
                  <a:lnTo>
                    <a:pt x="912" y="1631"/>
                  </a:lnTo>
                  <a:lnTo>
                    <a:pt x="910" y="1654"/>
                  </a:lnTo>
                  <a:lnTo>
                    <a:pt x="909" y="1677"/>
                  </a:lnTo>
                  <a:lnTo>
                    <a:pt x="910" y="1700"/>
                  </a:lnTo>
                  <a:lnTo>
                    <a:pt x="913" y="1723"/>
                  </a:lnTo>
                  <a:lnTo>
                    <a:pt x="917" y="1746"/>
                  </a:lnTo>
                  <a:lnTo>
                    <a:pt x="924" y="1768"/>
                  </a:lnTo>
                  <a:lnTo>
                    <a:pt x="932" y="1790"/>
                  </a:lnTo>
                  <a:lnTo>
                    <a:pt x="940" y="1813"/>
                  </a:lnTo>
                  <a:lnTo>
                    <a:pt x="950" y="1834"/>
                  </a:lnTo>
                  <a:lnTo>
                    <a:pt x="961" y="1855"/>
                  </a:lnTo>
                  <a:lnTo>
                    <a:pt x="972" y="1876"/>
                  </a:lnTo>
                  <a:lnTo>
                    <a:pt x="984" y="1897"/>
                  </a:lnTo>
                  <a:lnTo>
                    <a:pt x="1009" y="1935"/>
                  </a:lnTo>
                  <a:lnTo>
                    <a:pt x="1039" y="1976"/>
                  </a:lnTo>
                  <a:lnTo>
                    <a:pt x="1071" y="2015"/>
                  </a:lnTo>
                  <a:lnTo>
                    <a:pt x="1104" y="2053"/>
                  </a:lnTo>
                  <a:lnTo>
                    <a:pt x="1139" y="2090"/>
                  </a:lnTo>
                  <a:lnTo>
                    <a:pt x="1176" y="2125"/>
                  </a:lnTo>
                  <a:lnTo>
                    <a:pt x="1213" y="2160"/>
                  </a:lnTo>
                  <a:lnTo>
                    <a:pt x="1252" y="2192"/>
                  </a:lnTo>
                  <a:lnTo>
                    <a:pt x="1291" y="2224"/>
                  </a:lnTo>
                  <a:lnTo>
                    <a:pt x="1332" y="2254"/>
                  </a:lnTo>
                  <a:lnTo>
                    <a:pt x="1373" y="2285"/>
                  </a:lnTo>
                  <a:lnTo>
                    <a:pt x="1415" y="2313"/>
                  </a:lnTo>
                  <a:lnTo>
                    <a:pt x="1458" y="2341"/>
                  </a:lnTo>
                  <a:lnTo>
                    <a:pt x="1501" y="2367"/>
                  </a:lnTo>
                  <a:lnTo>
                    <a:pt x="1545" y="2393"/>
                  </a:lnTo>
                  <a:lnTo>
                    <a:pt x="1589" y="2419"/>
                  </a:lnTo>
                  <a:lnTo>
                    <a:pt x="1634" y="2443"/>
                  </a:lnTo>
                  <a:lnTo>
                    <a:pt x="1540" y="1683"/>
                  </a:lnTo>
                  <a:lnTo>
                    <a:pt x="1517" y="1669"/>
                  </a:lnTo>
                  <a:lnTo>
                    <a:pt x="1496" y="1656"/>
                  </a:lnTo>
                  <a:lnTo>
                    <a:pt x="1474" y="1642"/>
                  </a:lnTo>
                  <a:lnTo>
                    <a:pt x="1452" y="1628"/>
                  </a:lnTo>
                  <a:lnTo>
                    <a:pt x="1411" y="1598"/>
                  </a:lnTo>
                  <a:lnTo>
                    <a:pt x="1370" y="1566"/>
                  </a:lnTo>
                  <a:lnTo>
                    <a:pt x="1328" y="1536"/>
                  </a:lnTo>
                  <a:lnTo>
                    <a:pt x="1287" y="1505"/>
                  </a:lnTo>
                  <a:lnTo>
                    <a:pt x="1265" y="1491"/>
                  </a:lnTo>
                  <a:lnTo>
                    <a:pt x="1244" y="1477"/>
                  </a:lnTo>
                  <a:lnTo>
                    <a:pt x="1221" y="1465"/>
                  </a:lnTo>
                  <a:lnTo>
                    <a:pt x="1198" y="1453"/>
                  </a:lnTo>
                  <a:lnTo>
                    <a:pt x="1188" y="1448"/>
                  </a:lnTo>
                  <a:lnTo>
                    <a:pt x="1177" y="1444"/>
                  </a:lnTo>
                  <a:lnTo>
                    <a:pt x="1167" y="1441"/>
                  </a:lnTo>
                  <a:lnTo>
                    <a:pt x="1157" y="1439"/>
                  </a:lnTo>
                  <a:lnTo>
                    <a:pt x="1147" y="1437"/>
                  </a:lnTo>
                  <a:lnTo>
                    <a:pt x="1136" y="1436"/>
                  </a:lnTo>
                  <a:lnTo>
                    <a:pt x="1126" y="1436"/>
                  </a:lnTo>
                  <a:lnTo>
                    <a:pt x="1115" y="1436"/>
                  </a:lnTo>
                  <a:lnTo>
                    <a:pt x="1096" y="1439"/>
                  </a:lnTo>
                  <a:lnTo>
                    <a:pt x="1075" y="1444"/>
                  </a:lnTo>
                  <a:lnTo>
                    <a:pt x="1056" y="1452"/>
                  </a:lnTo>
                  <a:lnTo>
                    <a:pt x="1037" y="1462"/>
                  </a:lnTo>
                  <a:lnTo>
                    <a:pt x="1019" y="1473"/>
                  </a:lnTo>
                  <a:lnTo>
                    <a:pt x="1002" y="1486"/>
                  </a:lnTo>
                  <a:lnTo>
                    <a:pt x="986" y="1500"/>
                  </a:lnTo>
                  <a:lnTo>
                    <a:pt x="971" y="1515"/>
                  </a:lnTo>
                  <a:lnTo>
                    <a:pt x="957" y="1533"/>
                  </a:lnTo>
                  <a:lnTo>
                    <a:pt x="945" y="1550"/>
                  </a:lnTo>
                  <a:lnTo>
                    <a:pt x="934" y="1567"/>
                  </a:lnTo>
                  <a:lnTo>
                    <a:pt x="925" y="1586"/>
                  </a:lnTo>
                  <a:close/>
                  <a:moveTo>
                    <a:pt x="6110" y="1456"/>
                  </a:moveTo>
                  <a:lnTo>
                    <a:pt x="6110" y="1456"/>
                  </a:lnTo>
                  <a:lnTo>
                    <a:pt x="6088" y="1468"/>
                  </a:lnTo>
                  <a:lnTo>
                    <a:pt x="6065" y="1481"/>
                  </a:lnTo>
                  <a:lnTo>
                    <a:pt x="6045" y="1494"/>
                  </a:lnTo>
                  <a:lnTo>
                    <a:pt x="6023" y="1509"/>
                  </a:lnTo>
                  <a:lnTo>
                    <a:pt x="5983" y="1538"/>
                  </a:lnTo>
                  <a:lnTo>
                    <a:pt x="5941" y="1568"/>
                  </a:lnTo>
                  <a:lnTo>
                    <a:pt x="5901" y="1599"/>
                  </a:lnTo>
                  <a:lnTo>
                    <a:pt x="5861" y="1629"/>
                  </a:lnTo>
                  <a:lnTo>
                    <a:pt x="5840" y="1643"/>
                  </a:lnTo>
                  <a:lnTo>
                    <a:pt x="5818" y="1658"/>
                  </a:lnTo>
                  <a:lnTo>
                    <a:pt x="5797" y="1671"/>
                  </a:lnTo>
                  <a:lnTo>
                    <a:pt x="5775" y="1683"/>
                  </a:lnTo>
                  <a:lnTo>
                    <a:pt x="5751" y="1873"/>
                  </a:lnTo>
                  <a:lnTo>
                    <a:pt x="5727" y="2063"/>
                  </a:lnTo>
                  <a:lnTo>
                    <a:pt x="5683" y="2443"/>
                  </a:lnTo>
                  <a:lnTo>
                    <a:pt x="5743" y="2410"/>
                  </a:lnTo>
                  <a:lnTo>
                    <a:pt x="5804" y="2374"/>
                  </a:lnTo>
                  <a:lnTo>
                    <a:pt x="5863" y="2337"/>
                  </a:lnTo>
                  <a:lnTo>
                    <a:pt x="5922" y="2298"/>
                  </a:lnTo>
                  <a:lnTo>
                    <a:pt x="5979" y="2258"/>
                  </a:lnTo>
                  <a:lnTo>
                    <a:pt x="6008" y="2236"/>
                  </a:lnTo>
                  <a:lnTo>
                    <a:pt x="6035" y="2214"/>
                  </a:lnTo>
                  <a:lnTo>
                    <a:pt x="6063" y="2192"/>
                  </a:lnTo>
                  <a:lnTo>
                    <a:pt x="6089" y="2169"/>
                  </a:lnTo>
                  <a:lnTo>
                    <a:pt x="6116" y="2147"/>
                  </a:lnTo>
                  <a:lnTo>
                    <a:pt x="6141" y="2123"/>
                  </a:lnTo>
                  <a:lnTo>
                    <a:pt x="6186" y="2078"/>
                  </a:lnTo>
                  <a:lnTo>
                    <a:pt x="6208" y="2055"/>
                  </a:lnTo>
                  <a:lnTo>
                    <a:pt x="6229" y="2033"/>
                  </a:lnTo>
                  <a:lnTo>
                    <a:pt x="6250" y="2009"/>
                  </a:lnTo>
                  <a:lnTo>
                    <a:pt x="6271" y="1984"/>
                  </a:lnTo>
                  <a:lnTo>
                    <a:pt x="6289" y="1959"/>
                  </a:lnTo>
                  <a:lnTo>
                    <a:pt x="6308" y="1933"/>
                  </a:lnTo>
                  <a:lnTo>
                    <a:pt x="6325" y="1906"/>
                  </a:lnTo>
                  <a:lnTo>
                    <a:pt x="6341" y="1879"/>
                  </a:lnTo>
                  <a:lnTo>
                    <a:pt x="6355" y="1851"/>
                  </a:lnTo>
                  <a:lnTo>
                    <a:pt x="6368" y="1823"/>
                  </a:lnTo>
                  <a:lnTo>
                    <a:pt x="6380" y="1793"/>
                  </a:lnTo>
                  <a:lnTo>
                    <a:pt x="6390" y="1764"/>
                  </a:lnTo>
                  <a:lnTo>
                    <a:pt x="6398" y="1734"/>
                  </a:lnTo>
                  <a:lnTo>
                    <a:pt x="6404" y="1702"/>
                  </a:lnTo>
                  <a:lnTo>
                    <a:pt x="6406" y="1688"/>
                  </a:lnTo>
                  <a:lnTo>
                    <a:pt x="6406" y="1674"/>
                  </a:lnTo>
                  <a:lnTo>
                    <a:pt x="6406" y="1659"/>
                  </a:lnTo>
                  <a:lnTo>
                    <a:pt x="6405" y="1644"/>
                  </a:lnTo>
                  <a:lnTo>
                    <a:pt x="6403" y="1630"/>
                  </a:lnTo>
                  <a:lnTo>
                    <a:pt x="6400" y="1616"/>
                  </a:lnTo>
                  <a:lnTo>
                    <a:pt x="6396" y="1602"/>
                  </a:lnTo>
                  <a:lnTo>
                    <a:pt x="6390" y="1589"/>
                  </a:lnTo>
                  <a:lnTo>
                    <a:pt x="6385" y="1575"/>
                  </a:lnTo>
                  <a:lnTo>
                    <a:pt x="6378" y="1562"/>
                  </a:lnTo>
                  <a:lnTo>
                    <a:pt x="6371" y="1550"/>
                  </a:lnTo>
                  <a:lnTo>
                    <a:pt x="6362" y="1537"/>
                  </a:lnTo>
                  <a:lnTo>
                    <a:pt x="6353" y="1525"/>
                  </a:lnTo>
                  <a:lnTo>
                    <a:pt x="6343" y="1514"/>
                  </a:lnTo>
                  <a:lnTo>
                    <a:pt x="6334" y="1503"/>
                  </a:lnTo>
                  <a:lnTo>
                    <a:pt x="6323" y="1493"/>
                  </a:lnTo>
                  <a:lnTo>
                    <a:pt x="6312" y="1484"/>
                  </a:lnTo>
                  <a:lnTo>
                    <a:pt x="6300" y="1475"/>
                  </a:lnTo>
                  <a:lnTo>
                    <a:pt x="6288" y="1467"/>
                  </a:lnTo>
                  <a:lnTo>
                    <a:pt x="6276" y="1460"/>
                  </a:lnTo>
                  <a:lnTo>
                    <a:pt x="6263" y="1453"/>
                  </a:lnTo>
                  <a:lnTo>
                    <a:pt x="6250" y="1449"/>
                  </a:lnTo>
                  <a:lnTo>
                    <a:pt x="6236" y="1444"/>
                  </a:lnTo>
                  <a:lnTo>
                    <a:pt x="6223" y="1440"/>
                  </a:lnTo>
                  <a:lnTo>
                    <a:pt x="6209" y="1438"/>
                  </a:lnTo>
                  <a:lnTo>
                    <a:pt x="6195" y="1437"/>
                  </a:lnTo>
                  <a:lnTo>
                    <a:pt x="6180" y="1437"/>
                  </a:lnTo>
                  <a:lnTo>
                    <a:pt x="6166" y="1438"/>
                  </a:lnTo>
                  <a:lnTo>
                    <a:pt x="6152" y="1441"/>
                  </a:lnTo>
                  <a:lnTo>
                    <a:pt x="6138" y="1444"/>
                  </a:lnTo>
                  <a:lnTo>
                    <a:pt x="6124" y="1450"/>
                  </a:lnTo>
                  <a:lnTo>
                    <a:pt x="6110" y="145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bIns="900000" anchor="ctr">
              <a:normAutofit fontScale="25000" lnSpcReduction="20000"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3"/>
            </p:custDataLst>
          </p:nvPr>
        </p:nvGrpSpPr>
        <p:grpSpPr>
          <a:xfrm>
            <a:off x="3400099" y="1970870"/>
            <a:ext cx="2013077" cy="421584"/>
            <a:chOff x="3403600" y="1970870"/>
            <a:chExt cx="2013077" cy="421584"/>
          </a:xfrm>
        </p:grpSpPr>
        <p:cxnSp>
          <p:nvCxnSpPr>
            <p:cNvPr id="61" name="直接连接符 60"/>
            <p:cNvCxnSpPr/>
            <p:nvPr>
              <p:custDataLst>
                <p:tags r:id="rId14"/>
              </p:custDataLst>
            </p:nvPr>
          </p:nvCxnSpPr>
          <p:spPr>
            <a:xfrm flipH="1">
              <a:off x="4394200" y="2392454"/>
              <a:ext cx="1022477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62" name="直接连接符 61"/>
            <p:cNvCxnSpPr/>
            <p:nvPr>
              <p:custDataLst>
                <p:tags r:id="rId15"/>
              </p:custDataLst>
            </p:nvPr>
          </p:nvCxnSpPr>
          <p:spPr>
            <a:xfrm flipV="1">
              <a:off x="4394200" y="1970870"/>
              <a:ext cx="0" cy="421584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63" name="直接连接符 62"/>
            <p:cNvCxnSpPr/>
            <p:nvPr>
              <p:custDataLst>
                <p:tags r:id="rId16"/>
              </p:custDataLst>
            </p:nvPr>
          </p:nvCxnSpPr>
          <p:spPr>
            <a:xfrm flipH="1">
              <a:off x="3403600" y="1970870"/>
              <a:ext cx="990600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grpSp>
        <p:nvGrpSpPr>
          <p:cNvPr id="64" name="组合 63"/>
          <p:cNvGrpSpPr/>
          <p:nvPr>
            <p:custDataLst>
              <p:tags r:id="rId17"/>
            </p:custDataLst>
          </p:nvPr>
        </p:nvGrpSpPr>
        <p:grpSpPr>
          <a:xfrm>
            <a:off x="3392162" y="5043313"/>
            <a:ext cx="1120935" cy="369681"/>
            <a:chOff x="3395663" y="4563384"/>
            <a:chExt cx="1120935" cy="1156713"/>
          </a:xfrm>
        </p:grpSpPr>
        <p:cxnSp>
          <p:nvCxnSpPr>
            <p:cNvPr id="65" name="直接连接符 64"/>
            <p:cNvCxnSpPr/>
            <p:nvPr>
              <p:custDataLst>
                <p:tags r:id="rId18"/>
              </p:custDataLst>
            </p:nvPr>
          </p:nvCxnSpPr>
          <p:spPr>
            <a:xfrm>
              <a:off x="4516597" y="4563384"/>
              <a:ext cx="0" cy="1156713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19"/>
              </p:custDataLst>
            </p:nvPr>
          </p:nvCxnSpPr>
          <p:spPr>
            <a:xfrm flipH="1">
              <a:off x="3395663" y="5720097"/>
              <a:ext cx="1120935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grpSp>
        <p:nvGrpSpPr>
          <p:cNvPr id="67" name="组合 66"/>
          <p:cNvGrpSpPr/>
          <p:nvPr>
            <p:custDataLst>
              <p:tags r:id="rId20"/>
            </p:custDataLst>
          </p:nvPr>
        </p:nvGrpSpPr>
        <p:grpSpPr>
          <a:xfrm rot="10800000">
            <a:off x="7396009" y="3382198"/>
            <a:ext cx="1504778" cy="492345"/>
            <a:chOff x="3395663" y="4563384"/>
            <a:chExt cx="1120935" cy="1156713"/>
          </a:xfrm>
        </p:grpSpPr>
        <p:cxnSp>
          <p:nvCxnSpPr>
            <p:cNvPr id="68" name="直接连接符 67"/>
            <p:cNvCxnSpPr/>
            <p:nvPr>
              <p:custDataLst>
                <p:tags r:id="rId21"/>
              </p:custDataLst>
            </p:nvPr>
          </p:nvCxnSpPr>
          <p:spPr>
            <a:xfrm>
              <a:off x="4516597" y="4563384"/>
              <a:ext cx="0" cy="1156713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69" name="直接连接符 68"/>
            <p:cNvCxnSpPr/>
            <p:nvPr>
              <p:custDataLst>
                <p:tags r:id="rId22"/>
              </p:custDataLst>
            </p:nvPr>
          </p:nvCxnSpPr>
          <p:spPr>
            <a:xfrm flipH="1">
              <a:off x="3395663" y="5720097"/>
              <a:ext cx="1120935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>
          <a:xfrm>
            <a:off x="1255195" y="2124127"/>
            <a:ext cx="1861200" cy="114948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安装向导化； 可统一管理配置信息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>
            <p:custDataLst>
              <p:tags r:id="rId24"/>
            </p:custDataLst>
          </p:nvPr>
        </p:nvSpPr>
        <p:spPr>
          <a:xfrm>
            <a:off x="1255195" y="1752913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pPr algn="r"/>
            <a:r>
              <a:rPr lang="en-US" altLang="zh-CN" sz="2000">
                <a:solidFill>
                  <a:srgbClr val="FE8A57">
                    <a:lumMod val="75000"/>
                  </a:srgb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部署Hadoop集群</a:t>
            </a:r>
            <a:endParaRPr lang="en-US" altLang="zh-CN" sz="2000">
              <a:solidFill>
                <a:srgbClr val="FE8A57">
                  <a:lumMod val="75000"/>
                </a:srgbClr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  <a:p>
            <a:pPr algn="r"/>
            <a:endParaRPr lang="en-US" altLang="zh-CN" sz="2000">
              <a:solidFill>
                <a:srgbClr val="FE8A57">
                  <a:lumMod val="75000"/>
                </a:srgbClr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文本框 71"/>
          <p:cNvSpPr txBox="1"/>
          <p:nvPr>
            <p:custDataLst>
              <p:tags r:id="rId25"/>
            </p:custDataLst>
          </p:nvPr>
        </p:nvSpPr>
        <p:spPr>
          <a:xfrm>
            <a:off x="1255195" y="5115883"/>
            <a:ext cx="1861200" cy="114948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服务的启动、停止、更新配置提供了集中管理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>
            <p:custDataLst>
              <p:tags r:id="rId26"/>
            </p:custDataLst>
          </p:nvPr>
        </p:nvSpPr>
        <p:spPr>
          <a:xfrm>
            <a:off x="1255195" y="4744669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pPr algn="r"/>
            <a:r>
              <a:rPr lang="en-US" altLang="zh-CN" sz="2000">
                <a:solidFill>
                  <a:srgbClr val="EED054">
                    <a:lumMod val="75000"/>
                  </a:srgb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管理Hadoop集群</a:t>
            </a:r>
            <a:endParaRPr lang="en-US" altLang="zh-CN" sz="2000">
              <a:solidFill>
                <a:srgbClr val="EED054">
                  <a:lumMod val="75000"/>
                </a:srgbClr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  <a:p>
            <a:pPr algn="r"/>
            <a:endParaRPr lang="en-US" altLang="zh-CN" sz="2000">
              <a:solidFill>
                <a:srgbClr val="00C37B">
                  <a:lumMod val="75000"/>
                </a:srgbClr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>
            <p:custDataLst>
              <p:tags r:id="rId27"/>
            </p:custDataLst>
          </p:nvPr>
        </p:nvSpPr>
        <p:spPr>
          <a:xfrm>
            <a:off x="9075605" y="3454768"/>
            <a:ext cx="1861200" cy="114948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监控看板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指标系统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告警框架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75" name="文本框 74"/>
          <p:cNvSpPr txBox="1"/>
          <p:nvPr>
            <p:custDataLst>
              <p:tags r:id="rId28"/>
            </p:custDataLst>
          </p:nvPr>
        </p:nvSpPr>
        <p:spPr>
          <a:xfrm>
            <a:off x="9075605" y="3083554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2000">
                <a:solidFill>
                  <a:srgbClr val="CDD74C">
                    <a:lumMod val="75000"/>
                  </a:srgb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监控Hadoop集群</a:t>
            </a:r>
            <a:endParaRPr lang="en-US" altLang="zh-CN" sz="2000">
              <a:solidFill>
                <a:srgbClr val="CDD74C">
                  <a:lumMod val="75000"/>
                </a:srgbClr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  <a:p>
            <a:endParaRPr lang="en-US" altLang="zh-CN" sz="2000">
              <a:solidFill>
                <a:srgbClr val="EED054">
                  <a:lumMod val="75000"/>
                </a:srgbClr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上箭头 75"/>
          <p:cNvSpPr/>
          <p:nvPr>
            <p:custDataLst>
              <p:tags r:id="rId29"/>
            </p:custDataLst>
          </p:nvPr>
        </p:nvSpPr>
        <p:spPr>
          <a:xfrm rot="14400000">
            <a:off x="5176857" y="4053215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00C37B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3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77" name="上箭头 76"/>
          <p:cNvSpPr/>
          <p:nvPr>
            <p:custDataLst>
              <p:tags r:id="rId30"/>
            </p:custDataLst>
          </p:nvPr>
        </p:nvSpPr>
        <p:spPr>
          <a:xfrm>
            <a:off x="5891761" y="2920474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3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78" name="上箭头 77"/>
          <p:cNvSpPr/>
          <p:nvPr>
            <p:custDataLst>
              <p:tags r:id="rId31"/>
            </p:custDataLst>
          </p:nvPr>
        </p:nvSpPr>
        <p:spPr>
          <a:xfrm rot="7200000">
            <a:off x="6606665" y="4053215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EED054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3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pic>
        <p:nvPicPr>
          <p:cNvPr id="79" name="图片 78" descr="apache-ambari-project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554980" y="3392170"/>
            <a:ext cx="1014730" cy="999490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5024120" y="5731510"/>
            <a:ext cx="685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同时，Ambari 通过一个完整的RESTful API，方便应用系统进行集成。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10.2</a:t>
            </a:r>
            <a:r>
              <a:rPr lang="zh-CN" altLang="en-US" sz="2800" b="1" dirty="0"/>
              <a:t>  安装</a:t>
            </a:r>
            <a:endParaRPr lang="en-US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64235" y="1647190"/>
            <a:ext cx="73609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Ambari目前支持以下64位版本的Linux操作系统：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/>
              <a:t>RHEL (Redhat Enterprise Linux) 6 and 7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>
                <a:solidFill>
                  <a:schemeClr val="tx1"/>
                </a:solidFill>
              </a:rPr>
              <a:t>CentOS 6 </a:t>
            </a:r>
            <a:r>
              <a:rPr lang="zh-CN" altLang="en-US" sz="2400"/>
              <a:t>and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CentOS </a:t>
            </a:r>
            <a:r>
              <a:rPr lang="zh-CN" altLang="en-US" sz="2400">
                <a:solidFill>
                  <a:schemeClr val="tx1"/>
                </a:solidFill>
              </a:rPr>
              <a:t>7</a:t>
            </a:r>
            <a:endParaRPr lang="zh-CN" altLang="en-US" sz="240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/>
              <a:t>OEL (Oracle Enterprise Linux) 6 and 7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/>
              <a:t>SLES (SuSE Linux Enterprise Server) 11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/>
              <a:t>Ubuntu 1</a:t>
            </a:r>
            <a:r>
              <a:rPr lang="en-US" altLang="zh-CN" sz="2400"/>
              <a:t>4</a:t>
            </a:r>
            <a:r>
              <a:rPr lang="zh-CN" altLang="en-US" sz="2400"/>
              <a:t> and 1</a:t>
            </a:r>
            <a:r>
              <a:rPr lang="en-US" altLang="zh-CN" sz="2400"/>
              <a:t>6</a:t>
            </a:r>
            <a:r>
              <a:rPr lang="zh-CN" altLang="en-US" sz="2400"/>
              <a:t> 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（本次安装使用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Ubuntu 16.04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/>
              <a:t>Debian 7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8"/>
          <p:cNvSpPr/>
          <p:nvPr/>
        </p:nvSpPr>
        <p:spPr>
          <a:xfrm>
            <a:off x="1293495" y="2221865"/>
            <a:ext cx="9392285" cy="2414905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indent="254000" algn="ctr"/>
            <a:r>
              <a:rPr lang="en-US" altLang="zh-CN" sz="1050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  <a:p>
            <a:pPr indent="254000" algn="just"/>
            <a:r>
              <a:rPr lang="en-US" altLang="zh-CN" sz="1050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  <a:p>
            <a:pPr indent="254000" algn="just"/>
            <a:r>
              <a:rPr lang="en-US" altLang="zh-CN" sz="1050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圆角矩形 9"/>
          <p:cNvSpPr/>
          <p:nvPr/>
        </p:nvSpPr>
        <p:spPr>
          <a:xfrm>
            <a:off x="7447280" y="2571115"/>
            <a:ext cx="3056890" cy="980440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indent="0" algn="ctr"/>
            <a:r>
              <a:rPr lang="zh-CN" altLang="en-US" sz="1700" b="1" kern="1000">
                <a:solidFill>
                  <a:srgbClr val="000000"/>
                </a:solidFill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本地源</a:t>
            </a:r>
            <a:endParaRPr lang="en-US" altLang="zh-CN" sz="1700" b="1" kern="1000">
              <a:solidFill>
                <a:srgbClr val="000000"/>
              </a:solidFill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  <a:p>
            <a:pPr marL="0" indent="0" algn="ctr"/>
            <a:r>
              <a:rPr lang="en-US" altLang="zh-CN" sz="1700" b="1" kern="1000">
                <a:solidFill>
                  <a:srgbClr val="000000"/>
                </a:solidFill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（Http服务器，HDP安装包）</a:t>
            </a:r>
            <a:endParaRPr lang="en-US" altLang="zh-CN" sz="1700" b="1" kern="1000">
              <a:solidFill>
                <a:srgbClr val="000000"/>
              </a:solidFill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圆角矩形 10"/>
          <p:cNvSpPr/>
          <p:nvPr/>
        </p:nvSpPr>
        <p:spPr>
          <a:xfrm>
            <a:off x="4471670" y="2571115"/>
            <a:ext cx="2364740" cy="836295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indent="254000" algn="just"/>
            <a:r>
              <a:rPr lang="en-US" altLang="zh-CN" b="1" kern="1000">
                <a:solidFill>
                  <a:srgbClr val="000000"/>
                </a:solidFill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Ambari Server</a:t>
            </a:r>
            <a:endParaRPr lang="en-US" altLang="zh-CN" b="1" kern="1000">
              <a:solidFill>
                <a:srgbClr val="000000"/>
              </a:solidFill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4674235" y="4336415"/>
            <a:ext cx="1579245" cy="51689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254000" algn="just"/>
            <a:r>
              <a:rPr lang="en-US" altLang="zh-CN" b="1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node1</a:t>
            </a:r>
            <a:endParaRPr lang="en-US" altLang="zh-CN" b="1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6046470" y="5481320"/>
            <a:ext cx="2261870" cy="81280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indent="254000" algn="ctr"/>
            <a:r>
              <a:rPr lang="en-US" altLang="zh-CN" sz="1400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400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  <a:p>
            <a:pPr indent="254000" algn="just"/>
            <a:r>
              <a:rPr lang="en-US" altLang="zh-CN" sz="1400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400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  <a:p>
            <a:pPr indent="254000" algn="just"/>
            <a:r>
              <a:rPr lang="en-US" altLang="zh-CN" sz="1400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400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矩形 13"/>
          <p:cNvSpPr/>
          <p:nvPr/>
        </p:nvSpPr>
        <p:spPr>
          <a:xfrm>
            <a:off x="1739265" y="5448300"/>
            <a:ext cx="2261870" cy="811530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indent="254000" algn="ctr"/>
            <a:r>
              <a:rPr lang="en-US" altLang="zh-CN" sz="1400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400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  <a:p>
            <a:pPr indent="254000" algn="just"/>
            <a:r>
              <a:rPr lang="en-US" altLang="zh-CN" sz="1400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400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  <a:p>
            <a:pPr indent="254000" algn="just"/>
            <a:r>
              <a:rPr lang="en-US" altLang="zh-CN" sz="1400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400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2119630" y="5679440"/>
            <a:ext cx="1579245" cy="51816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254000" algn="just"/>
            <a:r>
              <a:rPr lang="en-US" altLang="zh-CN" b="1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node2</a:t>
            </a:r>
            <a:endParaRPr lang="en-US" altLang="zh-CN" b="1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文本框 15"/>
          <p:cNvSpPr txBox="1"/>
          <p:nvPr/>
        </p:nvSpPr>
        <p:spPr>
          <a:xfrm>
            <a:off x="6046470" y="5591175"/>
            <a:ext cx="1579245" cy="51816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254000" algn="just"/>
            <a:r>
              <a:rPr lang="en-US" altLang="zh-CN" b="1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node3</a:t>
            </a:r>
            <a:endParaRPr lang="en-US" altLang="zh-CN" b="1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2" name="直接箭头连接符 16"/>
          <p:cNvCxnSpPr>
            <a:endCxn id="17" idx="0"/>
          </p:cNvCxnSpPr>
          <p:nvPr/>
        </p:nvCxnSpPr>
        <p:spPr>
          <a:xfrm flipH="1">
            <a:off x="2870200" y="4635500"/>
            <a:ext cx="1943735" cy="812800"/>
          </a:xfrm>
          <a:prstGeom prst="straightConnector1">
            <a:avLst/>
          </a:prstGeom>
          <a:ln w="635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7"/>
          <p:cNvCxnSpPr>
            <a:stCxn id="5" idx="2"/>
            <a:endCxn id="16" idx="0"/>
          </p:cNvCxnSpPr>
          <p:nvPr/>
        </p:nvCxnSpPr>
        <p:spPr>
          <a:xfrm>
            <a:off x="5989955" y="4636770"/>
            <a:ext cx="1187450" cy="844550"/>
          </a:xfrm>
          <a:prstGeom prst="straightConnector1">
            <a:avLst/>
          </a:prstGeom>
          <a:ln w="63500"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18"/>
          <p:cNvSpPr txBox="1"/>
          <p:nvPr/>
        </p:nvSpPr>
        <p:spPr>
          <a:xfrm>
            <a:off x="2461895" y="4853305"/>
            <a:ext cx="1579245" cy="51689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254000" algn="just"/>
            <a:r>
              <a:rPr lang="en-US" altLang="zh-CN" sz="1400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扩展</a:t>
            </a:r>
            <a:endParaRPr lang="en-US" altLang="zh-CN" sz="1400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文本框 19"/>
          <p:cNvSpPr txBox="1"/>
          <p:nvPr/>
        </p:nvSpPr>
        <p:spPr>
          <a:xfrm>
            <a:off x="5574665" y="4883150"/>
            <a:ext cx="1579245" cy="516890"/>
          </a:xfrm>
          <a:prstGeom prst="rect">
            <a:avLst/>
          </a:prstGeom>
          <a:noFill/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254000" algn="just"/>
            <a:r>
              <a:rPr lang="en-US" altLang="zh-CN" sz="1400" kern="1000"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扩展</a:t>
            </a:r>
            <a:endParaRPr lang="en-US" altLang="zh-CN" sz="1400" kern="1000"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圆角矩形 20"/>
          <p:cNvSpPr/>
          <p:nvPr/>
        </p:nvSpPr>
        <p:spPr>
          <a:xfrm>
            <a:off x="1877060" y="3551555"/>
            <a:ext cx="4851400" cy="796290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indent="0" algn="ctr"/>
            <a:r>
              <a:rPr lang="en-US" altLang="zh-CN" b="1" kern="1000">
                <a:solidFill>
                  <a:srgbClr val="000000"/>
                </a:solidFill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HDFS、YARN+MapReduce2</a:t>
            </a:r>
            <a:endParaRPr lang="en-US" altLang="zh-CN" b="1" kern="1000">
              <a:solidFill>
                <a:srgbClr val="000000"/>
              </a:solidFill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" name="圆角矩形 25"/>
          <p:cNvSpPr/>
          <p:nvPr/>
        </p:nvSpPr>
        <p:spPr>
          <a:xfrm>
            <a:off x="1812290" y="2571115"/>
            <a:ext cx="2259965" cy="836295"/>
          </a:xfrm>
          <a:prstGeom prst="round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indent="0" algn="ctr"/>
            <a:r>
              <a:rPr lang="en-US" altLang="zh-CN" b="1" kern="1000">
                <a:solidFill>
                  <a:srgbClr val="000000"/>
                </a:solidFill>
                <a:latin typeface="Times New Roman" panose="02020603050405020304"/>
                <a:ea typeface="方正书宋简体"/>
                <a:cs typeface="Times New Roman" panose="02020603050405020304"/>
                <a:sym typeface="Times New Roman" panose="02020603050405020304"/>
              </a:rPr>
              <a:t>MariaDB</a:t>
            </a:r>
            <a:endParaRPr lang="en-US" altLang="zh-CN" b="1" kern="1000">
              <a:solidFill>
                <a:srgbClr val="000000"/>
              </a:solidFill>
              <a:latin typeface="Times New Roman" panose="02020603050405020304"/>
              <a:ea typeface="方正书宋简体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5420" y="1334770"/>
            <a:ext cx="736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本次安装涉及的节点及服务如下：</a:t>
            </a:r>
            <a:endParaRPr lang="zh-CN" altLang="en-US" sz="2400"/>
          </a:p>
        </p:txBody>
      </p:sp>
      <p:sp>
        <p:nvSpPr>
          <p:cNvPr id="9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10.2</a:t>
            </a:r>
            <a:r>
              <a:rPr lang="zh-CN" altLang="en-US" sz="2800" b="1" dirty="0"/>
              <a:t>  安装</a:t>
            </a:r>
            <a:endParaRPr lang="en-US" altLang="zh-CN" sz="2800" b="1" dirty="0"/>
          </a:p>
        </p:txBody>
      </p:sp>
      <p:cxnSp>
        <p:nvCxnSpPr>
          <p:cNvPr id="2" name="直接箭头连接符 1"/>
          <p:cNvCxnSpPr>
            <a:stCxn id="7" idx="1"/>
            <a:endCxn id="32" idx="3"/>
          </p:cNvCxnSpPr>
          <p:nvPr/>
        </p:nvCxnSpPr>
        <p:spPr>
          <a:xfrm flipH="1">
            <a:off x="4072255" y="2989580"/>
            <a:ext cx="399415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10.2.1</a:t>
            </a:r>
            <a:r>
              <a:rPr lang="zh-CN" altLang="en-US" sz="2800" b="1" dirty="0"/>
              <a:t>  安装前准备</a:t>
            </a:r>
            <a:endParaRPr lang="en-US" altLang="zh-CN" sz="2800" b="1" dirty="0"/>
          </a:p>
        </p:txBody>
      </p:sp>
      <p:sp>
        <p:nvSpPr>
          <p:cNvPr id="12" name="右箭头 11"/>
          <p:cNvSpPr/>
          <p:nvPr>
            <p:custDataLst>
              <p:tags r:id="rId1"/>
            </p:custDataLst>
          </p:nvPr>
        </p:nvSpPr>
        <p:spPr>
          <a:xfrm>
            <a:off x="670560" y="2289358"/>
            <a:ext cx="10638661" cy="658245"/>
          </a:xfrm>
          <a:prstGeom prst="rightArrow">
            <a:avLst/>
          </a:prstGeom>
          <a:solidFill>
            <a:srgbClr val="0F6FC6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2000"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459727" y="1965519"/>
            <a:ext cx="1990309" cy="4580544"/>
            <a:chOff x="1401561" y="1538799"/>
            <a:chExt cx="1420818" cy="3269904"/>
          </a:xfrm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1401561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下载安装包</a:t>
              </a:r>
              <a:endParaRPr lang="zh-CN" altLang="da-DK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4"/>
              </p:custDataLst>
            </p:nvPr>
          </p:nvSpPr>
          <p:spPr>
            <a:xfrm>
              <a:off x="1645840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1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3744403" y="1965519"/>
            <a:ext cx="1990309" cy="4580544"/>
            <a:chOff x="3032518" y="1538799"/>
            <a:chExt cx="1420818" cy="3269904"/>
          </a:xfrm>
        </p:grpSpPr>
        <p:sp>
          <p:nvSpPr>
            <p:cNvPr id="13" name="任意多边形 12"/>
            <p:cNvSpPr/>
            <p:nvPr>
              <p:custDataLst>
                <p:tags r:id="rId6"/>
              </p:custDataLst>
            </p:nvPr>
          </p:nvSpPr>
          <p:spPr>
            <a:xfrm>
              <a:off x="3276797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2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3032518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安装规划</a:t>
              </a:r>
              <a:endParaRPr lang="zh-CN" altLang="da-DK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8"/>
            </p:custDataLst>
          </p:nvPr>
        </p:nvGrpSpPr>
        <p:grpSpPr>
          <a:xfrm>
            <a:off x="6029078" y="1965519"/>
            <a:ext cx="1990309" cy="4580544"/>
            <a:chOff x="4663475" y="1538799"/>
            <a:chExt cx="1420818" cy="3269904"/>
          </a:xfrm>
        </p:grpSpPr>
        <p:sp>
          <p:nvSpPr>
            <p:cNvPr id="16" name="任意多边形 15"/>
            <p:cNvSpPr/>
            <p:nvPr>
              <p:custDataLst>
                <p:tags r:id="rId9"/>
              </p:custDataLst>
            </p:nvPr>
          </p:nvSpPr>
          <p:spPr>
            <a:xfrm>
              <a:off x="4907754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3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>
            <a:xfrm>
              <a:off x="4663475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en-US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Linux</a:t>
              </a:r>
              <a:r>
                <a:rPr lang="zh-CN" altLang="en-US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安装与集群搭建</a:t>
              </a:r>
              <a:endParaRPr lang="zh-CN" altLang="en-US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8313754" y="1965519"/>
            <a:ext cx="1990309" cy="4580544"/>
            <a:chOff x="6294432" y="1538799"/>
            <a:chExt cx="1420818" cy="3269904"/>
          </a:xfrm>
        </p:grpSpPr>
        <p:sp>
          <p:nvSpPr>
            <p:cNvPr id="19" name="任意多边形 18"/>
            <p:cNvSpPr/>
            <p:nvPr>
              <p:custDataLst>
                <p:tags r:id="rId12"/>
              </p:custDataLst>
            </p:nvPr>
          </p:nvSpPr>
          <p:spPr>
            <a:xfrm>
              <a:off x="6538711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4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3"/>
              </p:custDataLst>
            </p:nvPr>
          </p:nvSpPr>
          <p:spPr>
            <a:xfrm>
              <a:off x="6294432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集群配置</a:t>
              </a:r>
              <a:endParaRPr lang="zh-CN" altLang="da-DK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da-DK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（</a:t>
              </a:r>
              <a:r>
                <a:rPr lang="en-US" altLang="zh-CN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1</a:t>
              </a:r>
              <a:r>
                <a:rPr lang="zh-CN" altLang="en-US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）设置主机名</a:t>
              </a:r>
              <a:endParaRPr lang="zh-CN" altLang="en-US" sz="16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（</a:t>
              </a:r>
              <a:r>
                <a:rPr lang="en-US" altLang="zh-CN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2</a:t>
              </a:r>
              <a:r>
                <a:rPr lang="zh-CN" altLang="en-US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）关闭防火墙</a:t>
              </a:r>
              <a:endParaRPr lang="zh-CN" altLang="en-US" sz="16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（</a:t>
              </a:r>
              <a:r>
                <a:rPr lang="en-US" altLang="zh-CN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3</a:t>
              </a:r>
              <a:r>
                <a:rPr lang="zh-CN" altLang="en-US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）配置免密码登录</a:t>
              </a:r>
              <a:endParaRPr lang="zh-CN" altLang="en-US" sz="16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（</a:t>
              </a:r>
              <a:r>
                <a:rPr lang="en-US" altLang="zh-CN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4</a:t>
              </a:r>
              <a:r>
                <a:rPr lang="zh-CN" altLang="en-US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）安装JDK</a:t>
              </a:r>
              <a:endParaRPr lang="zh-CN" altLang="en-US" sz="16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（</a:t>
              </a:r>
              <a:r>
                <a:rPr lang="en-US" altLang="zh-CN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5</a:t>
              </a:r>
              <a:r>
                <a:rPr lang="zh-CN" altLang="en-US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）</a:t>
              </a:r>
              <a:r>
                <a:rPr lang="en-US" altLang="zh-CN" sz="16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开启NTP服务</a:t>
              </a:r>
              <a:endParaRPr lang="en-US" altLang="zh-CN" sz="16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057640" y="38735"/>
            <a:ext cx="0" cy="3390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30300" y="812800"/>
            <a:ext cx="6318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/>
              <a:t>10.2.2</a:t>
            </a:r>
            <a:r>
              <a:rPr lang="zh-CN" altLang="en-US" sz="2800" b="1" dirty="0"/>
              <a:t>  安装</a:t>
            </a:r>
            <a:r>
              <a:rPr lang="en-US" altLang="zh-CN" sz="2800" b="1" dirty="0"/>
              <a:t>Ambari</a:t>
            </a:r>
            <a:endParaRPr lang="en-US" altLang="zh-CN" sz="2800" b="1" dirty="0"/>
          </a:p>
        </p:txBody>
      </p:sp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1405890" y="1399540"/>
            <a:ext cx="0" cy="52495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>
            <a:outerShdw blurRad="177800" dist="127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395730" y="1926590"/>
            <a:ext cx="2839085" cy="682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zh-CN" altLang="en-US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安装Ambari本地源</a:t>
            </a:r>
            <a:endParaRPr lang="zh-CN" altLang="en-US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1116965" y="1988820"/>
            <a:ext cx="557530" cy="557530"/>
          </a:xfrm>
          <a:prstGeom prst="ellipse">
            <a:avLst/>
          </a:prstGeom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01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424680" y="1766570"/>
            <a:ext cx="4633595" cy="84264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r>
              <a:rPr lang="zh-CN" altLang="en-US" sz="2000" dirty="0">
                <a:sym typeface="Arial" panose="020B0604020202020204" pitchFamily="34" charset="0"/>
              </a:rPr>
              <a:t>（</a:t>
            </a:r>
            <a:r>
              <a:rPr lang="en-US" altLang="zh-CN" sz="2000" dirty="0"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ym typeface="Arial" panose="020B0604020202020204" pitchFamily="34" charset="0"/>
              </a:rPr>
              <a:t>）安装Apache Http服务</a:t>
            </a:r>
            <a:endParaRPr lang="zh-CN" altLang="en-US" sz="2000" dirty="0">
              <a:sym typeface="Arial" panose="020B0604020202020204" pitchFamily="34" charset="0"/>
            </a:endParaRPr>
          </a:p>
          <a:p>
            <a:r>
              <a:rPr lang="zh-CN" altLang="en-US" sz="2000" dirty="0">
                <a:sym typeface="Arial" panose="020B0604020202020204" pitchFamily="34" charset="0"/>
              </a:rPr>
              <a:t>（2） 将安装包拷贝到httpd网站根目录</a:t>
            </a:r>
            <a:endParaRPr lang="zh-CN" altLang="en-US" sz="2000" dirty="0"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395730" y="3041015"/>
            <a:ext cx="2839085" cy="682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zh-CN" altLang="en-US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配置Ambari本地源</a:t>
            </a:r>
            <a:endParaRPr lang="zh-CN" altLang="en-US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1116965" y="3103245"/>
            <a:ext cx="557530" cy="55753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02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4424680" y="3041015"/>
            <a:ext cx="3964305" cy="68262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r>
              <a:rPr lang="zh-CN" altLang="en-US" sz="2000" dirty="0">
                <a:sym typeface="Arial" panose="020B0604020202020204" pitchFamily="34" charset="0"/>
              </a:rPr>
              <a:t> 配置Ambari本地源</a:t>
            </a:r>
            <a:endParaRPr lang="zh-CN" altLang="en-US" sz="2000" dirty="0"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1395730" y="4930140"/>
            <a:ext cx="2839085" cy="6826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安装Ambari</a:t>
            </a:r>
            <a:endParaRPr lang="zh-CN" altLang="en-US" dirty="0">
              <a:solidFill>
                <a:schemeClr val="bg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9"/>
            </p:custDataLst>
          </p:nvPr>
        </p:nvSpPr>
        <p:spPr>
          <a:xfrm>
            <a:off x="1116965" y="4993005"/>
            <a:ext cx="557530" cy="557530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03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0"/>
            </p:custDataLst>
          </p:nvPr>
        </p:nvSpPr>
        <p:spPr>
          <a:xfrm>
            <a:off x="4424680" y="4245610"/>
            <a:ext cx="4858385" cy="1972945"/>
          </a:xfrm>
          <a:prstGeom prst="rect">
            <a:avLst/>
          </a:prstGeom>
        </p:spPr>
        <p:txBody>
          <a:bodyPr wrap="square" anchor="ctr" anchorCtr="0">
            <a:noAutofit/>
          </a:bodyPr>
          <a:p>
            <a:r>
              <a:rPr lang="zh-CN" altLang="en-US" sz="2000" dirty="0">
                <a:sym typeface="Arial" panose="020B0604020202020204" pitchFamily="34" charset="0"/>
              </a:rPr>
              <a:t>（1）安装与配置MariaDB数据库</a:t>
            </a:r>
            <a:endParaRPr lang="zh-CN" altLang="en-US" sz="2000" dirty="0">
              <a:sym typeface="Arial" panose="020B0604020202020204" pitchFamily="34" charset="0"/>
            </a:endParaRPr>
          </a:p>
          <a:p>
            <a:r>
              <a:rPr lang="zh-CN" altLang="en-US" sz="2000" dirty="0">
                <a:sym typeface="Arial" panose="020B0604020202020204" pitchFamily="34" charset="0"/>
              </a:rPr>
              <a:t>（2）安装mysql jdbc 驱动</a:t>
            </a:r>
            <a:endParaRPr lang="zh-CN" altLang="en-US" sz="2000" dirty="0">
              <a:sym typeface="Arial" panose="020B0604020202020204" pitchFamily="34" charset="0"/>
            </a:endParaRPr>
          </a:p>
          <a:p>
            <a:r>
              <a:rPr lang="zh-CN" altLang="en-US" sz="2000" dirty="0">
                <a:sym typeface="Arial" panose="020B0604020202020204" pitchFamily="34" charset="0"/>
              </a:rPr>
              <a:t>（3）安装Ambari</a:t>
            </a:r>
            <a:endParaRPr lang="zh-CN" altLang="en-US" sz="2000" dirty="0">
              <a:sym typeface="Arial" panose="020B0604020202020204" pitchFamily="34" charset="0"/>
            </a:endParaRPr>
          </a:p>
          <a:p>
            <a:r>
              <a:rPr lang="zh-CN" altLang="en-US" sz="2000" dirty="0">
                <a:sym typeface="Arial" panose="020B0604020202020204" pitchFamily="34" charset="0"/>
              </a:rPr>
              <a:t>（4）将Ambari数据库脚本导入到数据库</a:t>
            </a:r>
            <a:endParaRPr lang="zh-CN" altLang="en-US" sz="2000" dirty="0">
              <a:sym typeface="Arial" panose="020B0604020202020204" pitchFamily="34" charset="0"/>
            </a:endParaRPr>
          </a:p>
          <a:p>
            <a:r>
              <a:rPr lang="zh-CN" altLang="en-US" sz="2000" dirty="0">
                <a:sym typeface="Arial" panose="020B0604020202020204" pitchFamily="34" charset="0"/>
              </a:rPr>
              <a:t>（5）启动Ambari Server</a:t>
            </a:r>
            <a:endParaRPr lang="zh-CN" altLang="en-US" sz="2000" dirty="0">
              <a:sym typeface="Arial" panose="020B0604020202020204" pitchFamily="34" charset="0"/>
            </a:endParaRPr>
          </a:p>
          <a:p>
            <a:r>
              <a:rPr lang="zh-CN" altLang="en-US" sz="2000" dirty="0">
                <a:sym typeface="Arial" panose="020B0604020202020204" pitchFamily="34" charset="0"/>
              </a:rPr>
              <a:t>（6）访问Ambari Server的Web Console</a:t>
            </a:r>
            <a:endParaRPr lang="zh-CN" altLang="en-US" sz="2000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"/>
  <p:tag name="KSO_WM_UNIT_ID" val="diagram783_4*l_i*1_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4*i*6"/>
  <p:tag name="KSO_WM_TEMPLATE_CATEGORY" val="diagram"/>
  <p:tag name="KSO_WM_TEMPLATE_INDEX" val="783"/>
  <p:tag name="KSO_WM_UNIT_INDEX" val="6"/>
</p:tagLst>
</file>

<file path=ppt/tags/tag1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3"/>
  <p:tag name="KSO_WM_UNIT_ID" val="diagram783_4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4"/>
  <p:tag name="KSO_WM_UNIT_ID" val="diagram783_4*l_i*1_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4*i*11"/>
  <p:tag name="KSO_WM_TEMPLATE_CATEGORY" val="diagram"/>
  <p:tag name="KSO_WM_TEMPLATE_INDEX" val="783"/>
  <p:tag name="KSO_WM_UNIT_INDEX" val="11"/>
</p:tagLst>
</file>

<file path=ppt/tags/tag1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5"/>
  <p:tag name="KSO_WM_UNIT_ID" val="diagram783_4*l_i*1_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6"/>
  <p:tag name="KSO_WM_UNIT_ID" val="diagram783_4*l_i*1_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4*i*16"/>
  <p:tag name="KSO_WM_TEMPLATE_CATEGORY" val="diagram"/>
  <p:tag name="KSO_WM_TEMPLATE_INDEX" val="783"/>
  <p:tag name="KSO_WM_UNIT_INDEX" val="16"/>
</p:tagLst>
</file>

<file path=ppt/tags/tag1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7"/>
  <p:tag name="KSO_WM_UNIT_ID" val="diagram783_4*l_i*1_7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8"/>
  <p:tag name="KSO_WM_UNIT_ID" val="diagram783_4*l_i*1_8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4*i*21"/>
  <p:tag name="KSO_WM_TEMPLATE_CATEGORY" val="diagram"/>
  <p:tag name="KSO_WM_TEMPLATE_INDEX" val="783"/>
  <p:tag name="KSO_WM_UNIT_INDEX" val="21"/>
</p:tagLst>
</file>

<file path=ppt/tags/tag2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9"/>
  <p:tag name="KSO_WM_UNIT_ID" val="diagram783_4*l_i*1_9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0"/>
  <p:tag name="KSO_WM_UNIT_ID" val="diagram783_4*l_i*1_10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1"/>
  <p:tag name="KSO_WM_UNIT_ID" val="diagram783_4*l_i*1_11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4*i*28"/>
  <p:tag name="KSO_WM_TEMPLATE_CATEGORY" val="diagram"/>
  <p:tag name="KSO_WM_TEMPLATE_INDEX" val="783"/>
  <p:tag name="KSO_WM_UNIT_INDEX" val="28"/>
</p:tagLst>
</file>

<file path=ppt/tags/tag2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2"/>
  <p:tag name="KSO_WM_UNIT_ID" val="diagram783_4*l_i*1_12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3"/>
  <p:tag name="KSO_WM_UNIT_ID" val="diagram783_4*l_i*1_13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4*i*33"/>
  <p:tag name="KSO_WM_TEMPLATE_CATEGORY" val="diagram"/>
  <p:tag name="KSO_WM_TEMPLATE_INDEX" val="783"/>
  <p:tag name="KSO_WM_UNIT_INDEX" val="33"/>
</p:tagLst>
</file>

<file path=ppt/tags/tag2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4"/>
  <p:tag name="KSO_WM_UNIT_ID" val="diagram783_4*l_i*1_14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5"/>
  <p:tag name="KSO_WM_UNIT_ID" val="diagram783_4*l_i*1_15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1_1"/>
  <p:tag name="KSO_WM_UNIT_ID" val="diagram783_4*l_h_f*1_1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1_1"/>
  <p:tag name="KSO_WM_UNIT_ID" val="diagram783_4*l_h_a*1_1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3_1"/>
  <p:tag name="KSO_WM_UNIT_ID" val="diagram783_4*l_h_f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3_1"/>
  <p:tag name="KSO_WM_UNIT_ID" val="diagram783_4*l_h_a*1_3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6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2_1"/>
  <p:tag name="KSO_WM_UNIT_ID" val="diagram783_4*l_h_f*1_2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2_1"/>
  <p:tag name="KSO_WM_UNIT_ID" val="diagram783_4*l_h_a*1_2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8"/>
  <p:tag name="KSO_WM_UNIT_TEXT_FILL_TYPE" val="1"/>
</p:tagLst>
</file>

<file path=ppt/tags/tag3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6"/>
  <p:tag name="KSO_WM_UNIT_ID" val="diagram783_4*l_i*1_16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7"/>
  <p:tag name="KSO_WM_UNIT_ID" val="diagram783_4*l_i*1_17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8"/>
  <p:tag name="KSO_WM_UNIT_ID" val="diagram783_4*l_i*1_18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i"/>
  <p:tag name="KSO_WM_UNIT_INDEX" val="1_1"/>
  <p:tag name="KSO_WM_UNIT_ID" val="diagram160270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4*i*2"/>
  <p:tag name="KSO_WM_TEMPLATE_CATEGORY" val="diagram"/>
  <p:tag name="KSO_WM_TEMPLATE_INDEX" val="160270"/>
  <p:tag name="KSO_WM_UNIT_INDEX" val="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1_1"/>
  <p:tag name="KSO_WM_UNIT_ID" val="diagram160270_4*m_h_f*1_1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1_1"/>
  <p:tag name="KSO_WM_UNIT_ID" val="diagram160270_4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4*i*7"/>
  <p:tag name="KSO_WM_TEMPLATE_CATEGORY" val="diagram"/>
  <p:tag name="KSO_WM_TEMPLATE_INDEX" val="160270"/>
  <p:tag name="KSO_WM_UNIT_INDEX" val="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2_1"/>
  <p:tag name="KSO_WM_UNIT_ID" val="diagram160270_4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2_1"/>
  <p:tag name="KSO_WM_UNIT_ID" val="diagram160270_4*m_h_f*1_2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4*i*12"/>
  <p:tag name="KSO_WM_TEMPLATE_CATEGORY" val="diagram"/>
  <p:tag name="KSO_WM_TEMPLATE_INDEX" val="160270"/>
  <p:tag name="KSO_WM_UNIT_INDEX" val="1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3_1"/>
  <p:tag name="KSO_WM_UNIT_ID" val="diagram160270_4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3_1"/>
  <p:tag name="KSO_WM_UNIT_ID" val="diagram160270_4*m_h_f*1_3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4*i*17"/>
  <p:tag name="KSO_WM_TEMPLATE_CATEGORY" val="diagram"/>
  <p:tag name="KSO_WM_TEMPLATE_INDEX" val="160270"/>
  <p:tag name="KSO_WM_UNIT_INDEX" val="17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4_1"/>
  <p:tag name="KSO_WM_UNIT_ID" val="diagram160270_4*m_h_a*1_4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4_1"/>
  <p:tag name="KSO_WM_UNIT_ID" val="diagram160270_4*m_h_f*1_4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1"/>
  <p:tag name="KSO_WM_UNIT_ID" val="diagram160660_3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53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3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3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55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3*l_h_f*1_1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56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3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7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3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58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3*l_h_f*1_2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59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3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3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61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3*l_h_f*1_3_1"/>
  <p:tag name="KSO_WM_UNIT_CLEAR" val="1"/>
  <p:tag name="KSO_WM_UNIT_LAYERLEVEL" val="1_1_1"/>
  <p:tag name="KSO_WM_UNIT_VALUE" val="32"/>
  <p:tag name="KSO_WM_UNIT_HIGHLIGHT" val="0"/>
  <p:tag name="KSO_WM_UNIT_COMPATIBLE" val="0"/>
  <p:tag name="KSO_WM_BEAUTIFY_FLAG" val="#wm#"/>
  <p:tag name="KSO_WM_UNIT_PRESET_TEXT_INDEX" val="4"/>
  <p:tag name="KSO_WM_UNIT_PRESET_TEXT_LEN" val="58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62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i"/>
  <p:tag name="KSO_WM_UNIT_INDEX" val="1_1"/>
  <p:tag name="KSO_WM_UNIT_ID" val="diagram794_3*q_i*1_1"/>
  <p:tag name="KSO_WM_UNIT_CLEAR" val="1"/>
  <p:tag name="KSO_WM_UNIT_LAYERLEVEL" val="1_1"/>
  <p:tag name="KSO_WM_UNIT_FILL_FORE_SCHEMECOLOR_INDEX" val="5"/>
  <p:tag name="KSO_WM_UNIT_FILL_TYPE" val="1"/>
</p:tagLst>
</file>

<file path=ppt/tags/tag63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i"/>
  <p:tag name="KSO_WM_UNIT_INDEX" val="1_2"/>
  <p:tag name="KSO_WM_UNIT_ID" val="diagram794_3*q_i*1_2"/>
  <p:tag name="KSO_WM_UNIT_CLEAR" val="1"/>
  <p:tag name="KSO_WM_UNIT_LAYERLEVEL" val="1_1"/>
  <p:tag name="KSO_WM_UNIT_FILL_FORE_SCHEMECOLOR_INDEX" val="6"/>
  <p:tag name="KSO_WM_UNIT_FILL_TYPE" val="1"/>
</p:tagLst>
</file>

<file path=ppt/tags/tag64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i"/>
  <p:tag name="KSO_WM_UNIT_INDEX" val="1_3"/>
  <p:tag name="KSO_WM_UNIT_ID" val="diagram794_3*q_i*1_3"/>
  <p:tag name="KSO_WM_UNIT_CLEAR" val="1"/>
  <p:tag name="KSO_WM_UNIT_LAYERLEVEL" val="1_1"/>
  <p:tag name="KSO_WM_UNIT_FILL_FORE_SCHEMECOLOR_INDEX" val="7"/>
  <p:tag name="KSO_WM_UNIT_FILL_TYPE" val="1"/>
</p:tagLst>
</file>

<file path=ppt/tags/tag65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i"/>
  <p:tag name="KSO_WM_UNIT_INDEX" val="1_4"/>
  <p:tag name="KSO_WM_UNIT_ID" val="diagram794_3*q_i*1_4"/>
  <p:tag name="KSO_WM_UNIT_CLEAR" val="1"/>
  <p:tag name="KSO_WM_UNIT_LAYERLEVEL" val="1_1"/>
  <p:tag name="KSO_WM_UNIT_FILL_FORE_SCHEMECOLOR_INDEX" val="8"/>
  <p:tag name="KSO_WM_UNIT_FILL_TYPE" val="1"/>
</p:tagLst>
</file>

<file path=ppt/tags/tag66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i"/>
  <p:tag name="KSO_WM_UNIT_INDEX" val="1_5"/>
  <p:tag name="KSO_WM_UNIT_ID" val="diagram794_3*q_i*1_5"/>
  <p:tag name="KSO_WM_UNIT_CLEAR" val="1"/>
  <p:tag name="KSO_WM_UNIT_LAYERLEVEL" val="1_1"/>
</p:tagLst>
</file>

<file path=ppt/tags/tag67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i"/>
  <p:tag name="KSO_WM_UNIT_INDEX" val="1_6"/>
  <p:tag name="KSO_WM_UNIT_ID" val="diagram794_3*q_i*1_6"/>
  <p:tag name="KSO_WM_UNIT_CLEAR" val="1"/>
  <p:tag name="KSO_WM_UNIT_LAYERLEVEL" val="1_1"/>
</p:tagLst>
</file>

<file path=ppt/tags/tag68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i"/>
  <p:tag name="KSO_WM_UNIT_INDEX" val="1_7"/>
  <p:tag name="KSO_WM_UNIT_ID" val="diagram794_3*q_i*1_7"/>
  <p:tag name="KSO_WM_UNIT_CLEAR" val="1"/>
  <p:tag name="KSO_WM_UNIT_LAYERLEVEL" val="1_1"/>
</p:tagLst>
</file>

<file path=ppt/tags/tag69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i"/>
  <p:tag name="KSO_WM_UNIT_INDEX" val="1_8"/>
  <p:tag name="KSO_WM_UNIT_ID" val="diagram794_3*q_i*1_8"/>
  <p:tag name="KSO_WM_UNIT_CLEAR" val="1"/>
  <p:tag name="KSO_WM_UNIT_LAYERLEVEL" val="1_1"/>
</p:tagLst>
</file>

<file path=ppt/tags/tag7.xml><?xml version="1.0" encoding="utf-8"?>
<p:tagLst xmlns:p="http://schemas.openxmlformats.org/presentationml/2006/main">
  <p:tag name="PA" val="v3.0.0"/>
</p:tagLst>
</file>

<file path=ppt/tags/tag70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h_f"/>
  <p:tag name="KSO_WM_UNIT_INDEX" val="1_3_1"/>
  <p:tag name="KSO_WM_UNIT_ID" val="diagram794_3*q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5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h_f"/>
  <p:tag name="KSO_WM_UNIT_INDEX" val="1_4_1"/>
  <p:tag name="KSO_WM_UNIT_ID" val="diagram794_3*q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5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h_f"/>
  <p:tag name="KSO_WM_UNIT_INDEX" val="1_2_1"/>
  <p:tag name="KSO_WM_UNIT_ID" val="diagram794_3*q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5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TEMPLATE_CATEGORY" val="diagram"/>
  <p:tag name="KSO_WM_TEMPLATE_INDEX" val="794"/>
  <p:tag name="KSO_WM_TAG_VERSION" val="1.0"/>
  <p:tag name="KSO_WM_BEAUTIFY_FLAG" val="#wm#"/>
  <p:tag name="KSO_WM_DIAGRAM_GROUP_CODE" val="q1-1"/>
  <p:tag name="KSO_WM_UNIT_TYPE" val="q_h_f"/>
  <p:tag name="KSO_WM_UNIT_INDEX" val="1_1_1"/>
  <p:tag name="KSO_WM_UNIT_ID" val="diagram794_3*q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UNIT_PRESET_TEXT_LEN" val="55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4*i*1"/>
  <p:tag name="KSO_WM_TEMPLATE_CATEGORY" val="diagram"/>
  <p:tag name="KSO_WM_TEMPLATE_INDEX" val="783"/>
  <p:tag name="KSO_WM_UNIT_INDEX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"/>
  <p:tag name="KSO_WM_UNIT_ID" val="diagram783_4*l_i*1_1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3252</Words>
  <Application>WPS 演示</Application>
  <PresentationFormat>Widescreen</PresentationFormat>
  <Paragraphs>466</Paragraphs>
  <Slides>21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华文行楷</vt:lpstr>
      <vt:lpstr>方正书宋简体</vt:lpstr>
      <vt:lpstr>Wingdings</vt:lpstr>
      <vt:lpstr>Times New Roman</vt:lpstr>
      <vt:lpstr>方正书宋简体</vt:lpstr>
      <vt:lpstr>Calibri Light</vt:lpstr>
      <vt:lpstr>黑体</vt:lpstr>
      <vt:lpstr>Calibri</vt:lpstr>
      <vt:lpstr>Arial Unicode MS</vt:lpstr>
      <vt:lpstr>Times New Roman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小虾虎鱼</cp:lastModifiedBy>
  <cp:revision>1295</cp:revision>
  <dcterms:created xsi:type="dcterms:W3CDTF">2015-05-05T08:02:00Z</dcterms:created>
  <dcterms:modified xsi:type="dcterms:W3CDTF">2018-08-22T11:16:45Z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