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60" r:id="rId3"/>
    <p:sldId id="261" r:id="rId4"/>
    <p:sldId id="393" r:id="rId5"/>
    <p:sldId id="398" r:id="rId6"/>
    <p:sldId id="400" r:id="rId7"/>
    <p:sldId id="401" r:id="rId8"/>
    <p:sldId id="402" r:id="rId9"/>
    <p:sldId id="425" r:id="rId10"/>
    <p:sldId id="403" r:id="rId11"/>
    <p:sldId id="426" r:id="rId12"/>
    <p:sldId id="404" r:id="rId13"/>
    <p:sldId id="427" r:id="rId14"/>
    <p:sldId id="385" r:id="rId15"/>
    <p:sldId id="394" r:id="rId16"/>
    <p:sldId id="405" r:id="rId17"/>
    <p:sldId id="406" r:id="rId18"/>
    <p:sldId id="409" r:id="rId19"/>
    <p:sldId id="407" r:id="rId20"/>
    <p:sldId id="410" r:id="rId21"/>
    <p:sldId id="408" r:id="rId22"/>
    <p:sldId id="411" r:id="rId23"/>
    <p:sldId id="412" r:id="rId24"/>
    <p:sldId id="414" r:id="rId25"/>
    <p:sldId id="392" r:id="rId26"/>
    <p:sldId id="395" r:id="rId27"/>
    <p:sldId id="415" r:id="rId28"/>
    <p:sldId id="416" r:id="rId29"/>
    <p:sldId id="419" r:id="rId30"/>
    <p:sldId id="417" r:id="rId31"/>
    <p:sldId id="420" r:id="rId32"/>
    <p:sldId id="421" r:id="rId33"/>
    <p:sldId id="418" r:id="rId34"/>
    <p:sldId id="422" r:id="rId35"/>
    <p:sldId id="424" r:id="rId36"/>
    <p:sldId id="423" r:id="rId37"/>
    <p:sldId id="26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642"/>
    <a:srgbClr val="B01F3C"/>
    <a:srgbClr val="B52E49"/>
    <a:srgbClr val="A50021"/>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551" autoAdjust="0"/>
  </p:normalViewPr>
  <p:slideViewPr>
    <p:cSldViewPr snapToGrid="0">
      <p:cViewPr>
        <p:scale>
          <a:sx n="100" d="100"/>
          <a:sy n="100" d="100"/>
        </p:scale>
        <p:origin x="-58"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1CFD2-F8D9-4E28-9125-F635C43ED7CA}" type="datetimeFigureOut">
              <a:rPr lang="zh-CN" altLang="en-US" smtClean="0"/>
              <a:t>2018/8/19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1850C-270B-497C-9DC8-31ECBC9226A1}" type="slidenum">
              <a:rPr lang="zh-CN" altLang="en-US" smtClean="0"/>
              <a:t>‹#›</a:t>
            </a:fld>
            <a:endParaRPr lang="zh-CN" altLang="en-US"/>
          </a:p>
        </p:txBody>
      </p:sp>
    </p:spTree>
    <p:extLst>
      <p:ext uri="{BB962C8B-B14F-4D97-AF65-F5344CB8AC3E}">
        <p14:creationId xmlns:p14="http://schemas.microsoft.com/office/powerpoint/2010/main" val="117634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p:txBody>
      </p:sp>
      <p:sp>
        <p:nvSpPr>
          <p:cNvPr id="4" name="Slide Number Placeholder 3"/>
          <p:cNvSpPr>
            <a:spLocks noGrp="1"/>
          </p:cNvSpPr>
          <p:nvPr>
            <p:ph type="sldNum" sz="quarter" idx="10"/>
          </p:nvPr>
        </p:nvSpPr>
        <p:spPr/>
        <p:txBody>
          <a:bodyPr/>
          <a:lstStyle/>
          <a:p>
            <a:fld id="{4FD1850C-270B-497C-9DC8-31ECBC9226A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2018/8/19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2018/8/19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2018/8/19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6" name="矩形 15"/>
          <p:cNvSpPr/>
          <p:nvPr/>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descr="瑞翼教育（红灰版）"/>
          <p:cNvPicPr>
            <a:picLocks noChangeAspect="1"/>
          </p:cNvPicPr>
          <p:nvPr/>
        </p:nvPicPr>
        <p:blipFill>
          <a:blip r:embed="rId5"/>
          <a:stretch>
            <a:fillRect/>
          </a:stretch>
        </p:blipFill>
        <p:spPr>
          <a:xfrm>
            <a:off x="9236710" y="41275"/>
            <a:ext cx="1787525" cy="403225"/>
          </a:xfrm>
          <a:prstGeom prst="rect">
            <a:avLst/>
          </a:prstGeom>
        </p:spPr>
      </p:pic>
      <p:grpSp>
        <p:nvGrpSpPr>
          <p:cNvPr id="37" name="组合 36"/>
          <p:cNvGrpSpPr/>
          <p:nvPr/>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红色SUGON"/>
          <p:cNvPicPr>
            <a:picLocks noChangeAspect="1"/>
          </p:cNvPicPr>
          <p:nvPr/>
        </p:nvPicPr>
        <p:blipFill>
          <a:blip r:embed="rId6"/>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6.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 Id="rId9" Type="http://schemas.openxmlformats.org/officeDocument/2006/relationships/image" Target="../media/image19.wmf"/></Relationships>
</file>

<file path=ppt/slides/_rels/slide3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xml"/><Relationship Id="rId7"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13475" y="3491230"/>
            <a:ext cx="6033135" cy="829945"/>
          </a:xfrm>
          <a:prstGeom prst="rect">
            <a:avLst/>
          </a:prstGeom>
          <a:noFill/>
        </p:spPr>
        <p:txBody>
          <a:bodyPr wrap="square" rtlCol="0">
            <a:spAutoFit/>
          </a:bodyPr>
          <a:lstStyle/>
          <a:p>
            <a:pPr algn="ctr"/>
            <a:r>
              <a:rPr lang="en-US" altLang="zh-CN" sz="4800" b="1" dirty="0">
                <a:latin typeface="微软雅黑" panose="020B0503020204020204" charset="-122"/>
                <a:ea typeface="微软雅黑" panose="020B0503020204020204" charset="-122"/>
              </a:rPr>
              <a:t>Mahout</a:t>
            </a:r>
            <a:endParaRPr lang="zh-CN" altLang="en-US" sz="4800" b="1" dirty="0">
              <a:latin typeface="微软雅黑" panose="020B0503020204020204" charset="-122"/>
              <a:ea typeface="微软雅黑" panose="020B0503020204020204" charset="-122"/>
            </a:endParaRPr>
          </a:p>
        </p:txBody>
      </p:sp>
      <p:sp>
        <p:nvSpPr>
          <p:cNvPr id="8" name="文本框 7"/>
          <p:cNvSpPr txBox="1"/>
          <p:nvPr/>
        </p:nvSpPr>
        <p:spPr>
          <a:xfrm>
            <a:off x="8090535" y="5043805"/>
            <a:ext cx="3297555" cy="829945"/>
          </a:xfrm>
          <a:prstGeom prst="rect">
            <a:avLst/>
          </a:prstGeom>
          <a:noFill/>
        </p:spPr>
        <p:txBody>
          <a:bodyPr wrap="square" rtlCol="0">
            <a:spAutoFit/>
          </a:bodyPr>
          <a:lstStyle/>
          <a:p>
            <a:pPr>
              <a:lnSpc>
                <a:spcPct val="150000"/>
              </a:lnSpc>
            </a:pPr>
            <a:r>
              <a:rPr lang="zh-CN" altLang="en-US" sz="1600" b="1" dirty="0">
                <a:solidFill>
                  <a:schemeClr val="tx1"/>
                </a:solidFill>
                <a:latin typeface="微软雅黑" panose="020B0503020204020204" charset="-122"/>
                <a:ea typeface="微软雅黑" panose="020B0503020204020204" charset="-122"/>
              </a:rPr>
              <a:t>报告人： 曙光瑞</a:t>
            </a:r>
            <a:r>
              <a:rPr lang="zh-CN" altLang="en-US" sz="1600" b="1" dirty="0" smtClean="0">
                <a:solidFill>
                  <a:schemeClr val="tx1"/>
                </a:solidFill>
                <a:latin typeface="微软雅黑" panose="020B0503020204020204" charset="-122"/>
                <a:ea typeface="微软雅黑" panose="020B0503020204020204" charset="-122"/>
              </a:rPr>
              <a:t>翼教学部</a:t>
            </a:r>
            <a:endParaRPr lang="zh-CN" altLang="en-US" sz="1600" b="1" dirty="0">
              <a:solidFill>
                <a:schemeClr val="tx1"/>
              </a:solidFill>
              <a:latin typeface="微软雅黑" panose="020B0503020204020204" charset="-122"/>
              <a:ea typeface="微软雅黑" panose="020B0503020204020204" charset="-122"/>
            </a:endParaRPr>
          </a:p>
          <a:p>
            <a:pPr>
              <a:lnSpc>
                <a:spcPct val="150000"/>
              </a:lnSpc>
            </a:pPr>
            <a:r>
              <a:rPr lang="zh-CN" altLang="en-US" sz="1600" b="1" dirty="0">
                <a:solidFill>
                  <a:schemeClr val="tx1"/>
                </a:solidFill>
                <a:latin typeface="微软雅黑" panose="020B0503020204020204" charset="-122"/>
                <a:ea typeface="微软雅黑" panose="020B0503020204020204" charset="-122"/>
              </a:rPr>
              <a:t>时   间：   </a:t>
            </a:r>
            <a:r>
              <a:rPr lang="en-US" altLang="zh-CN" sz="1600" b="1" dirty="0">
                <a:solidFill>
                  <a:schemeClr val="tx1"/>
                </a:solidFill>
                <a:latin typeface="微软雅黑" panose="020B0503020204020204" charset="-122"/>
                <a:ea typeface="微软雅黑" panose="020B0503020204020204" charset="-122"/>
              </a:rPr>
              <a:t>2017</a:t>
            </a:r>
            <a:r>
              <a:rPr lang="zh-CN" altLang="en-US" sz="1600" b="1" dirty="0" smtClean="0">
                <a:solidFill>
                  <a:schemeClr val="tx1"/>
                </a:solidFill>
                <a:latin typeface="微软雅黑" panose="020B0503020204020204" charset="-122"/>
                <a:ea typeface="微软雅黑" panose="020B0503020204020204" charset="-122"/>
              </a:rPr>
              <a:t>年</a:t>
            </a:r>
            <a:r>
              <a:rPr lang="en-US" altLang="zh-CN" sz="1600" b="1" dirty="0">
                <a:latin typeface="微软雅黑" panose="020B0503020204020204" charset="-122"/>
                <a:ea typeface="微软雅黑" panose="020B0503020204020204" charset="-122"/>
              </a:rPr>
              <a:t>8</a:t>
            </a:r>
            <a:r>
              <a:rPr lang="zh-CN" altLang="en-US" sz="1600" b="1" dirty="0" smtClean="0">
                <a:solidFill>
                  <a:schemeClr val="tx1"/>
                </a:solidFill>
                <a:latin typeface="微软雅黑" panose="020B0503020204020204" charset="-122"/>
                <a:ea typeface="微软雅黑" panose="020B0503020204020204" charset="-122"/>
              </a:rPr>
              <a:t>月</a:t>
            </a:r>
            <a:r>
              <a:rPr lang="en-US" altLang="zh-CN" sz="1600" b="1" dirty="0">
                <a:latin typeface="微软雅黑" panose="020B0503020204020204" charset="-122"/>
                <a:ea typeface="微软雅黑" panose="020B0503020204020204" charset="-122"/>
              </a:rPr>
              <a:t>4</a:t>
            </a:r>
            <a:r>
              <a:rPr lang="zh-CN" altLang="en-US" sz="1600" b="1" dirty="0" smtClean="0">
                <a:solidFill>
                  <a:schemeClr val="tx1"/>
                </a:solidFill>
                <a:latin typeface="微软雅黑" panose="020B0503020204020204" charset="-122"/>
                <a:ea typeface="微软雅黑" panose="020B0503020204020204" charset="-122"/>
              </a:rPr>
              <a:t>日</a:t>
            </a:r>
            <a:endParaRPr lang="zh-CN" altLang="en-US" sz="1600" b="1" dirty="0">
              <a:solidFill>
                <a:schemeClr val="tx1"/>
              </a:solidFill>
              <a:latin typeface="微软雅黑" panose="020B0503020204020204" charset="-122"/>
              <a:ea typeface="微软雅黑" panose="020B0503020204020204" charset="-122"/>
            </a:endParaRPr>
          </a:p>
        </p:txBody>
      </p:sp>
      <p:pic>
        <p:nvPicPr>
          <p:cNvPr id="5" name="图片 4" descr="反白瑞翼教育LOGO"/>
          <p:cNvPicPr>
            <a:picLocks noChangeAspect="1"/>
          </p:cNvPicPr>
          <p:nvPr/>
        </p:nvPicPr>
        <p:blipFill>
          <a:blip r:embed="rId10"/>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11"/>
          <a:stretch>
            <a:fillRect/>
          </a:stretch>
        </p:blipFill>
        <p:spPr>
          <a:xfrm>
            <a:off x="1651635" y="257175"/>
            <a:ext cx="2324735" cy="10204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lang="zh-CN" sz="3600" dirty="0">
                <a:latin typeface="Times New Roman" panose="02020603050405020304" charset="0"/>
                <a:cs typeface="Times New Roman" panose="02020603050405020304" charset="0"/>
                <a:sym typeface="+mn-ea"/>
              </a:rPr>
              <a:t>聚类</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10</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779692" y="1572519"/>
            <a:ext cx="7653867" cy="2031325"/>
          </a:xfrm>
          <a:prstGeom prst="rect">
            <a:avLst/>
          </a:prstGeom>
          <a:noFill/>
        </p:spPr>
        <p:txBody>
          <a:bodyPr wrap="square" rtlCol="0">
            <a:spAutoFit/>
          </a:bodyPr>
          <a:lstStyle/>
          <a:p>
            <a:pPr marL="285750" indent="-285750">
              <a:lnSpc>
                <a:spcPct val="150000"/>
              </a:lnSpc>
              <a:buFont typeface="Wingdings" pitchFamily="2" charset="2"/>
              <a:buChar char="Ø"/>
            </a:pPr>
            <a:r>
              <a:rPr lang="zh-CN" altLang="en-US" sz="2400" dirty="0" smtClean="0">
                <a:latin typeface="微软雅黑" pitchFamily="34" charset="-122"/>
                <a:ea typeface="微软雅黑" pitchFamily="34" charset="-122"/>
              </a:rPr>
              <a:t>聚类就是对大量未知标注的数据集，按数据的内在相似性将数据集划分为多个类别，使类别内的数据相似度叫大而类别间的数据相似度较小</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lang="zh-CN" sz="3600" dirty="0">
                <a:latin typeface="Times New Roman" panose="02020603050405020304" charset="0"/>
                <a:cs typeface="Times New Roman" panose="02020603050405020304" charset="0"/>
                <a:sym typeface="+mn-ea"/>
              </a:rPr>
              <a:t>聚类</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11</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330015773"/>
              </p:ext>
            </p:extLst>
          </p:nvPr>
        </p:nvGraphicFramePr>
        <p:xfrm>
          <a:off x="1338580" y="1573106"/>
          <a:ext cx="8127999" cy="14833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zh-CN" altLang="en-US" dirty="0"/>
                    </a:p>
                  </a:txBody>
                  <a:tcPr/>
                </a:tc>
                <a:tc>
                  <a:txBody>
                    <a:bodyPr/>
                    <a:lstStyle/>
                    <a:p>
                      <a:r>
                        <a:rPr lang="zh-CN" altLang="en-US" dirty="0" smtClean="0"/>
                        <a:t>男生</a:t>
                      </a:r>
                      <a:endParaRPr lang="zh-CN" altLang="en-US" dirty="0"/>
                    </a:p>
                  </a:txBody>
                  <a:tcPr/>
                </a:tc>
                <a:tc>
                  <a:txBody>
                    <a:bodyPr/>
                    <a:lstStyle/>
                    <a:p>
                      <a:r>
                        <a:rPr lang="zh-CN" altLang="en-US" dirty="0" smtClean="0"/>
                        <a:t>女生</a:t>
                      </a:r>
                      <a:endParaRPr lang="zh-CN" altLang="en-US" dirty="0"/>
                    </a:p>
                  </a:txBody>
                  <a:tcPr/>
                </a:tc>
              </a:tr>
              <a:tr h="370840">
                <a:tc>
                  <a:txBody>
                    <a:bodyPr/>
                    <a:lstStyle/>
                    <a:p>
                      <a:r>
                        <a:rPr lang="zh-CN" altLang="en-US" dirty="0" smtClean="0"/>
                        <a:t>发型</a:t>
                      </a:r>
                      <a:endParaRPr lang="zh-CN" altLang="en-US" dirty="0"/>
                    </a:p>
                  </a:txBody>
                  <a:tcPr/>
                </a:tc>
                <a:tc>
                  <a:txBody>
                    <a:bodyPr/>
                    <a:lstStyle/>
                    <a:p>
                      <a:r>
                        <a:rPr lang="zh-CN" altLang="en-US" dirty="0" smtClean="0"/>
                        <a:t>短头发</a:t>
                      </a:r>
                      <a:endParaRPr lang="zh-CN" altLang="en-US" dirty="0"/>
                    </a:p>
                  </a:txBody>
                  <a:tcPr/>
                </a:tc>
                <a:tc>
                  <a:txBody>
                    <a:bodyPr/>
                    <a:lstStyle/>
                    <a:p>
                      <a:r>
                        <a:rPr lang="zh-CN" altLang="en-US" dirty="0" smtClean="0"/>
                        <a:t>长头发</a:t>
                      </a:r>
                      <a:endParaRPr lang="zh-CN" altLang="en-US" dirty="0"/>
                    </a:p>
                  </a:txBody>
                  <a:tcPr/>
                </a:tc>
              </a:tr>
              <a:tr h="370840">
                <a:tc>
                  <a:txBody>
                    <a:bodyPr/>
                    <a:lstStyle/>
                    <a:p>
                      <a:r>
                        <a:rPr lang="zh-CN" altLang="en-US" dirty="0" smtClean="0"/>
                        <a:t>鞋</a:t>
                      </a:r>
                      <a:endParaRPr lang="zh-CN" altLang="en-US" dirty="0"/>
                    </a:p>
                  </a:txBody>
                  <a:tcPr/>
                </a:tc>
                <a:tc>
                  <a:txBody>
                    <a:bodyPr/>
                    <a:lstStyle/>
                    <a:p>
                      <a:r>
                        <a:rPr lang="zh-CN" altLang="en-US" dirty="0" smtClean="0"/>
                        <a:t>运动鞋</a:t>
                      </a:r>
                      <a:endParaRPr lang="zh-CN" altLang="en-US" dirty="0"/>
                    </a:p>
                  </a:txBody>
                  <a:tcPr/>
                </a:tc>
                <a:tc>
                  <a:txBody>
                    <a:bodyPr/>
                    <a:lstStyle/>
                    <a:p>
                      <a:r>
                        <a:rPr lang="zh-CN" altLang="en-US" dirty="0" smtClean="0"/>
                        <a:t>高跟鞋</a:t>
                      </a:r>
                      <a:endParaRPr lang="zh-CN" altLang="en-US" dirty="0"/>
                    </a:p>
                  </a:txBody>
                  <a:tcPr/>
                </a:tc>
              </a:tr>
              <a:tr h="370840">
                <a:tc>
                  <a:txBody>
                    <a:bodyPr/>
                    <a:lstStyle/>
                    <a:p>
                      <a:r>
                        <a:rPr lang="zh-CN" altLang="en-US" dirty="0" smtClean="0"/>
                        <a:t>身高</a:t>
                      </a:r>
                      <a:endParaRPr lang="zh-CN" altLang="en-US" dirty="0"/>
                    </a:p>
                  </a:txBody>
                  <a:tcPr/>
                </a:tc>
                <a:tc>
                  <a:txBody>
                    <a:bodyPr/>
                    <a:lstStyle/>
                    <a:p>
                      <a:r>
                        <a:rPr lang="en-US" altLang="zh-CN" dirty="0" smtClean="0"/>
                        <a:t>170cm</a:t>
                      </a:r>
                      <a:endParaRPr lang="zh-CN" altLang="en-US" dirty="0"/>
                    </a:p>
                  </a:txBody>
                  <a:tcPr/>
                </a:tc>
                <a:tc>
                  <a:txBody>
                    <a:bodyPr/>
                    <a:lstStyle/>
                    <a:p>
                      <a:r>
                        <a:rPr lang="en-US" altLang="zh-CN" dirty="0" smtClean="0"/>
                        <a:t>165cm</a:t>
                      </a:r>
                      <a:endParaRPr lang="zh-CN" altLang="en-US" dirty="0"/>
                    </a:p>
                  </a:txBody>
                  <a:tcPr/>
                </a:tc>
              </a:tr>
            </a:tbl>
          </a:graphicData>
        </a:graphic>
      </p:graphicFrame>
      <p:sp>
        <p:nvSpPr>
          <p:cNvPr id="6" name="矩形 5"/>
          <p:cNvSpPr/>
          <p:nvPr/>
        </p:nvSpPr>
        <p:spPr>
          <a:xfrm>
            <a:off x="3131820" y="3970020"/>
            <a:ext cx="3596640" cy="2209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185160" y="5074920"/>
            <a:ext cx="1493520" cy="98298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短头发、运动鞋</a:t>
            </a:r>
            <a:endParaRPr lang="zh-CN" altLang="en-US" dirty="0"/>
          </a:p>
        </p:txBody>
      </p:sp>
      <p:sp>
        <p:nvSpPr>
          <p:cNvPr id="8" name="椭圆 7"/>
          <p:cNvSpPr/>
          <p:nvPr/>
        </p:nvSpPr>
        <p:spPr>
          <a:xfrm>
            <a:off x="5013960" y="4008120"/>
            <a:ext cx="1630680" cy="1066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长头发、高跟鞋</a:t>
            </a:r>
            <a:endParaRPr lang="zh-CN" altLang="en-US" dirty="0"/>
          </a:p>
        </p:txBody>
      </p:sp>
      <p:sp>
        <p:nvSpPr>
          <p:cNvPr id="12" name="下箭头 11"/>
          <p:cNvSpPr/>
          <p:nvPr/>
        </p:nvSpPr>
        <p:spPr>
          <a:xfrm>
            <a:off x="4808220" y="3070860"/>
            <a:ext cx="571500" cy="716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4678680" y="5684520"/>
            <a:ext cx="335280"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071110" y="5606534"/>
            <a:ext cx="1127760" cy="369332"/>
          </a:xfrm>
          <a:prstGeom prst="rect">
            <a:avLst/>
          </a:prstGeom>
          <a:noFill/>
        </p:spPr>
        <p:txBody>
          <a:bodyPr wrap="square" rtlCol="0">
            <a:spAutoFit/>
          </a:bodyPr>
          <a:lstStyle/>
          <a:p>
            <a:r>
              <a:rPr lang="zh-CN" altLang="en-US" dirty="0" smtClean="0"/>
              <a:t>男生</a:t>
            </a:r>
            <a:endParaRPr lang="zh-CN" altLang="en-US" dirty="0"/>
          </a:p>
        </p:txBody>
      </p:sp>
      <p:sp>
        <p:nvSpPr>
          <p:cNvPr id="15" name="右箭头 14"/>
          <p:cNvSpPr/>
          <p:nvPr/>
        </p:nvSpPr>
        <p:spPr>
          <a:xfrm>
            <a:off x="6644640" y="4541520"/>
            <a:ext cx="381000"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101840" y="4467344"/>
            <a:ext cx="960120" cy="369332"/>
          </a:xfrm>
          <a:prstGeom prst="rect">
            <a:avLst/>
          </a:prstGeom>
          <a:noFill/>
        </p:spPr>
        <p:txBody>
          <a:bodyPr wrap="square" rtlCol="0">
            <a:spAutoFit/>
          </a:bodyPr>
          <a:lstStyle/>
          <a:p>
            <a:r>
              <a:rPr lang="zh-CN" altLang="en-US" dirty="0" smtClean="0"/>
              <a:t>女生</a:t>
            </a:r>
            <a:endParaRPr lang="zh-CN" altLang="en-US" dirty="0"/>
          </a:p>
        </p:txBody>
      </p:sp>
    </p:spTree>
    <p:extLst>
      <p:ext uri="{BB962C8B-B14F-4D97-AF65-F5344CB8AC3E}">
        <p14:creationId xmlns:p14="http://schemas.microsoft.com/office/powerpoint/2010/main" val="2809187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lang="zh-CN" sz="3600" dirty="0">
                <a:latin typeface="Times New Roman" panose="02020603050405020304" charset="0"/>
                <a:cs typeface="Times New Roman" panose="02020603050405020304" charset="0"/>
                <a:sym typeface="+mn-ea"/>
              </a:rPr>
              <a:t>分类</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12</a:t>
            </a:fld>
            <a:endParaRPr lang="en-US" altLang="zh-CN">
              <a:solidFill>
                <a:schemeClr val="bg2"/>
              </a:solidFill>
            </a:endParaRPr>
          </a:p>
        </p:txBody>
      </p:sp>
      <p:sp>
        <p:nvSpPr>
          <p:cNvPr id="2" name="Rectangle 1"/>
          <p:cNvSpPr/>
          <p:nvPr/>
        </p:nvSpPr>
        <p:spPr>
          <a:xfrm>
            <a:off x="1011555" y="1657350"/>
            <a:ext cx="9504680" cy="2308324"/>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mn-ea"/>
                <a:sym typeface="+mn-ea"/>
              </a:rPr>
              <a:t>分类（通常也称为归类）的目标是标记不可见的文档，从而将它们归类不同的分组中。机器学习中的许多分类方法都需要计算各种统计数据（通过指定标签与文档的特性相关），</a:t>
            </a:r>
            <a:r>
              <a:rPr sz="2400" dirty="0" err="1" smtClean="0">
                <a:solidFill>
                  <a:srgbClr val="000000"/>
                </a:solidFill>
                <a:latin typeface="+mn-ea"/>
                <a:sym typeface="+mn-ea"/>
              </a:rPr>
              <a:t>从而创建一个模型以便以后用于分类不可见的文档</a:t>
            </a:r>
            <a:r>
              <a:rPr sz="2400" dirty="0" smtClean="0">
                <a:solidFill>
                  <a:srgbClr val="000000"/>
                </a:solidFill>
                <a:latin typeface="+mn-ea"/>
                <a:sym typeface="+mn-ea"/>
              </a:rPr>
              <a:t>。</a:t>
            </a:r>
            <a:endParaRPr sz="2400" dirty="0">
              <a:solidFill>
                <a:srgbClr val="000000"/>
              </a:solidFill>
              <a:latin typeface="+mn-ea"/>
              <a:sym typeface="+mn-ea"/>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lang="zh-CN" sz="3600" dirty="0">
                <a:latin typeface="Times New Roman" panose="02020603050405020304" charset="0"/>
                <a:cs typeface="Times New Roman" panose="02020603050405020304" charset="0"/>
                <a:sym typeface="+mn-ea"/>
              </a:rPr>
              <a:t>分类</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13</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https://img-blog.csdn.net/20180319200025141?watermark/2/text/aHR0cDovL2Jsb2cuY3Nkbi5uZXQvbGltaXl1ZGlhbnpp/font/5a6L5L2T/fontsize/400/fill/I0JBQkFCMA==/dissolve/70/gravity/SouthE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img-blog.csdn.net/20180319200025141?watermark/2/text/aHR0cDovL2Jsb2cuY3Nkbi5uZXQvbGltaXl1ZGlhbnpp/font/5a6L5L2T/fontsize/400/fill/I0JBQkFCMA==/dissolve/70/gravity/SouthE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https://img-blog.csdn.net/20180319200025141?watermark/2/text/aHR0cDovL2Jsb2cuY3Nkbi5uZXQvbGltaXl1ZGlhbnpp/font/5a6L5L2T/fontsize/400/fill/I0JBQkFCMA==/dissolve/70/gravity/SouthEas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8" descr="分类问题步骤描述"/>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10" descr="分类问题步骤描述"/>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2" descr="分类问题步骤描述"/>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4" descr="分类问题步骤描述"/>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820829368"/>
              </p:ext>
            </p:extLst>
          </p:nvPr>
        </p:nvGraphicFramePr>
        <p:xfrm>
          <a:off x="1222375" y="1597660"/>
          <a:ext cx="3143885" cy="1701800"/>
        </p:xfrm>
        <a:graphic>
          <a:graphicData uri="http://schemas.openxmlformats.org/drawingml/2006/table">
            <a:tbl>
              <a:tblPr firstRow="1" bandRow="1">
                <a:tableStyleId>{5C22544A-7EE6-4342-B048-85BDC9FD1C3A}</a:tableStyleId>
              </a:tblPr>
              <a:tblGrid>
                <a:gridCol w="705485"/>
                <a:gridCol w="662940"/>
                <a:gridCol w="655320"/>
                <a:gridCol w="1120140"/>
              </a:tblGrid>
              <a:tr h="474980">
                <a:tc>
                  <a:txBody>
                    <a:bodyPr/>
                    <a:lstStyle/>
                    <a:p>
                      <a:r>
                        <a:rPr lang="zh-CN" altLang="en-US" dirty="0" smtClean="0"/>
                        <a:t>西瓜</a:t>
                      </a:r>
                      <a:endParaRPr lang="zh-CN" altLang="en-US" dirty="0"/>
                    </a:p>
                  </a:txBody>
                  <a:tcPr/>
                </a:tc>
                <a:tc>
                  <a:txBody>
                    <a:bodyPr/>
                    <a:lstStyle/>
                    <a:p>
                      <a:r>
                        <a:rPr lang="zh-CN" altLang="en-US" dirty="0" smtClean="0"/>
                        <a:t>绿的</a:t>
                      </a:r>
                      <a:endParaRPr lang="zh-CN" altLang="en-US" dirty="0"/>
                    </a:p>
                  </a:txBody>
                  <a:tcPr/>
                </a:tc>
                <a:tc>
                  <a:txBody>
                    <a:bodyPr/>
                    <a:lstStyle/>
                    <a:p>
                      <a:r>
                        <a:rPr lang="zh-CN" altLang="en-US" dirty="0" smtClean="0"/>
                        <a:t>圆的</a:t>
                      </a:r>
                      <a:endParaRPr lang="zh-CN" altLang="en-US" dirty="0"/>
                    </a:p>
                  </a:txBody>
                  <a:tcPr/>
                </a:tc>
                <a:tc>
                  <a:txBody>
                    <a:bodyPr/>
                    <a:lstStyle/>
                    <a:p>
                      <a:r>
                        <a:rPr lang="zh-CN" altLang="en-US" dirty="0" smtClean="0"/>
                        <a:t>有点甜</a:t>
                      </a:r>
                      <a:endParaRPr lang="zh-CN" altLang="en-US" dirty="0"/>
                    </a:p>
                  </a:txBody>
                  <a:tcPr/>
                </a:tc>
              </a:tr>
              <a:tr h="434340">
                <a:tc>
                  <a:txBody>
                    <a:bodyPr/>
                    <a:lstStyle/>
                    <a:p>
                      <a:r>
                        <a:rPr lang="zh-CN" altLang="en-US" dirty="0" smtClean="0"/>
                        <a:t>苹果</a:t>
                      </a:r>
                      <a:endParaRPr lang="zh-CN" altLang="en-US" dirty="0"/>
                    </a:p>
                  </a:txBody>
                  <a:tcPr/>
                </a:tc>
                <a:tc>
                  <a:txBody>
                    <a:bodyPr/>
                    <a:lstStyle/>
                    <a:p>
                      <a:r>
                        <a:rPr lang="zh-CN" altLang="en-US" dirty="0" smtClean="0"/>
                        <a:t>红的</a:t>
                      </a:r>
                      <a:endParaRPr lang="zh-CN" altLang="en-US" dirty="0"/>
                    </a:p>
                  </a:txBody>
                  <a:tcPr/>
                </a:tc>
                <a:tc>
                  <a:txBody>
                    <a:bodyPr/>
                    <a:lstStyle/>
                    <a:p>
                      <a:r>
                        <a:rPr lang="zh-CN" altLang="en-US" dirty="0" smtClean="0"/>
                        <a:t>圆的</a:t>
                      </a:r>
                      <a:endParaRPr lang="zh-CN" altLang="en-US" dirty="0"/>
                    </a:p>
                  </a:txBody>
                  <a:tcPr/>
                </a:tc>
                <a:tc>
                  <a:txBody>
                    <a:bodyPr/>
                    <a:lstStyle/>
                    <a:p>
                      <a:r>
                        <a:rPr lang="zh-CN" altLang="en-US" dirty="0" smtClean="0"/>
                        <a:t>酸酸甜甜</a:t>
                      </a:r>
                      <a:endParaRPr lang="zh-CN" altLang="en-US" dirty="0"/>
                    </a:p>
                  </a:txBody>
                  <a:tcPr/>
                </a:tc>
              </a:tr>
              <a:tr h="388620">
                <a:tc>
                  <a:txBody>
                    <a:bodyPr/>
                    <a:lstStyle/>
                    <a:p>
                      <a:r>
                        <a:rPr lang="zh-CN" altLang="en-US" dirty="0" smtClean="0"/>
                        <a:t>香蕉</a:t>
                      </a:r>
                      <a:endParaRPr lang="zh-CN" altLang="en-US" dirty="0"/>
                    </a:p>
                  </a:txBody>
                  <a:tcPr/>
                </a:tc>
                <a:tc>
                  <a:txBody>
                    <a:bodyPr/>
                    <a:lstStyle/>
                    <a:p>
                      <a:r>
                        <a:rPr lang="zh-CN" altLang="en-US" dirty="0" smtClean="0"/>
                        <a:t>黄的</a:t>
                      </a:r>
                      <a:endParaRPr lang="zh-CN" altLang="en-US" dirty="0"/>
                    </a:p>
                  </a:txBody>
                  <a:tcPr/>
                </a:tc>
                <a:tc>
                  <a:txBody>
                    <a:bodyPr/>
                    <a:lstStyle/>
                    <a:p>
                      <a:r>
                        <a:rPr lang="zh-CN" altLang="en-US" dirty="0" smtClean="0"/>
                        <a:t>长的</a:t>
                      </a:r>
                      <a:endParaRPr lang="zh-CN" altLang="en-US" dirty="0"/>
                    </a:p>
                  </a:txBody>
                  <a:tcPr/>
                </a:tc>
                <a:tc>
                  <a:txBody>
                    <a:bodyPr/>
                    <a:lstStyle/>
                    <a:p>
                      <a:r>
                        <a:rPr lang="zh-CN" altLang="en-US" dirty="0" smtClean="0"/>
                        <a:t>有点甜</a:t>
                      </a:r>
                      <a:endParaRPr lang="zh-CN" altLang="en-US" dirty="0"/>
                    </a:p>
                  </a:txBody>
                  <a:tcPr/>
                </a:tc>
              </a:tr>
              <a:tr h="403860">
                <a:tc>
                  <a:txBody>
                    <a:bodyPr/>
                    <a:lstStyle/>
                    <a:p>
                      <a:r>
                        <a:rPr lang="zh-CN" altLang="en-US" dirty="0" smtClean="0"/>
                        <a:t>柠檬</a:t>
                      </a:r>
                      <a:endParaRPr lang="zh-CN" altLang="en-US" dirty="0"/>
                    </a:p>
                  </a:txBody>
                  <a:tcPr/>
                </a:tc>
                <a:tc>
                  <a:txBody>
                    <a:bodyPr/>
                    <a:lstStyle/>
                    <a:p>
                      <a:r>
                        <a:rPr lang="zh-CN" altLang="en-US" dirty="0" smtClean="0"/>
                        <a:t>黄的</a:t>
                      </a:r>
                      <a:endParaRPr lang="zh-CN" altLang="en-US" dirty="0"/>
                    </a:p>
                  </a:txBody>
                  <a:tcPr/>
                </a:tc>
                <a:tc>
                  <a:txBody>
                    <a:bodyPr/>
                    <a:lstStyle/>
                    <a:p>
                      <a:r>
                        <a:rPr lang="zh-CN" altLang="en-US" dirty="0" smtClean="0"/>
                        <a:t>椭圆</a:t>
                      </a:r>
                      <a:endParaRPr lang="zh-CN" altLang="en-US" dirty="0"/>
                    </a:p>
                  </a:txBody>
                  <a:tcPr/>
                </a:tc>
                <a:tc>
                  <a:txBody>
                    <a:bodyPr/>
                    <a:lstStyle/>
                    <a:p>
                      <a:r>
                        <a:rPr lang="zh-CN" altLang="en-US" dirty="0" smtClean="0"/>
                        <a:t>有点酸</a:t>
                      </a:r>
                      <a:endParaRPr lang="zh-CN" altLang="en-US" dirty="0"/>
                    </a:p>
                  </a:txBody>
                  <a:tcPr/>
                </a:tc>
              </a:tr>
            </a:tbl>
          </a:graphicData>
        </a:graphic>
      </p:graphicFrame>
      <p:sp>
        <p:nvSpPr>
          <p:cNvPr id="11" name="右箭头 10"/>
          <p:cNvSpPr/>
          <p:nvPr/>
        </p:nvSpPr>
        <p:spPr>
          <a:xfrm>
            <a:off x="4503420" y="2255520"/>
            <a:ext cx="998220" cy="434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654040" y="1965960"/>
            <a:ext cx="2293620" cy="1211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itchFamily="34" charset="-122"/>
                <a:ea typeface="微软雅黑" pitchFamily="34" charset="-122"/>
              </a:rPr>
              <a:t>M</a:t>
            </a:r>
            <a:r>
              <a:rPr lang="en-US" altLang="zh-CN" sz="2400" dirty="0" smtClean="0">
                <a:latin typeface="微软雅黑" pitchFamily="34" charset="-122"/>
                <a:ea typeface="微软雅黑" pitchFamily="34" charset="-122"/>
              </a:rPr>
              <a:t>odel</a:t>
            </a:r>
            <a:endParaRPr lang="zh-CN" altLang="en-US" sz="2400" dirty="0">
              <a:latin typeface="微软雅黑" pitchFamily="34" charset="-122"/>
              <a:ea typeface="微软雅黑" pitchFamily="34" charset="-122"/>
            </a:endParaRPr>
          </a:p>
        </p:txBody>
      </p:sp>
      <p:sp>
        <p:nvSpPr>
          <p:cNvPr id="13" name="TextBox 12"/>
          <p:cNvSpPr txBox="1"/>
          <p:nvPr/>
        </p:nvSpPr>
        <p:spPr>
          <a:xfrm>
            <a:off x="1374775" y="4259580"/>
            <a:ext cx="2640965" cy="369332"/>
          </a:xfrm>
          <a:prstGeom prst="rect">
            <a:avLst/>
          </a:prstGeom>
          <a:noFill/>
        </p:spPr>
        <p:txBody>
          <a:bodyPr wrap="square" rtlCol="0">
            <a:spAutoFit/>
          </a:bodyPr>
          <a:lstStyle/>
          <a:p>
            <a:r>
              <a:rPr lang="zh-CN" altLang="en-US" dirty="0" smtClean="0"/>
              <a:t>红的、圆的</a:t>
            </a:r>
            <a:endParaRPr lang="zh-CN" altLang="en-US" dirty="0"/>
          </a:p>
        </p:txBody>
      </p:sp>
      <p:sp>
        <p:nvSpPr>
          <p:cNvPr id="14" name="矩形 13"/>
          <p:cNvSpPr/>
          <p:nvPr/>
        </p:nvSpPr>
        <p:spPr>
          <a:xfrm>
            <a:off x="1287780" y="4152900"/>
            <a:ext cx="1485900" cy="533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2880360" y="4259580"/>
            <a:ext cx="830580" cy="3303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855720" y="3838456"/>
            <a:ext cx="2293620" cy="1211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itchFamily="34" charset="-122"/>
                <a:ea typeface="微软雅黑" pitchFamily="34" charset="-122"/>
              </a:rPr>
              <a:t>M</a:t>
            </a:r>
            <a:r>
              <a:rPr lang="en-US" altLang="zh-CN" sz="2400" dirty="0" smtClean="0">
                <a:latin typeface="微软雅黑" pitchFamily="34" charset="-122"/>
                <a:ea typeface="微软雅黑" pitchFamily="34" charset="-122"/>
              </a:rPr>
              <a:t>odel</a:t>
            </a:r>
            <a:endParaRPr lang="zh-CN" altLang="en-US" sz="2400" dirty="0">
              <a:latin typeface="微软雅黑" pitchFamily="34" charset="-122"/>
              <a:ea typeface="微软雅黑" pitchFamily="34" charset="-122"/>
            </a:endParaRPr>
          </a:p>
        </p:txBody>
      </p:sp>
      <p:sp>
        <p:nvSpPr>
          <p:cNvPr id="16" name="右箭头 15"/>
          <p:cNvSpPr/>
          <p:nvPr/>
        </p:nvSpPr>
        <p:spPr>
          <a:xfrm>
            <a:off x="6263640" y="4278392"/>
            <a:ext cx="701040" cy="350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22820" y="4085659"/>
            <a:ext cx="1013460" cy="667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itchFamily="34" charset="-122"/>
                <a:ea typeface="微软雅黑" pitchFamily="34" charset="-122"/>
              </a:rPr>
              <a:t>苹果</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182830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297538" cy="3246556"/>
            <a:chOff x="5726" y="2576"/>
            <a:chExt cx="4946" cy="3031"/>
          </a:xfrm>
        </p:grpSpPr>
        <p:sp>
          <p:nvSpPr>
            <p:cNvPr id="12" name="TextBox 11"/>
            <p:cNvSpPr txBox="1"/>
            <p:nvPr/>
          </p:nvSpPr>
          <p:spPr>
            <a:xfrm>
              <a:off x="6019" y="2681"/>
              <a:ext cx="4653" cy="1407"/>
            </a:xfrm>
            <a:prstGeom prst="rect">
              <a:avLst/>
            </a:prstGeom>
            <a:noFill/>
          </p:spPr>
          <p:txBody>
            <a:bodyPr wrap="square" rtlCol="0">
              <a:spAutoFit/>
            </a:bodyPr>
            <a:lstStyle/>
            <a:p>
              <a:pPr marL="0" lvl="1"/>
              <a:endParaRPr lang="zh-CN" altLang="en-US" sz="2800" b="1" dirty="0" smtClean="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sz="3600" b="1" dirty="0">
                  <a:solidFill>
                    <a:srgbClr val="B22F33"/>
                  </a:solidFill>
                  <a:latin typeface="微软雅黑" panose="020B0503020204020204" charset="-122"/>
                  <a:ea typeface="微软雅黑" panose="020B0503020204020204" charset="-122"/>
                </a:rPr>
                <a:t>Taste 简介</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a:t>
            </a:r>
            <a:r>
              <a:rPr lang="en-US" altLang="zh-CN" sz="4400" b="1" dirty="0" smtClean="0">
                <a:solidFill>
                  <a:srgbClr val="B23033"/>
                </a:solidFill>
                <a:latin typeface="微软雅黑" panose="020B0503020204020204" charset="-122"/>
                <a:ea typeface="微软雅黑" panose="020B0503020204020204" charset="-122"/>
              </a:rPr>
              <a:t>2</a:t>
            </a:r>
            <a:endParaRPr lang="en-US" altLang="zh-CN" sz="4400" b="1" dirty="0">
              <a:solidFill>
                <a:srgbClr val="B23033"/>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en-US" altLang="zh-CN" sz="3600" dirty="0">
                <a:latin typeface="Times New Roman" panose="02020603050405020304" charset="0"/>
                <a:cs typeface="Times New Roman" panose="02020603050405020304" charset="0"/>
              </a:rPr>
              <a:t> Taste</a:t>
            </a:r>
            <a:r>
              <a:rPr lang="en-US" altLang="zh-CN" sz="3600" dirty="0">
                <a:cs typeface="Times New Roman" panose="02020603050405020304" charset="0"/>
              </a:rPr>
              <a:t>简介</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15</a:t>
            </a:fld>
            <a:endParaRPr lang="en-US" altLang="zh-CN">
              <a:solidFill>
                <a:schemeClr val="bg2"/>
              </a:solidFill>
            </a:endParaRPr>
          </a:p>
        </p:txBody>
      </p:sp>
      <p:sp>
        <p:nvSpPr>
          <p:cNvPr id="2" name="Rectangle 1"/>
          <p:cNvSpPr/>
          <p:nvPr/>
        </p:nvSpPr>
        <p:spPr>
          <a:xfrm>
            <a:off x="1231900" y="1632585"/>
            <a:ext cx="9798685" cy="4523105"/>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Taste</a:t>
            </a:r>
            <a:r>
              <a:rPr sz="2400" dirty="0">
                <a:solidFill>
                  <a:srgbClr val="000000"/>
                </a:solidFill>
                <a:sym typeface="+mn-ea"/>
              </a:rPr>
              <a:t>是</a:t>
            </a:r>
            <a:r>
              <a:rPr sz="2400" dirty="0">
                <a:solidFill>
                  <a:srgbClr val="000000"/>
                </a:solidFill>
                <a:latin typeface="Times New Roman" panose="02020603050405020304" charset="0"/>
                <a:cs typeface="Times New Roman" panose="02020603050405020304" charset="0"/>
                <a:sym typeface="+mn-ea"/>
              </a:rPr>
              <a:t>Apache Mahout</a:t>
            </a:r>
            <a:r>
              <a:rPr sz="2400" dirty="0">
                <a:solidFill>
                  <a:srgbClr val="000000"/>
                </a:solidFill>
                <a:sym typeface="+mn-ea"/>
              </a:rPr>
              <a:t>提供的一个个性化推荐引擎的高效实现，它是一个基于</a:t>
            </a:r>
            <a:r>
              <a:rPr sz="2400" dirty="0">
                <a:solidFill>
                  <a:srgbClr val="000000"/>
                </a:solidFill>
                <a:latin typeface="Times New Roman" panose="02020603050405020304" charset="0"/>
                <a:cs typeface="Times New Roman" panose="02020603050405020304" charset="0"/>
                <a:sym typeface="+mn-ea"/>
              </a:rPr>
              <a:t>Java</a:t>
            </a:r>
            <a:r>
              <a:rPr sz="2400" dirty="0">
                <a:solidFill>
                  <a:srgbClr val="000000"/>
                </a:solidFill>
                <a:sym typeface="+mn-ea"/>
              </a:rPr>
              <a:t>实现的可扩展的，高效的推荐引擎。</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Taste</a:t>
            </a:r>
            <a:r>
              <a:rPr sz="2400" dirty="0">
                <a:solidFill>
                  <a:srgbClr val="000000"/>
                </a:solidFill>
                <a:sym typeface="+mn-ea"/>
              </a:rPr>
              <a:t>既实现了最基本的基于用户的和基于内容的推荐算法，同时也提供了扩展接口，使用户可以方便的定义和实现自己的推荐算法。</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sym typeface="+mn-ea"/>
              </a:rPr>
              <a:t>同时</a:t>
            </a:r>
            <a:r>
              <a:rPr lang="zh-CN" sz="2400" dirty="0">
                <a:solidFill>
                  <a:srgbClr val="000000"/>
                </a:solidFill>
                <a:sym typeface="+mn-ea"/>
              </a:rPr>
              <a:t>，</a:t>
            </a:r>
            <a:r>
              <a:rPr sz="2400" dirty="0">
                <a:solidFill>
                  <a:srgbClr val="000000"/>
                </a:solidFill>
                <a:latin typeface="Times New Roman" panose="02020603050405020304" charset="0"/>
                <a:cs typeface="Times New Roman" panose="02020603050405020304" charset="0"/>
                <a:sym typeface="+mn-ea"/>
              </a:rPr>
              <a:t>Taste</a:t>
            </a:r>
            <a:r>
              <a:rPr sz="2400" dirty="0">
                <a:solidFill>
                  <a:srgbClr val="000000"/>
                </a:solidFill>
                <a:sym typeface="+mn-ea"/>
              </a:rPr>
              <a:t>不仅仅只适用于</a:t>
            </a:r>
            <a:r>
              <a:rPr sz="2400" dirty="0">
                <a:solidFill>
                  <a:srgbClr val="000000"/>
                </a:solidFill>
                <a:latin typeface="Times New Roman" panose="02020603050405020304" charset="0"/>
                <a:cs typeface="Times New Roman" panose="02020603050405020304" charset="0"/>
                <a:sym typeface="+mn-ea"/>
              </a:rPr>
              <a:t>Java</a:t>
            </a:r>
            <a:r>
              <a:rPr sz="2400" dirty="0">
                <a:solidFill>
                  <a:srgbClr val="000000"/>
                </a:solidFill>
                <a:sym typeface="+mn-ea"/>
              </a:rPr>
              <a:t>应用程序，它可以作为内部服务器的一个组件以</a:t>
            </a:r>
            <a:r>
              <a:rPr sz="2400" dirty="0">
                <a:solidFill>
                  <a:srgbClr val="000000"/>
                </a:solidFill>
                <a:latin typeface="Times New Roman" panose="02020603050405020304" charset="0"/>
                <a:cs typeface="Times New Roman" panose="02020603050405020304" charset="0"/>
                <a:sym typeface="+mn-ea"/>
              </a:rPr>
              <a:t>HTTP</a:t>
            </a:r>
            <a:r>
              <a:rPr sz="2400" dirty="0">
                <a:solidFill>
                  <a:srgbClr val="000000"/>
                </a:solidFill>
                <a:sym typeface="+mn-ea"/>
              </a:rPr>
              <a:t>和</a:t>
            </a:r>
            <a:r>
              <a:rPr sz="2400" dirty="0">
                <a:solidFill>
                  <a:srgbClr val="000000"/>
                </a:solidFill>
                <a:latin typeface="Times New Roman" panose="02020603050405020304" charset="0"/>
                <a:cs typeface="Times New Roman" panose="02020603050405020304" charset="0"/>
                <a:sym typeface="+mn-ea"/>
              </a:rPr>
              <a:t>Web Service</a:t>
            </a:r>
            <a:r>
              <a:rPr sz="2400" dirty="0">
                <a:solidFill>
                  <a:srgbClr val="000000"/>
                </a:solidFill>
                <a:sym typeface="+mn-ea"/>
              </a:rPr>
              <a:t>的形式向外界提供推荐的逻辑。</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Taste</a:t>
            </a:r>
            <a:r>
              <a:rPr sz="2400" dirty="0">
                <a:solidFill>
                  <a:srgbClr val="000000"/>
                </a:solidFill>
                <a:sym typeface="+mn-ea"/>
              </a:rPr>
              <a:t>的设计使它能满足企业对推荐引擎在性能、灵活性和可扩展性等方面的要求</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latin typeface="Times New Roman" panose="02020603050405020304" charset="0"/>
                <a:cs typeface="Times New Roman" panose="02020603050405020304" charset="0"/>
                <a:sym typeface="+mn-ea"/>
              </a:rPr>
              <a:t> Taste</a:t>
            </a:r>
            <a:r>
              <a:rPr sz="3600" dirty="0">
                <a:sym typeface="+mn-ea"/>
              </a:rPr>
              <a:t>的核心组件</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16</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descr="绘图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680" y="1424940"/>
            <a:ext cx="3962400"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lang="zh-CN" altLang="en-US" sz="3600" dirty="0" smtClean="0">
                <a:latin typeface="Times New Roman" panose="02020603050405020304" charset="0"/>
                <a:cs typeface="Times New Roman" panose="02020603050405020304" charset="0"/>
                <a:sym typeface="+mn-ea"/>
              </a:rPr>
              <a:t>数据模型</a:t>
            </a:r>
            <a:endParaRPr sz="3600" dirty="0">
              <a:latin typeface="Times New Roman" panose="02020603050405020304" charset="0"/>
              <a:cs typeface="Times New Roman" panose="02020603050405020304" charset="0"/>
              <a:sym typeface="+mn-ea"/>
            </a:endParaRP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17</a:t>
            </a:fld>
            <a:endParaRPr lang="en-US" altLang="zh-CN">
              <a:solidFill>
                <a:schemeClr val="bg2"/>
              </a:solidFill>
            </a:endParaRPr>
          </a:p>
        </p:txBody>
      </p:sp>
      <p:sp>
        <p:nvSpPr>
          <p:cNvPr id="2" name="Rectangle 1"/>
          <p:cNvSpPr/>
          <p:nvPr/>
        </p:nvSpPr>
        <p:spPr>
          <a:xfrm>
            <a:off x="1011555" y="1657350"/>
            <a:ext cx="9629775" cy="1753235"/>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smtClean="0">
                <a:solidFill>
                  <a:srgbClr val="000000"/>
                </a:solidFill>
                <a:latin typeface="Times New Roman" panose="02020603050405020304" charset="0"/>
                <a:cs typeface="Times New Roman" panose="02020603050405020304" charset="0"/>
                <a:sym typeface="+mn-ea"/>
              </a:rPr>
              <a:t>DataModel</a:t>
            </a:r>
            <a:r>
              <a:rPr sz="2400" dirty="0" smtClean="0">
                <a:solidFill>
                  <a:srgbClr val="000000"/>
                </a:solidFill>
                <a:sym typeface="+mn-ea"/>
              </a:rPr>
              <a:t>是用户喜好信息的抽象接口</a:t>
            </a:r>
            <a:r>
              <a:rPr sz="2400" dirty="0">
                <a:solidFill>
                  <a:srgbClr val="000000"/>
                </a:solidFill>
                <a:sym typeface="+mn-ea"/>
              </a:rPr>
              <a:t>，它的具体实现支持从任意类型的数据源抽取用户喜好信息。</a:t>
            </a:r>
            <a:r>
              <a:rPr sz="2400" dirty="0">
                <a:solidFill>
                  <a:srgbClr val="000000"/>
                </a:solidFill>
                <a:latin typeface="Times New Roman" panose="02020603050405020304" charset="0"/>
                <a:cs typeface="Times New Roman" panose="02020603050405020304" charset="0"/>
                <a:sym typeface="+mn-ea"/>
              </a:rPr>
              <a:t>Taste</a:t>
            </a:r>
            <a:r>
              <a:rPr sz="2400" dirty="0">
                <a:solidFill>
                  <a:srgbClr val="000000"/>
                </a:solidFill>
                <a:sym typeface="+mn-ea"/>
              </a:rPr>
              <a:t>默认提供</a:t>
            </a:r>
            <a:r>
              <a:rPr sz="2400" dirty="0">
                <a:solidFill>
                  <a:srgbClr val="000000"/>
                </a:solidFill>
                <a:latin typeface="Times New Roman" panose="02020603050405020304" charset="0"/>
                <a:cs typeface="Times New Roman" panose="02020603050405020304" charset="0"/>
                <a:sym typeface="+mn-ea"/>
              </a:rPr>
              <a:t>JDBCDataModel</a:t>
            </a:r>
            <a:r>
              <a:rPr sz="2400" dirty="0">
                <a:solidFill>
                  <a:srgbClr val="000000"/>
                </a:solidFill>
                <a:sym typeface="+mn-ea"/>
              </a:rPr>
              <a:t>和 </a:t>
            </a:r>
            <a:r>
              <a:rPr sz="2400" dirty="0">
                <a:solidFill>
                  <a:srgbClr val="000000"/>
                </a:solidFill>
                <a:latin typeface="Times New Roman" panose="02020603050405020304" charset="0"/>
                <a:cs typeface="Times New Roman" panose="02020603050405020304" charset="0"/>
                <a:sym typeface="+mn-ea"/>
              </a:rPr>
              <a:t>FileDataModel</a:t>
            </a:r>
            <a:r>
              <a:rPr sz="2400" dirty="0">
                <a:solidFill>
                  <a:srgbClr val="000000"/>
                </a:solidFill>
                <a:sym typeface="+mn-ea"/>
              </a:rPr>
              <a:t>，分别支持从数据库和文件中读取用户的喜好信息。</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lang="zh-CN" altLang="en-US" sz="3600" dirty="0" smtClean="0">
                <a:latin typeface="Times New Roman" panose="02020603050405020304" charset="0"/>
                <a:cs typeface="Times New Roman" panose="02020603050405020304" charset="0"/>
                <a:sym typeface="+mn-ea"/>
              </a:rPr>
              <a:t>数据模型</a:t>
            </a:r>
            <a:endParaRPr sz="3600" dirty="0">
              <a:latin typeface="Times New Roman" panose="02020603050405020304" charset="0"/>
              <a:cs typeface="Times New Roman" panose="02020603050405020304" charset="0"/>
              <a:sym typeface="+mn-ea"/>
            </a:endParaRP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18</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1"/>
          <p:cNvSpPr/>
          <p:nvPr/>
        </p:nvSpPr>
        <p:spPr>
          <a:xfrm>
            <a:off x="1221105" y="1725930"/>
            <a:ext cx="9629775" cy="4246245"/>
          </a:xfrm>
          <a:prstGeom prst="rect">
            <a:avLst/>
          </a:prstGeom>
        </p:spPr>
        <p:txBody>
          <a:bodyPr wrap="square">
            <a:spAutoFit/>
          </a:bodyPr>
          <a:lstStyle/>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org.apache.mahout.cf.taste.impl.model.GenericDataModel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org.apache.mahout.cf.taste.impl.model.GenericBooleanPrefDataModel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org.apache.mahout.cf.taste.impl.model.PlusAnonymousUserDataModel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org.apache.mahout.cf.taste.impl.model.file.FileDataModel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org.apache.mahout.cf.taste.impl.model.hbase.HBaseDataModel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org.apache.mahout.cf.taste.impl.model.cassandra.CassandraDataModel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org.apache.mahout.cf.taste.impl.model.mongodb.MongoDBDataModel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org.apache.mahout.cf.taste.impl.model.jdbc.SQL92JDBCDataModel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dirty="0">
                <a:solidFill>
                  <a:srgbClr val="000000"/>
                </a:solidFill>
                <a:latin typeface="Times New Roman" panose="02020603050405020304" charset="0"/>
                <a:cs typeface="Times New Roman" panose="02020603050405020304" charset="0"/>
                <a:sym typeface="+mn-ea"/>
              </a:rPr>
              <a:t>org.apache.mahout.cf.taste.impl.model.jdbc.MySQLJDBCDataModel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1800" dirty="0">
                <a:solidFill>
                  <a:srgbClr val="000000"/>
                </a:solidFill>
                <a:latin typeface="Times New Roman" panose="02020603050405020304" charset="0"/>
                <a:cs typeface="Times New Roman" panose="02020603050405020304" charset="0"/>
                <a:sym typeface="+mn-ea"/>
              </a:rPr>
              <a:t>org.apache.mahout.cf.taste.impl.model.jdbc.PostgreSQLJDBCDataModel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1800" dirty="0">
                <a:solidFill>
                  <a:srgbClr val="000000"/>
                </a:solidFill>
                <a:latin typeface="Times New Roman" panose="02020603050405020304" charset="0"/>
                <a:cs typeface="Times New Roman" panose="02020603050405020304" charset="0"/>
                <a:sym typeface="+mn-ea"/>
              </a:rPr>
              <a:t>org.apache.mahout.cf.taste.impl.model.jdbc.GenericJDBCDataModel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1800" dirty="0">
                <a:solidFill>
                  <a:srgbClr val="000000"/>
                </a:solidFill>
                <a:latin typeface="Times New Roman" panose="02020603050405020304" charset="0"/>
                <a:cs typeface="Times New Roman" panose="02020603050405020304" charset="0"/>
                <a:sym typeface="+mn-ea"/>
              </a:rPr>
              <a:t>org.apache.mahout.cf.taste.impl.model.jdbc.SQL92BooleanPrefJDBCDataModel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1800" dirty="0">
                <a:solidFill>
                  <a:srgbClr val="000000"/>
                </a:solidFill>
                <a:latin typeface="Times New Roman" panose="02020603050405020304" charset="0"/>
                <a:cs typeface="Times New Roman" panose="02020603050405020304" charset="0"/>
                <a:sym typeface="+mn-ea"/>
              </a:rPr>
              <a:t>org.apache.mahout.cf.taste.impl.model.jdbc.MySQLBooleanPrefJDBCDataModel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1800" dirty="0">
                <a:solidFill>
                  <a:srgbClr val="000000"/>
                </a:solidFill>
                <a:latin typeface="Times New Roman" panose="02020603050405020304" charset="0"/>
                <a:cs typeface="Times New Roman" panose="02020603050405020304" charset="0"/>
                <a:sym typeface="+mn-ea"/>
              </a:rPr>
              <a:t>org.apache.mahout.cf.taste.impl.model.jdbc.PostgreBooleanPrefSQLJDBCDataModel</a:t>
            </a:r>
          </a:p>
          <a:p>
            <a:pPr marL="341630" indent="-341630" algn="just" defTabSz="914400" eaLnBrk="0" fontAlgn="auto" hangingPunct="0">
              <a:lnSpc>
                <a:spcPct val="10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1800" dirty="0">
                <a:solidFill>
                  <a:srgbClr val="000000"/>
                </a:solidFill>
                <a:latin typeface="Times New Roman" panose="02020603050405020304" charset="0"/>
                <a:cs typeface="Times New Roman" panose="02020603050405020304" charset="0"/>
                <a:sym typeface="+mn-ea"/>
              </a:rPr>
              <a:t>org.apache.mahout.cf.taste.impl.model.jdbc.ReloadFromJDBCDataModel</a:t>
            </a:r>
          </a:p>
        </p:txBody>
      </p:sp>
      <p:sp>
        <p:nvSpPr>
          <p:cNvPr id="4" name="文本框 3"/>
          <p:cNvSpPr txBox="1"/>
          <p:nvPr/>
        </p:nvSpPr>
        <p:spPr>
          <a:xfrm>
            <a:off x="1271270" y="1248410"/>
            <a:ext cx="6697345" cy="398780"/>
          </a:xfrm>
          <a:prstGeom prst="rect">
            <a:avLst/>
          </a:prstGeom>
          <a:noFill/>
        </p:spPr>
        <p:txBody>
          <a:bodyPr wrap="square" rtlCol="0">
            <a:spAutoFit/>
          </a:bodyPr>
          <a:lstStyle/>
          <a:p>
            <a:r>
              <a:rPr lang="zh-CN" altLang="en-US" sz="2000"/>
              <a:t> 从类名上就可以大概猜出来每个DataModel的用途了</a:t>
            </a:r>
            <a:r>
              <a:rPr lang="zh-CN" altLang="en-US"/>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相似度</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19</a:t>
            </a:fld>
            <a:endParaRPr lang="en-US" altLang="zh-CN">
              <a:solidFill>
                <a:schemeClr val="bg2"/>
              </a:solidFill>
            </a:endParaRPr>
          </a:p>
        </p:txBody>
      </p:sp>
      <p:sp>
        <p:nvSpPr>
          <p:cNvPr id="2" name="Rectangle 1"/>
          <p:cNvSpPr/>
          <p:nvPr/>
        </p:nvSpPr>
        <p:spPr>
          <a:xfrm>
            <a:off x="1145540" y="1449705"/>
            <a:ext cx="9512300" cy="2306955"/>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UserSimilarity</a:t>
            </a:r>
            <a:r>
              <a:rPr sz="2400" dirty="0">
                <a:solidFill>
                  <a:srgbClr val="000000"/>
                </a:solidFill>
                <a:latin typeface="+mn-ea"/>
                <a:cs typeface="+mn-ea"/>
                <a:sym typeface="+mn-ea"/>
              </a:rPr>
              <a:t>和</a:t>
            </a:r>
            <a:r>
              <a:rPr sz="2400" dirty="0">
                <a:solidFill>
                  <a:srgbClr val="000000"/>
                </a:solidFill>
                <a:latin typeface="Times New Roman" panose="02020603050405020304" charset="0"/>
                <a:cs typeface="Times New Roman" panose="02020603050405020304" charset="0"/>
                <a:sym typeface="+mn-ea"/>
              </a:rPr>
              <a:t>ItemSimilarity </a:t>
            </a:r>
            <a:r>
              <a:rPr sz="2400" dirty="0">
                <a:solidFill>
                  <a:srgbClr val="000000"/>
                </a:solidFill>
                <a:latin typeface="+mn-ea"/>
                <a:cs typeface="+mn-ea"/>
                <a:sym typeface="+mn-ea"/>
              </a:rPr>
              <a:t>。</a:t>
            </a:r>
            <a:r>
              <a:rPr sz="2400" dirty="0">
                <a:solidFill>
                  <a:srgbClr val="000000"/>
                </a:solidFill>
                <a:latin typeface="Times New Roman" panose="02020603050405020304" charset="0"/>
                <a:cs typeface="Times New Roman" panose="02020603050405020304" charset="0"/>
                <a:sym typeface="+mn-ea"/>
              </a:rPr>
              <a:t>UserSimilarity</a:t>
            </a:r>
            <a:r>
              <a:rPr sz="2400" dirty="0">
                <a:solidFill>
                  <a:srgbClr val="000000"/>
                </a:solidFill>
                <a:latin typeface="+mn-ea"/>
                <a:cs typeface="+mn-ea"/>
                <a:sym typeface="+mn-ea"/>
              </a:rPr>
              <a:t>用于定义两个用户间的相似度，它是基于协同过滤的推荐引擎的核心部分，可以用来计算用户的“邻居”，这里我们将与当前用户口味相似的用户称为他的邻居。</a:t>
            </a:r>
            <a:r>
              <a:rPr sz="2400" dirty="0">
                <a:solidFill>
                  <a:srgbClr val="000000"/>
                </a:solidFill>
                <a:latin typeface="Times New Roman" panose="02020603050405020304" charset="0"/>
                <a:cs typeface="Times New Roman" panose="02020603050405020304" charset="0"/>
                <a:sym typeface="+mn-ea"/>
              </a:rPr>
              <a:t>ItemSimilarity</a:t>
            </a:r>
            <a:r>
              <a:rPr sz="2400" dirty="0">
                <a:solidFill>
                  <a:srgbClr val="000000"/>
                </a:solidFill>
                <a:latin typeface="+mn-ea"/>
                <a:cs typeface="+mn-ea"/>
                <a:sym typeface="+mn-ea"/>
              </a:rPr>
              <a:t>类似的，计算</a:t>
            </a:r>
            <a:r>
              <a:rPr sz="2400" dirty="0">
                <a:solidFill>
                  <a:srgbClr val="000000"/>
                </a:solidFill>
                <a:latin typeface="Times New Roman" panose="02020603050405020304" charset="0"/>
                <a:cs typeface="Times New Roman" panose="02020603050405020304" charset="0"/>
                <a:sym typeface="+mn-ea"/>
              </a:rPr>
              <a:t>Item</a:t>
            </a:r>
            <a:r>
              <a:rPr sz="2400" dirty="0">
                <a:solidFill>
                  <a:srgbClr val="000000"/>
                </a:solidFill>
                <a:latin typeface="+mn-ea"/>
                <a:cs typeface="+mn-ea"/>
                <a:sym typeface="+mn-ea"/>
              </a:rPr>
              <a:t>之间的相似度。</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lstStyle/>
          <a:p>
            <a:r>
              <a:rPr lang="zh-CN" altLang="en-US" sz="2800" b="1" dirty="0">
                <a:solidFill>
                  <a:srgbClr val="B23033"/>
                </a:solidFill>
                <a:latin typeface="微软雅黑" panose="020B0503020204020204" charset="-122"/>
                <a:ea typeface="微软雅黑" panose="020B0503020204020204" charset="-122"/>
              </a:rPr>
              <a:t>目  录</a:t>
            </a:r>
          </a:p>
        </p:txBody>
      </p:sp>
      <p:sp>
        <p:nvSpPr>
          <p:cNvPr id="16" name="TextBox 5"/>
          <p:cNvSpPr txBox="1"/>
          <p:nvPr/>
        </p:nvSpPr>
        <p:spPr>
          <a:xfrm>
            <a:off x="7141210" y="2565583"/>
            <a:ext cx="3746500" cy="341630"/>
          </a:xfrm>
          <a:prstGeom prst="rect">
            <a:avLst/>
          </a:prstGeom>
          <a:noFill/>
        </p:spPr>
        <p:txBody>
          <a:bodyPr wrap="square" lIns="65023" tIns="32511" rIns="65023" bIns="32511" rtlCol="0">
            <a:spAutoFit/>
          </a:bodyPr>
          <a:lstStyle/>
          <a:p>
            <a:r>
              <a:rPr lang="en-US" altLang="zh-CN" b="1" dirty="0" smtClean="0">
                <a:solidFill>
                  <a:schemeClr val="tx1">
                    <a:lumMod val="75000"/>
                    <a:lumOff val="25000"/>
                  </a:schemeClr>
                </a:solidFill>
                <a:latin typeface="微软雅黑" panose="020B0503020204020204" charset="-122"/>
                <a:ea typeface="微软雅黑" panose="020B0503020204020204" charset="-122"/>
              </a:rPr>
              <a:t>Mahout</a:t>
            </a:r>
            <a:r>
              <a:rPr lang="zh-CN" altLang="en-US" b="1" dirty="0" smtClean="0">
                <a:solidFill>
                  <a:schemeClr val="tx1">
                    <a:lumMod val="75000"/>
                    <a:lumOff val="25000"/>
                  </a:schemeClr>
                </a:solidFill>
                <a:latin typeface="微软雅黑" panose="020B0503020204020204" charset="-122"/>
                <a:ea typeface="微软雅黑" panose="020B0503020204020204" charset="-122"/>
              </a:rPr>
              <a:t>简介</a:t>
            </a:r>
          </a:p>
        </p:txBody>
      </p:sp>
      <p:sp>
        <p:nvSpPr>
          <p:cNvPr id="22" name="TextBox 39"/>
          <p:cNvSpPr txBox="1"/>
          <p:nvPr/>
        </p:nvSpPr>
        <p:spPr>
          <a:xfrm>
            <a:off x="7141210" y="3761288"/>
            <a:ext cx="3475990" cy="341630"/>
          </a:xfrm>
          <a:prstGeom prst="rect">
            <a:avLst/>
          </a:prstGeom>
          <a:noFill/>
        </p:spPr>
        <p:txBody>
          <a:bodyPr wrap="square" lIns="65023" tIns="32511" rIns="65023" bIns="32511" rtlCol="0">
            <a:spAutoFit/>
          </a:bodyPr>
          <a:lstStyle/>
          <a:p>
            <a:r>
              <a:rPr b="1" dirty="0" smtClean="0">
                <a:solidFill>
                  <a:schemeClr val="tx1">
                    <a:lumMod val="75000"/>
                    <a:lumOff val="25000"/>
                  </a:schemeClr>
                </a:solidFill>
                <a:latin typeface="微软雅黑" panose="020B0503020204020204" charset="-122"/>
                <a:ea typeface="微软雅黑" panose="020B0503020204020204" charset="-122"/>
              </a:rPr>
              <a:t>Taste简介</a:t>
            </a:r>
          </a:p>
        </p:txBody>
      </p:sp>
      <p:cxnSp>
        <p:nvCxnSpPr>
          <p:cNvPr id="18" name="直接连接符 17"/>
          <p:cNvCxnSpPr/>
          <p:nvPr/>
        </p:nvCxnSpPr>
        <p:spPr>
          <a:xfrm>
            <a:off x="7158990" y="3088823"/>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158990" y="4278813"/>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a:off x="5655310" y="2109018"/>
            <a:ext cx="999490" cy="1127126"/>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6" name="TextBox 12"/>
            <p:cNvSpPr txBox="1"/>
            <p:nvPr/>
          </p:nvSpPr>
          <p:spPr>
            <a:xfrm>
              <a:off x="4400418" y="1304174"/>
              <a:ext cx="287904"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01</a:t>
              </a:r>
            </a:p>
          </p:txBody>
        </p:sp>
      </p:grpSp>
      <p:grpSp>
        <p:nvGrpSpPr>
          <p:cNvPr id="31" name="组合 48"/>
          <p:cNvGrpSpPr/>
          <p:nvPr/>
        </p:nvGrpSpPr>
        <p:grpSpPr>
          <a:xfrm>
            <a:off x="5655310" y="3308533"/>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5" name="TextBox 61"/>
            <p:cNvSpPr txBox="1"/>
            <p:nvPr/>
          </p:nvSpPr>
          <p:spPr>
            <a:xfrm>
              <a:off x="4381562" y="1944357"/>
              <a:ext cx="306759"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02</a:t>
              </a:r>
            </a:p>
          </p:txBody>
        </p:sp>
      </p:gr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190105" y="5538653"/>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 name="组合 43"/>
          <p:cNvGrpSpPr/>
          <p:nvPr/>
        </p:nvGrpSpPr>
        <p:grpSpPr>
          <a:xfrm>
            <a:off x="5678170" y="4567103"/>
            <a:ext cx="999490" cy="1127126"/>
            <a:chOff x="4231809" y="1059102"/>
            <a:chExt cx="570731" cy="643494"/>
          </a:xfrm>
        </p:grpSpPr>
        <p:grpSp>
          <p:nvGrpSpPr>
            <p:cNvPr id="5" name="组合 44"/>
            <p:cNvGrpSpPr/>
            <p:nvPr/>
          </p:nvGrpSpPr>
          <p:grpSpPr>
            <a:xfrm>
              <a:off x="4231809" y="1059102"/>
              <a:ext cx="570731" cy="643494"/>
              <a:chOff x="4067944" y="608070"/>
              <a:chExt cx="1375279" cy="1550616"/>
            </a:xfrm>
          </p:grpSpPr>
          <p:sp>
            <p:nvSpPr>
              <p:cNvPr id="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9" name="TextBox 12"/>
            <p:cNvSpPr txBox="1"/>
            <p:nvPr/>
          </p:nvSpPr>
          <p:spPr>
            <a:xfrm>
              <a:off x="4400418" y="1304174"/>
              <a:ext cx="287904"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03</a:t>
              </a:r>
            </a:p>
          </p:txBody>
        </p:sp>
      </p:grpSp>
      <p:sp>
        <p:nvSpPr>
          <p:cNvPr id="11" name="TextBox 39"/>
          <p:cNvSpPr txBox="1"/>
          <p:nvPr/>
        </p:nvSpPr>
        <p:spPr>
          <a:xfrm>
            <a:off x="7173595" y="4996363"/>
            <a:ext cx="3475990" cy="341630"/>
          </a:xfrm>
          <a:prstGeom prst="rect">
            <a:avLst/>
          </a:prstGeom>
          <a:noFill/>
        </p:spPr>
        <p:txBody>
          <a:bodyPr wrap="square" lIns="65023" tIns="32511" rIns="65023" bIns="32511" rtlCol="0">
            <a:spAutoFit/>
          </a:bodyPr>
          <a:lstStyle/>
          <a:p>
            <a:r>
              <a:rPr b="1" dirty="0" smtClean="0">
                <a:solidFill>
                  <a:schemeClr val="tx1">
                    <a:lumMod val="75000"/>
                    <a:lumOff val="25000"/>
                  </a:schemeClr>
                </a:solidFill>
                <a:latin typeface="微软雅黑" panose="020B0503020204020204" charset="-122"/>
                <a:ea typeface="微软雅黑" panose="020B0503020204020204" charset="-122"/>
              </a:rPr>
              <a:t>使用 Taste 构建推荐引擎实例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相似度</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20</a:t>
            </a:fld>
            <a:endParaRPr lang="en-US" altLang="zh-CN">
              <a:solidFill>
                <a:schemeClr val="bg2"/>
              </a:solidFill>
            </a:endParaRPr>
          </a:p>
        </p:txBody>
      </p:sp>
      <p:sp>
        <p:nvSpPr>
          <p:cNvPr id="2" name="Rectangle 1"/>
          <p:cNvSpPr/>
          <p:nvPr/>
        </p:nvSpPr>
        <p:spPr>
          <a:xfrm>
            <a:off x="1145540" y="1449705"/>
            <a:ext cx="9512300" cy="4523105"/>
          </a:xfrm>
          <a:prstGeom prst="rect">
            <a:avLst/>
          </a:prstGeom>
        </p:spPr>
        <p:txBody>
          <a:bodyPr wrap="square">
            <a:spAutoFit/>
          </a:bodyPr>
          <a:lstStyle/>
          <a:p>
            <a:pPr indent="0" algn="just" defTabSz="914400" eaLnBrk="0" fontAlgn="auto" hangingPunct="0">
              <a:lnSpc>
                <a:spcPct val="150000"/>
              </a:lnSpc>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UserSimilarity</a:t>
            </a:r>
            <a:r>
              <a:rPr sz="2400" dirty="0">
                <a:solidFill>
                  <a:srgbClr val="000000"/>
                </a:solidFill>
                <a:sym typeface="+mn-ea"/>
              </a:rPr>
              <a:t>和</a:t>
            </a:r>
            <a:r>
              <a:rPr sz="2400" dirty="0">
                <a:solidFill>
                  <a:srgbClr val="000000"/>
                </a:solidFill>
                <a:latin typeface="Times New Roman" panose="02020603050405020304" charset="0"/>
                <a:cs typeface="Times New Roman" panose="02020603050405020304" charset="0"/>
                <a:sym typeface="+mn-ea"/>
              </a:rPr>
              <a:t>ItemSimilarity</a:t>
            </a:r>
            <a:r>
              <a:rPr sz="2400" dirty="0">
                <a:solidFill>
                  <a:srgbClr val="000000"/>
                </a:solidFill>
                <a:sym typeface="+mn-ea"/>
              </a:rPr>
              <a:t>相似度实现有以下几种：</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CityBlockSimilarity ：</a:t>
            </a:r>
            <a:r>
              <a:rPr sz="2400" dirty="0">
                <a:solidFill>
                  <a:srgbClr val="000000"/>
                </a:solidFill>
                <a:sym typeface="+mn-ea"/>
              </a:rPr>
              <a:t>基于</a:t>
            </a:r>
            <a:r>
              <a:rPr sz="2400" dirty="0">
                <a:solidFill>
                  <a:srgbClr val="000000"/>
                </a:solidFill>
                <a:latin typeface="Times New Roman" panose="02020603050405020304" charset="0"/>
                <a:cs typeface="Times New Roman" panose="02020603050405020304" charset="0"/>
                <a:sym typeface="+mn-ea"/>
              </a:rPr>
              <a:t>Manhattan</a:t>
            </a:r>
            <a:r>
              <a:rPr sz="2400" dirty="0">
                <a:solidFill>
                  <a:srgbClr val="000000"/>
                </a:solidFill>
                <a:sym typeface="+mn-ea"/>
              </a:rPr>
              <a:t>距离相似度</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EuclideanDistanceSimilarity ：</a:t>
            </a:r>
            <a:r>
              <a:rPr sz="2400" dirty="0">
                <a:solidFill>
                  <a:srgbClr val="000000"/>
                </a:solidFill>
                <a:sym typeface="+mn-ea"/>
              </a:rPr>
              <a:t>基于欧几里德距离计算相似度</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LogLikelihoodSimilarity ：</a:t>
            </a:r>
            <a:r>
              <a:rPr sz="2400" dirty="0">
                <a:solidFill>
                  <a:srgbClr val="000000"/>
                </a:solidFill>
                <a:sym typeface="+mn-ea"/>
              </a:rPr>
              <a:t>基于对数似然比的相似度</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PearsonCorrelationSimilarity </a:t>
            </a:r>
            <a:r>
              <a:rPr sz="2400" dirty="0">
                <a:solidFill>
                  <a:srgbClr val="000000"/>
                </a:solidFill>
                <a:sym typeface="+mn-ea"/>
              </a:rPr>
              <a:t>：基于皮尔逊相关系数计算相似度</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SpearmanCorrelationSimilarity ：</a:t>
            </a:r>
            <a:r>
              <a:rPr sz="2400" dirty="0">
                <a:solidFill>
                  <a:srgbClr val="000000"/>
                </a:solidFill>
                <a:sym typeface="+mn-ea"/>
              </a:rPr>
              <a:t>基于皮尔斯曼相关系数相似度</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TanimotoCoefficientSimilarity ：</a:t>
            </a:r>
            <a:r>
              <a:rPr sz="2400" dirty="0">
                <a:solidFill>
                  <a:srgbClr val="000000"/>
                </a:solidFill>
                <a:sym typeface="+mn-ea"/>
              </a:rPr>
              <a:t>基于谷本系数计算相似度</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UncenteredCosineSimilarity ：</a:t>
            </a:r>
            <a:r>
              <a:rPr sz="2400" dirty="0">
                <a:solidFill>
                  <a:srgbClr val="000000"/>
                </a:solidFill>
                <a:sym typeface="+mn-ea"/>
              </a:rPr>
              <a:t>计算Cosine相似度</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最近邻域</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21</a:t>
            </a:fld>
            <a:endParaRPr lang="en-US" altLang="zh-CN">
              <a:solidFill>
                <a:schemeClr val="bg2"/>
              </a:solidFill>
            </a:endParaRPr>
          </a:p>
        </p:txBody>
      </p:sp>
      <p:sp>
        <p:nvSpPr>
          <p:cNvPr id="2" name="Rectangle 1"/>
          <p:cNvSpPr/>
          <p:nvPr/>
        </p:nvSpPr>
        <p:spPr>
          <a:xfrm>
            <a:off x="1011555" y="1657350"/>
            <a:ext cx="9780270" cy="4523105"/>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UserNeighborhood</a:t>
            </a:r>
            <a:r>
              <a:rPr sz="2400" dirty="0">
                <a:solidFill>
                  <a:srgbClr val="000000"/>
                </a:solidFill>
                <a:sym typeface="+mn-ea"/>
              </a:rPr>
              <a:t>用于基于用户相似度的推荐方法中，推荐的内容是基于找到与当前用户喜好相似的邻居用户的方式产生的。</a:t>
            </a:r>
            <a:r>
              <a:rPr sz="2400" dirty="0">
                <a:solidFill>
                  <a:srgbClr val="000000"/>
                </a:solidFill>
                <a:latin typeface="Times New Roman" panose="02020603050405020304" charset="0"/>
                <a:cs typeface="Times New Roman" panose="02020603050405020304" charset="0"/>
                <a:sym typeface="+mn-ea"/>
              </a:rPr>
              <a:t>UserNeighborhood</a:t>
            </a:r>
            <a:r>
              <a:rPr sz="2400" dirty="0">
                <a:solidFill>
                  <a:srgbClr val="000000"/>
                </a:solidFill>
                <a:sym typeface="+mn-ea"/>
              </a:rPr>
              <a:t>定义了确定邻居用户的方法，具体实现一般是基于 </a:t>
            </a:r>
            <a:r>
              <a:rPr sz="2400" dirty="0">
                <a:solidFill>
                  <a:srgbClr val="000000"/>
                </a:solidFill>
                <a:latin typeface="Times New Roman" panose="02020603050405020304" charset="0"/>
                <a:cs typeface="Times New Roman" panose="02020603050405020304" charset="0"/>
                <a:sym typeface="+mn-ea"/>
              </a:rPr>
              <a:t>UserSimilarity</a:t>
            </a:r>
            <a:r>
              <a:rPr sz="2400" dirty="0">
                <a:solidFill>
                  <a:srgbClr val="000000"/>
                </a:solidFill>
                <a:sym typeface="+mn-ea"/>
              </a:rPr>
              <a:t>计算得到的。</a:t>
            </a:r>
          </a:p>
          <a:p>
            <a:pPr indent="0" algn="just" defTabSz="914400" eaLnBrk="0" fontAlgn="auto" hangingPunct="0">
              <a:lnSpc>
                <a:spcPct val="150000"/>
              </a:lnSpc>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ym typeface="+mn-ea"/>
              </a:rPr>
              <a:t>     </a:t>
            </a:r>
            <a:r>
              <a:rPr sz="2400" dirty="0">
                <a:latin typeface="Times New Roman" panose="02020603050405020304" charset="0"/>
                <a:cs typeface="Times New Roman" panose="02020603050405020304" charset="0"/>
                <a:sym typeface="+mn-ea"/>
              </a:rPr>
              <a:t>UserNeighborhood</a:t>
            </a:r>
            <a:r>
              <a:rPr sz="2400" dirty="0">
                <a:sym typeface="+mn-ea"/>
              </a:rPr>
              <a:t>主要实现有两种：</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NearestNUserNeighborhood：</a:t>
            </a:r>
            <a:r>
              <a:rPr sz="2400" dirty="0">
                <a:solidFill>
                  <a:srgbClr val="000000"/>
                </a:solidFill>
                <a:sym typeface="+mn-ea"/>
              </a:rPr>
              <a:t>对每个用户取固定数量</a:t>
            </a:r>
            <a:r>
              <a:rPr sz="2400" dirty="0">
                <a:solidFill>
                  <a:srgbClr val="000000"/>
                </a:solidFill>
                <a:latin typeface="Times New Roman" panose="02020603050405020304" charset="0"/>
                <a:cs typeface="Times New Roman" panose="02020603050405020304" charset="0"/>
                <a:sym typeface="+mn-ea"/>
              </a:rPr>
              <a:t>N</a:t>
            </a:r>
            <a:r>
              <a:rPr sz="2400" dirty="0">
                <a:solidFill>
                  <a:srgbClr val="000000"/>
                </a:solidFill>
                <a:sym typeface="+mn-ea"/>
              </a:rPr>
              <a:t>个最近邻居</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ThresholdUserNeighborhood：</a:t>
            </a:r>
            <a:r>
              <a:rPr sz="2400" dirty="0">
                <a:solidFill>
                  <a:srgbClr val="000000"/>
                </a:solidFill>
                <a:sym typeface="+mn-ea"/>
              </a:rPr>
              <a:t>对每个用户基于一定的限制，取落在相似度限制以内的所有用户为邻居</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推荐引擎</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22</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1"/>
          <p:cNvSpPr/>
          <p:nvPr/>
        </p:nvSpPr>
        <p:spPr>
          <a:xfrm>
            <a:off x="1011555" y="1657350"/>
            <a:ext cx="9780270" cy="2861310"/>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Recommender</a:t>
            </a:r>
            <a:r>
              <a:rPr sz="2400" dirty="0">
                <a:solidFill>
                  <a:srgbClr val="000000"/>
                </a:solidFill>
                <a:sym typeface="+mn-ea"/>
              </a:rPr>
              <a:t>是推荐引擎的抽象接口，</a:t>
            </a:r>
            <a:r>
              <a:rPr sz="2400" dirty="0">
                <a:solidFill>
                  <a:srgbClr val="000000"/>
                </a:solidFill>
                <a:latin typeface="Times New Roman" panose="02020603050405020304" charset="0"/>
                <a:cs typeface="Times New Roman" panose="02020603050405020304" charset="0"/>
                <a:sym typeface="+mn-ea"/>
              </a:rPr>
              <a:t>Taste</a:t>
            </a:r>
            <a:r>
              <a:rPr sz="2400" dirty="0">
                <a:solidFill>
                  <a:srgbClr val="000000"/>
                </a:solidFill>
                <a:sym typeface="+mn-ea"/>
              </a:rPr>
              <a:t>中的核心组件。程序中，为它提供一个</a:t>
            </a:r>
            <a:r>
              <a:rPr sz="2400" dirty="0">
                <a:solidFill>
                  <a:srgbClr val="000000"/>
                </a:solidFill>
                <a:latin typeface="Times New Roman" panose="02020603050405020304" charset="0"/>
                <a:cs typeface="Times New Roman" panose="02020603050405020304" charset="0"/>
                <a:sym typeface="+mn-ea"/>
              </a:rPr>
              <a:t>DataModel</a:t>
            </a:r>
            <a:r>
              <a:rPr sz="2400" dirty="0">
                <a:solidFill>
                  <a:srgbClr val="000000"/>
                </a:solidFill>
                <a:sym typeface="+mn-ea"/>
              </a:rPr>
              <a:t>，它可以计算出对不同用户的推荐内容。实际应用中，主要使用它的实现类</a:t>
            </a:r>
            <a:r>
              <a:rPr sz="2400" dirty="0">
                <a:solidFill>
                  <a:srgbClr val="000000"/>
                </a:solidFill>
                <a:latin typeface="Times New Roman" panose="02020603050405020304" charset="0"/>
                <a:cs typeface="Times New Roman" panose="02020603050405020304" charset="0"/>
                <a:sym typeface="+mn-ea"/>
              </a:rPr>
              <a:t>GenericUserBasedRecommender</a:t>
            </a:r>
            <a:r>
              <a:rPr sz="2400" dirty="0">
                <a:solidFill>
                  <a:srgbClr val="000000"/>
                </a:solidFill>
                <a:sym typeface="+mn-ea"/>
              </a:rPr>
              <a:t>或者 </a:t>
            </a:r>
            <a:r>
              <a:rPr sz="2400" dirty="0">
                <a:solidFill>
                  <a:srgbClr val="000000"/>
                </a:solidFill>
                <a:latin typeface="Times New Roman" panose="02020603050405020304" charset="0"/>
                <a:cs typeface="Times New Roman" panose="02020603050405020304" charset="0"/>
                <a:sym typeface="+mn-ea"/>
              </a:rPr>
              <a:t>GenericItemBasedRecommender</a:t>
            </a:r>
            <a:r>
              <a:rPr sz="2400" dirty="0">
                <a:solidFill>
                  <a:srgbClr val="000000"/>
                </a:solidFill>
                <a:sym typeface="+mn-ea"/>
              </a:rPr>
              <a:t>，分别实现基于用户相似度的推荐引擎或者基于内容的推荐引擎。</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推荐引擎</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23</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1"/>
          <p:cNvSpPr/>
          <p:nvPr/>
        </p:nvSpPr>
        <p:spPr>
          <a:xfrm>
            <a:off x="1011555" y="1657350"/>
            <a:ext cx="9780270" cy="3969385"/>
          </a:xfrm>
          <a:prstGeom prst="rect">
            <a:avLst/>
          </a:prstGeom>
        </p:spPr>
        <p:txBody>
          <a:bodyPr wrap="square">
            <a:spAutoFit/>
          </a:bodyPr>
          <a:lstStyle/>
          <a:p>
            <a:pPr indent="0" algn="just" defTabSz="914400" eaLnBrk="0" fontAlgn="auto" hangingPunct="0">
              <a:lnSpc>
                <a:spcPct val="150000"/>
              </a:lnSpc>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sym typeface="+mn-ea"/>
              </a:rPr>
              <a:t>     </a:t>
            </a:r>
            <a:r>
              <a:rPr sz="2400" dirty="0">
                <a:solidFill>
                  <a:srgbClr val="000000"/>
                </a:solidFill>
                <a:latin typeface="Times New Roman" panose="02020603050405020304" charset="0"/>
                <a:cs typeface="Times New Roman" panose="02020603050405020304" charset="0"/>
                <a:sym typeface="+mn-ea"/>
              </a:rPr>
              <a:t>Recommender</a:t>
            </a:r>
            <a:r>
              <a:rPr sz="2400" dirty="0">
                <a:solidFill>
                  <a:srgbClr val="000000"/>
                </a:solidFill>
                <a:sym typeface="+mn-ea"/>
              </a:rPr>
              <a:t>分为以下几种实现：</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GenericUserBasedRecommender：</a:t>
            </a:r>
            <a:r>
              <a:rPr sz="2400" dirty="0">
                <a:solidFill>
                  <a:srgbClr val="000000"/>
                </a:solidFill>
                <a:sym typeface="+mn-ea"/>
              </a:rPr>
              <a:t>基于用户的推荐引擎</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GenericBooleanPrefUserBasedRecommender：</a:t>
            </a:r>
            <a:r>
              <a:rPr sz="2400" dirty="0">
                <a:solidFill>
                  <a:srgbClr val="000000"/>
                </a:solidFill>
                <a:sym typeface="+mn-ea"/>
              </a:rPr>
              <a:t>基于用户的无偏好值推荐引擎</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GenericItemBasedRecommender：</a:t>
            </a:r>
            <a:r>
              <a:rPr sz="2400" dirty="0">
                <a:solidFill>
                  <a:srgbClr val="000000"/>
                </a:solidFill>
                <a:sym typeface="+mn-ea"/>
              </a:rPr>
              <a:t>基于物品的推荐引擎</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GenericBooleanPrefItemBasedRecommender：</a:t>
            </a:r>
            <a:r>
              <a:rPr sz="2400" dirty="0">
                <a:solidFill>
                  <a:srgbClr val="000000"/>
                </a:solidFill>
                <a:sym typeface="+mn-ea"/>
              </a:rPr>
              <a:t>基于物品的无偏好值推荐引擎</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推荐系统评测</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24</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1"/>
          <p:cNvSpPr/>
          <p:nvPr/>
        </p:nvSpPr>
        <p:spPr>
          <a:xfrm>
            <a:off x="1011555" y="1657350"/>
            <a:ext cx="9780270" cy="3415030"/>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RecommenderEvaluator ：</a:t>
            </a:r>
            <a:r>
              <a:rPr sz="2400" dirty="0">
                <a:solidFill>
                  <a:srgbClr val="000000"/>
                </a:solidFill>
                <a:sym typeface="+mn-ea"/>
              </a:rPr>
              <a:t>评分器。</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RecommenderIRStatsEvaluator ：</a:t>
            </a:r>
            <a:r>
              <a:rPr sz="2400" dirty="0">
                <a:solidFill>
                  <a:srgbClr val="000000"/>
                </a:solidFill>
                <a:sym typeface="+mn-ea"/>
              </a:rPr>
              <a:t>搜集推荐性能相关的指标，包括准确率、召回率等等。</a:t>
            </a:r>
          </a:p>
          <a:p>
            <a:pPr indent="0" algn="just" defTabSz="914400" eaLnBrk="0" fontAlgn="auto" hangingPunct="0">
              <a:lnSpc>
                <a:spcPct val="150000"/>
              </a:lnSpc>
              <a:spcBef>
                <a:spcPts val="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sym typeface="+mn-ea"/>
              </a:rPr>
              <a:t>    </a:t>
            </a:r>
            <a:r>
              <a:rPr sz="2400" dirty="0">
                <a:solidFill>
                  <a:srgbClr val="000000"/>
                </a:solidFill>
                <a:latin typeface="Times New Roman" panose="02020603050405020304" charset="0"/>
                <a:cs typeface="Times New Roman" panose="02020603050405020304" charset="0"/>
                <a:sym typeface="+mn-ea"/>
              </a:rPr>
              <a:t> RecommenderEvaluator</a:t>
            </a:r>
            <a:r>
              <a:rPr sz="2400" dirty="0">
                <a:solidFill>
                  <a:srgbClr val="000000"/>
                </a:solidFill>
                <a:sym typeface="+mn-ea"/>
              </a:rPr>
              <a:t>有以下几种实现：</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AverageAbsoluteDifferenceRecommenderEvaluator ：</a:t>
            </a:r>
            <a:r>
              <a:rPr sz="2400" dirty="0">
                <a:solidFill>
                  <a:srgbClr val="000000"/>
                </a:solidFill>
                <a:sym typeface="+mn-ea"/>
              </a:rPr>
              <a:t>计算平均差值</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RMSRecommenderEvaluator ：</a:t>
            </a:r>
            <a:r>
              <a:rPr sz="2400" dirty="0">
                <a:solidFill>
                  <a:srgbClr val="000000"/>
                </a:solidFill>
                <a:sym typeface="+mn-ea"/>
              </a:rPr>
              <a:t>计算均方根差</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924"/>
            </a:xfrm>
            <a:prstGeom prst="rect">
              <a:avLst/>
            </a:prstGeom>
            <a:noFill/>
          </p:spPr>
          <p:txBody>
            <a:bodyPr wrap="square" rtlCol="0">
              <a:spAutoFit/>
            </a:bodyPr>
            <a:lstStyle/>
            <a:p>
              <a:pPr marL="0" lvl="1"/>
              <a:endParaRPr lang="zh-CN" altLang="en-US" sz="2800" b="1" dirty="0" smtClean="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sz="3600" b="1" dirty="0">
                  <a:solidFill>
                    <a:srgbClr val="B22F33"/>
                  </a:solidFill>
                  <a:latin typeface="微软雅黑" panose="020B0503020204020204" charset="-122"/>
                  <a:ea typeface="微软雅黑" panose="020B0503020204020204" charset="-122"/>
                </a:rPr>
                <a:t>使用 Taste 构建推荐引擎实例– 电影推荐引擎</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构建电影推荐引擎</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26</a:t>
            </a:fld>
            <a:endParaRPr lang="en-US" altLang="zh-CN">
              <a:solidFill>
                <a:schemeClr val="bg2"/>
              </a:solidFill>
            </a:endParaRPr>
          </a:p>
        </p:txBody>
      </p:sp>
      <p:sp>
        <p:nvSpPr>
          <p:cNvPr id="2" name="Rectangle 1"/>
          <p:cNvSpPr/>
          <p:nvPr/>
        </p:nvSpPr>
        <p:spPr>
          <a:xfrm>
            <a:off x="1014095" y="1884045"/>
            <a:ext cx="9278620" cy="1198880"/>
          </a:xfrm>
          <a:prstGeom prst="rect">
            <a:avLst/>
          </a:prstGeom>
        </p:spPr>
        <p:txBody>
          <a:bodyPr wrap="square">
            <a:spAutoFit/>
          </a:bodyPr>
          <a:lstStyle/>
          <a:p>
            <a:pPr marL="341630" indent="-341630"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zh-TW" sz="2400" dirty="0">
                <a:solidFill>
                  <a:srgbClr val="000000"/>
                </a:solidFill>
                <a:latin typeface="+mn-ea"/>
                <a:cs typeface="+mn-ea"/>
                <a:sym typeface="+mn-ea"/>
              </a:rPr>
              <a:t>我们利用Taste来构建一个电影推荐引擎。我们处理电影评分数据来完成电影推荐系统，具体的构建流程如下所示：</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导入mahout依赖</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27</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2439670" y="1449705"/>
            <a:ext cx="7661275" cy="457390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获取电影评分数据</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28</a:t>
            </a:fld>
            <a:endParaRPr lang="en-US" altLang="zh-CN">
              <a:solidFill>
                <a:schemeClr val="bg2"/>
              </a:solidFill>
            </a:endParaRPr>
          </a:p>
        </p:txBody>
      </p:sp>
      <p:sp>
        <p:nvSpPr>
          <p:cNvPr id="2" name="Rectangle 1"/>
          <p:cNvSpPr/>
          <p:nvPr/>
        </p:nvSpPr>
        <p:spPr>
          <a:xfrm>
            <a:off x="1014095" y="1884045"/>
            <a:ext cx="9278620" cy="1753235"/>
          </a:xfrm>
          <a:prstGeom prst="rect">
            <a:avLst/>
          </a:prstGeom>
        </p:spPr>
        <p:txBody>
          <a:bodyPr wrap="square">
            <a:spAutoFit/>
          </a:bodyPr>
          <a:lstStyle/>
          <a:p>
            <a:pPr marL="341630" indent="-341630"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zh-TW" sz="2400" dirty="0">
                <a:solidFill>
                  <a:srgbClr val="000000"/>
                </a:solidFill>
                <a:latin typeface="+mn-ea"/>
                <a:cs typeface="+mn-ea"/>
                <a:sym typeface="+mn-ea"/>
              </a:rPr>
              <a:t>我们可以在</a:t>
            </a:r>
            <a:r>
              <a:rPr lang="zh-CN" altLang="zh-TW" sz="2400" dirty="0">
                <a:solidFill>
                  <a:srgbClr val="000000"/>
                </a:solidFill>
                <a:latin typeface="Times New Roman" panose="02020603050405020304" charset="0"/>
                <a:cs typeface="Times New Roman" panose="02020603050405020304" charset="0"/>
                <a:sym typeface="+mn-ea"/>
              </a:rPr>
              <a:t>http://grouplens.org/datasets/movielens/</a:t>
            </a:r>
            <a:r>
              <a:rPr lang="zh-CN" altLang="zh-TW" sz="2400" dirty="0">
                <a:solidFill>
                  <a:srgbClr val="000000"/>
                </a:solidFill>
                <a:latin typeface="+mn-ea"/>
                <a:cs typeface="+mn-ea"/>
                <a:sym typeface="+mn-ea"/>
              </a:rPr>
              <a:t>下载所需的电影评价数据和和标签数据，数据类别是</a:t>
            </a:r>
            <a:r>
              <a:rPr lang="zh-CN" altLang="zh-TW" sz="2400" dirty="0">
                <a:solidFill>
                  <a:srgbClr val="000000"/>
                </a:solidFill>
                <a:latin typeface="Times New Roman" panose="02020603050405020304" charset="0"/>
                <a:cs typeface="Times New Roman" panose="02020603050405020304" charset="0"/>
                <a:sym typeface="+mn-ea"/>
              </a:rPr>
              <a:t>7.2</a:t>
            </a:r>
            <a:r>
              <a:rPr lang="zh-CN" altLang="zh-TW" sz="2400" dirty="0">
                <a:solidFill>
                  <a:srgbClr val="000000"/>
                </a:solidFill>
                <a:latin typeface="+mn-ea"/>
                <a:cs typeface="+mn-ea"/>
                <a:sym typeface="+mn-ea"/>
              </a:rPr>
              <a:t>万用户对</a:t>
            </a:r>
            <a:r>
              <a:rPr lang="zh-CN" altLang="zh-TW" sz="2400" dirty="0">
                <a:solidFill>
                  <a:srgbClr val="000000"/>
                </a:solidFill>
                <a:latin typeface="Times New Roman" panose="02020603050405020304" charset="0"/>
                <a:cs typeface="Times New Roman" panose="02020603050405020304" charset="0"/>
                <a:sym typeface="+mn-ea"/>
              </a:rPr>
              <a:t>1</a:t>
            </a:r>
            <a:r>
              <a:rPr lang="zh-CN" altLang="zh-TW" sz="2400" dirty="0">
                <a:solidFill>
                  <a:srgbClr val="000000"/>
                </a:solidFill>
                <a:latin typeface="+mn-ea"/>
                <a:cs typeface="+mn-ea"/>
                <a:sym typeface="+mn-ea"/>
              </a:rPr>
              <a:t>万部电影的百万级评价和</a:t>
            </a:r>
            <a:r>
              <a:rPr lang="zh-CN" altLang="zh-TW" sz="2400" dirty="0">
                <a:solidFill>
                  <a:srgbClr val="000000"/>
                </a:solidFill>
                <a:latin typeface="Times New Roman" panose="02020603050405020304" charset="0"/>
                <a:cs typeface="Times New Roman" panose="02020603050405020304" charset="0"/>
                <a:sym typeface="+mn-ea"/>
              </a:rPr>
              <a:t>10</a:t>
            </a:r>
            <a:r>
              <a:rPr lang="zh-CN" altLang="zh-TW" sz="2400" dirty="0">
                <a:solidFill>
                  <a:srgbClr val="000000"/>
                </a:solidFill>
                <a:latin typeface="+mn-ea"/>
                <a:cs typeface="+mn-ea"/>
                <a:sym typeface="+mn-ea"/>
              </a:rPr>
              <a:t>万个标签数据。所需下载数据如图所示：</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获取电影评分数据</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29</a:t>
            </a:fld>
            <a:endParaRPr lang="en-US" altLang="zh-CN">
              <a:solidFill>
                <a:schemeClr val="bg2"/>
              </a:solidFill>
            </a:endParaRPr>
          </a:p>
        </p:txBody>
      </p:sp>
      <p:sp>
        <p:nvSpPr>
          <p:cNvPr id="2" name="Rectangle 1"/>
          <p:cNvSpPr/>
          <p:nvPr/>
        </p:nvSpPr>
        <p:spPr>
          <a:xfrm>
            <a:off x="1011555" y="3106420"/>
            <a:ext cx="9278620" cy="645160"/>
          </a:xfrm>
          <a:prstGeom prst="rect">
            <a:avLst/>
          </a:prstGeom>
        </p:spPr>
        <p:txBody>
          <a:bodyPr wrap="square">
            <a:spAutoFit/>
          </a:bodyPr>
          <a:lstStyle/>
          <a:p>
            <a:pPr marL="341630" indent="-341630"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zh-TW" sz="2400" dirty="0">
                <a:solidFill>
                  <a:srgbClr val="000000"/>
                </a:solidFill>
                <a:sym typeface="+mn-ea"/>
              </a:rPr>
              <a:t>在本例中我们只需要评分数据，即图中所选文件。</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7" descr="QQ截图20180726015846"/>
          <p:cNvPicPr>
            <a:picLocks noChangeAspect="1"/>
          </p:cNvPicPr>
          <p:nvPr/>
        </p:nvPicPr>
        <p:blipFill>
          <a:blip r:embed="rId3"/>
          <a:stretch>
            <a:fillRect/>
          </a:stretch>
        </p:blipFill>
        <p:spPr>
          <a:xfrm>
            <a:off x="1144905" y="1388110"/>
            <a:ext cx="7169150" cy="1814195"/>
          </a:xfrm>
          <a:prstGeom prst="rect">
            <a:avLst/>
          </a:prstGeom>
        </p:spPr>
      </p:pic>
      <p:pic>
        <p:nvPicPr>
          <p:cNvPr id="28" name="图片 28" descr="QQ截图20180726020220"/>
          <p:cNvPicPr>
            <a:picLocks noChangeAspect="1"/>
          </p:cNvPicPr>
          <p:nvPr/>
        </p:nvPicPr>
        <p:blipFill>
          <a:blip r:embed="rId4"/>
          <a:stretch>
            <a:fillRect/>
          </a:stretch>
        </p:blipFill>
        <p:spPr>
          <a:xfrm>
            <a:off x="1353185" y="4156075"/>
            <a:ext cx="7517130" cy="17811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smtClean="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Times New Roman" panose="02020603050405020304" charset="0"/>
                  <a:ea typeface="微软雅黑" panose="020B0503020204020204" charset="-122"/>
                  <a:cs typeface="Times New Roman" panose="02020603050405020304" charset="0"/>
                </a:rPr>
                <a:t>Mahout</a:t>
              </a:r>
              <a:r>
                <a:rPr lang="zh-CN" altLang="en-US" sz="3600" b="1" dirty="0">
                  <a:solidFill>
                    <a:srgbClr val="B22F33"/>
                  </a:solidFill>
                  <a:latin typeface="微软雅黑" panose="020B0503020204020204" charset="-122"/>
                  <a:ea typeface="微软雅黑" panose="020B0503020204020204" charset="-122"/>
                </a:rPr>
                <a:t>简介</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编写基于用户的推荐</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30</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325245" y="1355090"/>
            <a:ext cx="10565765" cy="5235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en-US" altLang="zh-CN" sz="3600" dirty="0">
                <a:latin typeface="Times New Roman" panose="02020603050405020304" charset="0"/>
                <a:cs typeface="Times New Roman" panose="02020603050405020304" charset="0"/>
              </a:rPr>
              <a:t> </a:t>
            </a:r>
            <a:r>
              <a:rPr lang="zh-CN" altLang="en-US" sz="3600" dirty="0">
                <a:latin typeface="Times New Roman" panose="02020603050405020304" charset="0"/>
                <a:cs typeface="Times New Roman" panose="02020603050405020304" charset="0"/>
              </a:rPr>
              <a:t>运行结果</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31</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2" descr="QQ截图20180726021457"/>
          <p:cNvPicPr>
            <a:picLocks noChangeAspect="1"/>
          </p:cNvPicPr>
          <p:nvPr/>
        </p:nvPicPr>
        <p:blipFill>
          <a:blip r:embed="rId3"/>
          <a:stretch>
            <a:fillRect/>
          </a:stretch>
        </p:blipFill>
        <p:spPr>
          <a:xfrm>
            <a:off x="3321685" y="1676400"/>
            <a:ext cx="5121275" cy="390779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编写基于物品的推荐</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32</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081405" y="1343660"/>
            <a:ext cx="10732770" cy="552196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运行结果</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33</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1" descr="QQ截图20180726021420"/>
          <p:cNvPicPr>
            <a:picLocks noChangeAspect="1"/>
          </p:cNvPicPr>
          <p:nvPr/>
        </p:nvPicPr>
        <p:blipFill>
          <a:blip r:embed="rId3"/>
          <a:stretch>
            <a:fillRect/>
          </a:stretch>
        </p:blipFill>
        <p:spPr>
          <a:xfrm>
            <a:off x="3582035" y="1332230"/>
            <a:ext cx="4399280" cy="51720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评价推荐模型</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34</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193800" y="1238885"/>
            <a:ext cx="10856595" cy="525907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zh-CN" altLang="en-US" sz="3600" dirty="0">
                <a:latin typeface="Times New Roman" panose="02020603050405020304" charset="0"/>
                <a:cs typeface="Times New Roman" panose="02020603050405020304" charset="0"/>
              </a:rPr>
              <a:t>获取推荐的查准率和查全率</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35</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250950" y="1338580"/>
            <a:ext cx="10612755" cy="501713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lang="en-US" altLang="zh-CN" sz="3600" dirty="0">
                <a:latin typeface="Times New Roman" panose="02020603050405020304" charset="0"/>
                <a:cs typeface="Times New Roman" panose="02020603050405020304" charset="0"/>
              </a:rPr>
              <a:t> </a:t>
            </a:r>
            <a:r>
              <a:rPr lang="zh-CN" altLang="en-US" sz="3600" dirty="0">
                <a:latin typeface="Times New Roman" panose="02020603050405020304" charset="0"/>
                <a:cs typeface="Times New Roman" panose="02020603050405020304" charset="0"/>
              </a:rPr>
              <a:t>正确率与召回率</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36</a:t>
            </a:fld>
            <a:endParaRPr lang="en-US" altLang="zh-CN">
              <a:solidFill>
                <a:schemeClr val="bg2"/>
              </a:solidFill>
            </a:endParaRPr>
          </a:p>
        </p:txBody>
      </p:sp>
      <p:sp>
        <p:nvSpPr>
          <p:cNvPr id="2" name="Rectangle 1"/>
          <p:cNvSpPr/>
          <p:nvPr/>
        </p:nvSpPr>
        <p:spPr>
          <a:xfrm>
            <a:off x="1014095" y="1558925"/>
            <a:ext cx="9278620" cy="3415030"/>
          </a:xfrm>
          <a:prstGeom prst="rect">
            <a:avLst/>
          </a:prstGeom>
        </p:spPr>
        <p:txBody>
          <a:bodyPr wrap="square">
            <a:spAutoFit/>
          </a:bodyPr>
          <a:lstStyle/>
          <a:p>
            <a:pPr marL="341630" indent="-341630"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zh-TW" sz="2400" dirty="0">
                <a:solidFill>
                  <a:srgbClr val="000000"/>
                </a:solidFill>
                <a:sym typeface="+mn-ea"/>
              </a:rPr>
              <a:t>介绍下准确率（Precision）与召回率，也叫找全率（Recall）。一般都从分类的角度来说明的，类别有正类和负类。</a:t>
            </a:r>
          </a:p>
          <a:p>
            <a:pPr marL="341630" indent="-341630"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zh-TW" sz="2400" dirty="0">
              <a:solidFill>
                <a:srgbClr val="000000"/>
              </a:solidFill>
              <a:sym typeface="+mn-ea"/>
            </a:endParaRPr>
          </a:p>
          <a:p>
            <a:pPr marL="341630" indent="-341630"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zh-TW" sz="2400" dirty="0">
              <a:solidFill>
                <a:srgbClr val="000000"/>
              </a:solidFill>
              <a:sym typeface="+mn-ea"/>
            </a:endParaRPr>
          </a:p>
          <a:p>
            <a:pPr marL="341630" indent="-341630"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zh-TW" sz="2400" dirty="0">
              <a:solidFill>
                <a:srgbClr val="000000"/>
              </a:solidFill>
              <a:sym typeface="+mn-ea"/>
            </a:endParaRPr>
          </a:p>
          <a:p>
            <a:pPr marL="341630" indent="-341630"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zh-TW" sz="2400" dirty="0">
                <a:solidFill>
                  <a:srgbClr val="000000"/>
                </a:solidFill>
                <a:sym typeface="+mn-ea"/>
              </a:rPr>
              <a:t>那么对应到推荐系统中就是：</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147482624"/>
          <p:cNvGraphicFramePr>
            <a:graphicFrameLocks noChangeAspect="1"/>
          </p:cNvGraphicFramePr>
          <p:nvPr/>
        </p:nvGraphicFramePr>
        <p:xfrm>
          <a:off x="1501775" y="2766695"/>
          <a:ext cx="6392545" cy="720090"/>
        </p:xfrm>
        <a:graphic>
          <a:graphicData uri="http://schemas.openxmlformats.org/presentationml/2006/ole">
            <mc:AlternateContent xmlns:mc="http://schemas.openxmlformats.org/markup-compatibility/2006">
              <mc:Choice xmlns:v="urn:schemas-microsoft-com:vml" Requires="v">
                <p:oleObj spid="_x0000_s3141" r:id="rId4" imgW="3721100" imgH="419100" progId="Equation.KSEE3">
                  <p:embed/>
                </p:oleObj>
              </mc:Choice>
              <mc:Fallback>
                <p:oleObj r:id="rId4" imgW="3721100" imgH="419100" progId="Equation.KSEE3">
                  <p:embed/>
                  <p:pic>
                    <p:nvPicPr>
                      <p:cNvPr id="0" name="图片 3075"/>
                      <p:cNvPicPr/>
                      <p:nvPr/>
                    </p:nvPicPr>
                    <p:blipFill>
                      <a:blip r:embed="rId5"/>
                      <a:stretch>
                        <a:fillRect/>
                      </a:stretch>
                    </p:blipFill>
                    <p:spPr>
                      <a:xfrm>
                        <a:off x="1501775" y="2766695"/>
                        <a:ext cx="6392545" cy="720090"/>
                      </a:xfrm>
                      <a:prstGeom prst="rect">
                        <a:avLst/>
                      </a:prstGeom>
                      <a:noFill/>
                      <a:ln w="38100">
                        <a:noFill/>
                        <a:miter/>
                      </a:ln>
                    </p:spPr>
                  </p:pic>
                </p:oleObj>
              </mc:Fallback>
            </mc:AlternateContent>
          </a:graphicData>
        </a:graphic>
      </p:graphicFrame>
      <p:graphicFrame>
        <p:nvGraphicFramePr>
          <p:cNvPr id="4" name="对象 -2147482623"/>
          <p:cNvGraphicFramePr>
            <a:graphicFrameLocks noChangeAspect="1"/>
          </p:cNvGraphicFramePr>
          <p:nvPr/>
        </p:nvGraphicFramePr>
        <p:xfrm>
          <a:off x="1493520" y="3582670"/>
          <a:ext cx="6409690" cy="721995"/>
        </p:xfrm>
        <a:graphic>
          <a:graphicData uri="http://schemas.openxmlformats.org/presentationml/2006/ole">
            <mc:AlternateContent xmlns:mc="http://schemas.openxmlformats.org/markup-compatibility/2006">
              <mc:Choice xmlns:v="urn:schemas-microsoft-com:vml" Requires="v">
                <p:oleObj spid="_x0000_s3142" r:id="rId6" imgW="3721100" imgH="419100" progId="Equation.KSEE3">
                  <p:embed/>
                </p:oleObj>
              </mc:Choice>
              <mc:Fallback>
                <p:oleObj r:id="rId6" imgW="3721100" imgH="419100" progId="Equation.KSEE3">
                  <p:embed/>
                  <p:pic>
                    <p:nvPicPr>
                      <p:cNvPr id="0" name="图片 2"/>
                      <p:cNvPicPr/>
                      <p:nvPr/>
                    </p:nvPicPr>
                    <p:blipFill>
                      <a:blip r:embed="rId7"/>
                      <a:stretch>
                        <a:fillRect/>
                      </a:stretch>
                    </p:blipFill>
                    <p:spPr>
                      <a:xfrm>
                        <a:off x="1493520" y="3582670"/>
                        <a:ext cx="6409690" cy="721995"/>
                      </a:xfrm>
                      <a:prstGeom prst="rect">
                        <a:avLst/>
                      </a:prstGeom>
                      <a:noFill/>
                      <a:ln w="38100">
                        <a:noFill/>
                        <a:miter/>
                      </a:ln>
                    </p:spPr>
                  </p:pic>
                </p:oleObj>
              </mc:Fallback>
            </mc:AlternateContent>
          </a:graphicData>
        </a:graphic>
      </p:graphicFrame>
      <p:graphicFrame>
        <p:nvGraphicFramePr>
          <p:cNvPr id="5" name="对象 -2147482622"/>
          <p:cNvGraphicFramePr>
            <a:graphicFrameLocks noChangeAspect="1"/>
          </p:cNvGraphicFramePr>
          <p:nvPr/>
        </p:nvGraphicFramePr>
        <p:xfrm>
          <a:off x="1477010" y="4923155"/>
          <a:ext cx="6472555" cy="1599565"/>
        </p:xfrm>
        <a:graphic>
          <a:graphicData uri="http://schemas.openxmlformats.org/presentationml/2006/ole">
            <mc:AlternateContent xmlns:mc="http://schemas.openxmlformats.org/markup-compatibility/2006">
              <mc:Choice xmlns:v="urn:schemas-microsoft-com:vml" Requires="v">
                <p:oleObj spid="_x0000_s3143" r:id="rId8" imgW="3492500" imgH="862965" progId="Equation.KSEE3">
                  <p:embed/>
                </p:oleObj>
              </mc:Choice>
              <mc:Fallback>
                <p:oleObj r:id="rId8" imgW="3492500" imgH="862965" progId="Equation.KSEE3">
                  <p:embed/>
                  <p:pic>
                    <p:nvPicPr>
                      <p:cNvPr id="0" name="图片 3"/>
                      <p:cNvPicPr/>
                      <p:nvPr/>
                    </p:nvPicPr>
                    <p:blipFill>
                      <a:blip r:embed="rId9"/>
                      <a:stretch>
                        <a:fillRect/>
                      </a:stretch>
                    </p:blipFill>
                    <p:spPr>
                      <a:xfrm>
                        <a:off x="1477010" y="4923155"/>
                        <a:ext cx="6472555" cy="15995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任意多边形 24"/>
          <p:cNvSpPr/>
          <p:nvPr>
            <p:custDataLst>
              <p:tags r:id="rId2"/>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3"/>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4"/>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5"/>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6"/>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反白瑞翼教育LOGO"/>
          <p:cNvPicPr>
            <a:picLocks noChangeAspect="1"/>
          </p:cNvPicPr>
          <p:nvPr/>
        </p:nvPicPr>
        <p:blipFill>
          <a:blip r:embed="rId8"/>
          <a:stretch>
            <a:fillRect/>
          </a:stretch>
        </p:blipFill>
        <p:spPr>
          <a:xfrm>
            <a:off x="4115435" y="513080"/>
            <a:ext cx="2254250" cy="508635"/>
          </a:xfrm>
          <a:prstGeom prst="rect">
            <a:avLst/>
          </a:prstGeom>
        </p:spPr>
      </p:pic>
      <p:sp>
        <p:nvSpPr>
          <p:cNvPr id="41" name="矩形 40"/>
          <p:cNvSpPr/>
          <p:nvPr/>
        </p:nvSpPr>
        <p:spPr>
          <a:xfrm>
            <a:off x="6419215" y="3292475"/>
            <a:ext cx="4375150" cy="738505"/>
          </a:xfrm>
          <a:prstGeom prst="rect">
            <a:avLst/>
          </a:prstGeom>
        </p:spPr>
        <p:txBody>
          <a:bodyPr wrap="square" lIns="0" tIns="0" rIns="0" bIns="0">
            <a:spAutoFit/>
          </a:bodyPr>
          <a:lstStyle/>
          <a:p>
            <a:r>
              <a:rPr lang="zh-CN" altLang="en-US" sz="4800" b="1" dirty="0">
                <a:solidFill>
                  <a:schemeClr val="tx1">
                    <a:lumMod val="75000"/>
                    <a:lumOff val="25000"/>
                  </a:schemeClr>
                </a:solidFill>
                <a:latin typeface="微软雅黑" panose="020B0503020204020204" charset="-122"/>
                <a:ea typeface="微软雅黑" panose="020B0503020204020204" charset="-122"/>
              </a:rPr>
              <a:t>感谢您的观赏</a:t>
            </a:r>
          </a:p>
        </p:txBody>
      </p:sp>
      <p:sp>
        <p:nvSpPr>
          <p:cNvPr id="42" name="矩形 41"/>
          <p:cNvSpPr/>
          <p:nvPr/>
        </p:nvSpPr>
        <p:spPr>
          <a:xfrm>
            <a:off x="6419215" y="4083685"/>
            <a:ext cx="3575685" cy="245745"/>
          </a:xfrm>
          <a:prstGeom prst="rect">
            <a:avLst/>
          </a:prstGeom>
        </p:spPr>
        <p:txBody>
          <a:bodyPr wrap="square" lIns="0" tIns="0" rIns="0" bIns="0">
            <a:spAutoFit/>
          </a:bodyPr>
          <a:lstStyle/>
          <a:p>
            <a:pPr algn="dist"/>
            <a:r>
              <a:rPr lang="en-US" altLang="zh-CN" sz="1600">
                <a:solidFill>
                  <a:schemeClr val="tx1">
                    <a:lumMod val="75000"/>
                    <a:lumOff val="25000"/>
                  </a:schemeClr>
                </a:solidFill>
              </a:rPr>
              <a:t>THANK YOU FOR WATCHING</a:t>
            </a:r>
            <a:endParaRPr lang="en-US" altLang="zh-CN" sz="1600" dirty="0">
              <a:solidFill>
                <a:schemeClr val="tx1">
                  <a:lumMod val="75000"/>
                  <a:lumOff val="25000"/>
                </a:schemeClr>
              </a:solidFill>
            </a:endParaRPr>
          </a:p>
        </p:txBody>
      </p:sp>
      <p:cxnSp>
        <p:nvCxnSpPr>
          <p:cNvPr id="43" name="直接连接符 42"/>
          <p:cNvCxnSpPr/>
          <p:nvPr/>
        </p:nvCxnSpPr>
        <p:spPr>
          <a:xfrm flipV="1">
            <a:off x="6425565" y="4358640"/>
            <a:ext cx="3630930" cy="3175"/>
          </a:xfrm>
          <a:prstGeom prst="line">
            <a:avLst/>
          </a:prstGeom>
          <a:ln w="6350" cmpd="sng">
            <a:solidFill>
              <a:srgbClr val="10243F"/>
            </a:solidFill>
            <a:prstDash val="soli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419215" y="4603115"/>
            <a:ext cx="4375150" cy="1188720"/>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联系人</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职   务：曙光瑞翼教</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育 ***</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联系电话</a:t>
            </a:r>
            <a:r>
              <a:rPr lang="zh-CN" altLang="en-US" sz="1200" dirty="0" smtClean="0">
                <a:solidFill>
                  <a:schemeClr val="tx1">
                    <a:lumMod val="75000"/>
                    <a:lumOff val="25000"/>
                  </a:schemeClr>
                </a:solidFill>
                <a:latin typeface="微软雅黑" panose="020B0503020204020204" charset="-122"/>
                <a:ea typeface="微软雅黑" panose="020B0503020204020204" charset="-122"/>
              </a:rPr>
              <a:t>：***</a:t>
            </a:r>
          </a:p>
          <a:p>
            <a:pPr>
              <a:lnSpc>
                <a:spcPct val="150000"/>
              </a:lnSpc>
            </a:pPr>
            <a:r>
              <a:rPr lang="zh-CN" altLang="en-US" sz="1200" dirty="0" smtClean="0">
                <a:solidFill>
                  <a:schemeClr val="tx1">
                    <a:lumMod val="75000"/>
                    <a:lumOff val="25000"/>
                  </a:schemeClr>
                </a:solidFill>
                <a:latin typeface="微软雅黑" panose="020B0503020204020204" charset="-122"/>
                <a:ea typeface="微软雅黑" panose="020B0503020204020204" charset="-122"/>
              </a:rPr>
              <a:t>地   址：***</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pic>
        <p:nvPicPr>
          <p:cNvPr id="2" name="图片 1" descr="SUGON图标"/>
          <p:cNvPicPr>
            <a:picLocks noChangeAspect="1"/>
          </p:cNvPicPr>
          <p:nvPr/>
        </p:nvPicPr>
        <p:blipFill>
          <a:blip r:embed="rId9"/>
          <a:stretch>
            <a:fillRect/>
          </a:stretch>
        </p:blipFill>
        <p:spPr>
          <a:xfrm>
            <a:off x="1651635" y="257175"/>
            <a:ext cx="2324735" cy="102044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什么是</a:t>
            </a:r>
            <a:r>
              <a:rPr sz="3600" dirty="0">
                <a:latin typeface="Times New Roman" panose="02020603050405020304" charset="0"/>
                <a:cs typeface="Times New Roman" panose="02020603050405020304" charset="0"/>
                <a:sym typeface="+mn-ea"/>
              </a:rPr>
              <a:t>Mahout</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4</a:t>
            </a:fld>
            <a:endParaRPr lang="en-US" altLang="zh-CN">
              <a:solidFill>
                <a:schemeClr val="bg2"/>
              </a:solidFill>
            </a:endParaRPr>
          </a:p>
        </p:txBody>
      </p:sp>
      <p:sp>
        <p:nvSpPr>
          <p:cNvPr id="2" name="Rectangle 1"/>
          <p:cNvSpPr/>
          <p:nvPr/>
        </p:nvSpPr>
        <p:spPr>
          <a:xfrm>
            <a:off x="1011555" y="1657350"/>
            <a:ext cx="9504680" cy="2861310"/>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Apache Mahout</a:t>
            </a:r>
            <a:r>
              <a:rPr sz="2400" dirty="0">
                <a:solidFill>
                  <a:srgbClr val="000000"/>
                </a:solidFill>
                <a:latin typeface="+mn-ea"/>
                <a:cs typeface="+mn-ea"/>
                <a:sym typeface="+mn-ea"/>
              </a:rPr>
              <a:t>是</a:t>
            </a:r>
            <a:r>
              <a:rPr sz="2400" dirty="0">
                <a:solidFill>
                  <a:srgbClr val="000000"/>
                </a:solidFill>
                <a:latin typeface="Times New Roman" panose="02020603050405020304" charset="0"/>
                <a:cs typeface="Times New Roman" panose="02020603050405020304" charset="0"/>
                <a:sym typeface="+mn-ea"/>
              </a:rPr>
              <a:t>ApacheSoftware Foundation（ASF）</a:t>
            </a:r>
            <a:r>
              <a:rPr sz="2400" dirty="0">
                <a:solidFill>
                  <a:srgbClr val="000000"/>
                </a:solidFill>
                <a:latin typeface="+mn-ea"/>
                <a:cs typeface="+mn-ea"/>
                <a:sym typeface="+mn-ea"/>
              </a:rPr>
              <a:t>旗下的一个开源项目，提供了一些经典的机器学习的算法，皆在帮助开发人员更加方便快捷地创建智能应用程序。目前已经有了多个个公共发行版本，通过</a:t>
            </a:r>
            <a:r>
              <a:rPr sz="2400" dirty="0">
                <a:solidFill>
                  <a:srgbClr val="000000"/>
                </a:solidFill>
                <a:latin typeface="Times New Roman" panose="02020603050405020304" charset="0"/>
                <a:cs typeface="Times New Roman" panose="02020603050405020304" charset="0"/>
                <a:sym typeface="+mn-ea"/>
              </a:rPr>
              <a:t>ApacheMahout</a:t>
            </a:r>
            <a:r>
              <a:rPr sz="2400" dirty="0">
                <a:solidFill>
                  <a:srgbClr val="000000"/>
                </a:solidFill>
                <a:latin typeface="+mn-ea"/>
                <a:cs typeface="+mn-ea"/>
                <a:sym typeface="+mn-ea"/>
              </a:rPr>
              <a:t>库，</a:t>
            </a:r>
            <a:r>
              <a:rPr sz="2400" dirty="0">
                <a:solidFill>
                  <a:srgbClr val="000000"/>
                </a:solidFill>
                <a:latin typeface="Times New Roman" panose="02020603050405020304" charset="0"/>
                <a:cs typeface="Times New Roman" panose="02020603050405020304" charset="0"/>
                <a:sym typeface="+mn-ea"/>
              </a:rPr>
              <a:t>Mahout</a:t>
            </a:r>
            <a:r>
              <a:rPr sz="2400" dirty="0">
                <a:solidFill>
                  <a:srgbClr val="000000"/>
                </a:solidFill>
                <a:latin typeface="+mn-ea"/>
                <a:cs typeface="+mn-ea"/>
                <a:sym typeface="+mn-ea"/>
              </a:rPr>
              <a:t>可以有效地扩展到云中。</a:t>
            </a:r>
            <a:r>
              <a:rPr sz="2400" dirty="0">
                <a:solidFill>
                  <a:srgbClr val="000000"/>
                </a:solidFill>
                <a:latin typeface="Times New Roman" panose="02020603050405020304" charset="0"/>
                <a:cs typeface="Times New Roman" panose="02020603050405020304" charset="0"/>
                <a:sym typeface="+mn-ea"/>
              </a:rPr>
              <a:t>Mahout</a:t>
            </a:r>
            <a:r>
              <a:rPr sz="2400" dirty="0">
                <a:solidFill>
                  <a:srgbClr val="000000"/>
                </a:solidFill>
                <a:latin typeface="+mn-ea"/>
                <a:cs typeface="+mn-ea"/>
                <a:sym typeface="+mn-ea"/>
              </a:rPr>
              <a:t>包括许多实现，包括聚类、分类、推荐引擎、频繁子项挖掘。</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sz="3600" dirty="0">
                <a:latin typeface="Times New Roman" panose="02020603050405020304" charset="0"/>
                <a:cs typeface="Times New Roman" panose="02020603050405020304" charset="0"/>
                <a:sym typeface="+mn-ea"/>
              </a:rPr>
              <a:t>Mahout</a:t>
            </a:r>
            <a:r>
              <a:rPr lang="zh-CN" sz="3600" dirty="0">
                <a:sym typeface="+mn-ea"/>
              </a:rPr>
              <a:t>主要部分</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5</a:t>
            </a:fld>
            <a:endParaRPr lang="en-US" altLang="zh-CN">
              <a:solidFill>
                <a:schemeClr val="bg2"/>
              </a:solidFill>
            </a:endParaRPr>
          </a:p>
        </p:txBody>
      </p:sp>
      <p:sp>
        <p:nvSpPr>
          <p:cNvPr id="2" name="Rectangle 1"/>
          <p:cNvSpPr/>
          <p:nvPr/>
        </p:nvSpPr>
        <p:spPr>
          <a:xfrm>
            <a:off x="1011555" y="1657350"/>
            <a:ext cx="9504680" cy="645160"/>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sz="2400" dirty="0">
              <a:solidFill>
                <a:srgbClr val="000000"/>
              </a:solidFill>
              <a:latin typeface="+mn-ea"/>
              <a:cs typeface="+mn-ea"/>
              <a:sym typeface="+mn-ea"/>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1"/>
          <p:cNvSpPr/>
          <p:nvPr/>
        </p:nvSpPr>
        <p:spPr>
          <a:xfrm>
            <a:off x="1137285" y="1522730"/>
            <a:ext cx="9504680" cy="5077460"/>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mahout</a:t>
            </a:r>
            <a:r>
              <a:rPr sz="2400" dirty="0">
                <a:solidFill>
                  <a:srgbClr val="000000"/>
                </a:solidFill>
                <a:latin typeface="+mn-ea"/>
                <a:cs typeface="+mn-ea"/>
                <a:sym typeface="+mn-ea"/>
              </a:rPr>
              <a:t>主要包含以下</a:t>
            </a:r>
            <a:r>
              <a:rPr sz="2400" dirty="0">
                <a:solidFill>
                  <a:srgbClr val="000000"/>
                </a:solidFill>
                <a:latin typeface="Times New Roman" panose="02020603050405020304" charset="0"/>
                <a:cs typeface="Times New Roman" panose="02020603050405020304" charset="0"/>
                <a:sym typeface="+mn-ea"/>
              </a:rPr>
              <a:t>5</a:t>
            </a:r>
            <a:r>
              <a:rPr sz="2400" dirty="0">
                <a:solidFill>
                  <a:srgbClr val="000000"/>
                </a:solidFill>
                <a:latin typeface="+mn-ea"/>
                <a:cs typeface="+mn-ea"/>
                <a:sym typeface="+mn-ea"/>
              </a:rPr>
              <a:t>部分：</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1</a:t>
            </a:r>
            <a:r>
              <a:rPr sz="2400" dirty="0">
                <a:solidFill>
                  <a:srgbClr val="000000"/>
                </a:solidFill>
                <a:latin typeface="+mn-ea"/>
                <a:cs typeface="+mn-ea"/>
                <a:sym typeface="+mn-ea"/>
              </a:rPr>
              <a:t>.频繁挖掘模式：挖掘数据中频繁出现的项集。</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2.</a:t>
            </a:r>
            <a:r>
              <a:rPr sz="2400" dirty="0">
                <a:solidFill>
                  <a:srgbClr val="000000"/>
                </a:solidFill>
                <a:latin typeface="+mn-ea"/>
                <a:cs typeface="+mn-ea"/>
                <a:sym typeface="+mn-ea"/>
              </a:rPr>
              <a:t>聚类：将诸如文本、文档之类的数据分成局部相关的组。</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3.</a:t>
            </a:r>
            <a:r>
              <a:rPr sz="2400" dirty="0">
                <a:solidFill>
                  <a:srgbClr val="000000"/>
                </a:solidFill>
                <a:latin typeface="+mn-ea"/>
                <a:cs typeface="+mn-ea"/>
                <a:sym typeface="+mn-ea"/>
              </a:rPr>
              <a:t>分类：利用已经存在的分类文档训练分类器，对未分类的文档进行分类。</a:t>
            </a:r>
          </a:p>
          <a:p>
            <a:pPr marL="341630" indent="-341630" algn="just" eaLnBrk="0" hangingPunct="0">
              <a:lnSpc>
                <a:spcPct val="150000"/>
              </a:lnSpc>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4</a:t>
            </a:r>
            <a:r>
              <a:rPr sz="2400" dirty="0" smtClean="0">
                <a:solidFill>
                  <a:srgbClr val="000000"/>
                </a:solidFill>
                <a:latin typeface="Times New Roman" panose="02020603050405020304" charset="0"/>
                <a:cs typeface="Times New Roman" panose="02020603050405020304" charset="0"/>
                <a:sym typeface="+mn-ea"/>
              </a:rPr>
              <a:t>.</a:t>
            </a:r>
            <a:r>
              <a:rPr sz="2400" dirty="0" smtClean="0">
                <a:solidFill>
                  <a:srgbClr val="000000"/>
                </a:solidFill>
                <a:latin typeface="+mn-ea"/>
                <a:cs typeface="+mn-ea"/>
                <a:sym typeface="+mn-ea"/>
              </a:rPr>
              <a:t> </a:t>
            </a:r>
            <a:r>
              <a:rPr lang="zh-CN" altLang="en-US" sz="2400" dirty="0" smtClean="0">
                <a:solidFill>
                  <a:srgbClr val="000000"/>
                </a:solidFill>
                <a:latin typeface="+mn-ea"/>
                <a:cs typeface="+mn-ea"/>
                <a:sym typeface="+mn-ea"/>
              </a:rPr>
              <a:t>协同过滤</a:t>
            </a:r>
            <a:r>
              <a:rPr sz="2400" dirty="0" smtClean="0">
                <a:solidFill>
                  <a:srgbClr val="000000"/>
                </a:solidFill>
                <a:latin typeface="+mn-ea"/>
                <a:cs typeface="+mn-ea"/>
                <a:sym typeface="+mn-ea"/>
              </a:rPr>
              <a:t>（</a:t>
            </a:r>
            <a:r>
              <a:rPr lang="zh-CN" altLang="en-US" sz="2400" dirty="0">
                <a:solidFill>
                  <a:srgbClr val="000000"/>
                </a:solidFill>
                <a:latin typeface="+mn-ea"/>
                <a:cs typeface="+mn-ea"/>
                <a:sym typeface="+mn-ea"/>
              </a:rPr>
              <a:t>推荐引擎</a:t>
            </a:r>
            <a:r>
              <a:rPr sz="2400" dirty="0" smtClean="0">
                <a:solidFill>
                  <a:srgbClr val="000000"/>
                </a:solidFill>
                <a:latin typeface="+mn-ea"/>
                <a:cs typeface="+mn-ea"/>
                <a:sym typeface="+mn-ea"/>
              </a:rPr>
              <a:t>）：</a:t>
            </a:r>
            <a:r>
              <a:rPr sz="2400" dirty="0">
                <a:solidFill>
                  <a:srgbClr val="000000"/>
                </a:solidFill>
                <a:latin typeface="+mn-ea"/>
                <a:cs typeface="+mn-ea"/>
                <a:sym typeface="+mn-ea"/>
              </a:rPr>
              <a:t>获得用户的行为并从中发现用户可能喜欢的事物。</a:t>
            </a:r>
          </a:p>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5.</a:t>
            </a:r>
            <a:r>
              <a:rPr sz="2400" dirty="0">
                <a:solidFill>
                  <a:srgbClr val="000000"/>
                </a:solidFill>
                <a:latin typeface="+mn-ea"/>
                <a:cs typeface="+mn-ea"/>
                <a:sym typeface="+mn-ea"/>
              </a:rPr>
              <a:t>频繁子项挖掘：利用一个项集（查询记录或购物记录）去识别经常一起出现的项目。</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sz="3600" dirty="0">
                <a:latin typeface="Times New Roman" panose="02020603050405020304" charset="0"/>
                <a:cs typeface="Times New Roman" panose="02020603050405020304" charset="0"/>
                <a:sym typeface="+mn-ea"/>
              </a:rPr>
              <a:t>Mahout</a:t>
            </a:r>
            <a:r>
              <a:rPr lang="zh-CN" sz="3600" dirty="0">
                <a:latin typeface="Times New Roman" panose="02020603050405020304" charset="0"/>
                <a:cs typeface="Times New Roman" panose="02020603050405020304" charset="0"/>
                <a:sym typeface="+mn-ea"/>
              </a:rPr>
              <a:t>能做什么</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6</a:t>
            </a:fld>
            <a:endParaRPr lang="en-US" altLang="zh-CN">
              <a:solidFill>
                <a:schemeClr val="bg2"/>
              </a:solidFill>
            </a:endParaRPr>
          </a:p>
        </p:txBody>
      </p:sp>
      <p:sp>
        <p:nvSpPr>
          <p:cNvPr id="2" name="Rectangle 1"/>
          <p:cNvSpPr/>
          <p:nvPr/>
        </p:nvSpPr>
        <p:spPr>
          <a:xfrm>
            <a:off x="1011555" y="1657350"/>
            <a:ext cx="9504680" cy="1753235"/>
          </a:xfrm>
          <a:prstGeom prst="rect">
            <a:avLst/>
          </a:prstGeom>
        </p:spPr>
        <p:txBody>
          <a:bodyPr wrap="square">
            <a:spAutoFit/>
          </a:bodyPr>
          <a:lstStyle/>
          <a:p>
            <a:pPr marL="341630" indent="-341630" algn="just" defTabSz="914400" eaLnBrk="0" fontAlgn="auto" hangingPunct="0">
              <a:lnSpc>
                <a:spcPct val="150000"/>
              </a:lnSpc>
              <a:spcBef>
                <a:spcPts val="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a:solidFill>
                  <a:srgbClr val="000000"/>
                </a:solidFill>
                <a:latin typeface="Times New Roman" panose="02020603050405020304" charset="0"/>
                <a:cs typeface="Times New Roman" panose="02020603050405020304" charset="0"/>
                <a:sym typeface="+mn-ea"/>
              </a:rPr>
              <a:t>Mahout</a:t>
            </a:r>
            <a:r>
              <a:rPr sz="2400" dirty="0">
                <a:solidFill>
                  <a:srgbClr val="000000"/>
                </a:solidFill>
                <a:latin typeface="+mn-ea"/>
                <a:cs typeface="+mn-ea"/>
                <a:sym typeface="+mn-ea"/>
              </a:rPr>
              <a:t>当前已经实现了三个具体的机器学习任务，它们正好也是实际应用程序中相当常见的三个领域，它们分别为协同过滤、聚类和分类，我们先从概念的层面来了解这三种任务。</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协同过滤</a:t>
            </a:r>
            <a:r>
              <a:rPr lang="zh-CN" sz="3600" dirty="0">
                <a:sym typeface="+mn-ea"/>
              </a:rPr>
              <a:t>（推荐引擎）</a:t>
            </a: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7</a:t>
            </a:fld>
            <a:endParaRPr lang="en-US" altLang="zh-CN">
              <a:solidFill>
                <a:schemeClr val="bg2"/>
              </a:solidFill>
            </a:endParaRPr>
          </a:p>
        </p:txBody>
      </p:sp>
      <p:sp>
        <p:nvSpPr>
          <p:cNvPr id="2" name="Rectangle 1"/>
          <p:cNvSpPr/>
          <p:nvPr/>
        </p:nvSpPr>
        <p:spPr>
          <a:xfrm>
            <a:off x="1011555" y="1657350"/>
            <a:ext cx="9629775" cy="2861310"/>
          </a:xfrm>
          <a:prstGeom prst="rect">
            <a:avLst/>
          </a:prstGeom>
        </p:spPr>
        <p:txBody>
          <a:bodyPr wrap="square">
            <a:spAutoFit/>
          </a:bodyPr>
          <a:lstStyle/>
          <a:p>
            <a:pPr marL="341630" indent="-341630" algn="just" eaLnBrk="0" hangingPunct="0">
              <a:lnSpc>
                <a:spcPct val="150000"/>
              </a:lnSpc>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sz="2400" dirty="0" smtClean="0">
                <a:solidFill>
                  <a:srgbClr val="000000"/>
                </a:solidFill>
                <a:latin typeface="+mn-ea"/>
                <a:cs typeface="+mn-ea"/>
                <a:sym typeface="+mn-ea"/>
              </a:rPr>
              <a:t>协</a:t>
            </a:r>
            <a:r>
              <a:rPr lang="zh-CN" altLang="en-US" sz="2400" dirty="0" smtClean="0">
                <a:solidFill>
                  <a:srgbClr val="000000"/>
                </a:solidFill>
                <a:latin typeface="+mn-ea"/>
                <a:cs typeface="+mn-ea"/>
                <a:sym typeface="+mn-ea"/>
              </a:rPr>
              <a:t>同过滤</a:t>
            </a:r>
            <a:r>
              <a:rPr sz="2400" dirty="0" err="1" smtClean="0">
                <a:solidFill>
                  <a:srgbClr val="000000"/>
                </a:solidFill>
                <a:latin typeface="+mn-ea"/>
                <a:cs typeface="+mn-ea"/>
                <a:sym typeface="+mn-ea"/>
              </a:rPr>
              <a:t>是</a:t>
            </a:r>
            <a:r>
              <a:rPr sz="2400" dirty="0" err="1">
                <a:solidFill>
                  <a:srgbClr val="000000"/>
                </a:solidFill>
                <a:latin typeface="Times New Roman" panose="02020603050405020304" charset="0"/>
                <a:cs typeface="Times New Roman" panose="02020603050405020304" charset="0"/>
                <a:sym typeface="+mn-ea"/>
              </a:rPr>
              <a:t>Amazon</a:t>
            </a:r>
            <a:r>
              <a:rPr sz="2400" dirty="0" err="1">
                <a:solidFill>
                  <a:srgbClr val="000000"/>
                </a:solidFill>
                <a:latin typeface="+mn-ea"/>
                <a:cs typeface="+mn-ea"/>
                <a:sym typeface="+mn-ea"/>
              </a:rPr>
              <a:t>等公司极为推崇的一项技巧，它使用评分、单击和购买等用户信息为其他站点用户提供推荐产品</a:t>
            </a:r>
            <a:r>
              <a:rPr sz="2400" dirty="0" smtClean="0">
                <a:solidFill>
                  <a:srgbClr val="000000"/>
                </a:solidFill>
                <a:latin typeface="+mn-ea"/>
                <a:cs typeface="+mn-ea"/>
                <a:sym typeface="+mn-ea"/>
              </a:rPr>
              <a:t>。</a:t>
            </a:r>
            <a:r>
              <a:rPr lang="zh-CN" altLang="en-US" sz="2400" dirty="0">
                <a:solidFill>
                  <a:srgbClr val="000000"/>
                </a:solidFill>
                <a:latin typeface="+mn-ea"/>
                <a:cs typeface="+mn-ea"/>
                <a:sym typeface="+mn-ea"/>
              </a:rPr>
              <a:t>协同过滤</a:t>
            </a:r>
            <a:r>
              <a:rPr sz="2400" dirty="0" smtClean="0">
                <a:solidFill>
                  <a:srgbClr val="000000"/>
                </a:solidFill>
                <a:latin typeface="+mn-ea"/>
                <a:cs typeface="+mn-ea"/>
                <a:sym typeface="+mn-ea"/>
              </a:rPr>
              <a:t>通常用于推荐各种消费品</a:t>
            </a:r>
            <a:r>
              <a:rPr sz="2400" dirty="0">
                <a:solidFill>
                  <a:srgbClr val="000000"/>
                </a:solidFill>
                <a:latin typeface="+mn-ea"/>
                <a:cs typeface="+mn-ea"/>
                <a:sym typeface="+mn-ea"/>
              </a:rPr>
              <a:t>，比如说书籍、音乐和电影。但是，它还在其他应用程序中得到了应用，主要用于帮助多个操作人员通过协作来缩小数据范围。您可能已经在</a:t>
            </a:r>
            <a:r>
              <a:rPr sz="2400" dirty="0">
                <a:solidFill>
                  <a:srgbClr val="000000"/>
                </a:solidFill>
                <a:latin typeface="Times New Roman" panose="02020603050405020304" charset="0"/>
                <a:cs typeface="Times New Roman" panose="02020603050405020304" charset="0"/>
                <a:sym typeface="+mn-ea"/>
              </a:rPr>
              <a:t>Amazon</a:t>
            </a:r>
            <a:r>
              <a:rPr sz="2400" dirty="0" smtClean="0">
                <a:solidFill>
                  <a:srgbClr val="000000"/>
                </a:solidFill>
                <a:latin typeface="+mn-ea"/>
                <a:cs typeface="+mn-ea"/>
                <a:sym typeface="+mn-ea"/>
              </a:rPr>
              <a:t>体验了</a:t>
            </a:r>
            <a:r>
              <a:rPr lang="zh-CN" altLang="en-US" sz="2400" dirty="0">
                <a:solidFill>
                  <a:srgbClr val="000000"/>
                </a:solidFill>
                <a:latin typeface="+mn-ea"/>
                <a:cs typeface="+mn-ea"/>
                <a:sym typeface="+mn-ea"/>
              </a:rPr>
              <a:t>协同过滤</a:t>
            </a:r>
            <a:r>
              <a:rPr sz="2400" dirty="0" err="1" smtClean="0">
                <a:solidFill>
                  <a:srgbClr val="000000"/>
                </a:solidFill>
                <a:latin typeface="+mn-ea"/>
                <a:cs typeface="+mn-ea"/>
                <a:sym typeface="+mn-ea"/>
              </a:rPr>
              <a:t>的应用</a:t>
            </a:r>
            <a:r>
              <a:rPr sz="2400" dirty="0">
                <a:solidFill>
                  <a:srgbClr val="000000"/>
                </a:solidFill>
                <a:latin typeface="+mn-ea"/>
                <a:cs typeface="+mn-ea"/>
                <a:sym typeface="+mn-ea"/>
              </a:rPr>
              <a:t>。</a:t>
            </a: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lang="zh-CN" altLang="en-US" sz="3600" dirty="0" smtClean="0">
                <a:sym typeface="+mn-ea"/>
              </a:rPr>
              <a:t>基于用户的协同过滤推荐</a:t>
            </a:r>
            <a:endParaRPr lang="zh-CN" altLang="en-US" sz="3600" dirty="0">
              <a:latin typeface="Times New Roman" panose="02020603050405020304" charset="0"/>
              <a:cs typeface="Times New Roman" panose="02020603050405020304" charset="0"/>
              <a:sym typeface="+mn-ea"/>
            </a:endParaRP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8</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39982" y="2212354"/>
            <a:ext cx="5223163" cy="2862322"/>
          </a:xfrm>
          <a:prstGeom prst="rect">
            <a:avLst/>
          </a:prstGeom>
        </p:spPr>
        <p:txBody>
          <a:bodyPr wrap="square">
            <a:spAutoFit/>
          </a:bodyPr>
          <a:lstStyle/>
          <a:p>
            <a:pPr>
              <a:lnSpc>
                <a:spcPct val="150000"/>
              </a:lnSpc>
            </a:pPr>
            <a:r>
              <a:rPr lang="zh-CN" altLang="en-US" sz="2000" dirty="0" smtClean="0">
                <a:latin typeface="微软雅黑" pitchFamily="34" charset="-122"/>
                <a:ea typeface="微软雅黑" pitchFamily="34" charset="-122"/>
              </a:rPr>
              <a:t>基于</a:t>
            </a:r>
            <a:r>
              <a:rPr lang="zh-CN" altLang="en-US" sz="2000" dirty="0">
                <a:latin typeface="微软雅黑" pitchFamily="34" charset="-122"/>
                <a:ea typeface="微软雅黑" pitchFamily="34" charset="-122"/>
              </a:rPr>
              <a:t>用户的协同过滤推荐的基本原理是，根据所有用户对物品或者信息的偏好，发现与当前用户口味和偏好相似的“邻居”用户群，在一般的应用中是采用计算“</a:t>
            </a:r>
            <a:r>
              <a:rPr lang="en-US" altLang="zh-CN" sz="2000" dirty="0" smtClean="0">
                <a:latin typeface="微软雅黑" pitchFamily="34" charset="-122"/>
                <a:ea typeface="微软雅黑" pitchFamily="34" charset="-122"/>
              </a:rPr>
              <a:t>K-</a:t>
            </a:r>
            <a:r>
              <a:rPr lang="zh-CN" altLang="en-US" sz="2000" dirty="0" smtClean="0">
                <a:latin typeface="微软雅黑" pitchFamily="34" charset="-122"/>
                <a:ea typeface="微软雅黑" pitchFamily="34" charset="-122"/>
              </a:rPr>
              <a:t>邻居</a:t>
            </a:r>
            <a:r>
              <a:rPr lang="zh-CN" altLang="en-US" sz="2000" dirty="0">
                <a:latin typeface="微软雅黑" pitchFamily="34" charset="-122"/>
                <a:ea typeface="微软雅黑" pitchFamily="34" charset="-122"/>
              </a:rPr>
              <a:t>”的算法；然后，基于这 </a:t>
            </a:r>
            <a:r>
              <a:rPr lang="en-US" altLang="zh-CN" sz="2000" dirty="0">
                <a:latin typeface="微软雅黑" pitchFamily="34" charset="-122"/>
                <a:ea typeface="微软雅黑" pitchFamily="34" charset="-122"/>
              </a:rPr>
              <a:t>K </a:t>
            </a:r>
            <a:r>
              <a:rPr lang="zh-CN" altLang="en-US" sz="2000" dirty="0">
                <a:latin typeface="微软雅黑" pitchFamily="34" charset="-122"/>
                <a:ea typeface="微软雅黑" pitchFamily="34" charset="-122"/>
              </a:rPr>
              <a:t>个邻居的历史偏好信息，为当前用户进行推荐。</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145" y="1916400"/>
            <a:ext cx="5229544" cy="345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14095" y="650875"/>
            <a:ext cx="10515600" cy="798830"/>
          </a:xfrm>
        </p:spPr>
        <p:txBody>
          <a:bodyPr/>
          <a:lstStyle/>
          <a:p>
            <a:r>
              <a:rPr sz="3600" dirty="0">
                <a:sym typeface="+mn-ea"/>
              </a:rPr>
              <a:t> </a:t>
            </a:r>
            <a:r>
              <a:rPr lang="zh-CN" altLang="en-US" sz="3600" dirty="0" smtClean="0">
                <a:sym typeface="+mn-ea"/>
              </a:rPr>
              <a:t>基于项目的协同过滤推荐</a:t>
            </a:r>
            <a:endParaRPr lang="zh-CN" altLang="en-US" sz="3600" dirty="0">
              <a:latin typeface="Times New Roman" panose="02020603050405020304" charset="0"/>
              <a:cs typeface="Times New Roman" panose="02020603050405020304" charset="0"/>
              <a:sym typeface="+mn-ea"/>
            </a:endParaRPr>
          </a:p>
        </p:txBody>
      </p:sp>
      <p:sp>
        <p:nvSpPr>
          <p:cNvPr id="38916"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0A28C1-5570-4519-B675-6886AF85A7D7}" type="slidenum">
              <a:rPr lang="en-US" altLang="zh-CN">
                <a:solidFill>
                  <a:schemeClr val="bg2"/>
                </a:solidFill>
              </a:rPr>
              <a:t>9</a:t>
            </a:fld>
            <a:endParaRPr lang="en-US" altLang="zh-CN">
              <a:solidFill>
                <a:schemeClr val="bg2"/>
              </a:solidFill>
            </a:endParaRPr>
          </a:p>
        </p:txBody>
      </p:sp>
      <p:sp>
        <p:nvSpPr>
          <p:cNvPr id="40" name="平行四边形 39"/>
          <p:cNvSpPr/>
          <p:nvPr/>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39982" y="2212354"/>
            <a:ext cx="5223163" cy="2400657"/>
          </a:xfrm>
          <a:prstGeom prst="rect">
            <a:avLst/>
          </a:prstGeom>
        </p:spPr>
        <p:txBody>
          <a:bodyPr wrap="square">
            <a:spAutoFit/>
          </a:bodyPr>
          <a:lstStyle/>
          <a:p>
            <a:pPr>
              <a:lnSpc>
                <a:spcPct val="150000"/>
              </a:lnSpc>
            </a:pPr>
            <a:r>
              <a:rPr lang="zh-CN" altLang="en-US" sz="2000" dirty="0">
                <a:latin typeface="微软雅黑" pitchFamily="34" charset="-122"/>
                <a:ea typeface="微软雅黑" pitchFamily="34" charset="-122"/>
              </a:rPr>
              <a:t>基于项目的协同过滤推荐的基本原理也是类似的，只是说它使用所有用户对物品或者信息的偏好，发现物品和物品之间的相似度，然后根据用户的历史</a:t>
            </a:r>
            <a:r>
              <a:rPr lang="zh-CN" altLang="en-US" sz="2000" dirty="0" smtClean="0">
                <a:latin typeface="微软雅黑" pitchFamily="34" charset="-122"/>
                <a:ea typeface="微软雅黑" pitchFamily="34" charset="-122"/>
              </a:rPr>
              <a:t>偏好信息</a:t>
            </a:r>
            <a:r>
              <a:rPr lang="zh-CN" altLang="en-US" sz="2000" dirty="0">
                <a:latin typeface="微软雅黑" pitchFamily="34" charset="-122"/>
                <a:ea typeface="微软雅黑" pitchFamily="34" charset="-122"/>
              </a:rPr>
              <a:t>，将类似的物品推荐给</a:t>
            </a:r>
            <a:r>
              <a:rPr lang="zh-CN" altLang="en-US" sz="2000" dirty="0" smtClean="0">
                <a:latin typeface="微软雅黑" pitchFamily="34" charset="-122"/>
                <a:ea typeface="微软雅黑" pitchFamily="34" charset="-122"/>
              </a:rPr>
              <a:t>用户。</a:t>
            </a:r>
            <a:endParaRPr lang="zh-CN" altLang="en-US" sz="2000" dirty="0">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399" y="1748791"/>
            <a:ext cx="5331141" cy="351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3266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880</Words>
  <Application>Microsoft Office PowerPoint</Application>
  <PresentationFormat>自定义</PresentationFormat>
  <Paragraphs>227</Paragraphs>
  <Slides>37</Slides>
  <Notes>36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2_自定义设计方案</vt:lpstr>
      <vt:lpstr>Equation.KSEE3</vt:lpstr>
      <vt:lpstr>PowerPoint 演示文稿</vt:lpstr>
      <vt:lpstr>PowerPoint 演示文稿</vt:lpstr>
      <vt:lpstr>PowerPoint 演示文稿</vt:lpstr>
      <vt:lpstr> 什么是Mahout</vt:lpstr>
      <vt:lpstr> Mahout主要部分</vt:lpstr>
      <vt:lpstr> Mahout能做什么</vt:lpstr>
      <vt:lpstr> 协同过滤（推荐引擎）</vt:lpstr>
      <vt:lpstr> 基于用户的协同过滤推荐</vt:lpstr>
      <vt:lpstr> 基于项目的协同过滤推荐</vt:lpstr>
      <vt:lpstr> 聚类</vt:lpstr>
      <vt:lpstr> 聚类</vt:lpstr>
      <vt:lpstr> 分类</vt:lpstr>
      <vt:lpstr> 分类</vt:lpstr>
      <vt:lpstr>PowerPoint 演示文稿</vt:lpstr>
      <vt:lpstr> Taste简介</vt:lpstr>
      <vt:lpstr> Taste的核心组件</vt:lpstr>
      <vt:lpstr> 数据模型</vt:lpstr>
      <vt:lpstr> 数据模型</vt:lpstr>
      <vt:lpstr>  相似度</vt:lpstr>
      <vt:lpstr>  相似度</vt:lpstr>
      <vt:lpstr> 最近邻域</vt:lpstr>
      <vt:lpstr>  推荐引擎</vt:lpstr>
      <vt:lpstr>  推荐引擎</vt:lpstr>
      <vt:lpstr>  推荐系统评测</vt:lpstr>
      <vt:lpstr>PowerPoint 演示文稿</vt:lpstr>
      <vt:lpstr>构建电影推荐引擎</vt:lpstr>
      <vt:lpstr>导入mahout依赖</vt:lpstr>
      <vt:lpstr>获取电影评分数据</vt:lpstr>
      <vt:lpstr>获取电影评分数据</vt:lpstr>
      <vt:lpstr>编写基于用户的推荐</vt:lpstr>
      <vt:lpstr> 运行结果</vt:lpstr>
      <vt:lpstr>编写基于物品的推荐</vt:lpstr>
      <vt:lpstr>运行结果</vt:lpstr>
      <vt:lpstr>评价推荐模型</vt:lpstr>
      <vt:lpstr>获取推荐的查准率和查全率</vt:lpstr>
      <vt:lpstr> 正确率与召回率</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xjx</cp:lastModifiedBy>
  <cp:revision>130</cp:revision>
  <dcterms:created xsi:type="dcterms:W3CDTF">2015-05-05T08:02:00Z</dcterms:created>
  <dcterms:modified xsi:type="dcterms:W3CDTF">2018-08-19T05:09:18Z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