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708" r:id="rId4"/>
  </p:sldMasterIdLst>
  <p:sldIdLst>
    <p:sldId id="369" r:id="rId5"/>
    <p:sldId id="456" r:id="rId6"/>
    <p:sldId id="552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2" d="100"/>
          <a:sy n="82" d="100"/>
        </p:scale>
        <p:origin x="-739" y="-86"/>
      </p:cViewPr>
      <p:guideLst>
        <p:guide orient="horz" pos="2273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英译汉 </a:t>
            </a:r>
            <a:r>
              <a:rPr lang="en-US" altLang="zh-CN" dirty="0" smtClean="0"/>
              <a:t>1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7435" y="908720"/>
            <a:ext cx="11184565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.He 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 the only Chinese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800" b="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who 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has ever won the award.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答案：他是唯一</a:t>
            </a:r>
            <a:r>
              <a:rPr lang="zh-CN" altLang="en-US" sz="2800" b="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获得过这个荣誉的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中国人。</a:t>
            </a:r>
            <a:endParaRPr lang="en-US" altLang="zh-CN" sz="2800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顺序提前</a:t>
            </a:r>
            <a:endParaRPr lang="en-US" altLang="zh-CN" sz="2800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only</a:t>
            </a: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翻出来</a:t>
            </a:r>
            <a:endParaRPr lang="en-US" altLang="zh-CN" sz="2800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9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07435" y="908720"/>
            <a:ext cx="11184565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.He 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lives in a small room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altLang="zh-CN" sz="2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with </a:t>
            </a:r>
            <a:r>
              <a:rPr lang="en-US" altLang="zh-CN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only one small window.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答案：他住在一间只有一个小窗户的小房间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里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还是</a:t>
            </a:r>
            <a:r>
              <a:rPr lang="en-US" altLang="zh-CN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room </a:t>
            </a:r>
            <a:r>
              <a:rPr lang="zh-CN" altLang="en-US" sz="2800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名词后面的修饰词放到前面翻。</a:t>
            </a:r>
            <a:endParaRPr lang="en-US" altLang="zh-CN" sz="2800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272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.When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I just gone out of the building,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began to rain.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答案：我刚走出大楼，天就下雨了。</a:t>
            </a: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技巧：跟着原句，断句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词汇：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build      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建筑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v.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building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建筑物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n.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begin-began-begun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开始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v.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begin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to do</a:t>
            </a:r>
            <a:endParaRPr lang="zh-CN" altLang="en-US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00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.Fred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a hardworking student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he soon came out first in the class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：弗瑞德是一个学习十分用功的学生，所以不久他就成了班里学习最好的学生。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词汇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Hardworking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努力的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hard+work+ing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昨天的句子：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Peter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worked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fast with the 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maths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problems </a:t>
            </a:r>
            <a:r>
              <a:rPr lang="en-US" altLang="zh-CN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_that_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a lot of mistakes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So+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形容词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+that+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句子，表示结果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such+a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/an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名词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+that+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句子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Fred was so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hardworking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that he soon came out first in the class.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3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was having a nap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suddenly the telephone rang.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答案：我在睡觉时，电话铃突然响了。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词汇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telephone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电话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tele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电的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+phone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television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电视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tele+vision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看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32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052736"/>
            <a:ext cx="10287000" cy="5143500"/>
          </a:xfrm>
        </p:spPr>
        <p:txBody>
          <a:bodyPr/>
          <a:lstStyle/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1.He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has taught English in this university ever since he moved to this city.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2.Don't you think smoking is harmful to your health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3. We should encourage him to have confidence in himself.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4. .Students can study by themselves through school network.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5.But competitive swimming is just over one hundred years old.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6.The traffic jams during morning and afternoon rush hours are a headache in big cities now.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665" y="812800"/>
            <a:ext cx="1045146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[sens] n.官能， 感官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['siŋɡl] adj.单一的， 单个的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[sɔ:s] n.来源， 出处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[tek'nɔlədʒi] n.科技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[trʌst] n.信任， 信赖， 相信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[ik'sept] vt.不包括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例：The suit is quite satisfactory except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color.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passage ['pæsidʒ] n. (文章的)一段，一节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author['ɔ:θə] n.著作家，作者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['taitl] n.题目，标题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[dis'kraib] vt.描写，叙述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['iləstreit] vt.说明，阐明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statement['steitmənt] n.声明，陈述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56350" y="812800"/>
            <a:ext cx="6078220" cy="5746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 [iks'pres] vt.表达，陈述，表示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 ['sʌməri] n.摘要，概要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point [pɔint] n.要点， 重点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purpose ['pə:pəs] n.目的，意图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tone [təun] n.腔调，语气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attitude ['ætitju:d] n.态度，看法，倾向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subject ['sʌbdʒikt] n.主题，题目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paragraph ['pærəɡrɑ:f] n.段落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discuss [dis'kʌs] vt. &amp; vi.谈论， 讨论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focus ['fəukəs] vi. (使)集中，(使)聚集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false [fɔ:ls] adj.不真实的，错误的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mention ['menʃən] vt.提到，说起 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 [ri'fə:] vi.提到，指的是</a:t>
            </a: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suggest [sə'dʒest] vt.建议， 提议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41" y="1116236"/>
            <a:ext cx="8496944" cy="525938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英译汉考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道题，每题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分，共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扣分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制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断句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句子主干  细节</a:t>
            </a:r>
            <a:endParaRPr lang="zh-CN" b="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endParaRPr lang="en-US" altLang="zh-CN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Life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meaningless without a purpose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没有目标的生活是毫无意义的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didn’t need to attend the meeting.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他没必要参加那个会议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prefers coffee to tea.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与茶相比</a:t>
            </a:r>
            <a:r>
              <a:rPr lang="en-US" altLang="zh-CN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，他更喜欢咖啡</a:t>
            </a:r>
            <a:r>
              <a:rPr lang="en-US" altLang="zh-CN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en-US" altLang="zh-CN" b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b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0281" y="148382"/>
            <a:ext cx="7715250" cy="598487"/>
          </a:xfrm>
        </p:spPr>
        <p:txBody>
          <a:bodyPr/>
          <a:lstStyle/>
          <a:p>
            <a:r>
              <a:rPr lang="zh-CN" altLang="en-US" b="1" dirty="0" smtClean="0"/>
              <a:t>英译汉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443663" y="9422230"/>
            <a:ext cx="4572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1.  I'm </a:t>
            </a:r>
            <a:r>
              <a:rPr lang="en-US" altLang="zh-CN" sz="3200" b="0" dirty="0">
                <a:latin typeface="Times New Roman" pitchFamily="18" charset="0"/>
                <a:cs typeface="Times New Roman" pitchFamily="18" charset="0"/>
              </a:rPr>
              <a:t>having a headache now.</a:t>
            </a:r>
          </a:p>
          <a:p>
            <a:pPr marL="0" indent="0">
              <a:buNone/>
            </a:pP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：我现在有点头疼。</a:t>
            </a:r>
          </a:p>
          <a:p>
            <a:pPr marL="0" indent="0">
              <a:buNone/>
            </a:pP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词汇：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headache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头疼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head 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头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ache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疼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又如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stomachache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胃疼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b="0" dirty="0" err="1" smtClean="0">
                <a:latin typeface="Times New Roman" pitchFamily="18" charset="0"/>
                <a:cs typeface="Times New Roman" pitchFamily="18" charset="0"/>
              </a:rPr>
              <a:t>stomach+ache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英译汉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92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99" y="928688"/>
            <a:ext cx="10616108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Bill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hit his car into a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wall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last night.</a:t>
            </a:r>
          </a:p>
          <a:p>
            <a:pPr marL="0" indent="0">
              <a:buNone/>
            </a:pP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sz="2200" b="0" dirty="0">
                <a:latin typeface="Times New Roman" pitchFamily="18" charset="0"/>
                <a:cs typeface="Times New Roman" pitchFamily="18" charset="0"/>
              </a:rPr>
              <a:t>：昨晚比尔开车时车撞到了墙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上。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解析：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遇到时间词，可提前到句首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     last night 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昨晚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2. Hit 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本义 打</a:t>
            </a: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   hit into </a:t>
            </a:r>
            <a:r>
              <a:rPr lang="zh-CN" altLang="en-US" sz="2200" b="0" dirty="0" smtClean="0">
                <a:latin typeface="Times New Roman" pitchFamily="18" charset="0"/>
                <a:cs typeface="Times New Roman" pitchFamily="18" charset="0"/>
              </a:rPr>
              <a:t>撞 </a:t>
            </a:r>
            <a:r>
              <a:rPr lang="en-US" altLang="zh-CN" sz="2200" b="0" dirty="0" smtClean="0">
                <a:latin typeface="Times New Roman" pitchFamily="18" charset="0"/>
                <a:cs typeface="Times New Roman" pitchFamily="18" charset="0"/>
              </a:rPr>
              <a:t>hit into a tree</a:t>
            </a:r>
          </a:p>
          <a:p>
            <a:pPr marL="0" indent="0">
              <a:buNone/>
            </a:pP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2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01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.This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TV channel has too many commercials.</a:t>
            </a:r>
          </a:p>
          <a:p>
            <a:pPr marL="0" indent="0">
              <a:buNone/>
            </a:pP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答案：这个电视台频道广告太多了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解析：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sz="2800" b="0" u="sng" dirty="0" smtClean="0">
                <a:latin typeface="Times New Roman" pitchFamily="18" charset="0"/>
                <a:cs typeface="Times New Roman" pitchFamily="18" charset="0"/>
              </a:rPr>
              <a:t>merc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ial 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商业的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    commerce   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商业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    trade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贸易  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    export 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出口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vs. import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进口</a:t>
            </a:r>
            <a:endParaRPr lang="en-US" altLang="zh-CN" sz="2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80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5784" y="908720"/>
            <a:ext cx="11576216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. Would you please help me with this heavy box?</a:t>
            </a: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    答案</a:t>
            </a:r>
            <a:r>
              <a:rPr lang="zh-CN" altLang="en-US" sz="2800" b="0" dirty="0">
                <a:latin typeface="Times New Roman" pitchFamily="18" charset="0"/>
                <a:cs typeface="Times New Roman" pitchFamily="18" charset="0"/>
              </a:rPr>
              <a:t>：你能帮我抬一下这个沉箱子吗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？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    解析：注意保留问句语气。 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        help sb. with </a:t>
            </a:r>
            <a:r>
              <a:rPr lang="en-US" altLang="zh-CN" sz="2800" b="0" dirty="0" err="1" smtClean="0">
                <a:latin typeface="Times New Roman" pitchFamily="18" charset="0"/>
                <a:cs typeface="Times New Roman" pitchFamily="18" charset="0"/>
              </a:rPr>
              <a:t>sth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zh-CN" altLang="en-US" sz="2800" b="0" dirty="0" smtClean="0">
                <a:latin typeface="Times New Roman" pitchFamily="18" charset="0"/>
                <a:cs typeface="Times New Roman" pitchFamily="18" charset="0"/>
              </a:rPr>
              <a:t>帮某人做某事</a:t>
            </a: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              help him with English homework</a:t>
            </a:r>
          </a:p>
          <a:p>
            <a:pPr marL="0" indent="0">
              <a:buNone/>
            </a:pPr>
            <a:endParaRPr lang="en-US" altLang="zh-CN" sz="28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5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0" dirty="0" smtClean="0">
                <a:latin typeface="+mn-ea"/>
                <a:ea typeface="+mn-ea"/>
                <a:cs typeface="Times New Roman" pitchFamily="18" charset="0"/>
              </a:rPr>
              <a:t>I 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have a book.            </a:t>
            </a:r>
            <a:r>
              <a:rPr lang="zh-CN" altLang="en-US" sz="2800" b="0" dirty="0" smtClean="0">
                <a:latin typeface="+mn-ea"/>
                <a:ea typeface="+mn-ea"/>
                <a:cs typeface="Times New Roman" pitchFamily="18" charset="0"/>
              </a:rPr>
              <a:t>我</a:t>
            </a: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有一本书</a:t>
            </a:r>
          </a:p>
          <a:p>
            <a:pPr marL="0" indent="0">
              <a:buNone/>
            </a:pP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The book is interesting.  </a:t>
            </a:r>
            <a:r>
              <a:rPr lang="zh-CN" altLang="en-US" sz="2800" b="0" dirty="0">
                <a:latin typeface="+mn-ea"/>
                <a:ea typeface="+mn-ea"/>
                <a:cs typeface="Times New Roman" pitchFamily="18" charset="0"/>
              </a:rPr>
              <a:t>这本书很有趣</a:t>
            </a:r>
          </a:p>
          <a:p>
            <a:pPr marL="0" indent="0">
              <a:buNone/>
            </a:pP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I have  a book</a:t>
            </a:r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 that/which </a:t>
            </a:r>
            <a:r>
              <a:rPr lang="en-US" altLang="zh-CN" sz="2800" b="0" dirty="0">
                <a:latin typeface="+mn-ea"/>
                <a:ea typeface="+mn-ea"/>
                <a:cs typeface="Times New Roman" pitchFamily="18" charset="0"/>
              </a:rPr>
              <a:t>is interesting.</a:t>
            </a:r>
          </a:p>
          <a:p>
            <a:pPr marL="0" indent="0">
              <a:buNone/>
            </a:pP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  <a:cs typeface="Times New Roman" pitchFamily="18" charset="0"/>
              </a:rPr>
              <a:t>               关系词</a:t>
            </a:r>
            <a:endParaRPr lang="en-US" altLang="zh-CN" sz="2800" dirty="0" smtClean="0">
              <a:solidFill>
                <a:srgbClr val="C00000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  <a:ea typeface="+mn-ea"/>
                <a:cs typeface="Times New Roman" pitchFamily="18" charset="0"/>
              </a:rPr>
              <a:t>选择题里考的是关系词用什么，</a:t>
            </a:r>
            <a:endParaRPr lang="en-US" altLang="zh-CN" sz="2800" dirty="0" smtClean="0">
              <a:latin typeface="+mn-ea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英译</a:t>
            </a:r>
            <a:r>
              <a:rPr lang="zh-CN" altLang="en-US" sz="2800" dirty="0" smtClean="0">
                <a:latin typeface="+mn-ea"/>
                <a:ea typeface="+mn-ea"/>
                <a:cs typeface="Times New Roman" pitchFamily="18" charset="0"/>
              </a:rPr>
              <a:t>汉里看清句子结构</a:t>
            </a:r>
            <a:endParaRPr lang="zh-CN" altLang="en-US" sz="2800" dirty="0">
              <a:latin typeface="+mn-ea"/>
              <a:ea typeface="+mn-ea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445" y="188641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复杂句：有从句的情况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5467" y="980728"/>
            <a:ext cx="102870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.She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likes to help any one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800" b="0" dirty="0" smtClean="0">
                <a:latin typeface="Times New Roman" pitchFamily="18" charset="0"/>
                <a:cs typeface="Times New Roman" pitchFamily="18" charset="0"/>
              </a:rPr>
              <a:t> who </a:t>
            </a:r>
            <a:r>
              <a:rPr lang="en-US" altLang="zh-CN" sz="2800" b="0" dirty="0">
                <a:latin typeface="Times New Roman" pitchFamily="18" charset="0"/>
                <a:cs typeface="Times New Roman" pitchFamily="18" charset="0"/>
              </a:rPr>
              <a:t>is in difficulty.</a:t>
            </a:r>
          </a:p>
          <a:p>
            <a:pPr marL="0" indent="0">
              <a:buNone/>
            </a:pPr>
            <a:endParaRPr lang="en-US" altLang="zh-CN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答案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：她乐意帮助任何</a:t>
            </a:r>
            <a:r>
              <a:rPr lang="zh-CN" altLang="en-US" b="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一个有困难的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人。</a:t>
            </a: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技巧：把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who/which/that</a:t>
            </a: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后面的部分放到名词前说</a:t>
            </a:r>
            <a:endParaRPr lang="en-US" altLang="zh-CN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itchFamily="18" charset="0"/>
                <a:cs typeface="Times New Roman" pitchFamily="18" charset="0"/>
              </a:rPr>
              <a:t>词汇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       difficult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困难的 </a:t>
            </a:r>
            <a:r>
              <a:rPr lang="en-US" altLang="zh-CN" b="0" dirty="0" err="1">
                <a:latin typeface="Times New Roman" pitchFamily="18" charset="0"/>
                <a:cs typeface="Times New Roman" pitchFamily="18" charset="0"/>
              </a:rPr>
              <a:t>adj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            difficulty 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困难 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8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950</Words>
  <Application>Microsoft Office PowerPoint</Application>
  <PresentationFormat>自定义</PresentationFormat>
  <Paragraphs>126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Office 主题</vt:lpstr>
      <vt:lpstr>2_Office 主题</vt:lpstr>
      <vt:lpstr>1_Office 主题</vt:lpstr>
      <vt:lpstr>12_Office 主题</vt:lpstr>
      <vt:lpstr>统考英语辅导</vt:lpstr>
      <vt:lpstr>单词小测</vt:lpstr>
      <vt:lpstr>英译汉</vt:lpstr>
      <vt:lpstr>英译汉</vt:lpstr>
      <vt:lpstr> </vt:lpstr>
      <vt:lpstr> </vt:lpstr>
      <vt:lpstr> </vt:lpstr>
      <vt:lpstr>PowerPoint 演示文稿</vt:lpstr>
      <vt:lpstr> </vt:lpstr>
      <vt:lpstr> </vt:lpstr>
      <vt:lpstr> </vt:lpstr>
      <vt:lpstr> </vt:lpstr>
      <vt:lpstr> </vt:lpstr>
      <vt:lpstr> 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Y50C</cp:lastModifiedBy>
  <cp:revision>238</cp:revision>
  <dcterms:created xsi:type="dcterms:W3CDTF">1900-01-01T00:00:00Z</dcterms:created>
  <dcterms:modified xsi:type="dcterms:W3CDTF">2019-08-19T13:43:51Z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