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sldIdLst>
    <p:sldId id="369" r:id="rId5"/>
    <p:sldId id="558" r:id="rId6"/>
    <p:sldId id="552" r:id="rId7"/>
    <p:sldId id="553" r:id="rId8"/>
    <p:sldId id="557" r:id="rId9"/>
    <p:sldId id="554" r:id="rId10"/>
    <p:sldId id="555" r:id="rId11"/>
    <p:sldId id="556" r:id="rId12"/>
    <p:sldId id="502" r:id="rId13"/>
    <p:sldId id="503" r:id="rId14"/>
    <p:sldId id="504" r:id="rId15"/>
    <p:sldId id="505" r:id="rId16"/>
    <p:sldId id="506" r:id="rId17"/>
    <p:sldId id="507" r:id="rId18"/>
    <p:sldId id="508" r:id="rId19"/>
    <p:sldId id="509" r:id="rId20"/>
    <p:sldId id="510" r:id="rId21"/>
    <p:sldId id="512" r:id="rId22"/>
    <p:sldId id="514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82" d="100"/>
          <a:sy n="82" d="100"/>
        </p:scale>
        <p:origin x="-739" y="-86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9576" y="1700808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ea"/>
                <a:ea typeface="+mj-ea"/>
              </a:rPr>
              <a:t>统考英语辅导</a:t>
            </a:r>
            <a:endParaRPr lang="zh-CN" altLang="en-US" sz="4800" dirty="0">
              <a:latin typeface="+mj-ea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5560" y="4077072"/>
            <a:ext cx="7750175" cy="857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dirty="0" smtClean="0"/>
              <a:t>词汇与结构</a:t>
            </a:r>
            <a:r>
              <a:rPr lang="en-US" altLang="zh-CN" dirty="0" smtClean="0"/>
              <a:t>2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14475" y="732155"/>
            <a:ext cx="8930640" cy="5143500"/>
          </a:xfrm>
        </p:spPr>
        <p:txBody>
          <a:bodyPr/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-Is Linda good at singing?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-Yes, she is. We often hear her _____in her room.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A.to sing				B.sang		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C.sing				            D.sings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解析：我们经常听到她在房间唱歌。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 sb do sth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听到某人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用原形表示经常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0" indent="0" algn="l">
              <a:buFont typeface="Wingdings" panose="05000000000000000000" charset="0"/>
              <a:buNone/>
            </a:pP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22170" y="214313"/>
            <a:ext cx="7715250" cy="59848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14475" y="732155"/>
            <a:ext cx="8930640" cy="5143500"/>
          </a:xfrm>
        </p:spPr>
        <p:txBody>
          <a:bodyPr/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The car accident happened at _______crossroads a few metres away from_______bank.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A.the; /				B./; a				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C./; the				D.the; the</a:t>
            </a:r>
          </a:p>
          <a:p>
            <a:pPr marL="0" indent="0" algn="l">
              <a:buFont typeface="Wingdings" panose="05000000000000000000" charset="0"/>
              <a:buNone/>
            </a:pP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22170" y="214313"/>
            <a:ext cx="7715250" cy="59848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14475" y="732155"/>
            <a:ext cx="8930640" cy="5143500"/>
          </a:xfrm>
        </p:spPr>
        <p:txBody>
          <a:bodyPr/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The car accident happened at _______crossroads a few metres away from_______bank.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A.the; /				B./; a				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C./; the				D.the; the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解析：考察冠词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定冠词和不定冠词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定冠词表示特指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22170" y="214313"/>
            <a:ext cx="7715250" cy="59848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3230" y="942340"/>
            <a:ext cx="8765540" cy="5647690"/>
          </a:xfrm>
        </p:spPr>
        <p:txBody>
          <a:bodyPr/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13.-Have you got _____E-mail address?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-Yes, mine is Li Ping @ yahoo.com.cn.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A.the				B.an				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C.a					D./</a:t>
            </a:r>
          </a:p>
          <a:p>
            <a:pPr marL="0" indent="0" algn="l">
              <a:buFont typeface="Wingdings" panose="05000000000000000000" charset="0"/>
              <a:buNone/>
            </a:pP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3230" y="942340"/>
            <a:ext cx="8765540" cy="5647690"/>
          </a:xfrm>
        </p:spPr>
        <p:txBody>
          <a:bodyPr/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13.-Have you got _____E-mail address?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-Yes, mine is Li Ping @ yahoo.com.cn.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A.the				B.an				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C.a					D./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解析：依旧考察冠词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an+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以元音开头的单词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 i o u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apple     an e-mail address    an interview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740" y="929005"/>
            <a:ext cx="9344025" cy="5739130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14. Every morning Mr. Smith takes a ______to his office. 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A.20 minutes' walk		B.20 minute's walk		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C.20-minutes walk		D.20-minute walk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740" y="929005"/>
            <a:ext cx="9344025" cy="5739130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14. Every morning Mr. Smith takes a ______to his office. 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A.20 minutes' walk		B.20 minute's walk		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C.20-minutes walk		D.20-minute walk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解析：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数字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单位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ten-year old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165" y="929640"/>
            <a:ext cx="8789670" cy="59461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Small arms _______ often carried by the soldiers.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A.are				B.has				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C.was				D.have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165" y="929640"/>
            <a:ext cx="8789670" cy="59461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I gave Grace a present but she gave me nothing ________.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A.in return			B.in turn			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C.in advance			D.in short 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17.Never before ____see such a terrible car accident on the road!</a:t>
            </a: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I have </a:t>
            </a: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B. have I</a:t>
            </a: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C. I did</a:t>
            </a: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D. did 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825" y="971550"/>
            <a:ext cx="9912350" cy="6138545"/>
          </a:xfrm>
        </p:spPr>
        <p:txBody>
          <a:bodyPr/>
          <a:lstStyle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society [sə'saiəti] n.社会，社团， 协会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audience ['ɔ:djəns] n.观众， 听众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[əd'vɑ:ns] vt. &amp; vi. (使)前进，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促进；vt.提出提前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例：I need to plan it in advance. 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[fʌn] n.乐趣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overcome [,əuvə'kʌm] vt.战胜，克服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 [ri'mein] vi.留下，剩下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friendship ['frendʃip] n.友情， 友谊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[ə'tʃi:v] vt.取得， 获得，实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现；vi.达到预期的目的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[is'tæbliʃ] vt.建立， 成立 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treasure ['treʒə] n.金银财宝，宝藏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54395" y="908050"/>
            <a:ext cx="6078220" cy="5342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leisure ['leʒə] n.空闲时间，悠闲， 安 逸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health [helθ] n.健康， 卫生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nowadays ['nauədeiz] adv.现今，现在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vegetable ['vedʒitəbl] n.蔬菜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fruit [fru:t] n.成果， 结果，水果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habit ['hæbit] n.习惯， 习性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pronounce [prə'nauns] vt. &amp; vi.发音，读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comfort ['kʌmfət] n.舒服，安逸，舒适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thousand ['θaʊzənd] n.一千，一千个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 [kən'diʃn] n.状况， 状态，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健康状况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share [ʃɛə] vt. &amp; vi.共有，共用，均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摊，参与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346835" y="150813"/>
            <a:ext cx="7715250" cy="598487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单词小测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/>
        </p:nvSpPr>
        <p:spPr bwMode="auto">
          <a:xfrm>
            <a:off x="569401" y="966131"/>
            <a:ext cx="9285851" cy="4926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73050" lvl="0" indent="0" algn="just">
              <a:lnSpc>
                <a:spcPts val="2800"/>
              </a:lnSpc>
              <a:spcBef>
                <a:spcPts val="1800"/>
              </a:spcBef>
              <a:spcAft>
                <a:spcPts val="500"/>
              </a:spcAft>
              <a:buFont typeface="Arial" panose="020B0604020202020204" pitchFamily="34" charset="0"/>
              <a:buNone/>
            </a:pPr>
            <a:endParaRPr lang="zh-CN" altLang="en-US" sz="2800" dirty="0" smtClean="0">
              <a:solidFill>
                <a:srgbClr val="000000"/>
              </a:solidFill>
              <a:ea typeface="Arial Unicode MS" panose="020B0604020202020204" charset="-122"/>
              <a:cs typeface="Arial" panose="020B0604020202020204" pitchFamily="34" charset="0"/>
              <a:sym typeface="Calibri" panose="020F0502020204030204" charset="0"/>
            </a:endParaRP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   They grey building is the place where the workers live, and the 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    white building is the place where the spare parts _______ .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A. are producing		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B. are produced		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C. produced	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D. being produced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endParaRPr lang="en-US" altLang="zh-CN" sz="2200" dirty="0" smtClean="0">
              <a:ea typeface="Arial Unicode MS" panose="020B0604020202020204" charset="-122"/>
              <a:cs typeface="Arial" panose="020B0604020202020204" pitchFamily="34" charset="0"/>
              <a:sym typeface="Calibri" panose="020F0502020204030204" charset="0"/>
            </a:endParaRP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   Once environmental damage _______ , it takes many years for the 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    system to recover. 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A. is to do			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B. does			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C. had done	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D. is done</a:t>
            </a:r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 bwMode="auto">
          <a:xfrm>
            <a:off x="310059" y="-146361"/>
            <a:ext cx="10779125" cy="1336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>
              <a:lnSpc>
                <a:spcPct val="90000"/>
              </a:lnSpc>
              <a:defRPr/>
            </a:pP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微软雅黑" panose="020B0503020204020204" charset="-122"/>
              </a:rPr>
              <a:t> </a:t>
            </a: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微软雅黑" panose="020B0503020204020204" charset="-122"/>
              </a:rPr>
              <a:t>被动语态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/>
        </p:nvSpPr>
        <p:spPr bwMode="auto">
          <a:xfrm>
            <a:off x="659765" y="965835"/>
            <a:ext cx="9633585" cy="49256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charset="0"/>
              </a:rPr>
              <a:t>1. “A + be +形容词比较级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charset="0"/>
              </a:rPr>
              <a:t>er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charset="0"/>
              </a:rPr>
              <a:t> + than + B” 意思为 A比B更……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charset="0"/>
              </a:rPr>
              <a:t>This tree is taller than that one. 这棵树比那棵树高。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Calibri" panose="020F0502020204030204" charset="0"/>
            </a:endParaRP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charset="0"/>
              </a:rPr>
              <a:t>2. “the +比较级……, the+比较级”，表示“越……越……”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charset="0"/>
              </a:rPr>
              <a:t>the more... the more...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Calibri" panose="020F0502020204030204" charset="0"/>
            </a:endParaRP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charset="0"/>
              </a:rPr>
              <a:t>The more money you make, the more you spend.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charset="0"/>
              </a:rPr>
              <a:t>钱你赚得越多，花得越多。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Calibri" panose="020F0502020204030204" charset="0"/>
            </a:endParaRP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charset="0"/>
              </a:rPr>
              <a:t>3.形容词、副词的最高级形式主要用来表示三者或三者以上人或事物的比较，表示“最……”的意思。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charset="0"/>
              </a:rPr>
              <a:t>est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Calibri" panose="020F0502020204030204" charset="0"/>
            </a:endParaRP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charset="0"/>
              </a:rPr>
              <a:t>句子中有表示范围的词或短语。如：of the three, in our class等等。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charset="0"/>
              </a:rPr>
              <a:t>He is the tallest in our class.  他在我们班里是最高的。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Calibri" panose="020F0502020204030204" charset="0"/>
            </a:endParaRP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charset="0"/>
              </a:rPr>
              <a:t>4. 两者相比（甲=乙），用“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charset="0"/>
              </a:rPr>
              <a:t>as+原级+as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charset="0"/>
              </a:rPr>
              <a:t>”表示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charset="0"/>
              </a:rPr>
              <a:t>Tom is as tall as Mike.    </a:t>
            </a: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543739" y="-200146"/>
            <a:ext cx="10779125" cy="1336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>
              <a:lnSpc>
                <a:spcPct val="90000"/>
              </a:lnSpc>
              <a:defRPr/>
            </a:pPr>
            <a:r>
              <a:rPr kumimoji="1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微软雅黑" panose="020B0503020204020204" charset="-122"/>
              </a:rPr>
              <a:t>比较结构</a:t>
            </a:r>
            <a:endParaRPr kumimoji="1" lang="zh-CN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/>
        </p:nvSpPr>
        <p:spPr bwMode="auto">
          <a:xfrm>
            <a:off x="644331" y="1623291"/>
            <a:ext cx="9285851" cy="4926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      The harder you study, _______ you will learn. 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A. much				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B. many		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C. the more		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D. much more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endParaRPr lang="en-US" altLang="zh-CN" sz="2200" dirty="0" smtClean="0">
              <a:ea typeface="Arial Unicode MS" panose="020B0604020202020204" charset="-122"/>
              <a:cs typeface="Arial" panose="020B0604020202020204" pitchFamily="34" charset="0"/>
              <a:sym typeface="Calibri" panose="020F0502020204030204" charset="0"/>
            </a:endParaRP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      _______ you work, the more you can harvest. 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A. Hard			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B. Harder		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C. The harder		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D. The hardest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endParaRPr lang="en-US" altLang="zh-CN" sz="2200" dirty="0" smtClean="0">
              <a:ea typeface="Arial Unicode MS" panose="020B0604020202020204" charset="-122"/>
              <a:cs typeface="Arial" panose="020B0604020202020204" pitchFamily="34" charset="0"/>
              <a:sym typeface="Calibri" panose="020F0502020204030204" charset="0"/>
            </a:endParaRP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    </a:t>
            </a:r>
          </a:p>
        </p:txBody>
      </p:sp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543739" y="-200146"/>
            <a:ext cx="10779125" cy="1336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>
              <a:lnSpc>
                <a:spcPct val="90000"/>
              </a:lnSpc>
              <a:defRPr/>
            </a:pPr>
            <a:r>
              <a:rPr kumimoji="1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微软雅黑" panose="020B0503020204020204" charset="-122"/>
              </a:rPr>
              <a:t>比较结构</a:t>
            </a:r>
            <a:endParaRPr kumimoji="1" lang="zh-CN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/>
        </p:nvSpPr>
        <p:spPr bwMode="auto">
          <a:xfrm>
            <a:off x="-54169" y="1506451"/>
            <a:ext cx="9285851" cy="4926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73050" indent="0" algn="just">
              <a:lnSpc>
                <a:spcPts val="2800"/>
              </a:lnSpc>
              <a:spcBef>
                <a:spcPts val="1800"/>
              </a:spcBef>
              <a:spcAft>
                <a:spcPts val="500"/>
              </a:spcAft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the more the more</a:t>
            </a:r>
            <a:r>
              <a:rPr lang="zh-CN" altLang="en-US" sz="2800" dirty="0" smtClean="0">
                <a:solidFill>
                  <a:srgbClr val="000000"/>
                </a:solidFill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结构</a:t>
            </a:r>
            <a:r>
              <a:rPr lang="en-US" altLang="zh-CN" sz="2800" dirty="0" smtClean="0">
                <a:solidFill>
                  <a:srgbClr val="000000"/>
                </a:solidFill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+ </a:t>
            </a:r>
            <a:r>
              <a:rPr lang="zh-CN" altLang="en-US" sz="2800" dirty="0" smtClean="0">
                <a:solidFill>
                  <a:srgbClr val="000000"/>
                </a:solidFill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结合句意</a:t>
            </a:r>
          </a:p>
          <a:p>
            <a:pPr marL="273050" indent="0" algn="just">
              <a:lnSpc>
                <a:spcPts val="2800"/>
              </a:lnSpc>
              <a:spcBef>
                <a:spcPts val="1800"/>
              </a:spcBef>
              <a:spcAft>
                <a:spcPts val="500"/>
              </a:spcAft>
              <a:buFont typeface="Arial" panose="020B0604020202020204" pitchFamily="34" charset="0"/>
              <a:buNone/>
            </a:pPr>
            <a:endParaRPr lang="zh-CN" altLang="en-US" sz="2800" dirty="0" smtClean="0">
              <a:solidFill>
                <a:srgbClr val="000000"/>
              </a:solidFill>
              <a:ea typeface="Arial Unicode MS" panose="020B0604020202020204" charset="-122"/>
              <a:cs typeface="Arial" panose="020B0604020202020204" pitchFamily="34" charset="0"/>
              <a:sym typeface="Calibri" panose="020F0502020204030204" charset="0"/>
            </a:endParaRP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      The higher the temperature , _______ the liquid evaporates. 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A. the faster		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B. the more fast		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C. the slower	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D. the more slower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    </a:t>
            </a:r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543739" y="-200146"/>
            <a:ext cx="10779125" cy="1336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>
              <a:lnSpc>
                <a:spcPct val="90000"/>
              </a:lnSpc>
              <a:defRPr/>
            </a:pPr>
            <a:r>
              <a:rPr kumimoji="1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微软雅黑" panose="020B0503020204020204" charset="-122"/>
              </a:rPr>
              <a:t>比较结构</a:t>
            </a:r>
            <a:endParaRPr kumimoji="1" lang="zh-CN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/>
        </p:nvSpPr>
        <p:spPr bwMode="auto">
          <a:xfrm>
            <a:off x="204276" y="1455016"/>
            <a:ext cx="9285851" cy="4926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5305" lvl="0" indent="-262255" algn="just">
              <a:lnSpc>
                <a:spcPts val="2800"/>
              </a:lnSpc>
              <a:spcBef>
                <a:spcPts val="18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0000"/>
                </a:solidFill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as+</a:t>
            </a:r>
            <a:r>
              <a:rPr lang="zh-CN" altLang="en-US" sz="2800" dirty="0" smtClean="0">
                <a:solidFill>
                  <a:srgbClr val="000000"/>
                </a:solidFill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形容词</a:t>
            </a:r>
            <a:r>
              <a:rPr lang="en-US" altLang="zh-CN" sz="2800" dirty="0" smtClean="0">
                <a:solidFill>
                  <a:srgbClr val="000000"/>
                </a:solidFill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+as</a:t>
            </a:r>
          </a:p>
          <a:p>
            <a:pPr marL="535305" lvl="0" indent="-262255" algn="just">
              <a:lnSpc>
                <a:spcPts val="2800"/>
              </a:lnSpc>
              <a:spcBef>
                <a:spcPts val="18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Nancy is considered to be _______ the other students in her class.  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A. less intelligent	  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B. the most intelligent	  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C. intelligent as well   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D. as intelligent as</a:t>
            </a:r>
          </a:p>
          <a:p>
            <a:pPr marL="228600" indent="-228600"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     </a:t>
            </a:r>
          </a:p>
        </p:txBody>
      </p:sp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543739" y="-200146"/>
            <a:ext cx="10779125" cy="1336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>
              <a:lnSpc>
                <a:spcPct val="90000"/>
              </a:lnSpc>
              <a:defRPr/>
            </a:pPr>
            <a:r>
              <a:rPr kumimoji="1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微软雅黑" panose="020B0503020204020204" charset="-122"/>
              </a:rPr>
              <a:t>比较结构</a:t>
            </a:r>
            <a:endParaRPr kumimoji="1" lang="zh-CN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/>
        </p:nvSpPr>
        <p:spPr bwMode="auto">
          <a:xfrm>
            <a:off x="242376" y="1273406"/>
            <a:ext cx="9285851" cy="4926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5305" lvl="0" indent="-262255" algn="just">
              <a:lnSpc>
                <a:spcPct val="150000"/>
              </a:lnSpc>
              <a:spcBef>
                <a:spcPts val="18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000000"/>
                </a:solidFill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平行比较</a:t>
            </a:r>
          </a:p>
          <a:p>
            <a:pPr marL="228600" lvl="0" indent="-22860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           His salary as a driver is much higher than _______ . </a:t>
            </a:r>
          </a:p>
          <a:p>
            <a:pPr marL="228600" lvl="0" indent="-22860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A. a porter			</a:t>
            </a:r>
          </a:p>
          <a:p>
            <a:pPr marL="228600" lvl="0" indent="-22860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B. is a porter			</a:t>
            </a:r>
          </a:p>
          <a:p>
            <a:pPr marL="228600" lvl="0" indent="-22860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C. as a porter			</a:t>
            </a:r>
          </a:p>
          <a:p>
            <a:pPr marL="228600" lvl="0" indent="-22860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ea typeface="Arial Unicode MS" panose="020B0604020202020204" charset="-122"/>
                <a:cs typeface="Arial" panose="020B0604020202020204" pitchFamily="34" charset="0"/>
                <a:sym typeface="Calibri" panose="020F0502020204030204" charset="0"/>
              </a:rPr>
              <a:t>		D. that of a porter </a:t>
            </a:r>
          </a:p>
        </p:txBody>
      </p:sp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564694" y="-63621"/>
            <a:ext cx="10779125" cy="1336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>
              <a:lnSpc>
                <a:spcPct val="90000"/>
              </a:lnSpc>
              <a:defRPr/>
            </a:pPr>
            <a:r>
              <a:rPr kumimoji="1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微软雅黑" panose="020B0503020204020204" charset="-122"/>
              </a:rPr>
              <a:t>比较结构</a:t>
            </a:r>
            <a:endParaRPr kumimoji="1" lang="zh-CN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14475" y="953770"/>
            <a:ext cx="8930640" cy="5143500"/>
          </a:xfrm>
        </p:spPr>
        <p:txBody>
          <a:bodyPr/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-Is Linda good at singing?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-Yes, she is. We often hear her _____in her room.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A.to sing				B.sang		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C.sing				            D.sings</a:t>
            </a:r>
          </a:p>
          <a:p>
            <a:pPr marL="0" indent="0" algn="l">
              <a:buFont typeface="Wingdings" panose="05000000000000000000" charset="0"/>
              <a:buNone/>
            </a:pP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22170" y="214313"/>
            <a:ext cx="7715250" cy="59848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564694" y="-63621"/>
            <a:ext cx="10779125" cy="1336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>
              <a:lnSpc>
                <a:spcPct val="90000"/>
              </a:lnSpc>
              <a:defRPr/>
            </a:pPr>
            <a:r>
              <a:rPr kumimoji="1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微软雅黑" panose="020B0503020204020204" charset="-122"/>
              </a:rPr>
              <a:t>综合练习</a:t>
            </a:r>
            <a:endParaRPr kumimoji="1" lang="zh-CN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preset"/>
  <p:tag name="KSO_WM_TEMPLATE_INDEX" val="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preset"/>
  <p:tag name="KSO_WM_TEMPLATE_INDEX" val="2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724</Words>
  <Application>Microsoft Office PowerPoint</Application>
  <PresentationFormat>自定义</PresentationFormat>
  <Paragraphs>175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Office 主题</vt:lpstr>
      <vt:lpstr>2_Office 主题</vt:lpstr>
      <vt:lpstr>1_Office 主题</vt:lpstr>
      <vt:lpstr>3_Office 主题</vt:lpstr>
      <vt:lpstr>统考英语辅导</vt:lpstr>
      <vt:lpstr>单词小测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 </vt:lpstr>
      <vt:lpstr> </vt:lpstr>
      <vt:lpstr> </vt:lpstr>
      <vt:lpstr> </vt:lpstr>
      <vt:lpstr>PowerPoint 演示文稿</vt:lpstr>
      <vt:lpstr>PowerPoint 演示文稿</vt:lpstr>
      <vt:lpstr> </vt:lpstr>
      <vt:lpstr> 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 USER</dc:creator>
  <cp:lastModifiedBy>Y50C</cp:lastModifiedBy>
  <cp:revision>217</cp:revision>
  <dcterms:created xsi:type="dcterms:W3CDTF">1900-01-01T00:00:00Z</dcterms:created>
  <dcterms:modified xsi:type="dcterms:W3CDTF">2019-08-15T16:18:01Z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