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369" r:id="rId6"/>
    <p:sldId id="370" r:id="rId7"/>
    <p:sldId id="371" r:id="rId8"/>
    <p:sldId id="372" r:id="rId9"/>
    <p:sldId id="339" r:id="rId10"/>
    <p:sldId id="351" r:id="rId11"/>
    <p:sldId id="338" r:id="rId12"/>
    <p:sldId id="303" r:id="rId13"/>
    <p:sldId id="305" r:id="rId14"/>
    <p:sldId id="359" r:id="rId15"/>
    <p:sldId id="360" r:id="rId16"/>
    <p:sldId id="316" r:id="rId17"/>
    <p:sldId id="322" r:id="rId18"/>
    <p:sldId id="329" r:id="rId19"/>
    <p:sldId id="328" r:id="rId20"/>
    <p:sldId id="361" r:id="rId21"/>
    <p:sldId id="362" r:id="rId22"/>
    <p:sldId id="375" r:id="rId23"/>
    <p:sldId id="373" r:id="rId24"/>
    <p:sldId id="374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70" d="100"/>
          <a:sy n="70" d="100"/>
        </p:scale>
        <p:origin x="1428" y="66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语法</a:t>
            </a:r>
            <a:r>
              <a:rPr lang="en-US" altLang="zh-CN" dirty="0" smtClean="0"/>
              <a:t>3</a:t>
            </a:r>
            <a:r>
              <a:rPr lang="en-US" altLang="zh-CN" dirty="0" smtClean="0"/>
              <a:t>: 时态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968375"/>
            <a:ext cx="8013065" cy="529844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2.  I ____ an old friend of mine when I ______ in the street yesterday afternoon 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met... was walking            B. was meeting ... walked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was meeting ... was walking     D. met ... walked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解析：注意提示词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一般情况下，一般过去式时和过去进行时会同时出现，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从句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的动作先发生，并且是延续性的动词，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主句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用“一般过去时态”，注意带入句子意思再做题。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790" y="929005"/>
            <a:ext cx="8245475" cy="514350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3. The little girl was ______ her cat while her mother was _____ the piano 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playing … playing        B. playing … playing with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playing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…playing     D. playing with …playing with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如果主、从句的动作发生没有先、后关系，这时，主、从句用“一般过去时态”。但如果主，从句的动作同时发生，并且是延续性的动词，常用while连接主、从句。主、从句谓语动词都用过去进行时态.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75" y="955040"/>
            <a:ext cx="876554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（三）现在完成时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含义：现在完成时是“过去的动作或状态持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续到现在并且已经完成”，并对现在造成影响或后果。</a:t>
            </a:r>
            <a:endParaRPr lang="zh-CN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结构：主语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+have/has+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动词的过去分词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提示词：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already(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)/yet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（用于否定句中）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/recently/still/lately/for +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时间段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/since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过去时间点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" y="68580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John's father ____mathmatics in this school ever since he graduated from Harvard University.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taught     B. teaches     C. has taught      D. is teaching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解析：自从约翰的父亲从哈佛毕业后，他就一直在学校教数学。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 since+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过去的时间点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You'll never guess who I met today - my old teacher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We__for 20 years.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don't meet       B. haven't met   C. hadn't met     D. couldn't meet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解析：你猜不到我今天见到谁了，我的老师！我们已经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多年没见了。 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for+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一段时间用现在完成时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You'll never guess who I met yesterday- my old teacher</a:t>
            </a: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！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We__for 20 years.</a:t>
            </a:r>
            <a:endParaRPr lang="en-US" altLang="zh-CN" sz="22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85" y="857250"/>
            <a:ext cx="872363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（四）过去完成时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含义：表示在过去某一时间或动作之前已经发生或完成了的动作，它表示句子中描述的动作，发生在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过去的过去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结构：主语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+had+done</a:t>
            </a: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（动词的过去分词）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提示词：1. by the end of last+时间段. 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By the end of last term</a:t>
            </a: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</a:t>
            </a: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learned </a:t>
            </a: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 new words.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在上学期结束时，我们已经学了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个新单词。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By the time sb. +动词过去式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The bus had already left </a:t>
            </a: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time</a:t>
            </a: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got there.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当我到达那里时，公交车已经开走了。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857250"/>
            <a:ext cx="871220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We ____five English songs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of last term.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had learned    B. learned     C. have learned     D. will have learned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解析：我们再上学期结束之前已经学了五首英文歌了。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By+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过去时间点为过去完成时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of 1976, many buildings____built in the city.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Have been    B. have      C. had been    D. will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解析：在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1976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年结束时，城市里已经建成了许多建筑。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of..., 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表示过去的过去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时态练习：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750" y="1006475"/>
            <a:ext cx="8788400" cy="5066030"/>
          </a:xfrm>
        </p:spPr>
        <p:txBody>
          <a:bodyPr/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1. The sun ________ in the east.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A. is always rising     B. always is rising    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C. rises always     D. always rises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 talk so loudly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. Your father ________ 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sleeps     B. is sleeping     C. slept     D. had slept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last term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we ________ English for two years.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have studied     B. have been studied     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would studied     D. had studied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595" y="929005"/>
            <a:ext cx="8348980" cy="559562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arrived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, the dinner ________ 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already began     B. has already begun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had already begun     D. was just begun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5.She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been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here ________ 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after 1978     B. for 1978     C. in 1978     D. since 1978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Yesterday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a man ________ my car.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hite     B. hat     C. hitted     D. hit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795" y="1125220"/>
            <a:ext cx="9280525" cy="5143500"/>
          </a:xfrm>
        </p:spPr>
        <p:txBody>
          <a:bodyPr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7. They ________ to a new house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last month.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moves     B. move     C. moved     D. have moved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8. I ________ a college student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more than a year.</a:t>
            </a:r>
            <a:endParaRPr lang="en-US" altLang="zh-CN" b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became     B. have become     C. was     D. have been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9.If ________ , we'll stay at home.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it will rain     B. it's to rain     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it rains           D. it'll be raining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10. I fell and hurt myself while I ________ basketball yesterday.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was playing		B. am playing	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C. play				D. played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241935" y="323850"/>
          <a:ext cx="8660130" cy="607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030"/>
                <a:gridCol w="883920"/>
                <a:gridCol w="2887980"/>
                <a:gridCol w="2204720"/>
                <a:gridCol w="2062480"/>
              </a:tblGrid>
              <a:tr h="31432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一般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进行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完成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692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现在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基本形式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do/does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am/is/are doing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have/has done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33525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标志词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everyday每天, always一直, usually通常, often经常, seldom很少, once a week每周一次  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look！快看, listen ！听Now现在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already已经, yet尚未, since自从, so far迄今为止, for 3 years （已经）三年了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182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过去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基本形式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did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was/were doing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had done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139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标志词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yesterday昨天, last week上周, an hour ago 一小时前, the other day那天, in 1982在1982年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while/when当, at 7:00七点钟时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by截止到, before在…之前, until直到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18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将来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基本形式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 do/be going to do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000" b="1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203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Calibri" panose="020F0502020204030204" charset="0"/>
                        </a:rPr>
                        <a:t>标志词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tomorrow明天, next week下周, from now on从现在开始, in the future未来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2000" b="0"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65" y="936625"/>
            <a:ext cx="9159875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education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college/university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course/class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study/learn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73930" y="1090930"/>
            <a:ext cx="4969510" cy="4130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improve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remember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forget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plan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interesting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boring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easy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difficult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difficulty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articles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以write a book 写书为例，各时态下的基本句子形式为：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一般现在：I write a book. /         He writes a book once a month.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现在进行：I am writing a book. /    She is writing a book now.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现在完成：I have written a books./   He has written a books so far.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一般过去：I wrote a book yesterday.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过去进行：I was writing a book at 7:00 yesterday.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一般将来：I will write a book in the future.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565" y="936625"/>
            <a:ext cx="9159875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n. 教育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education 远程教育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college/university n.大学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course/class n.课程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n. 讲座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n. 知识（不可数）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n. 信息 （不可数）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n. 语言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n. 目标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 I learn how to set a goal. 我学会了如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何制定目标。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study/learn v. 学习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 v. 毕业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022215" y="936625"/>
            <a:ext cx="4969510" cy="5342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improve v. 改进，提高 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remember v.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forget v. 忘记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plan n./v. 计划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如 make a plan 制定计划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interesting adj. 有趣的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boring adj. 枯燥的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easy adj. 简单的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difficult adj. 困难的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difficulty n. 难题，困难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如 difficulty in studying English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Font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学习英语中的困难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articles n. 文章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燕尾形箭头 8"/>
          <p:cNvSpPr/>
          <p:nvPr/>
        </p:nvSpPr>
        <p:spPr>
          <a:xfrm>
            <a:off x="181610" y="2729230"/>
            <a:ext cx="9084945" cy="1749425"/>
          </a:xfrm>
          <a:prstGeom prst="notched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22470" y="1914525"/>
            <a:ext cx="112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21485" y="3389630"/>
            <a:ext cx="1374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过  去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4253230" y="3373755"/>
            <a:ext cx="1396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现  在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6780530" y="3383280"/>
            <a:ext cx="1354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将  来</a:t>
            </a:r>
            <a:endParaRPr lang="zh-CN" altLang="en-US" sz="2400" b="1"/>
          </a:p>
        </p:txBody>
      </p:sp>
      <p:sp>
        <p:nvSpPr>
          <p:cNvPr id="12" name="左中括号 11"/>
          <p:cNvSpPr/>
          <p:nvPr/>
        </p:nvSpPr>
        <p:spPr>
          <a:xfrm rot="5400000">
            <a:off x="2105025" y="2232660"/>
            <a:ext cx="144145" cy="136842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 rot="5400000">
            <a:off x="7164070" y="2232660"/>
            <a:ext cx="144145" cy="136842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rot="5400000">
            <a:off x="4735195" y="2232660"/>
            <a:ext cx="144145" cy="136842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03020" y="2162175"/>
            <a:ext cx="174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一般过去时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3933825" y="2162175"/>
            <a:ext cx="174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一般现在时</a:t>
            </a:r>
            <a:endParaRPr lang="zh-CN" altLang="en-US" sz="2400" b="1"/>
          </a:p>
        </p:txBody>
      </p:sp>
      <p:sp>
        <p:nvSpPr>
          <p:cNvPr id="15" name="文本框 14"/>
          <p:cNvSpPr txBox="1"/>
          <p:nvPr/>
        </p:nvSpPr>
        <p:spPr>
          <a:xfrm>
            <a:off x="6362065" y="2162175"/>
            <a:ext cx="174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一般将来时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4077335" y="4625975"/>
            <a:ext cx="174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现在进行时</a:t>
            </a:r>
            <a:endParaRPr lang="zh-CN" altLang="en-US" sz="2400" b="1"/>
          </a:p>
        </p:txBody>
      </p:sp>
      <p:grpSp>
        <p:nvGrpSpPr>
          <p:cNvPr id="19" name="组合 18"/>
          <p:cNvGrpSpPr/>
          <p:nvPr/>
        </p:nvGrpSpPr>
        <p:grpSpPr>
          <a:xfrm>
            <a:off x="4615815" y="3834130"/>
            <a:ext cx="215900" cy="791210"/>
            <a:chOff x="6365" y="6038"/>
            <a:chExt cx="340" cy="1246"/>
          </a:xfrm>
        </p:grpSpPr>
        <p:cxnSp>
          <p:nvCxnSpPr>
            <p:cNvPr id="17" name="直接箭头连接符 16"/>
            <p:cNvCxnSpPr/>
            <p:nvPr/>
          </p:nvCxnSpPr>
          <p:spPr>
            <a:xfrm flipV="1">
              <a:off x="6535" y="6378"/>
              <a:ext cx="0" cy="9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6365" y="6038"/>
              <a:ext cx="340" cy="3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069465" y="3843655"/>
            <a:ext cx="215900" cy="791210"/>
            <a:chOff x="6365" y="6038"/>
            <a:chExt cx="340" cy="1246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6535" y="6378"/>
              <a:ext cx="0" cy="9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6365" y="6038"/>
              <a:ext cx="340" cy="3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349375" y="4629150"/>
            <a:ext cx="174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过去进行时</a:t>
            </a:r>
            <a:endParaRPr lang="zh-CN" altLang="en-US" sz="2400" b="1"/>
          </a:p>
        </p:txBody>
      </p:sp>
      <p:cxnSp>
        <p:nvCxnSpPr>
          <p:cNvPr id="26" name="直接连接符 25"/>
          <p:cNvCxnSpPr/>
          <p:nvPr/>
        </p:nvCxnSpPr>
        <p:spPr>
          <a:xfrm>
            <a:off x="5410200" y="499364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3253740" y="4050030"/>
            <a:ext cx="1452880" cy="1667510"/>
            <a:chOff x="6946" y="8549"/>
            <a:chExt cx="3174" cy="1474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6946" y="10023"/>
              <a:ext cx="317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6946" y="8549"/>
              <a:ext cx="0" cy="14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4" name="单圆角矩形 33"/>
          <p:cNvSpPr/>
          <p:nvPr/>
        </p:nvSpPr>
        <p:spPr>
          <a:xfrm>
            <a:off x="2816860" y="3889375"/>
            <a:ext cx="1306195" cy="144145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050540" y="3475990"/>
            <a:ext cx="1020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/>
              <a:t>事件</a:t>
            </a:r>
            <a:endParaRPr lang="zh-CN" altLang="en-US" sz="2200" b="1"/>
          </a:p>
        </p:txBody>
      </p:sp>
      <p:sp>
        <p:nvSpPr>
          <p:cNvPr id="37" name="文本框 36"/>
          <p:cNvSpPr txBox="1"/>
          <p:nvPr/>
        </p:nvSpPr>
        <p:spPr>
          <a:xfrm>
            <a:off x="3933190" y="5803265"/>
            <a:ext cx="174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现在完成时</a:t>
            </a:r>
            <a:endParaRPr lang="zh-CN" altLang="en-US" sz="2400" b="1"/>
          </a:p>
        </p:txBody>
      </p:sp>
      <p:grpSp>
        <p:nvGrpSpPr>
          <p:cNvPr id="39" name="组合 38"/>
          <p:cNvGrpSpPr/>
          <p:nvPr/>
        </p:nvGrpSpPr>
        <p:grpSpPr>
          <a:xfrm>
            <a:off x="654050" y="4033520"/>
            <a:ext cx="1452880" cy="1667510"/>
            <a:chOff x="6946" y="8549"/>
            <a:chExt cx="3174" cy="1474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6946" y="10023"/>
              <a:ext cx="3175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6946" y="8549"/>
              <a:ext cx="0" cy="14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单圆角矩形 41"/>
          <p:cNvSpPr/>
          <p:nvPr/>
        </p:nvSpPr>
        <p:spPr>
          <a:xfrm>
            <a:off x="347345" y="3889375"/>
            <a:ext cx="1306195" cy="144145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02920" y="3459480"/>
            <a:ext cx="10204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/>
              <a:t>事件</a:t>
            </a:r>
            <a:endParaRPr lang="zh-CN" altLang="en-US" sz="2200" b="1"/>
          </a:p>
        </p:txBody>
      </p:sp>
      <p:sp>
        <p:nvSpPr>
          <p:cNvPr id="44" name="文本框 43"/>
          <p:cNvSpPr txBox="1"/>
          <p:nvPr/>
        </p:nvSpPr>
        <p:spPr>
          <a:xfrm>
            <a:off x="1349375" y="5899150"/>
            <a:ext cx="1747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过去完成时</a:t>
            </a:r>
            <a:endParaRPr lang="zh-CN" altLang="en-US" sz="2400" b="1"/>
          </a:p>
        </p:txBody>
      </p:sp>
      <p:cxnSp>
        <p:nvCxnSpPr>
          <p:cNvPr id="46" name="直接连接符 45"/>
          <p:cNvCxnSpPr/>
          <p:nvPr/>
        </p:nvCxnSpPr>
        <p:spPr>
          <a:xfrm>
            <a:off x="3469640" y="2622550"/>
            <a:ext cx="0" cy="194373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6101080" y="2647950"/>
            <a:ext cx="0" cy="1943735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15" y="812800"/>
            <a:ext cx="8979535" cy="571309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（一）现在进行时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含义：表示现在或在现在一段时间正在进行的动作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结构：主语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+be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is/am/are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动词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形式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提示词：句子中有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，常表示动作正在进行，这是需要用现在进行时；以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开头的句子，提示动作正在进行。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例句：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girl is crossing the street.</a:t>
            </a:r>
            <a:endParaRPr lang="en-US" altLang="zh-CN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看，那个女孩正在过马路。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150" y="850900"/>
            <a:ext cx="8839835" cy="5583555"/>
          </a:xfrm>
        </p:spPr>
        <p:txBody>
          <a:bodyPr/>
          <a:p>
            <a:pPr marL="0" indent="0">
              <a:buNone/>
            </a:pPr>
            <a:r>
              <a:rPr lang="zh-CN" altLang="en-US" sz="2000" b="0"/>
              <a:t>使用场合：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1、当句中出现的表示时间的词是now，at the moment，；（此刻、现在）等时，表示句子要说明的是现在正在发生的事，动词应用现在进行时。</a:t>
            </a:r>
            <a:endParaRPr lang="zh-CN" altLang="en-US" sz="2000" b="0"/>
          </a:p>
          <a:p>
            <a:pPr marL="0" indent="0">
              <a:buNone/>
            </a:pPr>
            <a:r>
              <a:rPr lang="en-US" altLang="zh-CN" sz="2000" b="0"/>
              <a:t>Eg. </a:t>
            </a:r>
            <a:r>
              <a:rPr lang="zh-CN" altLang="en-US" sz="2000" b="0"/>
              <a:t>We're far from home. What are our parents doing </a:t>
            </a:r>
            <a:r>
              <a:rPr lang="zh-CN" altLang="en-US" sz="2000" b="0">
                <a:solidFill>
                  <a:srgbClr val="FF0000"/>
                </a:solidFill>
              </a:rPr>
              <a:t>at the moment</a:t>
            </a:r>
            <a:r>
              <a:rPr lang="zh-CN" altLang="en-US" sz="2000" b="0"/>
              <a:t>?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现在，我们远离家了，我们的父母此刻在干什么呢？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2、当句中出现的时间状语是these days，this week，this month,this term 等时，如果句子所要表达的意义是在这一阶段正在发生的事，则动词应用现在进行时。</a:t>
            </a:r>
            <a:endParaRPr lang="zh-CN" altLang="en-US" sz="2000" b="0"/>
          </a:p>
          <a:p>
            <a:pPr marL="0" indent="0">
              <a:buNone/>
            </a:pPr>
            <a:r>
              <a:rPr lang="en-US" altLang="zh-CN" sz="2000" b="0"/>
              <a:t>Eg. </a:t>
            </a:r>
            <a:r>
              <a:rPr lang="zh-CN" altLang="en-US" sz="2000" b="0"/>
              <a:t>They're having a test </a:t>
            </a:r>
            <a:r>
              <a:rPr lang="zh-CN" altLang="en-US" sz="2000" b="0">
                <a:solidFill>
                  <a:srgbClr val="FF0000"/>
                </a:solidFill>
              </a:rPr>
              <a:t>this week.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这一周，他们在进行一次考试。</a:t>
            </a:r>
            <a:endParaRPr lang="zh-CN" altLang="en-US"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" y="735330"/>
            <a:ext cx="9083040" cy="65792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3、在句中出现了Look，Listen，Can't you see? 等暗示词时，说明后面谓语动词的动作正在发生，该动词应用现在进行时。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Eg. Listen! Our English teacher is singing the popular English song.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听！我们英语老师正在唱那首流行的英文歌曲。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现在进行时态表将来，主要用于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表示按计划或安排要发生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的动作。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常有“意图”“决定”的意思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Eg.They’re getting married next month.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他们下个月结婚。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82650" y="13684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610" y="929005"/>
            <a:ext cx="899541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（二）过去进行时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含义：过去某时或过去一段时间正在进行的动作。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结构：主语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+was/were+doing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提示词：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while/at 7:00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可能会和一般过去式一起出现！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技巧：先看提示词，再判断主从句的先后顺序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例句：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Lily came home at 5p.m. yesterday, her mother ____dinner in the kitchen.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Lily came home at 5p.m. yesterday 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hile her mother ____dinner in the kitchen.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cooked     B. was cooking      C. cooks      D. has cooked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句意：Lily昨天5点回到家时，妈妈正在厨房里准备晚饭。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（先后顺序）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典型结构：从句when/while/as+一般过去时，主句过去进行时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908685"/>
            <a:ext cx="8684895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练习：</a:t>
            </a:r>
            <a:endParaRPr lang="zh-CN" altLang="en-US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I fell and hurt myself while I ____basketball yesterday.</a:t>
            </a: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A. was playing     B. am playing  </a:t>
            </a: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C. fell,were riding  D. had fallen, was riding</a:t>
            </a: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解析：当我昨天正在打篮球的时候，我摔倒了磕伤了自己。</a:t>
            </a:r>
            <a:endParaRPr lang="zh-CN" altLang="en-US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由</a:t>
            </a: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fell</a:t>
            </a: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hurt</a:t>
            </a: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yesterday</a:t>
            </a: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可推出句子发生在过去，又由</a:t>
            </a: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while</a:t>
            </a: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可推出是过去进行时。</a:t>
            </a:r>
            <a:endParaRPr lang="zh-CN" altLang="en-US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5865</Words>
  <Application>WPS 演示</Application>
  <PresentationFormat>全屏显示(4:3)</PresentationFormat>
  <Paragraphs>305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汉真广标</vt:lpstr>
      <vt:lpstr>黑体</vt:lpstr>
      <vt:lpstr>方正大标宋简体</vt:lpstr>
      <vt:lpstr>楷体_GB2312</vt:lpstr>
      <vt:lpstr>Times New Roman</vt:lpstr>
      <vt:lpstr>微软雅黑</vt:lpstr>
      <vt:lpstr>Arial Unicode MS</vt:lpstr>
      <vt:lpstr>新宋体</vt:lpstr>
      <vt:lpstr>Calibri</vt:lpstr>
      <vt:lpstr>Office 主题</vt:lpstr>
      <vt:lpstr>1_Office 主题</vt:lpstr>
      <vt:lpstr>2_Office 主题</vt:lpstr>
      <vt:lpstr>3_Office 主题</vt:lpstr>
      <vt:lpstr>统考英语辅导</vt:lpstr>
      <vt:lpstr>单词小测</vt:lpstr>
      <vt:lpstr>单词小测</vt:lpstr>
      <vt:lpstr>PowerPoint 演示文稿</vt:lpstr>
      <vt:lpstr> </vt:lpstr>
      <vt:lpstr>PowerPoint 演示文稿</vt:lpstr>
      <vt:lpstr> </vt:lpstr>
      <vt:lpstr>PowerPoint 演示文稿</vt:lpstr>
      <vt:lpstr> </vt:lpstr>
      <vt:lpstr>PowerPoint 演示文稿</vt:lpstr>
      <vt:lpstr>PowerPoint 演示文稿</vt:lpstr>
      <vt:lpstr> </vt:lpstr>
      <vt:lpstr> </vt:lpstr>
      <vt:lpstr> </vt:lpstr>
      <vt:lpstr> </vt:lpstr>
      <vt:lpstr>时态练习：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Miki</cp:lastModifiedBy>
  <cp:revision>153</cp:revision>
  <dcterms:created xsi:type="dcterms:W3CDTF">1900-01-01T00:00:00Z</dcterms:created>
  <dcterms:modified xsi:type="dcterms:W3CDTF">2019-08-05T14:43:10Z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