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</p:sldMasterIdLst>
  <p:sldIdLst>
    <p:sldId id="369" r:id="rId5"/>
    <p:sldId id="371" r:id="rId6"/>
    <p:sldId id="375" r:id="rId7"/>
    <p:sldId id="389" r:id="rId8"/>
    <p:sldId id="390" r:id="rId9"/>
    <p:sldId id="391" r:id="rId10"/>
    <p:sldId id="392" r:id="rId11"/>
    <p:sldId id="393" r:id="rId12"/>
    <p:sldId id="394" r:id="rId13"/>
    <p:sldId id="395" r:id="rId14"/>
    <p:sldId id="396" r:id="rId15"/>
    <p:sldId id="397" r:id="rId16"/>
    <p:sldId id="398" r:id="rId17"/>
    <p:sldId id="399" r:id="rId18"/>
    <p:sldId id="400" r:id="rId19"/>
    <p:sldId id="401" r:id="rId2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77" autoAdjust="0"/>
    <p:restoredTop sz="94660"/>
  </p:normalViewPr>
  <p:slideViewPr>
    <p:cSldViewPr>
      <p:cViewPr varScale="1">
        <p:scale>
          <a:sx n="70" d="100"/>
          <a:sy n="70" d="100"/>
        </p:scale>
        <p:origin x="1428" y="66"/>
      </p:cViewPr>
      <p:guideLst>
        <p:guide orient="horz" pos="220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模板6fm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8" y="0"/>
            <a:ext cx="91408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43050"/>
            <a:ext cx="7772400" cy="1470025"/>
          </a:xfrm>
        </p:spPr>
        <p:txBody>
          <a:bodyPr anchor="b"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ctr">
              <a:defRPr sz="4400" b="1" cap="none" spc="15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96489" y="3214686"/>
            <a:ext cx="7751023" cy="8572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1472" y="214290"/>
            <a:ext cx="6786610" cy="64294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71472" y="1000108"/>
            <a:ext cx="8001056" cy="5000660"/>
          </a:xfrm>
        </p:spPr>
        <p:txBody>
          <a:bodyPr vert="eaVert"/>
          <a:lstStyle>
            <a:lvl1pPr>
              <a:buFontTx/>
              <a:buBlip>
                <a:blip r:embed="rId2"/>
              </a:buBlip>
              <a:defRPr/>
            </a:lvl1pPr>
            <a:lvl2pPr>
              <a:buFontTx/>
              <a:buBlip>
                <a:blip r:embed="rId2"/>
              </a:buBlip>
              <a:defRPr/>
            </a:lvl2pPr>
            <a:lvl3pPr>
              <a:buFontTx/>
              <a:buBlip>
                <a:blip r:embed="rId2"/>
              </a:buBlip>
              <a:defRPr/>
            </a:lvl3pPr>
            <a:lvl4pPr>
              <a:buFontTx/>
              <a:buBlip>
                <a:blip r:embed="rId2"/>
              </a:buBlip>
              <a:defRPr/>
            </a:lvl4pPr>
            <a:lvl5pPr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4E624E-AF06-4E1F-B745-1521488285A7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0838" y="928669"/>
            <a:ext cx="1800252" cy="5072099"/>
          </a:xfr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42910" y="928669"/>
            <a:ext cx="5905528" cy="5072099"/>
          </a:xfrm>
        </p:spPr>
        <p:txBody>
          <a:bodyPr vert="eaVert"/>
          <a:lstStyle>
            <a:lvl1pPr>
              <a:buFontTx/>
              <a:buBlip>
                <a:blip r:embed="rId2"/>
              </a:buBlip>
              <a:defRPr/>
            </a:lvl1pPr>
            <a:lvl2pPr>
              <a:buFontTx/>
              <a:buBlip>
                <a:blip r:embed="rId2"/>
              </a:buBlip>
              <a:defRPr/>
            </a:lvl2pPr>
            <a:lvl3pPr>
              <a:buFontTx/>
              <a:buBlip>
                <a:blip r:embed="rId2"/>
              </a:buBlip>
              <a:defRPr/>
            </a:lvl3pPr>
            <a:lvl4pPr>
              <a:buFontTx/>
              <a:buBlip>
                <a:blip r:embed="rId2"/>
              </a:buBlip>
              <a:defRPr/>
            </a:lvl4pPr>
            <a:lvl5pPr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16DD4F-0C5E-4CB8-A8B1-47EA39A6134B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模板6fm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8" y="0"/>
            <a:ext cx="91408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43050"/>
            <a:ext cx="7772400" cy="1470025"/>
          </a:xfrm>
        </p:spPr>
        <p:txBody>
          <a:bodyPr anchor="b"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ctr">
              <a:defRPr sz="4400" b="1" cap="none" spc="15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96489" y="3214686"/>
            <a:ext cx="7751023" cy="8572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8E9F58-6BA9-4E06-AA79-8827FBE1E96C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篇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8" y="0"/>
            <a:ext cx="91408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 userDrawn="1"/>
        </p:nvSpPr>
        <p:spPr>
          <a:xfrm>
            <a:off x="266700" y="2967038"/>
            <a:ext cx="185738" cy="9239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endParaRPr lang="zh-CN" altLang="en-US" sz="54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4557" y="2996952"/>
            <a:ext cx="7772400" cy="1362075"/>
          </a:xfrm>
        </p:spPr>
        <p:txBody>
          <a:bodyPr anchor="t">
            <a:normAutofit/>
          </a:bodyPr>
          <a:lstStyle>
            <a:lvl1pPr algn="ctr">
              <a:defRPr lang="zh-CN" altLang="en-US" sz="3600" dirty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04557" y="2420888"/>
            <a:ext cx="7772400" cy="577763"/>
          </a:xfrm>
        </p:spPr>
        <p:txBody>
          <a:bodyPr anchor="b"/>
          <a:lstStyle>
            <a:lvl1pPr marL="0" indent="0" algn="ctr">
              <a:buNone/>
              <a:defRPr lang="zh-CN" altLang="en-US" dirty="0" smtClean="0">
                <a:solidFill>
                  <a:schemeClr val="bg1">
                    <a:lumMod val="85000"/>
                  </a:schemeClr>
                </a:solidFill>
                <a:latin typeface="楷体_GB2312" pitchFamily="49" charset="-122"/>
                <a:ea typeface="楷体_GB2312" pitchFamily="49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493" y="142852"/>
            <a:ext cx="7901014" cy="785818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1493" y="1071546"/>
            <a:ext cx="3902911" cy="4929221"/>
          </a:xfrm>
        </p:spPr>
        <p:txBody>
          <a:bodyPr/>
          <a:lstStyle>
            <a:lvl1pPr>
              <a:defRPr sz="2400" b="1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 b="1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9596" y="1071546"/>
            <a:ext cx="3902911" cy="4929221"/>
          </a:xfrm>
        </p:spPr>
        <p:txBody>
          <a:bodyPr/>
          <a:lstStyle>
            <a:lvl1pPr>
              <a:defRPr sz="2400" b="1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 b="1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1E0925-DCA2-4C90-AC8C-84BCC78C2748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493" y="142852"/>
            <a:ext cx="7901014" cy="78581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94858" y="928670"/>
            <a:ext cx="3950507" cy="7858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4858" y="1785926"/>
            <a:ext cx="3950507" cy="421484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598634" y="928670"/>
            <a:ext cx="3950507" cy="7858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598634" y="1785926"/>
            <a:ext cx="3950507" cy="421484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E58F11-FDD7-4486-A078-0D25E8ACF5B9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10E3CF-7676-43F4-A539-F3A6A238A6D0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048D78-2D35-4AEB-B0BA-55ADE8E7EB94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2910" y="857232"/>
            <a:ext cx="2822603" cy="103188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857232"/>
            <a:ext cx="4926040" cy="519749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42910" y="1954975"/>
            <a:ext cx="2822603" cy="40997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E412A9-441A-4FB0-9401-BA215027EBC9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8E9F58-6BA9-4E06-AA79-8827FBE1E96C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91492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928671"/>
            <a:ext cx="5486400" cy="3986250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48165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000D4E-995F-48FF-A2CA-11F60A5DFAD9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1472" y="214290"/>
            <a:ext cx="6786610" cy="64294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71472" y="1000108"/>
            <a:ext cx="8001056" cy="5000660"/>
          </a:xfrm>
        </p:spPr>
        <p:txBody>
          <a:bodyPr vert="eaVert"/>
          <a:lstStyle>
            <a:lvl1pPr>
              <a:buFontTx/>
              <a:buBlip>
                <a:blip r:embed="rId2"/>
              </a:buBlip>
              <a:defRPr/>
            </a:lvl1pPr>
            <a:lvl2pPr>
              <a:buFontTx/>
              <a:buBlip>
                <a:blip r:embed="rId2"/>
              </a:buBlip>
              <a:defRPr/>
            </a:lvl2pPr>
            <a:lvl3pPr>
              <a:buFontTx/>
              <a:buBlip>
                <a:blip r:embed="rId2"/>
              </a:buBlip>
              <a:defRPr/>
            </a:lvl3pPr>
            <a:lvl4pPr>
              <a:buFontTx/>
              <a:buBlip>
                <a:blip r:embed="rId2"/>
              </a:buBlip>
              <a:defRPr/>
            </a:lvl4pPr>
            <a:lvl5pPr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4E624E-AF06-4E1F-B745-1521488285A7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0838" y="928669"/>
            <a:ext cx="1800252" cy="5072099"/>
          </a:xfr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42910" y="928669"/>
            <a:ext cx="5905528" cy="5072099"/>
          </a:xfrm>
        </p:spPr>
        <p:txBody>
          <a:bodyPr vert="eaVert"/>
          <a:lstStyle>
            <a:lvl1pPr>
              <a:buFontTx/>
              <a:buBlip>
                <a:blip r:embed="rId2"/>
              </a:buBlip>
              <a:defRPr/>
            </a:lvl1pPr>
            <a:lvl2pPr>
              <a:buFontTx/>
              <a:buBlip>
                <a:blip r:embed="rId2"/>
              </a:buBlip>
              <a:defRPr/>
            </a:lvl2pPr>
            <a:lvl3pPr>
              <a:buFontTx/>
              <a:buBlip>
                <a:blip r:embed="rId2"/>
              </a:buBlip>
              <a:defRPr/>
            </a:lvl3pPr>
            <a:lvl4pPr>
              <a:buFontTx/>
              <a:buBlip>
                <a:blip r:embed="rId2"/>
              </a:buBlip>
              <a:defRPr/>
            </a:lvl4pPr>
            <a:lvl5pPr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16DD4F-0C5E-4CB8-A8B1-47EA39A6134B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模板6fm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8" y="0"/>
            <a:ext cx="91408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43050"/>
            <a:ext cx="7772400" cy="1470025"/>
          </a:xfrm>
        </p:spPr>
        <p:txBody>
          <a:bodyPr anchor="b"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ctr">
              <a:defRPr sz="4400" b="1" cap="none" spc="15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96489" y="3214686"/>
            <a:ext cx="7751023" cy="8572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8E9F58-6BA9-4E06-AA79-8827FBE1E96C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篇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8" y="0"/>
            <a:ext cx="91408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 userDrawn="1"/>
        </p:nvSpPr>
        <p:spPr>
          <a:xfrm>
            <a:off x="266700" y="2967038"/>
            <a:ext cx="185738" cy="9239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endParaRPr lang="zh-CN" altLang="en-US" sz="54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4557" y="2996952"/>
            <a:ext cx="7772400" cy="1362075"/>
          </a:xfrm>
        </p:spPr>
        <p:txBody>
          <a:bodyPr anchor="t">
            <a:normAutofit/>
          </a:bodyPr>
          <a:lstStyle>
            <a:lvl1pPr algn="ctr">
              <a:defRPr lang="zh-CN" altLang="en-US" sz="3600" dirty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04557" y="2420888"/>
            <a:ext cx="7772400" cy="577763"/>
          </a:xfrm>
        </p:spPr>
        <p:txBody>
          <a:bodyPr anchor="b"/>
          <a:lstStyle>
            <a:lvl1pPr marL="0" indent="0" algn="ctr">
              <a:buNone/>
              <a:defRPr lang="zh-CN" altLang="en-US" dirty="0" smtClean="0">
                <a:solidFill>
                  <a:schemeClr val="bg1">
                    <a:lumMod val="85000"/>
                  </a:schemeClr>
                </a:solidFill>
                <a:latin typeface="楷体_GB2312" pitchFamily="49" charset="-122"/>
                <a:ea typeface="楷体_GB2312" pitchFamily="49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493" y="142852"/>
            <a:ext cx="7901014" cy="785818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1493" y="1071546"/>
            <a:ext cx="3902911" cy="4929221"/>
          </a:xfrm>
        </p:spPr>
        <p:txBody>
          <a:bodyPr/>
          <a:lstStyle>
            <a:lvl1pPr>
              <a:defRPr sz="2400" b="1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 b="1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9596" y="1071546"/>
            <a:ext cx="3902911" cy="4929221"/>
          </a:xfrm>
        </p:spPr>
        <p:txBody>
          <a:bodyPr/>
          <a:lstStyle>
            <a:lvl1pPr>
              <a:defRPr sz="2400" b="1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 b="1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1E0925-DCA2-4C90-AC8C-84BCC78C2748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493" y="142852"/>
            <a:ext cx="7901014" cy="78581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94858" y="928670"/>
            <a:ext cx="3950507" cy="7858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4858" y="1785926"/>
            <a:ext cx="3950507" cy="421484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598634" y="928670"/>
            <a:ext cx="3950507" cy="7858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598634" y="1785926"/>
            <a:ext cx="3950507" cy="421484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E58F11-FDD7-4486-A078-0D25E8ACF5B9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10E3CF-7676-43F4-A539-F3A6A238A6D0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048D78-2D35-4AEB-B0BA-55ADE8E7EB94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篇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8" y="0"/>
            <a:ext cx="91408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 userDrawn="1"/>
        </p:nvSpPr>
        <p:spPr>
          <a:xfrm>
            <a:off x="266700" y="2967038"/>
            <a:ext cx="185738" cy="9239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endParaRPr lang="zh-CN" altLang="en-US" sz="54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4557" y="2996952"/>
            <a:ext cx="7772400" cy="1362075"/>
          </a:xfrm>
        </p:spPr>
        <p:txBody>
          <a:bodyPr anchor="t">
            <a:normAutofit/>
          </a:bodyPr>
          <a:lstStyle>
            <a:lvl1pPr algn="ctr">
              <a:defRPr lang="zh-CN" altLang="en-US" sz="3600" dirty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04557" y="2420888"/>
            <a:ext cx="7772400" cy="577763"/>
          </a:xfrm>
        </p:spPr>
        <p:txBody>
          <a:bodyPr anchor="b"/>
          <a:lstStyle>
            <a:lvl1pPr marL="0" indent="0" algn="ctr">
              <a:buNone/>
              <a:defRPr lang="zh-CN" altLang="en-US" dirty="0" smtClean="0">
                <a:solidFill>
                  <a:schemeClr val="bg1">
                    <a:lumMod val="85000"/>
                  </a:schemeClr>
                </a:solidFill>
                <a:latin typeface="楷体_GB2312" pitchFamily="49" charset="-122"/>
                <a:ea typeface="楷体_GB2312" pitchFamily="49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2910" y="857232"/>
            <a:ext cx="2822603" cy="103188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857232"/>
            <a:ext cx="4926040" cy="519749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42910" y="1954975"/>
            <a:ext cx="2822603" cy="40997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E412A9-441A-4FB0-9401-BA215027EBC9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91492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928671"/>
            <a:ext cx="5486400" cy="3986250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48165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000D4E-995F-48FF-A2CA-11F60A5DFAD9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1472" y="214290"/>
            <a:ext cx="6786610" cy="64294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71472" y="1000108"/>
            <a:ext cx="8001056" cy="5000660"/>
          </a:xfrm>
        </p:spPr>
        <p:txBody>
          <a:bodyPr vert="eaVert"/>
          <a:lstStyle>
            <a:lvl1pPr>
              <a:buFontTx/>
              <a:buBlip>
                <a:blip r:embed="rId2"/>
              </a:buBlip>
              <a:defRPr/>
            </a:lvl1pPr>
            <a:lvl2pPr>
              <a:buFontTx/>
              <a:buBlip>
                <a:blip r:embed="rId2"/>
              </a:buBlip>
              <a:defRPr/>
            </a:lvl2pPr>
            <a:lvl3pPr>
              <a:buFontTx/>
              <a:buBlip>
                <a:blip r:embed="rId2"/>
              </a:buBlip>
              <a:defRPr/>
            </a:lvl3pPr>
            <a:lvl4pPr>
              <a:buFontTx/>
              <a:buBlip>
                <a:blip r:embed="rId2"/>
              </a:buBlip>
              <a:defRPr/>
            </a:lvl4pPr>
            <a:lvl5pPr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4E624E-AF06-4E1F-B745-1521488285A7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0838" y="928669"/>
            <a:ext cx="1800252" cy="5072099"/>
          </a:xfr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42910" y="928669"/>
            <a:ext cx="5905528" cy="5072099"/>
          </a:xfrm>
        </p:spPr>
        <p:txBody>
          <a:bodyPr vert="eaVert"/>
          <a:lstStyle>
            <a:lvl1pPr>
              <a:buFontTx/>
              <a:buBlip>
                <a:blip r:embed="rId2"/>
              </a:buBlip>
              <a:defRPr/>
            </a:lvl1pPr>
            <a:lvl2pPr>
              <a:buFontTx/>
              <a:buBlip>
                <a:blip r:embed="rId2"/>
              </a:buBlip>
              <a:defRPr/>
            </a:lvl2pPr>
            <a:lvl3pPr>
              <a:buFontTx/>
              <a:buBlip>
                <a:blip r:embed="rId2"/>
              </a:buBlip>
              <a:defRPr/>
            </a:lvl3pPr>
            <a:lvl4pPr>
              <a:buFontTx/>
              <a:buBlip>
                <a:blip r:embed="rId2"/>
              </a:buBlip>
              <a:defRPr/>
            </a:lvl4pPr>
            <a:lvl5pPr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16DD4F-0C5E-4CB8-A8B1-47EA39A6134B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493" y="142852"/>
            <a:ext cx="7901014" cy="785818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1493" y="1071546"/>
            <a:ext cx="3902911" cy="4929221"/>
          </a:xfrm>
        </p:spPr>
        <p:txBody>
          <a:bodyPr/>
          <a:lstStyle>
            <a:lvl1pPr>
              <a:defRPr sz="2400" b="1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 b="1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9596" y="1071546"/>
            <a:ext cx="3902911" cy="4929221"/>
          </a:xfrm>
        </p:spPr>
        <p:txBody>
          <a:bodyPr/>
          <a:lstStyle>
            <a:lvl1pPr>
              <a:defRPr sz="2400" b="1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 b="1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1E0925-DCA2-4C90-AC8C-84BCC78C2748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493" y="142852"/>
            <a:ext cx="7901014" cy="78581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94858" y="928670"/>
            <a:ext cx="3950507" cy="7858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4858" y="1785926"/>
            <a:ext cx="3950507" cy="421484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598634" y="928670"/>
            <a:ext cx="3950507" cy="7858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598634" y="1785926"/>
            <a:ext cx="3950507" cy="421484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E58F11-FDD7-4486-A078-0D25E8ACF5B9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10E3CF-7676-43F4-A539-F3A6A238A6D0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048D78-2D35-4AEB-B0BA-55ADE8E7EB94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2910" y="857232"/>
            <a:ext cx="2822603" cy="103188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857232"/>
            <a:ext cx="4926040" cy="519749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42910" y="1954975"/>
            <a:ext cx="2822603" cy="40997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E412A9-441A-4FB0-9401-BA215027EBC9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91492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928671"/>
            <a:ext cx="5486400" cy="3986250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48165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000D4E-995F-48FF-A2CA-11F60A5DFAD9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5.emf"/><Relationship Id="rId12" Type="http://schemas.openxmlformats.org/officeDocument/2006/relationships/image" Target="../media/image4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4" Type="http://schemas.openxmlformats.org/officeDocument/2006/relationships/theme" Target="../theme/theme2.xml"/><Relationship Id="rId13" Type="http://schemas.openxmlformats.org/officeDocument/2006/relationships/image" Target="../media/image5.emf"/><Relationship Id="rId12" Type="http://schemas.openxmlformats.org/officeDocument/2006/relationships/image" Target="../media/image4.jpe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4" Type="http://schemas.openxmlformats.org/officeDocument/2006/relationships/theme" Target="../theme/theme3.xml"/><Relationship Id="rId13" Type="http://schemas.openxmlformats.org/officeDocument/2006/relationships/image" Target="../media/image5.emf"/><Relationship Id="rId12" Type="http://schemas.openxmlformats.org/officeDocument/2006/relationships/image" Target="../media/image4.jpeg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9" descr="模板6内页.jpg"/>
          <p:cNvPicPr>
            <a:picLocks noChangeAspect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588" y="0"/>
            <a:ext cx="91408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标题占位符 1"/>
          <p:cNvSpPr>
            <a:spLocks noGrp="1"/>
          </p:cNvSpPr>
          <p:nvPr>
            <p:ph type="title"/>
          </p:nvPr>
        </p:nvSpPr>
        <p:spPr bwMode="auto">
          <a:xfrm>
            <a:off x="714375" y="214313"/>
            <a:ext cx="7715250" cy="5984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714375" y="928688"/>
            <a:ext cx="7715250" cy="5143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344B725-ED04-474D-9DE5-D0F28BF6FF27}" type="slidenum">
              <a:rPr lang="zh-CN" altLang="en-US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  <p:txStyles>
    <p:titleStyle>
      <a:lvl1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 kern="1200">
          <a:solidFill>
            <a:srgbClr val="C00000"/>
          </a:solidFill>
          <a:latin typeface="汉真广标" pitchFamily="49" charset="-122"/>
          <a:ea typeface="汉真广标" pitchFamily="49" charset="-122"/>
          <a:cs typeface="+mj-cs"/>
        </a:defRPr>
      </a:lvl1pPr>
      <a:lvl2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2pPr>
      <a:lvl3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3pPr>
      <a:lvl4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4pPr>
      <a:lvl5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5pPr>
      <a:lvl6pPr marL="4572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6pPr>
      <a:lvl7pPr marL="9144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7pPr>
      <a:lvl8pPr marL="13716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8pPr>
      <a:lvl9pPr marL="18288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3"/>
        </a:buBlip>
        <a:defRPr sz="2400" b="1" kern="1200">
          <a:solidFill>
            <a:schemeClr val="tx1"/>
          </a:solidFill>
          <a:latin typeface="黑体" panose="02010609060101010101" pitchFamily="2" charset="-122"/>
          <a:ea typeface="黑体" panose="02010609060101010101" pitchFamily="2" charset="-122"/>
          <a:cs typeface="+mn-cs"/>
        </a:defRPr>
      </a:lvl1pPr>
      <a:lvl2pPr marL="742950" indent="-2857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3"/>
        </a:buBlip>
        <a:defRPr sz="2000" kern="1200">
          <a:solidFill>
            <a:schemeClr val="tx1"/>
          </a:solidFill>
          <a:latin typeface="方正大标宋简体" pitchFamily="1" charset="-122"/>
          <a:ea typeface="方正大标宋简体" pitchFamily="1" charset="-122"/>
          <a:cs typeface="+mn-cs"/>
        </a:defRPr>
      </a:lvl2pPr>
      <a:lvl3pPr marL="11430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3"/>
        </a:buBlip>
        <a:defRPr sz="2000" kern="1200">
          <a:solidFill>
            <a:schemeClr val="tx1"/>
          </a:solidFill>
          <a:latin typeface="楷体_GB2312" pitchFamily="49" charset="-122"/>
          <a:ea typeface="楷体_GB2312" pitchFamily="49" charset="-122"/>
          <a:cs typeface="+mn-cs"/>
        </a:defRPr>
      </a:lvl3pPr>
      <a:lvl4pPr marL="16002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3"/>
        </a:buBlip>
        <a:defRPr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3"/>
        </a:buBlip>
        <a:defRPr sz="16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9" descr="模板6内页.jpg"/>
          <p:cNvPicPr>
            <a:picLocks noChangeAspect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588" y="0"/>
            <a:ext cx="91408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标题占位符 1"/>
          <p:cNvSpPr>
            <a:spLocks noGrp="1"/>
          </p:cNvSpPr>
          <p:nvPr>
            <p:ph type="title"/>
          </p:nvPr>
        </p:nvSpPr>
        <p:spPr bwMode="auto">
          <a:xfrm>
            <a:off x="714375" y="214313"/>
            <a:ext cx="7715250" cy="5984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714375" y="928688"/>
            <a:ext cx="7715250" cy="5143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344B725-ED04-474D-9DE5-D0F28BF6FF27}" type="slidenum">
              <a:rPr lang="zh-CN" altLang="en-US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  <p:txStyles>
    <p:titleStyle>
      <a:lvl1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 kern="1200">
          <a:solidFill>
            <a:srgbClr val="C00000"/>
          </a:solidFill>
          <a:latin typeface="汉真广标" pitchFamily="49" charset="-122"/>
          <a:ea typeface="汉真广标" pitchFamily="49" charset="-122"/>
          <a:cs typeface="+mj-cs"/>
        </a:defRPr>
      </a:lvl1pPr>
      <a:lvl2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2pPr>
      <a:lvl3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3pPr>
      <a:lvl4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4pPr>
      <a:lvl5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5pPr>
      <a:lvl6pPr marL="4572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6pPr>
      <a:lvl7pPr marL="9144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7pPr>
      <a:lvl8pPr marL="13716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8pPr>
      <a:lvl9pPr marL="18288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3"/>
        </a:buBlip>
        <a:defRPr sz="2400" b="1" kern="1200">
          <a:solidFill>
            <a:schemeClr val="tx1"/>
          </a:solidFill>
          <a:latin typeface="黑体" panose="02010609060101010101" pitchFamily="2" charset="-122"/>
          <a:ea typeface="黑体" panose="02010609060101010101" pitchFamily="2" charset="-122"/>
          <a:cs typeface="+mn-cs"/>
        </a:defRPr>
      </a:lvl1pPr>
      <a:lvl2pPr marL="742950" indent="-2857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3"/>
        </a:buBlip>
        <a:defRPr sz="2000" kern="1200">
          <a:solidFill>
            <a:schemeClr val="tx1"/>
          </a:solidFill>
          <a:latin typeface="方正大标宋简体" pitchFamily="1" charset="-122"/>
          <a:ea typeface="方正大标宋简体" pitchFamily="1" charset="-122"/>
          <a:cs typeface="+mn-cs"/>
        </a:defRPr>
      </a:lvl2pPr>
      <a:lvl3pPr marL="11430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3"/>
        </a:buBlip>
        <a:defRPr sz="2000" kern="1200">
          <a:solidFill>
            <a:schemeClr val="tx1"/>
          </a:solidFill>
          <a:latin typeface="楷体_GB2312" pitchFamily="49" charset="-122"/>
          <a:ea typeface="楷体_GB2312" pitchFamily="49" charset="-122"/>
          <a:cs typeface="+mn-cs"/>
        </a:defRPr>
      </a:lvl3pPr>
      <a:lvl4pPr marL="16002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3"/>
        </a:buBlip>
        <a:defRPr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3"/>
        </a:buBlip>
        <a:defRPr sz="16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9" descr="模板6内页.jpg"/>
          <p:cNvPicPr>
            <a:picLocks noChangeAspect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588" y="0"/>
            <a:ext cx="91408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标题占位符 1"/>
          <p:cNvSpPr>
            <a:spLocks noGrp="1"/>
          </p:cNvSpPr>
          <p:nvPr>
            <p:ph type="title"/>
          </p:nvPr>
        </p:nvSpPr>
        <p:spPr bwMode="auto">
          <a:xfrm>
            <a:off x="714375" y="214313"/>
            <a:ext cx="7715250" cy="5984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714375" y="928688"/>
            <a:ext cx="7715250" cy="5143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344B725-ED04-474D-9DE5-D0F28BF6FF27}" type="slidenum">
              <a:rPr lang="zh-CN" altLang="en-US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  <p:txStyles>
    <p:titleStyle>
      <a:lvl1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 kern="1200">
          <a:solidFill>
            <a:srgbClr val="C00000"/>
          </a:solidFill>
          <a:latin typeface="汉真广标" pitchFamily="49" charset="-122"/>
          <a:ea typeface="汉真广标" pitchFamily="49" charset="-122"/>
          <a:cs typeface="+mj-cs"/>
        </a:defRPr>
      </a:lvl1pPr>
      <a:lvl2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2pPr>
      <a:lvl3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3pPr>
      <a:lvl4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4pPr>
      <a:lvl5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5pPr>
      <a:lvl6pPr marL="4572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6pPr>
      <a:lvl7pPr marL="9144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7pPr>
      <a:lvl8pPr marL="13716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8pPr>
      <a:lvl9pPr marL="18288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3"/>
        </a:buBlip>
        <a:defRPr sz="2400" b="1" kern="1200">
          <a:solidFill>
            <a:schemeClr val="tx1"/>
          </a:solidFill>
          <a:latin typeface="黑体" panose="02010609060101010101" pitchFamily="2" charset="-122"/>
          <a:ea typeface="黑体" panose="02010609060101010101" pitchFamily="2" charset="-122"/>
          <a:cs typeface="+mn-cs"/>
        </a:defRPr>
      </a:lvl1pPr>
      <a:lvl2pPr marL="742950" indent="-2857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3"/>
        </a:buBlip>
        <a:defRPr sz="2000" kern="1200">
          <a:solidFill>
            <a:schemeClr val="tx1"/>
          </a:solidFill>
          <a:latin typeface="方正大标宋简体" pitchFamily="1" charset="-122"/>
          <a:ea typeface="方正大标宋简体" pitchFamily="1" charset="-122"/>
          <a:cs typeface="+mn-cs"/>
        </a:defRPr>
      </a:lvl2pPr>
      <a:lvl3pPr marL="11430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3"/>
        </a:buBlip>
        <a:defRPr sz="2000" kern="1200">
          <a:solidFill>
            <a:schemeClr val="tx1"/>
          </a:solidFill>
          <a:latin typeface="楷体_GB2312" pitchFamily="49" charset="-122"/>
          <a:ea typeface="楷体_GB2312" pitchFamily="49" charset="-122"/>
          <a:cs typeface="+mn-cs"/>
        </a:defRPr>
      </a:lvl3pPr>
      <a:lvl4pPr marL="16002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3"/>
        </a:buBlip>
        <a:defRPr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3"/>
        </a:buBlip>
        <a:defRPr sz="16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tags" Target="../tags/tag2.xml"/><Relationship Id="rId2" Type="http://schemas.openxmlformats.org/officeDocument/2006/relationships/image" Target="../media/image1.sv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1700808"/>
            <a:ext cx="7772400" cy="147002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4800" dirty="0" smtClean="0">
                <a:latin typeface="+mj-ea"/>
                <a:ea typeface="+mj-ea"/>
              </a:rPr>
              <a:t>统考英语辅导</a:t>
            </a:r>
            <a:endParaRPr lang="zh-CN" altLang="en-US" sz="4800" dirty="0">
              <a:latin typeface="+mj-ea"/>
              <a:ea typeface="+mj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11560" y="4077072"/>
            <a:ext cx="7750175" cy="85725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/>
              <a:t>语法</a:t>
            </a:r>
            <a:r>
              <a:rPr lang="en-US" altLang="zh-CN" dirty="0" smtClean="0"/>
              <a:t>4: </a:t>
            </a:r>
            <a:r>
              <a:rPr lang="zh-CN" altLang="en-US" dirty="0" smtClean="0"/>
              <a:t>倒装</a:t>
            </a:r>
            <a:endParaRPr lang="zh-CN" altLang="en-US" dirty="0" smtClean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165" y="942340"/>
            <a:ext cx="8789670" cy="594614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随堂练习：</a:t>
            </a:r>
            <a:endParaRPr lang="zh-CN" altLang="en-US" sz="22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1，Look! Here ______ the famous actor.</a:t>
            </a:r>
            <a:endParaRPr lang="zh-CN" altLang="en-US" sz="22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A.Comes</a:t>
            </a:r>
            <a:endParaRPr lang="zh-CN" altLang="en-US" sz="22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B.Come</a:t>
            </a:r>
            <a:endParaRPr lang="zh-CN" altLang="en-US" sz="22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C.Had come</a:t>
            </a:r>
            <a:endParaRPr lang="zh-CN" altLang="en-US" sz="22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D.Coming</a:t>
            </a:r>
            <a:endParaRPr lang="zh-CN" altLang="en-US" sz="22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sz="22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解析：</a:t>
            </a:r>
            <a:r>
              <a:rPr lang="en-US" altLang="zh-CN" sz="2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Here</a:t>
            </a:r>
            <a:r>
              <a:rPr lang="zh-CN" altLang="en-US" sz="2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在句首要倒装。</a:t>
            </a:r>
            <a:endParaRPr lang="zh-CN" altLang="en-US" sz="22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sz="22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sz="22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185" y="857250"/>
            <a:ext cx="8723630" cy="51435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Nancy works in a shop and _______.</a:t>
            </a:r>
            <a:endParaRPr lang="zh-CN" altLang="en-US" sz="2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A.so does Alan		</a:t>
            </a:r>
            <a:endParaRPr lang="zh-CN" altLang="en-US" sz="2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B.so Alan too does </a:t>
            </a:r>
            <a:endParaRPr lang="zh-CN" altLang="en-US" sz="2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C.that does Alan too	</a:t>
            </a:r>
            <a:endParaRPr lang="zh-CN" altLang="en-US" sz="2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D.that Alan too does </a:t>
            </a:r>
            <a:endParaRPr lang="zh-CN" altLang="en-US" sz="2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sz="2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解析：</a:t>
            </a: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so+</a:t>
            </a: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助动词</a:t>
            </a: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+</a:t>
            </a: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主语</a:t>
            </a:r>
            <a:endParaRPr lang="zh-CN" altLang="en-US" sz="2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sz="2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sz="22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900" y="857250"/>
            <a:ext cx="8712200" cy="51435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I would never ever come to this restaurant again. The food is terrible!</a:t>
            </a:r>
            <a:endParaRPr lang="en-US" altLang="zh-CN" b="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-_____________</a:t>
            </a:r>
            <a:endParaRPr lang="en-US" altLang="zh-CN" b="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A.Nor am I.</a:t>
            </a:r>
            <a:endParaRPr lang="en-US" altLang="zh-CN" b="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B.Neither would I.</a:t>
            </a:r>
            <a:endParaRPr lang="en-US" altLang="zh-CN" b="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C.Same with me.</a:t>
            </a:r>
            <a:endParaRPr lang="en-US" altLang="zh-CN" b="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D.So do I.</a:t>
            </a:r>
            <a:endParaRPr lang="en-US" altLang="zh-CN" b="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解析：</a:t>
            </a:r>
            <a:r>
              <a:rPr lang="en-US" altLang="zh-CN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so/neither+助动词+主语</a:t>
            </a:r>
            <a:endParaRPr lang="en-US" altLang="zh-CN" b="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b="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8000" y="902970"/>
            <a:ext cx="7921625" cy="5169535"/>
          </a:xfrm>
        </p:spPr>
        <p:txBody>
          <a:bodyPr/>
          <a:p>
            <a:pPr marL="0" indent="0">
              <a:buNone/>
            </a:pPr>
            <a:r>
              <a:rPr lang="zh-CN" altLang="en-US" b="0">
                <a:latin typeface="Times New Roman" panose="02020603050405020304" pitchFamily="18" charset="0"/>
                <a:cs typeface="Times New Roman" panose="02020603050405020304" pitchFamily="18" charset="0"/>
              </a:rPr>
              <a:t>4. Hardly _______ on stage ______ the audience started cheering.</a:t>
            </a:r>
            <a:endParaRPr lang="zh-CN" altLang="en-US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b="0">
                <a:latin typeface="Times New Roman" panose="02020603050405020304" pitchFamily="18" charset="0"/>
                <a:cs typeface="Times New Roman" panose="02020603050405020304" pitchFamily="18" charset="0"/>
              </a:rPr>
              <a:t>A.He had come, than</a:t>
            </a:r>
            <a:endParaRPr lang="zh-CN" altLang="en-US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b="0">
                <a:latin typeface="Times New Roman" panose="02020603050405020304" pitchFamily="18" charset="0"/>
                <a:cs typeface="Times New Roman" panose="02020603050405020304" pitchFamily="18" charset="0"/>
              </a:rPr>
              <a:t>B.He had come, when </a:t>
            </a:r>
            <a:endParaRPr lang="zh-CN" altLang="en-US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b="0">
                <a:latin typeface="Times New Roman" panose="02020603050405020304" pitchFamily="18" charset="0"/>
                <a:cs typeface="Times New Roman" panose="02020603050405020304" pitchFamily="18" charset="0"/>
              </a:rPr>
              <a:t>C.Had he come, when</a:t>
            </a:r>
            <a:endParaRPr lang="zh-CN" altLang="en-US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b="0">
                <a:latin typeface="Times New Roman" panose="02020603050405020304" pitchFamily="18" charset="0"/>
                <a:cs typeface="Times New Roman" panose="02020603050405020304" pitchFamily="18" charset="0"/>
              </a:rPr>
              <a:t>D.Had he come, than</a:t>
            </a:r>
            <a:endParaRPr lang="zh-CN" altLang="en-US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b="0">
                <a:latin typeface="Times New Roman" panose="02020603050405020304" pitchFamily="18" charset="0"/>
                <a:cs typeface="Times New Roman" panose="02020603050405020304" pitchFamily="18" charset="0"/>
              </a:rPr>
              <a:t>解析：Hardly…when…</a:t>
            </a:r>
            <a:endParaRPr lang="zh-CN" altLang="en-US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b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=no sooner …than…</a:t>
            </a:r>
            <a:endParaRPr lang="zh-CN" altLang="en-US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b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他一登上舞台，观众们就开始欢呼</a:t>
            </a:r>
            <a:endParaRPr lang="zh-CN" altLang="en-US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altLang="zh-CN" b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until </a:t>
            </a:r>
            <a:r>
              <a:rPr lang="en-US" altLang="zh-CN" b="0" u="sng">
                <a:latin typeface="Times New Roman" panose="02020603050405020304" pitchFamily="18" charset="0"/>
                <a:cs typeface="Times New Roman" panose="02020603050405020304" pitchFamily="18" charset="0"/>
              </a:rPr>
              <a:t>Dec. 2003</a:t>
            </a:r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 ________ caught by the US soldiers, and it was a great victory for the USA.</a:t>
            </a:r>
            <a:endParaRPr lang="en-US" altLang="zh-CN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A. was Saddam Hussein        </a:t>
            </a:r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B. Saddam Hussein was </a:t>
            </a:r>
            <a:endParaRPr lang="en-US" altLang="zh-CN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C. had Saddam Hussein been D. Saddam Hussein had been</a:t>
            </a:r>
            <a:endParaRPr lang="en-US" altLang="zh-CN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6. What a naughty boy </a:t>
            </a:r>
            <a:r>
              <a:rPr lang="en-US" altLang="zh-CN" b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</a:t>
            </a:r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 was! ________ .</a:t>
            </a:r>
            <a:endParaRPr lang="en-US" altLang="zh-CN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A. Down jumped he from the desk</a:t>
            </a:r>
            <a:endParaRPr lang="en-US" altLang="zh-CN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B. From the desk jumped he down </a:t>
            </a:r>
            <a:endParaRPr lang="en-US" altLang="zh-CN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C. He down jumped from the desk</a:t>
            </a:r>
            <a:endParaRPr lang="en-US" altLang="zh-CN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D. Down he jumped from the desk</a:t>
            </a:r>
            <a:endParaRPr lang="en-US" altLang="zh-CN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  <a:r>
              <a:rPr lang="zh-CN" altLang="en-US" b="0">
                <a:latin typeface="Times New Roman" panose="02020603050405020304" pitchFamily="18" charset="0"/>
                <a:cs typeface="Times New Roman" panose="02020603050405020304" pitchFamily="18" charset="0"/>
              </a:rPr>
              <a:t>You can never use my computer. At no time ________ that machine.</a:t>
            </a:r>
            <a:endParaRPr lang="zh-CN" altLang="en-US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b="0">
                <a:latin typeface="Times New Roman" panose="02020603050405020304" pitchFamily="18" charset="0"/>
                <a:cs typeface="Times New Roman" panose="02020603050405020304" pitchFamily="18" charset="0"/>
              </a:rPr>
              <a:t>A. you should touch     </a:t>
            </a:r>
            <a:r>
              <a:rPr lang="zh-CN" altLang="en-US" b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B. should you touch</a:t>
            </a:r>
            <a:endParaRPr lang="zh-CN" altLang="en-US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b="0">
                <a:latin typeface="Times New Roman" panose="02020603050405020304" pitchFamily="18" charset="0"/>
                <a:cs typeface="Times New Roman" panose="02020603050405020304" pitchFamily="18" charset="0"/>
              </a:rPr>
              <a:t>C. touch should you     D. you touch</a:t>
            </a:r>
            <a:endParaRPr lang="zh-CN" altLang="en-US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950" y="812800"/>
            <a:ext cx="9912350" cy="6138545"/>
          </a:xfrm>
        </p:spPr>
        <p:txBody>
          <a:bodyPr/>
          <a:lstStyle/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grammar points </a:t>
            </a:r>
            <a:endParaRPr sz="21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novels </a:t>
            </a:r>
            <a:endParaRPr sz="21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listen to music </a:t>
            </a:r>
            <a:endParaRPr sz="21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watch English movies</a:t>
            </a:r>
            <a:endParaRPr sz="21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Practice makes perfect. </a:t>
            </a:r>
            <a:endParaRPr sz="21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cheat [tʃi:t] vt.</a:t>
            </a:r>
            <a:endParaRPr sz="21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 [tʃeindʒ] vt. &amp; vi.</a:t>
            </a:r>
            <a:endParaRPr sz="21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complain [kəm'plein] vt. &amp; vi</a:t>
            </a:r>
            <a:endParaRPr sz="21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complaint n.</a:t>
            </a:r>
            <a:endParaRPr sz="21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 [kəm'pli:t] adj.</a:t>
            </a:r>
            <a:endParaRPr sz="21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deserve [di'zə:v] vt.</a:t>
            </a:r>
            <a:endParaRPr sz="21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[di'veləp] vt. &amp; vi.</a:t>
            </a:r>
            <a:endParaRPr lang="zh-CN" sz="21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58775" y="214313"/>
            <a:ext cx="7715250" cy="598487"/>
          </a:xfrm>
        </p:spPr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单词小测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4898390" y="812800"/>
            <a:ext cx="4969510" cy="57467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development n. </a:t>
            </a:r>
            <a:endParaRPr sz="21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economic development </a:t>
            </a:r>
            <a:endParaRPr sz="21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developing country </a:t>
            </a:r>
            <a:endParaRPr sz="21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developed country </a:t>
            </a:r>
            <a:endParaRPr sz="21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discover [dis'kʌvə] vt.</a:t>
            </a:r>
            <a:endParaRPr sz="21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=find </a:t>
            </a:r>
            <a:endParaRPr sz="21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look for </a:t>
            </a:r>
            <a:endParaRPr sz="21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invent [in'vent] vt.</a:t>
            </a:r>
            <a:endParaRPr sz="21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invention n.</a:t>
            </a:r>
            <a:endParaRPr sz="21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expect [iks'pekt] vt.</a:t>
            </a:r>
            <a:endParaRPr sz="21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expectation n </a:t>
            </a:r>
            <a:endParaRPr sz="21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success [sək'ses] n.</a:t>
            </a:r>
            <a:endParaRPr sz="21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succeed v. </a:t>
            </a:r>
            <a:endParaRPr sz="21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succeed in passing the exam </a:t>
            </a:r>
            <a:endParaRPr sz="2100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795" y="1125220"/>
            <a:ext cx="9280525" cy="5143500"/>
          </a:xfrm>
        </p:spPr>
        <p:txBody>
          <a:bodyPr/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7. They ________ to a new house</a:t>
            </a:r>
            <a:r>
              <a:rPr lang="en-US" altLang="zh-CN" b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last month.</a:t>
            </a:r>
            <a:endParaRPr lang="en-US" altLang="zh-CN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A. moves     B. move     C. moved     D. have moved</a:t>
            </a:r>
            <a:endParaRPr lang="en-US" altLang="zh-CN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8. I ________ a college student </a:t>
            </a:r>
            <a:r>
              <a:rPr lang="en-US" altLang="zh-CN" b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more than a year.</a:t>
            </a:r>
            <a:endParaRPr lang="en-US" altLang="zh-CN" b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A. became     B. have become     C. was     D. have been</a:t>
            </a:r>
            <a:endParaRPr lang="en-US" altLang="zh-CN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9.If ________ , we'll stay at home.</a:t>
            </a:r>
            <a:endParaRPr lang="en-US" altLang="zh-CN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A. it will rain     B. it's to rain     </a:t>
            </a:r>
            <a:endParaRPr lang="en-US" altLang="zh-CN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C. it rains           D. it'll be raining</a:t>
            </a:r>
            <a:endParaRPr lang="en-US" altLang="zh-CN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10. I fell and hurt myself while I ________ basketball yesterday.</a:t>
            </a:r>
            <a:endParaRPr lang="en-US" altLang="zh-CN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A. was playing		B. am playing	</a:t>
            </a:r>
            <a:endParaRPr lang="en-US" altLang="zh-CN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C. play				D. played</a:t>
            </a:r>
            <a:endParaRPr lang="en-US" altLang="zh-CN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endParaRPr lang="en-US" altLang="zh-CN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1915" y="812800"/>
            <a:ext cx="8979535" cy="5713095"/>
          </a:xfrm>
        </p:spPr>
        <p:txBody>
          <a:bodyPr/>
          <a:lstStyle/>
          <a:p>
            <a:pPr marL="0" indent="0" algn="l">
              <a:buNone/>
            </a:pPr>
            <a:r>
              <a:rPr lang="zh-CN" alt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倒装句：</a:t>
            </a:r>
            <a:endParaRPr lang="zh-CN" altLang="en-US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zh-CN" alt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含义：用于表示一定的句子结构或强调某一句子成分将</a:t>
            </a:r>
            <a:r>
              <a:rPr lang="zh-CN" altLang="en-US" b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主语</a:t>
            </a:r>
            <a:r>
              <a:rPr lang="zh-CN" alt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zh-CN" altLang="en-US" b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谓语</a:t>
            </a:r>
            <a:r>
              <a:rPr lang="zh-CN" alt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调换成为倒装句。</a:t>
            </a:r>
            <a:endParaRPr lang="zh-CN" altLang="en-US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zh-CN" alt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分类：部分倒装和全部倒装</a:t>
            </a:r>
            <a:endParaRPr lang="zh-CN" altLang="en-US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zh-CN" alt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示例：Mr. Wang comes here. 正常句</a:t>
            </a:r>
            <a:endParaRPr lang="zh-CN" altLang="en-US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zh-CN" alt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Here comes Mr. Wang. 倒装句              </a:t>
            </a:r>
            <a:endParaRPr lang="zh-CN" altLang="en-US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endParaRPr lang="zh-CN" altLang="en-US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zh-CN" alt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lang="zh-CN" altLang="en-US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zh-CN" altLang="en-US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2" name="右中括号 1"/>
          <p:cNvSpPr/>
          <p:nvPr/>
        </p:nvSpPr>
        <p:spPr>
          <a:xfrm>
            <a:off x="5436235" y="3496310"/>
            <a:ext cx="503555" cy="86868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438900" y="3700145"/>
            <a:ext cx="24460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黑体" panose="02010609060101010101" pitchFamily="2" charset="-122"/>
                <a:ea typeface="黑体" panose="02010609060101010101" pitchFamily="2" charset="-122"/>
              </a:rPr>
              <a:t>王先生来了</a:t>
            </a:r>
            <a:endParaRPr lang="zh-CN" altLang="en-US" sz="240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4150" y="850900"/>
            <a:ext cx="8839835" cy="5583555"/>
          </a:xfrm>
        </p:spPr>
        <p:txBody>
          <a:bodyPr/>
          <a:p>
            <a:pPr marL="0" indent="0">
              <a:buNone/>
            </a:pPr>
            <a:r>
              <a:rPr lang="zh-CN" altLang="en-US" b="0"/>
              <a:t>（一）全部倒装</a:t>
            </a:r>
            <a:endParaRPr lang="zh-CN" altLang="en-US" sz="2000" b="0"/>
          </a:p>
          <a:p>
            <a:pPr marL="0" indent="0">
              <a:buNone/>
            </a:pPr>
            <a:r>
              <a:rPr lang="zh-CN" altLang="en-US" b="0"/>
              <a:t>定义：主语和谓语交换位置，不需要任何助动词。</a:t>
            </a:r>
            <a:endParaRPr lang="zh-CN" altLang="en-US" b="0"/>
          </a:p>
          <a:p>
            <a:pPr marL="0" indent="0">
              <a:buNone/>
            </a:pPr>
            <a:r>
              <a:rPr lang="zh-CN" altLang="en-US" b="0"/>
              <a:t>标志词：当</a:t>
            </a:r>
            <a:r>
              <a:rPr lang="en-US" altLang="zh-CN" b="0"/>
              <a:t>here/there/up/down/out/away/now/then,thus</a:t>
            </a:r>
            <a:r>
              <a:rPr lang="zh-CN" altLang="en-US" b="0"/>
              <a:t>等表示地点、方向和时间的副词或介词</a:t>
            </a:r>
            <a:r>
              <a:rPr lang="zh-CN" altLang="en-US" b="0">
                <a:solidFill>
                  <a:srgbClr val="FF0000"/>
                </a:solidFill>
              </a:rPr>
              <a:t>放在句首主语为名词</a:t>
            </a:r>
            <a:r>
              <a:rPr lang="zh-CN" altLang="en-US" b="0"/>
              <a:t>时，通常全部倒装。但，</a:t>
            </a:r>
            <a:r>
              <a:rPr lang="zh-CN" altLang="en-US" b="0">
                <a:solidFill>
                  <a:srgbClr val="FF0000"/>
                </a:solidFill>
              </a:rPr>
              <a:t>当主语是代词时，不用倒装。</a:t>
            </a:r>
            <a:endParaRPr lang="zh-CN" altLang="en-US" b="0"/>
          </a:p>
          <a:p>
            <a:pPr marL="0" indent="0">
              <a:buNone/>
            </a:pPr>
            <a:r>
              <a:rPr lang="zh-CN" altLang="en-US" b="0"/>
              <a:t>例句：</a:t>
            </a:r>
            <a:r>
              <a:rPr lang="zh-CN" altLang="en-US" b="0">
                <a:solidFill>
                  <a:srgbClr val="FF0000"/>
                </a:solidFill>
              </a:rPr>
              <a:t>Then came</a:t>
            </a:r>
            <a:r>
              <a:rPr lang="zh-CN" altLang="en-US" b="0"/>
              <a:t> the bus. （</a:t>
            </a:r>
            <a:r>
              <a:rPr lang="en-US" altLang="zh-CN" b="0"/>
              <a:t>The bus came then.</a:t>
            </a:r>
            <a:r>
              <a:rPr lang="zh-CN" altLang="en-US" b="0"/>
              <a:t>）</a:t>
            </a:r>
            <a:endParaRPr lang="zh-CN" altLang="en-US" b="0"/>
          </a:p>
          <a:p>
            <a:pPr marL="0" indent="0">
              <a:buNone/>
            </a:pPr>
            <a:r>
              <a:rPr lang="zh-CN" altLang="en-US" b="0"/>
              <a:t>      公交车那时来了。</a:t>
            </a:r>
            <a:endParaRPr lang="zh-CN" altLang="en-US" b="0"/>
          </a:p>
          <a:p>
            <a:pPr marL="0" indent="0">
              <a:buNone/>
            </a:pPr>
            <a:r>
              <a:rPr lang="en-US" altLang="zh-CN" b="0"/>
              <a:t>      </a:t>
            </a:r>
            <a:r>
              <a:rPr lang="en-US" altLang="zh-CN" b="0">
                <a:solidFill>
                  <a:srgbClr val="FF0000"/>
                </a:solidFill>
              </a:rPr>
              <a:t>Out rushed</a:t>
            </a:r>
            <a:r>
              <a:rPr lang="en-US" altLang="zh-CN" b="0"/>
              <a:t> a boy.   (A boy rushed out.)</a:t>
            </a:r>
            <a:endParaRPr lang="en-US" altLang="zh-CN" b="0"/>
          </a:p>
          <a:p>
            <a:pPr marL="0" indent="0">
              <a:buNone/>
            </a:pPr>
            <a:r>
              <a:rPr lang="en-US" altLang="zh-CN" b="0"/>
              <a:t>      </a:t>
            </a:r>
            <a:r>
              <a:rPr lang="zh-CN" altLang="en-US" b="0"/>
              <a:t>男孩冲了出来。</a:t>
            </a:r>
            <a:endParaRPr lang="zh-CN" altLang="en-US" b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" y="735330"/>
            <a:ext cx="9083040" cy="6579235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（二）部分倒装</a:t>
            </a:r>
            <a:endParaRPr lang="zh-CN" alt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含义：部分倒装是</a:t>
            </a:r>
            <a:r>
              <a:rPr lang="zh-CN" altLang="en-US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只把谓语的一部分</a:t>
            </a: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放到主语之前，或把句子强调成分提前。</a:t>
            </a:r>
            <a:endParaRPr lang="zh-CN" alt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结构：一部分谓语（通常是助动词）+主语+剩余部分谓语</a:t>
            </a:r>
            <a:endParaRPr lang="zh-CN" alt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标志词：</a:t>
            </a: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句首出现</a:t>
            </a:r>
            <a:r>
              <a:rPr lang="en-US" altLang="zh-CN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only</a:t>
            </a: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引导的状语；</a:t>
            </a:r>
            <a:endParaRPr lang="zh-CN" alt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US" altLang="zh-CN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so/neither+</a:t>
            </a:r>
            <a:r>
              <a:rPr lang="zh-CN" altLang="en-US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助动词</a:t>
            </a:r>
            <a:r>
              <a:rPr lang="en-US" altLang="zh-CN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主语</a:t>
            </a:r>
            <a:endParaRPr lang="zh-CN" altLang="en-US" b="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句首出现</a:t>
            </a:r>
            <a:r>
              <a:rPr lang="zh-CN" altLang="en-US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否定词</a:t>
            </a: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little/ never/ not/ no/hardly/rarely/seldom</a:t>
            </a: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等</a:t>
            </a:r>
            <a:endParaRPr lang="en-US" altLang="zh-CN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endParaRPr lang="zh-CN" alt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0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82650" y="136843"/>
            <a:ext cx="7715250" cy="598487"/>
          </a:xfrm>
        </p:spPr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4610" y="929005"/>
            <a:ext cx="8995410" cy="51435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句首出现</a:t>
            </a:r>
            <a:r>
              <a:rPr lang="en-US" altLang="zh-CN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only</a:t>
            </a: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引导的状语</a:t>
            </a:r>
            <a:endParaRPr lang="zh-CN" altLang="en-US" b="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>
              <a:buNone/>
            </a:pPr>
            <a:r>
              <a:rPr lang="zh-CN" altLang="en-US" sz="2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例句：</a:t>
            </a:r>
            <a:r>
              <a:rPr lang="zh-CN" altLang="en-US" sz="22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Only</a:t>
            </a:r>
            <a:r>
              <a:rPr lang="zh-CN" altLang="en-US" sz="2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this way </a:t>
            </a:r>
            <a:r>
              <a:rPr lang="zh-CN" altLang="en-US" sz="2200" b="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you</a:t>
            </a:r>
            <a:r>
              <a:rPr lang="zh-CN" altLang="en-US" sz="2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learn English well.</a:t>
            </a:r>
            <a:endParaRPr lang="zh-CN" altLang="en-US" sz="22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（</a:t>
            </a:r>
            <a:r>
              <a:rPr lang="en-US" altLang="zh-CN" sz="2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 can learn English well only in this way</a:t>
            </a:r>
            <a:r>
              <a:rPr lang="zh-CN" altLang="en-US" sz="2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zh-CN" altLang="en-US" sz="22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zh-CN" altLang="en-US" sz="22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只有</a:t>
            </a:r>
            <a:r>
              <a:rPr lang="zh-CN" altLang="en-US" sz="2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这样你才能学好英语。</a:t>
            </a:r>
            <a:endParaRPr lang="zh-CN" altLang="en-US" sz="22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zh-CN" altLang="en-US" sz="22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Only</a:t>
            </a:r>
            <a:r>
              <a:rPr lang="zh-CN" altLang="en-US" sz="2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then </a:t>
            </a:r>
            <a:r>
              <a:rPr lang="zh-CN" altLang="en-US" sz="2200" b="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did I</a:t>
            </a:r>
            <a:r>
              <a:rPr lang="zh-CN" altLang="en-US" sz="2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understand what she meant. </a:t>
            </a:r>
            <a:endParaRPr lang="zh-CN" altLang="en-US" sz="22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zh-CN" altLang="en-US" sz="22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只有</a:t>
            </a:r>
            <a:r>
              <a:rPr lang="zh-CN" altLang="en-US" sz="2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到那时我才明白她的意思。</a:t>
            </a:r>
            <a:endParaRPr lang="zh-CN" altLang="en-US" sz="22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sz="22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0825" y="908685"/>
            <a:ext cx="8684895" cy="5143500"/>
          </a:xfrm>
        </p:spPr>
        <p:txBody>
          <a:bodyPr/>
          <a:lstStyle/>
          <a:p>
            <a:pPr marL="0" indent="0" algn="l">
              <a:buNone/>
            </a:pP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2.so/neither+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助动词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+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主语，表示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“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也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”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“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也不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”</a:t>
            </a:r>
            <a:endParaRPr lang="zh-CN" altLang="en-US" b="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例句：Tom can speak French. </a:t>
            </a:r>
            <a:r>
              <a:rPr lang="zh-CN" altLang="en-US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 can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Jack.</a:t>
            </a:r>
            <a:endParaRPr lang="zh-CN" altLang="en-US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zh-CN" altLang="en-US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Tom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能说法语，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Jack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也能。</a:t>
            </a:r>
            <a:endParaRPr lang="zh-CN" altLang="en-US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If you won't go, </a:t>
            </a:r>
            <a:r>
              <a:rPr lang="zh-CN" altLang="en-US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neither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will I.</a:t>
            </a:r>
            <a:endParaRPr lang="zh-CN" altLang="en-US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如果你不走，我也不走。</a:t>
            </a:r>
            <a:endParaRPr lang="zh-CN" altLang="en-US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b="0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b="0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9875" y="955040"/>
            <a:ext cx="8765540" cy="5647690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句首出现否定词little/ never/ not/ no/hardly/rarely/seldom等</a:t>
            </a:r>
            <a:endParaRPr lang="en-US" altLang="zh-CN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2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Never </a:t>
            </a:r>
            <a:r>
              <a:rPr lang="en-US" altLang="zh-CN" sz="2200" b="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have I</a:t>
            </a:r>
            <a:r>
              <a:rPr lang="en-US" altLang="zh-CN" sz="2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seen such a performance.</a:t>
            </a:r>
            <a:endParaRPr lang="en-US" altLang="zh-CN" sz="22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en-US" sz="2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have never seen such a performance.</a:t>
            </a:r>
            <a:r>
              <a:rPr lang="zh-CN" altLang="en-US" sz="2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zh-CN" altLang="en-US" sz="22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我从没见过这样的表演。</a:t>
            </a:r>
            <a:endParaRPr lang="zh-CN" altLang="en-US" sz="22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2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Hardly</a:t>
            </a:r>
            <a:r>
              <a:rPr lang="en-US" altLang="zh-CN" sz="2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b="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had she</a:t>
            </a:r>
            <a:r>
              <a:rPr lang="en-US" altLang="zh-CN" sz="2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gone out </a:t>
            </a:r>
            <a:r>
              <a:rPr lang="en-US" altLang="zh-CN" sz="22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lang="en-US" altLang="zh-CN" sz="2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student came to visit her.</a:t>
            </a:r>
            <a:endParaRPr lang="en-US" altLang="zh-CN" sz="22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她刚出去，就有一个学生来看她。</a:t>
            </a:r>
            <a:endParaRPr lang="en-US" altLang="zh-CN" sz="22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2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sooner</a:t>
            </a:r>
            <a:r>
              <a:rPr lang="en-US" altLang="zh-CN" sz="2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had she gone out </a:t>
            </a:r>
            <a:r>
              <a:rPr lang="en-US" altLang="zh-CN" sz="22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US" altLang="zh-CN" sz="2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student came to visit her.</a:t>
            </a:r>
            <a:endParaRPr lang="en-US" altLang="zh-CN" sz="22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她刚出去，就有一个学生来看她。</a:t>
            </a:r>
            <a:endParaRPr lang="en-US" altLang="zh-CN" sz="22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only…but also, Hardly/Scarcely…when, No sooner… than</a:t>
            </a:r>
            <a:endParaRPr lang="en-US" altLang="zh-CN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5" name="图片 4" descr="4459868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-41275" y="5416550"/>
            <a:ext cx="914400" cy="9144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SLIDE_MODEL_TYPE" val="cover"/>
</p:tagLst>
</file>

<file path=ppt/tags/tag2.xml><?xml version="1.0" encoding="utf-8"?>
<p:tagLst xmlns:p="http://schemas.openxmlformats.org/presentationml/2006/main">
  <p:tag name="KSO_WM_TEMPLATE_CATEGORY" val="preset"/>
  <p:tag name="KSO_WM_TEMPLATE_INDEX" val="22"/>
  <p:tag name="KSO_WM_TAG_VERSION" val="1.0"/>
  <p:tag name="KSO_WM_SLIDE_ID" val="preset22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50*144"/>
  <p:tag name="KSO_WM_SLIDE_SIZE" val="621*343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3424</Words>
  <Application>WPS 演示</Application>
  <PresentationFormat>全屏显示(4:3)</PresentationFormat>
  <Paragraphs>175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16</vt:i4>
      </vt:variant>
    </vt:vector>
  </HeadingPairs>
  <TitlesOfParts>
    <vt:vector size="31" baseType="lpstr">
      <vt:lpstr>Arial</vt:lpstr>
      <vt:lpstr>宋体</vt:lpstr>
      <vt:lpstr>Wingdings</vt:lpstr>
      <vt:lpstr>汉真广标</vt:lpstr>
      <vt:lpstr>黑体</vt:lpstr>
      <vt:lpstr>方正大标宋简体</vt:lpstr>
      <vt:lpstr>楷体_GB2312</vt:lpstr>
      <vt:lpstr>Times New Roman</vt:lpstr>
      <vt:lpstr>Calibri</vt:lpstr>
      <vt:lpstr>微软雅黑</vt:lpstr>
      <vt:lpstr>Arial Unicode MS</vt:lpstr>
      <vt:lpstr>新宋体</vt:lpstr>
      <vt:lpstr>Office 主题</vt:lpstr>
      <vt:lpstr>2_Office 主题</vt:lpstr>
      <vt:lpstr>3_Office 主题</vt:lpstr>
      <vt:lpstr>统考英语辅导</vt:lpstr>
      <vt:lpstr>单词小测</vt:lpstr>
      <vt:lpstr>PowerPoint 演示文稿</vt:lpstr>
      <vt:lpstr> </vt:lpstr>
      <vt:lpstr>PowerPoint 演示文稿</vt:lpstr>
      <vt:lpstr> </vt:lpstr>
      <vt:lpstr>PowerPoint 演示文稿</vt:lpstr>
      <vt:lpstr> </vt:lpstr>
      <vt:lpstr> </vt:lpstr>
      <vt:lpstr> </vt:lpstr>
      <vt:lpstr> </vt:lpstr>
      <vt:lpstr> 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MS USER</dc:creator>
  <cp:lastModifiedBy>Miki</cp:lastModifiedBy>
  <cp:revision>157</cp:revision>
  <dcterms:created xsi:type="dcterms:W3CDTF">1900-01-01T00:00:00Z</dcterms:created>
  <dcterms:modified xsi:type="dcterms:W3CDTF">2019-08-07T02:43:21Z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2052-11.1.0.8894</vt:lpwstr>
  </property>
</Properties>
</file>