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369" r:id="rId5"/>
    <p:sldId id="402" r:id="rId6"/>
    <p:sldId id="398" r:id="rId7"/>
    <p:sldId id="399" r:id="rId8"/>
    <p:sldId id="400" r:id="rId9"/>
    <p:sldId id="401" r:id="rId10"/>
    <p:sldId id="421" r:id="rId11"/>
    <p:sldId id="422" r:id="rId12"/>
    <p:sldId id="423" r:id="rId13"/>
    <p:sldId id="424" r:id="rId14"/>
    <p:sldId id="425" r:id="rId15"/>
    <p:sldId id="426" r:id="rId16"/>
    <p:sldId id="427" r:id="rId17"/>
    <p:sldId id="428" r:id="rId18"/>
    <p:sldId id="429" r:id="rId19"/>
    <p:sldId id="430" r:id="rId20"/>
    <p:sldId id="431" r:id="rId21"/>
    <p:sldId id="432" r:id="rId22"/>
    <p:sldId id="433" r:id="rId23"/>
    <p:sldId id="434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>
      <p:cViewPr varScale="1">
        <p:scale>
          <a:sx n="70" d="100"/>
          <a:sy n="70" d="100"/>
        </p:scale>
        <p:origin x="1428" y="66"/>
      </p:cViewPr>
      <p:guideLst>
        <p:guide orient="horz" pos="22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43050"/>
            <a:ext cx="77724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6489" y="3214686"/>
            <a:ext cx="7751023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6786610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1472" y="1000108"/>
            <a:ext cx="8001056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0838" y="928669"/>
            <a:ext cx="1800252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10" y="928669"/>
            <a:ext cx="5905528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43050"/>
            <a:ext cx="77724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6489" y="3214686"/>
            <a:ext cx="7751023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266700" y="2967038"/>
            <a:ext cx="185738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4557" y="2996952"/>
            <a:ext cx="77724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2420888"/>
            <a:ext cx="77724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493" y="142852"/>
            <a:ext cx="7901014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1493" y="1071546"/>
            <a:ext cx="390291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596" y="1071546"/>
            <a:ext cx="390291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493" y="142852"/>
            <a:ext cx="7901014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4858" y="928670"/>
            <a:ext cx="3950507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858" y="1785926"/>
            <a:ext cx="3950507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98634" y="928670"/>
            <a:ext cx="3950507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8634" y="1785926"/>
            <a:ext cx="3950507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857232"/>
            <a:ext cx="2822603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57232"/>
            <a:ext cx="4926040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2910" y="1954975"/>
            <a:ext cx="2822603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91492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28671"/>
            <a:ext cx="54864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6786610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1472" y="1000108"/>
            <a:ext cx="8001056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0838" y="928669"/>
            <a:ext cx="1800252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10" y="928669"/>
            <a:ext cx="5905528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43050"/>
            <a:ext cx="77724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6489" y="3214686"/>
            <a:ext cx="7751023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266700" y="2967038"/>
            <a:ext cx="185738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4557" y="2996952"/>
            <a:ext cx="77724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2420888"/>
            <a:ext cx="77724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493" y="142852"/>
            <a:ext cx="7901014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1493" y="1071546"/>
            <a:ext cx="390291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596" y="1071546"/>
            <a:ext cx="390291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493" y="142852"/>
            <a:ext cx="7901014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4858" y="928670"/>
            <a:ext cx="3950507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858" y="1785926"/>
            <a:ext cx="3950507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98634" y="928670"/>
            <a:ext cx="3950507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8634" y="1785926"/>
            <a:ext cx="3950507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266700" y="2967038"/>
            <a:ext cx="185738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4557" y="2996952"/>
            <a:ext cx="77724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2420888"/>
            <a:ext cx="77724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857232"/>
            <a:ext cx="2822603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57232"/>
            <a:ext cx="4926040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2910" y="1954975"/>
            <a:ext cx="2822603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91492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28671"/>
            <a:ext cx="54864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6786610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1472" y="1000108"/>
            <a:ext cx="8001056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0838" y="928669"/>
            <a:ext cx="1800252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10" y="928669"/>
            <a:ext cx="5905528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493" y="142852"/>
            <a:ext cx="7901014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1493" y="1071546"/>
            <a:ext cx="390291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596" y="1071546"/>
            <a:ext cx="390291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493" y="142852"/>
            <a:ext cx="7901014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4858" y="928670"/>
            <a:ext cx="3950507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858" y="1785926"/>
            <a:ext cx="3950507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98634" y="928670"/>
            <a:ext cx="3950507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8634" y="1785926"/>
            <a:ext cx="3950507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857232"/>
            <a:ext cx="2822603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57232"/>
            <a:ext cx="4926040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2910" y="1954975"/>
            <a:ext cx="2822603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91492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28671"/>
            <a:ext cx="54864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5.emf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5.emf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5.emf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714375" y="214313"/>
            <a:ext cx="771525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14375" y="928688"/>
            <a:ext cx="771525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714375" y="214313"/>
            <a:ext cx="771525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14375" y="928688"/>
            <a:ext cx="771525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714375" y="214313"/>
            <a:ext cx="771525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14375" y="928688"/>
            <a:ext cx="771525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>
                <a:latin typeface="+mj-ea"/>
                <a:ea typeface="+mj-ea"/>
              </a:rPr>
              <a:t>统考英语辅导</a:t>
            </a:r>
            <a:endParaRPr lang="zh-CN" altLang="en-US" sz="4800" dirty="0">
              <a:latin typeface="+mj-ea"/>
              <a:ea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4077072"/>
            <a:ext cx="7750175" cy="8572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语法</a:t>
            </a:r>
            <a:r>
              <a:rPr lang="en-US" altLang="zh-CN" dirty="0" smtClean="0"/>
              <a:t>5</a:t>
            </a:r>
            <a:r>
              <a:rPr lang="en-US" altLang="zh-CN" dirty="0" smtClean="0"/>
              <a:t>: </a:t>
            </a:r>
            <a:r>
              <a:rPr lang="zh-CN" altLang="en-US" dirty="0" smtClean="0"/>
              <a:t>非谓语动词和主谓一致</a:t>
            </a:r>
            <a:endParaRPr lang="zh-CN" altLang="en-US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4295" y="1239520"/>
            <a:ext cx="8995410" cy="51435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大部分动词后面再出现动词，需要加上介词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。如，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（问），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decide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（决定），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（决定），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（成功），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（失败），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tend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（想要，意图），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attempt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（试图），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（决定），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（要求），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hesitate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（犹豫），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（帮助），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（准备），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（学习），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（想要），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wish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（希望），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afford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（支付得起），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arrange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（安排）等等。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0825" y="908685"/>
            <a:ext cx="8684895" cy="5143500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部分动词后面出现动词常用动名词-ing形式。如：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（避免），finish（完成），mind（介意），practice（练习），risk（冒险），prevent（阻止），suggest（建议），enjoy（享受），delay（推迟），consider（考虑），admit（承认），appreciate（欣赏），postphone（拖延），imagine（想象），deny（否认），can't help（忍不住），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（保持）等等。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prevent+sb.+from +doing </a:t>
            </a:r>
            <a:r>
              <a:rPr lang="zh-CN" altLang="en-US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阻止某人做某事</a:t>
            </a:r>
            <a:endParaRPr lang="zh-CN" altLang="en-US" b="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75" y="955040"/>
            <a:ext cx="8765540" cy="564769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有些动词后既可接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do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，也可用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doing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形式，但意思有所不同。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        to do 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停下来正在做的事情开始做别的事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doing  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停止做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altLang="zh-CN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remember     to do 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记得要做某事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doing  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记得做过某事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forget       to do 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忘记要做某事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doing 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忘记做过某事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stop to smoke. I stop smoking.</a:t>
            </a:r>
            <a:endParaRPr lang="en-US" altLang="zh-CN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左中括号 2"/>
          <p:cNvSpPr/>
          <p:nvPr/>
        </p:nvSpPr>
        <p:spPr>
          <a:xfrm>
            <a:off x="1115695" y="1830070"/>
            <a:ext cx="288290" cy="7620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左中括号 5"/>
          <p:cNvSpPr/>
          <p:nvPr/>
        </p:nvSpPr>
        <p:spPr>
          <a:xfrm>
            <a:off x="1691640" y="2924810"/>
            <a:ext cx="75565" cy="86423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左中括号 6"/>
          <p:cNvSpPr/>
          <p:nvPr/>
        </p:nvSpPr>
        <p:spPr>
          <a:xfrm>
            <a:off x="1259840" y="4149090"/>
            <a:ext cx="144145" cy="86423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165" y="942340"/>
            <a:ext cx="8789670" cy="594614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随堂练习：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I'm sorry that I've kept you _______ for so long.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A.to wait				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B.waiting	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C.to be waiting 		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D.Waited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解析：保持做某事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185" y="857250"/>
            <a:ext cx="8723630" cy="51435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 workers are busy __________ models（模型） for the exhibition. （展览）</a:t>
            </a:r>
            <a:endParaRPr lang="zh-CN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A.to make			</a:t>
            </a:r>
            <a:endParaRPr lang="zh-CN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B.with making		</a:t>
            </a:r>
            <a:endParaRPr lang="zh-CN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C.being making		</a:t>
            </a:r>
            <a:endParaRPr lang="zh-CN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making</a:t>
            </a:r>
            <a:endParaRPr lang="zh-CN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0" y="857250"/>
            <a:ext cx="8712200" cy="51435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Would you let _________ to the park with my classmate, Mum?</a:t>
            </a:r>
            <a:endParaRPr lang="en-US" altLang="zh-CN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me go				</a:t>
            </a:r>
            <a:endParaRPr lang="en-US" altLang="zh-CN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me going			</a:t>
            </a:r>
            <a:endParaRPr lang="en-US" altLang="zh-CN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I go				</a:t>
            </a:r>
            <a:endParaRPr lang="en-US" altLang="zh-CN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I going</a:t>
            </a:r>
            <a:endParaRPr lang="en-US" altLang="zh-CN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解析：让某人做某事</a:t>
            </a:r>
            <a:endParaRPr lang="zh-CN" altLang="en-US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0" y="902970"/>
            <a:ext cx="7921625" cy="5169535"/>
          </a:xfrm>
        </p:spPr>
        <p:txBody>
          <a:bodyPr/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I have been looking forward to__________ from my parents.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A. hear				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B. being heard			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C. be heard			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D. hearing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065" y="916305"/>
            <a:ext cx="8103235" cy="5504815"/>
          </a:xfrm>
        </p:spPr>
        <p:txBody>
          <a:bodyPr/>
          <a:p>
            <a:pPr marL="0" indent="0"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（二）主谓一致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含义：主要指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谓语单复数形式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主语</a:t>
            </a:r>
            <a:r>
              <a:rPr lang="zh-CN" altLang="en-US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人称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上要保持一致。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当主语由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连接时，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如表示同一个人、同一物或单一概念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时，谓语动词用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单数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形式，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此时连接的两个词前只有一个冠词。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The teacher and writer 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 so nice.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这个老师兼作家十分和善。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6905" y="902970"/>
            <a:ext cx="8051165" cy="5557520"/>
          </a:xfrm>
        </p:spPr>
        <p:txBody>
          <a:bodyPr/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当表示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金钱、时间、价格或者度量衡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等复合名词作主语时，通常把这些名词看做一个整体，谓语动词用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单数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就近原则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：即谓语动词的单复数形式取决于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最靠近它的词语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there be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句型，以及当做主语的名词和代词由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either...or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neither...nor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not only...but also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连接时，谓语采用就近原则。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u="sng">
                <a:latin typeface="Times New Roman" panose="02020603050405020304" pitchFamily="18" charset="0"/>
                <a:cs typeface="Times New Roman" panose="02020603050405020304" pitchFamily="18" charset="0"/>
              </a:rPr>
              <a:t>a book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 and two pens on the table.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 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are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two pens and </a:t>
            </a:r>
            <a:r>
              <a:rPr lang="en-US" altLang="zh-CN" b="0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book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on the table.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 book and two pens 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are 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 the table.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1.---Do you want to wait?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 days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___too long for me to wait.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A. was   B. were   C. is   D. are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thousand dollars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____enough for the car.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A. being  B. were   C. are    D. is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3.There____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book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 and some magazines on the desk.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A. is       B. are       C. have    D. has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25" y="941070"/>
            <a:ext cx="9912350" cy="6138545"/>
          </a:xfrm>
        </p:spPr>
        <p:txBody>
          <a:bodyPr/>
          <a:lstStyle/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['træfik] n.交通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accident 交通事故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['eksəsaiz] n.运动， 锻炼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['enədʒi] n.活力， 干劲， 能力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 [kaind] adj. 亲切的， 和蔼的，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友好的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kind-hearted adj, 热心的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['peiʃənt] adj.忍耐的， 有耐心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的， 耐心的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superior [sju'piəriə]adj. (级别、地位)较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高的，(品质、程度)优良的，较好的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例：You're a very superior young 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woman.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8775" y="214313"/>
            <a:ext cx="7715250" cy="598487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单词小测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750435" y="812800"/>
            <a:ext cx="4969510" cy="5746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hard-working adj. 努力的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careless ['kɛəlis] adj.粗心的， 草率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的，不介意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careful adj. 细心的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serious ['siəriəs] adj.严重的，严肃的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rude [ru:d] adj. 1.粗鲁的; 不礼貌的</a:t>
            </a:r>
            <a:endParaRPr sz="21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polite adj. 礼貌的</a:t>
            </a:r>
            <a:endParaRPr sz="21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reasonable ['ri:zənəbl] adj. （人）通情</a:t>
            </a:r>
            <a:endParaRPr sz="21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达理的， （事物，比如说价格）合</a:t>
            </a:r>
            <a:endParaRPr sz="21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理的</a:t>
            </a:r>
            <a:endParaRPr sz="21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curious['kjuəriəs] adj.好奇的</a:t>
            </a:r>
            <a:endParaRPr sz="21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active ['æktiv] adj.活泼的， 活跃的，</a:t>
            </a:r>
            <a:endParaRPr sz="21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积极的</a:t>
            </a:r>
            <a:endParaRPr sz="21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brave [breiv] adj.勇敢的， 大胆的</a:t>
            </a:r>
            <a:endParaRPr sz="21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iron and steel industry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 ____very important to our life.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A. is     B. are     C.has    D. have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league secretary and monitor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 ____asked to make a speech at the meeting.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A. is      B. are     C. was     D. were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0" y="902970"/>
            <a:ext cx="7921625" cy="5169535"/>
          </a:xfrm>
        </p:spPr>
        <p:txBody>
          <a:bodyPr/>
          <a:p>
            <a:pPr marL="0" indent="0"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4. Hardly _______ on stage ______ the audience started cheering.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A.He had come, than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B.He had come, when 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C.Had he come, when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D.Had he come, than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解析：Hardly…when…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=no sooner …than…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他一登上舞台，观众们就开始欢呼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until </a:t>
            </a:r>
            <a:r>
              <a:rPr lang="en-US" altLang="zh-CN" b="0" u="sng">
                <a:latin typeface="Times New Roman" panose="02020603050405020304" pitchFamily="18" charset="0"/>
                <a:cs typeface="Times New Roman" panose="02020603050405020304" pitchFamily="18" charset="0"/>
              </a:rPr>
              <a:t>Dec. 2003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 ________ caught by the US soldiers, and it was a great victory for the USA.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A. was Saddam Hussein        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B. Saddam Hussein was 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C. had Saddam Hussein been D. Saddam Hussein had been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6. What a naughty boy 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 was! ________ .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A. Down jumped he from the desk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B. From the desk jumped he down 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C. He down jumped from the desk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D. Down he jumped from the desk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You can never use my computer. At no time ________ that machine.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A. you should touch     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B. should you touch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C. touch should you     D. you touch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915" y="812800"/>
            <a:ext cx="8979535" cy="5713095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（一）非谓语动词</a:t>
            </a:r>
            <a:endParaRPr lang="zh-CN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含义：非谓语动词指在句子中不冲动谓语的动词，主要包括动词不定式（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do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）、动名词（动词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形式）、现在分词（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doing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）和过去分词（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）。灵活运用即可。</a:t>
            </a:r>
            <a:endParaRPr lang="zh-CN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内涵：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动词不定式表示目的和将要</a:t>
            </a:r>
            <a:endParaRPr lang="zh-CN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Eg. He decided </a:t>
            </a:r>
            <a:r>
              <a:rPr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write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book.</a:t>
            </a:r>
            <a:endParaRPr lang="en-US" altLang="zh-CN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他打算写一本书。</a:t>
            </a:r>
            <a:endParaRPr lang="zh-CN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Tom wants</a:t>
            </a:r>
            <a:r>
              <a:rPr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learn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English.</a:t>
            </a:r>
            <a:endParaRPr lang="en-US" altLang="zh-CN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Tom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想要学英语。</a:t>
            </a:r>
            <a:endParaRPr lang="zh-CN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zh-CN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CN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zh-CN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150" y="850900"/>
            <a:ext cx="8839835" cy="5583555"/>
          </a:xfrm>
        </p:spPr>
        <p:txBody>
          <a:bodyPr/>
          <a:p>
            <a:pPr marL="0" indent="0">
              <a:buNone/>
            </a:pPr>
            <a:r>
              <a:rPr lang="en-US" altLang="zh-CN" b="0"/>
              <a:t>2.</a:t>
            </a:r>
            <a:r>
              <a:rPr lang="zh-CN" altLang="en-US" b="0"/>
              <a:t>动名词与现在分词</a:t>
            </a:r>
            <a:endParaRPr lang="en-US" altLang="zh-CN" b="0"/>
          </a:p>
          <a:p>
            <a:pPr marL="0" indent="0">
              <a:buNone/>
            </a:pPr>
            <a:r>
              <a:rPr lang="zh-CN" altLang="en-US" b="0"/>
              <a:t>动名词和现在分词形状相似，但</a:t>
            </a:r>
            <a:r>
              <a:rPr lang="zh-CN" altLang="en-US" b="0">
                <a:solidFill>
                  <a:srgbClr val="FF0000"/>
                </a:solidFill>
              </a:rPr>
              <a:t>动名词表示功能和作用</a:t>
            </a:r>
            <a:r>
              <a:rPr lang="zh-CN" altLang="en-US" b="0"/>
              <a:t>，</a:t>
            </a:r>
            <a:r>
              <a:rPr lang="zh-CN" altLang="en-US" b="0">
                <a:solidFill>
                  <a:srgbClr val="FF0000"/>
                </a:solidFill>
              </a:rPr>
              <a:t>现在分词表示主动和进行。</a:t>
            </a:r>
            <a:endParaRPr lang="en-US" altLang="zh-CN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Traveling</a:t>
            </a: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ship is very comfortable. </a:t>
            </a: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乘船旅行很舒服。</a:t>
            </a:r>
            <a:endParaRPr lang="zh-CN" altLang="en-US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prefer 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taking </a:t>
            </a: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bus to 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walking</a:t>
            </a: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我更喜欢坐公交车而不是走路。</a:t>
            </a:r>
            <a:endParaRPr lang="zh-CN" altLang="en-US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great pleasure is</a:t>
            </a:r>
            <a:r>
              <a:rPr lang="en-US" altLang="zh-CN" b="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reading. </a:t>
            </a: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我最大的乐趣是阅读。</a:t>
            </a:r>
            <a:endParaRPr lang="zh-CN" altLang="en-US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5405" y="735330"/>
            <a:ext cx="9275445" cy="657923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过去分词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过去分词表示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被动（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动词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动词的过去分词）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完成。</a:t>
            </a:r>
            <a:endParaRPr lang="zh-CN" altLang="en-US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got there, the shop 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closed.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当我们到那里时，商店关门了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heard the Ninth Symphony 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played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night. 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昨天晚上，我听到了第九交响曲的声音。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found all the rivers seriously 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polluted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我们发现所有的河被严重污染了。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am/is/are +done The book is written by him.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was/were+done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82650" y="136843"/>
            <a:ext cx="7715250" cy="598487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TEMPLATE_CATEGORY" val="preset"/>
  <p:tag name="KSO_WM_TEMPLATE_INDEX" val="22"/>
  <p:tag name="KSO_WM_TAG_VERSION" val="1.0"/>
  <p:tag name="KSO_WM_SLIDE_ID" val="preset2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4076</Words>
  <Application>WPS 演示</Application>
  <PresentationFormat>全屏显示(4:3)</PresentationFormat>
  <Paragraphs>191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宋体</vt:lpstr>
      <vt:lpstr>Wingdings</vt:lpstr>
      <vt:lpstr>汉真广标</vt:lpstr>
      <vt:lpstr>黑体</vt:lpstr>
      <vt:lpstr>方正大标宋简体</vt:lpstr>
      <vt:lpstr>楷体_GB2312</vt:lpstr>
      <vt:lpstr>Times New Roman</vt:lpstr>
      <vt:lpstr>Calibri</vt:lpstr>
      <vt:lpstr>微软雅黑</vt:lpstr>
      <vt:lpstr>Arial Unicode MS</vt:lpstr>
      <vt:lpstr>新宋体</vt:lpstr>
      <vt:lpstr>Wingdings</vt:lpstr>
      <vt:lpstr>Office 主题</vt:lpstr>
      <vt:lpstr>2_Office 主题</vt:lpstr>
      <vt:lpstr>4_Office 主题</vt:lpstr>
      <vt:lpstr>统考英语辅导</vt:lpstr>
      <vt:lpstr>单词小测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 </vt:lpstr>
      <vt:lpstr>PowerPoint 演示文稿</vt:lpstr>
      <vt:lpstr> </vt:lpstr>
      <vt:lpstr> </vt:lpstr>
      <vt:lpstr> </vt:lpstr>
      <vt:lpstr> 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MS USER</dc:creator>
  <cp:lastModifiedBy>chenweijie</cp:lastModifiedBy>
  <cp:revision>160</cp:revision>
  <dcterms:created xsi:type="dcterms:W3CDTF">1900-01-01T00:00:00Z</dcterms:created>
  <dcterms:modified xsi:type="dcterms:W3CDTF">2019-08-09T14:25:34Z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2052-11.1.0.8952</vt:lpwstr>
  </property>
</Properties>
</file>