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69" r:id="rId5"/>
    <p:sldId id="40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6: </a:t>
            </a:r>
            <a:r>
              <a:rPr lang="zh-CN" altLang="en-US" dirty="0" smtClean="0"/>
              <a:t>虚拟语气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3230" y="942340"/>
            <a:ext cx="8765540" cy="564769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would rather you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attended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meeting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yesterday.</a:t>
            </a:r>
            <a:endParaRPr lang="en-US" altLang="zh-CN" sz="22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我宁愿你出席昨天的会议。（对过去的虚拟）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suggest/ order / require/ demand/ request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从句的谓语：如果句中出现建议、命令或者要求的单词，从句中需用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should+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动词原形，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可省略。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we (should) hold a meeting tonight.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我建议我们今晚开个会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steps (should)be taken at once.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我请求立刻采取措施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740" y="929005"/>
            <a:ext cx="9344025" cy="573913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demanded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(should) begin the work at once.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他要求让他们立刻开始工作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that you (should) take part in the work.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他下令你要参加这项工作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随堂练习：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leader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demanded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everybody _____the rules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obey      B. obeys       C. would obey         D. had obeyed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dean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suggested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the visiting scholar ____a lecture 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gave      B. give        C. would give        D. had given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It's time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____the lecture because everybody has arrived.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will start     B. shall start     C. start       D. started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185" y="857250"/>
            <a:ext cx="8956040" cy="549211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everybody ____the meeting tomorrow.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will attend     B. would attend   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had attended       D. is going to attend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The old lady is quarreling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if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 ____mad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was     B. is       C. are       D. were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I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rather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____two weeks earlier.</a:t>
            </a:r>
            <a:endParaRPr lang="en-US" altLang="zh-CN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you should come here    B. you come here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you must come here        D. you came here</a:t>
            </a: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He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Premier_____him an interview.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grant      B. granted      C. would grant     D. had granted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She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wished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_____at home.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had stay     B. would stay     C. stay         D. is going to stay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He gave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guests _____hospitably entertained.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be       B. are        C. were       D. is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290" y="800735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nervous ['nə:vəs] adj.神经系统的，担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忧的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pleasant ['plezənt] adj.令人愉快的，舒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pretty ['priti] adj. 漂亮的， 可爱的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humorous adj. /ˈhjuːmərəs/ 滑稽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有趣的；有幽默感的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 ['kɔnfidənt] adj.确信的， 肯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定的，有信心的， 自信的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[smɑ:t] adj.整洁漂亮的; 衣着讲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究的，聪明的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/ɪnˈtelɪdʒənt/adj. 有才智的；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悟性强的；聪明的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stubborn /ˈstʌbən/ adj. 固执的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44895" y="727075"/>
            <a:ext cx="4969510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impressive /ɪm'presɪv/ adj. 给人以深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刻印象的; 令人钦佩的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satisfied /'sætɪsfaɪd/ adj. 满意的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dangerous ['deindʒərəs] adj.危险的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eager ['i:ɡə] adj.热切的， 渴望的例：I'm very much eager to improve my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oral English.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译：我非常渴望改进我的英语口语。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famous ['feiməs] adj.著名的， 出名的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lonely ['ləunli] adj.孤独的， 寂寞的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alone adv. 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独自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sad [sæd] adj.悲哀的， 忧愁的， 难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过的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thoughtful ['θɔ:tful] adj.沉思的， 思考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的，关心的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1.---Do you want to wait?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days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___too long for me to wait.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was   B. were   C. is   D. are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thousand dollars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____enough for the car.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being  B. were   C. are    D. is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3.There____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book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and some magazines on the desk.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is       B. are       C. have    D. has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iron and steel industry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____very important to our life.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is     B. are     C.has    D. have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league secretary and monitor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 ____asked to make a speech at the meeting.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is      B. are     C. was     D. were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5915" y="683260"/>
            <a:ext cx="9172575" cy="588137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虚拟语气</a:t>
            </a:r>
            <a:endParaRPr lang="zh-CN" altLang="en-US" sz="32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含义：动词虚拟语气表示说话人的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愿望, 假设, 猜测, 建议, 请求, 意图, 设想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等未能或不可能成为事实的情况, 或者在说话人看来实现可能性很小的情况, 而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不表示客观存在的现实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表现形式：通过句中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谓语动词的特殊形式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来表现.。这些特殊形式与谓语动词的某些时态相同, 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但它们只表示语气, 而不表示时态, 但含有一定的时间概念。</a:t>
            </a:r>
            <a:endParaRPr lang="zh-CN" altLang="en-US" b="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0025" y="802005"/>
            <a:ext cx="9252585" cy="5583555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虚拟语气的用法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一.虚拟语气在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简单句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中的用法: 谓语动词用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原形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+动词原形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1.表示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祝愿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succeed（动词原形）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愿你成功。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 your life. 愿你一生快乐。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2.表示命令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Everybody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room.  所有人离开房间。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9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二.虚拟语气在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非真实条件句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中的用法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引导的从句 （简单了解）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表示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与现在事实相反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的情况时, if从句的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谓语用动词的过去式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(be动词的过去式多用were, 而不用was), 主句的谓语用should / would / could / might +动词原形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If I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的过去式）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time, I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study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should+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动词原形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better.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如果我有更多的时间，我应该好好学电脑。（与现在事实相反）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6650" y="13684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8295" y="1044575"/>
            <a:ext cx="8995410" cy="514350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2.表示与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过去事实相反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的情况时, if从句的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谓语用had done形式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主句的谓语用should / would / could / might + have done的形式。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she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invited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 yesterday, I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have gone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party.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如果她昨天邀请我参加聚会，我可能就去了。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（昨天表示过去的时间）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4475" y="732155"/>
            <a:ext cx="8930640" cy="514350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wish/ as if/ would rather/ it is time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谓语形式：动词过去式（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）虚拟现在的情况。                   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过去完成时（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done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）虚拟过去的情况。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looks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if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 years younger.(as if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引导的从句，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动词用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high time that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article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published.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发表这篇文章是适时的。（对现在的虚拟）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wish (that) I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never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 her in the past.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我以前没遇见过她就好了。（对过去的虚拟，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past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</a:t>
            </a: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22170" y="21431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.xml><?xml version="1.0" encoding="utf-8"?>
<p:tagLst xmlns:p="http://schemas.openxmlformats.org/presentationml/2006/main">
  <p:tag name="KSO_WM_BEAUTIFY_FLAG" val="#wm#"/>
  <p:tag name="KSO_WM_TEMPLATE_CATEGORY" val="preset"/>
  <p:tag name="KSO_WM_TEMPLATE_INDEX" val="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3695</Words>
  <Application>WPS 演示</Application>
  <PresentationFormat>全屏显示(4:3)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Wingdings</vt:lpstr>
      <vt:lpstr>微软雅黑</vt:lpstr>
      <vt:lpstr>Arial Unicode MS</vt:lpstr>
      <vt:lpstr>新宋体</vt:lpstr>
      <vt:lpstr>Calibri</vt:lpstr>
      <vt:lpstr>Office 主题</vt:lpstr>
      <vt:lpstr>2_Office 主题</vt:lpstr>
      <vt:lpstr>4_Office 主题</vt:lpstr>
      <vt:lpstr>统考英语辅导</vt:lpstr>
      <vt:lpstr>单词小测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 </vt:lpstr>
      <vt:lpstr> </vt:lpstr>
      <vt:lpstr>PowerPoint 演示文稿</vt:lpstr>
      <vt:lpstr> </vt:lpstr>
      <vt:lpstr> </vt:lpstr>
      <vt:lpstr> 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chenweijie</cp:lastModifiedBy>
  <cp:revision>163</cp:revision>
  <dcterms:created xsi:type="dcterms:W3CDTF">1900-01-01T00:00:00Z</dcterms:created>
  <dcterms:modified xsi:type="dcterms:W3CDTF">2019-08-10T14:27:30Z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