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sldIdLst>
    <p:sldId id="369" r:id="rId4"/>
    <p:sldId id="456" r:id="rId5"/>
    <p:sldId id="453" r:id="rId6"/>
    <p:sldId id="454" r:id="rId7"/>
    <p:sldId id="468" r:id="rId8"/>
    <p:sldId id="469" r:id="rId9"/>
    <p:sldId id="470" r:id="rId10"/>
    <p:sldId id="471" r:id="rId11"/>
    <p:sldId id="472" r:id="rId12"/>
    <p:sldId id="473" r:id="rId13"/>
    <p:sldId id="474" r:id="rId14"/>
    <p:sldId id="475" r:id="rId15"/>
    <p:sldId id="476" r:id="rId16"/>
    <p:sldId id="477" r:id="rId17"/>
    <p:sldId id="478" r:id="rId18"/>
    <p:sldId id="479" r:id="rId19"/>
    <p:sldId id="480" r:id="rId20"/>
    <p:sldId id="481" r:id="rId2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4660"/>
  </p:normalViewPr>
  <p:slideViewPr>
    <p:cSldViewPr>
      <p:cViewPr varScale="1">
        <p:scale>
          <a:sx n="82" d="100"/>
          <a:sy n="82" d="100"/>
        </p:scale>
        <p:origin x="-739" y="-86"/>
      </p:cViewPr>
      <p:guideLst>
        <p:guide orient="horz" pos="2205"/>
        <p:guide pos="38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43050"/>
            <a:ext cx="103632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28652" y="3214686"/>
            <a:ext cx="10334697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1963" y="214290"/>
            <a:ext cx="9048813" cy="64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1963" y="1000108"/>
            <a:ext cx="10668075" cy="5000660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624E-AF06-4E1F-B745-1521488285A7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4451" y="928669"/>
            <a:ext cx="2400336" cy="5072099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57213" y="928669"/>
            <a:ext cx="7874037" cy="507209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DD4F-0C5E-4CB8-A8B1-47EA39A6134B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43050"/>
            <a:ext cx="103632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28652" y="3214686"/>
            <a:ext cx="10334697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9F58-6BA9-4E06-AA79-8827FBE1E96C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篇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324485" y="2967038"/>
            <a:ext cx="309880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409" y="2996952"/>
            <a:ext cx="10363200" cy="1362075"/>
          </a:xfrm>
        </p:spPr>
        <p:txBody>
          <a:bodyPr anchor="t">
            <a:normAutofit/>
          </a:bodyPr>
          <a:lstStyle>
            <a:lvl1pPr algn="ctr">
              <a:defRPr lang="zh-CN" altLang="en-US" sz="3600" dirty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9409" y="2420888"/>
            <a:ext cx="10363200" cy="577763"/>
          </a:xfrm>
        </p:spPr>
        <p:txBody>
          <a:bodyPr anchor="b"/>
          <a:lstStyle>
            <a:lvl1pPr marL="0" indent="0" algn="ctr">
              <a:buNone/>
              <a:defRPr lang="zh-CN" altLang="en-US" dirty="0" smtClean="0">
                <a:solidFill>
                  <a:schemeClr val="bg1">
                    <a:lumMod val="8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657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9461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E0925-DCA2-4C90-AC8C-84BCC78C2748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3144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93144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31512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31512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58F11-FDD7-4486-A078-0D25E8ACF5B9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0E3CF-7676-43F4-A539-F3A6A238A6D0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48D78-2D35-4AEB-B0BA-55ADE8E7EB94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13" y="857232"/>
            <a:ext cx="3763471" cy="1031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857232"/>
            <a:ext cx="6568053" cy="51974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57213" y="1954975"/>
            <a:ext cx="3763471" cy="40997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412A9-441A-4FB0-9401-BA215027EBC9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9F58-6BA9-4E06-AA79-8827FBE1E96C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1492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928671"/>
            <a:ext cx="7315200" cy="39862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48165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0D4E-995F-48FF-A2CA-11F60A5DFAD9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1963" y="214290"/>
            <a:ext cx="9048813" cy="64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1963" y="1000108"/>
            <a:ext cx="10668075" cy="5000660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624E-AF06-4E1F-B745-1521488285A7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4451" y="928669"/>
            <a:ext cx="2400336" cy="5072099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57213" y="928669"/>
            <a:ext cx="7874037" cy="507209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DD4F-0C5E-4CB8-A8B1-47EA39A6134B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43050"/>
            <a:ext cx="103632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28652" y="3214686"/>
            <a:ext cx="10334697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9F58-6BA9-4E06-AA79-8827FBE1E96C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篇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324485" y="2967038"/>
            <a:ext cx="309880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409" y="2996952"/>
            <a:ext cx="10363200" cy="1362075"/>
          </a:xfrm>
        </p:spPr>
        <p:txBody>
          <a:bodyPr anchor="t">
            <a:normAutofit/>
          </a:bodyPr>
          <a:lstStyle>
            <a:lvl1pPr algn="ctr">
              <a:defRPr lang="zh-CN" altLang="en-US" sz="3600" dirty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9409" y="2420888"/>
            <a:ext cx="10363200" cy="577763"/>
          </a:xfrm>
        </p:spPr>
        <p:txBody>
          <a:bodyPr anchor="b"/>
          <a:lstStyle>
            <a:lvl1pPr marL="0" indent="0" algn="ctr">
              <a:buNone/>
              <a:defRPr lang="zh-CN" altLang="en-US" dirty="0" smtClean="0">
                <a:solidFill>
                  <a:schemeClr val="bg1">
                    <a:lumMod val="8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657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9461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E0925-DCA2-4C90-AC8C-84BCC78C2748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3144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93144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31512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31512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58F11-FDD7-4486-A078-0D25E8ACF5B9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0E3CF-7676-43F4-A539-F3A6A238A6D0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48D78-2D35-4AEB-B0BA-55ADE8E7EB94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篇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324485" y="2967038"/>
            <a:ext cx="309880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409" y="2996952"/>
            <a:ext cx="10363200" cy="1362075"/>
          </a:xfrm>
        </p:spPr>
        <p:txBody>
          <a:bodyPr anchor="t">
            <a:normAutofit/>
          </a:bodyPr>
          <a:lstStyle>
            <a:lvl1pPr algn="ctr">
              <a:defRPr lang="zh-CN" altLang="en-US" sz="3600" dirty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9409" y="2420888"/>
            <a:ext cx="10363200" cy="577763"/>
          </a:xfrm>
        </p:spPr>
        <p:txBody>
          <a:bodyPr anchor="b"/>
          <a:lstStyle>
            <a:lvl1pPr marL="0" indent="0" algn="ctr">
              <a:buNone/>
              <a:defRPr lang="zh-CN" altLang="en-US" dirty="0" smtClean="0">
                <a:solidFill>
                  <a:schemeClr val="bg1">
                    <a:lumMod val="8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13" y="857232"/>
            <a:ext cx="3763471" cy="1031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857232"/>
            <a:ext cx="6568053" cy="51974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57213" y="1954975"/>
            <a:ext cx="3763471" cy="40997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412A9-441A-4FB0-9401-BA215027EBC9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1492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928671"/>
            <a:ext cx="7315200" cy="39862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48165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0D4E-995F-48FF-A2CA-11F60A5DFAD9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1963" y="214290"/>
            <a:ext cx="9048813" cy="64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1963" y="1000108"/>
            <a:ext cx="10668075" cy="5000660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624E-AF06-4E1F-B745-1521488285A7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4451" y="928669"/>
            <a:ext cx="2400336" cy="5072099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57213" y="928669"/>
            <a:ext cx="7874037" cy="507209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DD4F-0C5E-4CB8-A8B1-47EA39A6134B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657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9461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E0925-DCA2-4C90-AC8C-84BCC78C2748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3144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93144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31512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31512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58F11-FDD7-4486-A078-0D25E8ACF5B9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0E3CF-7676-43F4-A539-F3A6A238A6D0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48D78-2D35-4AEB-B0BA-55ADE8E7EB94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13" y="857232"/>
            <a:ext cx="3763471" cy="1031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857232"/>
            <a:ext cx="6568053" cy="51974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57213" y="1954975"/>
            <a:ext cx="3763471" cy="40997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412A9-441A-4FB0-9401-BA215027EBC9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1492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928671"/>
            <a:ext cx="7315200" cy="39862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48165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0D4E-995F-48FF-A2CA-11F60A5DFAD9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 descr="模板6内页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952500" y="214313"/>
            <a:ext cx="10287000" cy="59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52500" y="928688"/>
            <a:ext cx="10287000" cy="5143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44B725-ED04-474D-9DE5-D0F28BF6FF27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24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2000" kern="1200">
          <a:solidFill>
            <a:schemeClr val="tx1"/>
          </a:solidFill>
          <a:latin typeface="方正大标宋简体" pitchFamily="1" charset="-122"/>
          <a:ea typeface="方正大标宋简体" pitchFamily="1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 descr="模板6内页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952500" y="214313"/>
            <a:ext cx="10287000" cy="59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52500" y="928688"/>
            <a:ext cx="10287000" cy="5143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44B725-ED04-474D-9DE5-D0F28BF6FF27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24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2000" kern="1200">
          <a:solidFill>
            <a:schemeClr val="tx1"/>
          </a:solidFill>
          <a:latin typeface="方正大标宋简体" pitchFamily="1" charset="-122"/>
          <a:ea typeface="方正大标宋简体" pitchFamily="1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 descr="模板6内页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952500" y="214313"/>
            <a:ext cx="10287000" cy="59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52500" y="928688"/>
            <a:ext cx="10287000" cy="5143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44B725-ED04-474D-9DE5-D0F28BF6FF27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24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2000" kern="1200">
          <a:solidFill>
            <a:schemeClr val="tx1"/>
          </a:solidFill>
          <a:latin typeface="方正大标宋简体" pitchFamily="1" charset="-122"/>
          <a:ea typeface="方正大标宋简体" pitchFamily="1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79576" y="1700808"/>
            <a:ext cx="7772400" cy="14700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dirty="0" smtClean="0">
                <a:latin typeface="+mj-ea"/>
                <a:ea typeface="+mj-ea"/>
              </a:rPr>
              <a:t>统考英语辅导</a:t>
            </a:r>
            <a:endParaRPr lang="zh-CN" altLang="en-US" sz="4800" dirty="0">
              <a:latin typeface="+mj-ea"/>
              <a:ea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5560" y="4077072"/>
            <a:ext cx="7750175" cy="8572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语法</a:t>
            </a:r>
            <a:r>
              <a:rPr lang="en-US" altLang="zh-CN" dirty="0" smtClean="0"/>
              <a:t>8: </a:t>
            </a:r>
            <a:r>
              <a:rPr lang="zh-CN" altLang="en-US" dirty="0" smtClean="0"/>
              <a:t>状语从句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13230" y="942340"/>
            <a:ext cx="8765540" cy="5647690"/>
          </a:xfrm>
        </p:spPr>
        <p:txBody>
          <a:bodyPr/>
          <a:lstStyle/>
          <a:p>
            <a:pPr>
              <a:buFont typeface="Wingdings" panose="05000000000000000000" charset="0"/>
              <a:buChar char="n"/>
            </a:pP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引导词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“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之后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had went to the movies </a:t>
            </a:r>
            <a:r>
              <a:rPr lang="zh-CN" altLang="en-US" sz="2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called Mary.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在我打电话给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Mary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之后，我去看了电影。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finished my homework, I watched TV.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在我写完作业之后，我看了电视。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have played badminton </a:t>
            </a:r>
            <a:r>
              <a:rPr lang="zh-CN" altLang="en-US" sz="2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ran.</a:t>
            </a:r>
          </a:p>
          <a:p>
            <a:pPr marL="0" indent="0">
              <a:buNone/>
            </a:pP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在跑步之后我大了羽毛球。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8955" y="929005"/>
            <a:ext cx="8593455" cy="5739130"/>
          </a:xfrm>
        </p:spPr>
        <p:txBody>
          <a:bodyPr/>
          <a:lstStyle/>
          <a:p>
            <a:pPr>
              <a:buFont typeface="Wingdings" panose="05000000000000000000" charset="0"/>
              <a:buChar char="n"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Since+</a:t>
            </a: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时间段 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自从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...”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since引导时间状语从句，意为“自从„时起”，</a:t>
            </a: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主句要用完成时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Mr. Li has been here </a:t>
            </a: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since 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he came back. 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自从李先生回来以后，他一直在这儿。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I have known Mr.Smith </a:t>
            </a: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 I was a boy.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我小的时候就认识史密斯先生了。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I haven't heard from him </a:t>
            </a: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he lived here.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自从他住在这里以来，我从没收到他的来信。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1165" y="942340"/>
            <a:ext cx="8789670" cy="594614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随堂练习：</a:t>
            </a:r>
          </a:p>
          <a:p>
            <a:pPr marL="0" indent="0">
              <a:buNone/>
            </a:pP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Mozart started writing music ____he was four years old.</a:t>
            </a:r>
          </a:p>
          <a:p>
            <a:pPr marL="0" indent="0">
              <a:buNone/>
            </a:pP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which      B. when     C. so that     D. as if</a:t>
            </a:r>
          </a:p>
          <a:p>
            <a:pPr marL="0" indent="0">
              <a:buNone/>
            </a:pPr>
            <a:r>
              <a:rPr lang="zh-CN" altLang="en-US" sz="2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技巧：判断选项意思，然后带回句中看意思合不合适。</a:t>
            </a: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left the classroom _____he had finished his homework.</a:t>
            </a:r>
          </a:p>
          <a:p>
            <a:pPr marL="0" indent="0">
              <a:buNone/>
            </a:pP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until       B. after      C. when       D. that</a:t>
            </a:r>
          </a:p>
          <a:p>
            <a:pPr marL="0" indent="0">
              <a:buNone/>
            </a:pP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began to work ____we got there.</a:t>
            </a:r>
          </a:p>
          <a:p>
            <a:pPr marL="0" indent="0">
              <a:buNone/>
            </a:pP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which    B. when     C. how         D. as soon as </a:t>
            </a:r>
          </a:p>
          <a:p>
            <a:pPr marL="0" indent="0">
              <a:buNone/>
            </a:pP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解析：强调前后两个动作紧接着。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7488" y="332656"/>
            <a:ext cx="8723630" cy="51435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条件状语从句</a:t>
            </a:r>
          </a:p>
          <a:p>
            <a:pPr marL="0" indent="0">
              <a:buNone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含义：由引导词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（如果）或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unless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（除非）引导的状语从句叫做条件状语从句。在英文中，条件是指某一件事情实现之后（状语从句中的动作），其它事情（主句中的动作）才能发生，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通常译作“假如”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0" indent="0">
              <a:buNone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例句：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ask him, he will help you.</a:t>
            </a:r>
          </a:p>
          <a:p>
            <a:pPr marL="0" indent="0">
              <a:buNone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    如果你请他帮忙，他会帮你的。</a:t>
            </a:r>
          </a:p>
          <a:p>
            <a:pPr marL="0" indent="0">
              <a:buNone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 You will fail to arrive there in time 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unless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 start earlier.</a:t>
            </a:r>
          </a:p>
          <a:p>
            <a:pPr marL="0" indent="0">
              <a:buNone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如果你不早点动身，你就不能及时赶到那儿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will 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arrive 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in time </a:t>
            </a:r>
            <a:r>
              <a:rPr lang="en-US" altLang="zh-CN" b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earlier</a:t>
            </a: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900" y="857250"/>
            <a:ext cx="8712200" cy="51435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would appreciate it ___</a:t>
            </a:r>
            <a:r>
              <a:rPr lang="en-US" altLang="zh-CN" b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call back this afternoon.</a:t>
            </a:r>
          </a:p>
          <a:p>
            <a:pPr marL="0" indent="0">
              <a:buNone/>
            </a:pPr>
            <a:r>
              <a:rPr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until      B. if         C. when      D. that</a:t>
            </a:r>
          </a:p>
          <a:p>
            <a:pPr marL="0" indent="0">
              <a:buNone/>
            </a:pPr>
            <a:endParaRPr lang="en-US" altLang="zh-CN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won't get there on time _____</a:t>
            </a:r>
            <a:r>
              <a:rPr lang="en-US" altLang="zh-CN" b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leave earlier.</a:t>
            </a:r>
          </a:p>
          <a:p>
            <a:pPr marL="0" indent="0">
              <a:buNone/>
            </a:pPr>
            <a:r>
              <a:rPr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unless    B. if      C. when      D. that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2580" y="902970"/>
            <a:ext cx="8994775" cy="5647690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让步状语从句</a:t>
            </a: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含义：让步状语从句，是指状语从句中的一种，其本身也是状语从句。一般翻译为“尽管……”或“即使……”，就是我们日常生活中用的“退一步说…”的感觉。</a:t>
            </a:r>
          </a:p>
          <a:p>
            <a:pPr marL="0" indent="0">
              <a:buNone/>
            </a:pP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引导让步状语从句的连词：</a:t>
            </a:r>
          </a:p>
          <a:p>
            <a:pPr marL="0" indent="0">
              <a:buNone/>
            </a:pP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though（尽管）</a:t>
            </a: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although（尽管）</a:t>
            </a: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，while，as；</a:t>
            </a: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even if（即使）</a:t>
            </a: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，even though（尽管）； whether...or...；</a:t>
            </a: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matter+疑问词，</a:t>
            </a: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疑问词+ever，regardless of+名词/名词短语/名词从句，despite，in spite of。</a:t>
            </a: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切记although，though 不可与but连用，但可以与still和yet连用</a:t>
            </a: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0" indent="0">
              <a:buNone/>
            </a:pP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44065" y="916305"/>
            <a:ext cx="8477885" cy="550481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⑴though， although 表示“虽然，纵然”之意</a:t>
            </a: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在口语中，though较常使用，although比though正式，二者都可与yet，still或nevertheless连用，但不能与but连用。</a:t>
            </a:r>
          </a:p>
          <a:p>
            <a:pPr marL="0" indent="0">
              <a:buNone/>
            </a:pP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Though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 I believe it, yet I must consider.</a:t>
            </a: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尽管我相信这一点，但我还得考虑考虑。</a:t>
            </a: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She passed the examination</a:t>
            </a: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though 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she had not studied very hard.</a:t>
            </a: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她虽然不用功学习，考试却及格了。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2750" y="902970"/>
            <a:ext cx="8917305" cy="55575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“no matter+疑问词=疑问词-ever</a:t>
            </a:r>
          </a:p>
          <a:p>
            <a:pPr marL="0" indent="0">
              <a:buNone/>
            </a:pP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含义为“……都……；不管……都……”</a:t>
            </a:r>
          </a:p>
          <a:p>
            <a:pPr marL="0" indent="0">
              <a:buNone/>
            </a:pP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它们引导的让步状语从句可以互换。例如：</a:t>
            </a:r>
          </a:p>
          <a:p>
            <a:pPr marL="0" indent="0">
              <a:buNone/>
            </a:pP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matter</a:t>
            </a: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 what happened, he would not mind. (=</a:t>
            </a: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Whatever happened</a:t>
            </a: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, he would not mind.)</a:t>
            </a:r>
          </a:p>
          <a:p>
            <a:pPr marL="0" indent="0">
              <a:buNone/>
            </a:pP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无论发生了什么事情，他都不会介意的。</a:t>
            </a:r>
          </a:p>
          <a:p>
            <a:pPr marL="0" indent="0">
              <a:buNone/>
            </a:pP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matter</a:t>
            </a: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 who you are, you must keep the law.(=</a:t>
            </a: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Whoever</a:t>
            </a: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 you are, you must keep the law.）</a:t>
            </a:r>
          </a:p>
          <a:p>
            <a:pPr marL="0" indent="0">
              <a:buNone/>
            </a:pP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不管你是谁，你都需要遵纪守法。</a:t>
            </a:r>
          </a:p>
          <a:p>
            <a:pPr marL="0" indent="0">
              <a:buNone/>
            </a:pP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1. ___it was snowing, it was not very cold.</a:t>
            </a: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A. Since    B. Although     C. Whether      D. For</a:t>
            </a: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2. They'll stand you ____you don't succeed.</a:t>
            </a: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A. unless   B. even if       C. because     D. that</a:t>
            </a: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3. ___how hard it was snowing, the little sisters managed to round the sheep up.</a:t>
            </a: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A. That     B. If      C. Until     D. No matter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0040" y="812800"/>
            <a:ext cx="9912350" cy="6138545"/>
          </a:xfrm>
        </p:spPr>
        <p:txBody>
          <a:bodyPr/>
          <a:lstStyle/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impression [im'preʃən] n.印象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province ['prɔvins] n.省份, 大行政区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capital n. 首都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 [pə'mit] vt. &amp; vi.允许，许可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=allow 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client['klaiənt] n.顾客，常客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 ['kɔment] n.评论，意见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afford [ə'fɔ:d] vt.买得起， 担负得起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appear [ə'piə] vi.出现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disappear v. /ˌdɪsəˈpɪə(r) 消失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 ['ɑ:tikl] n.物品，物件，文章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belong [bi'lɔŋ] vi.属于，是…的成员，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应被放在，应归入 +to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 [di'rekʃən] n.方向，趋向，方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82775" y="214313"/>
            <a:ext cx="7715250" cy="598487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单词小测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144895" y="727075"/>
            <a:ext cx="5708650" cy="5746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evidence ['evidəns] n.证词，证据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fare [fɛə] n.费，票价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furniture['fə:nitʃə] n.家具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guest [ɡest] n.客人，宾客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persuade [pə'sweid] vt. &amp; vi.说服，劝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告，使相信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press [pres] vt.按，压，逼迫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Press the button 按按钮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advantage [əd'vɑ:ntidʒ] n.有利条件，优势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disadvantage n. 劣势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repair [ri'pɛə] n.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/v.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修理， 修补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possible ['pɔsəbl] adj.可能的，能做到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（或取得）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consider [kən'sidə] vt. &amp; vi.考虑；vt.把…看作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4185" y="812800"/>
            <a:ext cx="8723630" cy="51435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The girl____an English song in the next room is Tom's sister.</a:t>
            </a:r>
          </a:p>
          <a:p>
            <a:pPr marL="0" indent="0"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who is singing   B. is singing</a:t>
            </a:r>
          </a:p>
          <a:p>
            <a:pPr marL="0" indent="0"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sang                   D. was singing</a:t>
            </a:r>
          </a:p>
          <a:p>
            <a:pPr marL="0" indent="0">
              <a:buNone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解析：找谓语，锁定定语范围</a:t>
            </a:r>
          </a:p>
          <a:p>
            <a:pPr marL="0" indent="0"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Did you notice </a:t>
            </a:r>
            <a:r>
              <a:rPr lang="en-US" altLang="zh-CN" b="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guy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looked like a big potato.</a:t>
            </a:r>
          </a:p>
          <a:p>
            <a:pPr marL="0" indent="0"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A.who     B. which      C. whose      D. whom</a:t>
            </a:r>
          </a:p>
          <a:p>
            <a:pPr marL="0" indent="0">
              <a:buNone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解析：看空前后的关系。</a:t>
            </a:r>
          </a:p>
          <a:p>
            <a:pPr marL="0" indent="0">
              <a:buNone/>
            </a:pPr>
            <a:endParaRPr lang="zh-CN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900" y="857250"/>
            <a:ext cx="8712200" cy="51435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Is there anything____to you?</a:t>
            </a:r>
          </a:p>
          <a:p>
            <a:pPr marL="0" indent="0">
              <a:buNone/>
            </a:pPr>
            <a:r>
              <a:rPr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that is belonged     B. that belongs</a:t>
            </a:r>
          </a:p>
          <a:p>
            <a:pPr marL="0" indent="0">
              <a:buNone/>
            </a:pPr>
            <a:r>
              <a:rPr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that belong             D. which belongs</a:t>
            </a:r>
          </a:p>
          <a:p>
            <a:pPr marL="0" indent="0">
              <a:buNone/>
            </a:pPr>
            <a:r>
              <a:rPr lang="zh-CN" alt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解析：当名词前有不定代词、序数词或是最高级修饰的情况。</a:t>
            </a:r>
          </a:p>
          <a:p>
            <a:pPr marL="0" indent="0">
              <a:buNone/>
            </a:pPr>
            <a:endParaRPr lang="zh-CN" altLang="en-US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语法</a:t>
            </a:r>
            <a:r>
              <a:rPr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zh-CN" alt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练习答案：ABACB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05915" y="683260"/>
            <a:ext cx="8979535" cy="5881370"/>
          </a:xfrm>
        </p:spPr>
        <p:txBody>
          <a:bodyPr/>
          <a:lstStyle/>
          <a:p>
            <a:pPr marL="0" indent="0" algn="l">
              <a:buNone/>
            </a:pP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状语从句</a:t>
            </a:r>
          </a:p>
          <a:p>
            <a:pPr marL="0" indent="0" algn="l">
              <a:buNone/>
            </a:pP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含义：状语从句指句子用作状语时，</a:t>
            </a:r>
            <a:r>
              <a:rPr lang="zh-CN" altLang="en-US" b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起副词作用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的句子。状语从句中的从句</a:t>
            </a:r>
            <a:r>
              <a:rPr lang="zh-CN" altLang="en-US" b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可以修饰谓语、非谓语动词、定语、状语或整个句子</a:t>
            </a:r>
            <a:r>
              <a:rPr lang="zh-CN" alt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分类：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根据其作用可分为</a:t>
            </a:r>
            <a:r>
              <a:rPr lang="zh-CN" altLang="en-US" b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时间、</a:t>
            </a:r>
            <a:r>
              <a:rPr lang="zh-CN" alt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地点、原因</a:t>
            </a:r>
            <a:r>
              <a:rPr lang="zh-CN" altLang="en-US" b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、条件、</a:t>
            </a:r>
            <a:r>
              <a:rPr lang="zh-CN" alt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目的、结果、</a:t>
            </a:r>
            <a:r>
              <a:rPr lang="zh-CN" altLang="en-US" b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让步、</a:t>
            </a:r>
            <a:r>
              <a:rPr lang="zh-CN" alt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方式和比较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等从句。</a:t>
            </a:r>
          </a:p>
          <a:p>
            <a:pPr marL="0" indent="0" algn="l">
              <a:buNone/>
            </a:pP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例句：I will call you （</a:t>
            </a:r>
            <a:r>
              <a:rPr lang="zh-CN" altLang="en-US" b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soon as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 arrive in Beijing.） </a:t>
            </a:r>
          </a:p>
          <a:p>
            <a:pPr marL="0" indent="0" algn="l">
              <a:buNone/>
            </a:pP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我（一到北京）就将给你打电话。</a:t>
            </a:r>
          </a:p>
          <a:p>
            <a:pPr marL="0" indent="0" algn="ctr">
              <a:buNone/>
            </a:pPr>
            <a:endParaRPr lang="zh-CN" altLang="en-US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8150" y="850900"/>
            <a:ext cx="8839835" cy="5583555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一、时间状语从句 </a:t>
            </a:r>
          </a:p>
          <a:p>
            <a:pPr marL="0" indent="0">
              <a:buNone/>
            </a:pPr>
            <a:r>
              <a:rPr lang="zh-CN" altLang="en-US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引导词：</a:t>
            </a:r>
            <a:r>
              <a:rPr lang="en-US" altLang="zh-CN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when/ after/ before/ as soon as/ since</a:t>
            </a:r>
            <a:r>
              <a:rPr lang="zh-CN" altLang="en-US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</a:p>
          <a:p>
            <a:pPr>
              <a:buFont typeface="Wingdings" panose="05000000000000000000" charset="0"/>
              <a:buChar char="n"/>
            </a:pPr>
            <a:r>
              <a:rPr lang="zh-CN" altLang="en-US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en-US" altLang="zh-CN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zh-CN" altLang="en-US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就</a:t>
            </a:r>
            <a:r>
              <a:rPr lang="en-US" altLang="zh-CN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...”</a:t>
            </a:r>
            <a:r>
              <a:rPr lang="zh-CN" altLang="en-US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句型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soon as/ once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As soon as</a:t>
            </a:r>
            <a:r>
              <a:rPr lang="zh-CN" altLang="en-US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 he arrives, I'll call you.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他一到，我就给你打电话。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（as soon as 侧重时间或动作先后衔接紧，而once侧重条件，表示“一旦...”）</a:t>
            </a:r>
          </a:p>
          <a:p>
            <a:pPr marL="0" indent="0">
              <a:buNone/>
            </a:pPr>
            <a:endParaRPr lang="zh-CN" altLang="en-US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b="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b="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8595" y="735330"/>
            <a:ext cx="9275445" cy="657923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(2) no sooner ...than , hardly/scarcely...when 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它们表“一„就”。结构中的否定词放在句首时，主句要倒装。（主句都用过去完成时，从句用一般过去时。）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sooner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 he reached home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lang="en-US" altLang="zh-CN" b="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began to rain.</a:t>
            </a:r>
          </a:p>
          <a:p>
            <a:pPr marL="0" indent="0">
              <a:buNone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他一到家，天就就下雨了。                        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Hardly/ scarcely 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 I enter the room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when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phone rang.</a:t>
            </a:r>
          </a:p>
          <a:p>
            <a:pPr marL="0" indent="0">
              <a:buNone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我一进屋，电话就响了。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406650" y="136843"/>
            <a:ext cx="7715250" cy="598487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98295" y="1044575"/>
            <a:ext cx="8995410" cy="5143500"/>
          </a:xfrm>
        </p:spPr>
        <p:txBody>
          <a:bodyPr/>
          <a:lstStyle/>
          <a:p>
            <a:pPr>
              <a:buFont typeface="Wingdings" panose="05000000000000000000" charset="0"/>
              <a:buChar char="n"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引导词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“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可指时间点也可以指时间段，主从句可同时也可先后发生。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was thin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when 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was a child.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我小的时候很瘦。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was raining 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arrive.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我到达时天正在下雨。</a:t>
            </a:r>
          </a:p>
          <a:p>
            <a:pPr marL="0" indent="0">
              <a:buNone/>
            </a:pP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 (you are) in trouble, you can visit this man. </a:t>
            </a:r>
          </a:p>
          <a:p>
            <a:pPr marL="0" indent="0">
              <a:buNone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当你有麻烦时，可以找这个人。</a:t>
            </a:r>
          </a:p>
          <a:p>
            <a:pPr marL="0" indent="0">
              <a:buNone/>
            </a:pP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74825" y="908685"/>
            <a:ext cx="8684895" cy="5143500"/>
          </a:xfrm>
        </p:spPr>
        <p:txBody>
          <a:bodyPr/>
          <a:lstStyle/>
          <a:p>
            <a:pPr algn="l">
              <a:buFont typeface="Wingdings" panose="05000000000000000000" charset="0"/>
              <a:buChar char="n"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引导词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“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之前 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（位置可在中间也可在句首）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Font typeface="Wingdings" panose="05000000000000000000" charset="0"/>
              <a:buNone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It was a week 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 he could tell his story. </a:t>
            </a:r>
          </a:p>
          <a:p>
            <a:pPr marL="0" indent="0" algn="l">
              <a:buFont typeface="Wingdings" panose="05000000000000000000" charset="0"/>
              <a:buNone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一个星期后他才能讲述他的经历。</a:t>
            </a:r>
          </a:p>
          <a:p>
            <a:pPr marL="0" indent="0" algn="l">
              <a:buFont typeface="Wingdings" panose="05000000000000000000" charset="0"/>
              <a:buNone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I'll write it down 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 I forget. </a:t>
            </a:r>
          </a:p>
          <a:p>
            <a:pPr marL="0" indent="0" algn="l">
              <a:buFont typeface="Wingdings" panose="05000000000000000000" charset="0"/>
              <a:buNone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趁着还没忘我要把它写下来。</a:t>
            </a:r>
          </a:p>
          <a:p>
            <a:pPr marL="0" indent="0" algn="l">
              <a:buFont typeface="Wingdings" panose="05000000000000000000" charset="0"/>
              <a:buNone/>
            </a:pP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 they got to the bus stop, the bus had gone. </a:t>
            </a:r>
          </a:p>
          <a:p>
            <a:pPr marL="0" indent="0" algn="l">
              <a:buFont typeface="Wingdings" panose="05000000000000000000" charset="0"/>
              <a:buNone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在他们到达公共汽车站之前，公共汽车已经走了。</a:t>
            </a:r>
          </a:p>
          <a:p>
            <a:pPr marL="0" indent="0">
              <a:buNone/>
            </a:pPr>
            <a:endParaRPr lang="en-US" altLang="zh-CN" b="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22"/>
  <p:tag name="KSO_WM_TAG_VERSION" val="1.0"/>
  <p:tag name="KSO_WM_SLIDE_ID" val="preset2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4"/>
  <p:tag name="KSO_WM_SLIDE_SIZE" val="621*34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preset"/>
  <p:tag name="KSO_WM_TEMPLATE_INDEX" val="2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1232</Words>
  <Application>Microsoft Office PowerPoint</Application>
  <PresentationFormat>自定义</PresentationFormat>
  <Paragraphs>151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21" baseType="lpstr">
      <vt:lpstr>Office 主题</vt:lpstr>
      <vt:lpstr>2_Office 主题</vt:lpstr>
      <vt:lpstr>1_Office 主题</vt:lpstr>
      <vt:lpstr>统考英语辅导</vt:lpstr>
      <vt:lpstr>单词小测</vt:lpstr>
      <vt:lpstr> </vt:lpstr>
      <vt:lpstr> </vt:lpstr>
      <vt:lpstr> </vt:lpstr>
      <vt:lpstr>PowerPoint 演示文稿</vt:lpstr>
      <vt:lpstr> </vt:lpstr>
      <vt:lpstr>PowerPoint 演示文稿</vt:lpstr>
      <vt:lpstr> </vt:lpstr>
      <vt:lpstr> </vt:lpstr>
      <vt:lpstr>PowerPoint 演示文稿</vt:lpstr>
      <vt:lpstr> </vt:lpstr>
      <vt:lpstr> </vt:lpstr>
      <vt:lpstr> 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MS USER</dc:creator>
  <cp:lastModifiedBy>Y50C</cp:lastModifiedBy>
  <cp:revision>173</cp:revision>
  <dcterms:created xsi:type="dcterms:W3CDTF">1900-01-01T00:00:00Z</dcterms:created>
  <dcterms:modified xsi:type="dcterms:W3CDTF">2019-08-12T14:56:55Z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2052-11.1.0.8952</vt:lpwstr>
  </property>
</Properties>
</file>