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sldIdLst>
    <p:sldId id="256" r:id="rId2"/>
    <p:sldId id="268" r:id="rId3"/>
    <p:sldId id="269" r:id="rId4"/>
    <p:sldId id="257" r:id="rId5"/>
    <p:sldId id="272" r:id="rId6"/>
    <p:sldId id="273" r:id="rId7"/>
    <p:sldId id="265" r:id="rId8"/>
    <p:sldId id="274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79" autoAdjust="0"/>
    <p:restoredTop sz="89409" autoAdjust="0"/>
  </p:normalViewPr>
  <p:slideViewPr>
    <p:cSldViewPr snapToGrid="0">
      <p:cViewPr varScale="1">
        <p:scale>
          <a:sx n="83" d="100"/>
          <a:sy n="83" d="100"/>
        </p:scale>
        <p:origin x="6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AFF275-24EC-467C-B564-6330E5A39CE2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01419764-6FE0-46D6-9BA3-0013D036DA1C}">
      <dgm:prSet phldrT="[文本]"/>
      <dgm:spPr/>
      <dgm:t>
        <a:bodyPr/>
        <a:lstStyle/>
        <a:p>
          <a:r>
            <a:rPr lang="zh-CN" altLang="en-US" dirty="0" smtClean="0"/>
            <a:t>平台</a:t>
          </a:r>
          <a:endParaRPr lang="zh-CN" altLang="en-US" dirty="0"/>
        </a:p>
      </dgm:t>
    </dgm:pt>
    <dgm:pt modelId="{0E3153E4-8C34-4CFE-A531-EEC426A6C4E3}" type="parTrans" cxnId="{508AAFA2-0CD4-4D6B-849B-7B44C08709CF}">
      <dgm:prSet/>
      <dgm:spPr/>
      <dgm:t>
        <a:bodyPr/>
        <a:lstStyle/>
        <a:p>
          <a:endParaRPr lang="zh-CN" altLang="en-US"/>
        </a:p>
      </dgm:t>
    </dgm:pt>
    <dgm:pt modelId="{9C2F7A5A-7C87-4B72-B310-B41F72C7E9E9}" type="sibTrans" cxnId="{508AAFA2-0CD4-4D6B-849B-7B44C08709CF}">
      <dgm:prSet/>
      <dgm:spPr/>
      <dgm:t>
        <a:bodyPr/>
        <a:lstStyle/>
        <a:p>
          <a:endParaRPr lang="zh-CN" altLang="en-US"/>
        </a:p>
      </dgm:t>
    </dgm:pt>
    <dgm:pt modelId="{7688637D-CBD8-4CCD-B713-2356672F6929}">
      <dgm:prSet phldrT="[文本]"/>
      <dgm:spPr/>
      <dgm:t>
        <a:bodyPr/>
        <a:lstStyle/>
        <a:p>
          <a:r>
            <a:rPr lang="zh-CN" altLang="en-US" dirty="0" smtClean="0"/>
            <a:t>脚本</a:t>
          </a:r>
          <a:endParaRPr lang="zh-CN" altLang="en-US" dirty="0"/>
        </a:p>
      </dgm:t>
    </dgm:pt>
    <dgm:pt modelId="{6C6BAAAD-6241-4EAD-9D9C-CC5D20C92AC8}" type="parTrans" cxnId="{F6156B70-55B7-4414-BFDB-BFBB5F227B96}">
      <dgm:prSet/>
      <dgm:spPr/>
      <dgm:t>
        <a:bodyPr/>
        <a:lstStyle/>
        <a:p>
          <a:endParaRPr lang="zh-CN" altLang="en-US"/>
        </a:p>
      </dgm:t>
    </dgm:pt>
    <dgm:pt modelId="{98379D74-5241-4C90-8B10-95EB8D0BB8F3}" type="sibTrans" cxnId="{F6156B70-55B7-4414-BFDB-BFBB5F227B96}">
      <dgm:prSet/>
      <dgm:spPr/>
      <dgm:t>
        <a:bodyPr/>
        <a:lstStyle/>
        <a:p>
          <a:endParaRPr lang="zh-CN" altLang="en-US"/>
        </a:p>
      </dgm:t>
    </dgm:pt>
    <dgm:pt modelId="{56858352-1589-4ECD-B254-5AE364D75B11}">
      <dgm:prSet phldrT="[文本]"/>
      <dgm:spPr/>
      <dgm:t>
        <a:bodyPr/>
        <a:lstStyle/>
        <a:p>
          <a:r>
            <a:rPr lang="zh-CN" altLang="en-US" dirty="0" smtClean="0"/>
            <a:t>数据</a:t>
          </a:r>
          <a:endParaRPr lang="zh-CN" altLang="en-US" dirty="0"/>
        </a:p>
      </dgm:t>
    </dgm:pt>
    <dgm:pt modelId="{29934296-E1B3-4A0C-9B96-A6BE0DE1AE34}" type="parTrans" cxnId="{B6C419B4-AE68-425F-A983-442D46F4FA44}">
      <dgm:prSet/>
      <dgm:spPr/>
      <dgm:t>
        <a:bodyPr/>
        <a:lstStyle/>
        <a:p>
          <a:endParaRPr lang="zh-CN" altLang="en-US"/>
        </a:p>
      </dgm:t>
    </dgm:pt>
    <dgm:pt modelId="{81D1DBF9-11BA-4580-BF68-C97F7EC92356}" type="sibTrans" cxnId="{B6C419B4-AE68-425F-A983-442D46F4FA44}">
      <dgm:prSet/>
      <dgm:spPr/>
      <dgm:t>
        <a:bodyPr/>
        <a:lstStyle/>
        <a:p>
          <a:endParaRPr lang="zh-CN" altLang="en-US"/>
        </a:p>
      </dgm:t>
    </dgm:pt>
    <dgm:pt modelId="{B3977A1A-5440-4151-AF2C-864755C016C5}" type="pres">
      <dgm:prSet presAssocID="{3FAFF275-24EC-467C-B564-6330E5A39CE2}" presName="compositeShape" presStyleCnt="0">
        <dgm:presLayoutVars>
          <dgm:chMax val="7"/>
          <dgm:dir/>
          <dgm:resizeHandles val="exact"/>
        </dgm:presLayoutVars>
      </dgm:prSet>
      <dgm:spPr/>
    </dgm:pt>
    <dgm:pt modelId="{88065B23-D1FC-4AFB-8192-8EFE7968E9F6}" type="pres">
      <dgm:prSet presAssocID="{3FAFF275-24EC-467C-B564-6330E5A39CE2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DF9E0E7D-0589-436E-8018-47F385C27BEA}" type="pres">
      <dgm:prSet presAssocID="{3FAFF275-24EC-467C-B564-6330E5A39CE2}" presName="dummy1a" presStyleCnt="0"/>
      <dgm:spPr/>
    </dgm:pt>
    <dgm:pt modelId="{7E283ADD-4843-4079-89F2-3CF1F12BCF95}" type="pres">
      <dgm:prSet presAssocID="{3FAFF275-24EC-467C-B564-6330E5A39CE2}" presName="dummy1b" presStyleCnt="0"/>
      <dgm:spPr/>
    </dgm:pt>
    <dgm:pt modelId="{5312B827-6F09-4673-9E1A-225CC1C7EA91}" type="pres">
      <dgm:prSet presAssocID="{3FAFF275-24EC-467C-B564-6330E5A39CE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213FD5-F8A0-43D5-9365-2980F2AB3CD7}" type="pres">
      <dgm:prSet presAssocID="{3FAFF275-24EC-467C-B564-6330E5A39CE2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70510E6C-F835-482E-A1DF-74E27A7372BA}" type="pres">
      <dgm:prSet presAssocID="{3FAFF275-24EC-467C-B564-6330E5A39CE2}" presName="dummy2a" presStyleCnt="0"/>
      <dgm:spPr/>
    </dgm:pt>
    <dgm:pt modelId="{95745F32-69A2-4A28-B6FC-AFDA56A21792}" type="pres">
      <dgm:prSet presAssocID="{3FAFF275-24EC-467C-B564-6330E5A39CE2}" presName="dummy2b" presStyleCnt="0"/>
      <dgm:spPr/>
    </dgm:pt>
    <dgm:pt modelId="{18A5884A-1EC1-4DD2-83B8-176D92D55F3B}" type="pres">
      <dgm:prSet presAssocID="{3FAFF275-24EC-467C-B564-6330E5A39CE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A52BB9-667C-4BC1-9B1B-57AB650B0023}" type="pres">
      <dgm:prSet presAssocID="{3FAFF275-24EC-467C-B564-6330E5A39CE2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BE34BFF8-808D-4D96-8909-91F1E803AA76}" type="pres">
      <dgm:prSet presAssocID="{3FAFF275-24EC-467C-B564-6330E5A39CE2}" presName="dummy3a" presStyleCnt="0"/>
      <dgm:spPr/>
    </dgm:pt>
    <dgm:pt modelId="{5200DA06-4576-49D3-9F23-05083FD53790}" type="pres">
      <dgm:prSet presAssocID="{3FAFF275-24EC-467C-B564-6330E5A39CE2}" presName="dummy3b" presStyleCnt="0"/>
      <dgm:spPr/>
    </dgm:pt>
    <dgm:pt modelId="{A730AA07-3FEE-45EE-BA4E-8885C3EA5F92}" type="pres">
      <dgm:prSet presAssocID="{3FAFF275-24EC-467C-B564-6330E5A39CE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D3CD9C-465F-4A3B-9326-86986E2CA734}" type="pres">
      <dgm:prSet presAssocID="{9C2F7A5A-7C87-4B72-B310-B41F72C7E9E9}" presName="arrowWedge1" presStyleLbl="fgSibTrans2D1" presStyleIdx="0" presStyleCnt="3"/>
      <dgm:spPr/>
    </dgm:pt>
    <dgm:pt modelId="{75156B92-63A2-44EB-BFB3-F9205122C0AA}" type="pres">
      <dgm:prSet presAssocID="{98379D74-5241-4C90-8B10-95EB8D0BB8F3}" presName="arrowWedge2" presStyleLbl="fgSibTrans2D1" presStyleIdx="1" presStyleCnt="3"/>
      <dgm:spPr/>
    </dgm:pt>
    <dgm:pt modelId="{D328FCC5-E295-4899-9B52-B952B1CE9693}" type="pres">
      <dgm:prSet presAssocID="{81D1DBF9-11BA-4580-BF68-C97F7EC92356}" presName="arrowWedge3" presStyleLbl="fgSibTrans2D1" presStyleIdx="2" presStyleCnt="3"/>
      <dgm:spPr/>
    </dgm:pt>
  </dgm:ptLst>
  <dgm:cxnLst>
    <dgm:cxn modelId="{9956B1DE-D314-4DF0-AE9B-466AE41A4314}" type="presOf" srcId="{7688637D-CBD8-4CCD-B713-2356672F6929}" destId="{BC213FD5-F8A0-43D5-9365-2980F2AB3CD7}" srcOrd="0" destOrd="0" presId="urn:microsoft.com/office/officeart/2005/8/layout/cycle8"/>
    <dgm:cxn modelId="{8755774E-31F3-4485-AD7E-9D3A4AD041C5}" type="presOf" srcId="{56858352-1589-4ECD-B254-5AE364D75B11}" destId="{A730AA07-3FEE-45EE-BA4E-8885C3EA5F92}" srcOrd="1" destOrd="0" presId="urn:microsoft.com/office/officeart/2005/8/layout/cycle8"/>
    <dgm:cxn modelId="{B6C419B4-AE68-425F-A983-442D46F4FA44}" srcId="{3FAFF275-24EC-467C-B564-6330E5A39CE2}" destId="{56858352-1589-4ECD-B254-5AE364D75B11}" srcOrd="2" destOrd="0" parTransId="{29934296-E1B3-4A0C-9B96-A6BE0DE1AE34}" sibTransId="{81D1DBF9-11BA-4580-BF68-C97F7EC92356}"/>
    <dgm:cxn modelId="{A734D465-1F19-4BF6-B588-B8486425EEFF}" type="presOf" srcId="{01419764-6FE0-46D6-9BA3-0013D036DA1C}" destId="{88065B23-D1FC-4AFB-8192-8EFE7968E9F6}" srcOrd="0" destOrd="0" presId="urn:microsoft.com/office/officeart/2005/8/layout/cycle8"/>
    <dgm:cxn modelId="{F6156B70-55B7-4414-BFDB-BFBB5F227B96}" srcId="{3FAFF275-24EC-467C-B564-6330E5A39CE2}" destId="{7688637D-CBD8-4CCD-B713-2356672F6929}" srcOrd="1" destOrd="0" parTransId="{6C6BAAAD-6241-4EAD-9D9C-CC5D20C92AC8}" sibTransId="{98379D74-5241-4C90-8B10-95EB8D0BB8F3}"/>
    <dgm:cxn modelId="{754DF247-559B-47FA-BC78-CFD2BB7939DA}" type="presOf" srcId="{56858352-1589-4ECD-B254-5AE364D75B11}" destId="{FBA52BB9-667C-4BC1-9B1B-57AB650B0023}" srcOrd="0" destOrd="0" presId="urn:microsoft.com/office/officeart/2005/8/layout/cycle8"/>
    <dgm:cxn modelId="{2F06BFB8-E0F8-4841-B23B-5B7D47106812}" type="presOf" srcId="{7688637D-CBD8-4CCD-B713-2356672F6929}" destId="{18A5884A-1EC1-4DD2-83B8-176D92D55F3B}" srcOrd="1" destOrd="0" presId="urn:microsoft.com/office/officeart/2005/8/layout/cycle8"/>
    <dgm:cxn modelId="{D89881B3-EF24-47F9-9018-1A922C95C27A}" type="presOf" srcId="{3FAFF275-24EC-467C-B564-6330E5A39CE2}" destId="{B3977A1A-5440-4151-AF2C-864755C016C5}" srcOrd="0" destOrd="0" presId="urn:microsoft.com/office/officeart/2005/8/layout/cycle8"/>
    <dgm:cxn modelId="{508AAFA2-0CD4-4D6B-849B-7B44C08709CF}" srcId="{3FAFF275-24EC-467C-B564-6330E5A39CE2}" destId="{01419764-6FE0-46D6-9BA3-0013D036DA1C}" srcOrd="0" destOrd="0" parTransId="{0E3153E4-8C34-4CFE-A531-EEC426A6C4E3}" sibTransId="{9C2F7A5A-7C87-4B72-B310-B41F72C7E9E9}"/>
    <dgm:cxn modelId="{02DB3104-42EF-4BC5-B2DB-1A742D985630}" type="presOf" srcId="{01419764-6FE0-46D6-9BA3-0013D036DA1C}" destId="{5312B827-6F09-4673-9E1A-225CC1C7EA91}" srcOrd="1" destOrd="0" presId="urn:microsoft.com/office/officeart/2005/8/layout/cycle8"/>
    <dgm:cxn modelId="{364904B9-4D67-4F9C-9960-F1B967955922}" type="presParOf" srcId="{B3977A1A-5440-4151-AF2C-864755C016C5}" destId="{88065B23-D1FC-4AFB-8192-8EFE7968E9F6}" srcOrd="0" destOrd="0" presId="urn:microsoft.com/office/officeart/2005/8/layout/cycle8"/>
    <dgm:cxn modelId="{050363E1-1767-426C-9091-34D2F4034CFE}" type="presParOf" srcId="{B3977A1A-5440-4151-AF2C-864755C016C5}" destId="{DF9E0E7D-0589-436E-8018-47F385C27BEA}" srcOrd="1" destOrd="0" presId="urn:microsoft.com/office/officeart/2005/8/layout/cycle8"/>
    <dgm:cxn modelId="{0BF2101E-9A86-4F05-99DB-EFD45C4CEAA0}" type="presParOf" srcId="{B3977A1A-5440-4151-AF2C-864755C016C5}" destId="{7E283ADD-4843-4079-89F2-3CF1F12BCF95}" srcOrd="2" destOrd="0" presId="urn:microsoft.com/office/officeart/2005/8/layout/cycle8"/>
    <dgm:cxn modelId="{E0627E7B-4F84-4FBB-B28D-82A67AC4013F}" type="presParOf" srcId="{B3977A1A-5440-4151-AF2C-864755C016C5}" destId="{5312B827-6F09-4673-9E1A-225CC1C7EA91}" srcOrd="3" destOrd="0" presId="urn:microsoft.com/office/officeart/2005/8/layout/cycle8"/>
    <dgm:cxn modelId="{E1B16B76-98A4-4885-9499-11A4437FE40D}" type="presParOf" srcId="{B3977A1A-5440-4151-AF2C-864755C016C5}" destId="{BC213FD5-F8A0-43D5-9365-2980F2AB3CD7}" srcOrd="4" destOrd="0" presId="urn:microsoft.com/office/officeart/2005/8/layout/cycle8"/>
    <dgm:cxn modelId="{BFBDBC40-DAF0-484C-A349-462F68C9A1B2}" type="presParOf" srcId="{B3977A1A-5440-4151-AF2C-864755C016C5}" destId="{70510E6C-F835-482E-A1DF-74E27A7372BA}" srcOrd="5" destOrd="0" presId="urn:microsoft.com/office/officeart/2005/8/layout/cycle8"/>
    <dgm:cxn modelId="{D47C9400-95C5-43D0-9DCB-EDB83805A11A}" type="presParOf" srcId="{B3977A1A-5440-4151-AF2C-864755C016C5}" destId="{95745F32-69A2-4A28-B6FC-AFDA56A21792}" srcOrd="6" destOrd="0" presId="urn:microsoft.com/office/officeart/2005/8/layout/cycle8"/>
    <dgm:cxn modelId="{1613BFD4-13D4-459B-8E93-FD348F0B6FA5}" type="presParOf" srcId="{B3977A1A-5440-4151-AF2C-864755C016C5}" destId="{18A5884A-1EC1-4DD2-83B8-176D92D55F3B}" srcOrd="7" destOrd="0" presId="urn:microsoft.com/office/officeart/2005/8/layout/cycle8"/>
    <dgm:cxn modelId="{00004724-6869-481B-B8A8-F9735502F9E0}" type="presParOf" srcId="{B3977A1A-5440-4151-AF2C-864755C016C5}" destId="{FBA52BB9-667C-4BC1-9B1B-57AB650B0023}" srcOrd="8" destOrd="0" presId="urn:microsoft.com/office/officeart/2005/8/layout/cycle8"/>
    <dgm:cxn modelId="{74002C0E-0D2B-46C7-B139-AA581887CA89}" type="presParOf" srcId="{B3977A1A-5440-4151-AF2C-864755C016C5}" destId="{BE34BFF8-808D-4D96-8909-91F1E803AA76}" srcOrd="9" destOrd="0" presId="urn:microsoft.com/office/officeart/2005/8/layout/cycle8"/>
    <dgm:cxn modelId="{C863A57E-75BD-43D6-BD27-512B2F8B3A1D}" type="presParOf" srcId="{B3977A1A-5440-4151-AF2C-864755C016C5}" destId="{5200DA06-4576-49D3-9F23-05083FD53790}" srcOrd="10" destOrd="0" presId="urn:microsoft.com/office/officeart/2005/8/layout/cycle8"/>
    <dgm:cxn modelId="{274ECA5B-7E39-4379-A114-FE207640BA80}" type="presParOf" srcId="{B3977A1A-5440-4151-AF2C-864755C016C5}" destId="{A730AA07-3FEE-45EE-BA4E-8885C3EA5F92}" srcOrd="11" destOrd="0" presId="urn:microsoft.com/office/officeart/2005/8/layout/cycle8"/>
    <dgm:cxn modelId="{B68ACE7F-2602-4091-A2FF-F1D969815460}" type="presParOf" srcId="{B3977A1A-5440-4151-AF2C-864755C016C5}" destId="{34D3CD9C-465F-4A3B-9326-86986E2CA734}" srcOrd="12" destOrd="0" presId="urn:microsoft.com/office/officeart/2005/8/layout/cycle8"/>
    <dgm:cxn modelId="{091C62B6-280C-4328-8E0D-BD6A062FE7ED}" type="presParOf" srcId="{B3977A1A-5440-4151-AF2C-864755C016C5}" destId="{75156B92-63A2-44EB-BFB3-F9205122C0AA}" srcOrd="13" destOrd="0" presId="urn:microsoft.com/office/officeart/2005/8/layout/cycle8"/>
    <dgm:cxn modelId="{F9F268EF-FF9D-446B-82E6-F865FBE58C32}" type="presParOf" srcId="{B3977A1A-5440-4151-AF2C-864755C016C5}" destId="{D328FCC5-E295-4899-9B52-B952B1CE9693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65B23-D1FC-4AFB-8192-8EFE7968E9F6}">
      <dsp:nvSpPr>
        <dsp:cNvPr id="0" name=""/>
        <dsp:cNvSpPr/>
      </dsp:nvSpPr>
      <dsp:spPr>
        <a:xfrm>
          <a:off x="723211" y="269059"/>
          <a:ext cx="3477078" cy="3477078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平台</a:t>
          </a:r>
          <a:endParaRPr lang="zh-CN" altLang="en-US" sz="4400" kern="1200" dirty="0"/>
        </a:p>
      </dsp:txBody>
      <dsp:txXfrm>
        <a:off x="2555714" y="1005869"/>
        <a:ext cx="1241813" cy="1034844"/>
      </dsp:txXfrm>
    </dsp:sp>
    <dsp:sp modelId="{BC213FD5-F8A0-43D5-9365-2980F2AB3CD7}">
      <dsp:nvSpPr>
        <dsp:cNvPr id="0" name=""/>
        <dsp:cNvSpPr/>
      </dsp:nvSpPr>
      <dsp:spPr>
        <a:xfrm>
          <a:off x="651600" y="393241"/>
          <a:ext cx="3477078" cy="3477078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脚本</a:t>
          </a:r>
          <a:endParaRPr lang="zh-CN" altLang="en-US" sz="4400" kern="1200" dirty="0"/>
        </a:p>
      </dsp:txBody>
      <dsp:txXfrm>
        <a:off x="1479476" y="2649202"/>
        <a:ext cx="1862720" cy="910663"/>
      </dsp:txXfrm>
    </dsp:sp>
    <dsp:sp modelId="{FBA52BB9-667C-4BC1-9B1B-57AB650B0023}">
      <dsp:nvSpPr>
        <dsp:cNvPr id="0" name=""/>
        <dsp:cNvSpPr/>
      </dsp:nvSpPr>
      <dsp:spPr>
        <a:xfrm>
          <a:off x="579989" y="269059"/>
          <a:ext cx="3477078" cy="3477078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数据</a:t>
          </a:r>
          <a:endParaRPr lang="zh-CN" altLang="en-US" sz="4400" kern="1200" dirty="0"/>
        </a:p>
      </dsp:txBody>
      <dsp:txXfrm>
        <a:off x="982750" y="1005869"/>
        <a:ext cx="1241813" cy="1034844"/>
      </dsp:txXfrm>
    </dsp:sp>
    <dsp:sp modelId="{34D3CD9C-465F-4A3B-9326-86986E2CA734}">
      <dsp:nvSpPr>
        <dsp:cNvPr id="0" name=""/>
        <dsp:cNvSpPr/>
      </dsp:nvSpPr>
      <dsp:spPr>
        <a:xfrm>
          <a:off x="508250" y="53811"/>
          <a:ext cx="3907573" cy="3907573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56B92-63A2-44EB-BFB3-F9205122C0AA}">
      <dsp:nvSpPr>
        <dsp:cNvPr id="0" name=""/>
        <dsp:cNvSpPr/>
      </dsp:nvSpPr>
      <dsp:spPr>
        <a:xfrm>
          <a:off x="436352" y="177773"/>
          <a:ext cx="3907573" cy="3907573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8FCC5-E295-4899-9B52-B952B1CE9693}">
      <dsp:nvSpPr>
        <dsp:cNvPr id="0" name=""/>
        <dsp:cNvSpPr/>
      </dsp:nvSpPr>
      <dsp:spPr>
        <a:xfrm>
          <a:off x="364454" y="53811"/>
          <a:ext cx="3907573" cy="3907573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3AACC-9BCC-4862-8D61-F8D4DCDC267A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D5C5C-658E-48DB-BA4B-F3527F85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34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D5C5C-658E-48DB-BA4B-F3527F85186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39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sz="1200" dirty="0" smtClean="0">
              <a:solidFill>
                <a:schemeClr val="tx1"/>
              </a:solidFill>
              <a:latin typeface="宋体" panose="02010600030101010101" pitchFamily="2" charset="-122"/>
              <a:ea typeface="+mn-ea"/>
            </a:endParaRPr>
          </a:p>
          <a:p>
            <a:pPr lvl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schemeClr val="tx1"/>
              </a:solidFill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D5C5C-658E-48DB-BA4B-F3527F85186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940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sz="1200" dirty="0" smtClean="0">
              <a:solidFill>
                <a:schemeClr val="tx1"/>
              </a:solidFill>
              <a:latin typeface="宋体" panose="02010600030101010101" pitchFamily="2" charset="-122"/>
              <a:ea typeface="+mn-ea"/>
            </a:endParaRPr>
          </a:p>
          <a:p>
            <a:pPr lvl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schemeClr val="tx1"/>
              </a:solidFill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D5C5C-658E-48DB-BA4B-F3527F85186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720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D5C5C-658E-48DB-BA4B-F3527F8518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210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D5C5C-658E-48DB-BA4B-F3527F85186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62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D5C5C-658E-48DB-BA4B-F3527F85186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942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D5C5C-658E-48DB-BA4B-F3527F8518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829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D5C5C-658E-48DB-BA4B-F3527F85186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214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sz="1200" dirty="0" smtClean="0">
              <a:solidFill>
                <a:schemeClr val="tx1"/>
              </a:solidFill>
              <a:latin typeface="宋体" panose="02010600030101010101" pitchFamily="2" charset="-122"/>
              <a:ea typeface="+mn-ea"/>
            </a:endParaRPr>
          </a:p>
          <a:p>
            <a:pPr lvl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schemeClr val="tx1"/>
              </a:solidFill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D5C5C-658E-48DB-BA4B-F3527F85186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512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sz="1200" dirty="0" smtClean="0">
              <a:solidFill>
                <a:schemeClr val="tx1"/>
              </a:solidFill>
              <a:latin typeface="宋体" panose="02010600030101010101" pitchFamily="2" charset="-122"/>
              <a:ea typeface="+mn-ea"/>
            </a:endParaRPr>
          </a:p>
          <a:p>
            <a:pPr lvl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schemeClr val="tx1"/>
              </a:solidFill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D5C5C-658E-48DB-BA4B-F3527F85186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745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sz="1200" dirty="0" smtClean="0">
              <a:solidFill>
                <a:schemeClr val="tx1"/>
              </a:solidFill>
              <a:latin typeface="宋体" panose="02010600030101010101" pitchFamily="2" charset="-122"/>
              <a:ea typeface="+mn-ea"/>
            </a:endParaRPr>
          </a:p>
          <a:p>
            <a:pPr lvl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schemeClr val="tx1"/>
              </a:solidFill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D5C5C-658E-48DB-BA4B-F3527F8518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14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5461" r="-208" b="38056"/>
          <a:stretch/>
        </p:blipFill>
        <p:spPr>
          <a:xfrm>
            <a:off x="0" y="0"/>
            <a:ext cx="12192000" cy="4598126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89E6-25FD-4E7A-B3E8-DB14C73EB0FC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9073-E7DA-45E9-BF9D-DACC1F14DE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230814" y="5727175"/>
            <a:ext cx="9765212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230814" y="4810895"/>
            <a:ext cx="9765212" cy="780486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3600" b="1" kern="1000" baseline="0">
                <a:solidFill>
                  <a:schemeClr val="accent1">
                    <a:lumMod val="75000"/>
                  </a:schemeClr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2637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89E6-25FD-4E7A-B3E8-DB14C73EB0FC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9073-E7DA-45E9-BF9D-DACC1F14D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49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1" y="365125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3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89E6-25FD-4E7A-B3E8-DB14C73EB0FC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9073-E7DA-45E9-BF9D-DACC1F14D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29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89E6-25FD-4E7A-B3E8-DB14C73EB0FC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9073-E7DA-45E9-BF9D-DACC1F14D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98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108202"/>
            <a:ext cx="7994651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5"/>
            <a:ext cx="4090217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89E6-25FD-4E7A-B3E8-DB14C73EB0FC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9073-E7DA-45E9-BF9D-DACC1F14D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0986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3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89E6-25FD-4E7A-B3E8-DB14C73EB0FC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9073-E7DA-45E9-BF9D-DACC1F14D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58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89E6-25FD-4E7A-B3E8-DB14C73EB0FC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9073-E7DA-45E9-BF9D-DACC1F14D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36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89E6-25FD-4E7A-B3E8-DB14C73EB0FC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9073-E7DA-45E9-BF9D-DACC1F14D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91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89E6-25FD-4E7A-B3E8-DB14C73EB0FC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9073-E7DA-45E9-BF9D-DACC1F14D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89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1" y="53340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1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1" y="21336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89E6-25FD-4E7A-B3E8-DB14C73EB0FC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9073-E7DA-45E9-BF9D-DACC1F14D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52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89E6-25FD-4E7A-B3E8-DB14C73EB0FC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9073-E7DA-45E9-BF9D-DACC1F14D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71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2" b="67932"/>
          <a:stretch/>
        </p:blipFill>
        <p:spPr>
          <a:xfrm>
            <a:off x="0" y="-27384"/>
            <a:ext cx="12192000" cy="101362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352484"/>
            <a:ext cx="12192000" cy="756084"/>
          </a:xfrm>
          <a:prstGeom prst="rect">
            <a:avLst/>
          </a:prstGeom>
          <a:solidFill>
            <a:srgbClr val="0082B3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矩形 10"/>
          <p:cNvSpPr/>
          <p:nvPr/>
        </p:nvSpPr>
        <p:spPr>
          <a:xfrm>
            <a:off x="2540" y="208468"/>
            <a:ext cx="12192000" cy="504056"/>
          </a:xfrm>
          <a:prstGeom prst="rect">
            <a:avLst/>
          </a:prstGeom>
          <a:solidFill>
            <a:srgbClr val="0082B3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889E6-25FD-4E7A-B3E8-DB14C73EB0FC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29073-E7DA-45E9-BF9D-DACC1F14DE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6900" y="10519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49"/>
            <a:ext cx="10954459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581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bg1"/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50000"/>
        <a:buFont typeface="Wingdings 2" panose="05020102010507070707" pitchFamily="18" charset="2"/>
        <a:buChar char=""/>
        <a:defRPr lang="zh-CN" altLang="en-US" sz="24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593" y="3285857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zh-CN" altLang="zh-CN" sz="4000" dirty="0" smtClean="0"/>
              <a:t>开</a:t>
            </a:r>
            <a:r>
              <a:rPr lang="zh-CN" altLang="zh-CN" sz="4000" dirty="0"/>
              <a:t>源</a:t>
            </a:r>
            <a:r>
              <a:rPr lang="en-US" altLang="zh-CN" sz="4000" dirty="0"/>
              <a:t>Web</a:t>
            </a:r>
            <a:r>
              <a:rPr lang="zh-CN" altLang="en-US" sz="4000" dirty="0" smtClean="0"/>
              <a:t>自动化</a:t>
            </a:r>
            <a:r>
              <a:rPr lang="zh-CN" altLang="en-US" sz="4000" dirty="0" smtClean="0">
                <a:latin typeface="+mj-ea"/>
              </a:rPr>
              <a:t>测试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2796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6899" y="1463039"/>
            <a:ext cx="10954459" cy="5246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自动化项目框架</a:t>
            </a:r>
            <a:endParaRPr lang="en-US" altLang="zh-CN" sz="18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框架流程简介</a:t>
            </a: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96900" y="12043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marL="0" lvl="2" algn="l" rtl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kern="0" dirty="0" smtClean="0">
                <a:solidFill>
                  <a:schemeClr val="bg1"/>
                </a:solidFill>
                <a:latin typeface="+mj-ea"/>
                <a:ea typeface="+mj-ea"/>
              </a:rPr>
              <a:t>自动化测试</a:t>
            </a:r>
            <a:endParaRPr lang="zh-CN" altLang="en-US" sz="2800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6898" y="2371933"/>
            <a:ext cx="7289801" cy="3263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8335" indent="-342900">
              <a:spcBef>
                <a:spcPts val="3000"/>
              </a:spcBef>
              <a:buFont typeface="+mj-lt"/>
              <a:buAutoNum type="arabicPeriod"/>
            </a:pPr>
            <a:r>
              <a:rPr lang="zh-CN" altLang="en-US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脚本</a:t>
            </a:r>
            <a:r>
              <a:rPr lang="zh-CN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开发人员提交代码后</a:t>
            </a:r>
            <a:r>
              <a:rPr lang="zh-CN" altLang="zh-CN" sz="1300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Jenkins</a:t>
            </a:r>
            <a:r>
              <a:rPr lang="zh-CN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从配置管理工具（</a:t>
            </a:r>
            <a:r>
              <a:rPr lang="en-US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SVN</a:t>
            </a:r>
            <a:r>
              <a:rPr lang="zh-CN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）获取测试脚本；</a:t>
            </a:r>
            <a:endParaRPr lang="en-US" altLang="zh-CN" sz="1300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48335" indent="-342900"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1300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持续</a:t>
            </a:r>
            <a:r>
              <a:rPr lang="zh-CN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集成引擎（</a:t>
            </a:r>
            <a:r>
              <a:rPr lang="en-US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Jenkins</a:t>
            </a:r>
            <a:r>
              <a:rPr lang="zh-CN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）会对最新的代码进行编译和部署</a:t>
            </a:r>
            <a:r>
              <a:rPr lang="zh-CN" altLang="zh-CN" sz="1300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300" kern="1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48335" indent="-342900"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300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Jenkins</a:t>
            </a:r>
            <a:r>
              <a:rPr lang="zh-CN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en-US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Ant</a:t>
            </a:r>
            <a:r>
              <a:rPr lang="zh-CN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编译测试脚本</a:t>
            </a:r>
            <a:r>
              <a:rPr lang="zh-CN" altLang="zh-CN" sz="1300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300" kern="1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48335" indent="-342900"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300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Jenkins</a:t>
            </a:r>
            <a:r>
              <a:rPr lang="zh-CN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en-US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Ant</a:t>
            </a:r>
            <a:r>
              <a:rPr lang="zh-CN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去运行</a:t>
            </a:r>
            <a:r>
              <a:rPr lang="en-US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TestNG</a:t>
            </a:r>
            <a:r>
              <a:rPr lang="zh-CN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测试案例</a:t>
            </a:r>
            <a:r>
              <a:rPr lang="zh-CN" altLang="zh-CN" sz="1300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300" kern="1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48335" indent="-342900"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300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TestNG</a:t>
            </a:r>
            <a:r>
              <a:rPr lang="zh-CN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Selenium 2.0</a:t>
            </a:r>
            <a:r>
              <a:rPr lang="zh-CN" altLang="zh-CN" sz="1300" kern="100" dirty="0">
                <a:latin typeface="宋体" panose="02010600030101010101" pitchFamily="2" charset="-122"/>
                <a:ea typeface="宋体" panose="02010600030101010101" pitchFamily="2" charset="-122"/>
              </a:rPr>
              <a:t>操作浏览器</a:t>
            </a:r>
            <a:r>
              <a:rPr lang="zh-CN" altLang="zh-CN" sz="1300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300" kern="1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48335" indent="-342900"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300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Jenkins</a:t>
            </a:r>
            <a:r>
              <a:rPr lang="zh-CN" altLang="zh-CN" sz="13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输出测试报告，并以邮件的形式向测试</a:t>
            </a:r>
            <a:r>
              <a:rPr lang="zh-CN" altLang="zh-CN" sz="13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人员发送</a:t>
            </a:r>
            <a:r>
              <a:rPr lang="zh-CN" altLang="zh-CN" sz="13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自动化测试结果</a:t>
            </a:r>
            <a:endParaRPr lang="zh-CN" altLang="en-US" sz="13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41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6899" y="1463039"/>
            <a:ext cx="10954459" cy="5246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自动化项目框架</a:t>
            </a:r>
            <a:endParaRPr lang="en-US" altLang="zh-CN" sz="18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框架实现特点</a:t>
            </a: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sz="13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定时统一的自动构建</a:t>
            </a:r>
            <a:r>
              <a:rPr lang="zh-CN" altLang="en-US" sz="13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任务</a:t>
            </a:r>
            <a:endParaRPr lang="en-US" altLang="zh-CN" sz="13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zh-CN" altLang="zh-CN" sz="13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sz="13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脚本代码统一</a:t>
            </a:r>
            <a:r>
              <a:rPr lang="zh-CN" altLang="en-US" sz="13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  <a:endParaRPr lang="en-US" altLang="zh-CN" sz="13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zh-CN" altLang="zh-CN" sz="13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sz="13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灵活的测试集管理</a:t>
            </a:r>
            <a:r>
              <a:rPr lang="zh-CN" altLang="en-US" sz="13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框架</a:t>
            </a:r>
            <a:endParaRPr lang="en-US" altLang="zh-CN" sz="13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en-US" altLang="zh-CN" sz="13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sz="13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简单易用的数据驱动及重用</a:t>
            </a:r>
            <a:r>
              <a:rPr lang="zh-CN" altLang="en-US" sz="13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机制</a:t>
            </a:r>
            <a:endParaRPr lang="en-US" altLang="zh-CN" sz="13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en-US" altLang="zh-CN" sz="13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sz="13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快速简单的脚本</a:t>
            </a:r>
            <a:r>
              <a:rPr lang="zh-CN" altLang="en-US" sz="13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</a:t>
            </a:r>
            <a:endParaRPr lang="en-US" altLang="zh-CN" sz="13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en-US" altLang="zh-CN" sz="13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sz="13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多维度的校验</a:t>
            </a:r>
            <a:r>
              <a:rPr lang="zh-CN" altLang="en-US" sz="13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en-US" altLang="zh-CN" sz="13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en-US" altLang="zh-CN" sz="13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sz="13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案例遇错截</a:t>
            </a:r>
            <a:r>
              <a:rPr lang="zh-CN" altLang="en-US" sz="13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endParaRPr lang="en-US" altLang="zh-CN" sz="13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en-US" altLang="zh-CN" sz="13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sz="13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精确的日志</a:t>
            </a:r>
            <a:r>
              <a:rPr lang="zh-CN" altLang="en-US" sz="13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</a:t>
            </a:r>
            <a:endParaRPr lang="en-US" altLang="zh-CN" sz="13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en-US" altLang="zh-CN" sz="13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sz="13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执行结果报告邮件通知</a:t>
            </a:r>
            <a:endParaRPr lang="zh-CN" altLang="zh-CN" sz="13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96900" y="12043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marL="0" lvl="2" algn="l" rtl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kern="0" dirty="0" smtClean="0">
                <a:solidFill>
                  <a:schemeClr val="bg1"/>
                </a:solidFill>
                <a:latin typeface="+mj-ea"/>
                <a:ea typeface="+mj-ea"/>
              </a:rPr>
              <a:t>自动化测试</a:t>
            </a:r>
            <a:endParaRPr lang="zh-CN" altLang="en-US" sz="2800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139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自动化测试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测试目标</a:t>
            </a:r>
            <a:endParaRPr lang="en-US" altLang="zh-CN" sz="18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18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项目介绍</a:t>
            </a:r>
            <a:endParaRPr lang="en-US" altLang="zh-CN" sz="18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框架</a:t>
            </a:r>
            <a:endParaRPr lang="en-US" altLang="zh-CN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989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0" dirty="0" smtClean="0"/>
              <a:t>自动化测试</a:t>
            </a:r>
            <a:endParaRPr lang="zh-CN" altLang="en-US" sz="2800" b="0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>
          <a:xfrm>
            <a:off x="326620" y="1418806"/>
            <a:ext cx="11615171" cy="5227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自动化测试目标</a:t>
            </a:r>
            <a:endParaRPr lang="en-US" altLang="zh-CN" sz="1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zh-CN" altLang="zh-CN" sz="1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</a:t>
            </a:r>
            <a:r>
              <a:rPr lang="zh-CN" altLang="zh-CN" sz="1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效率</a:t>
            </a:r>
            <a:endParaRPr lang="en-US" altLang="zh-CN" sz="1400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</a:t>
            </a:r>
            <a:r>
              <a:rPr lang="zh-CN" altLang="en-US" sz="1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能执行更多更频繁的测试，使某些测试任务的执行比手动方式更高效，</a:t>
            </a:r>
            <a:r>
              <a:rPr lang="zh-CN" altLang="zh-CN" sz="1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提高测试效率，降低测试成本</a:t>
            </a:r>
            <a:r>
              <a:rPr lang="zh-CN" altLang="en-US" sz="1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r>
              <a:rPr lang="zh-CN" altLang="zh-CN" sz="1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重复</a:t>
            </a:r>
            <a:endParaRPr lang="en-US" altLang="zh-CN" sz="1400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  <a:r>
              <a:rPr lang="zh-CN" altLang="en-US" sz="1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比如面临一个要测试多种类型数据的功能点或流程，如果人工完成工作量巨大，</a:t>
            </a:r>
            <a:r>
              <a:rPr lang="zh-CN" altLang="en-US" sz="1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这就</a:t>
            </a:r>
            <a:r>
              <a:rPr lang="zh-CN" altLang="en-US" sz="1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能体现自动化能执行一些</a:t>
            </a:r>
            <a:r>
              <a:rPr lang="zh-CN" altLang="en-US" sz="1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手动</a:t>
            </a:r>
            <a:r>
              <a:rPr lang="zh-CN" altLang="en-US" sz="1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测试困难或不可能做的测试。</a:t>
            </a:r>
            <a:endParaRPr lang="en-US" altLang="zh-CN" sz="1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zh-CN" altLang="zh-CN" sz="1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快速</a:t>
            </a:r>
            <a:r>
              <a:rPr lang="zh-CN" altLang="zh-CN" sz="1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回归</a:t>
            </a:r>
            <a:endParaRPr lang="en-US" altLang="zh-CN" sz="1400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400" dirty="0" smtClean="0"/>
              <a:t>    </a:t>
            </a:r>
            <a:r>
              <a:rPr lang="zh-CN" altLang="en-US" sz="1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次发布为了保证新加功能不会引起其他新的隐藏的问题，都要进行一次回归测试，如果让自动化来做回归会更好地利用资源，利用夜间或其他空余时间在空闲的设备执行测试，快速完成回归测试，提高发布速度和质量。</a:t>
            </a:r>
            <a:endParaRPr lang="en-US" altLang="zh-CN" sz="1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减少</a:t>
            </a:r>
            <a:r>
              <a:rPr lang="zh-CN" altLang="zh-CN" sz="1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错误</a:t>
            </a:r>
            <a:endParaRPr lang="en-US" altLang="zh-CN" sz="1400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400" dirty="0" smtClean="0"/>
              <a:t>    </a:t>
            </a:r>
            <a:r>
              <a:rPr lang="zh-CN" altLang="en-US" sz="1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我们将烦琐的任务交给自动化，让测试人员投入更多的精力在其他重要的测试点上。同时自动化测试是很客观的，它完全按照脚本执行不会出现如：错误测试、漏测试、重复测试等情况，提高测试准确性。</a:t>
            </a:r>
            <a:endParaRPr lang="en-US" altLang="zh-CN" sz="1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r>
              <a:rPr lang="zh-CN" altLang="zh-CN" sz="1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重用</a:t>
            </a:r>
            <a:endParaRPr lang="en-US" altLang="zh-CN" sz="1400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400" dirty="0" smtClean="0"/>
              <a:t>    </a:t>
            </a:r>
            <a:r>
              <a:rPr lang="zh-CN" altLang="en-US" sz="1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自动化测试具有一致性和可重复性的特点</a:t>
            </a:r>
            <a:r>
              <a:rPr lang="zh-CN" altLang="en-US" sz="1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1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脚本和数据可以很容易实现</a:t>
            </a:r>
            <a:r>
              <a:rPr lang="zh-CN" altLang="zh-CN" sz="1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重用</a:t>
            </a:r>
            <a:r>
              <a:rPr lang="zh-CN" altLang="en-US" sz="1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，而且</a:t>
            </a:r>
            <a:r>
              <a:rPr lang="zh-CN" altLang="en-US" sz="1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测试更客观，提高了软件的质量。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en-US" altLang="zh-CN" sz="1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spcBef>
                <a:spcPts val="1800"/>
              </a:spcBef>
              <a:buNone/>
            </a:pPr>
            <a:endParaRPr lang="zh-CN" altLang="en-US" sz="1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36320" y="762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61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6899" y="1531619"/>
            <a:ext cx="10954459" cy="5097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自动化项目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  <a:endParaRPr lang="en-US" altLang="zh-CN" sz="18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项目背景</a:t>
            </a: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</a:pP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开源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自动化测试的</a:t>
            </a:r>
            <a:r>
              <a:rPr lang="zh-CN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优势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04850" lvl="3" indent="-361950" algn="just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SzPct val="50000"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Selenium</a:t>
            </a:r>
            <a:r>
              <a:rPr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04850" lvl="3" indent="-361950" algn="just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SzPct val="50000"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Selenium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优势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96899" y="14329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marL="0" lvl="2" algn="l" rtl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kern="0" dirty="0" smtClean="0">
                <a:solidFill>
                  <a:schemeClr val="bg1"/>
                </a:solidFill>
                <a:latin typeface="+mj-ea"/>
                <a:ea typeface="+mj-ea"/>
              </a:rPr>
              <a:t>自动化测试</a:t>
            </a:r>
            <a:endParaRPr lang="zh-CN" altLang="en-US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8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自动化测试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6900" y="1531619"/>
            <a:ext cx="11220852" cy="4976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自动化项目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  <a:endParaRPr lang="en-US" altLang="zh-CN" sz="18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项目背景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sz="14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目前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QTP</a:t>
            </a:r>
            <a:r>
              <a:rPr lang="zh-CN" altLang="zh-CN" sz="14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14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业界使</a:t>
            </a:r>
            <a:r>
              <a:rPr lang="zh-CN" altLang="zh-CN" sz="14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zh-CN" altLang="zh-CN" sz="14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最广泛的自动化测试工具，在实际使用中发现，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QTP</a:t>
            </a:r>
            <a:r>
              <a:rPr lang="zh-CN" altLang="zh-CN" sz="14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存在以下不足之处</a:t>
            </a:r>
            <a:r>
              <a:rPr lang="zh-CN" altLang="zh-CN" sz="14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400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lvl="2" indent="0">
              <a:buNone/>
            </a:pPr>
            <a:endParaRPr lang="zh-CN" altLang="zh-CN" sz="14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QTP</a:t>
            </a:r>
            <a:r>
              <a:rPr lang="zh-CN" altLang="zh-CN" sz="14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基于测试对象库来识别测试对象，其内部机制是不透明的，在实际工作中，对测试对象库的维护工作量很大，耗费了测试人员大量的精力，效果却并不好</a:t>
            </a:r>
            <a:r>
              <a:rPr lang="zh-CN" altLang="zh-CN" sz="14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400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zh-CN" altLang="zh-CN" sz="14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QTP</a:t>
            </a:r>
            <a:r>
              <a:rPr lang="zh-CN" altLang="zh-CN" sz="14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的设计架构决定了当前测试脚本可复用性差，很难积累可重复使用的函数、组件、包等测试资产</a:t>
            </a:r>
            <a:r>
              <a:rPr lang="zh-CN" altLang="zh-CN" sz="14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400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zh-CN" altLang="zh-CN" sz="14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zh-CN" sz="14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QTP</a:t>
            </a:r>
            <a:r>
              <a:rPr lang="zh-CN" altLang="zh-CN" sz="14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的描述性编程来创建测试脚本，严重依赖于测试人员的个人经验和技巧，难以大规模推广</a:t>
            </a:r>
            <a:r>
              <a:rPr lang="zh-CN" altLang="zh-CN" sz="14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400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zh-CN" altLang="zh-CN" sz="14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zh-CN" sz="14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自动化测试数据经常失效，原因在于没有统一的数据回滚措施。 </a:t>
            </a:r>
            <a:endParaRPr lang="en-US" altLang="zh-CN" sz="1400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zh-CN" altLang="zh-CN" sz="14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zh-CN" sz="14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基于商业自动化测试工具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QTP</a:t>
            </a:r>
            <a:r>
              <a:rPr lang="zh-CN" altLang="zh-CN" sz="14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的录制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zh-CN" sz="14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回放模式，无法构建健壮的自动化测试脚本，所以</a:t>
            </a:r>
            <a:r>
              <a:rPr lang="zh-CN" altLang="zh-CN" sz="14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我们</a:t>
            </a:r>
            <a:r>
              <a:rPr lang="zh-CN" altLang="en-US" sz="14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需要使用其他</a:t>
            </a:r>
            <a:r>
              <a:rPr lang="zh-CN" altLang="zh-CN" sz="14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工具</a:t>
            </a:r>
            <a:r>
              <a:rPr lang="zh-CN" altLang="zh-CN" sz="14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来替换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QTP</a:t>
            </a:r>
            <a:r>
              <a:rPr lang="zh-CN" altLang="zh-CN" sz="14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。当前有多种开源自动化测试工具可供选择，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Selenium 2.0 </a:t>
            </a:r>
            <a:r>
              <a:rPr lang="zh-CN" altLang="zh-CN" sz="14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便是目前使用最广泛的开源测试工具之一</a:t>
            </a:r>
            <a:r>
              <a:rPr lang="zh-CN" altLang="zh-CN" sz="14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14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81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6900" y="1485899"/>
            <a:ext cx="11220852" cy="4606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自动化项目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  <a:endParaRPr lang="en-US" altLang="zh-CN" sz="18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</a:pP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开源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自动化测试的</a:t>
            </a:r>
            <a:r>
              <a:rPr lang="zh-CN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优势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1. Selenium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28700" lvl="3" indent="0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SzPct val="50000"/>
              <a:buNone/>
            </a:pPr>
            <a:r>
              <a:rPr lang="en-US" altLang="zh-CN" sz="1250" dirty="0" smtClean="0">
                <a:latin typeface="宋体" panose="02010600030101010101" pitchFamily="2" charset="-122"/>
                <a:ea typeface="宋体" panose="02010600030101010101" pitchFamily="2" charset="-122"/>
              </a:rPr>
              <a:t>Selenium</a:t>
            </a:r>
            <a:r>
              <a:rPr lang="zh-CN" altLang="zh-CN" sz="1250" dirty="0">
                <a:latin typeface="宋体" panose="02010600030101010101" pitchFamily="2" charset="-122"/>
                <a:ea typeface="宋体" panose="02010600030101010101" pitchFamily="2" charset="-122"/>
              </a:rPr>
              <a:t>是一系列基于</a:t>
            </a:r>
            <a:r>
              <a:rPr lang="en-US" altLang="zh-CN" sz="125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zh-CN" sz="1250" dirty="0">
                <a:latin typeface="宋体" panose="02010600030101010101" pitchFamily="2" charset="-122"/>
                <a:ea typeface="宋体" panose="02010600030101010101" pitchFamily="2" charset="-122"/>
              </a:rPr>
              <a:t>的自动化测试工具。</a:t>
            </a:r>
            <a:r>
              <a:rPr lang="en-US" altLang="zh-CN" sz="1250" dirty="0">
                <a:latin typeface="宋体" panose="02010600030101010101" pitchFamily="2" charset="-122"/>
                <a:ea typeface="宋体" panose="02010600030101010101" pitchFamily="2" charset="-122"/>
              </a:rPr>
              <a:t>Selenium</a:t>
            </a:r>
            <a:r>
              <a:rPr lang="zh-CN" altLang="zh-CN" sz="1250" dirty="0">
                <a:latin typeface="宋体" panose="02010600030101010101" pitchFamily="2" charset="-122"/>
                <a:ea typeface="宋体" panose="02010600030101010101" pitchFamily="2" charset="-122"/>
              </a:rPr>
              <a:t>提供了一系列测试函数用于支持</a:t>
            </a:r>
            <a:r>
              <a:rPr lang="en-US" altLang="zh-CN" sz="125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zh-CN" sz="1250" dirty="0">
                <a:latin typeface="宋体" panose="02010600030101010101" pitchFamily="2" charset="-122"/>
                <a:ea typeface="宋体" panose="02010600030101010101" pitchFamily="2" charset="-122"/>
              </a:rPr>
              <a:t>自动化测试，这些函数非常灵活，他们能够通过多种方式定位</a:t>
            </a:r>
            <a:r>
              <a:rPr lang="en-US" altLang="zh-CN" sz="1250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zh-CN" sz="1250" dirty="0">
                <a:latin typeface="宋体" panose="02010600030101010101" pitchFamily="2" charset="-122"/>
                <a:ea typeface="宋体" panose="02010600030101010101" pitchFamily="2" charset="-122"/>
              </a:rPr>
              <a:t>元素，并将预期结果与系统实际表现相比较，测试人员通过这些测试函数来模拟用户操作，从而实现</a:t>
            </a:r>
            <a:r>
              <a:rPr lang="en-US" altLang="zh-CN" sz="125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zh-CN" sz="1250" dirty="0">
                <a:latin typeface="宋体" panose="02010600030101010101" pitchFamily="2" charset="-122"/>
                <a:ea typeface="宋体" panose="02010600030101010101" pitchFamily="2" charset="-122"/>
              </a:rPr>
              <a:t>自动化测试。</a:t>
            </a:r>
          </a:p>
          <a:p>
            <a:pPr lvl="2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Selenium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优势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3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SzPct val="50000"/>
            </a:pPr>
            <a:r>
              <a:rPr lang="zh-CN" altLang="zh-CN" sz="1250" dirty="0">
                <a:latin typeface="宋体" panose="02010600030101010101" pitchFamily="2" charset="-122"/>
                <a:ea typeface="宋体" panose="02010600030101010101" pitchFamily="2" charset="-122"/>
              </a:rPr>
              <a:t>开源测试工具识别测试对象的机制透明</a:t>
            </a:r>
            <a:r>
              <a:rPr lang="zh-CN" altLang="en-US" sz="125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5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3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SzPct val="50000"/>
            </a:pPr>
            <a:r>
              <a:rPr lang="zh-CN" altLang="zh-CN" sz="1250" dirty="0">
                <a:latin typeface="宋体" panose="02010600030101010101" pitchFamily="2" charset="-122"/>
                <a:ea typeface="宋体" panose="02010600030101010101" pitchFamily="2" charset="-122"/>
              </a:rPr>
              <a:t>采用</a:t>
            </a:r>
            <a:r>
              <a:rPr lang="en-US" altLang="zh-CN" sz="1250" dirty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zh-CN" sz="1250" dirty="0">
                <a:latin typeface="宋体" panose="02010600030101010101" pitchFamily="2" charset="-122"/>
                <a:ea typeface="宋体" panose="02010600030101010101" pitchFamily="2" charset="-122"/>
              </a:rPr>
              <a:t>语言来编写测试脚本</a:t>
            </a:r>
            <a:r>
              <a:rPr lang="zh-CN" altLang="en-US" sz="125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5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3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SzPct val="50000"/>
            </a:pPr>
            <a:r>
              <a:rPr lang="zh-CN" altLang="en-US" sz="1250" dirty="0">
                <a:latin typeface="宋体" panose="02010600030101010101" pitchFamily="2" charset="-122"/>
                <a:ea typeface="宋体" panose="02010600030101010101" pitchFamily="2" charset="-122"/>
              </a:rPr>
              <a:t>封装自己的</a:t>
            </a:r>
            <a:r>
              <a:rPr lang="en-US" altLang="zh-CN" sz="1250" dirty="0">
                <a:latin typeface="宋体" panose="02010600030101010101" pitchFamily="2" charset="-122"/>
                <a:ea typeface="宋体" panose="02010600030101010101" pitchFamily="2" charset="-122"/>
              </a:rPr>
              <a:t>jar</a:t>
            </a:r>
            <a:r>
              <a:rPr lang="zh-CN" altLang="en-US" sz="1250" dirty="0">
                <a:latin typeface="宋体" panose="02010600030101010101" pitchFamily="2" charset="-122"/>
                <a:ea typeface="宋体" panose="02010600030101010101" pitchFamily="2" charset="-122"/>
              </a:rPr>
              <a:t>包；</a:t>
            </a:r>
            <a:endParaRPr lang="en-US" altLang="zh-CN" sz="125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3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SzPct val="50000"/>
            </a:pPr>
            <a:r>
              <a:rPr lang="zh-CN" altLang="en-US" sz="1250" dirty="0"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r>
              <a:rPr lang="zh-CN" altLang="zh-CN" sz="1250" dirty="0">
                <a:latin typeface="宋体" panose="02010600030101010101" pitchFamily="2" charset="-122"/>
                <a:ea typeface="宋体" panose="02010600030101010101" pitchFamily="2" charset="-122"/>
              </a:rPr>
              <a:t>函数非常灵活，</a:t>
            </a:r>
            <a:r>
              <a:rPr lang="en-US" altLang="zh-CN" sz="1250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sz="1250" dirty="0">
                <a:latin typeface="宋体" panose="02010600030101010101" pitchFamily="2" charset="-122"/>
                <a:ea typeface="宋体" panose="02010600030101010101" pitchFamily="2" charset="-122"/>
              </a:rPr>
              <a:t>定位多样；</a:t>
            </a:r>
            <a:endParaRPr lang="en-US" altLang="zh-CN" sz="125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3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SzPct val="50000"/>
            </a:pPr>
            <a:r>
              <a:rPr lang="zh-CN" altLang="en-US" sz="1250" dirty="0">
                <a:latin typeface="宋体" panose="02010600030101010101" pitchFamily="2" charset="-122"/>
                <a:ea typeface="宋体" panose="02010600030101010101" pitchFamily="2" charset="-122"/>
              </a:rPr>
              <a:t>丰富的断言校验方法</a:t>
            </a:r>
            <a:r>
              <a:rPr lang="en-US" altLang="zh-CN" sz="1250" dirty="0">
                <a:latin typeface="宋体" panose="02010600030101010101" pitchFamily="2" charset="-122"/>
                <a:ea typeface="宋体" panose="02010600030101010101" pitchFamily="2" charset="-122"/>
              </a:rPr>
              <a:t>(assert</a:t>
            </a:r>
            <a:r>
              <a:rPr lang="zh-CN" altLang="en-US" sz="125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250" dirty="0">
                <a:latin typeface="宋体" panose="02010600030101010101" pitchFamily="2" charset="-122"/>
                <a:ea typeface="宋体" panose="02010600030101010101" pitchFamily="2" charset="-122"/>
              </a:rPr>
              <a:t> verify</a:t>
            </a:r>
            <a:r>
              <a:rPr lang="zh-CN" altLang="en-US" sz="125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25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50" dirty="0" err="1">
                <a:latin typeface="宋体" panose="02010600030101010101" pitchFamily="2" charset="-122"/>
                <a:ea typeface="宋体" panose="02010600030101010101" pitchFamily="2" charset="-122"/>
              </a:rPr>
              <a:t>waitfor</a:t>
            </a:r>
            <a:r>
              <a:rPr lang="en-US" altLang="zh-CN" sz="125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2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SzPct val="50000"/>
            </a:pP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96900" y="12043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marL="0" lvl="2" algn="l" rtl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kern="0" dirty="0" smtClean="0">
                <a:solidFill>
                  <a:schemeClr val="bg1"/>
                </a:solidFill>
                <a:latin typeface="+mj-ea"/>
                <a:ea typeface="+mj-ea"/>
              </a:rPr>
              <a:t>自动化测试</a:t>
            </a:r>
            <a:endParaRPr lang="zh-CN" altLang="en-US" sz="2800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0122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6899" y="1463039"/>
            <a:ext cx="10954459" cy="3989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自动化项目框架</a:t>
            </a:r>
            <a:endParaRPr lang="en-US" altLang="zh-CN" sz="18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框架模块划分</a:t>
            </a: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框架组成图解</a:t>
            </a: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框架流程简介</a:t>
            </a: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架构实现特点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96900" y="12043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marL="0" lvl="2" algn="l" rtl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kern="0" dirty="0" smtClean="0">
                <a:solidFill>
                  <a:schemeClr val="bg1"/>
                </a:solidFill>
                <a:latin typeface="+mj-ea"/>
                <a:ea typeface="+mj-ea"/>
              </a:rPr>
              <a:t>自动化测试</a:t>
            </a:r>
            <a:endParaRPr lang="zh-CN" altLang="en-US" sz="2800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02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6899" y="1463039"/>
            <a:ext cx="10954459" cy="4354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自动化项目框架</a:t>
            </a:r>
            <a:endParaRPr lang="en-US" altLang="zh-CN" sz="18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框架模块划分</a:t>
            </a: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数据管理模块</a:t>
            </a: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任务管理模块</a:t>
            </a: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执行脚本模块</a:t>
            </a: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96900" y="12043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marL="0" lvl="2" algn="l" rtl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kern="0" dirty="0" smtClean="0">
                <a:solidFill>
                  <a:schemeClr val="bg1"/>
                </a:solidFill>
                <a:latin typeface="+mj-ea"/>
                <a:ea typeface="+mj-ea"/>
              </a:rPr>
              <a:t>自动化测试</a:t>
            </a:r>
            <a:endParaRPr lang="zh-CN" altLang="en-US" sz="2800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289260542"/>
              </p:ext>
            </p:extLst>
          </p:nvPr>
        </p:nvGraphicFramePr>
        <p:xfrm>
          <a:off x="4443730" y="1678491"/>
          <a:ext cx="4780279" cy="4139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356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6899" y="1463039"/>
            <a:ext cx="10954459" cy="5246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自动化项目框架</a:t>
            </a:r>
            <a:endParaRPr lang="en-US" altLang="zh-CN" sz="18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框架组成图解</a:t>
            </a: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96900" y="12043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marL="0" lvl="2" algn="l" rtl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kern="0" dirty="0" smtClean="0">
                <a:solidFill>
                  <a:schemeClr val="bg1"/>
                </a:solidFill>
                <a:latin typeface="+mj-ea"/>
                <a:ea typeface="+mj-ea"/>
              </a:rPr>
              <a:t>自动化测试</a:t>
            </a:r>
            <a:endParaRPr lang="zh-CN" altLang="en-US" sz="2800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653069"/>
              </p:ext>
            </p:extLst>
          </p:nvPr>
        </p:nvGraphicFramePr>
        <p:xfrm>
          <a:off x="2914356" y="2221816"/>
          <a:ext cx="4522133" cy="4487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r:id="rId4" imgW="6886052" imgH="7535129" progId="Visio.Drawing.11">
                  <p:embed/>
                </p:oleObj>
              </mc:Choice>
              <mc:Fallback>
                <p:oleObj r:id="rId4" imgW="6886052" imgH="753512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356" y="2221816"/>
                        <a:ext cx="4522133" cy="44875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648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自定义 570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5D76BA"/>
      </a:accent4>
      <a:accent5>
        <a:srgbClr val="00B050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A000120150508A15KPBG</Template>
  <TotalTime>13606</TotalTime>
  <Words>800</Words>
  <Application>Microsoft Office PowerPoint</Application>
  <PresentationFormat>宽屏</PresentationFormat>
  <Paragraphs>109</Paragraphs>
  <Slides>11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宋体</vt:lpstr>
      <vt:lpstr>微软雅黑</vt:lpstr>
      <vt:lpstr>幼圆</vt:lpstr>
      <vt:lpstr>Arial</vt:lpstr>
      <vt:lpstr>Calibri</vt:lpstr>
      <vt:lpstr>Times New Roman</vt:lpstr>
      <vt:lpstr>Wingdings</vt:lpstr>
      <vt:lpstr>Wingdings 2</vt:lpstr>
      <vt:lpstr>A000120140530A99PPBG</vt:lpstr>
      <vt:lpstr>Visio.Drawing.11</vt:lpstr>
      <vt:lpstr>开源Web自动化测试</vt:lpstr>
      <vt:lpstr>自动化测试</vt:lpstr>
      <vt:lpstr>自动化测试</vt:lpstr>
      <vt:lpstr>PowerPoint 演示文稿</vt:lpstr>
      <vt:lpstr>自动化测试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Selenium自动化测试方案</dc:title>
  <dc:creator>lenovo</dc:creator>
  <cp:lastModifiedBy>lenovo</cp:lastModifiedBy>
  <cp:revision>315</cp:revision>
  <dcterms:created xsi:type="dcterms:W3CDTF">2015-05-14T01:36:33Z</dcterms:created>
  <dcterms:modified xsi:type="dcterms:W3CDTF">2015-10-19T06:04:18Z</dcterms:modified>
</cp:coreProperties>
</file>